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82" r:id="rId3"/>
    <p:sldMasterId id="2147483699" r:id="rId4"/>
    <p:sldMasterId id="2147483716" r:id="rId5"/>
  </p:sldMasterIdLst>
  <p:notesMasterIdLst>
    <p:notesMasterId r:id="rId36"/>
  </p:notesMasterIdLst>
  <p:handoutMasterIdLst>
    <p:handoutMasterId r:id="rId37"/>
  </p:handoutMasterIdLst>
  <p:sldIdLst>
    <p:sldId id="563" r:id="rId6"/>
    <p:sldId id="564" r:id="rId7"/>
    <p:sldId id="565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5" r:id="rId18"/>
    <p:sldId id="576" r:id="rId19"/>
    <p:sldId id="577" r:id="rId20"/>
    <p:sldId id="578" r:id="rId21"/>
    <p:sldId id="579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0" r:id="rId33"/>
    <p:sldId id="591" r:id="rId34"/>
    <p:sldId id="592" r:id="rId35"/>
  </p:sldIdLst>
  <p:sldSz cx="9144000" cy="6858000" type="screen4x3"/>
  <p:notesSz cx="6858000" cy="9144000"/>
  <p:custDataLst>
    <p:tags r:id="rId38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MS PGothic" panose="020B060007020508020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MS PGothic" panose="020B060007020508020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MS PGothic" panose="020B060007020508020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MS PGothic" panose="020B060007020508020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MS PGothic" panose="020B060007020508020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MS PGothic" panose="020B060007020508020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MS PGothic" panose="020B060007020508020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MS PGothic" panose="020B060007020508020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MS PGothic" panose="020B060007020508020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3"/>
    <a:srgbClr val="FFFF99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4" autoAdjust="0"/>
    <p:restoredTop sz="90929"/>
  </p:normalViewPr>
  <p:slideViewPr>
    <p:cSldViewPr>
      <p:cViewPr varScale="1">
        <p:scale>
          <a:sx n="89" d="100"/>
          <a:sy n="89" d="100"/>
        </p:scale>
        <p:origin x="-1368" y="-108"/>
      </p:cViewPr>
      <p:guideLst>
        <p:guide orient="horz" pos="2187"/>
        <p:guide pos="2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MS PGothic" panose="020B0600070205080204" charset="-128"/>
              </a:defRPr>
            </a:lvl1pPr>
          </a:lstStyle>
          <a:p>
            <a:pPr>
              <a:defRPr/>
            </a:pPr>
            <a:fld id="{BD0339C2-F2FF-4F8C-8DF6-2C326925D6F0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9524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MS PGothic" panose="020B0600070205080204" charset="-128"/>
              </a:defRPr>
            </a:lvl1pPr>
          </a:lstStyle>
          <a:p>
            <a:pPr>
              <a:defRPr/>
            </a:pPr>
            <a:fld id="{DA553074-AFD8-4224-94DF-0276BE15687B}" type="slidenum">
              <a:rPr lang="en-US" altLang="ja-JP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1362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file:///C:\Users\1V994W2\PycharmProjects\PPT_Background_Generation/pic_temp/pic_half_left.png" TargetMode="External"/><Relationship Id="rId5" Type="http://schemas.openxmlformats.org/officeDocument/2006/relationships/tags" Target="../tags/tag12.xml"/><Relationship Id="rId10" Type="http://schemas.openxmlformats.org/officeDocument/2006/relationships/image" Target="../media/image1.png"/><Relationship Id="rId4" Type="http://schemas.openxmlformats.org/officeDocument/2006/relationships/tags" Target="../tags/tag11.xml"/><Relationship Id="rId9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4.png"/><Relationship Id="rId5" Type="http://schemas.openxmlformats.org/officeDocument/2006/relationships/tags" Target="../tags/tag2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9.xml"/><Relationship Id="rId9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5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file:///C:\Users\1V994W2\PycharmProjects\PPT_Background_Generation/pic_temp/pic_half_left.png" TargetMode="Externa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3.xml"/><Relationship Id="rId10" Type="http://schemas.openxmlformats.org/officeDocument/2006/relationships/image" Target="../media/image3.png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Master" Target="../slideMasters/slideMaster5.xml"/><Relationship Id="rId5" Type="http://schemas.openxmlformats.org/officeDocument/2006/relationships/tags" Target="../tags/tag4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4.png"/><Relationship Id="rId5" Type="http://schemas.openxmlformats.org/officeDocument/2006/relationships/tags" Target="../tags/tag51.xml"/><Relationship Id="rId10" Type="http://schemas.openxmlformats.org/officeDocument/2006/relationships/image" Target="file:///C:\Users\1V994W2\Documents\Tencent%20Files\574576071\FileRecv\&#25340;&#35013;&#32032;&#26448;\&#31616;&#32422;&#21333;&#22270;-30\\07\subject_holdright_69,138,173_0_staid_full_0.png" TargetMode="External"/><Relationship Id="rId4" Type="http://schemas.openxmlformats.org/officeDocument/2006/relationships/tags" Target="../tags/tag50.xml"/><Relationship Id="rId9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4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1.xml"/><Relationship Id="rId10" Type="http://schemas.openxmlformats.org/officeDocument/2006/relationships/image" Target="../media/image3.png"/><Relationship Id="rId4" Type="http://schemas.openxmlformats.org/officeDocument/2006/relationships/tags" Target="../tags/tag60.xml"/><Relationship Id="rId9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4.png"/><Relationship Id="rId5" Type="http://schemas.openxmlformats.org/officeDocument/2006/relationships/tags" Target="../tags/tag69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68.xml"/><Relationship Id="rId9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76.xml"/><Relationship Id="rId10" Type="http://schemas.openxmlformats.org/officeDocument/2006/relationships/image" Target="../media/image4.png"/><Relationship Id="rId4" Type="http://schemas.openxmlformats.org/officeDocument/2006/relationships/tags" Target="../tags/tag75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2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file:///C:\Users\1V994W2\PycharmProjects\PPT_Background_Generation/pic_temp/pic_half_left.png" TargetMode="External"/><Relationship Id="rId5" Type="http://schemas.openxmlformats.org/officeDocument/2006/relationships/tags" Target="../tags/tag82.xml"/><Relationship Id="rId10" Type="http://schemas.openxmlformats.org/officeDocument/2006/relationships/image" Target="../media/image1.png"/><Relationship Id="rId4" Type="http://schemas.openxmlformats.org/officeDocument/2006/relationships/tags" Target="../tags/tag81.xml"/><Relationship Id="rId9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8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90.xml"/><Relationship Id="rId10" Type="http://schemas.openxmlformats.org/officeDocument/2006/relationships/image" Target="../media/image4.png"/><Relationship Id="rId4" Type="http://schemas.openxmlformats.org/officeDocument/2006/relationships/tags" Target="../tags/tag89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4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96.xml"/><Relationship Id="rId10" Type="http://schemas.openxmlformats.org/officeDocument/2006/relationships/image" Target="../media/image3.png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4.xml"/><Relationship Id="rId10" Type="http://schemas.openxmlformats.org/officeDocument/2006/relationships/image" Target="../media/image3.png"/><Relationship Id="rId4" Type="http://schemas.openxmlformats.org/officeDocument/2006/relationships/tags" Target="../tags/tag103.xml"/><Relationship Id="rId9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../media/image4.png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3.png"/><Relationship Id="rId5" Type="http://schemas.openxmlformats.org/officeDocument/2006/relationships/tags" Target="../tags/tag112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4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3.png"/><Relationship Id="rId5" Type="http://schemas.openxmlformats.org/officeDocument/2006/relationships/tags" Target="../tags/tag121.xml"/><Relationship Id="rId10" Type="http://schemas.openxmlformats.org/officeDocument/2006/relationships/slideMaster" Target="../slideMasters/slideMaster5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3.png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12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5" Type="http://schemas.openxmlformats.org/officeDocument/2006/relationships/tags" Target="../tags/tag130.xml"/><Relationship Id="rId15" Type="http://schemas.openxmlformats.org/officeDocument/2006/relationships/image" Target="../media/image4.png"/><Relationship Id="rId10" Type="http://schemas.openxmlformats.org/officeDocument/2006/relationships/tags" Target="../tags/tag135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image" Target="../media/image4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41.xml"/><Relationship Id="rId10" Type="http://schemas.openxmlformats.org/officeDocument/2006/relationships/image" Target="../media/image3.png"/><Relationship Id="rId4" Type="http://schemas.openxmlformats.org/officeDocument/2006/relationships/tags" Target="../tags/tag140.xml"/><Relationship Id="rId9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C583-863B-4FC9-84DC-08739B2C4DF3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5AC4-6488-423C-836D-05BC04A1D5A1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FEEC6-A1FA-4325-9809-66B20DB856ED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983E-E7CE-4305-8CF1-E7611711EAF1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515E-99BA-4F09-97D5-E3CEF4B83E9F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D418-D605-4BA9-AD86-40F539485AA8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9940-16CC-4A6C-9867-5F95C88B1E7C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F336-AEBA-4E15-91B4-4FE2E07A84A4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75FE-1C4A-41F2-8B28-BAFFDBE9E066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CDE52-FC74-4602-975A-A9F9FE2AE2AC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E547-A0E3-4533-B5E7-ED69B6E25281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CE6DD-6DB4-4C63-ADF4-C610BEFC6276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48C9-28E8-4B13-9773-9BF4C6B5C565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6B62-9F6E-4CD4-A046-4D77542D41A2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04F0-E60A-4CCB-8187-CDCDCE37CF75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38C4-C5D2-4AED-A2B3-5BA5C66490A8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1990-6064-401A-9CD9-518E58A2F783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DE18-AB27-4337-981D-4CEAA72ED3CE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D7B6-E243-4D47-8046-F8979935094D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E93A-08D7-4A8D-8DBC-235FE18A8AB5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159B-B2AA-4D9A-98A6-DEB8A01F7B79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40AA-63CA-49A7-B8CE-4A49EEC8B4A0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84081-5963-4F78-BD49-0219A1455C64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BFC5-2BA8-4281-96B9-66E9DA77098E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2CCD-1A93-4CCF-B4B3-2EC877962C18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3906-17DF-45F0-BA92-88C106D5AF4C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1D579-9DB0-4DAA-9477-2F2DEC7216F1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3097-C2C1-48F8-BE9C-9C8A7D677393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4C52-3C31-43CE-9297-FABBB8407FA0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095D5-1941-498D-922E-6518E4FFAE35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6968-CCB3-4890-A833-1631216934AE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17B17-BFF7-4F4F-AC51-A04D94AC3FAD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E13D-36D9-4D3A-8A2D-C2F361A2B766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B578-F571-4AC4-8093-F55EBE3F1771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EBEF-E9D2-4FF4-A7CF-9D74A6CC9275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A90C-85E6-4484-BE5B-01EADB1D93AE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740A-CF3A-43C3-B58E-0B4EE9325B29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DCB2-66A6-45F0-AD42-1AB7F5E58D39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DF62-2AFE-433D-A8DA-6D26A3527677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5680-2E88-4D26-BCBE-E9B3C13BD610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91D3-9C94-4DDD-A401-2C826FF502C4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C3FC-C516-4014-8BD3-C8C9580C2B40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68EC-342E-43B3-A1A9-41F7D0E73680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4CC-2EDD-4474-8EED-C5448AB5D4BA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8695-00BD-42FA-81A7-528058C573D7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4C7A-8D63-42D7-AFD8-A4C94E400F0F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69F3-B957-4662-81DF-9D15FEF8ACB4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9264-BA99-49DA-B41A-DA8A538D7416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5999-EFF7-44C4-B86B-E3F9A334782D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302A-E1D9-42FA-AFBF-EA8DCC59386B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EF89-D628-4DA4-8064-FBE0611D786E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20DFE-D963-4F49-8EC4-BBEF012C54C5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3D7B-746D-4091-B595-6FF2B8D8C129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817D-E3D0-405F-827F-C7AE9F1759C5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1B7F-B199-4A43-8837-96F57DD2A578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4EF1-8379-4BA1-9D66-1C46D6CDD2EF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C7352-2B00-46D7-A272-988429D4B543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4B87-42B9-4723-8E62-93139AF09CFB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249C-FD2C-4766-BF05-5ED72FE25C3A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C251-524C-4A04-BE47-08642A06B610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326F-EDC6-48FA-8007-DFB6B448FF3D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1905000"/>
            <a:ext cx="1564749" cy="3048000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7579251" y="1905000"/>
            <a:ext cx="1564749" cy="304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6"/>
            </p:custDataLst>
          </p:nvPr>
        </p:nvCxnSpPr>
        <p:spPr>
          <a:xfrm>
            <a:off x="2330291" y="4001135"/>
            <a:ext cx="448341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sz="quarter" idx="14" hasCustomPrompt="1"/>
            <p:custDataLst>
              <p:tags r:id="rId7"/>
            </p:custDataLst>
          </p:nvPr>
        </p:nvSpPr>
        <p:spPr>
          <a:xfrm>
            <a:off x="2190751" y="4256192"/>
            <a:ext cx="4762500" cy="371206"/>
          </a:xfrm>
          <a:prstGeom prst="rect">
            <a:avLst/>
          </a:prstGeo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1125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 idx="15" hasCustomPrompt="1"/>
            <p:custDataLst>
              <p:tags r:id="rId8"/>
            </p:custDataLst>
          </p:nvPr>
        </p:nvSpPr>
        <p:spPr>
          <a:xfrm>
            <a:off x="2190750" y="2633345"/>
            <a:ext cx="4762500" cy="99822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dist">
              <a:defRPr lang="zh-CN" altLang="en-US" sz="4050" b="0" spc="-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1905000"/>
            <a:ext cx="1564749" cy="304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63179" y="2408215"/>
            <a:ext cx="3628454" cy="807426"/>
          </a:xfrm>
        </p:spPr>
        <p:txBody>
          <a:bodyPr lIns="91440" tIns="45720" rIns="91440" bIns="45720" anchor="b" anchorCtr="0">
            <a:normAutofit/>
          </a:bodyPr>
          <a:lstStyle>
            <a:lvl1pPr algn="l">
              <a:defRPr sz="3375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563175" y="3582088"/>
            <a:ext cx="3628454" cy="943819"/>
          </a:xfrm>
        </p:spPr>
        <p:txBody>
          <a:bodyPr lIns="91440" tIns="45720" rIns="91440" bIns="45720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101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79158" y="1626121"/>
            <a:ext cx="3962432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502447" y="1000133"/>
            <a:ext cx="3962432" cy="285752"/>
          </a:xfrm>
        </p:spPr>
        <p:txBody>
          <a:bodyPr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125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125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1A38-E1EA-48A0-9613-F58F55834C7A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5623560" y="1825943"/>
            <a:ext cx="3291840" cy="3206115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540068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2022/12/13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35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1905000"/>
            <a:ext cx="1564749" cy="30480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7579251" y="1905000"/>
            <a:ext cx="1564749" cy="304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2559367" y="2641838"/>
            <a:ext cx="4024313" cy="1049179"/>
          </a:xfrm>
        </p:spPr>
        <p:txBody>
          <a:bodyPr vert="horz" lIns="90000" tIns="46800" rIns="90000" bIns="0" rtlCol="0" anchor="b" anchorCtr="0">
            <a:normAutofit/>
          </a:bodyPr>
          <a:lstStyle>
            <a:lvl1pPr algn="dist">
              <a:defRPr lang="zh-CN" altLang="en-US" sz="45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7"/>
            </p:custDataLst>
          </p:nvPr>
        </p:nvSpPr>
        <p:spPr>
          <a:xfrm>
            <a:off x="2559844" y="4302884"/>
            <a:ext cx="4023836" cy="591300"/>
          </a:xfr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1125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</a:p>
        </p:txBody>
      </p:sp>
      <p:cxnSp>
        <p:nvCxnSpPr>
          <p:cNvPr id="9" name="直接连接符 8"/>
          <p:cNvCxnSpPr/>
          <p:nvPr userDrawn="1">
            <p:custDataLst>
              <p:tags r:id="rId8"/>
            </p:custDataLst>
          </p:nvPr>
        </p:nvCxnSpPr>
        <p:spPr>
          <a:xfrm>
            <a:off x="2516505" y="4001135"/>
            <a:ext cx="411003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498476"/>
            <a:ext cx="8139178" cy="331473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56" y="303809"/>
            <a:ext cx="8705888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8452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 anchorCtr="0"/>
          <a:lstStyle>
            <a:lvl1pPr>
              <a:defRPr sz="2025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025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DE13-E9BA-45D2-9D2C-F3D7FA0EE4B2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5028971"/>
            <a:ext cx="9144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 anchorCtr="0"/>
          <a:lstStyle>
            <a:lvl1pPr algn="ctr">
              <a:defRPr sz="18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540068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157251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48" y="5237797"/>
            <a:ext cx="1215152" cy="162020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900"/>
            <a:ext cx="1215152" cy="1611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3375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CD11-802D-4B32-A72E-44182B331F37}" type="slidenum">
              <a:rPr lang="en-US" altLang="ja-JP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7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MS PGothic" panose="020B0600070205080204" charset="-128"/>
              </a:defRPr>
            </a:lvl1pPr>
          </a:lstStyle>
          <a:p>
            <a:pPr>
              <a:defRPr/>
            </a:pPr>
            <a:fld id="{96CDC14C-1A4F-47A9-B758-6C48C4D41DC0}" type="slidenum">
              <a:rPr lang="en-US" altLang="ja-JP"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rgbClr val="000000"/>
                </a:solidFill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ea typeface="MS PGothic" panose="020B0600070205080204" charset="-128"/>
              </a:defRPr>
            </a:lvl1pPr>
          </a:lstStyle>
          <a:p>
            <a:pPr>
              <a:defRPr/>
            </a:pPr>
            <a:fld id="{07223929-BFC4-4F46-AD09-05C713706D84}" type="slidenum">
              <a:rPr lang="en-US" altLang="ja-JP"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rgbClr val="000000"/>
                </a:solidFill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ea typeface="MS PGothic" panose="020B0600070205080204" charset="-128"/>
              </a:defRPr>
            </a:lvl1pPr>
          </a:lstStyle>
          <a:p>
            <a:pPr>
              <a:defRPr/>
            </a:pPr>
            <a:fld id="{29FDE255-3800-4FA7-B951-39FFD780AE46}" type="slidenum">
              <a:rPr lang="en-US" altLang="ja-JP"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rgbClr val="000000"/>
                </a:solidFill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ea typeface="MS PGothic" panose="020B060007020508020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ea typeface="MS PGothic" panose="020B0600070205080204" charset="-128"/>
              </a:defRPr>
            </a:lvl1pPr>
          </a:lstStyle>
          <a:p>
            <a:pPr>
              <a:defRPr/>
            </a:pPr>
            <a:fld id="{CEB13BBE-644B-4264-B7AB-B525BC070F56}" type="slidenum">
              <a:rPr lang="en-US" altLang="ja-JP"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MS PGothic" panose="020B060007020508020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1578299"/>
            <a:ext cx="8139178" cy="4041680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txStyles>
    <p:titleStyle>
      <a:lvl1pPr algn="l" defTabSz="514350" rtl="0" eaLnBrk="1" fontAlgn="auto" latinLnBrk="0" hangingPunct="1">
        <a:lnSpc>
          <a:spcPct val="100000"/>
        </a:lnSpc>
        <a:spcBef>
          <a:spcPct val="0"/>
        </a:spcBef>
        <a:buNone/>
        <a:defRPr sz="135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2890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86080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905510" algn="l"/>
        </a:tabLst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64325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900430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15760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93.xml"/><Relationship Id="rId7" Type="http://schemas.openxmlformats.org/officeDocument/2006/relationships/slideLayout" Target="../slideLayouts/slideLayout71.xml"/><Relationship Id="rId12" Type="http://schemas.openxmlformats.org/officeDocument/2006/relationships/image" Target="../media/image9.png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95.xml"/><Relationship Id="rId10" Type="http://schemas.openxmlformats.org/officeDocument/2006/relationships/image" Target="../media/image4.png"/><Relationship Id="rId4" Type="http://schemas.openxmlformats.org/officeDocument/2006/relationships/tags" Target="../tags/tag294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03.xml"/><Relationship Id="rId13" Type="http://schemas.openxmlformats.org/officeDocument/2006/relationships/tags" Target="../tags/tag308.xml"/><Relationship Id="rId18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98.xml"/><Relationship Id="rId21" Type="http://schemas.openxmlformats.org/officeDocument/2006/relationships/oleObject" Target="../embeddings/oleObject2.bin"/><Relationship Id="rId7" Type="http://schemas.openxmlformats.org/officeDocument/2006/relationships/tags" Target="../tags/tag302.xml"/><Relationship Id="rId12" Type="http://schemas.openxmlformats.org/officeDocument/2006/relationships/tags" Target="../tags/tag307.xml"/><Relationship Id="rId17" Type="http://schemas.openxmlformats.org/officeDocument/2006/relationships/image" Target="../media/image3.png"/><Relationship Id="rId2" Type="http://schemas.openxmlformats.org/officeDocument/2006/relationships/tags" Target="../tags/tag297.xml"/><Relationship Id="rId16" Type="http://schemas.openxmlformats.org/officeDocument/2006/relationships/slideLayout" Target="../slideLayouts/slideLayout71.xml"/><Relationship Id="rId20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vmlDrawing" Target="../drawings/vmlDrawing2.vml"/><Relationship Id="rId6" Type="http://schemas.openxmlformats.org/officeDocument/2006/relationships/tags" Target="../tags/tag301.xml"/><Relationship Id="rId11" Type="http://schemas.openxmlformats.org/officeDocument/2006/relationships/tags" Target="../tags/tag306.xml"/><Relationship Id="rId24" Type="http://schemas.openxmlformats.org/officeDocument/2006/relationships/image" Target="../media/image11.wmf"/><Relationship Id="rId5" Type="http://schemas.openxmlformats.org/officeDocument/2006/relationships/tags" Target="../tags/tag300.xml"/><Relationship Id="rId15" Type="http://schemas.openxmlformats.org/officeDocument/2006/relationships/tags" Target="../tags/tag310.xml"/><Relationship Id="rId23" Type="http://schemas.openxmlformats.org/officeDocument/2006/relationships/oleObject" Target="../embeddings/oleObject3.bin"/><Relationship Id="rId10" Type="http://schemas.openxmlformats.org/officeDocument/2006/relationships/tags" Target="../tags/tag305.xml"/><Relationship Id="rId19" Type="http://schemas.openxmlformats.org/officeDocument/2006/relationships/image" Target="../media/image4.png"/><Relationship Id="rId4" Type="http://schemas.openxmlformats.org/officeDocument/2006/relationships/tags" Target="../tags/tag299.xml"/><Relationship Id="rId9" Type="http://schemas.openxmlformats.org/officeDocument/2006/relationships/tags" Target="../tags/tag304.xml"/><Relationship Id="rId14" Type="http://schemas.openxmlformats.org/officeDocument/2006/relationships/tags" Target="../tags/tag309.xml"/><Relationship Id="rId2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13.xml"/><Relationship Id="rId7" Type="http://schemas.openxmlformats.org/officeDocument/2006/relationships/image" Target="../media/image4.png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16.xml"/><Relationship Id="rId7" Type="http://schemas.openxmlformats.org/officeDocument/2006/relationships/image" Target="../media/image4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19.xml"/><Relationship Id="rId7" Type="http://schemas.openxmlformats.org/officeDocument/2006/relationships/image" Target="../media/image4.png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22.xml"/><Relationship Id="rId7" Type="http://schemas.openxmlformats.org/officeDocument/2006/relationships/image" Target="../media/image4.pn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25.xml"/><Relationship Id="rId7" Type="http://schemas.openxmlformats.org/officeDocument/2006/relationships/image" Target="../media/image4.pn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slideLayout" Target="../slideLayouts/slideLayout71.xml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327.xml"/><Relationship Id="rId16" Type="http://schemas.openxmlformats.org/officeDocument/2006/relationships/image" Target="../media/image4.png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5" Type="http://schemas.openxmlformats.org/officeDocument/2006/relationships/tags" Target="../tags/tag330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335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image" Target="../media/image4.png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image" Target="../media/image3.png"/><Relationship Id="rId5" Type="http://schemas.openxmlformats.org/officeDocument/2006/relationships/tags" Target="../tags/tag342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71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12" Type="http://schemas.openxmlformats.org/officeDocument/2006/relationships/image" Target="../media/image4.png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51.xml"/><Relationship Id="rId10" Type="http://schemas.openxmlformats.org/officeDocument/2006/relationships/image" Target="../media/image3.png"/><Relationship Id="rId4" Type="http://schemas.openxmlformats.org/officeDocument/2006/relationships/tags" Target="../tags/tag350.xml"/><Relationship Id="rId9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9.xml"/><Relationship Id="rId7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1.xml"/><Relationship Id="rId4" Type="http://schemas.openxmlformats.org/officeDocument/2006/relationships/tags" Target="../tags/tag150.xml"/><Relationship Id="rId9" Type="http://schemas.openxmlformats.org/officeDocument/2006/relationships/image" Target="file:///C:\Users\1V994W2\PycharmProjects\PPT_Background_Generation/pic_temp/1_pic_quater_right_up.png" TargetMode="Externa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tags" Target="../tags/tag380.xml"/><Relationship Id="rId39" Type="http://schemas.openxmlformats.org/officeDocument/2006/relationships/tags" Target="../tags/tag393.xml"/><Relationship Id="rId21" Type="http://schemas.openxmlformats.org/officeDocument/2006/relationships/tags" Target="../tags/tag375.xml"/><Relationship Id="rId34" Type="http://schemas.openxmlformats.org/officeDocument/2006/relationships/tags" Target="../tags/tag388.xml"/><Relationship Id="rId42" Type="http://schemas.openxmlformats.org/officeDocument/2006/relationships/tags" Target="../tags/tag396.xml"/><Relationship Id="rId47" Type="http://schemas.openxmlformats.org/officeDocument/2006/relationships/tags" Target="../tags/tag401.xml"/><Relationship Id="rId50" Type="http://schemas.openxmlformats.org/officeDocument/2006/relationships/tags" Target="../tags/tag404.xml"/><Relationship Id="rId55" Type="http://schemas.openxmlformats.org/officeDocument/2006/relationships/tags" Target="../tags/tag409.xml"/><Relationship Id="rId63" Type="http://schemas.openxmlformats.org/officeDocument/2006/relationships/tags" Target="../tags/tag417.xml"/><Relationship Id="rId6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tags" Target="../tags/tag361.xml"/><Relationship Id="rId71" Type="http://schemas.openxmlformats.org/officeDocument/2006/relationships/image" Target="../media/image16.wmf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9" Type="http://schemas.openxmlformats.org/officeDocument/2006/relationships/tags" Target="../tags/tag383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32" Type="http://schemas.openxmlformats.org/officeDocument/2006/relationships/tags" Target="../tags/tag386.xml"/><Relationship Id="rId37" Type="http://schemas.openxmlformats.org/officeDocument/2006/relationships/tags" Target="../tags/tag391.xml"/><Relationship Id="rId40" Type="http://schemas.openxmlformats.org/officeDocument/2006/relationships/tags" Target="../tags/tag394.xml"/><Relationship Id="rId45" Type="http://schemas.openxmlformats.org/officeDocument/2006/relationships/tags" Target="../tags/tag399.xml"/><Relationship Id="rId53" Type="http://schemas.openxmlformats.org/officeDocument/2006/relationships/tags" Target="../tags/tag407.xml"/><Relationship Id="rId58" Type="http://schemas.openxmlformats.org/officeDocument/2006/relationships/tags" Target="../tags/tag412.xml"/><Relationship Id="rId6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tags" Target="../tags/tag382.xml"/><Relationship Id="rId36" Type="http://schemas.openxmlformats.org/officeDocument/2006/relationships/tags" Target="../tags/tag390.xml"/><Relationship Id="rId49" Type="http://schemas.openxmlformats.org/officeDocument/2006/relationships/tags" Target="../tags/tag403.xml"/><Relationship Id="rId57" Type="http://schemas.openxmlformats.org/officeDocument/2006/relationships/tags" Target="../tags/tag411.xml"/><Relationship Id="rId61" Type="http://schemas.openxmlformats.org/officeDocument/2006/relationships/tags" Target="../tags/tag415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31" Type="http://schemas.openxmlformats.org/officeDocument/2006/relationships/tags" Target="../tags/tag385.xml"/><Relationship Id="rId44" Type="http://schemas.openxmlformats.org/officeDocument/2006/relationships/tags" Target="../tags/tag398.xml"/><Relationship Id="rId52" Type="http://schemas.openxmlformats.org/officeDocument/2006/relationships/tags" Target="../tags/tag406.xml"/><Relationship Id="rId60" Type="http://schemas.openxmlformats.org/officeDocument/2006/relationships/tags" Target="../tags/tag414.xml"/><Relationship Id="rId65" Type="http://schemas.openxmlformats.org/officeDocument/2006/relationships/image" Target="../media/image3.png"/><Relationship Id="rId73" Type="http://schemas.openxmlformats.org/officeDocument/2006/relationships/image" Target="../media/image18.wmf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tags" Target="../tags/tag384.xml"/><Relationship Id="rId35" Type="http://schemas.openxmlformats.org/officeDocument/2006/relationships/tags" Target="../tags/tag389.xml"/><Relationship Id="rId43" Type="http://schemas.openxmlformats.org/officeDocument/2006/relationships/tags" Target="../tags/tag397.xml"/><Relationship Id="rId48" Type="http://schemas.openxmlformats.org/officeDocument/2006/relationships/tags" Target="../tags/tag402.xml"/><Relationship Id="rId56" Type="http://schemas.openxmlformats.org/officeDocument/2006/relationships/tags" Target="../tags/tag410.xml"/><Relationship Id="rId64" Type="http://schemas.openxmlformats.org/officeDocument/2006/relationships/slideLayout" Target="../slideLayouts/slideLayout71.xml"/><Relationship Id="rId69" Type="http://schemas.openxmlformats.org/officeDocument/2006/relationships/image" Target="../media/image14.jpeg"/><Relationship Id="rId8" Type="http://schemas.openxmlformats.org/officeDocument/2006/relationships/tags" Target="../tags/tag362.xml"/><Relationship Id="rId51" Type="http://schemas.openxmlformats.org/officeDocument/2006/relationships/tags" Target="../tags/tag405.xml"/><Relationship Id="rId72" Type="http://schemas.openxmlformats.org/officeDocument/2006/relationships/image" Target="../media/image17.wmf"/><Relationship Id="rId3" Type="http://schemas.openxmlformats.org/officeDocument/2006/relationships/tags" Target="../tags/tag357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33" Type="http://schemas.openxmlformats.org/officeDocument/2006/relationships/tags" Target="../tags/tag387.xml"/><Relationship Id="rId38" Type="http://schemas.openxmlformats.org/officeDocument/2006/relationships/tags" Target="../tags/tag392.xml"/><Relationship Id="rId46" Type="http://schemas.openxmlformats.org/officeDocument/2006/relationships/tags" Target="../tags/tag400.xml"/><Relationship Id="rId59" Type="http://schemas.openxmlformats.org/officeDocument/2006/relationships/tags" Target="../tags/tag413.xml"/><Relationship Id="rId67" Type="http://schemas.openxmlformats.org/officeDocument/2006/relationships/image" Target="../media/image4.png"/><Relationship Id="rId20" Type="http://schemas.openxmlformats.org/officeDocument/2006/relationships/tags" Target="../tags/tag374.xml"/><Relationship Id="rId41" Type="http://schemas.openxmlformats.org/officeDocument/2006/relationships/tags" Target="../tags/tag395.xml"/><Relationship Id="rId54" Type="http://schemas.openxmlformats.org/officeDocument/2006/relationships/tags" Target="../tags/tag408.xml"/><Relationship Id="rId62" Type="http://schemas.openxmlformats.org/officeDocument/2006/relationships/tags" Target="../tags/tag416.xml"/><Relationship Id="rId70" Type="http://schemas.openxmlformats.org/officeDocument/2006/relationships/image" Target="../media/image15.wmf"/><Relationship Id="rId1" Type="http://schemas.openxmlformats.org/officeDocument/2006/relationships/tags" Target="../tags/tag355.xml"/><Relationship Id="rId6" Type="http://schemas.openxmlformats.org/officeDocument/2006/relationships/tags" Target="../tags/tag36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20.xml"/><Relationship Id="rId7" Type="http://schemas.openxmlformats.org/officeDocument/2006/relationships/slideLayout" Target="../slideLayouts/slideLayout71.xml"/><Relationship Id="rId12" Type="http://schemas.openxmlformats.org/officeDocument/2006/relationships/image" Target="../media/image19.jpeg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422.xml"/><Relationship Id="rId10" Type="http://schemas.openxmlformats.org/officeDocument/2006/relationships/image" Target="../media/image4.png"/><Relationship Id="rId4" Type="http://schemas.openxmlformats.org/officeDocument/2006/relationships/tags" Target="../tags/tag421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426.xml"/><Relationship Id="rId7" Type="http://schemas.openxmlformats.org/officeDocument/2006/relationships/image" Target="../media/image4.png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429.xml"/><Relationship Id="rId7" Type="http://schemas.openxmlformats.org/officeDocument/2006/relationships/image" Target="../media/image4.png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432.xml"/><Relationship Id="rId7" Type="http://schemas.openxmlformats.org/officeDocument/2006/relationships/tags" Target="../tags/tag436.xml"/><Relationship Id="rId12" Type="http://schemas.openxmlformats.org/officeDocument/2006/relationships/image" Target="../media/image3.png"/><Relationship Id="rId2" Type="http://schemas.openxmlformats.org/officeDocument/2006/relationships/tags" Target="../tags/tag431.xml"/><Relationship Id="rId16" Type="http://schemas.openxmlformats.org/officeDocument/2006/relationships/image" Target="../media/image22.emf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slideLayout" Target="../slideLayouts/slideLayout71.xml"/><Relationship Id="rId5" Type="http://schemas.openxmlformats.org/officeDocument/2006/relationships/tags" Target="../tags/tag43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439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442.xml"/><Relationship Id="rId7" Type="http://schemas.openxmlformats.org/officeDocument/2006/relationships/image" Target="../media/image4.png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tags" Target="../tags/tag455.xml"/><Relationship Id="rId18" Type="http://schemas.openxmlformats.org/officeDocument/2006/relationships/image" Target="file:///C:\Users\1V994W2\PycharmProjects\PPT_Background_Generation/pic_temp/0_pic_quater_left_up.png" TargetMode="External"/><Relationship Id="rId26" Type="http://schemas.openxmlformats.org/officeDocument/2006/relationships/image" Target="../media/image29.jpeg"/><Relationship Id="rId3" Type="http://schemas.openxmlformats.org/officeDocument/2006/relationships/tags" Target="../tags/tag445.xml"/><Relationship Id="rId21" Type="http://schemas.openxmlformats.org/officeDocument/2006/relationships/image" Target="../media/image24.jpeg"/><Relationship Id="rId7" Type="http://schemas.openxmlformats.org/officeDocument/2006/relationships/tags" Target="../tags/tag449.xml"/><Relationship Id="rId12" Type="http://schemas.openxmlformats.org/officeDocument/2006/relationships/tags" Target="../tags/tag454.xml"/><Relationship Id="rId17" Type="http://schemas.openxmlformats.org/officeDocument/2006/relationships/image" Target="../media/image3.png"/><Relationship Id="rId25" Type="http://schemas.openxmlformats.org/officeDocument/2006/relationships/image" Target="../media/image28.jpeg"/><Relationship Id="rId2" Type="http://schemas.openxmlformats.org/officeDocument/2006/relationships/tags" Target="../tags/tag444.xml"/><Relationship Id="rId16" Type="http://schemas.openxmlformats.org/officeDocument/2006/relationships/slideLayout" Target="../slideLayouts/slideLayout71.xml"/><Relationship Id="rId20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24" Type="http://schemas.openxmlformats.org/officeDocument/2006/relationships/image" Target="../media/image27.jpeg"/><Relationship Id="rId5" Type="http://schemas.openxmlformats.org/officeDocument/2006/relationships/tags" Target="../tags/tag447.xml"/><Relationship Id="rId15" Type="http://schemas.openxmlformats.org/officeDocument/2006/relationships/tags" Target="../tags/tag457.xml"/><Relationship Id="rId23" Type="http://schemas.openxmlformats.org/officeDocument/2006/relationships/image" Target="../media/image26.jpeg"/><Relationship Id="rId10" Type="http://schemas.openxmlformats.org/officeDocument/2006/relationships/tags" Target="../tags/tag452.xml"/><Relationship Id="rId19" Type="http://schemas.openxmlformats.org/officeDocument/2006/relationships/image" Target="../media/image4.png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tags" Target="../tags/tag456.xml"/><Relationship Id="rId2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tags" Target="../tags/tag483.xml"/><Relationship Id="rId39" Type="http://schemas.openxmlformats.org/officeDocument/2006/relationships/image" Target="../media/image30.jpeg"/><Relationship Id="rId21" Type="http://schemas.openxmlformats.org/officeDocument/2006/relationships/tags" Target="../tags/tag478.xml"/><Relationship Id="rId34" Type="http://schemas.openxmlformats.org/officeDocument/2006/relationships/slideLayout" Target="../slideLayouts/slideLayout71.xml"/><Relationship Id="rId42" Type="http://schemas.openxmlformats.org/officeDocument/2006/relationships/image" Target="../media/image33.jpeg"/><Relationship Id="rId47" Type="http://schemas.openxmlformats.org/officeDocument/2006/relationships/image" Target="../media/image38.jpeg"/><Relationship Id="rId50" Type="http://schemas.openxmlformats.org/officeDocument/2006/relationships/image" Target="../media/image41.jpeg"/><Relationship Id="rId55" Type="http://schemas.openxmlformats.org/officeDocument/2006/relationships/image" Target="../media/image46.jpeg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tags" Target="../tags/tag482.xml"/><Relationship Id="rId33" Type="http://schemas.openxmlformats.org/officeDocument/2006/relationships/tags" Target="../tags/tag490.xml"/><Relationship Id="rId38" Type="http://schemas.openxmlformats.org/officeDocument/2006/relationships/image" Target="file:///C:\Users\1V994W2\PycharmProjects\PPT_Background_Generation/pic_temp/1_pic_quater_right_up.png" TargetMode="External"/><Relationship Id="rId46" Type="http://schemas.openxmlformats.org/officeDocument/2006/relationships/image" Target="../media/image37.jpeg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tags" Target="../tags/tag477.xml"/><Relationship Id="rId29" Type="http://schemas.openxmlformats.org/officeDocument/2006/relationships/tags" Target="../tags/tag486.xml"/><Relationship Id="rId41" Type="http://schemas.openxmlformats.org/officeDocument/2006/relationships/image" Target="../media/image32.jpeg"/><Relationship Id="rId54" Type="http://schemas.openxmlformats.org/officeDocument/2006/relationships/image" Target="../media/image45.jpeg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tags" Target="../tags/tag481.xml"/><Relationship Id="rId32" Type="http://schemas.openxmlformats.org/officeDocument/2006/relationships/tags" Target="../tags/tag489.xml"/><Relationship Id="rId37" Type="http://schemas.openxmlformats.org/officeDocument/2006/relationships/image" Target="../media/image4.png"/><Relationship Id="rId40" Type="http://schemas.openxmlformats.org/officeDocument/2006/relationships/image" Target="../media/image31.jpeg"/><Relationship Id="rId45" Type="http://schemas.openxmlformats.org/officeDocument/2006/relationships/image" Target="../media/image36.jpeg"/><Relationship Id="rId53" Type="http://schemas.openxmlformats.org/officeDocument/2006/relationships/image" Target="../media/image44.jpeg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tags" Target="../tags/tag480.xml"/><Relationship Id="rId28" Type="http://schemas.openxmlformats.org/officeDocument/2006/relationships/tags" Target="../tags/tag485.xml"/><Relationship Id="rId36" Type="http://schemas.openxmlformats.org/officeDocument/2006/relationships/image" Target="file:///C:\Users\1V994W2\PycharmProjects\PPT_Background_Generation/pic_temp/0_pic_quater_left_up.png" TargetMode="External"/><Relationship Id="rId49" Type="http://schemas.openxmlformats.org/officeDocument/2006/relationships/image" Target="../media/image40.jpeg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31" Type="http://schemas.openxmlformats.org/officeDocument/2006/relationships/tags" Target="../tags/tag488.xml"/><Relationship Id="rId44" Type="http://schemas.openxmlformats.org/officeDocument/2006/relationships/image" Target="../media/image35.jpeg"/><Relationship Id="rId52" Type="http://schemas.openxmlformats.org/officeDocument/2006/relationships/image" Target="../media/image43.jpeg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tags" Target="../tags/tag479.xml"/><Relationship Id="rId27" Type="http://schemas.openxmlformats.org/officeDocument/2006/relationships/tags" Target="../tags/tag484.xml"/><Relationship Id="rId30" Type="http://schemas.openxmlformats.org/officeDocument/2006/relationships/tags" Target="../tags/tag487.xml"/><Relationship Id="rId35" Type="http://schemas.openxmlformats.org/officeDocument/2006/relationships/image" Target="../media/image3.png"/><Relationship Id="rId43" Type="http://schemas.openxmlformats.org/officeDocument/2006/relationships/image" Target="../media/image34.jpeg"/><Relationship Id="rId48" Type="http://schemas.openxmlformats.org/officeDocument/2006/relationships/image" Target="../media/image39.jpeg"/><Relationship Id="rId8" Type="http://schemas.openxmlformats.org/officeDocument/2006/relationships/tags" Target="../tags/tag465.xml"/><Relationship Id="rId51" Type="http://schemas.openxmlformats.org/officeDocument/2006/relationships/image" Target="../media/image42.jpeg"/><Relationship Id="rId3" Type="http://schemas.openxmlformats.org/officeDocument/2006/relationships/tags" Target="../tags/tag46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493.xml"/><Relationship Id="rId7" Type="http://schemas.openxmlformats.org/officeDocument/2006/relationships/image" Target="../media/image3.png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slideLayout" Target="../slideLayouts/slideLayout71.xml"/><Relationship Id="rId5" Type="http://schemas.openxmlformats.org/officeDocument/2006/relationships/tags" Target="../tags/tag495.xml"/><Relationship Id="rId10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tags" Target="../tags/tag494.xml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media" Target="file:///F:\IE&#25945;&#32946;\&#65288;&#65332;&#65324;&#65332;&#65289;&#65321;&#65317;&#25945;&#32946;05-07-20\&#65321;&#65317;&#25945;&#32946;&#12486;&#12461;&#12473;&#12488;&#65288;&#23566;&#20837;-&#12484;&#12540;&#12523;&#32232;&#65289;&#35500;&#26126;&#29992;PPT&#12288;05-08-30\&#12488;&#12521;&#12531;&#12503;&#37197;&#12426;&#65288;&#65304;&#65296;&#65285;&#65289;&#9313;.MPG" TargetMode="External"/><Relationship Id="rId13" Type="http://schemas.openxmlformats.org/officeDocument/2006/relationships/tags" Target="../tags/tag506.xml"/><Relationship Id="rId18" Type="http://schemas.openxmlformats.org/officeDocument/2006/relationships/tags" Target="../tags/tag511.xml"/><Relationship Id="rId26" Type="http://schemas.openxmlformats.org/officeDocument/2006/relationships/tags" Target="../tags/tag519.xml"/><Relationship Id="rId3" Type="http://schemas.openxmlformats.org/officeDocument/2006/relationships/tags" Target="../tags/tag498.xml"/><Relationship Id="rId21" Type="http://schemas.openxmlformats.org/officeDocument/2006/relationships/tags" Target="../tags/tag514.xml"/><Relationship Id="rId34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tags" Target="../tags/tag502.xml"/><Relationship Id="rId12" Type="http://schemas.openxmlformats.org/officeDocument/2006/relationships/tags" Target="../tags/tag505.xml"/><Relationship Id="rId17" Type="http://schemas.openxmlformats.org/officeDocument/2006/relationships/tags" Target="../tags/tag510.xml"/><Relationship Id="rId25" Type="http://schemas.openxmlformats.org/officeDocument/2006/relationships/tags" Target="../tags/tag518.xml"/><Relationship Id="rId33" Type="http://schemas.openxmlformats.org/officeDocument/2006/relationships/image" Target="../media/image4.png"/><Relationship Id="rId2" Type="http://schemas.openxmlformats.org/officeDocument/2006/relationships/tags" Target="../tags/tag497.xml"/><Relationship Id="rId16" Type="http://schemas.openxmlformats.org/officeDocument/2006/relationships/tags" Target="../tags/tag509.xml"/><Relationship Id="rId20" Type="http://schemas.openxmlformats.org/officeDocument/2006/relationships/tags" Target="../tags/tag513.xml"/><Relationship Id="rId29" Type="http://schemas.openxmlformats.org/officeDocument/2006/relationships/tags" Target="../tags/tag522.xml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tags" Target="../tags/tag504.xml"/><Relationship Id="rId24" Type="http://schemas.openxmlformats.org/officeDocument/2006/relationships/tags" Target="../tags/tag517.xml"/><Relationship Id="rId32" Type="http://schemas.openxmlformats.org/officeDocument/2006/relationships/image" Target="file:///C:\Users\1V994W2\PycharmProjects\PPT_Background_Generation/pic_temp/0_pic_quater_left_up.png" TargetMode="External"/><Relationship Id="rId37" Type="http://schemas.openxmlformats.org/officeDocument/2006/relationships/image" Target="../media/image48.png"/><Relationship Id="rId5" Type="http://schemas.openxmlformats.org/officeDocument/2006/relationships/tags" Target="../tags/tag500.xml"/><Relationship Id="rId15" Type="http://schemas.openxmlformats.org/officeDocument/2006/relationships/tags" Target="../tags/tag508.xml"/><Relationship Id="rId23" Type="http://schemas.openxmlformats.org/officeDocument/2006/relationships/tags" Target="../tags/tag516.xml"/><Relationship Id="rId28" Type="http://schemas.openxmlformats.org/officeDocument/2006/relationships/tags" Target="../tags/tag521.xml"/><Relationship Id="rId36" Type="http://schemas.openxmlformats.org/officeDocument/2006/relationships/image" Target="../media/image47.png"/><Relationship Id="rId10" Type="http://schemas.openxmlformats.org/officeDocument/2006/relationships/tags" Target="../tags/tag503.xml"/><Relationship Id="rId19" Type="http://schemas.openxmlformats.org/officeDocument/2006/relationships/tags" Target="../tags/tag512.xml"/><Relationship Id="rId31" Type="http://schemas.openxmlformats.org/officeDocument/2006/relationships/image" Target="../media/image3.png"/><Relationship Id="rId4" Type="http://schemas.openxmlformats.org/officeDocument/2006/relationships/tags" Target="../tags/tag499.xml"/><Relationship Id="rId9" Type="http://schemas.openxmlformats.org/officeDocument/2006/relationships/video" Target="file:///F:\IE&#25945;&#32946;\&#65288;&#65332;&#65324;&#65332;&#65289;&#65321;&#65317;&#25945;&#32946;05-07-20\&#65321;&#65317;&#25945;&#32946;&#12486;&#12461;&#12473;&#12488;&#65288;&#23566;&#20837;-&#12484;&#12540;&#12523;&#32232;&#65289;&#35500;&#26126;&#29992;PPT&#12288;05-08-30\&#12488;&#12521;&#12531;&#12503;&#37197;&#12426;&#65288;&#65304;&#65296;&#65285;&#65289;&#9313;.MPG" TargetMode="External"/><Relationship Id="rId14" Type="http://schemas.openxmlformats.org/officeDocument/2006/relationships/tags" Target="../tags/tag507.xml"/><Relationship Id="rId22" Type="http://schemas.openxmlformats.org/officeDocument/2006/relationships/tags" Target="../tags/tag515.xml"/><Relationship Id="rId27" Type="http://schemas.openxmlformats.org/officeDocument/2006/relationships/tags" Target="../tags/tag520.xml"/><Relationship Id="rId30" Type="http://schemas.openxmlformats.org/officeDocument/2006/relationships/slideLayout" Target="../slideLayouts/slideLayout71.xml"/><Relationship Id="rId35" Type="http://schemas.openxmlformats.org/officeDocument/2006/relationships/hyperlink" Target="../../Administrator/My%20Documents/TCCJ&#39033;&#30446;/&#22826;&#30000;&#32473;&#30340;&#36164;&#26009;/&#24037;&#33402;&#22521;&#35757;/&#12479;&#12452;&#65321;&#65317;&#25945;&#32946;0602/&#65288;TCCJ)IE&#25945;&#32946;05-09-21/050921&#65321;&#65317;&#25945;&#32946;&#12486;&#12461;&#12473;&#12488;&#65288;&#23566;&#20837;-&#12484;&#12540;&#12523;&#32232;&#65289;TCCJ&#35500;&#26126;&#29992;PPT/&#12522;&#12474;&#12512;&#65288;&#65301;&#65298;&#26522;&#12434;25&#31186;&#65289;.WA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3" Type="http://schemas.openxmlformats.org/officeDocument/2006/relationships/tags" Target="../tags/tag152.xml"/><Relationship Id="rId21" Type="http://schemas.openxmlformats.org/officeDocument/2006/relationships/image" Target="file:///C:\Users\1V994W2\PycharmProjects\PPT_Background_Generation/pic_temp/0_pic_quater_left_up.png" TargetMode="Externa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image" Target="../media/image6.emf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oleObject" Target="../embeddings/oleObject1.bin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59.xml"/><Relationship Id="rId19" Type="http://schemas.openxmlformats.org/officeDocument/2006/relationships/slideLayout" Target="../slideLayouts/slideLayout71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tags" Target="../tags/tag535.xml"/><Relationship Id="rId18" Type="http://schemas.openxmlformats.org/officeDocument/2006/relationships/tags" Target="../tags/tag540.xml"/><Relationship Id="rId26" Type="http://schemas.openxmlformats.org/officeDocument/2006/relationships/tags" Target="../tags/tag548.xml"/><Relationship Id="rId3" Type="http://schemas.openxmlformats.org/officeDocument/2006/relationships/tags" Target="../tags/tag525.xml"/><Relationship Id="rId21" Type="http://schemas.openxmlformats.org/officeDocument/2006/relationships/tags" Target="../tags/tag543.xml"/><Relationship Id="rId34" Type="http://schemas.openxmlformats.org/officeDocument/2006/relationships/hyperlink" Target="../../Administrator/My%20Documents/TCCJ&#39033;&#30446;/&#22826;&#30000;&#32473;&#30340;&#36164;&#26009;/&#24037;&#33402;&#22521;&#35757;/&#12479;&#12452;&#65321;&#65317;&#25945;&#32946;0602/&#65288;TCCJ)IE&#25945;&#32946;05-09-21/050921&#65321;&#65317;&#25945;&#32946;&#12486;&#12461;&#12473;&#12488;&#65288;&#23566;&#20837;-&#12484;&#12540;&#12523;&#32232;&#65289;TCCJ&#35500;&#26126;&#29992;PPT/&#12522;&#12474;&#12512;&#65288;&#65301;&#65298;&#26522;&#12434;25&#31186;&#65289;.WAV" TargetMode="External"/><Relationship Id="rId7" Type="http://schemas.openxmlformats.org/officeDocument/2006/relationships/tags" Target="../tags/tag529.xml"/><Relationship Id="rId12" Type="http://schemas.openxmlformats.org/officeDocument/2006/relationships/tags" Target="../tags/tag534.xml"/><Relationship Id="rId17" Type="http://schemas.openxmlformats.org/officeDocument/2006/relationships/tags" Target="../tags/tag539.xml"/><Relationship Id="rId25" Type="http://schemas.openxmlformats.org/officeDocument/2006/relationships/tags" Target="../tags/tag547.xml"/><Relationship Id="rId33" Type="http://schemas.openxmlformats.org/officeDocument/2006/relationships/image" Target="../media/image48.png"/><Relationship Id="rId2" Type="http://schemas.openxmlformats.org/officeDocument/2006/relationships/tags" Target="../tags/tag524.xml"/><Relationship Id="rId16" Type="http://schemas.openxmlformats.org/officeDocument/2006/relationships/tags" Target="../tags/tag538.xml"/><Relationship Id="rId20" Type="http://schemas.openxmlformats.org/officeDocument/2006/relationships/tags" Target="../tags/tag542.xml"/><Relationship Id="rId29" Type="http://schemas.openxmlformats.org/officeDocument/2006/relationships/image" Target="../media/image3.png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24" Type="http://schemas.openxmlformats.org/officeDocument/2006/relationships/tags" Target="../tags/tag546.xml"/><Relationship Id="rId32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27.xml"/><Relationship Id="rId15" Type="http://schemas.openxmlformats.org/officeDocument/2006/relationships/tags" Target="../tags/tag537.xml"/><Relationship Id="rId23" Type="http://schemas.openxmlformats.org/officeDocument/2006/relationships/tags" Target="../tags/tag545.xml"/><Relationship Id="rId28" Type="http://schemas.openxmlformats.org/officeDocument/2006/relationships/slideLayout" Target="../slideLayouts/slideLayout71.xml"/><Relationship Id="rId10" Type="http://schemas.openxmlformats.org/officeDocument/2006/relationships/tags" Target="../tags/tag532.xml"/><Relationship Id="rId19" Type="http://schemas.openxmlformats.org/officeDocument/2006/relationships/tags" Target="../tags/tag541.xml"/><Relationship Id="rId31" Type="http://schemas.openxmlformats.org/officeDocument/2006/relationships/image" Target="../media/image4.png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tags" Target="../tags/tag536.xml"/><Relationship Id="rId22" Type="http://schemas.openxmlformats.org/officeDocument/2006/relationships/tags" Target="../tags/tag544.xml"/><Relationship Id="rId27" Type="http://schemas.openxmlformats.org/officeDocument/2006/relationships/tags" Target="../tags/tag549.xml"/><Relationship Id="rId30" Type="http://schemas.openxmlformats.org/officeDocument/2006/relationships/image" Target="file:///C:\Users\1V994W2\PycharmProjects\PPT_Background_Generation/pic_temp/0_pic_quater_left_up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70.xml"/><Relationship Id="rId7" Type="http://schemas.openxmlformats.org/officeDocument/2006/relationships/image" Target="../media/image4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73.xml"/><Relationship Id="rId7" Type="http://schemas.openxmlformats.org/officeDocument/2006/relationships/image" Target="../media/image4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9" Type="http://schemas.openxmlformats.org/officeDocument/2006/relationships/tags" Target="../tags/tag212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34" Type="http://schemas.openxmlformats.org/officeDocument/2006/relationships/tags" Target="../tags/tag207.xml"/><Relationship Id="rId42" Type="http://schemas.openxmlformats.org/officeDocument/2006/relationships/tags" Target="../tags/tag215.xml"/><Relationship Id="rId47" Type="http://schemas.openxmlformats.org/officeDocument/2006/relationships/tags" Target="../tags/tag220.xml"/><Relationship Id="rId50" Type="http://schemas.openxmlformats.org/officeDocument/2006/relationships/image" Target="file:///C:\Users\1V994W2\PycharmProjects\PPT_Background_Generation/pic_temp/0_pic_quater_left_up.png" TargetMode="Externa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tags" Target="../tags/tag206.xml"/><Relationship Id="rId38" Type="http://schemas.openxmlformats.org/officeDocument/2006/relationships/tags" Target="../tags/tag211.xml"/><Relationship Id="rId46" Type="http://schemas.openxmlformats.org/officeDocument/2006/relationships/tags" Target="../tags/tag219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tags" Target="../tags/tag202.xml"/><Relationship Id="rId41" Type="http://schemas.openxmlformats.org/officeDocument/2006/relationships/tags" Target="../tags/tag214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tags" Target="../tags/tag205.xml"/><Relationship Id="rId37" Type="http://schemas.openxmlformats.org/officeDocument/2006/relationships/tags" Target="../tags/tag210.xml"/><Relationship Id="rId40" Type="http://schemas.openxmlformats.org/officeDocument/2006/relationships/tags" Target="../tags/tag213.xml"/><Relationship Id="rId45" Type="http://schemas.openxmlformats.org/officeDocument/2006/relationships/tags" Target="../tags/tag218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tags" Target="../tags/tag201.xml"/><Relationship Id="rId36" Type="http://schemas.openxmlformats.org/officeDocument/2006/relationships/tags" Target="../tags/tag209.xml"/><Relationship Id="rId49" Type="http://schemas.openxmlformats.org/officeDocument/2006/relationships/image" Target="../media/image3.png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tags" Target="../tags/tag204.xml"/><Relationship Id="rId44" Type="http://schemas.openxmlformats.org/officeDocument/2006/relationships/tags" Target="../tags/tag217.xml"/><Relationship Id="rId52" Type="http://schemas.openxmlformats.org/officeDocument/2006/relationships/image" Target="file:///C:\Users\1V994W2\PycharmProjects\PPT_Background_Generation/pic_temp/1_pic_quater_right_up.png" TargetMode="Externa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tags" Target="../tags/tag203.xml"/><Relationship Id="rId35" Type="http://schemas.openxmlformats.org/officeDocument/2006/relationships/tags" Target="../tags/tag208.xml"/><Relationship Id="rId43" Type="http://schemas.openxmlformats.org/officeDocument/2006/relationships/tags" Target="../tags/tag216.xml"/><Relationship Id="rId48" Type="http://schemas.openxmlformats.org/officeDocument/2006/relationships/slideLayout" Target="../slideLayouts/slideLayout71.xml"/><Relationship Id="rId8" Type="http://schemas.openxmlformats.org/officeDocument/2006/relationships/tags" Target="../tags/tag181.xml"/><Relationship Id="rId5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9" Type="http://schemas.openxmlformats.org/officeDocument/2006/relationships/tags" Target="../tags/tag259.xml"/><Relationship Id="rId3" Type="http://schemas.openxmlformats.org/officeDocument/2006/relationships/tags" Target="../tags/tag223.xml"/><Relationship Id="rId21" Type="http://schemas.openxmlformats.org/officeDocument/2006/relationships/tags" Target="../tags/tag241.xml"/><Relationship Id="rId34" Type="http://schemas.openxmlformats.org/officeDocument/2006/relationships/tags" Target="../tags/tag254.xml"/><Relationship Id="rId42" Type="http://schemas.openxmlformats.org/officeDocument/2006/relationships/tags" Target="../tags/tag262.xml"/><Relationship Id="rId47" Type="http://schemas.openxmlformats.org/officeDocument/2006/relationships/image" Target="../media/image3.png"/><Relationship Id="rId50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tags" Target="../tags/tag258.xml"/><Relationship Id="rId46" Type="http://schemas.openxmlformats.org/officeDocument/2006/relationships/slideLayout" Target="../slideLayouts/slideLayout71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tags" Target="../tags/tag240.xml"/><Relationship Id="rId29" Type="http://schemas.openxmlformats.org/officeDocument/2006/relationships/tags" Target="../tags/tag249.xml"/><Relationship Id="rId41" Type="http://schemas.openxmlformats.org/officeDocument/2006/relationships/tags" Target="../tags/tag261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tags" Target="../tags/tag244.xml"/><Relationship Id="rId32" Type="http://schemas.openxmlformats.org/officeDocument/2006/relationships/tags" Target="../tags/tag252.xml"/><Relationship Id="rId37" Type="http://schemas.openxmlformats.org/officeDocument/2006/relationships/tags" Target="../tags/tag257.xml"/><Relationship Id="rId40" Type="http://schemas.openxmlformats.org/officeDocument/2006/relationships/tags" Target="../tags/tag260.xml"/><Relationship Id="rId45" Type="http://schemas.openxmlformats.org/officeDocument/2006/relationships/tags" Target="../tags/tag265.xml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49" Type="http://schemas.openxmlformats.org/officeDocument/2006/relationships/image" Target="../media/image4.png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tags" Target="../tags/tag251.xml"/><Relationship Id="rId44" Type="http://schemas.openxmlformats.org/officeDocument/2006/relationships/tags" Target="../tags/tag264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Relationship Id="rId43" Type="http://schemas.openxmlformats.org/officeDocument/2006/relationships/tags" Target="../tags/tag263.xml"/><Relationship Id="rId48" Type="http://schemas.openxmlformats.org/officeDocument/2006/relationships/image" Target="file:///C:\Users\1V994W2\PycharmProjects\PPT_Background_Generation/pic_temp/0_pic_quater_left_up.png" TargetMode="External"/><Relationship Id="rId8" Type="http://schemas.openxmlformats.org/officeDocument/2006/relationships/tags" Target="../tags/tag2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68.xml"/><Relationship Id="rId21" Type="http://schemas.openxmlformats.org/officeDocument/2006/relationships/tags" Target="../tags/tag286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image" Target="../media/image3.png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0" Type="http://schemas.openxmlformats.org/officeDocument/2006/relationships/tags" Target="../tags/tag285.xml"/><Relationship Id="rId29" Type="http://schemas.openxmlformats.org/officeDocument/2006/relationships/image" Target="../media/image8.wmf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slideLayout" Target="../slideLayouts/slideLayout71.xml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28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Relationship Id="rId27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190750" y="2633345"/>
            <a:ext cx="4762500" cy="998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dist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4050" b="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>
                    <a:lumMod val="75000"/>
                  </a:schemeClr>
                </a:solidFill>
              </a:rPr>
              <a:t>动作经济原则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609600"/>
          </a:xfr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9pPr>
          </a:lstStyle>
          <a:p>
            <a:pPr lvl="0" algn="ctr" defTabSz="914400" eaLnBrk="1" hangingPunct="1">
              <a:buClrTx/>
              <a:buSzTx/>
              <a:buFontTx/>
            </a:pPr>
            <a:r>
              <a:rPr kumimoji="0" lang="zh-CN" altLang="en-US" sz="4000" kern="1200" smtClean="0">
                <a:solidFill>
                  <a:schemeClr val="accent1">
                    <a:lumMod val="75000"/>
                  </a:schemeClr>
                </a:solidFill>
                <a:latin typeface="汉仪旗黑-85S" charset="0"/>
                <a:ea typeface="汉仪旗黑-85S" charset="0"/>
                <a:sym typeface="+mn-ea"/>
              </a:rPr>
              <a:t>让动作变得轻松：动作经济的原则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381000" y="1143000"/>
            <a:ext cx="8583613" cy="1981200"/>
          </a:xfrm>
          <a:solidFill>
            <a:srgbClr val="FFCC99"/>
          </a:solidFill>
          <a:ln>
            <a:solidFill>
              <a:schemeClr val="accent5"/>
            </a:solidFill>
          </a:ln>
          <a:effectLst>
            <a:outerShdw dist="107763" dir="2700000" algn="ctr" rotWithShape="0">
              <a:schemeClr val="lt2"/>
            </a:outerShdw>
          </a:effectLst>
        </p:spPr>
        <p:txBody>
          <a:bodyPr anchor="ctr">
            <a:normAutofit fontScale="77500" lnSpcReduction="10000"/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ja-JP" smtClean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1780" b="1" smtClean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动作的改善</a:t>
            </a:r>
            <a:endParaRPr lang="ja-JP" altLang="en-US" smtClean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800" smtClean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对“一个作业”或“一个循环作业”中产生的“手”及“眼睛”的动作进行分析，排除不需要的动作，确立疲劳度最小且经济性的“动作顺序及组合”</a:t>
            </a:r>
          </a:p>
        </p:txBody>
      </p:sp>
      <p:sp>
        <p:nvSpPr>
          <p:cNvPr id="6349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076700"/>
            <a:ext cx="5410200" cy="16764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5"/>
            </a:solidFill>
            <a:miter lim="800000"/>
          </a:ln>
          <a:effectLst>
            <a:outerShdw dist="107763" dir="2700000" algn="ctr" rotWithShape="0">
              <a:schemeClr val="lt2"/>
            </a:outerShdw>
          </a:effectLst>
        </p:spPr>
        <p:txBody>
          <a:bodyPr lIns="90000" tIns="46800" rIns="90000" bIns="46800" anchor="ctr"/>
          <a:lstStyle/>
          <a:p>
            <a:pPr algn="l"/>
            <a:r>
              <a:rPr kumimoji="0" lang="en-US" altLang="ja-JP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kumimoji="0"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充分应用人的能力</a:t>
            </a:r>
            <a:endParaRPr kumimoji="0" lang="ja-JP" altLang="en-US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最小的疲劳，获得最大的生产量</a:t>
            </a:r>
          </a:p>
          <a:p>
            <a:pPr algn="l"/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排除无用的动作及损耗动作、作业</a:t>
            </a:r>
          </a:p>
        </p:txBody>
      </p:sp>
      <p:pic>
        <p:nvPicPr>
          <p:cNvPr id="63493" name="Picture 5" descr="ムリ（重い）な作業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72200" y="3429000"/>
            <a:ext cx="24511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696200" y="3810000"/>
            <a:ext cx="8445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真重！</a:t>
            </a:r>
          </a:p>
        </p:txBody>
      </p:sp>
      <p:sp>
        <p:nvSpPr>
          <p:cNvPr id="63495" name="AutoShap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47775" y="3284538"/>
            <a:ext cx="466725" cy="720725"/>
          </a:xfrm>
          <a:prstGeom prst="downArrow">
            <a:avLst>
              <a:gd name="adj1" fmla="val 50000"/>
              <a:gd name="adj2" fmla="val 38605"/>
            </a:avLst>
          </a:prstGeom>
          <a:solidFill>
            <a:schemeClr val="accent2"/>
          </a:solidFill>
          <a:ln w="9525">
            <a:noFill/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3"/>
            </p:custDataLst>
          </p:nvPr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6451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7525" y="1125538"/>
            <a:ext cx="7178675" cy="100806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5"/>
            </a:solidFill>
            <a:miter lim="800000"/>
          </a:ln>
          <a:effectLst>
            <a:outerShdw dist="107763" dir="2700000" algn="ctr" rotWithShape="0">
              <a:schemeClr val="lt2"/>
            </a:outerShdw>
          </a:effectLst>
        </p:spPr>
        <p:txBody>
          <a:bodyPr anchor="ctr"/>
          <a:lstStyle/>
          <a:p>
            <a:pPr algn="l"/>
            <a:r>
              <a:rPr lang="en-US" altLang="ja-JP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■</a:t>
            </a:r>
            <a:r>
              <a:rPr lang="zh-CN" altLang="en-US" sz="2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动作经济原则</a:t>
            </a:r>
            <a:endParaRPr lang="ja-JP" altLang="en-US" sz="2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⇒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做经济性动作</a:t>
            </a: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⇒最大活用人的能力</a:t>
            </a:r>
          </a:p>
        </p:txBody>
      </p:sp>
      <p:sp>
        <p:nvSpPr>
          <p:cNvPr id="64515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525" y="2781300"/>
            <a:ext cx="5649913" cy="935038"/>
          </a:xfrm>
          <a:prstGeom prst="rect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800000"/>
          </a:ln>
          <a:effectLst>
            <a:outerShdw dist="107763" dir="2700000" algn="ctr" rotWithShape="0">
              <a:schemeClr val="lt2"/>
            </a:outerShdw>
          </a:effectLst>
        </p:spPr>
        <p:txBody>
          <a:bodyPr anchor="ctr"/>
          <a:lstStyle/>
          <a:p>
            <a:pPr algn="l"/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zh-CN" altLang="en-US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着手改善时，须做到动作无“不合理·不均衡·不需要”，且能轻松、迅速、确实得到执行。</a:t>
            </a:r>
          </a:p>
        </p:txBody>
      </p:sp>
      <p:sp>
        <p:nvSpPr>
          <p:cNvPr id="64516" name="AutoShap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79638" y="2251075"/>
            <a:ext cx="530225" cy="457200"/>
          </a:xfrm>
          <a:prstGeom prst="downArrow">
            <a:avLst>
              <a:gd name="adj1" fmla="val 50000"/>
              <a:gd name="adj2" fmla="val 55417"/>
            </a:avLst>
          </a:prstGeom>
          <a:solidFill>
            <a:schemeClr val="accent2"/>
          </a:solidFill>
          <a:ln w="9525">
            <a:noFill/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eaVert"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492125" y="228600"/>
            <a:ext cx="731520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algn="l"/>
            <a:r>
              <a:rPr lang="zh-CN" altLang="en-US" sz="40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动作经济原则</a:t>
            </a: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1417638" y="4851400"/>
          <a:ext cx="252095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ビットマップ イメージ" r:id="rId21" imgW="4095750" imgH="2486025" progId="PBrush">
                  <p:embed/>
                </p:oleObj>
              </mc:Choice>
              <mc:Fallback>
                <p:oleObj name="ビットマップ イメージ" r:id="rId21" imgW="4095750" imgH="2486025" progId="PBrush">
                  <p:embed/>
                  <p:pic>
                    <p:nvPicPr>
                      <p:cNvPr id="0" name="Object 6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17638" y="4851400"/>
                        <a:ext cx="2520950" cy="1530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AutoShap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3238" y="4076700"/>
            <a:ext cx="1595437" cy="1062038"/>
          </a:xfrm>
          <a:prstGeom prst="wedgeRoundRectCallout">
            <a:avLst>
              <a:gd name="adj1" fmla="val -56435"/>
              <a:gd name="adj2" fmla="val 89014"/>
              <a:gd name="adj3" fmla="val 16667"/>
            </a:avLst>
          </a:prstGeom>
          <a:solidFill>
            <a:schemeClr val="accent3"/>
          </a:solidFill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只用右手，左</a:t>
            </a:r>
          </a:p>
          <a:p>
            <a:r>
              <a: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手有没有闲着</a:t>
            </a:r>
          </a:p>
          <a:p>
            <a:r>
              <a: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呢？</a:t>
            </a:r>
          </a:p>
        </p:txBody>
      </p:sp>
      <p:sp>
        <p:nvSpPr>
          <p:cNvPr id="64520" name="AutoShap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06838" y="5427663"/>
            <a:ext cx="1860550" cy="881062"/>
          </a:xfrm>
          <a:prstGeom prst="wedgeRoundRectCallout">
            <a:avLst>
              <a:gd name="adj1" fmla="val -97088"/>
              <a:gd name="adj2" fmla="val -20088"/>
              <a:gd name="adj3" fmla="val 16667"/>
            </a:avLst>
          </a:prstGeom>
          <a:solidFill>
            <a:schemeClr val="accent3"/>
          </a:solidFill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零部件的放置方</a:t>
            </a:r>
          </a:p>
          <a:p>
            <a:r>
              <a: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法有没有使作业</a:t>
            </a:r>
          </a:p>
          <a:p>
            <a:r>
              <a: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不好进行呢？</a:t>
            </a:r>
          </a:p>
        </p:txBody>
      </p:sp>
      <p:sp>
        <p:nvSpPr>
          <p:cNvPr id="64521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4150" y="4005263"/>
            <a:ext cx="1530350" cy="1350962"/>
          </a:xfrm>
          <a:prstGeom prst="wedgeRoundRectCallout">
            <a:avLst>
              <a:gd name="adj1" fmla="val 63602"/>
              <a:gd name="adj2" fmla="val 68565"/>
              <a:gd name="adj3" fmla="val 16667"/>
            </a:avLst>
          </a:prstGeom>
          <a:solidFill>
            <a:schemeClr val="accent3"/>
          </a:solidFill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如使用夹具工</a:t>
            </a:r>
          </a:p>
          <a:p>
            <a:r>
              <a: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具，能不能少</a:t>
            </a:r>
          </a:p>
          <a:p>
            <a:r>
              <a: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人数且轻松作</a:t>
            </a:r>
          </a:p>
          <a:p>
            <a:r>
              <a: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业呢？</a:t>
            </a:r>
          </a:p>
        </p:txBody>
      </p:sp>
      <p:sp>
        <p:nvSpPr>
          <p:cNvPr id="64522" name="AutoShap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72025" y="4005263"/>
            <a:ext cx="1543050" cy="660400"/>
          </a:xfrm>
          <a:prstGeom prst="wedgeRoundRectCallout">
            <a:avLst>
              <a:gd name="adj1" fmla="val 46773"/>
              <a:gd name="adj2" fmla="val 89662"/>
              <a:gd name="adj3" fmla="val 16667"/>
            </a:avLst>
          </a:prstGeom>
          <a:solidFill>
            <a:srgbClr val="CCFFCC"/>
          </a:solidFill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可判断动作的</a:t>
            </a:r>
          </a:p>
          <a:p>
            <a:r>
              <a:rPr lang="zh-CN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优劣</a:t>
            </a:r>
          </a:p>
        </p:txBody>
      </p:sp>
      <p:sp>
        <p:nvSpPr>
          <p:cNvPr id="64523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562850" y="4221163"/>
            <a:ext cx="1377950" cy="1185862"/>
          </a:xfrm>
          <a:prstGeom prst="wedgeRoundRectCallout">
            <a:avLst>
              <a:gd name="adj1" fmla="val -69468"/>
              <a:gd name="adj2" fmla="val 15329"/>
              <a:gd name="adj3" fmla="val 16667"/>
            </a:avLst>
          </a:prstGeom>
          <a:solidFill>
            <a:srgbClr val="CCFFCC"/>
          </a:solidFill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明确动作优劣的</a:t>
            </a:r>
          </a:p>
          <a:p>
            <a:r>
              <a:rPr lang="zh-CN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原因，可判断何</a:t>
            </a:r>
          </a:p>
          <a:p>
            <a:r>
              <a:rPr lang="zh-CN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为优良动作</a:t>
            </a:r>
          </a:p>
        </p:txBody>
      </p:sp>
      <p:graphicFrame>
        <p:nvGraphicFramePr>
          <p:cNvPr id="64524" name="Object 12"/>
          <p:cNvGraphicFramePr>
            <a:graphicFrameLocks noChangeAspect="1"/>
          </p:cNvGraphicFramePr>
          <p:nvPr/>
        </p:nvGraphicFramePr>
        <p:xfrm>
          <a:off x="6254750" y="4508500"/>
          <a:ext cx="115411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ｸﾘｯﾌﾟ" r:id="rId23" imgW="18154650" imgH="19516725" progId="">
                  <p:embed/>
                </p:oleObj>
              </mc:Choice>
              <mc:Fallback>
                <p:oleObj name="ｸﾘｯﾌﾟ" r:id="rId23" imgW="18154650" imgH="19516725" progId="">
                  <p:embed/>
                  <p:pic>
                    <p:nvPicPr>
                      <p:cNvPr id="0" name="Object 12"/>
                      <p:cNvPicPr>
                        <a:picLocks noChangeAspect="1"/>
                      </p:cNvPicPr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254750" y="4508500"/>
                        <a:ext cx="1154113" cy="1241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5" name="AutoShap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99225" y="5661025"/>
            <a:ext cx="2460625" cy="955675"/>
          </a:xfrm>
          <a:prstGeom prst="wedgeRoundRectCallout">
            <a:avLst>
              <a:gd name="adj1" fmla="val -45236"/>
              <a:gd name="adj2" fmla="val -89866"/>
              <a:gd name="adj3" fmla="val 16667"/>
            </a:avLst>
          </a:prstGeom>
          <a:solidFill>
            <a:srgbClr val="CCFFCC"/>
          </a:solidFill>
          <a:ln w="9525">
            <a:solidFill>
              <a:schemeClr val="dk1"/>
            </a:solidFill>
            <a:miter lim="800000"/>
          </a:ln>
        </p:spPr>
        <p:txBody>
          <a:bodyPr anchor="ctr"/>
          <a:lstStyle/>
          <a:p>
            <a:r>
              <a:rPr lang="zh-CN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拥有能判断良好的动作方法、完善的作业布置、优良的夹具工具的思考力</a:t>
            </a:r>
          </a:p>
        </p:txBody>
      </p:sp>
      <p:sp>
        <p:nvSpPr>
          <p:cNvPr id="64526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6930232" y="2578894"/>
            <a:ext cx="935037" cy="2060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27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32550" y="2420938"/>
            <a:ext cx="2393950" cy="72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动作意识</a:t>
            </a:r>
            <a:endParaRPr lang="ja-JP" altLang="en-US" sz="2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（Motion-Mind）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333375"/>
            <a:ext cx="6335712" cy="574675"/>
          </a:xfr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9pPr>
          </a:lstStyle>
          <a:p>
            <a:pPr lvl="0" algn="ctr" defTabSz="914400" eaLnBrk="1" hangingPunct="1">
              <a:buClrTx/>
              <a:buSzTx/>
              <a:buFontTx/>
            </a:pPr>
            <a:r>
              <a:rPr lang="zh-CN" altLang="en-US" sz="3200" b="1" kern="1200" smtClean="0">
                <a:solidFill>
                  <a:schemeClr val="accent1">
                    <a:lumMod val="75000"/>
                  </a:schemeClr>
                </a:solidFill>
                <a:latin typeface="汉仪旗黑-85S" charset="0"/>
                <a:ea typeface="宋体" panose="02010600030101010101" pitchFamily="2" charset="-122"/>
                <a:cs typeface="汉仪旗黑-85S" charset="0"/>
                <a:sym typeface="+mn-ea"/>
              </a:rPr>
              <a:t>动作经济的4原则</a:t>
            </a:r>
          </a:p>
        </p:txBody>
      </p:sp>
      <p:graphicFrame>
        <p:nvGraphicFramePr>
          <p:cNvPr id="330755" name="Group 3"/>
          <p:cNvGraphicFramePr>
            <a:graphicFrameLocks noGrp="1"/>
          </p:cNvGraphicFramePr>
          <p:nvPr>
            <p:ph idx="4294967295"/>
          </p:nvPr>
        </p:nvGraphicFramePr>
        <p:xfrm>
          <a:off x="611188" y="1052513"/>
          <a:ext cx="7921625" cy="5547360"/>
        </p:xfrm>
        <a:graphic>
          <a:graphicData uri="http://schemas.openxmlformats.org/drawingml/2006/table">
            <a:tbl>
              <a:tblPr/>
              <a:tblGrid>
                <a:gridCol w="2520950"/>
                <a:gridCol w="5400675"/>
              </a:tblGrid>
              <a:tr h="576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原则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具体的着眼点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9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、减少动作的次数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﹡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消除寻找、选择的动作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﹡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消除保持、空手等待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﹡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消除抓住修正、换手的动作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﹡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消除需要考虑、判断、注意的动作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﹡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双手应在运动过程中完成加工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、双手同时动作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﹡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减少单手持有、空手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﹡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两手应同时取放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﹡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两手就在同时在以对称相反的方向移动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、缩短动作距离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﹡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在正常的作业区域内作业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﹡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动作以手指、手腕来完成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、使动作变得轻松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﹡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能否利用导向槽、制动装置来定位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﹡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抓比握好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﹡</a:t>
                      </a: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身体不需转动也可以看到作业位置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pic>
        <p:nvPicPr>
          <p:cNvPr id="66562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13" y="909638"/>
            <a:ext cx="90868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187450" y="260350"/>
            <a:ext cx="5257800" cy="72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/>
          <a:p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动作经济4原则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2" name="圆角矩形 2"/>
          <p:cNvSpPr/>
          <p:nvPr/>
        </p:nvSpPr>
        <p:spPr bwMode="auto">
          <a:xfrm>
            <a:off x="428625" y="332656"/>
            <a:ext cx="4267994" cy="79208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ja-JP" altLang="en-US" sz="36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１．</a:t>
            </a:r>
            <a:r>
              <a:rPr lang="zh-CN" altLang="en-US" sz="36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人体的运用</a:t>
            </a:r>
          </a:p>
        </p:txBody>
      </p:sp>
      <p:sp>
        <p:nvSpPr>
          <p:cNvPr id="67589" name="Rectangle 4099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50825" y="1268413"/>
            <a:ext cx="8713788" cy="432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）双手同时开始、同时结束</a:t>
            </a:r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( 2 ) 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除规定休息时间外，双手不应同时空闲</a:t>
            </a:r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( 3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）双手之动作应对称反向</a:t>
            </a:r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( 4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）手之动作应以用最低等级而能得满意结果者为妥</a:t>
            </a:r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( 5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）物体之运动量应尽可能利用之，但如需用肌力制止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ja-JP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时，则将其减至最小度</a:t>
            </a:r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( 6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）连续之曲线运动，较含有方向突变之直线运动为隹</a:t>
            </a:r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( 7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）弹道式之运动，较受限制或受控制之运动轻快确实</a:t>
            </a:r>
            <a:endParaRPr lang="zh-TW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( 8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）动作应尽可能使用轻松自然之节奏，因节奏能使动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ja-JP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作流利及自发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2" name="圆角矩形 6"/>
          <p:cNvSpPr/>
          <p:nvPr/>
        </p:nvSpPr>
        <p:spPr bwMode="auto">
          <a:xfrm>
            <a:off x="426353" y="332656"/>
            <a:ext cx="4071367" cy="504056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ja-JP" alt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２．</a:t>
            </a:r>
            <a:r>
              <a:rPr lang="zh-CN" alt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场</a:t>
            </a:r>
            <a:r>
              <a:rPr lang="zh-CN" alt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所的布置</a:t>
            </a:r>
          </a:p>
        </p:txBody>
      </p:sp>
      <p:sp>
        <p:nvSpPr>
          <p:cNvPr id="68613" name="Rectangle 4099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-612775" y="1341438"/>
            <a:ext cx="9648825" cy="4319587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/>
          <a:lstStyle/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( 9 )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工具物料应置放于固定处所</a:t>
            </a:r>
            <a:endParaRPr lang="zh-TW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(10)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工具物料及装置应布置于工作者之前面近处</a:t>
            </a:r>
            <a:endParaRPr lang="zh-TW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(11)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零件物料之供给，应利用其重量坠至工作者边</a:t>
            </a:r>
            <a:endParaRPr lang="zh-TW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(12)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「坠送」方法应尽可能利用</a:t>
            </a:r>
            <a:endParaRPr lang="zh-TW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(13)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工具物料应依照最佳之工作顺序排列</a:t>
            </a:r>
            <a:endParaRPr lang="zh-TW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(14)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应有适当之照明设备，使视觉满意舒适</a:t>
            </a:r>
            <a:endParaRPr lang="zh-TW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(15)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工作台及椅之高度，应使工作者坐立适宜</a:t>
            </a:r>
            <a:endParaRPr lang="zh-TW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(16)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工作椅式样及高度，应可使工作者保持良</a:t>
            </a:r>
            <a:r>
              <a:rPr lang="zh-TW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好姿势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2" name="圆角矩形 6"/>
          <p:cNvSpPr/>
          <p:nvPr/>
        </p:nvSpPr>
        <p:spPr bwMode="auto">
          <a:xfrm>
            <a:off x="429801" y="476672"/>
            <a:ext cx="4719439" cy="72008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ja-JP" altLang="en-US" sz="36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３．</a:t>
            </a:r>
            <a:r>
              <a:rPr lang="zh-CN" altLang="en-US" sz="36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工具与设备的设计</a:t>
            </a:r>
          </a:p>
        </p:txBody>
      </p:sp>
      <p:sp>
        <p:nvSpPr>
          <p:cNvPr id="69637" name="Rectangle 2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-396875" y="1844675"/>
            <a:ext cx="9217025" cy="3962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(17)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手不能当做夹具，而要以夹具或足踏工具代替</a:t>
            </a:r>
            <a:endParaRPr lang="zh-TW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(18)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可能时，应将两种工具合并</a:t>
            </a:r>
            <a:endParaRPr lang="zh-TW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(19)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工具预放在工作位置</a:t>
            </a:r>
            <a:endParaRPr lang="zh-TW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(20)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手指分别工作时，其各个负荷应按照其本能，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ja-JP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予以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分配</a:t>
            </a:r>
            <a:endParaRPr lang="zh-TW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(21)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手柄之设计，应尽可能使与手之接触面增大</a:t>
            </a:r>
            <a:endParaRPr lang="zh-TW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(22)  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开关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、按钮集中布置于恰当位置，使工作者极</a:t>
            </a:r>
            <a:r>
              <a:rPr lang="ja-JP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endParaRPr lang="en-US" altLang="ja-JP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2" algn="l" eaLnBrk="0" hangingPunct="0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ja-JP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少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变动其姿势，且能利用机械之最大能力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6" r:link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15888"/>
            <a:ext cx="6596063" cy="649287"/>
          </a:xfr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9pPr>
          </a:lstStyle>
          <a:p>
            <a:pPr lvl="0" algn="ctr" defTabSz="914400" eaLnBrk="1" hangingPunct="1">
              <a:buClrTx/>
              <a:buSzTx/>
              <a:buFontTx/>
            </a:pPr>
            <a:r>
              <a:rPr lang="en-US" altLang="zh-CN" sz="3200" b="1" kern="1200" smtClean="0">
                <a:solidFill>
                  <a:schemeClr val="accent1">
                    <a:lumMod val="75000"/>
                  </a:schemeClr>
                </a:solidFill>
                <a:latin typeface="汉仪旗黑-85S" charset="0"/>
                <a:ea typeface="宋体" panose="02010600030101010101" pitchFamily="2" charset="-122"/>
                <a:cs typeface="汉仪旗黑-85S" charset="0"/>
                <a:sym typeface="+mn-ea"/>
              </a:rPr>
              <a:t>1、减少动作次数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215900" y="1916113"/>
            <a:ext cx="3816350" cy="4467225"/>
          </a:xfrm>
          <a:noFill/>
          <a:ln w="12700">
            <a:solidFill>
              <a:schemeClr val="dk1"/>
            </a:solidFill>
          </a:ln>
        </p:spPr>
        <p:txBody>
          <a:bodyPr>
            <a:normAutofit fontScale="77500" lnSpcReduction="10000"/>
          </a:bodyPr>
          <a:lstStyle/>
          <a:p>
            <a:pPr eaLnBrk="1" hangingPunct="1">
              <a:buFontTx/>
              <a:buNone/>
            </a:pPr>
            <a:r>
              <a:rPr lang="en-US" altLang="zh-CN" sz="2200" b="1" smtClean="0">
                <a:solidFill>
                  <a:schemeClr val="dk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200" b="1" smtClean="0">
                <a:solidFill>
                  <a:schemeClr val="dk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工作必需的动作</a:t>
            </a:r>
          </a:p>
          <a:p>
            <a:pPr eaLnBrk="1" hangingPunct="1">
              <a:buFontTx/>
              <a:buNone/>
            </a:pPr>
            <a:r>
              <a:rPr lang="zh-CN" altLang="en-US" sz="2200" b="1" smtClean="0">
                <a:solidFill>
                  <a:schemeClr val="dk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运送、抓、使用、组装</a:t>
            </a:r>
          </a:p>
          <a:p>
            <a:pPr eaLnBrk="1" hangingPunct="1">
              <a:buFontTx/>
              <a:buNone/>
            </a:pPr>
            <a:r>
              <a:rPr lang="zh-CN" altLang="en-US" sz="2200" b="1" smtClean="0">
                <a:solidFill>
                  <a:schemeClr val="dk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分解、定位、放开</a:t>
            </a:r>
          </a:p>
          <a:p>
            <a:pPr eaLnBrk="1" hangingPunct="1">
              <a:buFontTx/>
              <a:buNone/>
            </a:pPr>
            <a:endParaRPr lang="en-US" altLang="zh-CN" sz="2200" b="1" smtClean="0">
              <a:solidFill>
                <a:schemeClr val="dk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en-US" altLang="zh-CN" sz="2200" b="1" smtClean="0">
                <a:solidFill>
                  <a:schemeClr val="dk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200" b="1" smtClean="0">
                <a:solidFill>
                  <a:schemeClr val="dk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使动作延迟的辅助动作</a:t>
            </a:r>
          </a:p>
          <a:p>
            <a:pPr eaLnBrk="1" hangingPunct="1">
              <a:buFontTx/>
              <a:buNone/>
            </a:pPr>
            <a:r>
              <a:rPr lang="zh-CN" altLang="en-US" sz="2200" b="1" smtClean="0">
                <a:solidFill>
                  <a:schemeClr val="dk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寻找、分辨、选择、思考、调查、准备</a:t>
            </a:r>
          </a:p>
          <a:p>
            <a:pPr eaLnBrk="1" hangingPunct="1">
              <a:buFontTx/>
              <a:buNone/>
            </a:pPr>
            <a:r>
              <a:rPr lang="en-US" altLang="zh-CN" sz="2200" b="1" smtClean="0">
                <a:solidFill>
                  <a:schemeClr val="dk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zh-CN" altLang="en-US" sz="2200" b="1" smtClean="0">
                <a:solidFill>
                  <a:schemeClr val="dk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非作业的不必要的动作</a:t>
            </a:r>
          </a:p>
          <a:p>
            <a:pPr eaLnBrk="1" hangingPunct="1">
              <a:buFontTx/>
              <a:buNone/>
            </a:pPr>
            <a:r>
              <a:rPr lang="zh-CN" altLang="en-US" sz="2200" b="1" smtClean="0">
                <a:solidFill>
                  <a:schemeClr val="dk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保持、体息、不可以避免的延迟、可以避免的延迟</a:t>
            </a:r>
          </a:p>
          <a:p>
            <a:pPr eaLnBrk="1" hangingPunct="1">
              <a:buFontTx/>
              <a:buNone/>
            </a:pPr>
            <a:r>
              <a:rPr lang="zh-CN" altLang="en-US" sz="2200" b="1" smtClean="0">
                <a:solidFill>
                  <a:schemeClr val="dk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200" b="1" smtClean="0">
                <a:solidFill>
                  <a:schemeClr val="dk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2200" b="1" smtClean="0">
                <a:solidFill>
                  <a:schemeClr val="dk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使用基本动作要素分析法</a:t>
            </a:r>
          </a:p>
        </p:txBody>
      </p:sp>
      <p:sp>
        <p:nvSpPr>
          <p:cNvPr id="70660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91075" y="982663"/>
            <a:ext cx="3816350" cy="5400675"/>
          </a:xfrm>
          <a:prstGeom prst="rect">
            <a:avLst/>
          </a:prstGeom>
          <a:noFill/>
          <a:ln w="12700" algn="ctr">
            <a:solidFill>
              <a:schemeClr val="dk1"/>
            </a:solidFill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kumimoji="0"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消除不必要的动作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减少眼睛的动作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kumimoji="0" lang="ja-JP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２</a:t>
            </a: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个以上的动作组合</a:t>
            </a:r>
          </a:p>
        </p:txBody>
      </p:sp>
      <p:sp>
        <p:nvSpPr>
          <p:cNvPr id="70661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95863" y="2225675"/>
            <a:ext cx="3313112" cy="1106805"/>
          </a:xfrm>
          <a:prstGeom prst="rect">
            <a:avLst/>
          </a:prstGeom>
          <a:noFill/>
          <a:ln w="12700" algn="ctr">
            <a:solidFill>
              <a:schemeClr val="dk1"/>
            </a:solidFill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15000"/>
              </a:spcBef>
            </a:pP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研究是否可以通过改变</a:t>
            </a:r>
          </a:p>
          <a:p>
            <a:pPr marL="342900" indent="-342900" algn="l">
              <a:spcBef>
                <a:spcPct val="15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加工方法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动作顺序</a:t>
            </a:r>
          </a:p>
          <a:p>
            <a:pPr marL="342900" indent="-342900" algn="l">
              <a:spcBef>
                <a:spcPct val="15000"/>
              </a:spcBef>
            </a:pP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来消除动作</a:t>
            </a:r>
          </a:p>
        </p:txBody>
      </p:sp>
      <p:sp>
        <p:nvSpPr>
          <p:cNvPr id="70662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87925" y="3360738"/>
            <a:ext cx="3321050" cy="1506855"/>
          </a:xfrm>
          <a:prstGeom prst="rect">
            <a:avLst/>
          </a:prstGeom>
          <a:noFill/>
          <a:ln w="12700" algn="ctr">
            <a:solidFill>
              <a:schemeClr val="dk1"/>
            </a:solidFill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l" fontAlgn="t">
              <a:spcBef>
                <a:spcPct val="20000"/>
              </a:spcBef>
            </a:pP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除了准备之外，设法通过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  <a:p>
            <a:pPr marL="342900" indent="-342900" algn="l" fontAlgn="t">
              <a:spcBef>
                <a:spcPct val="20000"/>
              </a:spcBef>
            </a:pP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改变位置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利用工装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</a:p>
          <a:p>
            <a:pPr marL="342900" indent="-342900" algn="l" fontAlgn="t">
              <a:spcBef>
                <a:spcPct val="20000"/>
              </a:spcBef>
            </a:pP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设备使员工不需要判断也可</a:t>
            </a:r>
          </a:p>
          <a:p>
            <a:pPr marL="342900" indent="-342900" algn="l" fontAlgn="t">
              <a:spcBef>
                <a:spcPct val="20000"/>
              </a:spcBef>
            </a:pP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以完成作业</a:t>
            </a:r>
          </a:p>
        </p:txBody>
      </p:sp>
      <p:sp>
        <p:nvSpPr>
          <p:cNvPr id="70663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95863" y="4881563"/>
            <a:ext cx="3313112" cy="1137285"/>
          </a:xfrm>
          <a:prstGeom prst="rect">
            <a:avLst/>
          </a:prstGeom>
          <a:noFill/>
          <a:ln w="12700" algn="ctr">
            <a:solidFill>
              <a:schemeClr val="dk1"/>
            </a:solidFill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l" fontAlgn="t">
              <a:spcBef>
                <a:spcPct val="20000"/>
              </a:spcBef>
            </a:pP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变更作业方法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</a:p>
          <a:p>
            <a:pPr marL="342900" indent="-342900" algn="l" fontAlgn="t">
              <a:spcBef>
                <a:spcPct val="20000"/>
              </a:spcBef>
            </a:pP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工具造成延迟的动作尽早消</a:t>
            </a:r>
          </a:p>
          <a:p>
            <a:pPr marL="342900" indent="-342900" algn="l" fontAlgn="t">
              <a:spcBef>
                <a:spcPct val="20000"/>
              </a:spcBef>
            </a:pP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</a:t>
            </a:r>
          </a:p>
        </p:txBody>
      </p:sp>
      <p:sp>
        <p:nvSpPr>
          <p:cNvPr id="70664" name="AutoShap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2250" y="2565400"/>
            <a:ext cx="919163" cy="431800"/>
          </a:xfrm>
          <a:prstGeom prst="rightArrow">
            <a:avLst>
              <a:gd name="adj1" fmla="val 50000"/>
              <a:gd name="adj2" fmla="val 120852"/>
            </a:avLst>
          </a:prstGeom>
          <a:solidFill>
            <a:schemeClr val="accent6"/>
          </a:solidFill>
          <a:ln w="12700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665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2250" y="3860800"/>
            <a:ext cx="919163" cy="503238"/>
          </a:xfrm>
          <a:prstGeom prst="rightArrow">
            <a:avLst>
              <a:gd name="adj1" fmla="val 50000"/>
              <a:gd name="adj2" fmla="val 53628"/>
            </a:avLst>
          </a:prstGeom>
          <a:solidFill>
            <a:schemeClr val="accent6"/>
          </a:solidFill>
          <a:ln w="12700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666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2250" y="5199063"/>
            <a:ext cx="919163" cy="504825"/>
          </a:xfrm>
          <a:prstGeom prst="rightArrow">
            <a:avLst>
              <a:gd name="adj1" fmla="val 50000"/>
              <a:gd name="adj2" fmla="val 53375"/>
            </a:avLst>
          </a:prstGeom>
          <a:solidFill>
            <a:schemeClr val="accent6"/>
          </a:solidFill>
          <a:ln w="12700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667" name="正方形/長方形 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7950" y="1268413"/>
            <a:ext cx="4384675" cy="504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CN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kumimoji="0" lang="zh-CN" altLang="en-US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</a:t>
            </a:r>
            <a:r>
              <a:rPr kumimoji="0" lang="zh-CN" altLang="en-US"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则</a:t>
            </a:r>
            <a:r>
              <a:rPr kumimoji="0" lang="ja-JP" altLang="en-US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１</a:t>
            </a:r>
            <a:r>
              <a:rPr kumimoji="0" lang="zh-CN" altLang="en-US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：减少</a:t>
            </a:r>
            <a:r>
              <a:rPr kumimoji="0" lang="zh-CN" altLang="en-US"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</a:t>
            </a:r>
            <a:r>
              <a:rPr kumimoji="0" lang="zh-CN" altLang="en-US" sz="2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作的“数量”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404813"/>
            <a:ext cx="6324600" cy="706437"/>
          </a:xfr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9pPr>
          </a:lstStyle>
          <a:p>
            <a:pPr lvl="0" algn="ctr" defTabSz="914400" eaLnBrk="1" hangingPunct="1">
              <a:buClrTx/>
              <a:buSzTx/>
              <a:buFontTx/>
            </a:pPr>
            <a:r>
              <a:rPr lang="en-US" altLang="zh-CN" sz="3200" b="1" kern="1200" smtClean="0">
                <a:solidFill>
                  <a:schemeClr val="accent1">
                    <a:lumMod val="75000"/>
                  </a:schemeClr>
                </a:solidFill>
                <a:latin typeface="汉仪旗黑-85S" charset="0"/>
                <a:cs typeface="汉仪旗黑-85S" charset="0"/>
                <a:sym typeface="+mn-ea"/>
              </a:rPr>
              <a:t>2.动作同时进行</a:t>
            </a:r>
          </a:p>
        </p:txBody>
      </p:sp>
      <p:sp>
        <p:nvSpPr>
          <p:cNvPr id="71683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7088" y="1624013"/>
            <a:ext cx="3819525" cy="460375"/>
          </a:xfrm>
          <a:prstGeom prst="rect">
            <a:avLst/>
          </a:prstGeom>
          <a:solidFill>
            <a:schemeClr val="accent2"/>
          </a:solidFill>
          <a:ln w="127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kumimoji="0" lang="en-US" altLang="zh-CN"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kumimoji="0" lang="zh-CN" altLang="en-US"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原则</a:t>
            </a:r>
            <a:r>
              <a:rPr kumimoji="0" lang="ja-JP" altLang="en-US"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２</a:t>
            </a:r>
            <a:r>
              <a:rPr kumimoji="0" lang="en-US" altLang="zh-CN"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kumimoji="0" lang="zh-CN" altLang="en-US"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动作</a:t>
            </a:r>
            <a:r>
              <a:rPr kumimoji="0" lang="en-US" altLang="zh-CN"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kumimoji="0" lang="zh-CN" altLang="en-US" sz="2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同时进行</a:t>
            </a:r>
          </a:p>
        </p:txBody>
      </p:sp>
      <p:sp>
        <p:nvSpPr>
          <p:cNvPr id="68612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87675" y="2276475"/>
            <a:ext cx="1871663" cy="829945"/>
          </a:xfrm>
          <a:prstGeom prst="rect">
            <a:avLst/>
          </a:prstGeom>
          <a:noFill/>
          <a:ln w="12700" algn="ctr">
            <a:solidFill>
              <a:schemeClr val="dk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kumimoji="0"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</a:t>
            </a:r>
            <a:r>
              <a:rPr kumimoji="0"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</a:t>
            </a:r>
            <a:r>
              <a:rPr kumimoji="0"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</a:t>
            </a:r>
            <a:r>
              <a:rPr kumimoji="0"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</a:t>
            </a:r>
            <a:r>
              <a:rPr kumimoji="0"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/>
            </a:r>
            <a:br>
              <a:rPr kumimoji="0"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kumimoji="0" lang="ja-JP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kumimoji="0"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kumimoji="0" lang="zh-CN" altLang="en-US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</a:t>
            </a:r>
            <a:r>
              <a:rPr kumimoji="0"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</a:t>
            </a:r>
          </a:p>
        </p:txBody>
      </p:sp>
      <p:sp>
        <p:nvSpPr>
          <p:cNvPr id="71685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24525" y="1628775"/>
            <a:ext cx="3168650" cy="2232660"/>
          </a:xfrm>
          <a:prstGeom prst="rect">
            <a:avLst/>
          </a:prstGeom>
          <a:noFill/>
          <a:ln w="12700" algn="ctr">
            <a:solidFill>
              <a:schemeClr val="dk1"/>
            </a:solidFill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kumimoji="0"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同时使用双手</a:t>
            </a:r>
            <a:r>
              <a:rPr kumimoji="0"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!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</a:t>
            </a: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效果</a:t>
            </a:r>
            <a:r>
              <a:rPr kumimoji="0"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﹡</a:t>
            </a: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身体取得平衡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kumimoji="0"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﹡</a:t>
            </a: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动作有节奏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kumimoji="0"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﹡</a:t>
            </a: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疲劳度少</a:t>
            </a:r>
          </a:p>
        </p:txBody>
      </p:sp>
      <p:sp>
        <p:nvSpPr>
          <p:cNvPr id="71686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42988" y="2205038"/>
            <a:ext cx="1225550" cy="1014730"/>
          </a:xfrm>
          <a:prstGeom prst="rect">
            <a:avLst/>
          </a:prstGeom>
          <a:noFill/>
          <a:ln w="12700" algn="ctr">
            <a:solidFill>
              <a:schemeClr val="dk1"/>
            </a:solidFill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l" fontAlgn="t">
              <a:spcBef>
                <a:spcPct val="50000"/>
              </a:spcBef>
            </a:pP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“空手”</a:t>
            </a:r>
          </a:p>
          <a:p>
            <a:pPr marL="342900" indent="-342900" algn="l" fontAlgn="t">
              <a:spcBef>
                <a:spcPct val="50000"/>
              </a:spcBef>
            </a:pP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“保持”</a:t>
            </a:r>
          </a:p>
        </p:txBody>
      </p:sp>
      <p:sp>
        <p:nvSpPr>
          <p:cNvPr id="71687" name="AutoShap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11413" y="2565400"/>
            <a:ext cx="504825" cy="503238"/>
          </a:xfrm>
          <a:prstGeom prst="rightArrow">
            <a:avLst>
              <a:gd name="adj1" fmla="val 50000"/>
              <a:gd name="adj2" fmla="val 25079"/>
            </a:avLst>
          </a:prstGeom>
          <a:solidFill>
            <a:schemeClr val="accent6"/>
          </a:solidFill>
          <a:ln w="12700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688" name="AutoShap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32363" y="2492375"/>
            <a:ext cx="719137" cy="576263"/>
          </a:xfrm>
          <a:prstGeom prst="rightArrow">
            <a:avLst>
              <a:gd name="adj1" fmla="val 50000"/>
              <a:gd name="adj2" fmla="val 31198"/>
            </a:avLst>
          </a:prstGeom>
          <a:solidFill>
            <a:schemeClr val="accent6"/>
          </a:solidFill>
          <a:ln w="12700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689" name="Picture 9" descr="DSC0045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15" cstate="print">
            <a:lum bright="30000" contrast="-24000"/>
          </a:blip>
          <a:srcRect l="18213" t="60374" r="12769" b="17508"/>
          <a:stretch>
            <a:fillRect/>
          </a:stretch>
        </p:blipFill>
        <p:spPr>
          <a:xfrm>
            <a:off x="1042988" y="4437063"/>
            <a:ext cx="6840220" cy="1584325"/>
          </a:xfrm>
          <a:noFill/>
        </p:spPr>
      </p:pic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116013" y="3933825"/>
            <a:ext cx="3241675" cy="460375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打开白板笔帽的动作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116013" y="6092825"/>
            <a:ext cx="3455987" cy="460375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拿过来 </a:t>
            </a: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5148263" y="6092825"/>
            <a:ext cx="2736850" cy="460375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拿过来的同时打开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875" y="188913"/>
            <a:ext cx="8229600" cy="649287"/>
          </a:xfr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9pPr>
          </a:lstStyle>
          <a:p>
            <a:pPr lvl="0" algn="ctr" defTabSz="914400" eaLnBrk="1" hangingPunct="1">
              <a:buClrTx/>
              <a:buSzTx/>
              <a:buFontTx/>
            </a:pPr>
            <a:r>
              <a:rPr lang="en-US" altLang="zh-CN" sz="3200" b="1" kern="1200" smtClean="0">
                <a:solidFill>
                  <a:schemeClr val="accent1">
                    <a:lumMod val="75000"/>
                  </a:schemeClr>
                </a:solidFill>
                <a:latin typeface="汉仪旗黑-85S" charset="0"/>
                <a:ea typeface="宋体" panose="02010600030101010101" pitchFamily="2" charset="-122"/>
                <a:cs typeface="汉仪旗黑-85S" charset="0"/>
                <a:sym typeface="+mn-ea"/>
              </a:rPr>
              <a:t>3、缩短动作距离  4、使动作变得轻松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  <p:custDataLst>
              <p:tags r:id="rId4"/>
            </p:custDataLst>
          </p:nvPr>
        </p:nvSpPr>
        <p:spPr>
          <a:xfrm>
            <a:off x="827088" y="981075"/>
            <a:ext cx="4105275" cy="503238"/>
          </a:xfrm>
          <a:solidFill>
            <a:schemeClr val="accent2"/>
          </a:solidFill>
          <a:ln>
            <a:solidFill>
              <a:schemeClr val="dk1"/>
            </a:solidFill>
          </a:ln>
        </p:spPr>
        <p:txBody>
          <a:bodyPr>
            <a:normAutofit fontScale="90000" lnSpcReduction="10000"/>
          </a:bodyPr>
          <a:lstStyle/>
          <a:p>
            <a:pPr algn="ctr" eaLnBrk="1" hangingPunct="1">
              <a:buFontTx/>
              <a:buNone/>
            </a:pPr>
            <a:r>
              <a:rPr lang="en-US" altLang="zh-CN" sz="2400" b="1" smtClean="0">
                <a:solidFill>
                  <a:schemeClr val="lt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原则</a:t>
            </a:r>
            <a:r>
              <a:rPr lang="en-US" altLang="zh-CN" sz="2400" b="1" smtClean="0">
                <a:solidFill>
                  <a:schemeClr val="lt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 smtClean="0">
                <a:solidFill>
                  <a:schemeClr val="lt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：缩短动作“距离”</a:t>
            </a:r>
          </a:p>
        </p:txBody>
      </p:sp>
      <p:sp>
        <p:nvSpPr>
          <p:cNvPr id="72708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7088" y="1554163"/>
            <a:ext cx="7705725" cy="1876425"/>
          </a:xfrm>
          <a:prstGeom prst="rect">
            <a:avLst/>
          </a:prstGeom>
          <a:noFill/>
          <a:ln w="12700" algn="ctr">
            <a:solidFill>
              <a:schemeClr val="dk1"/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重复的短线作业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即使是一点点的移动距离的浪        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费也会变成极大的浪费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※1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次作业产生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0" lang="ja-JP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ｃｍ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的浪费（产量：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天）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kumimoji="0" lang="ja-JP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・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10m/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→2400m/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每月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个工作日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kumimoji="0" lang="ja-JP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・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如果有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→1000m→240000m/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kumimoji="0" lang="ja-JP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kumimoji="0" lang="en-US" altLang="ja-JP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240Km</a:t>
            </a:r>
          </a:p>
        </p:txBody>
      </p:sp>
      <p:sp>
        <p:nvSpPr>
          <p:cNvPr id="72709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8200" y="4131945"/>
            <a:ext cx="7705725" cy="1137285"/>
          </a:xfrm>
          <a:prstGeom prst="rect">
            <a:avLst/>
          </a:prstGeom>
          <a:noFill/>
          <a:ln w="12700" algn="ctr">
            <a:solidFill>
              <a:schemeClr val="dk1"/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◆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动作要素可以减少吗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◆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这个动作难不难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姿势是否正常</a:t>
            </a: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?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◆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这个动作是否需要用力</a:t>
            </a:r>
          </a:p>
        </p:txBody>
      </p:sp>
      <p:sp>
        <p:nvSpPr>
          <p:cNvPr id="72710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088" y="5374323"/>
            <a:ext cx="7705725" cy="1211580"/>
          </a:xfrm>
          <a:prstGeom prst="rect">
            <a:avLst/>
          </a:prstGeom>
          <a:noFill/>
          <a:ln w="12700" algn="ctr">
            <a:solidFill>
              <a:schemeClr val="dk1"/>
            </a:solidFill>
            <a:miter lim="800000"/>
          </a:ln>
          <a:effectLst/>
        </p:spPr>
        <p:txBody>
          <a:bodyPr anchor="ctr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kumimoji="0" lang="en-US" altLang="zh-CN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动作的改善并不只是提高作业的效率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kumimoji="0"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·</a:t>
            </a: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而是要想着“即使不熟练无论是谁都可以简单地做出来的方法”、</a:t>
            </a:r>
          </a:p>
          <a:p>
            <a:pPr marL="342900" indent="-342900" algn="l">
              <a:spcBef>
                <a:spcPct val="20000"/>
              </a:spcBef>
            </a:pPr>
            <a:r>
              <a:rPr kumimoji="0"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“容易作业”、没有“错误、不良、返修”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8200" y="3502025"/>
            <a:ext cx="3673475" cy="503238"/>
          </a:xfrm>
          <a:prstGeom prst="rect">
            <a:avLst/>
          </a:prstGeom>
          <a:solidFill>
            <a:schemeClr val="accent2"/>
          </a:solidFill>
          <a:ln>
            <a:solidFill>
              <a:schemeClr val="dk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FontTx/>
              <a:buNone/>
              <a:defRPr/>
            </a:pPr>
            <a:r>
              <a:rPr kumimoji="0" lang="en-US" altLang="zh-CN" sz="2400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kumimoji="0" lang="zh-CN" altLang="en-US" sz="2400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</a:t>
            </a:r>
            <a:r>
              <a:rPr kumimoji="0" lang="zh-CN" altLang="en-US" sz="24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则</a:t>
            </a:r>
            <a:r>
              <a:rPr kumimoji="0" lang="en-US" altLang="zh-CN" sz="2400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4:</a:t>
            </a:r>
            <a:r>
              <a:rPr kumimoji="0" lang="zh-CN" altLang="en-US" sz="2400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</a:t>
            </a:r>
            <a:r>
              <a:rPr kumimoji="0" lang="zh-CN" altLang="en-US" sz="24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</a:t>
            </a:r>
            <a:r>
              <a:rPr kumimoji="0" lang="zh-CN" altLang="en-US" sz="2400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</a:t>
            </a:r>
            <a:r>
              <a:rPr kumimoji="0" lang="zh-CN" altLang="en-US" sz="24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</a:t>
            </a:r>
            <a:r>
              <a:rPr kumimoji="0" lang="zh-CN" altLang="en-US" sz="2400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得</a:t>
            </a:r>
            <a:r>
              <a:rPr kumimoji="0" lang="zh-CN" altLang="en-US" sz="24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轻</a:t>
            </a:r>
            <a:r>
              <a:rPr kumimoji="0" lang="zh-CN" altLang="en-US" sz="2400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松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55298" name="コンテンツ プレースホルダー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467995" y="909320"/>
            <a:ext cx="7773035" cy="915670"/>
          </a:xfr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algn="l" defTabSz="914400">
              <a:buClrTx/>
              <a:buSzTx/>
              <a:buFontTx/>
              <a:buNone/>
            </a:pPr>
            <a:r>
              <a:rPr lang="zh-CN" altLang="en-US" sz="2400" kern="12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我们将令工厂的面貌焕然一新！</a:t>
            </a:r>
          </a:p>
          <a:p>
            <a:pPr marL="0" lvl="0" algn="l" defTabSz="914400">
              <a:buClrTx/>
              <a:buSzTx/>
              <a:buFontTx/>
              <a:buNone/>
            </a:pPr>
            <a:r>
              <a:rPr lang="zh-CN" altLang="en-US" sz="2400" kern="12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首先改变意识～然后改变工厂 ！</a:t>
            </a:r>
          </a:p>
          <a:p>
            <a:pPr marL="0" lvl="0" algn="l" defTabSz="914400">
              <a:buClrTx/>
              <a:buSzTx/>
              <a:buFontTx/>
              <a:buNone/>
            </a:pPr>
            <a:r>
              <a:rPr lang="zh-CN" altLang="en-US" sz="2400" kern="12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不要再维持现状，不要固步自封！</a:t>
            </a:r>
          </a:p>
          <a:p>
            <a:pPr marL="0" lvl="0" algn="l" defTabSz="914400">
              <a:buClrTx/>
              <a:buSzTx/>
              <a:buFontTx/>
              <a:buNone/>
            </a:pPr>
            <a:r>
              <a:rPr lang="zh-CN" altLang="en-US" sz="2400" kern="12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勇敢向前迈进吧！</a:t>
            </a:r>
          </a:p>
          <a:p>
            <a:pPr marL="0" lvl="0" algn="l" defTabSz="914400">
              <a:buClrTx/>
              <a:buSzTx/>
              <a:buFontTx/>
              <a:buNone/>
            </a:pPr>
            <a:r>
              <a:rPr lang="zh-CN" altLang="en-US" sz="2400" kern="12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『虽然适这个技术很先进，但是不适合我们厂』</a:t>
            </a:r>
          </a:p>
          <a:p>
            <a:pPr marL="0" lvl="0" algn="l" defTabSz="914400">
              <a:buClrTx/>
              <a:buSzTx/>
              <a:buFontTx/>
              <a:buNone/>
            </a:pPr>
            <a:r>
              <a:rPr lang="zh-CN" altLang="en-US" sz="2400" kern="12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『无论方案Ａ还是方案Ｂ，都不太适合我们厂』</a:t>
            </a:r>
          </a:p>
          <a:p>
            <a:pPr marL="0" lvl="0" algn="l" defTabSz="914400">
              <a:buClrTx/>
              <a:buSzTx/>
              <a:buFontTx/>
              <a:buNone/>
            </a:pPr>
            <a:r>
              <a:rPr lang="zh-CN" altLang="en-US" sz="2400" kern="12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・・・・・像这种言论一定要杜绝！</a:t>
            </a:r>
          </a:p>
          <a:p>
            <a:pPr marL="0" lvl="0" algn="l" defTabSz="914400">
              <a:buClrTx/>
              <a:buSzTx/>
              <a:buFontTx/>
              <a:buNone/>
            </a:pPr>
            <a:r>
              <a:rPr lang="zh-CN" altLang="en-US" sz="2400" kern="12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今后我们应该朝着『无论多么艰难，</a:t>
            </a:r>
          </a:p>
          <a:p>
            <a:pPr marL="0" lvl="0" algn="l" defTabSz="914400">
              <a:buClrTx/>
              <a:buSzTx/>
              <a:buFontTx/>
              <a:buNone/>
            </a:pPr>
            <a:r>
              <a:rPr lang="zh-CN" altLang="en-US" sz="2400" kern="120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   我都绝不放弃！』的方向迈进！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268538" y="115888"/>
            <a:ext cx="4319587" cy="6492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65" r:link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67" r:link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422275" y="152400"/>
            <a:ext cx="8337550" cy="609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  <a:effectLst/>
        </p:spPr>
        <p:txBody>
          <a:bodyPr wrap="none" anchor="ctr"/>
          <a:lstStyle/>
          <a:p>
            <a:r>
              <a:rPr lang="zh-CN" altLang="en-US" sz="32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对象包括眼睛及双手的动作、零部件的配置等</a:t>
            </a:r>
          </a:p>
        </p:txBody>
      </p:sp>
      <p:sp>
        <p:nvSpPr>
          <p:cNvPr id="73807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4855" y="4508500"/>
            <a:ext cx="675005" cy="53403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92 w 21600"/>
              <a:gd name="T19" fmla="*/ 3140 h 21600"/>
              <a:gd name="T20" fmla="*/ 18408 w 21600"/>
              <a:gd name="T21" fmla="*/ 1846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271" y="7422"/>
                </a:moveTo>
                <a:cubicBezTo>
                  <a:pt x="16944" y="4486"/>
                  <a:pt x="14021" y="2600"/>
                  <a:pt x="10800" y="2600"/>
                </a:cubicBezTo>
                <a:cubicBezTo>
                  <a:pt x="9328" y="2600"/>
                  <a:pt x="7883" y="2996"/>
                  <a:pt x="6617" y="3746"/>
                </a:cubicBezTo>
                <a:lnTo>
                  <a:pt x="5291" y="1510"/>
                </a:lnTo>
                <a:cubicBezTo>
                  <a:pt x="6958" y="521"/>
                  <a:pt x="8861" y="0"/>
                  <a:pt x="10800" y="0"/>
                </a:cubicBezTo>
                <a:cubicBezTo>
                  <a:pt x="15043" y="0"/>
                  <a:pt x="18893" y="2484"/>
                  <a:pt x="20641" y="6350"/>
                </a:cubicBezTo>
                <a:lnTo>
                  <a:pt x="23101" y="5238"/>
                </a:lnTo>
                <a:lnTo>
                  <a:pt x="21104" y="10531"/>
                </a:lnTo>
                <a:lnTo>
                  <a:pt x="15811" y="8534"/>
                </a:lnTo>
                <a:lnTo>
                  <a:pt x="18271" y="7422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808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7669670">
            <a:off x="805815" y="4749165"/>
            <a:ext cx="748665" cy="48196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92 w 21600"/>
              <a:gd name="T19" fmla="*/ 3140 h 21600"/>
              <a:gd name="T20" fmla="*/ 18408 w 21600"/>
              <a:gd name="T21" fmla="*/ 1846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271" y="7422"/>
                </a:moveTo>
                <a:cubicBezTo>
                  <a:pt x="16944" y="4486"/>
                  <a:pt x="14021" y="2600"/>
                  <a:pt x="10800" y="2600"/>
                </a:cubicBezTo>
                <a:cubicBezTo>
                  <a:pt x="9328" y="2600"/>
                  <a:pt x="7883" y="2996"/>
                  <a:pt x="6617" y="3746"/>
                </a:cubicBezTo>
                <a:lnTo>
                  <a:pt x="5291" y="1510"/>
                </a:lnTo>
                <a:cubicBezTo>
                  <a:pt x="6958" y="521"/>
                  <a:pt x="8861" y="0"/>
                  <a:pt x="10800" y="0"/>
                </a:cubicBezTo>
                <a:cubicBezTo>
                  <a:pt x="15043" y="0"/>
                  <a:pt x="18893" y="2484"/>
                  <a:pt x="20641" y="6350"/>
                </a:cubicBezTo>
                <a:lnTo>
                  <a:pt x="23101" y="5238"/>
                </a:lnTo>
                <a:lnTo>
                  <a:pt x="21104" y="10531"/>
                </a:lnTo>
                <a:lnTo>
                  <a:pt x="15811" y="8534"/>
                </a:lnTo>
                <a:lnTo>
                  <a:pt x="18271" y="7422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809" name="AutoShap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4942057">
            <a:off x="517525" y="4749165"/>
            <a:ext cx="748665" cy="48196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92 w 21600"/>
              <a:gd name="T19" fmla="*/ 3140 h 21600"/>
              <a:gd name="T20" fmla="*/ 18408 w 21600"/>
              <a:gd name="T21" fmla="*/ 1846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271" y="7422"/>
                </a:moveTo>
                <a:cubicBezTo>
                  <a:pt x="16944" y="4486"/>
                  <a:pt x="14021" y="2600"/>
                  <a:pt x="10800" y="2600"/>
                </a:cubicBezTo>
                <a:cubicBezTo>
                  <a:pt x="9328" y="2600"/>
                  <a:pt x="7883" y="2996"/>
                  <a:pt x="6617" y="3746"/>
                </a:cubicBezTo>
                <a:lnTo>
                  <a:pt x="5291" y="1510"/>
                </a:lnTo>
                <a:cubicBezTo>
                  <a:pt x="6958" y="521"/>
                  <a:pt x="8861" y="0"/>
                  <a:pt x="10800" y="0"/>
                </a:cubicBezTo>
                <a:cubicBezTo>
                  <a:pt x="15043" y="0"/>
                  <a:pt x="18893" y="2484"/>
                  <a:pt x="20641" y="6350"/>
                </a:cubicBezTo>
                <a:lnTo>
                  <a:pt x="23101" y="5238"/>
                </a:lnTo>
                <a:lnTo>
                  <a:pt x="21104" y="10531"/>
                </a:lnTo>
                <a:lnTo>
                  <a:pt x="15811" y="8534"/>
                </a:lnTo>
                <a:lnTo>
                  <a:pt x="18271" y="7422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804" name="AutoShap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1833880" y="4508500"/>
            <a:ext cx="675005" cy="53403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92 w 21600"/>
              <a:gd name="T19" fmla="*/ 3140 h 21600"/>
              <a:gd name="T20" fmla="*/ 18408 w 21600"/>
              <a:gd name="T21" fmla="*/ 1846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271" y="7422"/>
                </a:moveTo>
                <a:cubicBezTo>
                  <a:pt x="16944" y="4486"/>
                  <a:pt x="14021" y="2600"/>
                  <a:pt x="10800" y="2600"/>
                </a:cubicBezTo>
                <a:cubicBezTo>
                  <a:pt x="9328" y="2600"/>
                  <a:pt x="7883" y="2996"/>
                  <a:pt x="6617" y="3746"/>
                </a:cubicBezTo>
                <a:lnTo>
                  <a:pt x="5291" y="1510"/>
                </a:lnTo>
                <a:cubicBezTo>
                  <a:pt x="6958" y="521"/>
                  <a:pt x="8861" y="0"/>
                  <a:pt x="10800" y="0"/>
                </a:cubicBezTo>
                <a:cubicBezTo>
                  <a:pt x="15043" y="0"/>
                  <a:pt x="18893" y="2484"/>
                  <a:pt x="20641" y="6350"/>
                </a:cubicBezTo>
                <a:lnTo>
                  <a:pt x="23101" y="5238"/>
                </a:lnTo>
                <a:lnTo>
                  <a:pt x="21104" y="10531"/>
                </a:lnTo>
                <a:lnTo>
                  <a:pt x="15811" y="8534"/>
                </a:lnTo>
                <a:lnTo>
                  <a:pt x="18271" y="7422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805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7669670" flipH="1">
            <a:off x="1699260" y="4749165"/>
            <a:ext cx="748665" cy="48196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92 w 21600"/>
              <a:gd name="T19" fmla="*/ 3140 h 21600"/>
              <a:gd name="T20" fmla="*/ 18408 w 21600"/>
              <a:gd name="T21" fmla="*/ 1846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271" y="7422"/>
                </a:moveTo>
                <a:cubicBezTo>
                  <a:pt x="16944" y="4486"/>
                  <a:pt x="14021" y="2600"/>
                  <a:pt x="10800" y="2600"/>
                </a:cubicBezTo>
                <a:cubicBezTo>
                  <a:pt x="9328" y="2600"/>
                  <a:pt x="7883" y="2996"/>
                  <a:pt x="6617" y="3746"/>
                </a:cubicBezTo>
                <a:lnTo>
                  <a:pt x="5291" y="1510"/>
                </a:lnTo>
                <a:cubicBezTo>
                  <a:pt x="6958" y="521"/>
                  <a:pt x="8861" y="0"/>
                  <a:pt x="10800" y="0"/>
                </a:cubicBezTo>
                <a:cubicBezTo>
                  <a:pt x="15043" y="0"/>
                  <a:pt x="18893" y="2484"/>
                  <a:pt x="20641" y="6350"/>
                </a:cubicBezTo>
                <a:lnTo>
                  <a:pt x="23101" y="5238"/>
                </a:lnTo>
                <a:lnTo>
                  <a:pt x="21104" y="10531"/>
                </a:lnTo>
                <a:lnTo>
                  <a:pt x="15811" y="8534"/>
                </a:lnTo>
                <a:lnTo>
                  <a:pt x="18271" y="7422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806" name="AutoShap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4942057" flipH="1">
            <a:off x="1988185" y="4749165"/>
            <a:ext cx="748665" cy="48196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92 w 21600"/>
              <a:gd name="T19" fmla="*/ 3140 h 21600"/>
              <a:gd name="T20" fmla="*/ 18408 w 21600"/>
              <a:gd name="T21" fmla="*/ 1846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271" y="7422"/>
                </a:moveTo>
                <a:cubicBezTo>
                  <a:pt x="16944" y="4486"/>
                  <a:pt x="14021" y="2600"/>
                  <a:pt x="10800" y="2600"/>
                </a:cubicBezTo>
                <a:cubicBezTo>
                  <a:pt x="9328" y="2600"/>
                  <a:pt x="7883" y="2996"/>
                  <a:pt x="6617" y="3746"/>
                </a:cubicBezTo>
                <a:lnTo>
                  <a:pt x="5291" y="1510"/>
                </a:lnTo>
                <a:cubicBezTo>
                  <a:pt x="6958" y="521"/>
                  <a:pt x="8861" y="0"/>
                  <a:pt x="10800" y="0"/>
                </a:cubicBezTo>
                <a:cubicBezTo>
                  <a:pt x="15043" y="0"/>
                  <a:pt x="18893" y="2484"/>
                  <a:pt x="20641" y="6350"/>
                </a:cubicBezTo>
                <a:lnTo>
                  <a:pt x="23101" y="5238"/>
                </a:lnTo>
                <a:lnTo>
                  <a:pt x="21104" y="10531"/>
                </a:lnTo>
                <a:lnTo>
                  <a:pt x="15811" y="8534"/>
                </a:lnTo>
                <a:lnTo>
                  <a:pt x="18271" y="7422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800" name="AutoShap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1097280" y="5415280"/>
            <a:ext cx="331470" cy="47180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801" name="AutoShap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>
            <a:off x="582930" y="5564505"/>
            <a:ext cx="378460" cy="41338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802" name="AutoShap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723265" y="5951855"/>
            <a:ext cx="331470" cy="47180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803" name="AutoShap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89990" y="5895975"/>
            <a:ext cx="378460" cy="41338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87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72870" y="4899660"/>
            <a:ext cx="132715" cy="13081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dk1"/>
            </a:solidFill>
            <a:rou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88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72870" y="5812155"/>
            <a:ext cx="132715" cy="13081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dk1"/>
            </a:solidFill>
            <a:rou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89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67840" y="5812155"/>
            <a:ext cx="131445" cy="13081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dk1"/>
            </a:solidFill>
            <a:rou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90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767840" y="4899660"/>
            <a:ext cx="131445" cy="13081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dk1"/>
            </a:solidFill>
            <a:rou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96" name="AutoShap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 flipH="1">
            <a:off x="1909445" y="5414645"/>
            <a:ext cx="341630" cy="482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97" name="AutoShap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 flipH="1">
            <a:off x="2388870" y="5567045"/>
            <a:ext cx="387350" cy="42608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98" name="AutoShap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6200000" flipH="1">
            <a:off x="2292985" y="5968365"/>
            <a:ext cx="341630" cy="482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99" name="AutoShap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flipH="1">
            <a:off x="1767840" y="5908675"/>
            <a:ext cx="387350" cy="42608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92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45185" y="4768850"/>
            <a:ext cx="386080" cy="3371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ja-JP" altLang="en-US" sz="16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</a:t>
            </a:r>
          </a:p>
        </p:txBody>
      </p:sp>
      <p:sp>
        <p:nvSpPr>
          <p:cNvPr id="7379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29460" y="4768850"/>
            <a:ext cx="386080" cy="3371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ja-JP" altLang="en-US" sz="16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</a:p>
        </p:txBody>
      </p:sp>
      <p:sp>
        <p:nvSpPr>
          <p:cNvPr id="7379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98525" y="5788025"/>
            <a:ext cx="386080" cy="3371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ja-JP" altLang="en-US" sz="16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</a:t>
            </a:r>
          </a:p>
        </p:txBody>
      </p:sp>
      <p:sp>
        <p:nvSpPr>
          <p:cNvPr id="73795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94865" y="5812155"/>
            <a:ext cx="386080" cy="3371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ja-JP" altLang="en-US" sz="16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</a:p>
        </p:txBody>
      </p:sp>
      <p:pic>
        <p:nvPicPr>
          <p:cNvPr id="73732" name="Picture 30" descr="File00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9" cstate="print"/>
          <a:stretch>
            <a:fillRect/>
          </a:stretch>
        </p:blipFill>
        <p:spPr>
          <a:xfrm>
            <a:off x="6121400" y="4598988"/>
            <a:ext cx="2459853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3" name="Picture 31" descr="File00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9" cstate="print"/>
          <a:stretch>
            <a:fillRect/>
          </a:stretch>
        </p:blipFill>
        <p:spPr>
          <a:xfrm>
            <a:off x="6119813" y="1828800"/>
            <a:ext cx="2460056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4" name="Text Box 3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0875" y="1484313"/>
            <a:ext cx="1800225" cy="36830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18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无法作业</a:t>
            </a:r>
          </a:p>
        </p:txBody>
      </p:sp>
      <p:sp>
        <p:nvSpPr>
          <p:cNvPr id="73781" name="AutoShape 3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199756">
            <a:off x="716915" y="2080260"/>
            <a:ext cx="632460" cy="4540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92 w 21600"/>
              <a:gd name="T19" fmla="*/ 3140 h 21600"/>
              <a:gd name="T20" fmla="*/ 18408 w 21600"/>
              <a:gd name="T21" fmla="*/ 1846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271" y="7422"/>
                </a:moveTo>
                <a:cubicBezTo>
                  <a:pt x="16944" y="4486"/>
                  <a:pt x="14021" y="2600"/>
                  <a:pt x="10800" y="2600"/>
                </a:cubicBezTo>
                <a:cubicBezTo>
                  <a:pt x="9328" y="2600"/>
                  <a:pt x="7883" y="2996"/>
                  <a:pt x="6617" y="3746"/>
                </a:cubicBezTo>
                <a:lnTo>
                  <a:pt x="5291" y="1510"/>
                </a:lnTo>
                <a:cubicBezTo>
                  <a:pt x="6958" y="521"/>
                  <a:pt x="8861" y="0"/>
                  <a:pt x="10800" y="0"/>
                </a:cubicBezTo>
                <a:cubicBezTo>
                  <a:pt x="15043" y="0"/>
                  <a:pt x="18893" y="2484"/>
                  <a:pt x="20641" y="6350"/>
                </a:cubicBezTo>
                <a:lnTo>
                  <a:pt x="23101" y="5238"/>
                </a:lnTo>
                <a:lnTo>
                  <a:pt x="21104" y="10531"/>
                </a:lnTo>
                <a:lnTo>
                  <a:pt x="15811" y="8534"/>
                </a:lnTo>
                <a:lnTo>
                  <a:pt x="18271" y="7422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82" name="AutoShape 3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8869426">
            <a:off x="738505" y="2284095"/>
            <a:ext cx="636270" cy="45148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92 w 21600"/>
              <a:gd name="T19" fmla="*/ 3140 h 21600"/>
              <a:gd name="T20" fmla="*/ 18408 w 21600"/>
              <a:gd name="T21" fmla="*/ 1846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271" y="7422"/>
                </a:moveTo>
                <a:cubicBezTo>
                  <a:pt x="16944" y="4486"/>
                  <a:pt x="14021" y="2600"/>
                  <a:pt x="10800" y="2600"/>
                </a:cubicBezTo>
                <a:cubicBezTo>
                  <a:pt x="9328" y="2600"/>
                  <a:pt x="7883" y="2996"/>
                  <a:pt x="6617" y="3746"/>
                </a:cubicBezTo>
                <a:lnTo>
                  <a:pt x="5291" y="1510"/>
                </a:lnTo>
                <a:cubicBezTo>
                  <a:pt x="6958" y="521"/>
                  <a:pt x="8861" y="0"/>
                  <a:pt x="10800" y="0"/>
                </a:cubicBezTo>
                <a:cubicBezTo>
                  <a:pt x="15043" y="0"/>
                  <a:pt x="18893" y="2484"/>
                  <a:pt x="20641" y="6350"/>
                </a:cubicBezTo>
                <a:lnTo>
                  <a:pt x="23101" y="5238"/>
                </a:lnTo>
                <a:lnTo>
                  <a:pt x="21104" y="10531"/>
                </a:lnTo>
                <a:lnTo>
                  <a:pt x="15811" y="8534"/>
                </a:lnTo>
                <a:lnTo>
                  <a:pt x="18271" y="7422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83" name="AutoShape 3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141813">
            <a:off x="484505" y="2191385"/>
            <a:ext cx="636270" cy="45148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92 w 21600"/>
              <a:gd name="T19" fmla="*/ 3140 h 21600"/>
              <a:gd name="T20" fmla="*/ 18408 w 21600"/>
              <a:gd name="T21" fmla="*/ 1846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271" y="7422"/>
                </a:moveTo>
                <a:cubicBezTo>
                  <a:pt x="16944" y="4486"/>
                  <a:pt x="14021" y="2600"/>
                  <a:pt x="10800" y="2600"/>
                </a:cubicBezTo>
                <a:cubicBezTo>
                  <a:pt x="9328" y="2600"/>
                  <a:pt x="7883" y="2996"/>
                  <a:pt x="6617" y="3746"/>
                </a:cubicBezTo>
                <a:lnTo>
                  <a:pt x="5291" y="1510"/>
                </a:lnTo>
                <a:cubicBezTo>
                  <a:pt x="6958" y="521"/>
                  <a:pt x="8861" y="0"/>
                  <a:pt x="10800" y="0"/>
                </a:cubicBezTo>
                <a:cubicBezTo>
                  <a:pt x="15043" y="0"/>
                  <a:pt x="18893" y="2484"/>
                  <a:pt x="20641" y="6350"/>
                </a:cubicBezTo>
                <a:lnTo>
                  <a:pt x="23101" y="5238"/>
                </a:lnTo>
                <a:lnTo>
                  <a:pt x="21104" y="10531"/>
                </a:lnTo>
                <a:lnTo>
                  <a:pt x="15811" y="8534"/>
                </a:lnTo>
                <a:lnTo>
                  <a:pt x="18271" y="7422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77" name="AutoShape 3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 flipH="1">
            <a:off x="720725" y="2858135"/>
            <a:ext cx="330200" cy="4603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78" name="AutoShape 4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 flipH="1">
            <a:off x="1179830" y="3002280"/>
            <a:ext cx="368935" cy="41148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79" name="AutoShape 4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 flipH="1">
            <a:off x="1085850" y="3392805"/>
            <a:ext cx="330200" cy="4603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80" name="AutoShape 4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flipH="1">
            <a:off x="588010" y="3331845"/>
            <a:ext cx="368935" cy="41148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73" name="AutoShape 4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5400000" flipH="1">
            <a:off x="1750060" y="2856865"/>
            <a:ext cx="330200" cy="4603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74" name="AutoShape 4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0800000" flipH="1">
            <a:off x="2209165" y="3001010"/>
            <a:ext cx="368935" cy="41148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75" name="AutoShape 4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 flipH="1">
            <a:off x="2115185" y="3391535"/>
            <a:ext cx="330200" cy="4603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76" name="AutoShape 4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H="1">
            <a:off x="1617345" y="3330575"/>
            <a:ext cx="368935" cy="41148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60" name="Text Box 4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1050" y="2231390"/>
            <a:ext cx="386080" cy="3371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ja-JP" altLang="en-US" sz="16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</a:t>
            </a:r>
          </a:p>
        </p:txBody>
      </p:sp>
      <p:sp>
        <p:nvSpPr>
          <p:cNvPr id="73761" name="Text Box 4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892300" y="2256155"/>
            <a:ext cx="386080" cy="3371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ja-JP" altLang="en-US" sz="16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</a:p>
        </p:txBody>
      </p:sp>
      <p:sp>
        <p:nvSpPr>
          <p:cNvPr id="73769" name="AutoShape 5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 flipH="1">
            <a:off x="1710690" y="1901825"/>
            <a:ext cx="301625" cy="4921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70" name="AutoShape 5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0800000" flipH="1">
            <a:off x="2176145" y="2068830"/>
            <a:ext cx="394970" cy="37655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71" name="AutoShape 5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 flipH="1">
            <a:off x="2101215" y="2390775"/>
            <a:ext cx="301625" cy="4921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72" name="AutoShape 5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 flipH="1">
            <a:off x="1543050" y="2371090"/>
            <a:ext cx="394970" cy="37655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221 h 21600"/>
              <a:gd name="T20" fmla="*/ 170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141" y="0"/>
                </a:moveTo>
                <a:lnTo>
                  <a:pt x="10681" y="7803"/>
                </a:lnTo>
                <a:lnTo>
                  <a:pt x="15191" y="7803"/>
                </a:lnTo>
                <a:lnTo>
                  <a:pt x="15191" y="19200"/>
                </a:lnTo>
                <a:lnTo>
                  <a:pt x="0" y="19200"/>
                </a:lnTo>
                <a:lnTo>
                  <a:pt x="0" y="21600"/>
                </a:lnTo>
                <a:lnTo>
                  <a:pt x="17090" y="21600"/>
                </a:lnTo>
                <a:lnTo>
                  <a:pt x="17090" y="7803"/>
                </a:lnTo>
                <a:lnTo>
                  <a:pt x="21600" y="7803"/>
                </a:lnTo>
                <a:lnTo>
                  <a:pt x="16141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63" name="Oval 5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022475" y="1989455"/>
            <a:ext cx="138430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dk1"/>
            </a:solidFill>
            <a:rou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64" name="Oval 5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067435" y="2922905"/>
            <a:ext cx="138430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dk1"/>
            </a:solidFill>
            <a:rou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65" name="Oval 5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439670" y="3390265"/>
            <a:ext cx="138430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dk1"/>
            </a:solidFill>
            <a:rou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66" name="Oval 5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856615" y="1989455"/>
            <a:ext cx="137160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dk1"/>
            </a:solidFill>
            <a:round/>
          </a:ln>
          <a:effectLst/>
        </p:spPr>
        <p:txBody>
          <a:bodyPr wrap="none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67" name="Text Box 5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54710" y="3165475"/>
            <a:ext cx="386080" cy="3371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ja-JP" altLang="en-US" sz="16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</a:t>
            </a:r>
          </a:p>
        </p:txBody>
      </p:sp>
      <p:sp>
        <p:nvSpPr>
          <p:cNvPr id="73768" name="Text Box 6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966595" y="3190240"/>
            <a:ext cx="386080" cy="33718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ja-JP" altLang="en-US" sz="16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</a:p>
        </p:txBody>
      </p:sp>
      <p:sp>
        <p:nvSpPr>
          <p:cNvPr id="73736" name="Text Box 6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15963" y="3933825"/>
            <a:ext cx="1801812" cy="36830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18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容易作业</a:t>
            </a:r>
          </a:p>
        </p:txBody>
      </p:sp>
      <p:sp>
        <p:nvSpPr>
          <p:cNvPr id="73737" name="Rectangle 6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52413" y="981075"/>
            <a:ext cx="8507412" cy="5472113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38" name="Line 6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3043238" y="981075"/>
            <a:ext cx="0" cy="5472113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39" name="Line 6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52413" y="1412875"/>
            <a:ext cx="8507412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0" name="Rectangle 6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2413" y="981075"/>
            <a:ext cx="2790825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r>
              <a:rPr lang="zh-CN" altLang="en-US" sz="24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例)手的动作</a:t>
            </a:r>
          </a:p>
        </p:txBody>
      </p:sp>
      <p:sp>
        <p:nvSpPr>
          <p:cNvPr id="73741" name="Line 6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5835650" y="981075"/>
            <a:ext cx="0" cy="5472113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2" name="Rectangle 6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043238" y="981075"/>
            <a:ext cx="2792412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r>
              <a:rPr lang="zh-CN" altLang="en-US" sz="24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例)眼睛的动作</a:t>
            </a:r>
          </a:p>
        </p:txBody>
      </p:sp>
      <p:sp>
        <p:nvSpPr>
          <p:cNvPr id="73743" name="Rectangle 6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835650" y="981075"/>
            <a:ext cx="2790825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r>
              <a:rPr lang="zh-CN" altLang="en-US" sz="24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例)零部件的配置</a:t>
            </a:r>
          </a:p>
        </p:txBody>
      </p:sp>
      <p:sp>
        <p:nvSpPr>
          <p:cNvPr id="73744" name="AutoShape 6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 rot="5400000">
            <a:off x="6842126" y="3544887"/>
            <a:ext cx="863600" cy="314325"/>
          </a:xfrm>
          <a:prstGeom prst="rightArrow">
            <a:avLst>
              <a:gd name="adj1" fmla="val 50870"/>
              <a:gd name="adj2" fmla="val 152141"/>
            </a:avLst>
          </a:prstGeom>
          <a:solidFill>
            <a:schemeClr val="accent2"/>
          </a:solidFill>
          <a:ln w="9525">
            <a:noFill/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rot="10800000" vert="eaVert" wrap="none" anchor="ctr"/>
          <a:lstStyle/>
          <a:p>
            <a:endParaRPr lang="zh-CN" altLang="en-US" sz="2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3755" name="Picture 72"/>
          <p:cNvPicPr>
            <a:picLocks noChangeArrowheads="1"/>
          </p:cNvPicPr>
          <p:nvPr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4380230" y="2263775"/>
            <a:ext cx="43307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56" name="Picture 73"/>
          <p:cNvPicPr>
            <a:picLocks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3840480" y="2273935"/>
            <a:ext cx="367030" cy="50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53" name="Picture 75"/>
          <p:cNvPicPr>
            <a:picLocks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3867150" y="4619625"/>
            <a:ext cx="499745" cy="5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54" name="Picture 76"/>
          <p:cNvPicPr>
            <a:picLocks noChangeArrowheads="1"/>
          </p:cNvPicPr>
          <p:nvPr/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4446270" y="4621530"/>
            <a:ext cx="503555" cy="52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49" name="AutoShape 77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5400000">
            <a:off x="3891915" y="3404235"/>
            <a:ext cx="863600" cy="313690"/>
          </a:xfrm>
          <a:prstGeom prst="rightArrow">
            <a:avLst>
              <a:gd name="adj1" fmla="val 50870"/>
              <a:gd name="adj2" fmla="val 140766"/>
            </a:avLst>
          </a:prstGeom>
          <a:solidFill>
            <a:schemeClr val="accent2"/>
          </a:solidFill>
          <a:ln w="9525">
            <a:noFill/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rot="10800000" vert="eaVert" wrap="none" anchor="ctr"/>
          <a:lstStyle/>
          <a:p>
            <a:endParaRPr lang="zh-CN" altLang="en-US" sz="2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50" name="AutoShape 78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813300" y="2047875"/>
            <a:ext cx="531495" cy="1008380"/>
          </a:xfrm>
          <a:prstGeom prst="upDownArrow">
            <a:avLst>
              <a:gd name="adj1" fmla="val 50000"/>
              <a:gd name="adj2" fmla="val 34986"/>
            </a:avLst>
          </a:prstGeom>
          <a:solidFill>
            <a:schemeClr val="accent4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vert="eaVert" wrap="none" anchor="ctr"/>
          <a:lstStyle/>
          <a:p>
            <a:r>
              <a:rPr lang="ja-JP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</a:t>
            </a:r>
          </a:p>
        </p:txBody>
      </p:sp>
      <p:sp>
        <p:nvSpPr>
          <p:cNvPr id="73751" name="AutoShape 7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16200000" flipH="1">
            <a:off x="4168775" y="5076190"/>
            <a:ext cx="576580" cy="1007745"/>
          </a:xfrm>
          <a:prstGeom prst="upDownArrow">
            <a:avLst>
              <a:gd name="adj1" fmla="val 59231"/>
              <a:gd name="adj2" fmla="val 40591"/>
            </a:avLst>
          </a:prstGeom>
          <a:solidFill>
            <a:srgbClr val="CCFFCC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rot="10800000" wrap="none" anchor="ctr"/>
          <a:lstStyle/>
          <a:p>
            <a:r>
              <a:rPr lang="ja-JP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</a:t>
            </a:r>
          </a:p>
          <a:p>
            <a:r>
              <a:rPr lang="ja-JP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</a:t>
            </a:r>
          </a:p>
        </p:txBody>
      </p:sp>
      <p:sp>
        <p:nvSpPr>
          <p:cNvPr id="73752" name="Text Box 80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484880" y="4114800"/>
            <a:ext cx="1800225" cy="36830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18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不会疲劳</a:t>
            </a:r>
          </a:p>
        </p:txBody>
      </p:sp>
      <p:sp>
        <p:nvSpPr>
          <p:cNvPr id="73746" name="Text Box 8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234113" y="4260850"/>
            <a:ext cx="2193925" cy="368300"/>
          </a:xfrm>
          <a:prstGeom prst="rect">
            <a:avLst/>
          </a:prstGeom>
          <a:solidFill>
            <a:schemeClr val="accent5"/>
          </a:solidFill>
          <a:ln w="9525" algn="ctr">
            <a:noFill/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18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考虑人的作业范围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74754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2275" y="1066800"/>
            <a:ext cx="844073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 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“动作经济原则”的总结</a:t>
            </a:r>
          </a:p>
        </p:txBody>
      </p:sp>
      <p:sp>
        <p:nvSpPr>
          <p:cNvPr id="74755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275" y="1676400"/>
            <a:ext cx="8440738" cy="4495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5"/>
            </a:solidFill>
            <a:miter lim="800000"/>
          </a:ln>
          <a:effectLst>
            <a:outerShdw dist="107763" dir="2700000" algn="ctr" rotWithShape="0">
              <a:schemeClr val="lt2"/>
            </a:outerShdw>
          </a:effectLst>
        </p:spPr>
        <p:txBody>
          <a:bodyPr wrap="none" anchor="ctr"/>
          <a:lstStyle/>
          <a:p>
            <a:pPr algn="l">
              <a:lnSpc>
                <a:spcPct val="12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 ■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身体、手、脚的动作极少</a:t>
            </a:r>
          </a:p>
          <a:p>
            <a:pPr algn="l">
              <a:lnSpc>
                <a:spcPct val="12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 ■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节奏自然的反复动作，流畅的曲线运动</a:t>
            </a:r>
            <a:endParaRPr lang="ja-JP" altLang="en-US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 ■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零部件·工具应定位、易取</a:t>
            </a:r>
            <a:endParaRPr lang="ja-JP" altLang="en-US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操作材料应从上至下，顺从重力原则</a:t>
            </a:r>
            <a:endParaRPr lang="ja-JP" altLang="en-US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正确的姿势、照明</a:t>
            </a:r>
            <a:endParaRPr lang="ja-JP" altLang="en-US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双手应同时且左右对称使用</a:t>
            </a:r>
            <a:endParaRPr lang="ja-JP" altLang="en-US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充分有效地使用脚</a:t>
            </a:r>
            <a:endParaRPr lang="ja-JP" altLang="en-US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眼睛左右转动比上下转动不会疲劳</a:t>
            </a:r>
            <a:endParaRPr lang="ja-JP" altLang="en-US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 ■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2个以上的工具应加以组合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22275" y="228600"/>
            <a:ext cx="738505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2075" tIns="46038" rIns="92075" bIns="46038" anchor="ctr"/>
          <a:lstStyle/>
          <a:p>
            <a:pPr algn="l"/>
            <a:r>
              <a:rPr lang="zh-CN" altLang="en-US" sz="40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动作经济原则</a:t>
            </a:r>
          </a:p>
        </p:txBody>
      </p:sp>
      <p:pic>
        <p:nvPicPr>
          <p:cNvPr id="74757" name="Picture 5" descr="中華料理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0650" y="2209800"/>
            <a:ext cx="21891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42088" y="5410200"/>
            <a:ext cx="2179637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r>
              <a:rPr lang="zh-CN" altLang="en-US" sz="16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中华料理充分运</a:t>
            </a:r>
          </a:p>
          <a:p>
            <a:r>
              <a:rPr lang="zh-CN" altLang="en-US" sz="16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用了动作经济原则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188913"/>
            <a:ext cx="8218488" cy="561975"/>
          </a:xfr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914400" eaLnBrk="1" hangingPunct="1">
              <a:buClrTx/>
              <a:buSzTx/>
              <a:buFontTx/>
            </a:pPr>
            <a:r>
              <a:rPr lang="zh-CN" altLang="en-US" sz="4000" b="1" kern="1200" smtClean="0">
                <a:solidFill>
                  <a:schemeClr val="accent1">
                    <a:lumMod val="75000"/>
                  </a:schemeClr>
                </a:solidFill>
                <a:latin typeface="汉仪旗黑-85S" charset="0"/>
                <a:ea typeface="汉仪旗黑-85S" charset="0"/>
                <a:sym typeface="+mn-ea"/>
              </a:rPr>
              <a:t>合适的作业</a:t>
            </a:r>
          </a:p>
        </p:txBody>
      </p:sp>
      <p:pic>
        <p:nvPicPr>
          <p:cNvPr id="75779" name="Picture 5" descr="冯惠义2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50" y="968375"/>
            <a:ext cx="7577138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pic>
        <p:nvPicPr>
          <p:cNvPr id="76802" name="Picture 5" descr="冯惠义1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089025"/>
            <a:ext cx="88026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pic>
        <p:nvPicPr>
          <p:cNvPr id="77826" name="図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850" y="1125538"/>
            <a:ext cx="85645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Box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5288" y="1700213"/>
            <a:ext cx="2736850" cy="101473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最大作业区，手平伸能触及到的最大的范围</a:t>
            </a:r>
            <a:endParaRPr lang="en-US" altLang="zh-CN" sz="20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828" name="Text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60725" y="1285875"/>
            <a:ext cx="2735263" cy="398780"/>
          </a:xfrm>
          <a:prstGeom prst="rect">
            <a:avLst/>
          </a:prstGeom>
          <a:solidFill>
            <a:srgbClr val="FFFFA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最舒</a:t>
            </a:r>
            <a:r>
              <a:rPr lang="zh-CN" altLang="en-US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</a:t>
            </a:r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的作业范围</a:t>
            </a:r>
          </a:p>
        </p:txBody>
      </p:sp>
      <p:sp>
        <p:nvSpPr>
          <p:cNvPr id="77829" name="Text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75400" y="1692275"/>
            <a:ext cx="2373313" cy="398780"/>
          </a:xfrm>
          <a:prstGeom prst="rect">
            <a:avLst/>
          </a:prstGeom>
          <a:solidFill>
            <a:srgbClr val="FFFFA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最大作业区域</a:t>
            </a:r>
          </a:p>
        </p:txBody>
      </p:sp>
      <p:sp>
        <p:nvSpPr>
          <p:cNvPr id="77830" name="Text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4388" y="4437063"/>
            <a:ext cx="1724025" cy="398780"/>
          </a:xfrm>
          <a:prstGeom prst="rect">
            <a:avLst/>
          </a:prstGeom>
          <a:solidFill>
            <a:srgbClr val="FFFFA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正常作业区域</a:t>
            </a:r>
          </a:p>
        </p:txBody>
      </p:sp>
      <p:sp>
        <p:nvSpPr>
          <p:cNvPr id="77831" name="Text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84663" y="1989138"/>
            <a:ext cx="1979612" cy="110680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8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正常作业区是以手肘为支撑点能触及的范围</a:t>
            </a:r>
            <a:endParaRPr lang="en-US" altLang="zh-CN" sz="18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832" name="Text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5650" y="5661025"/>
            <a:ext cx="2736850" cy="398780"/>
          </a:xfrm>
          <a:prstGeom prst="rect">
            <a:avLst/>
          </a:prstGeom>
          <a:solidFill>
            <a:srgbClr val="FFFFA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合理的作业区</a:t>
            </a:r>
          </a:p>
        </p:txBody>
      </p:sp>
      <p:sp>
        <p:nvSpPr>
          <p:cNvPr id="77833" name="Text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08625" y="5661025"/>
            <a:ext cx="1908175" cy="398780"/>
          </a:xfrm>
          <a:prstGeom prst="rect">
            <a:avLst/>
          </a:prstGeom>
          <a:solidFill>
            <a:srgbClr val="FFFFA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合理的作业区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pic>
        <p:nvPicPr>
          <p:cNvPr id="78850" name="図 3" descr="図3　作業範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875" y="260350"/>
            <a:ext cx="8278813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30950" y="4419600"/>
            <a:ext cx="2532063" cy="2057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305175" y="4419600"/>
            <a:ext cx="2533650" cy="2057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2425" y="4419600"/>
            <a:ext cx="2532063" cy="2057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330950" y="1524000"/>
            <a:ext cx="2505075" cy="20383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305175" y="1524000"/>
            <a:ext cx="2533650" cy="2057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52425" y="1524000"/>
            <a:ext cx="2532063" cy="2057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18125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685800"/>
          </a:xfr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9pPr>
          </a:lstStyle>
          <a:p>
            <a:pPr lvl="0" algn="ctr" defTabSz="914400" eaLnBrk="1" hangingPunct="1">
              <a:buClrTx/>
              <a:buSzTx/>
              <a:buFontTx/>
              <a:defRPr/>
            </a:pPr>
            <a:r>
              <a:rPr lang="ja-JP" altLang="en-US" kern="120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仪旗黑-85S" charset="0"/>
                <a:ea typeface="汉仪旗黑-85S" charset="0"/>
                <a:sym typeface="+mn-ea"/>
              </a:rPr>
              <a:t>考慮軽松作業</a:t>
            </a:r>
          </a:p>
        </p:txBody>
      </p:sp>
      <p:sp>
        <p:nvSpPr>
          <p:cNvPr id="79881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55688" y="1524000"/>
            <a:ext cx="492125" cy="1371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258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914400"/>
            <a:ext cx="2644775" cy="64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ja-JP" altLang="en-US" sz="20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動作距離的短縮</a:t>
            </a:r>
          </a:p>
          <a:p>
            <a:pPr algn="l"/>
            <a:r>
              <a:rPr lang="ja-JP" altLang="en-US" sz="1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　・尽量縮小動作距離</a:t>
            </a:r>
          </a:p>
        </p:txBody>
      </p:sp>
      <p:sp>
        <p:nvSpPr>
          <p:cNvPr id="79883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49725" y="2971800"/>
            <a:ext cx="492125" cy="609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260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24188" y="882650"/>
            <a:ext cx="2678112" cy="64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ja-JP" altLang="en-US" sz="20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  <a:r>
              <a:rPr lang="ja-JP" altLang="en-US" sz="20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脚位置装置的応用</a:t>
            </a:r>
          </a:p>
          <a:p>
            <a:pPr algn="l"/>
            <a:r>
              <a:rPr lang="ja-JP" altLang="en-US" sz="1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　・有効地使用手</a:t>
            </a:r>
          </a:p>
        </p:txBody>
      </p:sp>
      <p:sp>
        <p:nvSpPr>
          <p:cNvPr id="181261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78525" y="882650"/>
            <a:ext cx="3165475" cy="64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ja-JP" altLang="en-US" sz="20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除去浪費動作</a:t>
            </a:r>
          </a:p>
          <a:p>
            <a:pPr algn="l"/>
            <a:r>
              <a:rPr lang="ja-JP" altLang="en-US" sz="1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　・除去尋找</a:t>
            </a:r>
            <a:r>
              <a:rPr lang="en-US" altLang="ja-JP" sz="1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､</a:t>
            </a:r>
            <a:r>
              <a:rPr lang="ja-JP" altLang="en-US" sz="1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転身、拿換部品</a:t>
            </a:r>
          </a:p>
        </p:txBody>
      </p:sp>
      <p:sp>
        <p:nvSpPr>
          <p:cNvPr id="79886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42088" y="1676400"/>
            <a:ext cx="2179637" cy="1371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887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1288" y="4953000"/>
            <a:ext cx="1335087" cy="1524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264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850" y="3810000"/>
            <a:ext cx="2840038" cy="64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ja-JP" altLang="en-US" sz="20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重量物的保持</a:t>
            </a:r>
          </a:p>
          <a:p>
            <a:pPr algn="l"/>
            <a:r>
              <a:rPr lang="ja-JP" altLang="en-US" sz="16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　・重物使用適用保持工具</a:t>
            </a:r>
          </a:p>
        </p:txBody>
      </p:sp>
      <p:sp>
        <p:nvSpPr>
          <p:cNvPr id="181265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54338" y="3810000"/>
            <a:ext cx="337661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ja-JP" altLang="en-US" sz="2000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容易拿</a:t>
            </a:r>
          </a:p>
          <a:p>
            <a:pPr algn="l"/>
            <a:r>
              <a:rPr lang="ja-JP" altLang="en-US" sz="1600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　・</a:t>
            </a:r>
            <a:r>
              <a:rPr lang="ja-JP" altLang="en-US" sz="1400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放進容易拿的容器、使動作簡単化</a:t>
            </a:r>
          </a:p>
        </p:txBody>
      </p:sp>
      <p:sp>
        <p:nvSpPr>
          <p:cNvPr id="79890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1120925">
            <a:off x="3789363" y="5262563"/>
            <a:ext cx="1554162" cy="685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267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30950" y="3733800"/>
            <a:ext cx="270554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ja-JP" altLang="en-US" sz="2000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傾斜滾動棚的</a:t>
            </a:r>
            <a:r>
              <a:rPr lang="ja-JP" altLang="en-US" sz="2000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</a:p>
          <a:p>
            <a:pPr algn="l"/>
            <a:r>
              <a:rPr lang="ja-JP" altLang="en-US" sz="1600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　・利用重力等至使無動力</a:t>
            </a:r>
          </a:p>
        </p:txBody>
      </p:sp>
      <p:sp>
        <p:nvSpPr>
          <p:cNvPr id="79892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34213" y="4724400"/>
            <a:ext cx="1757362" cy="1143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5" r:link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37" r:link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685800" y="609600"/>
            <a:ext cx="7772400" cy="692150"/>
          </a:xfr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9pPr>
          </a:lstStyle>
          <a:p>
            <a:pPr lvl="0" algn="ctr" defTabSz="914400" eaLnBrk="1" hangingPunct="1">
              <a:buClrTx/>
              <a:buSzTx/>
              <a:buFontTx/>
            </a:pPr>
            <a:r>
              <a:rPr lang="zh-CN" altLang="en-US" kern="1200" smtClean="0">
                <a:solidFill>
                  <a:schemeClr val="dk1">
                    <a:lumMod val="85000"/>
                    <a:lumOff val="15000"/>
                  </a:schemeClr>
                </a:solidFill>
                <a:latin typeface="汉仪旗黑-85S" charset="0"/>
                <a:ea typeface="宋体" panose="02010600030101010101" pitchFamily="2" charset="-122"/>
                <a:cs typeface="汉仪旗黑-85S" charset="0"/>
                <a:sym typeface="+mn-ea"/>
              </a:rPr>
              <a:t>动作经济的4大基本原则</a:t>
            </a:r>
          </a:p>
        </p:txBody>
      </p:sp>
      <p:sp>
        <p:nvSpPr>
          <p:cNvPr id="8089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lt1"/>
          </a:solidFill>
          <a:ln w="76200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31428" name="Group 4"/>
          <p:cNvGraphicFramePr>
            <a:graphicFrameLocks noGrp="1"/>
          </p:cNvGraphicFramePr>
          <p:nvPr/>
        </p:nvGraphicFramePr>
        <p:xfrm>
          <a:off x="0" y="581025"/>
          <a:ext cx="9144000" cy="6334125"/>
        </p:xfrm>
        <a:graphic>
          <a:graphicData uri="http://schemas.openxmlformats.org/drawingml/2006/table">
            <a:tbl>
              <a:tblPr/>
              <a:tblGrid>
                <a:gridCol w="679450"/>
                <a:gridCol w="2025650"/>
                <a:gridCol w="2147888"/>
                <a:gridCol w="2184400"/>
                <a:gridCol w="2106612"/>
              </a:tblGrid>
              <a:tr h="697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原則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１）動作の数を減らす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２）動作を同時に行なう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３）動作距離を短くする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４）動作を楽にする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739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動作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方法</a:t>
                      </a: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93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場所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03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治工具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機械</a:t>
                      </a:r>
                    </a:p>
                  </a:txBody>
                  <a:tcPr marL="90000" marR="90000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写真</a:t>
                      </a: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000" marR="90000" marT="46801" marB="468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80932" name="Picture 36" descr="IMG_0005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681913" y="3659188"/>
            <a:ext cx="1441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33" name="Picture 37" descr="P1020535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452813" y="5684838"/>
            <a:ext cx="13874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34" name="Picture 38" descr="P1020537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733675" y="4875213"/>
            <a:ext cx="154463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35" name="Oval 3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11525" y="5675313"/>
            <a:ext cx="373063" cy="40481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936" name="Oval 4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03663" y="6292850"/>
            <a:ext cx="373062" cy="4048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937" name="Line 4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684588" y="5995988"/>
            <a:ext cx="239712" cy="2968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stealth" w="med" len="med"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1466" name="Rectangle 4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86113" y="4876800"/>
            <a:ext cx="1651000" cy="461645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sz="12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足を使う器具を利用する。</a:t>
            </a:r>
          </a:p>
        </p:txBody>
      </p:sp>
      <p:pic>
        <p:nvPicPr>
          <p:cNvPr id="80939" name="Picture 43" descr="IMG_0001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489575" y="1693863"/>
            <a:ext cx="153511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40" name="Picture 44" descr="IMG_0002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881563" y="1241425"/>
            <a:ext cx="12398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69" name="Rectangle 4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84738" y="2668588"/>
            <a:ext cx="1703070" cy="27686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sz="12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最短距離で作業する。</a:t>
            </a:r>
          </a:p>
        </p:txBody>
      </p:sp>
      <p:pic>
        <p:nvPicPr>
          <p:cNvPr id="80942" name="Picture 46" descr="IMG_0007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054850" y="2974975"/>
            <a:ext cx="1397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71" name="Rectangle 4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65963" y="4548188"/>
            <a:ext cx="1443037" cy="27686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sz="1200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最適な高さにする。</a:t>
            </a:r>
          </a:p>
        </p:txBody>
      </p:sp>
      <p:pic>
        <p:nvPicPr>
          <p:cNvPr id="80944" name="Picture 48" descr="IMG_0003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98500" y="5200650"/>
            <a:ext cx="19859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73" name="Rectangle 4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4899025"/>
            <a:ext cx="2160270" cy="27686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sz="12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取出し易い容器を利用する。</a:t>
            </a:r>
          </a:p>
        </p:txBody>
      </p:sp>
      <p:pic>
        <p:nvPicPr>
          <p:cNvPr id="80946" name="Picture 50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041900" y="2987675"/>
            <a:ext cx="1808163" cy="1844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231475" name="Rectangle 5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26075" y="4532313"/>
            <a:ext cx="1423988" cy="27686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sz="1200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作業域を狭くする</a:t>
            </a:r>
          </a:p>
        </p:txBody>
      </p:sp>
      <p:sp>
        <p:nvSpPr>
          <p:cNvPr id="80948" name="Oval 5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05375" y="1492250"/>
            <a:ext cx="777875" cy="7731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949" name="Oval 5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00763" y="1758950"/>
            <a:ext cx="941387" cy="90328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950" name="Line 5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684838" y="2003425"/>
            <a:ext cx="407987" cy="1158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stealth" w="med" len="lg"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951" name="Picture 55" descr="IMG_0010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2741613" y="1235075"/>
            <a:ext cx="209391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80" name="Rectangle 5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98850" y="2649538"/>
            <a:ext cx="1550670" cy="27686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sz="12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両手を同時に使う。</a:t>
            </a:r>
          </a:p>
        </p:txBody>
      </p:sp>
      <p:sp>
        <p:nvSpPr>
          <p:cNvPr id="80953" name="Oval 5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89250" y="1336675"/>
            <a:ext cx="1217613" cy="11525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954" name="Picture 58" descr="IMG_0002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701675" y="3200400"/>
            <a:ext cx="19780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55" name="Picture 59" descr="IMG_0007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2728913" y="3130550"/>
            <a:ext cx="20986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84" name="Rectangle 6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98763" y="2986088"/>
            <a:ext cx="2312670" cy="27686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sz="12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両手動作が可能な配置にする。</a:t>
            </a:r>
          </a:p>
        </p:txBody>
      </p:sp>
      <p:pic>
        <p:nvPicPr>
          <p:cNvPr id="80957" name="Picture 61" descr="IMG_0004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4879975" y="4854575"/>
            <a:ext cx="17399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58" name="Picture 62" descr="IMG_0005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5864225" y="5881688"/>
            <a:ext cx="11620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87" name="Rectangle 6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13313" y="6340475"/>
            <a:ext cx="1093470" cy="461645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sz="12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製品送りに</a:t>
            </a:r>
          </a:p>
          <a:p>
            <a:pPr algn="l">
              <a:defRPr/>
            </a:pPr>
            <a:r>
              <a:rPr lang="ja-JP" altLang="en-US" sz="12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機械力を利用</a:t>
            </a:r>
          </a:p>
        </p:txBody>
      </p:sp>
      <p:sp>
        <p:nvSpPr>
          <p:cNvPr id="231488" name="Rectangle 6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19150" y="2982913"/>
            <a:ext cx="2007870" cy="27686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sz="1200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作業しやすい配置にする。</a:t>
            </a:r>
          </a:p>
        </p:txBody>
      </p:sp>
      <p:sp>
        <p:nvSpPr>
          <p:cNvPr id="80961" name="Line 6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832475" y="4006850"/>
            <a:ext cx="307975" cy="119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962" name="Line 6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6246813" y="3840163"/>
            <a:ext cx="307975" cy="1190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963" name="Line 6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6543675" y="3683000"/>
            <a:ext cx="306388" cy="119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964" name="Oval 6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586163" y="3621088"/>
            <a:ext cx="239712" cy="2619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965" name="Oval 6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684588" y="3967163"/>
            <a:ext cx="252412" cy="2619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966" name="Picture 70" descr="IMG_0008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572375" y="1700213"/>
            <a:ext cx="155098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67" name="Picture 71" descr="IMG_0009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059613" y="1222375"/>
            <a:ext cx="104298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96" name="Rectangle 7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907338" y="1236663"/>
            <a:ext cx="1398270" cy="27686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sz="12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重力を利用する。</a:t>
            </a:r>
          </a:p>
        </p:txBody>
      </p:sp>
      <p:pic>
        <p:nvPicPr>
          <p:cNvPr id="80969" name="Picture 73" descr="IMG_0011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7058025" y="5143500"/>
            <a:ext cx="2057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98" name="Rectangle 7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089775" y="4883150"/>
            <a:ext cx="2312670" cy="27686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sz="1200" b="1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握り部を掴みやすい形にする。</a:t>
            </a:r>
          </a:p>
        </p:txBody>
      </p:sp>
      <p:sp>
        <p:nvSpPr>
          <p:cNvPr id="80971" name="Oval 7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339013" y="5618163"/>
            <a:ext cx="404812" cy="4524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972" name="Oval 7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167688" y="6010275"/>
            <a:ext cx="844550" cy="6556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0973" name="Picture 77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677863" y="1265238"/>
            <a:ext cx="1997075" cy="161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0974" name="Oval 7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300163" y="1654175"/>
            <a:ext cx="306387" cy="574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975" name="Oval 7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17650" y="2024063"/>
            <a:ext cx="744538" cy="57467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1504" name="Rectangle 8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68375" y="2655888"/>
            <a:ext cx="1703070" cy="276860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>
              <a:defRPr/>
            </a:pPr>
            <a:r>
              <a:rPr lang="ja-JP" altLang="en-US" sz="1200" b="1" dirty="0">
                <a:solidFill>
                  <a:schemeClr val="dk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目の動きを少なくする</a:t>
            </a:r>
          </a:p>
        </p:txBody>
      </p:sp>
      <p:sp>
        <p:nvSpPr>
          <p:cNvPr id="80977" name="Rectangle 81"/>
          <p:cNvSpPr>
            <a:spLocks noChangeArrowheads="1"/>
          </p:cNvSpPr>
          <p:nvPr/>
        </p:nvSpPr>
        <p:spPr bwMode="auto">
          <a:xfrm>
            <a:off x="876300" y="0"/>
            <a:ext cx="7391400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动作经济的4大基本原则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219200" y="304800"/>
            <a:ext cx="6019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lIns="86402" tIns="43201" rIns="86402" bIns="43201" anchor="ctr"/>
          <a:lstStyle/>
          <a:p>
            <a:r>
              <a:rPr lang="zh-CN" altLang="en-US" sz="44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何谓作业速度</a:t>
            </a:r>
          </a:p>
        </p:txBody>
      </p:sp>
      <p:sp>
        <p:nvSpPr>
          <p:cNvPr id="82947" name="Rectangle 3" descr="Rectangle: Click to edit Master text styles&#10;Second level&#10;Third level&#10;Fourth level&#10;Fifth level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295400"/>
            <a:ext cx="8305800" cy="2206625"/>
          </a:xfrm>
          <a:prstGeom prst="rect">
            <a:avLst/>
          </a:prstGeom>
          <a:solidFill>
            <a:srgbClr val="FFCC99"/>
          </a:solidFill>
          <a:ln w="9525">
            <a:solidFill>
              <a:srgbClr val="003366"/>
            </a:solidFill>
            <a:miter lim="800000"/>
          </a:ln>
          <a:effectLst>
            <a:outerShdw dist="107763" dir="2700000" algn="ctr" rotWithShape="0">
              <a:schemeClr val="lt2">
                <a:alpha val="50000"/>
              </a:schemeClr>
            </a:outerShdw>
          </a:effectLst>
        </p:spPr>
        <p:txBody>
          <a:bodyPr lIns="86402" tIns="43201" rIns="86402" bIns="43201"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altLang="ja-JP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何谓作业速度100%</a:t>
            </a:r>
            <a:r>
              <a:rPr lang="en-US" altLang="ja-JP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（评估</a:t>
            </a:r>
            <a:r>
              <a:rPr lang="ja-JP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１</a:t>
            </a:r>
            <a:r>
              <a:rPr lang="zh-CN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）?</a:t>
            </a:r>
            <a:endParaRPr lang="en-US" altLang="ja-JP" sz="25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</a:t>
            </a:r>
            <a:r>
              <a:rPr lang="zh-CN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标准速度(100%)是指，</a:t>
            </a:r>
            <a:r>
              <a:rPr lang="ja-JP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一般程度的有经验的作业员</a:t>
            </a:r>
            <a:r>
              <a:rPr lang="ja-JP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对很熟练的作业</a:t>
            </a:r>
            <a:r>
              <a:rPr lang="ja-JP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zh-CN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以有工作干劲状态下的速度</a:t>
            </a:r>
            <a:r>
              <a:rPr lang="ja-JP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zh-CN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可持续作业8小时以上</a:t>
            </a:r>
            <a:r>
              <a:rPr lang="ja-JP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</a:t>
            </a:r>
            <a:r>
              <a:rPr lang="zh-CN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次日没有疲劳感时的速度。</a:t>
            </a:r>
            <a:endParaRPr lang="ja-JP" altLang="en-US" sz="25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ja-JP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</a:t>
            </a:r>
            <a:r>
              <a:rPr lang="en-US" altLang="ja-JP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※</a:t>
            </a:r>
            <a:r>
              <a:rPr lang="zh-CN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步行速度（不拿物品）</a:t>
            </a:r>
            <a:r>
              <a:rPr lang="ja-JP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ja-JP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6.4Km/h</a:t>
            </a:r>
            <a:r>
              <a:rPr lang="en-US" altLang="zh-CN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ja-JP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ja-JP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ｍ</a:t>
            </a:r>
            <a:r>
              <a:rPr lang="zh-CN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</a:t>
            </a:r>
            <a:r>
              <a:rPr lang="en-US" altLang="ja-JP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5.6</a:t>
            </a:r>
            <a:r>
              <a:rPr lang="zh-CN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秒）</a:t>
            </a:r>
            <a:r>
              <a:rPr lang="ja-JP" altLang="en-US" sz="25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</a:p>
        </p:txBody>
      </p:sp>
      <p:sp>
        <p:nvSpPr>
          <p:cNvPr id="8294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3733800"/>
            <a:ext cx="8305800" cy="29718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5"/>
            </a:solidFill>
            <a:miter lim="800000"/>
          </a:ln>
          <a:effectLst/>
        </p:spPr>
        <p:txBody>
          <a:bodyPr wrap="none" lIns="81171" tIns="42209" rIns="81171" bIns="42209"/>
          <a:lstStyle/>
          <a:p>
            <a:pPr algn="l" defTabSz="824230">
              <a:lnSpc>
                <a:spcPct val="95000"/>
              </a:lnSpc>
            </a:pPr>
            <a:r>
              <a:rPr lang="en-US" altLang="ja-JP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有关速度“尺度”的例子(世界标准速度)</a:t>
            </a:r>
            <a:endParaRPr lang="en-US" altLang="ja-JP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>
              <a:lnSpc>
                <a:spcPct val="9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en-US" altLang="ja-JP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※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发牌演习</a:t>
            </a:r>
            <a:endParaRPr lang="ja-JP" altLang="en-US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>
              <a:lnSpc>
                <a:spcPct val="9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用右手把拿在左手里的扑克牌1张1张按顺序放到桌子上</a:t>
            </a:r>
          </a:p>
          <a:p>
            <a:pPr algn="l" defTabSz="824230">
              <a:lnSpc>
                <a:spcPct val="9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的纸框内。</a:t>
            </a:r>
            <a:endParaRPr lang="ja-JP" altLang="en-US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>
              <a:lnSpc>
                <a:spcPct val="9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以自己平时的速度发牌并测定时间。</a:t>
            </a:r>
            <a:endParaRPr lang="ja-JP" altLang="en-US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/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2人作业: 一人发牌，另一人测定时间</a:t>
            </a:r>
            <a:endParaRPr lang="ja-JP" altLang="en-US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>
              <a:lnSpc>
                <a:spcPct val="95000"/>
              </a:lnSpc>
            </a:pPr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②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配合声音以“平时速度的80%”发牌</a:t>
            </a:r>
            <a:endParaRPr lang="ja-JP" altLang="en-US" sz="24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/>
            <a:r>
              <a:rPr lang="ja-JP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③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配合声音以“有工作干劲的速度100%”发牌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1" r:link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33" r:link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143000" y="228600"/>
            <a:ext cx="449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lIns="86402" tIns="43201" rIns="86402" bIns="43201" anchor="ctr"/>
          <a:lstStyle/>
          <a:p>
            <a:r>
              <a:rPr lang="zh-CN" altLang="en-US" sz="44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“发牌”演习</a:t>
            </a:r>
          </a:p>
        </p:txBody>
      </p:sp>
      <p:sp>
        <p:nvSpPr>
          <p:cNvPr id="83971" name="Rectangle 3" descr="Rectangle: Click to edit Master text styles&#10;Second level&#10;Third level&#10;Fourth level&#10;Fifth level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8950" y="1130300"/>
            <a:ext cx="5091113" cy="4984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</a:ln>
          <a:effectLst>
            <a:outerShdw dist="107763" dir="2700000" algn="ctr" rotWithShape="0">
              <a:schemeClr val="lt2"/>
            </a:outerShdw>
          </a:effectLst>
        </p:spPr>
        <p:txBody>
          <a:bodyPr lIns="86402" tIns="43201" rIns="86402" bIns="43201" anchor="ctr"/>
          <a:lstStyle/>
          <a:p>
            <a:pPr marL="323850" indent="-323850" algn="l" defTabSz="863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8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28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感受标准速度(速度尺度)</a:t>
            </a:r>
          </a:p>
        </p:txBody>
      </p:sp>
      <p:sp>
        <p:nvSpPr>
          <p:cNvPr id="8397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95800" y="2438400"/>
            <a:ext cx="4495800" cy="3810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171" tIns="42209" rIns="81171" bIns="42209"/>
          <a:lstStyle/>
          <a:p>
            <a:pPr algn="l" defTabSz="824230">
              <a:lnSpc>
                <a:spcPct val="130000"/>
              </a:lnSpc>
            </a:pPr>
            <a:r>
              <a:rPr lang="en-US" altLang="ja-JP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顺序</a:t>
            </a:r>
            <a:endParaRPr lang="ja-JP" altLang="en-US" sz="2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>
              <a:lnSpc>
                <a:spcPct val="130000"/>
              </a:lnSpc>
            </a:pPr>
            <a:r>
              <a:rPr lang="ja-JP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en-US" altLang="ja-JP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※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用右手把拿在左手里的扑克牌</a:t>
            </a:r>
          </a:p>
          <a:p>
            <a:pPr algn="l" defTabSz="824230">
              <a:lnSpc>
                <a:spcPct val="130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1张1张按顺序放到桌子上的纸</a:t>
            </a:r>
          </a:p>
          <a:p>
            <a:pPr algn="l" defTabSz="824230">
              <a:lnSpc>
                <a:spcPct val="130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框内。2人作业。一人发牌，另</a:t>
            </a:r>
          </a:p>
          <a:p>
            <a:pPr algn="l" defTabSz="824230">
              <a:lnSpc>
                <a:spcPct val="130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一人测定时间。</a:t>
            </a:r>
            <a:endParaRPr lang="ja-JP" altLang="en-US" sz="2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>
              <a:lnSpc>
                <a:spcPct val="130000"/>
              </a:lnSpc>
            </a:pPr>
            <a:r>
              <a:rPr lang="ja-JP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以自己平时的速度发牌并测定时间</a:t>
            </a:r>
            <a:endParaRPr lang="ja-JP" altLang="en-US" sz="2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>
              <a:lnSpc>
                <a:spcPct val="130000"/>
              </a:lnSpc>
            </a:pPr>
            <a:r>
              <a:rPr lang="ja-JP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配合声音以“平时的速度”发牌</a:t>
            </a:r>
          </a:p>
          <a:p>
            <a:pPr algn="l" defTabSz="824230">
              <a:lnSpc>
                <a:spcPct val="130000"/>
              </a:lnSpc>
            </a:pPr>
            <a:endParaRPr lang="zh-CN" altLang="en-US" sz="2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>
              <a:lnSpc>
                <a:spcPct val="130000"/>
              </a:lnSpc>
            </a:pPr>
            <a:r>
              <a:rPr lang="ja-JP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zh-CN" altLang="en-US" sz="20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配合声音以“有工作干劲的速度”发牌</a:t>
            </a:r>
          </a:p>
        </p:txBody>
      </p:sp>
      <p:sp>
        <p:nvSpPr>
          <p:cNvPr id="83973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7800" y="5257800"/>
            <a:ext cx="2387600" cy="3603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♪</a:t>
            </a:r>
            <a:r>
              <a:rPr lang="ja-JP" altLang="en-US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ＷＦ</a:t>
            </a:r>
            <a:r>
              <a:rPr lang="en-US" altLang="ja-JP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</a:t>
            </a:r>
          </a:p>
        </p:txBody>
      </p:sp>
      <p:sp>
        <p:nvSpPr>
          <p:cNvPr id="83974" name="Rectangle 6">
            <a:hlinkClick r:id="rId35" action="ppaction://hlinkfile"/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0" y="6096000"/>
            <a:ext cx="2386013" cy="3603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♪</a:t>
            </a:r>
            <a:r>
              <a:rPr lang="en-US" altLang="ja-JP" sz="22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♪</a:t>
            </a:r>
            <a:r>
              <a:rPr lang="ja-JP" altLang="en-US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ＷＦ</a:t>
            </a:r>
            <a:r>
              <a:rPr lang="en-US" altLang="ja-JP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</a:p>
        </p:txBody>
      </p:sp>
      <p:pic>
        <p:nvPicPr>
          <p:cNvPr id="395271" name="トランプ配り（８０％）②.MPG"/>
          <p:cNvPicPr>
            <a:picLocks noRot="1" noChangeAspect="1" noChangeArrowheads="1"/>
          </p:cNvPicPr>
          <p:nvPr>
            <a:videoFile r:link="rId9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943600" y="9144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" y="2590800"/>
            <a:ext cx="4254500" cy="3455988"/>
          </a:xfrm>
          <a:prstGeom prst="rect">
            <a:avLst/>
          </a:prstGeom>
          <a:solidFill>
            <a:srgbClr val="CCFFCC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977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19400" y="3810000"/>
            <a:ext cx="798513" cy="863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22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83978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81200" y="2971800"/>
            <a:ext cx="798513" cy="863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83979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43000" y="3810000"/>
            <a:ext cx="798513" cy="863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83980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81200" y="4648200"/>
            <a:ext cx="798513" cy="863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pic>
        <p:nvPicPr>
          <p:cNvPr id="83981" name="Picture 13" descr="トランプ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828800" y="4572000"/>
            <a:ext cx="236538" cy="3825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3982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4572000"/>
            <a:ext cx="728663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10cm</a:t>
            </a:r>
          </a:p>
        </p:txBody>
      </p:sp>
      <p:sp>
        <p:nvSpPr>
          <p:cNvPr id="83983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24000" y="3505200"/>
            <a:ext cx="642938" cy="403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15cm</a:t>
            </a:r>
          </a:p>
        </p:txBody>
      </p:sp>
      <p:sp>
        <p:nvSpPr>
          <p:cNvPr id="83984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09800" y="4038600"/>
            <a:ext cx="642938" cy="403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15cm</a:t>
            </a:r>
          </a:p>
        </p:txBody>
      </p:sp>
      <p:sp>
        <p:nvSpPr>
          <p:cNvPr id="83985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600200" y="4343400"/>
            <a:ext cx="304800" cy="30480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986" name="Line 1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057400" y="4800600"/>
            <a:ext cx="228600" cy="22860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987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057400" y="3581400"/>
            <a:ext cx="228600" cy="99060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988" name="Line 2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057400" y="4267200"/>
            <a:ext cx="990600" cy="30480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989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4572000"/>
            <a:ext cx="728663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10cm</a:t>
            </a:r>
          </a:p>
        </p:txBody>
      </p:sp>
      <p:sp>
        <p:nvSpPr>
          <p:cNvPr id="83990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76600" y="2743200"/>
            <a:ext cx="930275" cy="358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ja-JP" altLang="en-US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桌上</a:t>
            </a:r>
            <a:r>
              <a:rPr lang="ja-JP" altLang="en-US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3991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5181600"/>
            <a:ext cx="1295400" cy="457200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22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15cm</a:t>
            </a:r>
            <a:r>
              <a:rPr lang="zh-CN" altLang="en-US" sz="16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四方形</a:t>
            </a:r>
          </a:p>
        </p:txBody>
      </p:sp>
      <p:sp>
        <p:nvSpPr>
          <p:cNvPr id="83992" name="Line 2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3352800" y="4648200"/>
            <a:ext cx="304800" cy="533400"/>
          </a:xfrm>
          <a:prstGeom prst="line">
            <a:avLst/>
          </a:prstGeom>
          <a:noFill/>
          <a:ln w="19050">
            <a:solidFill>
              <a:schemeClr val="dk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993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3400" y="5257800"/>
            <a:ext cx="1196975" cy="431800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zh-CN" altLang="en-US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扑克牌</a:t>
            </a:r>
          </a:p>
        </p:txBody>
      </p:sp>
      <p:sp>
        <p:nvSpPr>
          <p:cNvPr id="83994" name="Line 2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1295400" y="4953000"/>
            <a:ext cx="457200" cy="304800"/>
          </a:xfrm>
          <a:prstGeom prst="line">
            <a:avLst/>
          </a:prstGeom>
          <a:noFill/>
          <a:ln w="19050">
            <a:solidFill>
              <a:schemeClr val="dk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995" name="Rectangle 2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6096000"/>
            <a:ext cx="4254500" cy="360363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≪</a:t>
            </a:r>
            <a:r>
              <a:rPr lang="zh-CN" altLang="en-US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配置图</a:t>
            </a:r>
            <a:r>
              <a:rPr lang="ja-JP" altLang="en-US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≫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5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5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27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527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3"/>
            </p:custDataLst>
          </p:nvPr>
        </p:nvPicPr>
        <p:blipFill>
          <a:blip r:embed="rId20" r:link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22" r:link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56322" name="Rectangle 2"/>
          <p:cNvSpPr txBox="1">
            <a:spLocks noChangeArrowheads="1"/>
          </p:cNvSpPr>
          <p:nvPr/>
        </p:nvSpPr>
        <p:spPr bwMode="auto">
          <a:xfrm>
            <a:off x="1508125" y="0"/>
            <a:ext cx="7405688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/>
            <a:r>
              <a:rPr lang="zh-CN" altLang="en-US" sz="44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何谓“工作”?</a:t>
            </a:r>
          </a:p>
        </p:txBody>
      </p:sp>
      <p:sp>
        <p:nvSpPr>
          <p:cNvPr id="56323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1825" y="850900"/>
            <a:ext cx="5834063" cy="863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 algn="l"/>
            <a:r>
              <a:rPr lang="en-US" altLang="ja-JP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工作＝随同时间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、“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价值”也逐渐增加</a:t>
            </a:r>
            <a:endParaRPr lang="ja-JP" altLang="en-US" sz="2400" b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ja-JP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■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一天的劳动时间＝工作＋动作</a:t>
            </a:r>
          </a:p>
        </p:txBody>
      </p:sp>
      <p:graphicFrame>
        <p:nvGraphicFramePr>
          <p:cNvPr id="56324" name="オブジェクト 7"/>
          <p:cNvGraphicFramePr>
            <a:graphicFrameLocks noChangeAspect="1"/>
          </p:cNvGraphicFramePr>
          <p:nvPr/>
        </p:nvGraphicFramePr>
        <p:xfrm>
          <a:off x="2389188" y="1631950"/>
          <a:ext cx="5829300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ｸﾞﾗﾌ" r:id="rId24" imgW="5880100" imgH="4914900" progId="MSGraph.Chart.8">
                  <p:embed followColorScheme="full"/>
                </p:oleObj>
              </mc:Choice>
              <mc:Fallback>
                <p:oleObj name="ｸﾞﾗﾌ" r:id="rId24" imgW="5880100" imgH="4914900" progId="MSGraph.Chart.8">
                  <p:embed followColorScheme="full"/>
                  <p:pic>
                    <p:nvPicPr>
                      <p:cNvPr id="0" name="オブジェクト 7"/>
                      <p:cNvPicPr>
                        <a:picLocks noChangeAspect="1"/>
                      </p:cNvPicPr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389188" y="1631950"/>
                        <a:ext cx="5829300" cy="4870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32288" y="3124200"/>
            <a:ext cx="1944687" cy="2017713"/>
          </a:xfrm>
          <a:prstGeom prst="ellipse">
            <a:avLst/>
          </a:prstGeom>
          <a:solidFill>
            <a:schemeClr val="lt1"/>
          </a:solidFill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kumimoji="0" lang="ja-JP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kumimoji="0" lang="ja-JP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kumimoji="0" lang="ja-JP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资本</a:t>
            </a:r>
            <a:endParaRPr kumimoji="0" lang="ja-JP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0"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</a:p>
        </p:txBody>
      </p:sp>
      <p:sp>
        <p:nvSpPr>
          <p:cNvPr id="56326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2368288">
            <a:off x="39688" y="4818063"/>
            <a:ext cx="3081337" cy="911225"/>
          </a:xfrm>
          <a:prstGeom prst="rect">
            <a:avLst/>
          </a:prstGeom>
          <a:solidFill>
            <a:srgbClr val="FFEFFF"/>
          </a:solidFill>
          <a:ln w="9525">
            <a:solidFill>
              <a:schemeClr val="dk1"/>
            </a:solidFill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r>
              <a:rPr lang="zh-CN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推动力(改善能力)</a:t>
            </a:r>
            <a:endParaRPr lang="en-US" altLang="ja-JP" sz="2400" b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ja-JP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</a:t>
            </a:r>
            <a:r>
              <a:rPr lang="ja-JP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＋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</a:t>
            </a:r>
            <a:r>
              <a:rPr lang="ja-JP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＋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智慧</a:t>
            </a:r>
          </a:p>
        </p:txBody>
      </p:sp>
      <p:sp>
        <p:nvSpPr>
          <p:cNvPr id="5632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89188" y="1760538"/>
            <a:ext cx="2774950" cy="935037"/>
          </a:xfrm>
          <a:prstGeom prst="rect">
            <a:avLst/>
          </a:prstGeom>
          <a:solidFill>
            <a:srgbClr val="FFCCFF"/>
          </a:solidFill>
          <a:ln w="9525">
            <a:solidFill>
              <a:srgbClr val="F395DF"/>
            </a:solidFill>
            <a:miter lim="800000"/>
          </a:ln>
        </p:spPr>
        <p:txBody>
          <a:bodyPr wrap="none" anchor="ctr"/>
          <a:lstStyle/>
          <a:p>
            <a:pPr algn="l"/>
            <a:r>
              <a:rPr lang="zh-CN" altLang="en-US" sz="2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工作（价值）</a:t>
            </a:r>
            <a:endParaRPr lang="ja-JP" altLang="en-US" sz="2800" b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ja-JP" altLang="en-US" sz="20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■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卖得掉</a:t>
            </a:r>
            <a:r>
              <a:rPr lang="en-US" altLang="ja-JP" sz="20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0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产生利润）</a:t>
            </a:r>
          </a:p>
        </p:txBody>
      </p:sp>
      <p:cxnSp>
        <p:nvCxnSpPr>
          <p:cNvPr id="16" name="直線コネクタ 15"/>
          <p:cNvCxnSpPr>
            <a:endCxn id="56325" idx="0"/>
          </p:cNvCxnSpPr>
          <p:nvPr>
            <p:custDataLst>
              <p:tags r:id="rId9"/>
            </p:custDataLst>
          </p:nvPr>
        </p:nvCxnSpPr>
        <p:spPr>
          <a:xfrm>
            <a:off x="5303838" y="2116138"/>
            <a:ext cx="0" cy="100806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9" name="Line 1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65425" y="6237288"/>
            <a:ext cx="438150" cy="3683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tailEnd type="triangle" w="med" len="lg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線コネクタ 18"/>
          <p:cNvCxnSpPr>
            <a:stCxn id="56325" idx="3"/>
          </p:cNvCxnSpPr>
          <p:nvPr>
            <p:custDataLst>
              <p:tags r:id="rId11"/>
            </p:custDataLst>
          </p:nvPr>
        </p:nvCxnSpPr>
        <p:spPr>
          <a:xfrm flipH="1">
            <a:off x="3019425" y="4845050"/>
            <a:ext cx="1597025" cy="19621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1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05513" y="1898650"/>
            <a:ext cx="2879725" cy="1189038"/>
          </a:xfrm>
          <a:prstGeom prst="rect">
            <a:avLst/>
          </a:prstGeom>
          <a:solidFill>
            <a:srgbClr val="99CCFF"/>
          </a:solidFill>
          <a:ln w="9525">
            <a:solidFill>
              <a:srgbClr val="0070C0"/>
            </a:solidFill>
            <a:miter lim="800000"/>
          </a:ln>
        </p:spPr>
        <p:txBody>
          <a:bodyPr wrap="none" anchor="ctr"/>
          <a:lstStyle/>
          <a:p>
            <a:pPr algn="l"/>
            <a:r>
              <a:rPr lang="zh-CN" altLang="en-US" sz="2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动作（浪费）</a:t>
            </a:r>
            <a:endParaRPr lang="ja-JP" altLang="en-US" sz="28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ja-JP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■</a:t>
            </a:r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卖不掉</a:t>
            </a:r>
            <a:r>
              <a:rPr lang="en-US" altLang="ja-JP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不产生利润</a:t>
            </a:r>
            <a:r>
              <a:rPr lang="en-US" altLang="ja-JP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</a:t>
            </a:r>
          </a:p>
          <a:p>
            <a:pPr algn="l"/>
            <a:r>
              <a:rPr lang="en-US" altLang="ja-JP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■</a:t>
            </a:r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损失</a:t>
            </a:r>
            <a:r>
              <a:rPr lang="en-US" altLang="ja-JP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损耗</a:t>
            </a:r>
            <a:r>
              <a:rPr lang="en-US" altLang="ja-JP" sz="20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</p:txBody>
      </p:sp>
      <p:sp>
        <p:nvSpPr>
          <p:cNvPr id="13" name="Rectangle 2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03463" y="2824163"/>
            <a:ext cx="1511300" cy="433387"/>
          </a:xfrm>
          <a:prstGeom prst="rect">
            <a:avLst/>
          </a:prstGeom>
          <a:solidFill>
            <a:schemeClr val="accent4">
              <a:alpha val="50195"/>
            </a:schemeClr>
          </a:solidFill>
          <a:ln w="9525" algn="ctr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kumimoji="0" lang="zh-CN" altLang="en-US" sz="24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</a:t>
            </a:r>
            <a:r>
              <a:rPr kumimoji="0" lang="zh-CN" altLang="en-US" sz="24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kumimoji="0" lang="zh-TW" altLang="en-US" sz="24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kumimoji="0" lang="zh-TW" altLang="en-US" sz="24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</a:p>
        </p:txBody>
      </p:sp>
      <p:sp>
        <p:nvSpPr>
          <p:cNvPr id="56333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95525" y="3276600"/>
            <a:ext cx="1481138" cy="1295400"/>
          </a:xfrm>
          <a:prstGeom prst="rect">
            <a:avLst/>
          </a:prstGeom>
          <a:solidFill>
            <a:schemeClr val="accent4">
              <a:alpha val="50195"/>
            </a:schemeClr>
          </a:solidFill>
          <a:ln w="9525" algn="ctr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pPr marL="342900" indent="-342900" algn="l">
              <a:buFontTx/>
              <a:buChar char="•"/>
            </a:pPr>
            <a:r>
              <a:rPr lang="zh-TW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变形</a:t>
            </a:r>
          </a:p>
          <a:p>
            <a:pPr marL="342900" indent="-342900" algn="l">
              <a:buFontTx/>
              <a:buChar char="•"/>
            </a:pPr>
            <a:r>
              <a:rPr lang="zh-TW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变色</a:t>
            </a:r>
          </a:p>
          <a:p>
            <a:pPr marL="342900" indent="-342900" algn="l">
              <a:buFontTx/>
              <a:buChar char="•"/>
            </a:pPr>
            <a:r>
              <a:rPr lang="zh-TW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变质</a:t>
            </a:r>
          </a:p>
          <a:p>
            <a:pPr marL="342900" indent="-342900" algn="l">
              <a:buFontTx/>
              <a:buChar char="•"/>
            </a:pPr>
            <a:r>
              <a:rPr lang="zh-TW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组装</a:t>
            </a:r>
          </a:p>
        </p:txBody>
      </p:sp>
      <p:sp>
        <p:nvSpPr>
          <p:cNvPr id="18" name="Rectangle 2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24625" y="3197225"/>
            <a:ext cx="942975" cy="41592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 algn="ctr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pPr marL="342900" indent="-342900">
              <a:defRPr/>
            </a:pPr>
            <a:r>
              <a:rPr lang="zh-CN" altLang="en-US" sz="24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浪</a:t>
            </a:r>
            <a:r>
              <a:rPr lang="zh-TW" altLang="en-US" sz="24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</a:t>
            </a:r>
          </a:p>
        </p:txBody>
      </p:sp>
      <p:sp>
        <p:nvSpPr>
          <p:cNvPr id="22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24625" y="3627438"/>
            <a:ext cx="2374900" cy="159861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9525" algn="ctr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pPr marL="342900" indent="-342900" algn="l"/>
            <a:r>
              <a:rPr lang="ja-JP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</a:t>
            </a:r>
            <a:endParaRPr lang="ja-JP" altLang="en-US" sz="1800" b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/>
            <a:r>
              <a:rPr lang="ja-JP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</a:t>
            </a:r>
            <a:endParaRPr lang="ja-JP" altLang="en-US" sz="1800" b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/>
            <a:r>
              <a:rPr lang="ja-JP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TW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</a:t>
            </a:r>
            <a:r>
              <a:rPr lang="zh-CN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手拿</a:t>
            </a:r>
            <a:r>
              <a:rPr lang="ja-JP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工具、</a:t>
            </a:r>
            <a:r>
              <a:rPr lang="zh-CN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部件</a:t>
            </a:r>
            <a:endParaRPr lang="ja-JP" altLang="en-US" sz="1800" b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/>
            <a:r>
              <a:rPr lang="ja-JP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部件的堆</a:t>
            </a:r>
            <a:r>
              <a:rPr lang="zh-TW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</a:t>
            </a:r>
            <a:r>
              <a:rPr lang="en-US" altLang="zh-TW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﹑</a:t>
            </a:r>
            <a:r>
              <a:rPr lang="zh-TW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</a:t>
            </a:r>
            <a:endParaRPr lang="ja-JP" altLang="en-US" sz="1800" b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/>
            <a:r>
              <a:rPr lang="ja-JP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不合格品的修</a:t>
            </a:r>
            <a:r>
              <a:rPr lang="zh-TW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</a:t>
            </a:r>
          </a:p>
        </p:txBody>
      </p:sp>
      <p:sp>
        <p:nvSpPr>
          <p:cNvPr id="56336" name="Rectangle 1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76475" y="4711700"/>
            <a:ext cx="3227388" cy="490538"/>
          </a:xfrm>
          <a:prstGeom prst="rect">
            <a:avLst/>
          </a:prstGeom>
          <a:solidFill>
            <a:schemeClr val="accent3">
              <a:alpha val="50195"/>
            </a:schemeClr>
          </a:solidFill>
          <a:ln w="9525" algn="ctr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pPr marL="342900" indent="-342900"/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必须但无附加</a:t>
            </a:r>
            <a:r>
              <a:rPr lang="zh-TW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</a:t>
            </a:r>
            <a:r>
              <a:rPr lang="zh-CN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值作</a:t>
            </a:r>
            <a:r>
              <a:rPr lang="zh-TW" altLang="en-US" sz="24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</a:p>
        </p:txBody>
      </p:sp>
      <p:sp>
        <p:nvSpPr>
          <p:cNvPr id="56337" name="Rectangle 1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19475" y="5189538"/>
            <a:ext cx="2755900" cy="1401762"/>
          </a:xfrm>
          <a:prstGeom prst="rect">
            <a:avLst/>
          </a:prstGeom>
          <a:solidFill>
            <a:schemeClr val="accent3">
              <a:alpha val="50195"/>
            </a:schemeClr>
          </a:solidFill>
          <a:ln w="9525" algn="ctr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pPr marL="342900" indent="-342900" algn="l"/>
            <a:r>
              <a:rPr lang="ja-JP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取部件</a:t>
            </a:r>
            <a:r>
              <a:rPr lang="ja-JP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工具的行走移动</a:t>
            </a:r>
            <a:endParaRPr lang="ja-JP" altLang="en-US" sz="18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/>
            <a:r>
              <a:rPr lang="ja-JP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</a:t>
            </a:r>
            <a:endParaRPr lang="ja-JP" altLang="en-US" sz="18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/>
            <a:r>
              <a:rPr lang="ja-JP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取放部件﹑定位</a:t>
            </a:r>
            <a:endParaRPr lang="ja-JP" altLang="en-US" sz="18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/>
            <a:r>
              <a:rPr lang="ja-JP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zh-TW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</a:t>
            </a:r>
            <a:r>
              <a:rPr lang="zh-TW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钮</a:t>
            </a:r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的操作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29" r:link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31" r:link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143000" y="228600"/>
            <a:ext cx="4495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lIns="86402" tIns="43201" rIns="86402" bIns="43201" anchor="ctr"/>
          <a:lstStyle/>
          <a:p>
            <a:r>
              <a:rPr lang="zh-CN" altLang="en-US" sz="44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“发牌”演习</a:t>
            </a:r>
          </a:p>
        </p:txBody>
      </p:sp>
      <p:sp>
        <p:nvSpPr>
          <p:cNvPr id="84995" name="Rectangle 3" descr="Rectangle: Click to edit Master text styles&#10;Second level&#10;Third level&#10;Fourth level&#10;Fifth level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8950" y="1130300"/>
            <a:ext cx="5235575" cy="49847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</a:ln>
          <a:effectLst>
            <a:outerShdw dist="107763" dir="2700000" algn="ctr" rotWithShape="0">
              <a:schemeClr val="lt2"/>
            </a:outerShdw>
          </a:effectLst>
        </p:spPr>
        <p:txBody>
          <a:bodyPr lIns="86402" tIns="43201" rIns="86402" bIns="43201" anchor="ctr"/>
          <a:lstStyle/>
          <a:p>
            <a:pPr marL="323850" indent="-323850" algn="l" defTabSz="863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8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28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感受标准速度(速度尺度)</a:t>
            </a:r>
          </a:p>
        </p:txBody>
      </p:sp>
      <p:sp>
        <p:nvSpPr>
          <p:cNvPr id="8499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95800" y="1981200"/>
            <a:ext cx="4495800" cy="426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171" tIns="42209" rIns="81171" bIns="42209"/>
          <a:lstStyle/>
          <a:p>
            <a:pPr algn="l" defTabSz="824230">
              <a:lnSpc>
                <a:spcPct val="130000"/>
              </a:lnSpc>
            </a:pPr>
            <a:r>
              <a:rPr lang="en-US" altLang="ja-JP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顺序</a:t>
            </a:r>
            <a:endParaRPr lang="ja-JP" altLang="en-US" sz="2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>
              <a:lnSpc>
                <a:spcPct val="130000"/>
              </a:lnSpc>
            </a:pPr>
            <a:r>
              <a:rPr lang="ja-JP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en-US" altLang="ja-JP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※</a:t>
            </a: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用右手把拿在左手里的扑克牌</a:t>
            </a:r>
          </a:p>
          <a:p>
            <a:pPr algn="l" defTabSz="824230">
              <a:lnSpc>
                <a:spcPct val="130000"/>
              </a:lnSpc>
            </a:pP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1张1张按顺序放到桌子上的纸</a:t>
            </a:r>
          </a:p>
          <a:p>
            <a:pPr algn="l" defTabSz="824230">
              <a:lnSpc>
                <a:spcPct val="130000"/>
              </a:lnSpc>
            </a:pP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框内。2人作业。一人发牌，另</a:t>
            </a:r>
          </a:p>
          <a:p>
            <a:pPr algn="l" defTabSz="824230">
              <a:lnSpc>
                <a:spcPct val="130000"/>
              </a:lnSpc>
            </a:pP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一人测定时间。</a:t>
            </a:r>
            <a:endParaRPr lang="ja-JP" altLang="en-US" sz="2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>
              <a:lnSpc>
                <a:spcPct val="130000"/>
              </a:lnSpc>
            </a:pPr>
            <a:r>
              <a:rPr lang="ja-JP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以自己平时的速度发牌并测定时间</a:t>
            </a:r>
            <a:endParaRPr lang="ja-JP" altLang="en-US" sz="2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>
              <a:lnSpc>
                <a:spcPct val="130000"/>
              </a:lnSpc>
            </a:pPr>
            <a:r>
              <a:rPr lang="ja-JP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配合声音以“平时的速度”发牌</a:t>
            </a:r>
          </a:p>
          <a:p>
            <a:pPr algn="l" defTabSz="824230">
              <a:lnSpc>
                <a:spcPct val="130000"/>
              </a:lnSpc>
            </a:pPr>
            <a:endParaRPr lang="zh-CN" altLang="en-US" sz="2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defTabSz="824230">
              <a:lnSpc>
                <a:spcPct val="130000"/>
              </a:lnSpc>
            </a:pPr>
            <a:r>
              <a:rPr lang="ja-JP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配合声音以“有工作干劲的速度”发牌</a:t>
            </a:r>
          </a:p>
        </p:txBody>
      </p:sp>
      <p:sp>
        <p:nvSpPr>
          <p:cNvPr id="8499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2590800"/>
            <a:ext cx="4254500" cy="3455988"/>
          </a:xfrm>
          <a:prstGeom prst="rect">
            <a:avLst/>
          </a:prstGeom>
          <a:solidFill>
            <a:srgbClr val="CCFFCC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998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3810000"/>
            <a:ext cx="798513" cy="863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22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</a:p>
        </p:txBody>
      </p:sp>
      <p:sp>
        <p:nvSpPr>
          <p:cNvPr id="84999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971800"/>
            <a:ext cx="798513" cy="863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</a:p>
        </p:txBody>
      </p:sp>
      <p:sp>
        <p:nvSpPr>
          <p:cNvPr id="85000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43000" y="3810000"/>
            <a:ext cx="798513" cy="863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</a:p>
        </p:txBody>
      </p:sp>
      <p:sp>
        <p:nvSpPr>
          <p:cNvPr id="85001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1200" y="4648200"/>
            <a:ext cx="798513" cy="863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2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</a:p>
        </p:txBody>
      </p:sp>
      <p:pic>
        <p:nvPicPr>
          <p:cNvPr id="85002" name="Picture 10" descr="トランプ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828800" y="4572000"/>
            <a:ext cx="236538" cy="3825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5003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4572000"/>
            <a:ext cx="728663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10cm</a:t>
            </a:r>
          </a:p>
        </p:txBody>
      </p:sp>
      <p:sp>
        <p:nvSpPr>
          <p:cNvPr id="85004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0" y="3505200"/>
            <a:ext cx="642938" cy="403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15cm</a:t>
            </a:r>
          </a:p>
        </p:txBody>
      </p:sp>
      <p:sp>
        <p:nvSpPr>
          <p:cNvPr id="85005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09800" y="4038600"/>
            <a:ext cx="642938" cy="403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15cm</a:t>
            </a:r>
          </a:p>
        </p:txBody>
      </p:sp>
      <p:sp>
        <p:nvSpPr>
          <p:cNvPr id="85006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600200" y="4343400"/>
            <a:ext cx="304800" cy="30480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007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057400" y="4800600"/>
            <a:ext cx="228600" cy="22860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008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057400" y="3581400"/>
            <a:ext cx="228600" cy="99060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009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057400" y="4267200"/>
            <a:ext cx="990600" cy="304800"/>
          </a:xfrm>
          <a:prstGeom prst="line">
            <a:avLst/>
          </a:prstGeom>
          <a:noFill/>
          <a:ln w="28575">
            <a:solidFill>
              <a:schemeClr val="dk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010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057400" y="4572000"/>
            <a:ext cx="728663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18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10cm</a:t>
            </a:r>
          </a:p>
        </p:txBody>
      </p:sp>
      <p:sp>
        <p:nvSpPr>
          <p:cNvPr id="85011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76600" y="2743200"/>
            <a:ext cx="930275" cy="358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ja-JP" altLang="en-US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桌上</a:t>
            </a:r>
            <a:r>
              <a:rPr lang="ja-JP" altLang="en-US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5012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971800" y="5181600"/>
            <a:ext cx="1295400" cy="457200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22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15cm</a:t>
            </a:r>
            <a:r>
              <a:rPr lang="zh-CN" altLang="en-US" sz="16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四方形</a:t>
            </a:r>
          </a:p>
        </p:txBody>
      </p:sp>
      <p:sp>
        <p:nvSpPr>
          <p:cNvPr id="85013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3352800" y="4648200"/>
            <a:ext cx="304800" cy="533400"/>
          </a:xfrm>
          <a:prstGeom prst="line">
            <a:avLst/>
          </a:prstGeom>
          <a:noFill/>
          <a:ln w="19050">
            <a:solidFill>
              <a:schemeClr val="dk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014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400" y="5257800"/>
            <a:ext cx="1196975" cy="431800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zh-CN" altLang="en-US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扑克牌</a:t>
            </a:r>
          </a:p>
        </p:txBody>
      </p:sp>
      <p:sp>
        <p:nvSpPr>
          <p:cNvPr id="85015" name="Line 2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295400" y="4953000"/>
            <a:ext cx="457200" cy="304800"/>
          </a:xfrm>
          <a:prstGeom prst="line">
            <a:avLst/>
          </a:prstGeom>
          <a:noFill/>
          <a:ln w="19050">
            <a:solidFill>
              <a:schemeClr val="dk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016" name="Rectangl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2400" y="6096000"/>
            <a:ext cx="4254500" cy="360363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</a:ln>
          <a:effectLst/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≪</a:t>
            </a:r>
            <a:r>
              <a:rPr lang="zh-CN" altLang="en-US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配置图</a:t>
            </a:r>
            <a:r>
              <a:rPr lang="ja-JP" altLang="en-US" sz="22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≫</a:t>
            </a:r>
          </a:p>
        </p:txBody>
      </p:sp>
      <p:sp>
        <p:nvSpPr>
          <p:cNvPr id="85017" name="Rectangle 2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257800" y="4800600"/>
            <a:ext cx="2449513" cy="3603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♪</a:t>
            </a:r>
            <a:r>
              <a:rPr lang="ja-JP" altLang="en-US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ＷＦ</a:t>
            </a:r>
            <a:r>
              <a:rPr lang="en-US" altLang="ja-JP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</a:t>
            </a:r>
            <a:r>
              <a:rPr lang="ja-JP" altLang="en-US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ja-JP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52</a:t>
            </a:r>
            <a:r>
              <a:rPr lang="ja-JP" altLang="en-US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枚</a:t>
            </a:r>
            <a:r>
              <a:rPr lang="en-US" altLang="ja-JP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/30</a:t>
            </a:r>
            <a:r>
              <a:rPr lang="ja-JP" altLang="en-US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秒）</a:t>
            </a:r>
          </a:p>
        </p:txBody>
      </p:sp>
      <p:sp>
        <p:nvSpPr>
          <p:cNvPr id="85018" name="Rectangle 26">
            <a:hlinkClick r:id="rId34" action="ppaction://hlinkfile"/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34000" y="5638800"/>
            <a:ext cx="2451100" cy="3603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81171" tIns="42209" rIns="81171" bIns="42209" anchor="ctr"/>
          <a:lstStyle/>
          <a:p>
            <a:pPr defTabSz="824230"/>
            <a:r>
              <a:rPr lang="en-US" altLang="ja-JP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♪</a:t>
            </a:r>
            <a:r>
              <a:rPr lang="en-US" altLang="ja-JP" sz="22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♪</a:t>
            </a:r>
            <a:r>
              <a:rPr lang="ja-JP" altLang="en-US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ＷＦ</a:t>
            </a:r>
            <a:r>
              <a:rPr lang="en-US" altLang="ja-JP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ja-JP" altLang="en-US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ja-JP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52</a:t>
            </a:r>
            <a:r>
              <a:rPr lang="ja-JP" altLang="en-US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枚</a:t>
            </a:r>
            <a:r>
              <a:rPr lang="en-US" altLang="ja-JP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/25</a:t>
            </a:r>
            <a:r>
              <a:rPr lang="ja-JP" altLang="en-US" sz="18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秒）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57346" name="Rectangle 32"/>
          <p:cNvSpPr txBox="1">
            <a:spLocks noChangeArrowheads="1"/>
          </p:cNvSpPr>
          <p:nvPr/>
        </p:nvSpPr>
        <p:spPr bwMode="auto">
          <a:xfrm>
            <a:off x="17463" y="188913"/>
            <a:ext cx="9144000" cy="75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不需要</a:t>
            </a:r>
            <a:r>
              <a:rPr lang="ja-JP" altLang="en-US" sz="3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不合理</a:t>
            </a:r>
            <a:r>
              <a:rPr lang="ja-JP" altLang="en-US" sz="3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不平衡</a:t>
            </a:r>
            <a:r>
              <a:rPr lang="ja-JP" altLang="en-US" sz="3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的定义</a:t>
            </a:r>
          </a:p>
        </p:txBody>
      </p:sp>
      <p:graphicFrame>
        <p:nvGraphicFramePr>
          <p:cNvPr id="5" name="Group 43"/>
          <p:cNvGraphicFramePr>
            <a:graphicFrameLocks noGrp="1"/>
          </p:cNvGraphicFramePr>
          <p:nvPr/>
        </p:nvGraphicFramePr>
        <p:xfrm>
          <a:off x="422275" y="1196975"/>
          <a:ext cx="8088313" cy="5051425"/>
        </p:xfrm>
        <a:graphic>
          <a:graphicData uri="http://schemas.openxmlformats.org/drawingml/2006/table">
            <a:tbl>
              <a:tblPr/>
              <a:tblGrid>
                <a:gridCol w="280988"/>
                <a:gridCol w="773112"/>
                <a:gridCol w="7034213"/>
              </a:tblGrid>
              <a:tr h="16319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</a:t>
                      </a:r>
                      <a:endParaRPr kumimoji="1" lang="zh-CN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</a:t>
                      </a:r>
                      <a:endParaRPr kumimoji="1" lang="zh-CN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■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不需要的工作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※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即使做了也毫无价值的事情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（</a:t>
                      </a:r>
                      <a:r>
                        <a:rPr kumimoji="1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广辞苑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・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公司</a:t>
                      </a: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⇒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不创造利益的动作及作业（寻找、搬运）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6319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</a:t>
                      </a:r>
                      <a:endParaRPr kumimoji="1" lang="zh-CN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</a:t>
                      </a:r>
                      <a:endParaRPr kumimoji="1" lang="zh-CN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理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■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不合理的工作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※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没有这么做的理由，也没有道理</a:t>
                      </a: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・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公司</a:t>
                      </a: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⇒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造成疲劳原因的动作及作业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7875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</a:t>
                      </a:r>
                      <a:endParaRPr kumimoji="1" lang="zh-CN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均</a:t>
                      </a:r>
                      <a:endParaRPr kumimoji="1" lang="zh-CN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衡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■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不均衡的工作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※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完工的物品没有保持一致，浓淡·厚度等不均一</a:t>
                      </a: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・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公司</a:t>
                      </a: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⇒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工作方法不相同（混有不合理与不需要）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0" y="49213"/>
            <a:ext cx="9144000" cy="752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物品生产上的7大浪费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51778" y="1066483"/>
            <a:ext cx="4452937" cy="5386387"/>
          </a:xfrm>
          <a:prstGeom prst="rect">
            <a:avLst/>
          </a:prstGeom>
          <a:solidFill>
            <a:srgbClr val="CCFFFF"/>
          </a:solidFill>
          <a:ln w="9525">
            <a:solidFill>
              <a:srgbClr val="FFFFFF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/>
          <a:lstStyle/>
          <a:p>
            <a:pPr marL="457200" indent="-457200" algn="l">
              <a:lnSpc>
                <a:spcPct val="125000"/>
              </a:lnSpc>
            </a:pPr>
            <a:r>
              <a:rPr kumimoji="0" lang="en-US" altLang="ja-JP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kumimoji="0" lang="en-US" altLang="ja-JP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Waste of overproduction </a:t>
            </a:r>
          </a:p>
          <a:p>
            <a:pPr marL="457200" indent="-457200" algn="l">
              <a:lnSpc>
                <a:spcPct val="125000"/>
              </a:lnSpc>
            </a:pPr>
            <a:r>
              <a:rPr kumimoji="0"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</a:t>
            </a:r>
            <a:r>
              <a:rPr kumimoji="0"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制造过多的浪费</a:t>
            </a:r>
            <a:endParaRPr kumimoji="0" lang="ja-JP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 algn="l">
              <a:lnSpc>
                <a:spcPct val="125000"/>
              </a:lnSpc>
            </a:pPr>
            <a:r>
              <a:rPr kumimoji="0" lang="ja-JP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kumimoji="0" lang="en-US" altLang="ja-JP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Waste of time on hand </a:t>
            </a:r>
          </a:p>
          <a:p>
            <a:pPr marL="457200" indent="-457200" algn="l">
              <a:lnSpc>
                <a:spcPct val="125000"/>
              </a:lnSpc>
            </a:pPr>
            <a:r>
              <a:rPr kumimoji="0" lang="en-US" altLang="ja-JP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(waiting)     </a:t>
            </a:r>
            <a:r>
              <a:rPr kumimoji="0"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等待的浪费</a:t>
            </a:r>
            <a:endParaRPr kumimoji="0" lang="ja-JP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 algn="l">
              <a:lnSpc>
                <a:spcPct val="125000"/>
              </a:lnSpc>
            </a:pPr>
            <a:r>
              <a:rPr kumimoji="0" lang="ja-JP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kumimoji="0" lang="en-US" altLang="ja-JP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Waste in transportation </a:t>
            </a:r>
          </a:p>
          <a:p>
            <a:pPr marL="457200" indent="-457200" algn="l">
              <a:lnSpc>
                <a:spcPct val="125000"/>
              </a:lnSpc>
            </a:pPr>
            <a:r>
              <a:rPr kumimoji="0"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</a:t>
            </a:r>
            <a:r>
              <a:rPr kumimoji="0"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搬运的浪费</a:t>
            </a:r>
            <a:endParaRPr kumimoji="0" lang="ja-JP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 algn="l">
              <a:lnSpc>
                <a:spcPct val="125000"/>
              </a:lnSpc>
            </a:pPr>
            <a:r>
              <a:rPr kumimoji="0" lang="ja-JP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</a:t>
            </a:r>
            <a:r>
              <a:rPr kumimoji="0" lang="en-US" altLang="ja-JP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Waste of processing itself </a:t>
            </a:r>
          </a:p>
          <a:p>
            <a:pPr marL="457200" indent="-457200" algn="l">
              <a:lnSpc>
                <a:spcPct val="125000"/>
              </a:lnSpc>
            </a:pPr>
            <a:r>
              <a:rPr kumimoji="0"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</a:t>
            </a:r>
            <a:r>
              <a:rPr kumimoji="0"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加工本身的浪费</a:t>
            </a:r>
          </a:p>
          <a:p>
            <a:pPr marL="457200" indent="-457200" algn="l">
              <a:lnSpc>
                <a:spcPct val="125000"/>
              </a:lnSpc>
            </a:pPr>
            <a:r>
              <a:rPr kumimoji="0" lang="ja-JP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</a:t>
            </a:r>
            <a:r>
              <a:rPr kumimoji="0" lang="en-US" altLang="ja-JP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Waste of stock on hand </a:t>
            </a:r>
          </a:p>
          <a:p>
            <a:pPr marL="457200" indent="-457200" algn="l">
              <a:lnSpc>
                <a:spcPct val="125000"/>
              </a:lnSpc>
            </a:pPr>
            <a:r>
              <a:rPr kumimoji="0" lang="en-US" altLang="ja-JP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(inventory)    </a:t>
            </a:r>
            <a:r>
              <a:rPr kumimoji="0"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库存的浪费</a:t>
            </a:r>
          </a:p>
          <a:p>
            <a:pPr marL="457200" indent="-457200" algn="l">
              <a:lnSpc>
                <a:spcPct val="125000"/>
              </a:lnSpc>
            </a:pPr>
            <a:r>
              <a:rPr kumimoji="0" lang="ja-JP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⑥</a:t>
            </a:r>
            <a:r>
              <a:rPr kumimoji="0" lang="en-US" altLang="ja-JP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Waste of movement    </a:t>
            </a:r>
            <a:r>
              <a:rPr kumimoji="0"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动作的浪费</a:t>
            </a:r>
            <a:r>
              <a:rPr kumimoji="0" lang="ja-JP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905375" y="1066800"/>
            <a:ext cx="3921125" cy="990600"/>
          </a:xfrm>
          <a:prstGeom prst="rect">
            <a:avLst/>
          </a:prstGeom>
          <a:solidFill>
            <a:srgbClr val="CCFFFF"/>
          </a:solidFill>
          <a:ln w="9525">
            <a:solidFill>
              <a:srgbClr val="FFFFFF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/>
          <a:lstStyle/>
          <a:p>
            <a:pPr marL="457200" indent="-457200" algn="l">
              <a:lnSpc>
                <a:spcPct val="125000"/>
              </a:lnSpc>
            </a:pPr>
            <a:r>
              <a:rPr kumimoji="0" lang="en-US" altLang="ja-JP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⑦</a:t>
            </a:r>
            <a:r>
              <a:rPr kumimoji="0" lang="en-US" altLang="ja-JP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Waste of making defective</a:t>
            </a:r>
          </a:p>
          <a:p>
            <a:pPr marL="457200" indent="-457200" algn="l">
              <a:lnSpc>
                <a:spcPct val="125000"/>
              </a:lnSpc>
            </a:pPr>
            <a:r>
              <a:rPr kumimoji="0" lang="en-US" altLang="ja-JP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products    </a:t>
            </a:r>
            <a:r>
              <a:rPr kumimoji="0"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产生不良品的浪费</a:t>
            </a:r>
          </a:p>
        </p:txBody>
      </p:sp>
      <p:pic>
        <p:nvPicPr>
          <p:cNvPr id="5837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11850" y="2301875"/>
            <a:ext cx="2470150" cy="38385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5502275" y="6248400"/>
            <a:ext cx="3024188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r>
              <a:rPr kumimoji="0"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丰田生产方式</a:t>
            </a:r>
            <a:r>
              <a:rPr kumimoji="0" lang="ja-JP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kumimoji="0"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摘自最早的教材（1973年1月）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49" r:link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51" r:link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792163"/>
          </a:xfr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9pPr>
          </a:lstStyle>
          <a:p>
            <a:pPr lvl="0" algn="ctr" defTabSz="914400" eaLnBrk="1" hangingPunct="1">
              <a:buClrTx/>
              <a:buSzTx/>
              <a:buFontTx/>
            </a:pPr>
            <a:r>
              <a:rPr lang="en-US" altLang="zh-CN" sz="3600" kern="1200" smtClean="0">
                <a:solidFill>
                  <a:schemeClr val="accent1">
                    <a:lumMod val="75000"/>
                  </a:schemeClr>
                </a:solidFill>
                <a:latin typeface="汉仪旗黑-85S" charset="0"/>
                <a:ea typeface="KF-GB P Gothic" pitchFamily="34" charset="-122"/>
                <a:cs typeface="汉仪旗黑-85S" charset="0"/>
                <a:sym typeface="+mn-ea"/>
              </a:rPr>
              <a:t>IE手法体系图</a:t>
            </a:r>
          </a:p>
        </p:txBody>
      </p:sp>
      <p:sp>
        <p:nvSpPr>
          <p:cNvPr id="5837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7500" y="2130425"/>
            <a:ext cx="466725" cy="3241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ja-JP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IE</a:t>
            </a:r>
            <a:r>
              <a:rPr lang="ja-JP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</a:p>
          <a:p>
            <a:pPr eaLnBrk="0" hangingPunct="0">
              <a:defRPr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</a:t>
            </a:r>
          </a:p>
          <a:p>
            <a:pPr eaLnBrk="0" hangingPunct="0">
              <a:defRPr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法</a:t>
            </a:r>
          </a:p>
        </p:txBody>
      </p:sp>
      <p:sp>
        <p:nvSpPr>
          <p:cNvPr id="5939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2688" y="4579938"/>
            <a:ext cx="1130300" cy="792162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标准时间</a:t>
            </a:r>
            <a:endParaRPr lang="ja-JP" altLang="en-US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的设定</a:t>
            </a:r>
          </a:p>
        </p:txBody>
      </p:sp>
      <p:sp>
        <p:nvSpPr>
          <p:cNvPr id="5939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8428038" y="1123950"/>
            <a:ext cx="531812" cy="5256213"/>
          </a:xfrm>
          <a:prstGeom prst="rect">
            <a:avLst/>
          </a:prstGeom>
          <a:noFill/>
          <a:ln w="28575">
            <a:solidFill>
              <a:schemeClr val="dk1"/>
            </a:solidFill>
            <a:miter lim="800000"/>
          </a:ln>
        </p:spPr>
        <p:txBody>
          <a:bodyPr vert="eaVert" wrap="none" anchor="ctr"/>
          <a:lstStyle/>
          <a:p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降低成本的方法</a:t>
            </a:r>
          </a:p>
        </p:txBody>
      </p:sp>
      <p:sp>
        <p:nvSpPr>
          <p:cNvPr id="58374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78100" y="1555750"/>
            <a:ext cx="531813" cy="1655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vert="eaVert" wrap="none" anchor="ctr"/>
          <a:lstStyle/>
          <a:p>
            <a:pPr>
              <a:defRPr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方法研究</a:t>
            </a:r>
          </a:p>
        </p:txBody>
      </p:sp>
      <p:sp>
        <p:nvSpPr>
          <p:cNvPr id="59399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43188" y="4572000"/>
            <a:ext cx="531812" cy="1476375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</p:spPr>
        <p:txBody>
          <a:bodyPr vert="eaVert" wrap="none" anchor="ctr"/>
          <a:lstStyle/>
          <a:p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时间研究</a:t>
            </a:r>
          </a:p>
        </p:txBody>
      </p:sp>
      <p:sp>
        <p:nvSpPr>
          <p:cNvPr id="58376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82688" y="2058988"/>
            <a:ext cx="1130300" cy="792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anchor="ctr"/>
          <a:lstStyle/>
          <a:p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标准作业</a:t>
            </a:r>
          </a:p>
          <a:p>
            <a:r>
              <a:rPr lang="zh-CN" altLang="en-US" sz="20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的设定</a:t>
            </a:r>
          </a:p>
        </p:txBody>
      </p:sp>
      <p:sp>
        <p:nvSpPr>
          <p:cNvPr id="59401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11550" y="1411288"/>
            <a:ext cx="1727200" cy="358775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工序分析</a:t>
            </a:r>
          </a:p>
        </p:txBody>
      </p:sp>
      <p:sp>
        <p:nvSpPr>
          <p:cNvPr id="59402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11550" y="2949575"/>
            <a:ext cx="1727200" cy="360363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动作分析</a:t>
            </a:r>
          </a:p>
        </p:txBody>
      </p:sp>
      <p:sp>
        <p:nvSpPr>
          <p:cNvPr id="59403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11550" y="4724400"/>
            <a:ext cx="1727200" cy="360363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时间研究</a:t>
            </a:r>
          </a:p>
        </p:txBody>
      </p:sp>
      <p:sp>
        <p:nvSpPr>
          <p:cNvPr id="5940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09963" y="5695950"/>
            <a:ext cx="1727200" cy="360363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运转分析</a:t>
            </a:r>
          </a:p>
        </p:txBody>
      </p:sp>
      <p:sp>
        <p:nvSpPr>
          <p:cNvPr id="5940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11550" y="2203450"/>
            <a:ext cx="1925638" cy="358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1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动作经济的原则</a:t>
            </a:r>
          </a:p>
        </p:txBody>
      </p:sp>
      <p:sp>
        <p:nvSpPr>
          <p:cNvPr id="59406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309938" y="1436688"/>
            <a:ext cx="0" cy="2651125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07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309938" y="1555750"/>
            <a:ext cx="201612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08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09938" y="2362200"/>
            <a:ext cx="201612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09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322638" y="4100513"/>
            <a:ext cx="200025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10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37213" y="1123950"/>
            <a:ext cx="2459037" cy="1655763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pPr algn="l"/>
            <a:r>
              <a:rPr lang="en-US" altLang="ja-JP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ja-JP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Ｐ－Ｑ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ja-JP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ja-JP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生产线均衡分析</a:t>
            </a:r>
            <a:endParaRPr lang="ja-JP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ja-JP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产品工序分析</a:t>
            </a:r>
            <a:endParaRPr lang="ja-JP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ja-JP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作业员工序分析</a:t>
            </a:r>
            <a:endParaRPr lang="ja-JP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ja-JP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■Ｍ－Ｍ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ja-JP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kumimoji="0" lang="ja-JP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kumimoji="0"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动作路线分析</a:t>
            </a:r>
          </a:p>
        </p:txBody>
      </p:sp>
      <p:sp>
        <p:nvSpPr>
          <p:cNvPr id="59411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637213" y="2867025"/>
            <a:ext cx="2460625" cy="865188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pPr algn="l">
              <a:lnSpc>
                <a:spcPct val="90000"/>
              </a:lnSpc>
            </a:pPr>
            <a:r>
              <a:rPr lang="en-US" altLang="ja-JP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双手作业分析</a:t>
            </a:r>
            <a:endParaRPr lang="ja-JP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90000"/>
              </a:lnSpc>
            </a:pPr>
            <a:r>
              <a:rPr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沙布利克分析</a:t>
            </a:r>
            <a:r>
              <a:rPr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 </a:t>
            </a:r>
            <a:r>
              <a:rPr lang="en-US" altLang="zh-CN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VTR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</a:t>
            </a:r>
          </a:p>
        </p:txBody>
      </p:sp>
      <p:sp>
        <p:nvSpPr>
          <p:cNvPr id="59412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03875" y="4649788"/>
            <a:ext cx="2460625" cy="935037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pPr algn="l">
              <a:lnSpc>
                <a:spcPct val="90000"/>
              </a:lnSpc>
            </a:pPr>
            <a:r>
              <a:rPr lang="en-US" altLang="ja-JP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记秒法</a:t>
            </a:r>
            <a:endParaRPr lang="ja-JP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90000"/>
              </a:lnSpc>
            </a:pPr>
            <a:r>
              <a:rPr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en-US" altLang="zh-CN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PTS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法(</a:t>
            </a:r>
            <a:r>
              <a:rPr lang="en-US" altLang="zh-CN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WF、MTM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法)</a:t>
            </a:r>
            <a:endParaRPr lang="en-US" altLang="ja-JP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90000"/>
              </a:lnSpc>
            </a:pPr>
            <a:r>
              <a:rPr kumimoji="0" lang="en-US" altLang="ja-JP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kumimoji="0"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评估</a:t>
            </a:r>
          </a:p>
        </p:txBody>
      </p:sp>
      <p:sp>
        <p:nvSpPr>
          <p:cNvPr id="59413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238750" y="5948363"/>
            <a:ext cx="398463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14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982663" y="2362200"/>
            <a:ext cx="0" cy="2555875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15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982663" y="2362200"/>
            <a:ext cx="200025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16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82663" y="4916488"/>
            <a:ext cx="200025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17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84225" y="3716338"/>
            <a:ext cx="198438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18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312988" y="2362200"/>
            <a:ext cx="265112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19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312988" y="4876800"/>
            <a:ext cx="331787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20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109913" y="2362200"/>
            <a:ext cx="198437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21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76613" y="4876800"/>
            <a:ext cx="0" cy="1000125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22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165475" y="4876800"/>
            <a:ext cx="342900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23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3305175" y="3111500"/>
            <a:ext cx="203200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24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3376613" y="5876925"/>
            <a:ext cx="131762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25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8228013" y="1843088"/>
            <a:ext cx="0" cy="4105275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26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8228013" y="3810000"/>
            <a:ext cx="200025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27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094663" y="1843088"/>
            <a:ext cx="133350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28" name="Line 40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081963" y="4168775"/>
            <a:ext cx="133350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29" name="Line 4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094663" y="4940300"/>
            <a:ext cx="133350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30" name="Line 42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8094663" y="3184525"/>
            <a:ext cx="133350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31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094663" y="5948363"/>
            <a:ext cx="133350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32" name="Rectangle 44"/>
          <p:cNvSpPr>
            <a:spLocks noChangeArrowheads="1"/>
          </p:cNvSpPr>
          <p:nvPr/>
        </p:nvSpPr>
        <p:spPr bwMode="auto">
          <a:xfrm>
            <a:off x="1049338" y="1268413"/>
            <a:ext cx="1397000" cy="4535487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</a:ln>
          <a:effectLst/>
        </p:spPr>
        <p:txBody>
          <a:bodyPr wrap="none" lIns="90000" tIns="46800" rIns="90000" bIns="46800"/>
          <a:lstStyle/>
          <a:p>
            <a:r>
              <a:rPr lang="en-US" altLang="ja-JP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r>
              <a:rPr lang="en-US" altLang="ja-JP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59433" name="Rectangle 45"/>
          <p:cNvSpPr>
            <a:spLocks noChangeArrowheads="1"/>
          </p:cNvSpPr>
          <p:nvPr/>
        </p:nvSpPr>
        <p:spPr bwMode="auto">
          <a:xfrm>
            <a:off x="2578100" y="6048375"/>
            <a:ext cx="730250" cy="5048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90000"/>
              </a:lnSpc>
            </a:pPr>
            <a:r>
              <a:rPr lang="en-US" altLang="ja-JP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1878</a:t>
            </a:r>
          </a:p>
          <a:p>
            <a:pPr>
              <a:lnSpc>
                <a:spcPct val="90000"/>
              </a:lnSpc>
            </a:pP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Taylor</a:t>
            </a:r>
          </a:p>
        </p:txBody>
      </p:sp>
      <p:sp>
        <p:nvSpPr>
          <p:cNvPr id="59434" name="Rectangle 46"/>
          <p:cNvSpPr>
            <a:spLocks noChangeArrowheads="1"/>
          </p:cNvSpPr>
          <p:nvPr/>
        </p:nvSpPr>
        <p:spPr bwMode="auto">
          <a:xfrm>
            <a:off x="2578100" y="1052513"/>
            <a:ext cx="730250" cy="43021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>
              <a:lnSpc>
                <a:spcPct val="90000"/>
              </a:lnSpc>
            </a:pPr>
            <a:r>
              <a:rPr lang="en-US" altLang="ja-JP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1890</a:t>
            </a:r>
          </a:p>
          <a:p>
            <a:pPr>
              <a:lnSpc>
                <a:spcPct val="90000"/>
              </a:lnSpc>
            </a:pPr>
            <a:r>
              <a: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Gilbreth</a:t>
            </a:r>
          </a:p>
        </p:txBody>
      </p:sp>
      <p:sp>
        <p:nvSpPr>
          <p:cNvPr id="59435" name="Rectangle 4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473450" y="3908425"/>
            <a:ext cx="1728788" cy="360363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搬运分析</a:t>
            </a:r>
          </a:p>
        </p:txBody>
      </p:sp>
      <p:sp>
        <p:nvSpPr>
          <p:cNvPr id="59436" name="Rectangle 4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602288" y="5718175"/>
            <a:ext cx="2460625" cy="576263"/>
          </a:xfrm>
          <a:prstGeom prst="rect">
            <a:avLst/>
          </a:prstGeom>
          <a:solidFill>
            <a:schemeClr val="lt1"/>
          </a:solidFill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pPr algn="l">
              <a:lnSpc>
                <a:spcPct val="90000"/>
              </a:lnSpc>
            </a:pPr>
            <a:r>
              <a:rPr lang="en-US" altLang="ja-JP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连续运转分析</a:t>
            </a:r>
            <a:endParaRPr lang="ja-JP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90000"/>
              </a:lnSpc>
            </a:pPr>
            <a:r>
              <a:rPr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■定点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r>
              <a:rPr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</a:t>
            </a:r>
          </a:p>
        </p:txBody>
      </p:sp>
      <p:sp>
        <p:nvSpPr>
          <p:cNvPr id="59437" name="Rectangle 4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600700" y="3917950"/>
            <a:ext cx="2460625" cy="503238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</p:spPr>
        <p:txBody>
          <a:bodyPr wrap="none" anchor="ctr"/>
          <a:lstStyle/>
          <a:p>
            <a:pPr algn="l">
              <a:lnSpc>
                <a:spcPct val="90000"/>
              </a:lnSpc>
            </a:pPr>
            <a:r>
              <a:rPr lang="en-US" altLang="ja-JP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搬运路径</a:t>
            </a:r>
            <a:r>
              <a:rPr lang="en-US" altLang="ja-JP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灵活性分析</a:t>
            </a:r>
          </a:p>
        </p:txBody>
      </p:sp>
      <p:sp>
        <p:nvSpPr>
          <p:cNvPr id="59438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5205413" y="4903788"/>
            <a:ext cx="398462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39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5202238" y="4100513"/>
            <a:ext cx="398462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40" name="Line 25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237163" y="3128963"/>
            <a:ext cx="398462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41" name="Line 25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237163" y="1590675"/>
            <a:ext cx="398462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47" r:link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49" r:link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7772400" cy="838200"/>
          </a:xfr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charset="-128"/>
              </a:defRPr>
            </a:lvl9pPr>
          </a:lstStyle>
          <a:p>
            <a:pPr lvl="0" algn="ctr" defTabSz="914400" eaLnBrk="1" hangingPunct="1">
              <a:buClrTx/>
              <a:buSzTx/>
              <a:buFontTx/>
            </a:pPr>
            <a:r>
              <a:rPr lang="zh-CN" altLang="en-US" sz="3200" b="1" kern="1200" smtClean="0">
                <a:solidFill>
                  <a:schemeClr val="accent1">
                    <a:lumMod val="75000"/>
                  </a:schemeClr>
                </a:solidFill>
                <a:latin typeface="汉仪旗黑-85S" charset="0"/>
                <a:ea typeface="宋体" panose="02010600030101010101" pitchFamily="2" charset="-122"/>
                <a:cs typeface="汉仪旗黑-85S" charset="0"/>
                <a:sym typeface="+mn-ea"/>
              </a:rPr>
              <a:t>生产过程与IE工具的关系</a:t>
            </a:r>
          </a:p>
        </p:txBody>
      </p:sp>
      <p:sp>
        <p:nvSpPr>
          <p:cNvPr id="6041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4225" y="1400175"/>
            <a:ext cx="1460500" cy="301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 algn="r">
              <a:lnSpc>
                <a:spcPct val="85000"/>
              </a:lnSpc>
            </a:pPr>
            <a:r>
              <a:rPr lang="ja-JP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材料倉庫</a:t>
            </a:r>
          </a:p>
          <a:p>
            <a:pPr algn="r">
              <a:lnSpc>
                <a:spcPct val="85000"/>
              </a:lnSpc>
            </a:pPr>
            <a:endParaRPr lang="ja-JP" altLang="en-US" sz="12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85000"/>
              </a:lnSpc>
            </a:pPr>
            <a:r>
              <a:rPr lang="ja-JP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運搬</a:t>
            </a:r>
          </a:p>
          <a:p>
            <a:pPr algn="r">
              <a:lnSpc>
                <a:spcPct val="85000"/>
              </a:lnSpc>
            </a:pPr>
            <a:endParaRPr lang="ja-JP" altLang="en-US" sz="12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85000"/>
              </a:lnSpc>
            </a:pPr>
            <a:r>
              <a:rPr lang="ja-JP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一時保管</a:t>
            </a:r>
          </a:p>
          <a:p>
            <a:pPr algn="r">
              <a:lnSpc>
                <a:spcPct val="85000"/>
              </a:lnSpc>
            </a:pPr>
            <a:endParaRPr lang="ja-JP" altLang="en-US" sz="12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85000"/>
              </a:lnSpc>
            </a:pPr>
            <a:r>
              <a:rPr lang="ja-JP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</a:t>
            </a:r>
          </a:p>
          <a:p>
            <a:pPr algn="r">
              <a:lnSpc>
                <a:spcPct val="85000"/>
              </a:lnSpc>
            </a:pPr>
            <a:endParaRPr lang="ja-JP" altLang="en-US" sz="12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85000"/>
              </a:lnSpc>
            </a:pPr>
            <a:r>
              <a:rPr lang="ja-JP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運搬</a:t>
            </a:r>
          </a:p>
          <a:p>
            <a:pPr algn="r">
              <a:lnSpc>
                <a:spcPct val="85000"/>
              </a:lnSpc>
            </a:pPr>
            <a:endParaRPr lang="ja-JP" altLang="en-US" sz="12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85000"/>
              </a:lnSpc>
            </a:pPr>
            <a:r>
              <a:rPr kumimoji="0" lang="ja-JP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</a:t>
            </a:r>
          </a:p>
        </p:txBody>
      </p:sp>
      <p:sp>
        <p:nvSpPr>
          <p:cNvPr id="6042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446338" y="1843088"/>
            <a:ext cx="1395412" cy="0"/>
          </a:xfrm>
          <a:prstGeom prst="line">
            <a:avLst/>
          </a:prstGeom>
          <a:noFill/>
          <a:ln w="19050">
            <a:solidFill>
              <a:schemeClr val="dk1"/>
            </a:solidFill>
            <a:round/>
            <a:tailEnd type="stealth" w="med" len="med"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2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511425" y="3043238"/>
            <a:ext cx="1263650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stealth" w="med" len="med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2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2511425" y="3560763"/>
            <a:ext cx="598488" cy="0"/>
          </a:xfrm>
          <a:prstGeom prst="line">
            <a:avLst/>
          </a:prstGeom>
          <a:noFill/>
          <a:ln w="19050">
            <a:solidFill>
              <a:schemeClr val="dk1"/>
            </a:solidFill>
            <a:round/>
            <a:tailEnd type="stealth" w="med" len="med"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2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365375" y="1930400"/>
            <a:ext cx="25400" cy="2641600"/>
          </a:xfrm>
          <a:prstGeom prst="line">
            <a:avLst/>
          </a:prstGeom>
          <a:noFill/>
          <a:ln w="57150">
            <a:solidFill>
              <a:schemeClr val="accent5"/>
            </a:solidFill>
            <a:round/>
            <a:tailEnd type="stealth" w="med" len="lg"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24" name="Oval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97113" y="2192338"/>
            <a:ext cx="133350" cy="14446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25" name="Oval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44725" y="2895600"/>
            <a:ext cx="265113" cy="288925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26" name="AutoShap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>
            <a:off x="2232025" y="1716088"/>
            <a:ext cx="265113" cy="287337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27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0800000">
            <a:off x="2244725" y="2514600"/>
            <a:ext cx="265113" cy="287338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28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446338" y="2257425"/>
            <a:ext cx="1395412" cy="0"/>
          </a:xfrm>
          <a:prstGeom prst="line">
            <a:avLst/>
          </a:prstGeom>
          <a:noFill/>
          <a:ln w="19050">
            <a:solidFill>
              <a:schemeClr val="dk1"/>
            </a:solidFill>
            <a:round/>
            <a:tailEnd type="stealth" w="med" len="med"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29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2378075" y="1341438"/>
            <a:ext cx="4786313" cy="1587"/>
          </a:xfrm>
          <a:prstGeom prst="line">
            <a:avLst/>
          </a:prstGeom>
          <a:noFill/>
          <a:ln w="76200">
            <a:solidFill>
              <a:schemeClr val="accent5"/>
            </a:solidFill>
            <a:round/>
            <a:headEnd type="triangle" w="med" len="lg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30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05350" y="1700213"/>
            <a:ext cx="1993900" cy="504825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r>
              <a:rPr lang="en-US" altLang="ja-JP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〈</a:t>
            </a:r>
            <a:r>
              <a:rPr lang="ja-JP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要素作業</a:t>
            </a:r>
            <a:r>
              <a:rPr lang="en-US" altLang="ja-JP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〉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6765925" y="1141413"/>
            <a:ext cx="2378075" cy="4873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r>
              <a:rPr lang="en-US" altLang="ja-JP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ja-JP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動　作</a:t>
            </a:r>
            <a:r>
              <a:rPr lang="en-US" altLang="ja-JP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60432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043238" y="1700213"/>
            <a:ext cx="1595437" cy="504825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r>
              <a:rPr lang="en-US" altLang="ja-JP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〈</a:t>
            </a:r>
            <a:r>
              <a:rPr lang="ja-JP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単位作業</a:t>
            </a:r>
            <a:r>
              <a:rPr lang="en-US" altLang="ja-JP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〉</a:t>
            </a:r>
          </a:p>
        </p:txBody>
      </p:sp>
      <p:sp>
        <p:nvSpPr>
          <p:cNvPr id="60433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76588" y="2393950"/>
            <a:ext cx="1263650" cy="1611313"/>
          </a:xfrm>
          <a:prstGeom prst="rect">
            <a:avLst/>
          </a:prstGeom>
          <a:solidFill>
            <a:schemeClr val="lt1"/>
          </a:solidFill>
          <a:ln w="9525">
            <a:solidFill>
              <a:schemeClr val="dk1"/>
            </a:solidFill>
            <a:miter lim="800000"/>
          </a:ln>
        </p:spPr>
        <p:txBody>
          <a:bodyPr wrap="none" lIns="90000" tIns="46800" rIns="90000" bIns="46800" anchor="ctr"/>
          <a:lstStyle/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・材料運搬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・材料投入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・攪拌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・生地取り出し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・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・</a:t>
            </a:r>
          </a:p>
        </p:txBody>
      </p:sp>
      <p:sp>
        <p:nvSpPr>
          <p:cNvPr id="60434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4160838" y="2852738"/>
            <a:ext cx="863600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35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972050" y="2251075"/>
            <a:ext cx="1528763" cy="1570038"/>
          </a:xfrm>
          <a:prstGeom prst="rect">
            <a:avLst/>
          </a:prstGeom>
          <a:solidFill>
            <a:schemeClr val="lt1"/>
          </a:solidFill>
          <a:ln w="9525">
            <a:solidFill>
              <a:schemeClr val="dk1"/>
            </a:solidFill>
            <a:miter lim="800000"/>
          </a:ln>
        </p:spPr>
        <p:txBody>
          <a:bodyPr wrap="none" lIns="90000" tIns="46800" rIns="90000" bIns="46800" anchor="ctr"/>
          <a:lstStyle/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・小麦粉投入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・酵母投入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・食塩投入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・水投入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・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・</a:t>
            </a:r>
          </a:p>
        </p:txBody>
      </p:sp>
      <p:sp>
        <p:nvSpPr>
          <p:cNvPr id="60436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6167438" y="2424113"/>
            <a:ext cx="865187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13" name="Rectangl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32625" y="1746250"/>
            <a:ext cx="1727200" cy="158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手伸向材料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抓住材料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拿起来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向开口部移动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・</a:t>
            </a:r>
          </a:p>
          <a:p>
            <a:pPr algn="l"/>
            <a:r>
              <a:rPr lang="ja-JP" altLang="en-US" sz="16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　　・</a:t>
            </a:r>
          </a:p>
        </p:txBody>
      </p:sp>
      <p:sp>
        <p:nvSpPr>
          <p:cNvPr id="60438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71550" y="1052513"/>
            <a:ext cx="1584325" cy="576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r>
              <a:rPr lang="en-US" altLang="ja-JP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ja-JP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</a:t>
            </a:r>
            <a:r>
              <a:rPr lang="en-US" altLang="ja-JP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60439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7525" y="1054100"/>
            <a:ext cx="8442325" cy="5470525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40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7525" y="5949950"/>
            <a:ext cx="8442325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41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982663" y="1054100"/>
            <a:ext cx="0" cy="5184775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42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17525" y="1630363"/>
            <a:ext cx="8442325" cy="1587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43" name="Line 2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699250" y="1054100"/>
            <a:ext cx="0" cy="5256213"/>
          </a:xfrm>
          <a:prstGeom prst="line">
            <a:avLst/>
          </a:prstGeom>
          <a:noFill/>
          <a:ln w="9525">
            <a:solidFill>
              <a:schemeClr val="dk1"/>
            </a:solidFill>
            <a:prstDash val="dash"/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44" name="Line 2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705350" y="1054100"/>
            <a:ext cx="0" cy="5327650"/>
          </a:xfrm>
          <a:prstGeom prst="line">
            <a:avLst/>
          </a:prstGeom>
          <a:noFill/>
          <a:ln w="9525">
            <a:solidFill>
              <a:schemeClr val="dk1"/>
            </a:solidFill>
            <a:prstDash val="dash"/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45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976563" y="1054100"/>
            <a:ext cx="0" cy="5256213"/>
          </a:xfrm>
          <a:prstGeom prst="line">
            <a:avLst/>
          </a:prstGeom>
          <a:noFill/>
          <a:ln w="9525">
            <a:solidFill>
              <a:schemeClr val="dk1"/>
            </a:solidFill>
            <a:prstDash val="dash"/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46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17525" y="1054100"/>
            <a:ext cx="465138" cy="576263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47" name="Rectangle 3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7525" y="1630363"/>
            <a:ext cx="463550" cy="2951162"/>
          </a:xfrm>
          <a:prstGeom prst="rect">
            <a:avLst/>
          </a:prstGeom>
          <a:solidFill>
            <a:schemeClr val="lt1"/>
          </a:solidFill>
          <a:ln w="9525">
            <a:solidFill>
              <a:schemeClr val="dk1"/>
            </a:solidFill>
            <a:miter lim="800000"/>
          </a:ln>
        </p:spPr>
        <p:txBody>
          <a:bodyPr vert="eaVert" wrap="none" lIns="90000" tIns="46800" rIns="90000" bIns="46800" anchor="ctr"/>
          <a:lstStyle/>
          <a:p>
            <a:r>
              <a:rPr lang="ja-JP" altLang="en-US" sz="24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製造工程</a:t>
            </a:r>
          </a:p>
        </p:txBody>
      </p:sp>
      <p:sp>
        <p:nvSpPr>
          <p:cNvPr id="59424" name="Rectangle 3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7525" y="4572000"/>
            <a:ext cx="465138" cy="1952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dk1"/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ja-JP" sz="2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IE</a:t>
            </a:r>
          </a:p>
          <a:p>
            <a:pPr>
              <a:defRPr/>
            </a:pPr>
            <a:r>
              <a:rPr lang="ja-JP" altLang="en-US" sz="2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</a:t>
            </a:r>
          </a:p>
          <a:p>
            <a:pPr>
              <a:defRPr/>
            </a:pPr>
            <a:r>
              <a:rPr lang="ja-JP" altLang="en-US" sz="2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法</a:t>
            </a:r>
          </a:p>
        </p:txBody>
      </p:sp>
      <p:sp>
        <p:nvSpPr>
          <p:cNvPr id="60449" name="Rectangle 3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76563" y="4870450"/>
            <a:ext cx="3322637" cy="1654175"/>
          </a:xfrm>
          <a:prstGeom prst="rect">
            <a:avLst/>
          </a:prstGeom>
          <a:noFill/>
          <a:ln w="9525">
            <a:solidFill>
              <a:schemeClr val="dk1"/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50" name="Line 3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976563" y="5445125"/>
            <a:ext cx="0" cy="107950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51" name="Rectangle 3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670425" y="4868863"/>
            <a:ext cx="1828800" cy="1655762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</a:ln>
        </p:spPr>
        <p:txBody>
          <a:bodyPr wrap="none" lIns="90000" tIns="46800" rIns="90000" bIns="46800" anchor="ctr"/>
          <a:lstStyle/>
          <a:p>
            <a:pPr algn="l"/>
            <a:r>
              <a:rPr lang="en-US" altLang="ja-JP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■</a:t>
            </a:r>
            <a:r>
              <a:rPr lang="ja-JP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稼動分析</a:t>
            </a:r>
          </a:p>
          <a:p>
            <a:pPr algn="l"/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</a:t>
            </a:r>
            <a:r>
              <a:rPr lang="zh-CN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抽样法</a:t>
            </a:r>
          </a:p>
          <a:p>
            <a:pPr algn="l"/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・連続観測法</a:t>
            </a:r>
          </a:p>
          <a:p>
            <a:pPr algn="l"/>
            <a:endParaRPr lang="ja-JP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ja-JP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52" name="Rectangle 3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76563" y="4797425"/>
            <a:ext cx="1795462" cy="1727200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</a:ln>
        </p:spPr>
        <p:txBody>
          <a:bodyPr wrap="none" lIns="90000" tIns="46800" rIns="90000" bIns="46800" anchor="ctr"/>
          <a:lstStyle/>
          <a:p>
            <a:pPr algn="l"/>
            <a:r>
              <a:rPr lang="en-US" altLang="ja-JP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ja-JP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作業分析</a:t>
            </a:r>
          </a:p>
          <a:p>
            <a:pPr algn="l"/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・Ｍ</a:t>
            </a:r>
            <a:r>
              <a:rPr lang="en-US" altLang="ja-JP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Ｍ分析</a:t>
            </a:r>
          </a:p>
          <a:p>
            <a:pPr algn="l"/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・</a:t>
            </a:r>
            <a:r>
              <a:rPr lang="zh-CN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线平衡</a:t>
            </a:r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</a:t>
            </a:r>
          </a:p>
          <a:p>
            <a:pPr algn="l"/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・運搬分析</a:t>
            </a:r>
          </a:p>
          <a:p>
            <a:pPr algn="l"/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・作業者工程分析　　　</a:t>
            </a:r>
          </a:p>
        </p:txBody>
      </p:sp>
      <p:sp>
        <p:nvSpPr>
          <p:cNvPr id="60453" name="Line 37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981325" y="4848225"/>
            <a:ext cx="0" cy="167640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54" name="Rectangle 3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976563" y="4581525"/>
            <a:ext cx="3257550" cy="360363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</a:ln>
        </p:spPr>
        <p:txBody>
          <a:bodyPr wrap="none" lIns="90000" tIns="46800" rIns="90000" bIns="46800" anchor="ctr"/>
          <a:lstStyle/>
          <a:p>
            <a:r>
              <a:rPr lang="en-US" altLang="ja-JP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≪</a:t>
            </a:r>
            <a:r>
              <a:rPr lang="ja-JP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作業の改善≫</a:t>
            </a:r>
          </a:p>
        </p:txBody>
      </p:sp>
      <p:sp>
        <p:nvSpPr>
          <p:cNvPr id="60455" name="Rectangle 3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299200" y="4572000"/>
            <a:ext cx="2660650" cy="1952625"/>
          </a:xfrm>
          <a:prstGeom prst="rect">
            <a:avLst/>
          </a:prstGeom>
          <a:solidFill>
            <a:schemeClr val="lt1"/>
          </a:solidFill>
          <a:ln w="9525">
            <a:solidFill>
              <a:schemeClr val="dk1"/>
            </a:solidFill>
            <a:miter lim="800000"/>
          </a:ln>
        </p:spPr>
        <p:txBody>
          <a:bodyPr wrap="none" lIns="90000" tIns="46800" rIns="90000" bIns="46800" anchor="ctr"/>
          <a:lstStyle/>
          <a:p>
            <a:pPr algn="l"/>
            <a:r>
              <a:rPr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</a:t>
            </a:r>
            <a:r>
              <a:rPr lang="ja-JP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≪動作の改善≫</a:t>
            </a:r>
          </a:p>
          <a:p>
            <a:pPr algn="l"/>
            <a:r>
              <a:rPr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ja-JP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動作分析</a:t>
            </a:r>
          </a:p>
          <a:p>
            <a:pPr algn="l"/>
            <a:r>
              <a:rPr lang="ja-JP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・動作経済の原則</a:t>
            </a:r>
          </a:p>
          <a:p>
            <a:pPr algn="l"/>
            <a:r>
              <a:rPr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・時間分析</a:t>
            </a:r>
          </a:p>
          <a:p>
            <a:pPr algn="l"/>
            <a:r>
              <a:rPr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・標準時間 </a:t>
            </a:r>
          </a:p>
          <a:p>
            <a:pPr algn="l"/>
            <a:r>
              <a:rPr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・ＰＴＳ法・ＶＴＲ分析</a:t>
            </a:r>
          </a:p>
          <a:p>
            <a:pPr algn="l"/>
            <a:r>
              <a:rPr lang="ja-JP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・両手作業分析　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</a:p>
        </p:txBody>
      </p:sp>
      <p:sp>
        <p:nvSpPr>
          <p:cNvPr id="60456" name="Rectangle 4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982663" y="4572000"/>
            <a:ext cx="1993900" cy="1952625"/>
          </a:xfrm>
          <a:prstGeom prst="rect">
            <a:avLst/>
          </a:prstGeom>
          <a:solidFill>
            <a:schemeClr val="lt1"/>
          </a:solidFill>
          <a:ln w="9525">
            <a:solidFill>
              <a:schemeClr val="dk1"/>
            </a:solidFill>
            <a:miter lim="800000"/>
          </a:ln>
        </p:spPr>
        <p:txBody>
          <a:bodyPr wrap="none" lIns="90000" tIns="46800" rIns="90000" bIns="46800" anchor="ctr"/>
          <a:lstStyle/>
          <a:p>
            <a:pPr algn="l"/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r>
              <a:rPr lang="ja-JP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≪工程の改善≫</a:t>
            </a:r>
          </a:p>
          <a:p>
            <a:pPr algn="l"/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■</a:t>
            </a:r>
            <a:r>
              <a:rPr lang="ja-JP" altLang="en-US" sz="18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工程分析</a:t>
            </a:r>
          </a:p>
          <a:p>
            <a:pPr algn="l"/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・Ｐ</a:t>
            </a:r>
            <a:r>
              <a:rPr lang="en-US" altLang="ja-JP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Ｑ分析</a:t>
            </a:r>
          </a:p>
          <a:p>
            <a:pPr algn="l"/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・工程分析</a:t>
            </a:r>
          </a:p>
          <a:p>
            <a:pPr algn="l"/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・工程経路分析</a:t>
            </a:r>
          </a:p>
          <a:p>
            <a:pPr algn="l"/>
            <a:r>
              <a:rPr lang="ja-JP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・</a:t>
            </a:r>
            <a:r>
              <a:rPr lang="zh-CN" altLang="en-US" sz="18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动线图</a:t>
            </a:r>
          </a:p>
          <a:p>
            <a:pPr algn="l"/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0457" name="Line 4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251075" y="4572000"/>
            <a:ext cx="5908675" cy="0"/>
          </a:xfrm>
          <a:prstGeom prst="line">
            <a:avLst/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58" name="Rectangle 4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17525" y="1054100"/>
            <a:ext cx="8442325" cy="5470525"/>
          </a:xfrm>
          <a:prstGeom prst="rect">
            <a:avLst/>
          </a:prstGeom>
          <a:noFill/>
          <a:ln w="28575">
            <a:solidFill>
              <a:schemeClr val="dk1"/>
            </a:solidFill>
            <a:miter lim="800000"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59" name="Oval 4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312988" y="3471863"/>
            <a:ext cx="133350" cy="14446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60" name="Oval 4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244725" y="3787775"/>
            <a:ext cx="265113" cy="288925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61" name="Rectangle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840163" y="1125538"/>
            <a:ext cx="1884362" cy="431800"/>
          </a:xfrm>
          <a:prstGeom prst="rect">
            <a:avLst/>
          </a:prstGeom>
          <a:solidFill>
            <a:schemeClr val="lt1"/>
          </a:solidFill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r>
              <a:rPr lang="en-US" altLang="ja-JP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ja-JP" altLang="en-US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作業</a:t>
            </a:r>
            <a:r>
              <a:rPr lang="en-US" altLang="ja-JP" sz="2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25" r:link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27" r:link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16045"/>
          </a:xfrm>
          <a:prstGeom prst="rect">
            <a:avLst/>
          </a:prstGeom>
        </p:spPr>
      </p:pic>
      <p:sp>
        <p:nvSpPr>
          <p:cNvPr id="61442" name="Rectangle 1026"/>
          <p:cNvSpPr>
            <a:spLocks noChangeArrowheads="1"/>
          </p:cNvSpPr>
          <p:nvPr/>
        </p:nvSpPr>
        <p:spPr bwMode="auto">
          <a:xfrm>
            <a:off x="492125" y="0"/>
            <a:ext cx="753745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2075" tIns="46038" rIns="92075" bIns="46038" anchor="ctr"/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</a:t>
            </a:r>
            <a:r>
              <a:rPr lang="en-US" altLang="zh-CN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IE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来提出工作场所的课题·改善的顺序</a:t>
            </a:r>
          </a:p>
        </p:txBody>
      </p:sp>
      <p:sp>
        <p:nvSpPr>
          <p:cNvPr id="61443" name="Line 10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90775" y="1828800"/>
            <a:ext cx="0" cy="4572000"/>
          </a:xfrm>
          <a:prstGeom prst="line">
            <a:avLst/>
          </a:prstGeom>
          <a:noFill/>
          <a:ln w="76200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4" name="Rectangle 10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5688" y="1295400"/>
            <a:ext cx="28829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dk1"/>
            </a:solidFill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r>
              <a:rPr lang="zh-CN" altLang="en-US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对象产品·工厂场所选定</a:t>
            </a:r>
          </a:p>
        </p:txBody>
      </p:sp>
      <p:sp>
        <p:nvSpPr>
          <p:cNvPr id="61445" name="Rectangle 10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55688" y="2057400"/>
            <a:ext cx="28829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dk1"/>
            </a:solidFill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r>
              <a:rPr lang="zh-CN" altLang="en-US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en-US" altLang="zh-CN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IE</a:t>
            </a:r>
            <a:r>
              <a:rPr lang="zh-CN" altLang="en-US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进行宏观分析</a:t>
            </a:r>
            <a:endParaRPr lang="ja-JP" altLang="en-US" sz="20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（瓶颈工序的发现）</a:t>
            </a:r>
          </a:p>
        </p:txBody>
      </p:sp>
      <p:sp>
        <p:nvSpPr>
          <p:cNvPr id="61446" name="Rectangle 10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55688" y="3048000"/>
            <a:ext cx="2882900" cy="76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dk1"/>
            </a:solidFill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r>
              <a:rPr lang="zh-CN" altLang="en-US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en-US" altLang="zh-CN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IE</a:t>
            </a:r>
            <a:r>
              <a:rPr lang="zh-CN" altLang="en-US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进行详细分析</a:t>
            </a:r>
            <a:endParaRPr lang="ja-JP" altLang="en-US" sz="20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（提取课题）</a:t>
            </a:r>
          </a:p>
        </p:txBody>
      </p:sp>
      <p:sp>
        <p:nvSpPr>
          <p:cNvPr id="61447" name="Rectangle 10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06525" y="4038600"/>
            <a:ext cx="1970088" cy="5334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dk1"/>
            </a:solidFill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r>
              <a:rPr lang="zh-CN" altLang="en-US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目标设定</a:t>
            </a:r>
          </a:p>
        </p:txBody>
      </p:sp>
      <p:sp>
        <p:nvSpPr>
          <p:cNvPr id="61448" name="Rectangle 10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55688" y="4800600"/>
            <a:ext cx="2882900" cy="5334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dk1"/>
            </a:solidFill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r>
              <a:rPr lang="zh-CN" altLang="en-US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确立改善对策·效果的预测</a:t>
            </a:r>
          </a:p>
        </p:txBody>
      </p:sp>
      <p:sp>
        <p:nvSpPr>
          <p:cNvPr id="61449" name="Rectangle 103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55688" y="5562600"/>
            <a:ext cx="28829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dk1"/>
            </a:solidFill>
            <a:miter lim="800000"/>
          </a:ln>
          <a:effectLst>
            <a:outerShdw dist="35921" dir="2700000" algn="ctr" rotWithShape="0">
              <a:schemeClr val="lt2"/>
            </a:outerShdw>
          </a:effectLst>
        </p:spPr>
        <p:txBody>
          <a:bodyPr wrap="none" lIns="90000" tIns="46800" rIns="90000" bIns="46800" anchor="ctr"/>
          <a:lstStyle/>
          <a:p>
            <a:r>
              <a:rPr lang="zh-CN" altLang="en-US" sz="20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实施改善·效果的确认</a:t>
            </a:r>
          </a:p>
        </p:txBody>
      </p:sp>
      <p:sp>
        <p:nvSpPr>
          <p:cNvPr id="61450" name="Line 103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61975" y="6400800"/>
            <a:ext cx="1873250" cy="0"/>
          </a:xfrm>
          <a:prstGeom prst="line">
            <a:avLst/>
          </a:prstGeom>
          <a:noFill/>
          <a:ln w="76200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1" name="Line 103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61975" y="2438400"/>
            <a:ext cx="0" cy="4005263"/>
          </a:xfrm>
          <a:prstGeom prst="line">
            <a:avLst/>
          </a:prstGeom>
          <a:noFill/>
          <a:ln w="76200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2" name="Line 103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61975" y="2438400"/>
            <a:ext cx="493713" cy="0"/>
          </a:xfrm>
          <a:prstGeom prst="line">
            <a:avLst/>
          </a:prstGeom>
          <a:noFill/>
          <a:ln w="76200">
            <a:solidFill>
              <a:schemeClr val="dk1"/>
            </a:solidFill>
            <a:rou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3" name="Line 103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1975" y="1524000"/>
            <a:ext cx="493713" cy="0"/>
          </a:xfrm>
          <a:prstGeom prst="line">
            <a:avLst/>
          </a:prstGeom>
          <a:noFill/>
          <a:ln w="76200">
            <a:solidFill>
              <a:schemeClr val="dk1"/>
            </a:solidFill>
            <a:rou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4" name="Line 103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61975" y="1524000"/>
            <a:ext cx="0" cy="1143000"/>
          </a:xfrm>
          <a:prstGeom prst="line">
            <a:avLst/>
          </a:prstGeom>
          <a:noFill/>
          <a:ln w="76200">
            <a:solidFill>
              <a:schemeClr val="dk1"/>
            </a:solidFill>
            <a:prstDash val="sysDot"/>
            <a:round/>
          </a:ln>
          <a:effectLst/>
        </p:spPr>
        <p:txBody>
          <a:bodyPr wrap="none" lIns="90000" tIns="46800" rIns="90000" bIns="46800" anchor="ctr"/>
          <a:lstStyle/>
          <a:p>
            <a:endParaRPr lang="zh-CN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5" name="AutoShape 1039"/>
          <p:cNvSpPr/>
          <p:nvPr>
            <p:custDataLst>
              <p:tags r:id="rId16"/>
            </p:custDataLst>
          </p:nvPr>
        </p:nvSpPr>
        <p:spPr bwMode="auto">
          <a:xfrm>
            <a:off x="4505325" y="1371600"/>
            <a:ext cx="798513" cy="2362200"/>
          </a:xfrm>
          <a:prstGeom prst="rightBrace">
            <a:avLst>
              <a:gd name="adj1" fmla="val 24652"/>
              <a:gd name="adj2" fmla="val 50000"/>
            </a:avLst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6" name="AutoShape 1040"/>
          <p:cNvSpPr/>
          <p:nvPr>
            <p:custDataLst>
              <p:tags r:id="rId17"/>
            </p:custDataLst>
          </p:nvPr>
        </p:nvSpPr>
        <p:spPr bwMode="auto">
          <a:xfrm>
            <a:off x="4149725" y="4800600"/>
            <a:ext cx="211138" cy="533400"/>
          </a:xfrm>
          <a:prstGeom prst="rightBrace">
            <a:avLst>
              <a:gd name="adj1" fmla="val 21053"/>
              <a:gd name="adj2" fmla="val 50000"/>
            </a:avLst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7" name="Rectangle 104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38650" y="4772025"/>
            <a:ext cx="3190875" cy="673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 algn="l"/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改善对策体现出智慧</a:t>
            </a:r>
            <a:endParaRPr lang="ja-JP" altLang="en-US" sz="20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必须确认经济效果</a:t>
            </a:r>
          </a:p>
        </p:txBody>
      </p:sp>
      <p:sp>
        <p:nvSpPr>
          <p:cNvPr id="61458" name="AutoShape 1042"/>
          <p:cNvSpPr/>
          <p:nvPr>
            <p:custDataLst>
              <p:tags r:id="rId19"/>
            </p:custDataLst>
          </p:nvPr>
        </p:nvSpPr>
        <p:spPr bwMode="auto">
          <a:xfrm>
            <a:off x="4149725" y="5562600"/>
            <a:ext cx="211138" cy="533400"/>
          </a:xfrm>
          <a:prstGeom prst="rightBrace">
            <a:avLst>
              <a:gd name="adj1" fmla="val 21053"/>
              <a:gd name="adj2" fmla="val 50000"/>
            </a:avLst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59" name="Rectangle 10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75163" y="5610225"/>
            <a:ext cx="17589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 algn="l"/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定量化、图示化</a:t>
            </a:r>
          </a:p>
        </p:txBody>
      </p:sp>
      <p:sp>
        <p:nvSpPr>
          <p:cNvPr id="61460" name="AutoShape 1044"/>
          <p:cNvSpPr/>
          <p:nvPr>
            <p:custDataLst>
              <p:tags r:id="rId21"/>
            </p:custDataLst>
          </p:nvPr>
        </p:nvSpPr>
        <p:spPr bwMode="auto">
          <a:xfrm>
            <a:off x="3516313" y="4038600"/>
            <a:ext cx="211137" cy="533400"/>
          </a:xfrm>
          <a:prstGeom prst="rightBrace">
            <a:avLst>
              <a:gd name="adj1" fmla="val 21053"/>
              <a:gd name="adj2" fmla="val 50000"/>
            </a:avLst>
          </a:prstGeom>
          <a:noFill/>
          <a:ln w="9525">
            <a:solidFill>
              <a:schemeClr val="dk1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61" name="Rectangle 104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27450" y="4038600"/>
            <a:ext cx="21113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0000" tIns="46800" rIns="90000" bIns="46800" anchor="ctr"/>
          <a:lstStyle/>
          <a:p>
            <a:pPr algn="l"/>
            <a:r>
              <a:rPr lang="zh-CN" altLang="en-US"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与应有状态比较</a:t>
            </a:r>
          </a:p>
        </p:txBody>
      </p:sp>
      <p:pic>
        <p:nvPicPr>
          <p:cNvPr id="61462" name="Picture 1046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368925" y="1354138"/>
            <a:ext cx="3589338" cy="37306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61463" name="Picture 1047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5237163" y="922338"/>
            <a:ext cx="3787775" cy="431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endParaRPr lang="ja-JP" altLang="en-US" sz="2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563179" y="2408215"/>
            <a:ext cx="3628454" cy="8074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7500" lnSpcReduction="10000"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5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500">
                <a:solidFill>
                  <a:schemeClr val="accent1">
                    <a:lumMod val="75000"/>
                  </a:schemeClr>
                </a:solidFill>
              </a:rPr>
              <a:t>动作经济的4大原则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4b28e50-53ec-4df9-b3f7-9468186b7b35"/>
  <p:tag name="COMMONDATA" val="eyJoZGlkIjoiODc5OTdkZDQxOTMwNGQxNTBmNzRiMmEzNWM0ZjQ1Mm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leftRigh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topBottom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ottomTop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naviga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INDEX" val="1"/>
  <p:tag name="KSO_WM_UNIT_TYPE" val="y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el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1"/>
  <p:tag name="KSO_WM_TEMPLATE_MASTER_THUMB_INDEX" val="12"/>
  <p:tag name="KSO_WM_TEMPLATE_THUMBS_INDEX" val="1、4、7、8、9、10、17、20、24、27、31、3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1*a*1"/>
  <p:tag name="KSO_WM_UNIT_PRESET_TEXT" val="简约工作总结"/>
  <p:tag name="KSO_WM_UNIT_ISNUMDGMTITLE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6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6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9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8"/>
  <p:tag name="KSO_WM_UNIT_FILL_FORE_SCHEMECOLOR_INDEX" val="9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.8"/>
  <p:tag name="KSO_WM_UNIT_FILL_FORE_SCHEMECOLOR_INDEX" val="9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9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9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9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4"/>
  <p:tag name="KSO_WM_UNIT_TEXT_FILL_TYP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4"/>
  <p:tag name="KSO_WM_UNIT_TEXT_FILL_TYPE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4"/>
  <p:tag name="KSO_WM_UNIT_TEXT_FILL_TYP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4"/>
  <p:tag name="KSO_WM_UNIT_TEXT_FILL_TYP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9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9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  <p:tag name="KSO_WM_UNIT_TYPE" val="i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  <p:tag name="KSO_WM_UNIT_TYPE" val="i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9"/>
  <p:tag name="KSO_WM_UNIT_LINE_FILL_TYPE" val="2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4"/>
  <p:tag name="KSO_WM_UNIT_TEXT_FILL_TYP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17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7、20、24、27、31、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10054bc0-7365-45e3-ab0d-68a6f4d8fb49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  <p:tag name="WM_BEAUTIFY_SHAPE_IDENTITY" val="{0dc52e07-69ca-4848-9beb-8b7fb04c7d84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fram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CCFF"/>
        </a:solidFill>
        <a:ln w="9525">
          <a:solidFill>
            <a:srgbClr val="0070C0"/>
          </a:solidFill>
          <a:miter lim="800000"/>
        </a:ln>
      </a:spPr>
      <a:bodyPr wrap="none" anchor="ctr"/>
      <a:lstStyle>
        <a:defPPr algn="l">
          <a:defRPr sz="2800" b="1" dirty="0">
            <a:latin typeface="宋体" panose="02010600030101010101" pitchFamily="2" charset="-12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MS PGothic" panose="020B060007020508020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MS PGothic" panose="020B06000702050802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MS PGothic" panose="020B060007020508020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MS PGothic" panose="020B06000702050802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MS PGothic" panose="020B060007020508020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MS PGothic" panose="020B06000702050802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MS PGothic" panose="020B0600070205080204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​​">
  <a:themeElements>
    <a:clrScheme name="自定义 41">
      <a:dk1>
        <a:srgbClr val="000000"/>
      </a:dk1>
      <a:lt1>
        <a:srgbClr val="FFFFFF"/>
      </a:lt1>
      <a:dk2>
        <a:srgbClr val="E9F1F6"/>
      </a:dk2>
      <a:lt2>
        <a:srgbClr val="FCFDFD"/>
      </a:lt2>
      <a:accent1>
        <a:srgbClr val="61BEEE"/>
      </a:accent1>
      <a:accent2>
        <a:srgbClr val="00CEC7"/>
      </a:accent2>
      <a:accent3>
        <a:srgbClr val="91CD65"/>
      </a:accent3>
      <a:accent4>
        <a:srgbClr val="E3AF40"/>
      </a:accent4>
      <a:accent5>
        <a:srgbClr val="F68E5F"/>
      </a:accent5>
      <a:accent6>
        <a:srgbClr val="EA798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1863</Words>
  <Application>Microsoft Office PowerPoint</Application>
  <PresentationFormat>全屏显示(4:3)</PresentationFormat>
  <Paragraphs>461</Paragraphs>
  <Slides>30</Slides>
  <Notes>0</Notes>
  <HiddenSlides>0</HiddenSlides>
  <MMClips>1</MMClips>
  <ScaleCrop>false</ScaleCrop>
  <HeadingPairs>
    <vt:vector size="6" baseType="variant">
      <vt:variant>
        <vt:lpstr>主题</vt:lpstr>
      </vt:variant>
      <vt:variant>
        <vt:i4>5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標準デザイン</vt:lpstr>
      <vt:lpstr>1_標準デザイン</vt:lpstr>
      <vt:lpstr>10_標準デザイン</vt:lpstr>
      <vt:lpstr>11_標準デザイン</vt:lpstr>
      <vt:lpstr>6_Office 主题​​</vt:lpstr>
      <vt:lpstr>ｸﾞﾗﾌ</vt:lpstr>
      <vt:lpstr>ビットマップ イメージ</vt:lpstr>
      <vt:lpstr>ｸﾘｯﾌﾟ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IE手法体系图</vt:lpstr>
      <vt:lpstr>生产过程与IE工具的关系</vt:lpstr>
      <vt:lpstr>PowerPoint 演示文稿</vt:lpstr>
      <vt:lpstr>PowerPoint 演示文稿</vt:lpstr>
      <vt:lpstr>让动作变得轻松：动作经济的原则</vt:lpstr>
      <vt:lpstr>PowerPoint 演示文稿</vt:lpstr>
      <vt:lpstr>动作经济的4原则</vt:lpstr>
      <vt:lpstr>PowerPoint 演示文稿</vt:lpstr>
      <vt:lpstr>PowerPoint 演示文稿</vt:lpstr>
      <vt:lpstr>PowerPoint 演示文稿</vt:lpstr>
      <vt:lpstr>PowerPoint 演示文稿</vt:lpstr>
      <vt:lpstr>1、减少动作次数</vt:lpstr>
      <vt:lpstr>2.动作同时进行</vt:lpstr>
      <vt:lpstr>3、缩短动作距离  4、使动作变得轻松</vt:lpstr>
      <vt:lpstr>PowerPoint 演示文稿</vt:lpstr>
      <vt:lpstr>PowerPoint 演示文稿</vt:lpstr>
      <vt:lpstr>合适的作业</vt:lpstr>
      <vt:lpstr>PowerPoint 演示文稿</vt:lpstr>
      <vt:lpstr>PowerPoint 演示文稿</vt:lpstr>
      <vt:lpstr>PowerPoint 演示文稿</vt:lpstr>
      <vt:lpstr>考慮軽松作業</vt:lpstr>
      <vt:lpstr>动作经济的4大基本原则</vt:lpstr>
      <vt:lpstr>PowerPoint 演示文稿</vt:lpstr>
      <vt:lpstr>PowerPoint 演示文稿</vt:lpstr>
      <vt:lpstr>PowerPoint 演示文稿</vt:lpstr>
    </vt:vector>
  </TitlesOfParts>
  <Company>TCCJ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tccj</dc:creator>
  <cp:lastModifiedBy>MadMan-</cp:lastModifiedBy>
  <cp:revision>230</cp:revision>
  <dcterms:created xsi:type="dcterms:W3CDTF">2007-07-03T00:39:00Z</dcterms:created>
  <dcterms:modified xsi:type="dcterms:W3CDTF">2022-12-13T02:40:19Z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3EE27C7305C64246ACB6AA50DE833710</vt:lpwstr>
  </property>
  <property fmtid="{D5CDD505-2E9C-101B-9397-08002B2CF9AE}" pid="3" name="KSOProductBuildVer">
    <vt:lpwstr>2052-11.1.0.12763</vt:lpwstr>
  </property>
</Properties>
</file>