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02" r:id="rId3"/>
    <p:sldId id="311" r:id="rId5"/>
    <p:sldId id="532" r:id="rId6"/>
    <p:sldId id="618" r:id="rId7"/>
    <p:sldId id="619" r:id="rId8"/>
    <p:sldId id="620" r:id="rId9"/>
    <p:sldId id="621" r:id="rId10"/>
    <p:sldId id="622" r:id="rId11"/>
    <p:sldId id="623" r:id="rId12"/>
    <p:sldId id="624" r:id="rId13"/>
    <p:sldId id="625" r:id="rId14"/>
    <p:sldId id="626" r:id="rId15"/>
    <p:sldId id="627" r:id="rId16"/>
    <p:sldId id="628" r:id="rId17"/>
    <p:sldId id="629" r:id="rId18"/>
    <p:sldId id="630" r:id="rId19"/>
    <p:sldId id="631" r:id="rId20"/>
    <p:sldId id="632" r:id="rId21"/>
    <p:sldId id="633" r:id="rId22"/>
    <p:sldId id="634" r:id="rId23"/>
    <p:sldId id="646" r:id="rId24"/>
    <p:sldId id="635" r:id="rId25"/>
    <p:sldId id="636" r:id="rId26"/>
    <p:sldId id="637" r:id="rId27"/>
    <p:sldId id="638" r:id="rId28"/>
    <p:sldId id="639" r:id="rId29"/>
    <p:sldId id="640" r:id="rId30"/>
    <p:sldId id="641" r:id="rId31"/>
    <p:sldId id="642" r:id="rId32"/>
    <p:sldId id="643" r:id="rId33"/>
    <p:sldId id="644" r:id="rId34"/>
    <p:sldId id="609" r:id="rId35"/>
    <p:sldId id="573" r:id="rId36"/>
    <p:sldId id="610" r:id="rId37"/>
    <p:sldId id="574" r:id="rId38"/>
    <p:sldId id="575" r:id="rId39"/>
    <p:sldId id="645" r:id="rId40"/>
    <p:sldId id="565" r:id="rId41"/>
    <p:sldId id="566" r:id="rId42"/>
    <p:sldId id="612" r:id="rId43"/>
    <p:sldId id="576" r:id="rId44"/>
    <p:sldId id="577" r:id="rId45"/>
    <p:sldId id="578" r:id="rId46"/>
    <p:sldId id="579" r:id="rId47"/>
    <p:sldId id="580" r:id="rId48"/>
    <p:sldId id="581" r:id="rId49"/>
    <p:sldId id="583" r:id="rId50"/>
    <p:sldId id="584" r:id="rId51"/>
    <p:sldId id="585" r:id="rId52"/>
    <p:sldId id="586" r:id="rId53"/>
    <p:sldId id="615" r:id="rId54"/>
    <p:sldId id="587" r:id="rId55"/>
    <p:sldId id="611" r:id="rId56"/>
    <p:sldId id="588" r:id="rId57"/>
    <p:sldId id="589" r:id="rId58"/>
    <p:sldId id="590" r:id="rId59"/>
    <p:sldId id="614" r:id="rId60"/>
    <p:sldId id="591" r:id="rId61"/>
    <p:sldId id="592" r:id="rId62"/>
    <p:sldId id="593" r:id="rId63"/>
    <p:sldId id="594" r:id="rId64"/>
    <p:sldId id="595" r:id="rId65"/>
    <p:sldId id="596" r:id="rId66"/>
    <p:sldId id="597" r:id="rId67"/>
    <p:sldId id="598" r:id="rId68"/>
    <p:sldId id="599" r:id="rId69"/>
    <p:sldId id="600" r:id="rId70"/>
    <p:sldId id="617" r:id="rId71"/>
    <p:sldId id="601" r:id="rId72"/>
    <p:sldId id="602" r:id="rId73"/>
    <p:sldId id="603" r:id="rId74"/>
    <p:sldId id="604" r:id="rId75"/>
    <p:sldId id="605" r:id="rId76"/>
    <p:sldId id="613" r:id="rId77"/>
    <p:sldId id="554" r:id="rId78"/>
    <p:sldId id="616" r:id="rId79"/>
  </p:sldIdLst>
  <p:sldSz cx="9144000" cy="6858000" type="screen4x3"/>
  <p:notesSz cx="6858000" cy="9144000"/>
  <p:custDataLst>
    <p:tags r:id="rId83"/>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3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C1F9"/>
    <a:srgbClr val="A1C9ED"/>
    <a:srgbClr val="333333"/>
    <a:srgbClr val="5F5F5F"/>
    <a:srgbClr val="808080"/>
    <a:srgbClr val="B2B2B2"/>
    <a:srgbClr val="00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731"/>
    <p:restoredTop sz="94736"/>
  </p:normalViewPr>
  <p:slideViewPr>
    <p:cSldViewPr showGuides="1">
      <p:cViewPr>
        <p:scale>
          <a:sx n="75" d="100"/>
          <a:sy n="75" d="100"/>
        </p:scale>
        <p:origin x="-1104" y="192"/>
      </p:cViewPr>
      <p:guideLst>
        <p:guide orient="horz" pos="2160"/>
        <p:guide pos="283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1314"/>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tags" Target="tags/tag3.xml"/><Relationship Id="rId82" Type="http://schemas.openxmlformats.org/officeDocument/2006/relationships/tableStyles" Target="tableStyles.xml"/><Relationship Id="rId81" Type="http://schemas.openxmlformats.org/officeDocument/2006/relationships/viewProps" Target="viewProps.xml"/><Relationship Id="rId80" Type="http://schemas.openxmlformats.org/officeDocument/2006/relationships/presProps" Target="presProps.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lstStyle>
            <a:lvl1pPr algn="r" eaLnBrk="0" hangingPunct="0">
              <a:defRPr sz="120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59E5744-AB4A-4790-84E2-1CF1CEBC2562}"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2948" name="Rectangle 4"/>
          <p:cNvSpPr>
            <a:spLocks noGrp="1" noRot="1"/>
          </p:cNvSpPr>
          <p:nvPr>
            <p:ph type="sldImg" idx="2"/>
          </p:nvPr>
        </p:nvSpPr>
        <p:spPr>
          <a:xfrm>
            <a:off x="1143000" y="685800"/>
            <a:ext cx="4572000" cy="3429000"/>
          </a:xfrm>
          <a:prstGeom prst="rect">
            <a:avLst/>
          </a:prstGeom>
          <a:noFill/>
          <a:ln w="9525">
            <a:noFill/>
          </a:ln>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lstStyle>
            <a:lvl1pPr eaLnBrk="0" hangingPunct="0">
              <a:defRPr sz="120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
            <a:pPr lvl="0" algn="r">
              <a:buNone/>
            </a:pPr>
            <a:fld id="{9A0DB2DC-4C9A-4742-B13C-FB6460FD3503}" type="slidenum">
              <a:rPr lang="zh-CN" altLang="zh-CN" sz="1200" dirty="0"/>
            </a:fld>
            <a:endParaRPr lang="zh-CN" altLang="zh-CN"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noRot="1" noTextEdit="1"/>
          </p:cNvSpPr>
          <p:nvPr>
            <p:ph type="sldImg"/>
          </p:nvPr>
        </p:nvSpPr>
        <p:spPr/>
      </p:sp>
      <p:sp>
        <p:nvSpPr>
          <p:cNvPr id="8499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4210" name="Rectangle 2"/>
          <p:cNvSpPr>
            <a:spLocks noGrp="1" noRot="1" noTextEdit="1"/>
          </p:cNvSpPr>
          <p:nvPr>
            <p:ph type="sldImg"/>
          </p:nvPr>
        </p:nvSpPr>
        <p:spPr/>
      </p:sp>
      <p:sp>
        <p:nvSpPr>
          <p:cNvPr id="9421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4" name="Rectangle 2"/>
          <p:cNvSpPr>
            <a:spLocks noGrp="1" noRot="1" noTextEdit="1"/>
          </p:cNvSpPr>
          <p:nvPr>
            <p:ph type="sldImg"/>
          </p:nvPr>
        </p:nvSpPr>
        <p:spPr/>
      </p:sp>
      <p:sp>
        <p:nvSpPr>
          <p:cNvPr id="9523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6258" name="Rectangle 2"/>
          <p:cNvSpPr>
            <a:spLocks noGrp="1" noRot="1" noTextEdit="1"/>
          </p:cNvSpPr>
          <p:nvPr>
            <p:ph type="sldImg"/>
          </p:nvPr>
        </p:nvSpPr>
        <p:spPr/>
      </p:sp>
      <p:sp>
        <p:nvSpPr>
          <p:cNvPr id="9625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7282" name="Rectangle 2"/>
          <p:cNvSpPr>
            <a:spLocks noGrp="1" noRot="1" noTextEdit="1"/>
          </p:cNvSpPr>
          <p:nvPr>
            <p:ph type="sldImg"/>
          </p:nvPr>
        </p:nvSpPr>
        <p:spPr/>
      </p:sp>
      <p:sp>
        <p:nvSpPr>
          <p:cNvPr id="9728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8306" name="Rectangle 2"/>
          <p:cNvSpPr>
            <a:spLocks noGrp="1" noRot="1" noTextEdit="1"/>
          </p:cNvSpPr>
          <p:nvPr>
            <p:ph type="sldImg"/>
          </p:nvPr>
        </p:nvSpPr>
        <p:spPr/>
      </p:sp>
      <p:sp>
        <p:nvSpPr>
          <p:cNvPr id="9830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9330" name="Rectangle 2"/>
          <p:cNvSpPr>
            <a:spLocks noGrp="1" noRot="1" noTextEdit="1"/>
          </p:cNvSpPr>
          <p:nvPr>
            <p:ph type="sldImg"/>
          </p:nvPr>
        </p:nvSpPr>
        <p:spPr/>
      </p:sp>
      <p:sp>
        <p:nvSpPr>
          <p:cNvPr id="9933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0354" name="Rectangle 2"/>
          <p:cNvSpPr>
            <a:spLocks noGrp="1" noRot="1" noTextEdit="1"/>
          </p:cNvSpPr>
          <p:nvPr>
            <p:ph type="sldImg"/>
          </p:nvPr>
        </p:nvSpPr>
        <p:spPr/>
      </p:sp>
      <p:sp>
        <p:nvSpPr>
          <p:cNvPr id="10035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1378" name="Rectangle 2"/>
          <p:cNvSpPr>
            <a:spLocks noGrp="1" noRot="1" noTextEdit="1"/>
          </p:cNvSpPr>
          <p:nvPr>
            <p:ph type="sldImg"/>
          </p:nvPr>
        </p:nvSpPr>
        <p:spPr/>
      </p:sp>
      <p:sp>
        <p:nvSpPr>
          <p:cNvPr id="10137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02" name="Rectangle 2"/>
          <p:cNvSpPr>
            <a:spLocks noGrp="1" noRot="1" noTextEdit="1"/>
          </p:cNvSpPr>
          <p:nvPr>
            <p:ph type="sldImg"/>
          </p:nvPr>
        </p:nvSpPr>
        <p:spPr/>
      </p:sp>
      <p:sp>
        <p:nvSpPr>
          <p:cNvPr id="10240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3426" name="Rectangle 2"/>
          <p:cNvSpPr>
            <a:spLocks noGrp="1" noRot="1" noTextEdit="1"/>
          </p:cNvSpPr>
          <p:nvPr>
            <p:ph type="sldImg"/>
          </p:nvPr>
        </p:nvSpPr>
        <p:spPr/>
      </p:sp>
      <p:sp>
        <p:nvSpPr>
          <p:cNvPr id="10342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Rot="1" noTextEdit="1"/>
          </p:cNvSpPr>
          <p:nvPr>
            <p:ph type="sldImg"/>
          </p:nvPr>
        </p:nvSpPr>
        <p:spPr/>
      </p:sp>
      <p:sp>
        <p:nvSpPr>
          <p:cNvPr id="8601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Rectangle 2"/>
          <p:cNvSpPr>
            <a:spLocks noGrp="1" noRot="1" noTextEdit="1"/>
          </p:cNvSpPr>
          <p:nvPr>
            <p:ph type="sldImg"/>
          </p:nvPr>
        </p:nvSpPr>
        <p:spPr/>
      </p:sp>
      <p:sp>
        <p:nvSpPr>
          <p:cNvPr id="10445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5474" name="Rectangle 2"/>
          <p:cNvSpPr>
            <a:spLocks noGrp="1" noRot="1" noTextEdit="1"/>
          </p:cNvSpPr>
          <p:nvPr>
            <p:ph type="sldImg"/>
          </p:nvPr>
        </p:nvSpPr>
        <p:spPr/>
      </p:sp>
      <p:sp>
        <p:nvSpPr>
          <p:cNvPr id="10547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6498" name="Rectangle 2"/>
          <p:cNvSpPr>
            <a:spLocks noGrp="1" noRot="1" noTextEdit="1"/>
          </p:cNvSpPr>
          <p:nvPr>
            <p:ph type="sldImg"/>
          </p:nvPr>
        </p:nvSpPr>
        <p:spPr/>
      </p:sp>
      <p:sp>
        <p:nvSpPr>
          <p:cNvPr id="10649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7522" name="Rectangle 2"/>
          <p:cNvSpPr>
            <a:spLocks noGrp="1" noRot="1" noTextEdit="1"/>
          </p:cNvSpPr>
          <p:nvPr>
            <p:ph type="sldImg"/>
          </p:nvPr>
        </p:nvSpPr>
        <p:spPr/>
      </p:sp>
      <p:sp>
        <p:nvSpPr>
          <p:cNvPr id="10752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8546" name="Rectangle 2"/>
          <p:cNvSpPr>
            <a:spLocks noGrp="1" noRot="1" noTextEdit="1"/>
          </p:cNvSpPr>
          <p:nvPr>
            <p:ph type="sldImg"/>
          </p:nvPr>
        </p:nvSpPr>
        <p:spPr/>
      </p:sp>
      <p:sp>
        <p:nvSpPr>
          <p:cNvPr id="10854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70" name="Rectangle 2"/>
          <p:cNvSpPr>
            <a:spLocks noGrp="1" noRot="1" noTextEdit="1"/>
          </p:cNvSpPr>
          <p:nvPr>
            <p:ph type="sldImg"/>
          </p:nvPr>
        </p:nvSpPr>
        <p:spPr/>
      </p:sp>
      <p:sp>
        <p:nvSpPr>
          <p:cNvPr id="10957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0594" name="Rectangle 2"/>
          <p:cNvSpPr>
            <a:spLocks noGrp="1" noRot="1" noTextEdit="1"/>
          </p:cNvSpPr>
          <p:nvPr>
            <p:ph type="sldImg"/>
          </p:nvPr>
        </p:nvSpPr>
        <p:spPr/>
      </p:sp>
      <p:sp>
        <p:nvSpPr>
          <p:cNvPr id="11059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1618" name="Rectangle 2"/>
          <p:cNvSpPr>
            <a:spLocks noGrp="1" noRot="1" noTextEdit="1"/>
          </p:cNvSpPr>
          <p:nvPr>
            <p:ph type="sldImg"/>
          </p:nvPr>
        </p:nvSpPr>
        <p:spPr/>
      </p:sp>
      <p:sp>
        <p:nvSpPr>
          <p:cNvPr id="11161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42" name="Rectangle 2"/>
          <p:cNvSpPr>
            <a:spLocks noGrp="1" noRot="1" noTextEdit="1"/>
          </p:cNvSpPr>
          <p:nvPr>
            <p:ph type="sldImg"/>
          </p:nvPr>
        </p:nvSpPr>
        <p:spPr/>
      </p:sp>
      <p:sp>
        <p:nvSpPr>
          <p:cNvPr id="11264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3666" name="Rectangle 2"/>
          <p:cNvSpPr>
            <a:spLocks noGrp="1" noRot="1" noTextEdit="1"/>
          </p:cNvSpPr>
          <p:nvPr>
            <p:ph type="sldImg"/>
          </p:nvPr>
        </p:nvSpPr>
        <p:spPr/>
      </p:sp>
      <p:sp>
        <p:nvSpPr>
          <p:cNvPr id="11366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Rectangle 2"/>
          <p:cNvSpPr>
            <a:spLocks noGrp="1" noRot="1" noTextEdit="1"/>
          </p:cNvSpPr>
          <p:nvPr>
            <p:ph type="sldImg"/>
          </p:nvPr>
        </p:nvSpPr>
        <p:spPr/>
      </p:sp>
      <p:sp>
        <p:nvSpPr>
          <p:cNvPr id="8704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noRot="1" noTextEdit="1"/>
          </p:cNvSpPr>
          <p:nvPr>
            <p:ph type="sldImg"/>
          </p:nvPr>
        </p:nvSpPr>
        <p:spPr/>
      </p:sp>
      <p:sp>
        <p:nvSpPr>
          <p:cNvPr id="11469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5714" name="Rectangle 2"/>
          <p:cNvSpPr>
            <a:spLocks noGrp="1" noRot="1" noTextEdit="1"/>
          </p:cNvSpPr>
          <p:nvPr>
            <p:ph type="sldImg"/>
          </p:nvPr>
        </p:nvSpPr>
        <p:spPr/>
      </p:sp>
      <p:sp>
        <p:nvSpPr>
          <p:cNvPr id="11571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6738" name="Rectangle 2"/>
          <p:cNvSpPr>
            <a:spLocks noGrp="1" noRot="1" noTextEdit="1"/>
          </p:cNvSpPr>
          <p:nvPr>
            <p:ph type="sldImg"/>
          </p:nvPr>
        </p:nvSpPr>
        <p:spPr/>
      </p:sp>
      <p:sp>
        <p:nvSpPr>
          <p:cNvPr id="11673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7762" name="Rectangle 2"/>
          <p:cNvSpPr>
            <a:spLocks noGrp="1" noRot="1" noTextEdit="1"/>
          </p:cNvSpPr>
          <p:nvPr>
            <p:ph type="sldImg"/>
          </p:nvPr>
        </p:nvSpPr>
        <p:spPr/>
      </p:sp>
      <p:sp>
        <p:nvSpPr>
          <p:cNvPr id="11776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8786" name="Rectangle 2"/>
          <p:cNvSpPr>
            <a:spLocks noGrp="1" noRot="1" noTextEdit="1"/>
          </p:cNvSpPr>
          <p:nvPr>
            <p:ph type="sldImg"/>
          </p:nvPr>
        </p:nvSpPr>
        <p:spPr/>
      </p:sp>
      <p:sp>
        <p:nvSpPr>
          <p:cNvPr id="11878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10" name="Rectangle 2"/>
          <p:cNvSpPr>
            <a:spLocks noGrp="1" noRot="1" noTextEdit="1"/>
          </p:cNvSpPr>
          <p:nvPr>
            <p:ph type="sldImg"/>
          </p:nvPr>
        </p:nvSpPr>
        <p:spPr/>
      </p:sp>
      <p:sp>
        <p:nvSpPr>
          <p:cNvPr id="11981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0834" name="Rectangle 2"/>
          <p:cNvSpPr>
            <a:spLocks noGrp="1" noRot="1" noTextEdit="1"/>
          </p:cNvSpPr>
          <p:nvPr>
            <p:ph type="sldImg"/>
          </p:nvPr>
        </p:nvSpPr>
        <p:spPr/>
      </p:sp>
      <p:sp>
        <p:nvSpPr>
          <p:cNvPr id="12083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1858" name="Rectangle 2"/>
          <p:cNvSpPr>
            <a:spLocks noGrp="1" noRot="1" noTextEdit="1"/>
          </p:cNvSpPr>
          <p:nvPr>
            <p:ph type="sldImg"/>
          </p:nvPr>
        </p:nvSpPr>
        <p:spPr/>
      </p:sp>
      <p:sp>
        <p:nvSpPr>
          <p:cNvPr id="12185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Rectangle 2"/>
          <p:cNvSpPr>
            <a:spLocks noGrp="1" noRot="1" noTextEdit="1"/>
          </p:cNvSpPr>
          <p:nvPr>
            <p:ph type="sldImg"/>
          </p:nvPr>
        </p:nvSpPr>
        <p:spPr/>
      </p:sp>
      <p:sp>
        <p:nvSpPr>
          <p:cNvPr id="12288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Rectangle 2"/>
          <p:cNvSpPr>
            <a:spLocks noGrp="1" noRot="1" noTextEdit="1"/>
          </p:cNvSpPr>
          <p:nvPr>
            <p:ph type="sldImg"/>
          </p:nvPr>
        </p:nvSpPr>
        <p:spPr/>
      </p:sp>
      <p:sp>
        <p:nvSpPr>
          <p:cNvPr id="12390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8066" name="Rectangle 2"/>
          <p:cNvSpPr>
            <a:spLocks noGrp="1" noRot="1" noTextEdit="1"/>
          </p:cNvSpPr>
          <p:nvPr>
            <p:ph type="sldImg"/>
          </p:nvPr>
        </p:nvSpPr>
        <p:spPr/>
      </p:sp>
      <p:sp>
        <p:nvSpPr>
          <p:cNvPr id="8806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4930" name="Rectangle 2"/>
          <p:cNvSpPr>
            <a:spLocks noGrp="1" noRot="1" noTextEdit="1"/>
          </p:cNvSpPr>
          <p:nvPr>
            <p:ph type="sldImg"/>
          </p:nvPr>
        </p:nvSpPr>
        <p:spPr/>
      </p:sp>
      <p:sp>
        <p:nvSpPr>
          <p:cNvPr id="12493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5954" name="Rectangle 2"/>
          <p:cNvSpPr>
            <a:spLocks noGrp="1" noRot="1" noTextEdit="1"/>
          </p:cNvSpPr>
          <p:nvPr>
            <p:ph type="sldImg"/>
          </p:nvPr>
        </p:nvSpPr>
        <p:spPr/>
      </p:sp>
      <p:sp>
        <p:nvSpPr>
          <p:cNvPr id="12595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6978" name="Rectangle 2"/>
          <p:cNvSpPr>
            <a:spLocks noGrp="1" noRot="1" noTextEdit="1"/>
          </p:cNvSpPr>
          <p:nvPr>
            <p:ph type="sldImg"/>
          </p:nvPr>
        </p:nvSpPr>
        <p:spPr/>
      </p:sp>
      <p:sp>
        <p:nvSpPr>
          <p:cNvPr id="12697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8002" name="Rectangle 2"/>
          <p:cNvSpPr>
            <a:spLocks noGrp="1" noRot="1" noTextEdit="1"/>
          </p:cNvSpPr>
          <p:nvPr>
            <p:ph type="sldImg"/>
          </p:nvPr>
        </p:nvSpPr>
        <p:spPr/>
      </p:sp>
      <p:sp>
        <p:nvSpPr>
          <p:cNvPr id="12800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9026" name="Rectangle 2"/>
          <p:cNvSpPr>
            <a:spLocks noGrp="1" noRot="1" noTextEdit="1"/>
          </p:cNvSpPr>
          <p:nvPr>
            <p:ph type="sldImg"/>
          </p:nvPr>
        </p:nvSpPr>
        <p:spPr/>
      </p:sp>
      <p:sp>
        <p:nvSpPr>
          <p:cNvPr id="12902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0050" name="Rectangle 2"/>
          <p:cNvSpPr>
            <a:spLocks noGrp="1" noRot="1" noTextEdit="1"/>
          </p:cNvSpPr>
          <p:nvPr>
            <p:ph type="sldImg"/>
          </p:nvPr>
        </p:nvSpPr>
        <p:spPr/>
      </p:sp>
      <p:sp>
        <p:nvSpPr>
          <p:cNvPr id="13005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4" name="Rectangle 2"/>
          <p:cNvSpPr>
            <a:spLocks noGrp="1" noRot="1" noTextEdit="1"/>
          </p:cNvSpPr>
          <p:nvPr>
            <p:ph type="sldImg"/>
          </p:nvPr>
        </p:nvSpPr>
        <p:spPr/>
      </p:sp>
      <p:sp>
        <p:nvSpPr>
          <p:cNvPr id="13107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Rectangle 2"/>
          <p:cNvSpPr>
            <a:spLocks noGrp="1" noRot="1" noTextEdit="1"/>
          </p:cNvSpPr>
          <p:nvPr>
            <p:ph type="sldImg"/>
          </p:nvPr>
        </p:nvSpPr>
        <p:spPr/>
      </p:sp>
      <p:sp>
        <p:nvSpPr>
          <p:cNvPr id="13209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Rectangle 2"/>
          <p:cNvSpPr>
            <a:spLocks noGrp="1" noRot="1" noTextEdit="1"/>
          </p:cNvSpPr>
          <p:nvPr>
            <p:ph type="sldImg"/>
          </p:nvPr>
        </p:nvSpPr>
        <p:spPr/>
      </p:sp>
      <p:sp>
        <p:nvSpPr>
          <p:cNvPr id="13312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4146" name="Rectangle 2"/>
          <p:cNvSpPr>
            <a:spLocks noGrp="1" noRot="1" noTextEdit="1"/>
          </p:cNvSpPr>
          <p:nvPr>
            <p:ph type="sldImg"/>
          </p:nvPr>
        </p:nvSpPr>
        <p:spPr/>
      </p:sp>
      <p:sp>
        <p:nvSpPr>
          <p:cNvPr id="13414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0" name="Rectangle 2"/>
          <p:cNvSpPr>
            <a:spLocks noGrp="1" noRot="1" noTextEdit="1"/>
          </p:cNvSpPr>
          <p:nvPr>
            <p:ph type="sldImg"/>
          </p:nvPr>
        </p:nvSpPr>
        <p:spPr/>
      </p:sp>
      <p:sp>
        <p:nvSpPr>
          <p:cNvPr id="8909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5170" name="Rectangle 2"/>
          <p:cNvSpPr>
            <a:spLocks noGrp="1" noRot="1" noTextEdit="1"/>
          </p:cNvSpPr>
          <p:nvPr>
            <p:ph type="sldImg"/>
          </p:nvPr>
        </p:nvSpPr>
        <p:spPr/>
      </p:sp>
      <p:sp>
        <p:nvSpPr>
          <p:cNvPr id="13517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6194" name="Rectangle 2"/>
          <p:cNvSpPr>
            <a:spLocks noGrp="1" noRot="1" noTextEdit="1"/>
          </p:cNvSpPr>
          <p:nvPr>
            <p:ph type="sldImg"/>
          </p:nvPr>
        </p:nvSpPr>
        <p:spPr/>
      </p:sp>
      <p:sp>
        <p:nvSpPr>
          <p:cNvPr id="13619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8" name="Rectangle 2"/>
          <p:cNvSpPr>
            <a:spLocks noGrp="1" noRot="1" noTextEdit="1"/>
          </p:cNvSpPr>
          <p:nvPr>
            <p:ph type="sldImg"/>
          </p:nvPr>
        </p:nvSpPr>
        <p:spPr/>
      </p:sp>
      <p:sp>
        <p:nvSpPr>
          <p:cNvPr id="13721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2" name="Rectangle 2"/>
          <p:cNvSpPr>
            <a:spLocks noGrp="1" noRot="1" noTextEdit="1"/>
          </p:cNvSpPr>
          <p:nvPr>
            <p:ph type="sldImg"/>
          </p:nvPr>
        </p:nvSpPr>
        <p:spPr/>
      </p:sp>
      <p:sp>
        <p:nvSpPr>
          <p:cNvPr id="13824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39266" name="Rectangle 2"/>
          <p:cNvSpPr>
            <a:spLocks noGrp="1" noRot="1" noTextEdit="1"/>
          </p:cNvSpPr>
          <p:nvPr>
            <p:ph type="sldImg"/>
          </p:nvPr>
        </p:nvSpPr>
        <p:spPr/>
      </p:sp>
      <p:sp>
        <p:nvSpPr>
          <p:cNvPr id="13926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0" name="Rectangle 2"/>
          <p:cNvSpPr>
            <a:spLocks noGrp="1" noRot="1" noTextEdit="1"/>
          </p:cNvSpPr>
          <p:nvPr>
            <p:ph type="sldImg"/>
          </p:nvPr>
        </p:nvSpPr>
        <p:spPr/>
      </p:sp>
      <p:sp>
        <p:nvSpPr>
          <p:cNvPr id="14029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4" name="Rectangle 2"/>
          <p:cNvSpPr>
            <a:spLocks noGrp="1" noRot="1" noTextEdit="1"/>
          </p:cNvSpPr>
          <p:nvPr>
            <p:ph type="sldImg"/>
          </p:nvPr>
        </p:nvSpPr>
        <p:spPr/>
      </p:sp>
      <p:sp>
        <p:nvSpPr>
          <p:cNvPr id="14131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2338" name="Rectangle 2"/>
          <p:cNvSpPr>
            <a:spLocks noGrp="1" noRot="1" noTextEdit="1"/>
          </p:cNvSpPr>
          <p:nvPr>
            <p:ph type="sldImg"/>
          </p:nvPr>
        </p:nvSpPr>
        <p:spPr/>
      </p:sp>
      <p:sp>
        <p:nvSpPr>
          <p:cNvPr id="14233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62" name="Rectangle 2"/>
          <p:cNvSpPr>
            <a:spLocks noGrp="1" noRot="1" noTextEdit="1"/>
          </p:cNvSpPr>
          <p:nvPr>
            <p:ph type="sldImg"/>
          </p:nvPr>
        </p:nvSpPr>
        <p:spPr/>
      </p:sp>
      <p:sp>
        <p:nvSpPr>
          <p:cNvPr id="14336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4386" name="Rectangle 2"/>
          <p:cNvSpPr>
            <a:spLocks noGrp="1" noRot="1" noTextEdit="1"/>
          </p:cNvSpPr>
          <p:nvPr>
            <p:ph type="sldImg"/>
          </p:nvPr>
        </p:nvSpPr>
        <p:spPr/>
      </p:sp>
      <p:sp>
        <p:nvSpPr>
          <p:cNvPr id="14438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Rectangle 2"/>
          <p:cNvSpPr>
            <a:spLocks noGrp="1" noRot="1" noTextEdit="1"/>
          </p:cNvSpPr>
          <p:nvPr>
            <p:ph type="sldImg"/>
          </p:nvPr>
        </p:nvSpPr>
        <p:spPr/>
      </p:sp>
      <p:sp>
        <p:nvSpPr>
          <p:cNvPr id="9011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Rectangle 2"/>
          <p:cNvSpPr>
            <a:spLocks noGrp="1" noRot="1" noTextEdit="1"/>
          </p:cNvSpPr>
          <p:nvPr>
            <p:ph type="sldImg"/>
          </p:nvPr>
        </p:nvSpPr>
        <p:spPr/>
      </p:sp>
      <p:sp>
        <p:nvSpPr>
          <p:cNvPr id="14541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6434" name="Rectangle 2"/>
          <p:cNvSpPr>
            <a:spLocks noGrp="1" noRot="1" noTextEdit="1"/>
          </p:cNvSpPr>
          <p:nvPr>
            <p:ph type="sldImg"/>
          </p:nvPr>
        </p:nvSpPr>
        <p:spPr/>
      </p:sp>
      <p:sp>
        <p:nvSpPr>
          <p:cNvPr id="14643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7458" name="Rectangle 2"/>
          <p:cNvSpPr>
            <a:spLocks noGrp="1" noRot="1" noTextEdit="1"/>
          </p:cNvSpPr>
          <p:nvPr>
            <p:ph type="sldImg"/>
          </p:nvPr>
        </p:nvSpPr>
        <p:spPr/>
      </p:sp>
      <p:sp>
        <p:nvSpPr>
          <p:cNvPr id="14745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8482" name="Rectangle 2"/>
          <p:cNvSpPr>
            <a:spLocks noGrp="1" noRot="1" noTextEdit="1"/>
          </p:cNvSpPr>
          <p:nvPr>
            <p:ph type="sldImg"/>
          </p:nvPr>
        </p:nvSpPr>
        <p:spPr/>
      </p:sp>
      <p:sp>
        <p:nvSpPr>
          <p:cNvPr id="14848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9506" name="Rectangle 2"/>
          <p:cNvSpPr>
            <a:spLocks noGrp="1" noRot="1" noTextEdit="1"/>
          </p:cNvSpPr>
          <p:nvPr>
            <p:ph type="sldImg"/>
          </p:nvPr>
        </p:nvSpPr>
        <p:spPr/>
      </p:sp>
      <p:sp>
        <p:nvSpPr>
          <p:cNvPr id="14950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0530" name="Rectangle 2"/>
          <p:cNvSpPr>
            <a:spLocks noGrp="1" noRot="1" noTextEdit="1"/>
          </p:cNvSpPr>
          <p:nvPr>
            <p:ph type="sldImg"/>
          </p:nvPr>
        </p:nvSpPr>
        <p:spPr/>
      </p:sp>
      <p:sp>
        <p:nvSpPr>
          <p:cNvPr id="15053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1554" name="Rectangle 2"/>
          <p:cNvSpPr>
            <a:spLocks noGrp="1" noRot="1" noTextEdit="1"/>
          </p:cNvSpPr>
          <p:nvPr>
            <p:ph type="sldImg"/>
          </p:nvPr>
        </p:nvSpPr>
        <p:spPr/>
      </p:sp>
      <p:sp>
        <p:nvSpPr>
          <p:cNvPr id="15155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2578" name="Rectangle 2"/>
          <p:cNvSpPr>
            <a:spLocks noGrp="1" noRot="1" noTextEdit="1"/>
          </p:cNvSpPr>
          <p:nvPr>
            <p:ph type="sldImg"/>
          </p:nvPr>
        </p:nvSpPr>
        <p:spPr/>
      </p:sp>
      <p:sp>
        <p:nvSpPr>
          <p:cNvPr id="15257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02" name="Rectangle 2"/>
          <p:cNvSpPr>
            <a:spLocks noGrp="1" noRot="1" noTextEdit="1"/>
          </p:cNvSpPr>
          <p:nvPr>
            <p:ph type="sldImg"/>
          </p:nvPr>
        </p:nvSpPr>
        <p:spPr/>
      </p:sp>
      <p:sp>
        <p:nvSpPr>
          <p:cNvPr id="15360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4626" name="Rectangle 2"/>
          <p:cNvSpPr>
            <a:spLocks noGrp="1" noRot="1" noTextEdit="1"/>
          </p:cNvSpPr>
          <p:nvPr>
            <p:ph type="sldImg"/>
          </p:nvPr>
        </p:nvSpPr>
        <p:spPr/>
      </p:sp>
      <p:sp>
        <p:nvSpPr>
          <p:cNvPr id="15462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1138" name="Rectangle 2"/>
          <p:cNvSpPr>
            <a:spLocks noGrp="1" noRot="1" noTextEdit="1"/>
          </p:cNvSpPr>
          <p:nvPr>
            <p:ph type="sldImg"/>
          </p:nvPr>
        </p:nvSpPr>
        <p:spPr/>
      </p:sp>
      <p:sp>
        <p:nvSpPr>
          <p:cNvPr id="9113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5650" name="Rectangle 2"/>
          <p:cNvSpPr>
            <a:spLocks noGrp="1" noRot="1" noTextEdit="1"/>
          </p:cNvSpPr>
          <p:nvPr>
            <p:ph type="sldImg"/>
          </p:nvPr>
        </p:nvSpPr>
        <p:spPr/>
      </p:sp>
      <p:sp>
        <p:nvSpPr>
          <p:cNvPr id="15565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6674" name="Rectangle 2"/>
          <p:cNvSpPr>
            <a:spLocks noGrp="1" noRot="1" noTextEdit="1"/>
          </p:cNvSpPr>
          <p:nvPr>
            <p:ph type="sldImg"/>
          </p:nvPr>
        </p:nvSpPr>
        <p:spPr/>
      </p:sp>
      <p:sp>
        <p:nvSpPr>
          <p:cNvPr id="15667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7698" name="Rectangle 2"/>
          <p:cNvSpPr>
            <a:spLocks noGrp="1" noRot="1" noTextEdit="1"/>
          </p:cNvSpPr>
          <p:nvPr>
            <p:ph type="sldImg"/>
          </p:nvPr>
        </p:nvSpPr>
        <p:spPr/>
      </p:sp>
      <p:sp>
        <p:nvSpPr>
          <p:cNvPr id="157699"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8722" name="Rectangle 2"/>
          <p:cNvSpPr>
            <a:spLocks noGrp="1" noRot="1" noTextEdit="1"/>
          </p:cNvSpPr>
          <p:nvPr>
            <p:ph type="sldImg"/>
          </p:nvPr>
        </p:nvSpPr>
        <p:spPr/>
      </p:sp>
      <p:sp>
        <p:nvSpPr>
          <p:cNvPr id="15872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9746" name="Rectangle 2"/>
          <p:cNvSpPr>
            <a:spLocks noGrp="1" noRot="1" noTextEdit="1"/>
          </p:cNvSpPr>
          <p:nvPr>
            <p:ph type="sldImg"/>
          </p:nvPr>
        </p:nvSpPr>
        <p:spPr/>
      </p:sp>
      <p:sp>
        <p:nvSpPr>
          <p:cNvPr id="15974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0770" name="Rectangle 2"/>
          <p:cNvSpPr>
            <a:spLocks noGrp="1" noRot="1" noTextEdit="1"/>
          </p:cNvSpPr>
          <p:nvPr>
            <p:ph type="sldImg"/>
          </p:nvPr>
        </p:nvSpPr>
        <p:spPr/>
      </p:sp>
      <p:sp>
        <p:nvSpPr>
          <p:cNvPr id="160771"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1794" name="Rectangle 2"/>
          <p:cNvSpPr>
            <a:spLocks noGrp="1" noRot="1" noTextEdit="1"/>
          </p:cNvSpPr>
          <p:nvPr>
            <p:ph type="sldImg"/>
          </p:nvPr>
        </p:nvSpPr>
        <p:spPr/>
      </p:sp>
      <p:sp>
        <p:nvSpPr>
          <p:cNvPr id="161795"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62" name="Rectangle 2"/>
          <p:cNvSpPr>
            <a:spLocks noGrp="1" noRot="1" noTextEdit="1"/>
          </p:cNvSpPr>
          <p:nvPr>
            <p:ph type="sldImg"/>
          </p:nvPr>
        </p:nvSpPr>
        <p:spPr/>
      </p:sp>
      <p:sp>
        <p:nvSpPr>
          <p:cNvPr id="92163"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Rectangle 2"/>
          <p:cNvSpPr>
            <a:spLocks noGrp="1" noRot="1" noTextEdit="1"/>
          </p:cNvSpPr>
          <p:nvPr>
            <p:ph type="sldImg"/>
          </p:nvPr>
        </p:nvSpPr>
        <p:spPr/>
      </p:sp>
      <p:sp>
        <p:nvSpPr>
          <p:cNvPr id="93187" name="Rectangle 3"/>
          <p:cNvSpPr>
            <a:spLocks noGrp="1" noRot="1"/>
          </p:cNvSpPr>
          <p:nvPr>
            <p:ph type="body" idx="1"/>
          </p:nvPr>
        </p:nvSpPr>
        <p:spPr/>
        <p:txBody>
          <a:bodyPr wrap="square" lIns="91440" tIns="45720" rIns="91440" bIns="45720" anchor="ctr" anchorCtr="0"/>
          <a:p>
            <a:pPr lvl="0"/>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
        <p:nvSpPr>
          <p:cNvPr id="9" name="灯片编号占位符 5"/>
          <p:cNvSpPr>
            <a:spLocks noGrp="1"/>
          </p:cNvSpPr>
          <p:nvPr>
            <p:ph type="sldNum" sz="quarter" idx="4"/>
          </p:nvPr>
        </p:nvSpPr>
        <p:spPr>
          <a:xfrm>
            <a:off x="8348663" y="6532563"/>
            <a:ext cx="628650" cy="244475"/>
          </a:xfrm>
          <a:prstGeom prst="rect">
            <a:avLst/>
          </a:prstGeom>
        </p:spPr>
        <p:txBody>
          <a:bodyPr/>
          <a:p>
            <a:pPr lvl="0" eaLnBrk="1" hangingPunct="1"/>
            <a:fld id="{9A0DB2DC-4C9A-4742-B13C-FB6460FD3503}" type="slidenum">
              <a:rPr lang="en-US" altLang="zh-CN" dirty="0"/>
            </a:fld>
            <a:endParaRPr lang="en-US" altLang="zh-CN"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cSld name="内容">
    <p:spTree>
      <p:nvGrpSpPr>
        <p:cNvPr id="1" name=""/>
        <p:cNvGrpSpPr/>
        <p:nvPr/>
      </p:nvGrpSpPr>
      <p:grpSpPr>
        <a:xfrm>
          <a:off x="0" y="0"/>
          <a:ext cx="0" cy="0"/>
          <a:chOff x="0" y="0"/>
          <a:chExt cx="0" cy="0"/>
        </a:xfrm>
      </p:grpSpPr>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3_自定义版式">
    <p:spTree>
      <p:nvGrpSpPr>
        <p:cNvPr id="1" name=""/>
        <p:cNvGrpSpPr/>
        <p:nvPr/>
      </p:nvGrpSpPr>
      <p:grpSpPr>
        <a:xfrm>
          <a:off x="0" y="0"/>
          <a:ext cx="0" cy="0"/>
          <a:chOff x="0" y="0"/>
          <a:chExt cx="0" cy="0"/>
        </a:xfrm>
      </p:grpSpPr>
      <p:pic>
        <p:nvPicPr>
          <p:cNvPr id="4103" name="Picture 2" descr="D:\02 工作宝典\C、PPT制作参考资料\01 我的PPT模板\PPT封底-1.jpg"/>
          <p:cNvPicPr>
            <a:picLocks noChangeAspect="1"/>
          </p:cNvPicPr>
          <p:nvPr/>
        </p:nvPicPr>
        <p:blipFill>
          <a:blip r:embed="rId2"/>
          <a:srcRect l="1154" r="1962"/>
          <a:stretch>
            <a:fillRect/>
          </a:stretch>
        </p:blipFill>
        <p:spPr>
          <a:xfrm>
            <a:off x="0" y="928688"/>
            <a:ext cx="9144000" cy="5929312"/>
          </a:xfrm>
          <a:prstGeom prst="rect">
            <a:avLst/>
          </a:prstGeom>
          <a:noFill/>
          <a:ln w="9525">
            <a:noFill/>
          </a:ln>
        </p:spPr>
      </p:pic>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1150938" y="617538"/>
            <a:ext cx="7793037"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1182688" y="2017713"/>
            <a:ext cx="7772400" cy="411480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9" name="日期占位符 3"/>
          <p:cNvSpPr>
            <a:spLocks noGrp="1"/>
          </p:cNvSpPr>
          <p:nvPr>
            <p:ph type="dt" sz="half" idx="2"/>
          </p:nvPr>
        </p:nvSpPr>
        <p:spPr>
          <a:xfrm>
            <a:off x="914400" y="6324600"/>
            <a:ext cx="1905000" cy="457200"/>
          </a:xfrm>
          <a:prstGeom prst="rect">
            <a:avLst/>
          </a:prstGeo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fld id="{49123C11-8208-4E21-9003-E5C287DF3F2D}" type="datetimeFigureOut">
              <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rPr>
            </a:fld>
            <a:endParaRPr kumimoji="0" lang="zh-CN" altLang="en-US"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0" name="页脚占位符 4"/>
          <p:cNvSpPr>
            <a:spLocks noGrp="1"/>
          </p:cNvSpPr>
          <p:nvPr>
            <p:ph type="ftr" sz="quarter" idx="3"/>
          </p:nvPr>
        </p:nvSpPr>
        <p:spPr>
          <a:xfrm>
            <a:off x="3352800" y="6324600"/>
            <a:ext cx="2895600" cy="457200"/>
          </a:xfrm>
          <a:prstGeom prst="rect">
            <a:avLst/>
          </a:prstGeo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mn-lt"/>
              <a:ea typeface="宋体" panose="02010600030101010101" pitchFamily="2" charset="-122"/>
              <a:cs typeface="+mn-cs"/>
            </a:endParaRPr>
          </a:p>
        </p:txBody>
      </p:sp>
      <p:sp>
        <p:nvSpPr>
          <p:cNvPr id="11" name="灯片编号占位符 5"/>
          <p:cNvSpPr>
            <a:spLocks noGrp="1"/>
          </p:cNvSpPr>
          <p:nvPr>
            <p:ph type="sldNum" sz="quarter" idx="4"/>
          </p:nvPr>
        </p:nvSpPr>
        <p:spPr>
          <a:xfrm>
            <a:off x="6781800" y="6324600"/>
            <a:ext cx="1905000" cy="457200"/>
          </a:xfrm>
          <a:prstGeom prst="rect">
            <a:avLst/>
          </a:prstGeom>
        </p:spPr>
        <p:txBody>
          <a:bodyPr/>
          <a:p>
            <a:pPr lvl="0" eaLnBrk="1" hangingPunct="1">
              <a:buNone/>
            </a:pPr>
            <a:fld id="{9A0DB2DC-4C9A-4742-B13C-FB6460FD3503}" type="slidenum">
              <a:rPr lang="zh-CN" altLang="zh-CN" dirty="0"/>
            </a:fld>
            <a:endParaRPr lang="zh-CN" altLang="zh-CN" dirty="0">
              <a:latin typeface="Arial" panose="020B0604020202020204" pitchFamily="34" charset="0"/>
            </a:endParaRPr>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p:spPr>
        <p:txBody>
          <a:bodyPr/>
          <a:lstStyle/>
          <a:p>
            <a:fld id="{AC1B7B3F-A56B-4310-A966-BD55D80449F1}"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3127340-2293-49D2-96F1-6E7BF0C8FD9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7" name="Line 6"/>
          <p:cNvSpPr>
            <a:spLocks noChangeShapeType="1"/>
          </p:cNvSpPr>
          <p:nvPr/>
        </p:nvSpPr>
        <p:spPr bwMode="auto">
          <a:xfrm>
            <a:off x="141288" y="6477000"/>
            <a:ext cx="8836025" cy="0"/>
          </a:xfrm>
          <a:prstGeom prst="line">
            <a:avLst/>
          </a:prstGeom>
          <a:noFill/>
          <a:ln w="12700">
            <a:solidFill>
              <a:srgbClr val="8B8B8B"/>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8" name="Line 6"/>
          <p:cNvSpPr>
            <a:spLocks noChangeShapeType="1"/>
          </p:cNvSpPr>
          <p:nvPr/>
        </p:nvSpPr>
        <p:spPr bwMode="auto">
          <a:xfrm>
            <a:off x="150813" y="820738"/>
            <a:ext cx="8836025" cy="0"/>
          </a:xfrm>
          <a:prstGeom prst="line">
            <a:avLst/>
          </a:prstGeom>
          <a:noFill/>
          <a:ln w="38100">
            <a:solidFill>
              <a:schemeClr val="bg1">
                <a:lumMod val="75000"/>
              </a:schemeClr>
            </a:solidFill>
            <a:rou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GB" sz="2955" b="0" i="0" u="none" strike="noStrike" kern="1200" cap="none" spc="0" normalizeH="0" baseline="0" noProof="0" dirty="0">
              <a:ln>
                <a:noFill/>
              </a:ln>
              <a:solidFill>
                <a:schemeClr val="tx1"/>
              </a:solidFill>
              <a:effectLst/>
              <a:uLnTx/>
              <a:uFillTx/>
              <a:latin typeface="Tahoma" panose="020B0604030504040204" pitchFamily="34" charset="0"/>
              <a:ea typeface="宋体" panose="02010600030101010101" pitchFamily="2" charset="-122"/>
              <a:cs typeface="+mn-cs"/>
            </a:endParaRPr>
          </a:p>
        </p:txBody>
      </p:sp>
      <p:sp>
        <p:nvSpPr>
          <p:cNvPr id="1028" name="文本框 13"/>
          <p:cNvSpPr txBox="1"/>
          <p:nvPr/>
        </p:nvSpPr>
        <p:spPr>
          <a:xfrm>
            <a:off x="150813" y="6477000"/>
            <a:ext cx="2135187" cy="307975"/>
          </a:xfrm>
          <a:prstGeom prst="rect">
            <a:avLst/>
          </a:prstGeom>
          <a:noFill/>
          <a:ln w="9525">
            <a:noFill/>
          </a:ln>
        </p:spPr>
        <p:txBody>
          <a:bodyPr>
            <a:spAutoFit/>
          </a:bodyPr>
          <a:p>
            <a:pPr lvl="0" eaLnBrk="1" hangingPunct="1">
              <a:buNone/>
            </a:pPr>
            <a:r>
              <a:rPr lang="en-US" altLang="zh-CN" sz="1400" dirty="0">
                <a:solidFill>
                  <a:srgbClr val="7F7F7F"/>
                </a:solidFill>
                <a:latin typeface="Tahoma" panose="020B0604030504040204" pitchFamily="34" charset="0"/>
              </a:rPr>
              <a:t>www.leanplants.com</a:t>
            </a:r>
            <a:endParaRPr lang="zh-CN" altLang="en-US" sz="1400" dirty="0">
              <a:solidFill>
                <a:srgbClr val="7F7F7F"/>
              </a:solidFill>
              <a:latin typeface="Tahoma" panose="020B0604030504040204" pitchFamily="34" charset="0"/>
            </a:endParaRPr>
          </a:p>
        </p:txBody>
      </p:sp>
      <p:sp>
        <p:nvSpPr>
          <p:cNvPr id="15" name="Text Box 5"/>
          <p:cNvSpPr txBox="1">
            <a:spLocks noChangeArrowheads="1"/>
          </p:cNvSpPr>
          <p:nvPr/>
        </p:nvSpPr>
        <p:spPr bwMode="auto">
          <a:xfrm>
            <a:off x="8723313" y="6543675"/>
            <a:ext cx="338138" cy="244475"/>
          </a:xfrm>
          <a:prstGeom prst="rect">
            <a:avLst/>
          </a:prstGeom>
          <a:noFill/>
          <a:ln>
            <a:noFill/>
          </a:ln>
        </p:spPr>
        <p:txBody>
          <a:bodyPr wrap="none">
            <a:spAutoFit/>
          </a:bodyPr>
          <a:p>
            <a:pPr lvl="0" eaLnBrk="0" hangingPunct="0">
              <a:buNone/>
            </a:pPr>
            <a:fld id="{9A0DB2DC-4C9A-4742-B13C-FB6460FD3503}" type="slidenum">
              <a:rPr lang="en-GB" altLang="zh-CN" sz="900" dirty="0">
                <a:latin typeface="Arial" panose="020B0604020202020204" pitchFamily="34" charset="0"/>
              </a:rPr>
            </a:fld>
            <a:endParaRPr lang="en-GB" altLang="zh-CN" sz="900" dirty="0">
              <a:latin typeface="Arial" panose="020B0604020202020204" pitchFamily="34" charset="0"/>
            </a:endParaRPr>
          </a:p>
        </p:txBody>
      </p:sp>
      <p:pic>
        <p:nvPicPr>
          <p:cNvPr id="1030" name="图片 2"/>
          <p:cNvPicPr>
            <a:picLocks noChangeAspect="1"/>
          </p:cNvPicPr>
          <p:nvPr/>
        </p:nvPicPr>
        <p:blipFill>
          <a:blip r:embed="rId8"/>
          <a:srcRect t="29845" b="32617"/>
          <a:stretch>
            <a:fillRect/>
          </a:stretch>
        </p:blipFill>
        <p:spPr>
          <a:xfrm>
            <a:off x="7712075" y="109538"/>
            <a:ext cx="1274763" cy="638175"/>
          </a:xfrm>
          <a:prstGeom prst="rect">
            <a:avLst/>
          </a:prstGeom>
          <a:noFill/>
          <a:ln w="9525">
            <a:noFill/>
          </a:ln>
        </p:spPr>
      </p:pic>
      <p:sp>
        <p:nvSpPr>
          <p:cNvPr id="2" name="标题占位符 1"/>
          <p:cNvSpPr/>
          <p:nvPr userDrawn="1"/>
        </p:nvSpPr>
        <p:spPr>
          <a:xfrm>
            <a:off x="179388" y="404813"/>
            <a:ext cx="7705725" cy="504825"/>
          </a:xfrm>
          <a:prstGeom prst="rect">
            <a:avLst/>
          </a:prstGeom>
          <a:noFill/>
          <a:ln w="9525">
            <a:noFill/>
          </a:ln>
        </p:spPr>
        <p:txBody>
          <a:bodyPr anchor="ctr" anchorCtr="0"/>
          <a:p>
            <a:pPr lvl="0" eaLnBrk="0" hangingPunct="0">
              <a:buNone/>
            </a:pPr>
            <a:r>
              <a:rPr lang="en-US" altLang="zh-CN" sz="2800" b="1" dirty="0">
                <a:latin typeface="Calibri" panose="020F0502020204030204" pitchFamily="34" charset="0"/>
                <a:ea typeface="黑体" panose="02010609060101010101" pitchFamily="49" charset="-122"/>
              </a:rPr>
              <a:t>T/T &amp; OPF</a:t>
            </a:r>
            <a:endParaRPr lang="en-US" altLang="zh-CN" sz="2800" b="1" dirty="0">
              <a:latin typeface="Calibri" panose="020F0502020204030204" pitchFamily="34" charset="0"/>
              <a:ea typeface="黑体" panose="02010609060101010101" pitchFamily="49" charset="-122"/>
            </a:endParaRPr>
          </a:p>
        </p:txBody>
      </p:sp>
      <p:sp>
        <p:nvSpPr>
          <p:cNvPr id="1031" name="Oval 15"/>
          <p:cNvSpPr/>
          <p:nvPr userDrawn="1"/>
        </p:nvSpPr>
        <p:spPr>
          <a:xfrm>
            <a:off x="7802563" y="6443663"/>
            <a:ext cx="152400" cy="152400"/>
          </a:xfrm>
          <a:prstGeom prst="ellipse">
            <a:avLst/>
          </a:prstGeom>
          <a:solidFill>
            <a:srgbClr val="939932"/>
          </a:solidFill>
          <a:ln w="9525">
            <a:noFill/>
          </a:ln>
        </p:spPr>
        <p:txBody>
          <a:bodyPr wrap="none" anchor="ctr" anchorCtr="0"/>
          <a:p>
            <a:pPr lvl="0" eaLnBrk="1" hangingPunct="1">
              <a:buNone/>
            </a:pPr>
            <a:endParaRPr lang="zh-CN" altLang="en-US" dirty="0">
              <a:latin typeface="Arial" panose="020B0604020202020204" pitchFamily="34" charset="0"/>
            </a:endParaRPr>
          </a:p>
        </p:txBody>
      </p:sp>
      <p:sp>
        <p:nvSpPr>
          <p:cNvPr id="1032" name="Oval 16"/>
          <p:cNvSpPr/>
          <p:nvPr userDrawn="1"/>
        </p:nvSpPr>
        <p:spPr>
          <a:xfrm>
            <a:off x="8023225" y="6443663"/>
            <a:ext cx="152400" cy="152400"/>
          </a:xfrm>
          <a:prstGeom prst="ellipse">
            <a:avLst/>
          </a:prstGeom>
          <a:solidFill>
            <a:srgbClr val="B24476"/>
          </a:solidFill>
          <a:ln w="9525">
            <a:noFill/>
          </a:ln>
        </p:spPr>
        <p:txBody>
          <a:bodyPr wrap="none" anchor="ctr" anchorCtr="0"/>
          <a:p>
            <a:pPr lvl="0" eaLnBrk="1" hangingPunct="1">
              <a:buNone/>
            </a:pPr>
            <a:endParaRPr lang="zh-CN" altLang="en-US" dirty="0">
              <a:latin typeface="Arial" panose="020B0604020202020204" pitchFamily="34" charset="0"/>
            </a:endParaRPr>
          </a:p>
        </p:txBody>
      </p:sp>
      <p:sp>
        <p:nvSpPr>
          <p:cNvPr id="1033" name="Oval 17"/>
          <p:cNvSpPr/>
          <p:nvPr userDrawn="1"/>
        </p:nvSpPr>
        <p:spPr>
          <a:xfrm>
            <a:off x="8251825" y="6443663"/>
            <a:ext cx="152400" cy="152400"/>
          </a:xfrm>
          <a:prstGeom prst="ellipse">
            <a:avLst/>
          </a:prstGeom>
          <a:solidFill>
            <a:srgbClr val="EC9F14"/>
          </a:solidFill>
          <a:ln w="9525">
            <a:noFill/>
          </a:ln>
        </p:spPr>
        <p:txBody>
          <a:bodyPr wrap="none" anchor="ctr" anchorCtr="0"/>
          <a:p>
            <a:pPr lvl="0" eaLnBrk="1" hangingPunct="1">
              <a:buNone/>
            </a:pPr>
            <a:endParaRPr lang="zh-CN" altLang="en-US" dirty="0">
              <a:latin typeface="Arial" panose="020B0604020202020204" pitchFamily="34" charset="0"/>
            </a:endParaRPr>
          </a:p>
        </p:txBody>
      </p:sp>
      <p:sp>
        <p:nvSpPr>
          <p:cNvPr id="1034" name="Oval 18"/>
          <p:cNvSpPr/>
          <p:nvPr userDrawn="1"/>
        </p:nvSpPr>
        <p:spPr>
          <a:xfrm>
            <a:off x="8480425" y="6443663"/>
            <a:ext cx="152400" cy="152400"/>
          </a:xfrm>
          <a:prstGeom prst="ellipse">
            <a:avLst/>
          </a:prstGeom>
          <a:solidFill>
            <a:srgbClr val="5C414F"/>
          </a:solidFill>
          <a:ln w="9525">
            <a:noFill/>
          </a:ln>
        </p:spPr>
        <p:txBody>
          <a:bodyPr wrap="none" anchor="ctr" anchorCtr="0"/>
          <a:p>
            <a:pPr lvl="0" eaLnBrk="1" hangingPunct="1">
              <a:buNone/>
            </a:pPr>
            <a:endParaRPr lang="zh-CN"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4.jpeg"/><Relationship Id="rId3" Type="http://schemas.openxmlformats.org/officeDocument/2006/relationships/tags" Target="../tags/tag2.xml"/><Relationship Id="rId2" Type="http://schemas.openxmlformats.org/officeDocument/2006/relationships/image" Target="../media/image3.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vmlDrawing" Target="../drawings/vmlDrawing2.vml"/><Relationship Id="rId3" Type="http://schemas.openxmlformats.org/officeDocument/2006/relationships/slideLayout" Target="../slideLayouts/slideLayout3.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3.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3.xml"/><Relationship Id="rId1" Type="http://schemas.openxmlformats.org/officeDocument/2006/relationships/image" Target="../media/image14.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image" Target="../media/image13.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3.xml"/><Relationship Id="rId1" Type="http://schemas.openxmlformats.org/officeDocument/2006/relationships/image" Target="../media/image15.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3.xml"/><Relationship Id="rId1"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3.xml"/><Relationship Id="rId1" Type="http://schemas.openxmlformats.org/officeDocument/2006/relationships/image" Target="../media/image17.jpeg"/></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3.xml"/><Relationship Id="rId2" Type="http://schemas.openxmlformats.org/officeDocument/2006/relationships/image" Target="../media/image19.jpeg"/><Relationship Id="rId1" Type="http://schemas.openxmlformats.org/officeDocument/2006/relationships/image" Target="../media/image18.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3.xml"/><Relationship Id="rId1" Type="http://schemas.openxmlformats.org/officeDocument/2006/relationships/image" Target="../media/image20.jpe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3.xml"/><Relationship Id="rId1"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6.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image" Target="../media/image7.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vml"/><Relationship Id="rId3" Type="http://schemas.openxmlformats.org/officeDocument/2006/relationships/slideLayout" Target="../slideLayouts/slideLayout3.xml"/><Relationship Id="rId2" Type="http://schemas.openxmlformats.org/officeDocument/2006/relationships/image" Target="../media/image9.emf"/><Relationship Id="rId1"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5" name="Text Box 3"/>
          <p:cNvSpPr txBox="1">
            <a:spLocks noChangeArrowheads="1"/>
          </p:cNvSpPr>
          <p:nvPr/>
        </p:nvSpPr>
        <p:spPr bwMode="auto">
          <a:xfrm>
            <a:off x="363220" y="1845310"/>
            <a:ext cx="8336280" cy="1583690"/>
          </a:xfrm>
          <a:prstGeom prst="rect">
            <a:avLst/>
          </a:prstGeom>
          <a:noFill/>
          <a:ln w="9525">
            <a:noFill/>
            <a:miter lim="800000"/>
          </a:ln>
          <a:effectLst>
            <a:prstShdw prst="shdw17" dist="17961" dir="2700000">
              <a:schemeClr val="accent1">
                <a:gamma/>
                <a:shade val="60000"/>
                <a:invGamma/>
              </a:schemeClr>
            </a:prstShdw>
          </a:effectLst>
        </p:spPr>
        <p:txBody>
          <a:bodyPr>
            <a:noAutofit/>
          </a:bodyPr>
          <a:lstStyle/>
          <a:p>
            <a:pPr marR="0" algn="ctr" defTabSz="914400">
              <a:buClrTx/>
              <a:buSzTx/>
              <a:buFontTx/>
              <a:buNone/>
              <a:defRPr/>
            </a:pPr>
            <a:r>
              <a:rPr kumimoji="0" lang="zh-CN" altLang="en-US" sz="7200" b="1" kern="1200" cap="none" spc="0" normalizeH="0" baseline="0" noProof="0">
                <a:latin typeface="Arial" panose="020B0604020202020204" pitchFamily="34" charset="0"/>
                <a:ea typeface="宋体" panose="02010600030101010101" pitchFamily="2" charset="-122"/>
                <a:cs typeface="+mn-cs"/>
              </a:rPr>
              <a:t>节拍和单件流</a:t>
            </a:r>
            <a:endParaRPr kumimoji="0" lang="zh-CN" altLang="en-US" sz="7200" b="1" kern="1200" cap="none" spc="0" normalizeH="0" baseline="0" noProof="0">
              <a:latin typeface="Arial" panose="020B0604020202020204" pitchFamily="34" charset="0"/>
              <a:ea typeface="宋体" panose="02010600030101010101" pitchFamily="2" charset="-122"/>
              <a:cs typeface="+mn-cs"/>
            </a:endParaRPr>
          </a:p>
        </p:txBody>
      </p:sp>
      <p:pic>
        <p:nvPicPr>
          <p:cNvPr id="4099" name="Picture 6" descr="精益思想"/>
          <p:cNvPicPr/>
          <p:nvPr>
            <p:custDataLst>
              <p:tags r:id="rId1"/>
            </p:custDataLst>
          </p:nvPr>
        </p:nvPicPr>
        <p:blipFill>
          <a:blip r:embed="rId2"/>
          <a:stretch>
            <a:fillRect/>
          </a:stretch>
        </p:blipFill>
        <p:spPr>
          <a:xfrm>
            <a:off x="5219700" y="3572193"/>
            <a:ext cx="1431925" cy="2133600"/>
          </a:xfrm>
          <a:prstGeom prst="rect">
            <a:avLst/>
          </a:prstGeom>
          <a:noFill/>
          <a:ln w="9525">
            <a:noFill/>
          </a:ln>
        </p:spPr>
      </p:pic>
      <p:pic>
        <p:nvPicPr>
          <p:cNvPr id="4100" name="Picture 7" descr="改善世界的机器2"/>
          <p:cNvPicPr/>
          <p:nvPr>
            <p:custDataLst>
              <p:tags r:id="rId3"/>
            </p:custDataLst>
          </p:nvPr>
        </p:nvPicPr>
        <p:blipFill>
          <a:blip r:embed="rId4"/>
          <a:stretch>
            <a:fillRect/>
          </a:stretch>
        </p:blipFill>
        <p:spPr>
          <a:xfrm>
            <a:off x="2916555" y="3572193"/>
            <a:ext cx="1431925" cy="2133600"/>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816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木桶定律：</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88163"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木桶定律</a:t>
            </a:r>
            <a:r>
              <a:rPr kumimoji="0" lang="zh-CN" altLang="en-US" sz="2400" kern="1200" cap="none" spc="0" normalizeH="0" baseline="0" noProof="0">
                <a:latin typeface="宋体" panose="02010600030101010101" pitchFamily="2" charset="-122"/>
                <a:ea typeface="宋体" panose="02010600030101010101" pitchFamily="2" charset="-122"/>
                <a:cs typeface="+mn-cs"/>
              </a:rPr>
              <a:t>，一个木桶盛水多少，并不取决于桶壁上最高的那块木板，而恰恰取决于桶壁上最短的那块木板，这一规律我们称之为“</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木桶定律</a:t>
            </a:r>
            <a:r>
              <a:rPr kumimoji="0" lang="zh-CN" altLang="en-US" sz="2400" kern="1200" cap="none" spc="0" normalizeH="0" baseline="0" noProof="0">
                <a:latin typeface="宋体" panose="02010600030101010101" pitchFamily="2" charset="-122"/>
                <a:ea typeface="宋体" panose="02010600030101010101" pitchFamily="2" charset="-122"/>
                <a:cs typeface="+mn-cs"/>
              </a:rPr>
              <a:t>”。</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木桶定律的三个推论：</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只有桶壁上所有木板都足够高，木桶才能盛满水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所有木板高出最低木板的部分是没有</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意义的，而且高出越多，浪费就越大</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提高木桶容量最有效的办法就是设法</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加高最低木板的高度</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988164" name="Picture 4"/>
          <p:cNvPicPr>
            <a:picLocks noChangeAspect="1"/>
          </p:cNvPicPr>
          <p:nvPr/>
        </p:nvPicPr>
        <p:blipFill>
          <a:blip r:embed="rId1">
            <a:clrChange>
              <a:clrFrom>
                <a:srgbClr val="FFFFFF"/>
              </a:clrFrom>
              <a:clrTo>
                <a:srgbClr val="FFFFFF">
                  <a:alpha val="0"/>
                </a:srgbClr>
              </a:clrTo>
            </a:clrChange>
          </a:blip>
          <a:stretch>
            <a:fillRect/>
          </a:stretch>
        </p:blipFill>
        <p:spPr>
          <a:xfrm>
            <a:off x="6011863" y="4581525"/>
            <a:ext cx="2879725" cy="172878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88164"/>
                                        </p:tgtEl>
                                        <p:attrNameLst>
                                          <p:attrName>style.visibility</p:attrName>
                                        </p:attrNameLst>
                                      </p:cBhvr>
                                      <p:to>
                                        <p:strVal val="visible"/>
                                      </p:to>
                                    </p:set>
                                    <p:animEffect transition="in" filter="blinds(horizontal)">
                                      <p:cBhvr>
                                        <p:cTn id="7" dur="500"/>
                                        <p:tgtEl>
                                          <p:spTgt spid="988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021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生产线简介：</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90211"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木桶要装更多的水，只要加长木桶的短板就可以做到。那么生产线要提高产量、效率，需要怎么做？生产线这个木桶的木板长度该怎么衡量的呢？</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grpSp>
        <p:nvGrpSpPr>
          <p:cNvPr id="2" name="Group 4"/>
          <p:cNvGrpSpPr/>
          <p:nvPr/>
        </p:nvGrpSpPr>
        <p:grpSpPr>
          <a:xfrm>
            <a:off x="539750" y="3824288"/>
            <a:ext cx="8002588" cy="2052637"/>
            <a:chOff x="340" y="2409"/>
            <a:chExt cx="5041" cy="1293"/>
          </a:xfrm>
        </p:grpSpPr>
        <p:grpSp>
          <p:nvGrpSpPr>
            <p:cNvPr id="14341" name="Group 5"/>
            <p:cNvGrpSpPr/>
            <p:nvPr/>
          </p:nvGrpSpPr>
          <p:grpSpPr>
            <a:xfrm rot="-5400000">
              <a:off x="3129" y="3313"/>
              <a:ext cx="240" cy="447"/>
              <a:chOff x="0" y="0"/>
              <a:chExt cx="240" cy="480"/>
            </a:xfrm>
          </p:grpSpPr>
          <p:sp>
            <p:nvSpPr>
              <p:cNvPr id="14419" name="AutoShape 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20" name="Oval 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21" name="Oval 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22" name="Oval 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4342" name="Group 10"/>
            <p:cNvGrpSpPr/>
            <p:nvPr/>
          </p:nvGrpSpPr>
          <p:grpSpPr>
            <a:xfrm rot="-5400000">
              <a:off x="3935" y="3313"/>
              <a:ext cx="240" cy="448"/>
              <a:chOff x="0" y="0"/>
              <a:chExt cx="240" cy="480"/>
            </a:xfrm>
          </p:grpSpPr>
          <p:sp>
            <p:nvSpPr>
              <p:cNvPr id="14415" name="AutoShape 11"/>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6" name="Oval 12"/>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7" name="Oval 13"/>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8" name="Oval 14"/>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4343" name="Group 15"/>
            <p:cNvGrpSpPr/>
            <p:nvPr/>
          </p:nvGrpSpPr>
          <p:grpSpPr>
            <a:xfrm rot="-5400000">
              <a:off x="4740" y="3313"/>
              <a:ext cx="240" cy="447"/>
              <a:chOff x="0" y="0"/>
              <a:chExt cx="240" cy="480"/>
            </a:xfrm>
          </p:grpSpPr>
          <p:sp>
            <p:nvSpPr>
              <p:cNvPr id="14411" name="AutoShape 1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2" name="Oval 1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3" name="Oval 1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4" name="Oval 1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4344" name="Rectangle 20"/>
            <p:cNvSpPr/>
            <p:nvPr/>
          </p:nvSpPr>
          <p:spPr>
            <a:xfrm>
              <a:off x="340" y="2937"/>
              <a:ext cx="5013" cy="384"/>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45" name="Rectangle 21"/>
            <p:cNvSpPr/>
            <p:nvPr/>
          </p:nvSpPr>
          <p:spPr>
            <a:xfrm>
              <a:off x="5129"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46" name="Rectangle 22"/>
            <p:cNvSpPr/>
            <p:nvPr/>
          </p:nvSpPr>
          <p:spPr>
            <a:xfrm>
              <a:off x="3026"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47" name="Rectangle 23"/>
            <p:cNvSpPr/>
            <p:nvPr/>
          </p:nvSpPr>
          <p:spPr>
            <a:xfrm>
              <a:off x="3831" y="3321"/>
              <a:ext cx="448"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48" name="Rectangle 24"/>
            <p:cNvSpPr/>
            <p:nvPr/>
          </p:nvSpPr>
          <p:spPr>
            <a:xfrm>
              <a:off x="4637"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49" name="Rectangle 25"/>
            <p:cNvSpPr/>
            <p:nvPr/>
          </p:nvSpPr>
          <p:spPr>
            <a:xfrm>
              <a:off x="481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50" name="Rectangle 26"/>
            <p:cNvSpPr/>
            <p:nvPr/>
          </p:nvSpPr>
          <p:spPr>
            <a:xfrm>
              <a:off x="5129" y="3417"/>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51" name="Rectangle 27"/>
            <p:cNvSpPr/>
            <p:nvPr/>
          </p:nvSpPr>
          <p:spPr>
            <a:xfrm>
              <a:off x="5129" y="3465"/>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52" name="Rectangle 28"/>
            <p:cNvSpPr/>
            <p:nvPr/>
          </p:nvSpPr>
          <p:spPr>
            <a:xfrm>
              <a:off x="5129" y="3513"/>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4353" name="Group 29"/>
            <p:cNvGrpSpPr/>
            <p:nvPr/>
          </p:nvGrpSpPr>
          <p:grpSpPr>
            <a:xfrm rot="-5400000">
              <a:off x="2323" y="3313"/>
              <a:ext cx="240" cy="447"/>
              <a:chOff x="0" y="0"/>
              <a:chExt cx="240" cy="480"/>
            </a:xfrm>
          </p:grpSpPr>
          <p:sp>
            <p:nvSpPr>
              <p:cNvPr id="14407" name="AutoShape 30"/>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8" name="Oval 31"/>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9" name="Oval 32"/>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10" name="Oval 33"/>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4354" name="Rectangle 34"/>
            <p:cNvSpPr/>
            <p:nvPr/>
          </p:nvSpPr>
          <p:spPr>
            <a:xfrm>
              <a:off x="2220"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4355" name="Group 35"/>
            <p:cNvGrpSpPr/>
            <p:nvPr/>
          </p:nvGrpSpPr>
          <p:grpSpPr>
            <a:xfrm rot="-5400000">
              <a:off x="1518" y="3313"/>
              <a:ext cx="240" cy="448"/>
              <a:chOff x="0" y="0"/>
              <a:chExt cx="240" cy="480"/>
            </a:xfrm>
          </p:grpSpPr>
          <p:sp>
            <p:nvSpPr>
              <p:cNvPr id="14403" name="AutoShape 3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4" name="Oval 3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5" name="Oval 3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6" name="Oval 3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4356" name="Rectangle 40"/>
            <p:cNvSpPr/>
            <p:nvPr/>
          </p:nvSpPr>
          <p:spPr>
            <a:xfrm>
              <a:off x="1414" y="3321"/>
              <a:ext cx="448"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4357" name="Group 41"/>
            <p:cNvGrpSpPr/>
            <p:nvPr/>
          </p:nvGrpSpPr>
          <p:grpSpPr>
            <a:xfrm rot="-5400000">
              <a:off x="712" y="3313"/>
              <a:ext cx="240" cy="447"/>
              <a:chOff x="0" y="0"/>
              <a:chExt cx="240" cy="480"/>
            </a:xfrm>
          </p:grpSpPr>
          <p:sp>
            <p:nvSpPr>
              <p:cNvPr id="14399" name="AutoShape 42"/>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0" name="Oval 43"/>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1" name="Oval 44"/>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402" name="Oval 45"/>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4358" name="Rectangle 46"/>
            <p:cNvSpPr/>
            <p:nvPr/>
          </p:nvSpPr>
          <p:spPr>
            <a:xfrm>
              <a:off x="609" y="3321"/>
              <a:ext cx="447"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59" name="Rectangle 47"/>
            <p:cNvSpPr/>
            <p:nvPr/>
          </p:nvSpPr>
          <p:spPr>
            <a:xfrm>
              <a:off x="430"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0" name="Rectangle 48"/>
            <p:cNvSpPr/>
            <p:nvPr/>
          </p:nvSpPr>
          <p:spPr>
            <a:xfrm>
              <a:off x="430" y="3417"/>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1" name="Rectangle 49"/>
            <p:cNvSpPr/>
            <p:nvPr/>
          </p:nvSpPr>
          <p:spPr>
            <a:xfrm>
              <a:off x="430" y="3465"/>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2" name="Rectangle 50"/>
            <p:cNvSpPr/>
            <p:nvPr/>
          </p:nvSpPr>
          <p:spPr>
            <a:xfrm>
              <a:off x="430" y="3513"/>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3" name="Line 51"/>
            <p:cNvSpPr/>
            <p:nvPr/>
          </p:nvSpPr>
          <p:spPr>
            <a:xfrm>
              <a:off x="2757" y="2841"/>
              <a:ext cx="313" cy="0"/>
            </a:xfrm>
            <a:prstGeom prst="line">
              <a:avLst/>
            </a:prstGeom>
            <a:ln w="38100" cap="flat" cmpd="sng">
              <a:solidFill>
                <a:srgbClr val="808080"/>
              </a:solidFill>
              <a:prstDash val="solid"/>
              <a:headEnd type="triangle" w="med" len="med"/>
              <a:tailEnd type="none" w="med" len="med"/>
            </a:ln>
          </p:spPr>
        </p:sp>
        <p:sp>
          <p:nvSpPr>
            <p:cNvPr id="14364" name="Rectangle 52"/>
            <p:cNvSpPr/>
            <p:nvPr/>
          </p:nvSpPr>
          <p:spPr>
            <a:xfrm>
              <a:off x="418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5" name="Rectangle 53"/>
            <p:cNvSpPr/>
            <p:nvPr/>
          </p:nvSpPr>
          <p:spPr>
            <a:xfrm>
              <a:off x="450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6" name="Rectangle 54"/>
            <p:cNvSpPr/>
            <p:nvPr/>
          </p:nvSpPr>
          <p:spPr>
            <a:xfrm>
              <a:off x="356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7" name="Rectangle 55"/>
            <p:cNvSpPr/>
            <p:nvPr/>
          </p:nvSpPr>
          <p:spPr>
            <a:xfrm>
              <a:off x="387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8" name="Rectangle 56"/>
            <p:cNvSpPr/>
            <p:nvPr/>
          </p:nvSpPr>
          <p:spPr>
            <a:xfrm>
              <a:off x="293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69" name="Rectangle 57"/>
            <p:cNvSpPr/>
            <p:nvPr/>
          </p:nvSpPr>
          <p:spPr>
            <a:xfrm>
              <a:off x="324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0" name="Rectangle 58"/>
            <p:cNvSpPr/>
            <p:nvPr/>
          </p:nvSpPr>
          <p:spPr>
            <a:xfrm>
              <a:off x="230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1" name="Rectangle 59"/>
            <p:cNvSpPr/>
            <p:nvPr/>
          </p:nvSpPr>
          <p:spPr>
            <a:xfrm>
              <a:off x="2612" y="2799"/>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2" name="Rectangle 60"/>
            <p:cNvSpPr/>
            <p:nvPr/>
          </p:nvSpPr>
          <p:spPr>
            <a:xfrm>
              <a:off x="168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3" name="Rectangle 61"/>
            <p:cNvSpPr/>
            <p:nvPr/>
          </p:nvSpPr>
          <p:spPr>
            <a:xfrm>
              <a:off x="199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4" name="Rectangle 62"/>
            <p:cNvSpPr/>
            <p:nvPr/>
          </p:nvSpPr>
          <p:spPr>
            <a:xfrm>
              <a:off x="1056"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5" name="Rectangle 63"/>
            <p:cNvSpPr/>
            <p:nvPr/>
          </p:nvSpPr>
          <p:spPr>
            <a:xfrm>
              <a:off x="1369" y="3081"/>
              <a:ext cx="135"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6" name="Rectangle 64"/>
            <p:cNvSpPr/>
            <p:nvPr/>
          </p:nvSpPr>
          <p:spPr>
            <a:xfrm>
              <a:off x="743" y="3081"/>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77" name="Rectangle 65"/>
            <p:cNvSpPr/>
            <p:nvPr/>
          </p:nvSpPr>
          <p:spPr>
            <a:xfrm>
              <a:off x="4945" y="2639"/>
              <a:ext cx="436" cy="250"/>
            </a:xfrm>
            <a:prstGeom prst="rect">
              <a:avLst/>
            </a:prstGeom>
            <a:noFill/>
            <a:ln w="9525">
              <a:noFill/>
            </a:ln>
          </p:spPr>
          <p:txBody>
            <a:bodyPr wrap="none">
              <a:spAutoFit/>
            </a:bodyPr>
            <a:p>
              <a:r>
                <a:rPr lang="zh-CN" altLang="en-US" sz="2000" b="1" dirty="0">
                  <a:latin typeface="Arial" panose="020B0604020202020204" pitchFamily="34" charset="0"/>
                  <a:ea typeface="楷体_GB2312" pitchFamily="49" charset="-122"/>
                </a:rPr>
                <a:t>入料</a:t>
              </a:r>
              <a:endParaRPr lang="zh-CN" altLang="en-US" sz="2000" b="1" dirty="0">
                <a:latin typeface="Arial" panose="020B0604020202020204" pitchFamily="34" charset="0"/>
                <a:ea typeface="楷体_GB2312" pitchFamily="49" charset="-122"/>
              </a:endParaRPr>
            </a:p>
          </p:txBody>
        </p:sp>
        <p:sp>
          <p:nvSpPr>
            <p:cNvPr id="14378" name="Rectangle 66"/>
            <p:cNvSpPr/>
            <p:nvPr/>
          </p:nvSpPr>
          <p:spPr>
            <a:xfrm>
              <a:off x="385" y="2639"/>
              <a:ext cx="436" cy="250"/>
            </a:xfrm>
            <a:prstGeom prst="rect">
              <a:avLst/>
            </a:prstGeom>
            <a:noFill/>
            <a:ln w="9525">
              <a:noFill/>
            </a:ln>
          </p:spPr>
          <p:txBody>
            <a:bodyPr wrap="none">
              <a:spAutoFit/>
            </a:bodyPr>
            <a:p>
              <a:r>
                <a:rPr lang="zh-CN" altLang="en-US" sz="2000" b="1" dirty="0">
                  <a:latin typeface="Arial" panose="020B0604020202020204" pitchFamily="34" charset="0"/>
                  <a:ea typeface="楷体_GB2312" pitchFamily="49" charset="-122"/>
                </a:rPr>
                <a:t>出料</a:t>
              </a:r>
              <a:endParaRPr lang="zh-CN" altLang="en-US" sz="2000" b="1" dirty="0">
                <a:latin typeface="Arial" panose="020B0604020202020204" pitchFamily="34" charset="0"/>
                <a:ea typeface="楷体_GB2312" pitchFamily="49" charset="-122"/>
              </a:endParaRPr>
            </a:p>
          </p:txBody>
        </p:sp>
        <p:sp>
          <p:nvSpPr>
            <p:cNvPr id="14379" name="Line 67"/>
            <p:cNvSpPr/>
            <p:nvPr/>
          </p:nvSpPr>
          <p:spPr>
            <a:xfrm>
              <a:off x="340" y="2409"/>
              <a:ext cx="0" cy="480"/>
            </a:xfrm>
            <a:prstGeom prst="line">
              <a:avLst/>
            </a:prstGeom>
            <a:ln w="9525" cap="flat" cmpd="sng">
              <a:solidFill>
                <a:schemeClr val="tx1"/>
              </a:solidFill>
              <a:prstDash val="solid"/>
              <a:headEnd type="none" w="med" len="med"/>
              <a:tailEnd type="none" w="med" len="med"/>
            </a:ln>
          </p:spPr>
        </p:sp>
        <p:sp>
          <p:nvSpPr>
            <p:cNvPr id="14380" name="Line 68"/>
            <p:cNvSpPr/>
            <p:nvPr/>
          </p:nvSpPr>
          <p:spPr>
            <a:xfrm>
              <a:off x="5353" y="2409"/>
              <a:ext cx="0" cy="480"/>
            </a:xfrm>
            <a:prstGeom prst="line">
              <a:avLst/>
            </a:prstGeom>
            <a:ln w="9525" cap="flat" cmpd="sng">
              <a:solidFill>
                <a:schemeClr val="tx1"/>
              </a:solidFill>
              <a:prstDash val="solid"/>
              <a:headEnd type="none" w="med" len="med"/>
              <a:tailEnd type="none" w="med" len="med"/>
            </a:ln>
          </p:spPr>
        </p:sp>
        <p:sp>
          <p:nvSpPr>
            <p:cNvPr id="14381" name="Line 69"/>
            <p:cNvSpPr/>
            <p:nvPr/>
          </p:nvSpPr>
          <p:spPr>
            <a:xfrm>
              <a:off x="340" y="2601"/>
              <a:ext cx="5013" cy="0"/>
            </a:xfrm>
            <a:prstGeom prst="line">
              <a:avLst/>
            </a:prstGeom>
            <a:ln w="9525" cap="flat" cmpd="sng">
              <a:solidFill>
                <a:schemeClr val="tx1"/>
              </a:solidFill>
              <a:prstDash val="solid"/>
              <a:headEnd type="triangle" w="med" len="med"/>
              <a:tailEnd type="triangle" w="med" len="med"/>
            </a:ln>
          </p:spPr>
        </p:sp>
        <p:sp>
          <p:nvSpPr>
            <p:cNvPr id="14382" name="Rectangle 70"/>
            <p:cNvSpPr/>
            <p:nvPr/>
          </p:nvSpPr>
          <p:spPr>
            <a:xfrm>
              <a:off x="4816"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3" name="Rectangle 71"/>
            <p:cNvSpPr/>
            <p:nvPr/>
          </p:nvSpPr>
          <p:spPr>
            <a:xfrm>
              <a:off x="4010"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4" name="Rectangle 72"/>
            <p:cNvSpPr/>
            <p:nvPr/>
          </p:nvSpPr>
          <p:spPr>
            <a:xfrm>
              <a:off x="3205"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5" name="Rectangle 73"/>
            <p:cNvSpPr/>
            <p:nvPr/>
          </p:nvSpPr>
          <p:spPr>
            <a:xfrm>
              <a:off x="2399"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6" name="Rectangle 74"/>
            <p:cNvSpPr/>
            <p:nvPr/>
          </p:nvSpPr>
          <p:spPr>
            <a:xfrm>
              <a:off x="1593" y="3369"/>
              <a:ext cx="135"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7" name="Rectangle 75"/>
            <p:cNvSpPr/>
            <p:nvPr/>
          </p:nvSpPr>
          <p:spPr>
            <a:xfrm>
              <a:off x="788" y="3369"/>
              <a:ext cx="13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88" name="Arc 76"/>
            <p:cNvSpPr/>
            <p:nvPr/>
          </p:nvSpPr>
          <p:spPr>
            <a:xfrm rot="-5400000">
              <a:off x="5064" y="2878"/>
              <a:ext cx="159" cy="148"/>
            </a:xfrm>
            <a:custGeom>
              <a:avLst/>
              <a:gdLst>
                <a:gd name="txL" fmla="*/ 0 w 21600"/>
                <a:gd name="txT" fmla="*/ 0 h 21600"/>
                <a:gd name="txR" fmla="*/ 21600 w 21600"/>
                <a:gd name="txB" fmla="*/ 21600 h 21600"/>
              </a:gdLst>
              <a:ahLst/>
              <a:cxnLst>
                <a:cxn ang="0">
                  <a:pos x="0" y="0"/>
                </a:cxn>
                <a:cxn ang="0">
                  <a:pos x="1" y="1"/>
                </a:cxn>
                <a:cxn ang="0">
                  <a:pos x="0" y="1"/>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14389" name="Arc 77"/>
            <p:cNvSpPr/>
            <p:nvPr/>
          </p:nvSpPr>
          <p:spPr>
            <a:xfrm>
              <a:off x="550" y="2889"/>
              <a:ext cx="148" cy="159"/>
            </a:xfrm>
            <a:custGeom>
              <a:avLst/>
              <a:gdLst>
                <a:gd name="txL" fmla="*/ 0 w 21600"/>
                <a:gd name="txT" fmla="*/ 0 h 21600"/>
                <a:gd name="txR" fmla="*/ 21600 w 21600"/>
                <a:gd name="txB" fmla="*/ 21600 h 21600"/>
              </a:gdLst>
              <a:ahLst/>
              <a:cxnLst>
                <a:cxn ang="0">
                  <a:pos x="0" y="0"/>
                </a:cxn>
                <a:cxn ang="0">
                  <a:pos x="1" y="1"/>
                </a:cxn>
                <a:cxn ang="0">
                  <a:pos x="0" y="1"/>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14390" name="Rectangle 78"/>
            <p:cNvSpPr/>
            <p:nvPr/>
          </p:nvSpPr>
          <p:spPr>
            <a:xfrm>
              <a:off x="2744"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1" name="Rectangle 79"/>
            <p:cNvSpPr/>
            <p:nvPr/>
          </p:nvSpPr>
          <p:spPr>
            <a:xfrm>
              <a:off x="2791" y="3470"/>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2" name="Rectangle 80"/>
            <p:cNvSpPr/>
            <p:nvPr/>
          </p:nvSpPr>
          <p:spPr>
            <a:xfrm>
              <a:off x="2789" y="3339"/>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3" name="Rectangle 81"/>
            <p:cNvSpPr/>
            <p:nvPr/>
          </p:nvSpPr>
          <p:spPr>
            <a:xfrm>
              <a:off x="2789" y="3606"/>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4" name="Rectangle 82"/>
            <p:cNvSpPr/>
            <p:nvPr/>
          </p:nvSpPr>
          <p:spPr>
            <a:xfrm>
              <a:off x="3562"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5" name="Rectangle 83"/>
            <p:cNvSpPr/>
            <p:nvPr/>
          </p:nvSpPr>
          <p:spPr>
            <a:xfrm>
              <a:off x="3609" y="3516"/>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6" name="Rectangle 84"/>
            <p:cNvSpPr/>
            <p:nvPr/>
          </p:nvSpPr>
          <p:spPr>
            <a:xfrm>
              <a:off x="3607" y="3385"/>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7" name="Rectangle 85"/>
            <p:cNvSpPr/>
            <p:nvPr/>
          </p:nvSpPr>
          <p:spPr>
            <a:xfrm>
              <a:off x="1929" y="3339"/>
              <a:ext cx="225" cy="363"/>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4398" name="Rectangle 86"/>
            <p:cNvSpPr/>
            <p:nvPr/>
          </p:nvSpPr>
          <p:spPr>
            <a:xfrm>
              <a:off x="1974" y="3470"/>
              <a:ext cx="13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225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生产线简介：</a:t>
            </a:r>
            <a:r>
              <a:rPr kumimoji="0" lang="zh-CN" altLang="en-US" sz="2400" kern="1200" cap="none" spc="0" normalizeH="0" baseline="0" noProof="0">
                <a:latin typeface="Arial" panose="020B0604020202020204" pitchFamily="34" charset="0"/>
                <a:ea typeface="宋体" panose="02010600030101010101" pitchFamily="2" charset="-122"/>
                <a:cs typeface="+mn-cs"/>
              </a:rPr>
              <a:t>瓶颈工序</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
        <p:nvSpPr>
          <p:cNvPr id="992259" name="Text Box 3"/>
          <p:cNvSpPr txBox="1">
            <a:spLocks noChangeArrowheads="1"/>
          </p:cNvSpPr>
          <p:nvPr/>
        </p:nvSpPr>
        <p:spPr bwMode="auto">
          <a:xfrm>
            <a:off x="447675" y="1909763"/>
            <a:ext cx="8301038" cy="10414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瓶颈工序</a:t>
            </a:r>
            <a:r>
              <a:rPr kumimoji="0" lang="zh-CN" altLang="en-US" sz="2400" kern="1200" cap="none" spc="0" normalizeH="0" baseline="0" noProof="0">
                <a:latin typeface="宋体" panose="02010600030101010101" pitchFamily="2" charset="-122"/>
                <a:ea typeface="宋体" panose="02010600030101010101" pitchFamily="2" charset="-122"/>
                <a:cs typeface="+mn-cs"/>
              </a:rPr>
              <a:t>，指生产线所有工序中所用人均工时最长的工序，通常指一道工序，有时也指几道工序。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grpSp>
        <p:nvGrpSpPr>
          <p:cNvPr id="15364" name="Group 4"/>
          <p:cNvGrpSpPr/>
          <p:nvPr/>
        </p:nvGrpSpPr>
        <p:grpSpPr>
          <a:xfrm>
            <a:off x="755650" y="3033713"/>
            <a:ext cx="8002588" cy="1981200"/>
            <a:chOff x="0" y="0"/>
            <a:chExt cx="5406" cy="1248"/>
          </a:xfrm>
        </p:grpSpPr>
        <p:grpSp>
          <p:nvGrpSpPr>
            <p:cNvPr id="15374" name="Group 5"/>
            <p:cNvGrpSpPr/>
            <p:nvPr/>
          </p:nvGrpSpPr>
          <p:grpSpPr>
            <a:xfrm rot="-5400000">
              <a:off x="3000" y="888"/>
              <a:ext cx="240" cy="480"/>
              <a:chOff x="0" y="0"/>
              <a:chExt cx="240" cy="480"/>
            </a:xfrm>
          </p:grpSpPr>
          <p:sp>
            <p:nvSpPr>
              <p:cNvPr id="15443" name="AutoShape 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4" name="Oval 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5" name="Oval 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6" name="Oval 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5375" name="Group 10"/>
            <p:cNvGrpSpPr/>
            <p:nvPr/>
          </p:nvGrpSpPr>
          <p:grpSpPr>
            <a:xfrm rot="-5400000">
              <a:off x="3864" y="888"/>
              <a:ext cx="240" cy="480"/>
              <a:chOff x="0" y="0"/>
              <a:chExt cx="240" cy="480"/>
            </a:xfrm>
          </p:grpSpPr>
          <p:sp>
            <p:nvSpPr>
              <p:cNvPr id="15439" name="AutoShape 11"/>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0" name="Oval 12"/>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1" name="Oval 13"/>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42" name="Oval 14"/>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grpSp>
          <p:nvGrpSpPr>
            <p:cNvPr id="15376" name="Group 15"/>
            <p:cNvGrpSpPr/>
            <p:nvPr/>
          </p:nvGrpSpPr>
          <p:grpSpPr>
            <a:xfrm rot="-5400000">
              <a:off x="4728" y="888"/>
              <a:ext cx="240" cy="480"/>
              <a:chOff x="0" y="0"/>
              <a:chExt cx="240" cy="480"/>
            </a:xfrm>
          </p:grpSpPr>
          <p:sp>
            <p:nvSpPr>
              <p:cNvPr id="15435" name="AutoShape 1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6" name="Oval 1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7" name="Oval 1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8" name="Oval 1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5377" name="Rectangle 20"/>
            <p:cNvSpPr/>
            <p:nvPr/>
          </p:nvSpPr>
          <p:spPr>
            <a:xfrm>
              <a:off x="0" y="528"/>
              <a:ext cx="5376" cy="384"/>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78" name="Rectangle 21"/>
            <p:cNvSpPr/>
            <p:nvPr/>
          </p:nvSpPr>
          <p:spPr>
            <a:xfrm>
              <a:off x="513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79" name="Rectangle 22"/>
            <p:cNvSpPr/>
            <p:nvPr/>
          </p:nvSpPr>
          <p:spPr>
            <a:xfrm>
              <a:off x="2880"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0" name="Rectangle 23"/>
            <p:cNvSpPr/>
            <p:nvPr/>
          </p:nvSpPr>
          <p:spPr>
            <a:xfrm>
              <a:off x="3744"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1" name="Rectangle 24"/>
            <p:cNvSpPr/>
            <p:nvPr/>
          </p:nvSpPr>
          <p:spPr>
            <a:xfrm>
              <a:off x="4608"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2" name="Rectangle 25"/>
            <p:cNvSpPr/>
            <p:nvPr/>
          </p:nvSpPr>
          <p:spPr>
            <a:xfrm>
              <a:off x="480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3" name="Rectangle 26"/>
            <p:cNvSpPr/>
            <p:nvPr/>
          </p:nvSpPr>
          <p:spPr>
            <a:xfrm>
              <a:off x="5136" y="1008"/>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4" name="Rectangle 27"/>
            <p:cNvSpPr/>
            <p:nvPr/>
          </p:nvSpPr>
          <p:spPr>
            <a:xfrm>
              <a:off x="5136" y="1056"/>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85" name="Rectangle 28"/>
            <p:cNvSpPr/>
            <p:nvPr/>
          </p:nvSpPr>
          <p:spPr>
            <a:xfrm>
              <a:off x="5136" y="1104"/>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5386" name="Group 29"/>
            <p:cNvGrpSpPr/>
            <p:nvPr/>
          </p:nvGrpSpPr>
          <p:grpSpPr>
            <a:xfrm rot="-5400000">
              <a:off x="2136" y="888"/>
              <a:ext cx="240" cy="480"/>
              <a:chOff x="0" y="0"/>
              <a:chExt cx="240" cy="480"/>
            </a:xfrm>
          </p:grpSpPr>
          <p:sp>
            <p:nvSpPr>
              <p:cNvPr id="15431" name="AutoShape 30"/>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2" name="Oval 31"/>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3" name="Oval 32"/>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4" name="Oval 33"/>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5387" name="Rectangle 34"/>
            <p:cNvSpPr/>
            <p:nvPr/>
          </p:nvSpPr>
          <p:spPr>
            <a:xfrm>
              <a:off x="2016"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5388" name="Group 35"/>
            <p:cNvGrpSpPr/>
            <p:nvPr/>
          </p:nvGrpSpPr>
          <p:grpSpPr>
            <a:xfrm rot="-5400000">
              <a:off x="1272" y="888"/>
              <a:ext cx="240" cy="480"/>
              <a:chOff x="0" y="0"/>
              <a:chExt cx="240" cy="480"/>
            </a:xfrm>
          </p:grpSpPr>
          <p:sp>
            <p:nvSpPr>
              <p:cNvPr id="15427" name="AutoShape 36"/>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8" name="Oval 37"/>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9" name="Oval 38"/>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30" name="Oval 39"/>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5389" name="Rectangle 40"/>
            <p:cNvSpPr/>
            <p:nvPr/>
          </p:nvSpPr>
          <p:spPr>
            <a:xfrm>
              <a:off x="1152"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grpSp>
          <p:nvGrpSpPr>
            <p:cNvPr id="15390" name="Group 41"/>
            <p:cNvGrpSpPr/>
            <p:nvPr/>
          </p:nvGrpSpPr>
          <p:grpSpPr>
            <a:xfrm rot="-5400000">
              <a:off x="408" y="888"/>
              <a:ext cx="240" cy="480"/>
              <a:chOff x="0" y="0"/>
              <a:chExt cx="240" cy="480"/>
            </a:xfrm>
          </p:grpSpPr>
          <p:sp>
            <p:nvSpPr>
              <p:cNvPr id="15423" name="AutoShape 42"/>
              <p:cNvSpPr/>
              <p:nvPr/>
            </p:nvSpPr>
            <p:spPr>
              <a:xfrm>
                <a:off x="0" y="48"/>
                <a:ext cx="192" cy="384"/>
              </a:xfrm>
              <a:prstGeom prst="moon">
                <a:avLst>
                  <a:gd name="adj" fmla="val 50000"/>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4" name="Oval 43"/>
              <p:cNvSpPr/>
              <p:nvPr/>
            </p:nvSpPr>
            <p:spPr>
              <a:xfrm>
                <a:off x="0" y="144"/>
                <a:ext cx="192" cy="192"/>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5" name="Oval 44"/>
              <p:cNvSpPr/>
              <p:nvPr/>
            </p:nvSpPr>
            <p:spPr>
              <a:xfrm>
                <a:off x="144" y="0"/>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6" name="Oval 45"/>
              <p:cNvSpPr/>
              <p:nvPr/>
            </p:nvSpPr>
            <p:spPr>
              <a:xfrm>
                <a:off x="144" y="384"/>
                <a:ext cx="96" cy="96"/>
              </a:xfrm>
              <a:prstGeom prst="ellipse">
                <a:avLst/>
              </a:prstGeom>
              <a:solidFill>
                <a:schemeClr val="accent1"/>
              </a:solidFill>
              <a:ln w="9525"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grpSp>
        <p:sp>
          <p:nvSpPr>
            <p:cNvPr id="15391" name="Rectangle 46"/>
            <p:cNvSpPr/>
            <p:nvPr/>
          </p:nvSpPr>
          <p:spPr>
            <a:xfrm>
              <a:off x="288" y="912"/>
              <a:ext cx="480" cy="96"/>
            </a:xfrm>
            <a:prstGeom prst="rect">
              <a:avLst/>
            </a:prstGeom>
            <a:solidFill>
              <a:srgbClr val="DDDDDD"/>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2" name="Rectangle 47"/>
            <p:cNvSpPr/>
            <p:nvPr/>
          </p:nvSpPr>
          <p:spPr>
            <a:xfrm>
              <a:off x="9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3" name="Rectangle 48"/>
            <p:cNvSpPr/>
            <p:nvPr/>
          </p:nvSpPr>
          <p:spPr>
            <a:xfrm>
              <a:off x="96" y="1008"/>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4" name="Rectangle 49"/>
            <p:cNvSpPr/>
            <p:nvPr/>
          </p:nvSpPr>
          <p:spPr>
            <a:xfrm>
              <a:off x="96" y="1056"/>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5" name="Rectangle 50"/>
            <p:cNvSpPr/>
            <p:nvPr/>
          </p:nvSpPr>
          <p:spPr>
            <a:xfrm>
              <a:off x="96" y="1104"/>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6" name="Line 51"/>
            <p:cNvSpPr/>
            <p:nvPr/>
          </p:nvSpPr>
          <p:spPr>
            <a:xfrm>
              <a:off x="2592" y="432"/>
              <a:ext cx="336" cy="0"/>
            </a:xfrm>
            <a:prstGeom prst="line">
              <a:avLst/>
            </a:prstGeom>
            <a:ln w="38100" cap="flat" cmpd="sng">
              <a:solidFill>
                <a:srgbClr val="808080"/>
              </a:solidFill>
              <a:prstDash val="solid"/>
              <a:headEnd type="triangle" w="med" len="med"/>
              <a:tailEnd type="none" w="med" len="med"/>
            </a:ln>
          </p:spPr>
        </p:sp>
        <p:sp>
          <p:nvSpPr>
            <p:cNvPr id="15397" name="Rectangle 52"/>
            <p:cNvSpPr/>
            <p:nvPr/>
          </p:nvSpPr>
          <p:spPr>
            <a:xfrm>
              <a:off x="4128"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8" name="Rectangle 53"/>
            <p:cNvSpPr/>
            <p:nvPr/>
          </p:nvSpPr>
          <p:spPr>
            <a:xfrm>
              <a:off x="446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99" name="Rectangle 54"/>
            <p:cNvSpPr/>
            <p:nvPr/>
          </p:nvSpPr>
          <p:spPr>
            <a:xfrm>
              <a:off x="3456"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0" name="Rectangle 55"/>
            <p:cNvSpPr/>
            <p:nvPr/>
          </p:nvSpPr>
          <p:spPr>
            <a:xfrm>
              <a:off x="379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1" name="Rectangle 56"/>
            <p:cNvSpPr/>
            <p:nvPr/>
          </p:nvSpPr>
          <p:spPr>
            <a:xfrm>
              <a:off x="278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2" name="Rectangle 57"/>
            <p:cNvSpPr/>
            <p:nvPr/>
          </p:nvSpPr>
          <p:spPr>
            <a:xfrm>
              <a:off x="312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3" name="Rectangle 58"/>
            <p:cNvSpPr/>
            <p:nvPr/>
          </p:nvSpPr>
          <p:spPr>
            <a:xfrm>
              <a:off x="211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4" name="Rectangle 59"/>
            <p:cNvSpPr/>
            <p:nvPr/>
          </p:nvSpPr>
          <p:spPr>
            <a:xfrm>
              <a:off x="2437" y="390"/>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5" name="Rectangle 60"/>
            <p:cNvSpPr/>
            <p:nvPr/>
          </p:nvSpPr>
          <p:spPr>
            <a:xfrm>
              <a:off x="1440"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6" name="Rectangle 61"/>
            <p:cNvSpPr/>
            <p:nvPr/>
          </p:nvSpPr>
          <p:spPr>
            <a:xfrm>
              <a:off x="1776"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7" name="Rectangle 62"/>
            <p:cNvSpPr/>
            <p:nvPr/>
          </p:nvSpPr>
          <p:spPr>
            <a:xfrm>
              <a:off x="768"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8" name="Rectangle 63"/>
            <p:cNvSpPr/>
            <p:nvPr/>
          </p:nvSpPr>
          <p:spPr>
            <a:xfrm>
              <a:off x="1104"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09" name="Rectangle 64"/>
            <p:cNvSpPr/>
            <p:nvPr/>
          </p:nvSpPr>
          <p:spPr>
            <a:xfrm>
              <a:off x="432" y="672"/>
              <a:ext cx="144" cy="96"/>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10" name="Rectangle 65"/>
            <p:cNvSpPr/>
            <p:nvPr/>
          </p:nvSpPr>
          <p:spPr>
            <a:xfrm>
              <a:off x="4938" y="230"/>
              <a:ext cx="468" cy="250"/>
            </a:xfrm>
            <a:prstGeom prst="rect">
              <a:avLst/>
            </a:prstGeom>
            <a:noFill/>
            <a:ln w="9525">
              <a:noFill/>
            </a:ln>
          </p:spPr>
          <p:txBody>
            <a:bodyPr wrap="none">
              <a:spAutoFit/>
            </a:bodyPr>
            <a:p>
              <a:r>
                <a:rPr lang="zh-CN" altLang="en-US" sz="2000" b="1" dirty="0">
                  <a:latin typeface="Arial" panose="020B0604020202020204" pitchFamily="34" charset="0"/>
                  <a:ea typeface="楷体_GB2312" pitchFamily="49" charset="-122"/>
                </a:rPr>
                <a:t>入料</a:t>
              </a:r>
              <a:endParaRPr lang="zh-CN" altLang="en-US" sz="2000" b="1" dirty="0">
                <a:latin typeface="Arial" panose="020B0604020202020204" pitchFamily="34" charset="0"/>
                <a:ea typeface="楷体_GB2312" pitchFamily="49" charset="-122"/>
              </a:endParaRPr>
            </a:p>
          </p:txBody>
        </p:sp>
        <p:sp>
          <p:nvSpPr>
            <p:cNvPr id="15411" name="Rectangle 66"/>
            <p:cNvSpPr/>
            <p:nvPr/>
          </p:nvSpPr>
          <p:spPr>
            <a:xfrm>
              <a:off x="48" y="230"/>
              <a:ext cx="468" cy="250"/>
            </a:xfrm>
            <a:prstGeom prst="rect">
              <a:avLst/>
            </a:prstGeom>
            <a:noFill/>
            <a:ln w="9525">
              <a:noFill/>
            </a:ln>
          </p:spPr>
          <p:txBody>
            <a:bodyPr wrap="none">
              <a:spAutoFit/>
            </a:bodyPr>
            <a:p>
              <a:r>
                <a:rPr lang="zh-CN" altLang="en-US" sz="2000" b="1" dirty="0">
                  <a:latin typeface="Arial" panose="020B0604020202020204" pitchFamily="34" charset="0"/>
                  <a:ea typeface="楷体_GB2312" pitchFamily="49" charset="-122"/>
                </a:rPr>
                <a:t>出料</a:t>
              </a:r>
              <a:endParaRPr lang="zh-CN" altLang="en-US" sz="2000" b="1" dirty="0">
                <a:latin typeface="Arial" panose="020B0604020202020204" pitchFamily="34" charset="0"/>
                <a:ea typeface="楷体_GB2312" pitchFamily="49" charset="-122"/>
              </a:endParaRPr>
            </a:p>
          </p:txBody>
        </p:sp>
        <p:sp>
          <p:nvSpPr>
            <p:cNvPr id="15412" name="Line 67"/>
            <p:cNvSpPr/>
            <p:nvPr/>
          </p:nvSpPr>
          <p:spPr>
            <a:xfrm>
              <a:off x="0" y="0"/>
              <a:ext cx="0" cy="480"/>
            </a:xfrm>
            <a:prstGeom prst="line">
              <a:avLst/>
            </a:prstGeom>
            <a:ln w="9525" cap="flat" cmpd="sng">
              <a:solidFill>
                <a:schemeClr val="tx1"/>
              </a:solidFill>
              <a:prstDash val="solid"/>
              <a:headEnd type="none" w="med" len="med"/>
              <a:tailEnd type="none" w="med" len="med"/>
            </a:ln>
          </p:spPr>
        </p:sp>
        <p:sp>
          <p:nvSpPr>
            <p:cNvPr id="15413" name="Line 68"/>
            <p:cNvSpPr/>
            <p:nvPr/>
          </p:nvSpPr>
          <p:spPr>
            <a:xfrm>
              <a:off x="5376" y="0"/>
              <a:ext cx="0" cy="480"/>
            </a:xfrm>
            <a:prstGeom prst="line">
              <a:avLst/>
            </a:prstGeom>
            <a:ln w="9525" cap="flat" cmpd="sng">
              <a:solidFill>
                <a:schemeClr val="tx1"/>
              </a:solidFill>
              <a:prstDash val="solid"/>
              <a:headEnd type="none" w="med" len="med"/>
              <a:tailEnd type="none" w="med" len="med"/>
            </a:ln>
          </p:spPr>
        </p:sp>
        <p:sp>
          <p:nvSpPr>
            <p:cNvPr id="15414" name="Line 69"/>
            <p:cNvSpPr/>
            <p:nvPr/>
          </p:nvSpPr>
          <p:spPr>
            <a:xfrm>
              <a:off x="0" y="192"/>
              <a:ext cx="5376" cy="0"/>
            </a:xfrm>
            <a:prstGeom prst="line">
              <a:avLst/>
            </a:prstGeom>
            <a:ln w="9525" cap="flat" cmpd="sng">
              <a:solidFill>
                <a:schemeClr val="tx1"/>
              </a:solidFill>
              <a:prstDash val="solid"/>
              <a:headEnd type="triangle" w="med" len="med"/>
              <a:tailEnd type="triangle" w="med" len="med"/>
            </a:ln>
          </p:spPr>
        </p:sp>
        <p:sp>
          <p:nvSpPr>
            <p:cNvPr id="15415" name="Rectangle 70"/>
            <p:cNvSpPr/>
            <p:nvPr/>
          </p:nvSpPr>
          <p:spPr>
            <a:xfrm>
              <a:off x="4800"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16" name="Rectangle 71"/>
            <p:cNvSpPr/>
            <p:nvPr/>
          </p:nvSpPr>
          <p:spPr>
            <a:xfrm>
              <a:off x="3936"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17" name="Rectangle 72"/>
            <p:cNvSpPr/>
            <p:nvPr/>
          </p:nvSpPr>
          <p:spPr>
            <a:xfrm>
              <a:off x="3072"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18" name="Rectangle 73"/>
            <p:cNvSpPr/>
            <p:nvPr/>
          </p:nvSpPr>
          <p:spPr>
            <a:xfrm>
              <a:off x="2208"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19" name="Rectangle 74"/>
            <p:cNvSpPr/>
            <p:nvPr/>
          </p:nvSpPr>
          <p:spPr>
            <a:xfrm>
              <a:off x="1344"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0" name="Rectangle 75"/>
            <p:cNvSpPr/>
            <p:nvPr/>
          </p:nvSpPr>
          <p:spPr>
            <a:xfrm>
              <a:off x="480" y="960"/>
              <a:ext cx="144" cy="48"/>
            </a:xfrm>
            <a:prstGeom prst="rect">
              <a:avLst/>
            </a:prstGeom>
            <a:solidFill>
              <a:schemeClr val="bg2"/>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421" name="Arc 76"/>
            <p:cNvSpPr/>
            <p:nvPr/>
          </p:nvSpPr>
          <p:spPr>
            <a:xfrm rot="-5400000">
              <a:off x="5072" y="464"/>
              <a:ext cx="159" cy="159"/>
            </a:xfrm>
            <a:custGeom>
              <a:avLst/>
              <a:gdLst>
                <a:gd name="txL" fmla="*/ 0 w 21600"/>
                <a:gd name="txT" fmla="*/ 0 h 21600"/>
                <a:gd name="txR" fmla="*/ 21600 w 21600"/>
                <a:gd name="txB" fmla="*/ 21600 h 21600"/>
              </a:gdLst>
              <a:ahLst/>
              <a:cxnLst>
                <a:cxn ang="0">
                  <a:pos x="0" y="0"/>
                </a:cxn>
                <a:cxn ang="0">
                  <a:pos x="1" y="1"/>
                </a:cxn>
                <a:cxn ang="0">
                  <a:pos x="0" y="1"/>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sp>
          <p:nvSpPr>
            <p:cNvPr id="15422" name="Arc 77"/>
            <p:cNvSpPr/>
            <p:nvPr/>
          </p:nvSpPr>
          <p:spPr>
            <a:xfrm>
              <a:off x="225" y="480"/>
              <a:ext cx="159" cy="159"/>
            </a:xfrm>
            <a:custGeom>
              <a:avLst/>
              <a:gdLst>
                <a:gd name="txL" fmla="*/ 0 w 21600"/>
                <a:gd name="txT" fmla="*/ 0 h 21600"/>
                <a:gd name="txR" fmla="*/ 21600 w 21600"/>
                <a:gd name="txB" fmla="*/ 21600 h 21600"/>
              </a:gdLst>
              <a:ahLst/>
              <a:cxnLst>
                <a:cxn ang="0">
                  <a:pos x="0" y="0"/>
                </a:cxn>
                <a:cxn ang="0">
                  <a:pos x="1" y="1"/>
                </a:cxn>
                <a:cxn ang="0">
                  <a:pos x="0" y="1"/>
                </a:cxn>
              </a:cxnLst>
              <a:rect l="txL" t="txT" r="txR" b="txB"/>
              <a:pathLst>
                <a:path w="21600" h="21600" fill="none">
                  <a:moveTo>
                    <a:pt x="-1" y="0"/>
                  </a:moveTo>
                  <a:cubicBezTo>
                    <a:pt x="11929" y="0"/>
                    <a:pt x="21600" y="9670"/>
                    <a:pt x="21600" y="21600"/>
                  </a:cubicBezTo>
                </a:path>
                <a:path w="21600" h="21600" stroke="0">
                  <a:moveTo>
                    <a:pt x="-1" y="0"/>
                  </a:moveTo>
                  <a:cubicBezTo>
                    <a:pt x="11929" y="0"/>
                    <a:pt x="21600" y="9670"/>
                    <a:pt x="21600" y="21600"/>
                  </a:cubicBezTo>
                  <a:lnTo>
                    <a:pt x="0" y="21600"/>
                  </a:lnTo>
                  <a:lnTo>
                    <a:pt x="-1" y="0"/>
                  </a:lnTo>
                  <a:close/>
                </a:path>
              </a:pathLst>
            </a:custGeom>
            <a:noFill/>
            <a:ln w="19050" cap="flat" cmpd="sng">
              <a:solidFill>
                <a:schemeClr val="tx1">
                  <a:alpha val="100000"/>
                </a:schemeClr>
              </a:solidFill>
              <a:prstDash val="solid"/>
              <a:round/>
              <a:headEnd type="triangle" w="med" len="med"/>
              <a:tailEnd type="none" w="med" len="med"/>
            </a:ln>
          </p:spPr>
          <p:txBody>
            <a:bodyPr/>
            <a:p>
              <a:endParaRPr lang="zh-CN" altLang="en-US"/>
            </a:p>
          </p:txBody>
        </p:sp>
      </p:grpSp>
      <p:sp>
        <p:nvSpPr>
          <p:cNvPr id="992334" name="Text Box 78"/>
          <p:cNvSpPr txBox="1">
            <a:spLocks noChangeArrowheads="1"/>
          </p:cNvSpPr>
          <p:nvPr/>
        </p:nvSpPr>
        <p:spPr bwMode="auto">
          <a:xfrm>
            <a:off x="923925"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20s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10S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5S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5S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992335" name="Text Box 79"/>
          <p:cNvSpPr txBox="1">
            <a:spLocks noChangeArrowheads="1"/>
          </p:cNvSpPr>
          <p:nvPr/>
        </p:nvSpPr>
        <p:spPr bwMode="auto">
          <a:xfrm>
            <a:off x="2220913"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15s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5S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5S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5S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992336" name="Text Box 80"/>
          <p:cNvSpPr txBox="1">
            <a:spLocks noChangeArrowheads="1"/>
          </p:cNvSpPr>
          <p:nvPr/>
        </p:nvSpPr>
        <p:spPr bwMode="auto">
          <a:xfrm>
            <a:off x="3589338"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20s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7S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6S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7S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992337" name="Text Box 81"/>
          <p:cNvSpPr txBox="1">
            <a:spLocks noChangeArrowheads="1"/>
          </p:cNvSpPr>
          <p:nvPr/>
        </p:nvSpPr>
        <p:spPr bwMode="auto">
          <a:xfrm>
            <a:off x="4884738"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23s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10S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6S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7S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992338" name="Text Box 82"/>
          <p:cNvSpPr txBox="1">
            <a:spLocks noChangeArrowheads="1"/>
          </p:cNvSpPr>
          <p:nvPr/>
        </p:nvSpPr>
        <p:spPr bwMode="auto">
          <a:xfrm>
            <a:off x="6181725"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20s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10S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4S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6S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992339" name="Text Box 83"/>
          <p:cNvSpPr txBox="1">
            <a:spLocks noChangeArrowheads="1"/>
          </p:cNvSpPr>
          <p:nvPr/>
        </p:nvSpPr>
        <p:spPr bwMode="auto">
          <a:xfrm>
            <a:off x="7548563" y="5157788"/>
            <a:ext cx="1055688" cy="122396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lnSpc>
                <a:spcPct val="120000"/>
              </a:lnSpc>
              <a:buClrTx/>
              <a:buSzTx/>
              <a:buFontTx/>
              <a:buNone/>
              <a:defRPr/>
            </a:pPr>
            <a:r>
              <a:rPr kumimoji="0" lang="en-US" altLang="zh-CN" sz="1400" b="1" kern="1200" cap="none" spc="0" normalizeH="0" baseline="0" noProof="0">
                <a:latin typeface="Arial" panose="020B0604020202020204" pitchFamily="34" charset="0"/>
                <a:ea typeface="宋体" panose="02010600030101010101" pitchFamily="2" charset="-122"/>
                <a:cs typeface="+mn-cs"/>
              </a:rPr>
              <a:t>OCT = 25s</a:t>
            </a:r>
            <a:endParaRPr kumimoji="0" lang="en-US" altLang="zh-CN" sz="14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zh-CN" altLang="en-US" sz="1200" b="1" kern="1200" cap="none" spc="0" normalizeH="0" baseline="0" noProof="0">
                <a:latin typeface="Arial" panose="020B0604020202020204" pitchFamily="34" charset="0"/>
                <a:ea typeface="宋体" panose="02010600030101010101" pitchFamily="2" charset="-122"/>
                <a:cs typeface="+mn-cs"/>
              </a:rPr>
              <a:t>动作分解：</a:t>
            </a:r>
            <a:endParaRPr kumimoji="0" lang="zh-CN" altLang="en-US"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1</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10S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2</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8S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a:p>
            <a:pPr marR="0" defTabSz="914400">
              <a:lnSpc>
                <a:spcPct val="120000"/>
              </a:lnSpc>
              <a:buClrTx/>
              <a:buSzTx/>
              <a:buFontTx/>
              <a:buNone/>
              <a:defRPr/>
            </a:pPr>
            <a:r>
              <a:rPr kumimoji="0" lang="en-US" altLang="zh-CN" sz="1200" b="1" kern="1200" cap="none" spc="0" normalizeH="0" baseline="0" noProof="0">
                <a:latin typeface="Arial" panose="020B0604020202020204" pitchFamily="34" charset="0"/>
                <a:ea typeface="宋体" panose="02010600030101010101" pitchFamily="2" charset="-122"/>
                <a:cs typeface="+mn-cs"/>
              </a:rPr>
              <a:t>3</a:t>
            </a:r>
            <a:r>
              <a:rPr kumimoji="0" lang="zh-CN" altLang="en-US" sz="1200" b="1" kern="1200" cap="none" spc="0" normalizeH="0" baseline="0" noProof="0">
                <a:latin typeface="Arial" panose="020B0604020202020204" pitchFamily="34" charset="0"/>
                <a:ea typeface="宋体" panose="02010600030101010101" pitchFamily="2" charset="-122"/>
                <a:cs typeface="+mn-cs"/>
              </a:rPr>
              <a:t>、</a:t>
            </a:r>
            <a:r>
              <a:rPr kumimoji="0" lang="en-US" altLang="zh-CN" sz="1200" b="1" kern="1200" cap="none" spc="0" normalizeH="0" baseline="0" noProof="0">
                <a:latin typeface="Arial" panose="020B0604020202020204" pitchFamily="34" charset="0"/>
                <a:ea typeface="宋体" panose="02010600030101010101" pitchFamily="2" charset="-122"/>
                <a:cs typeface="+mn-cs"/>
              </a:rPr>
              <a:t>7S</a:t>
            </a:r>
            <a:endParaRPr kumimoji="0" lang="en-US" altLang="zh-CN" sz="1200" b="1" kern="1200" cap="none" spc="0" normalizeH="0" baseline="0" noProof="0">
              <a:latin typeface="Arial" panose="020B0604020202020204" pitchFamily="34" charset="0"/>
              <a:ea typeface="宋体" panose="02010600030101010101" pitchFamily="2" charset="-122"/>
              <a:cs typeface="+mn-cs"/>
            </a:endParaRPr>
          </a:p>
        </p:txBody>
      </p:sp>
      <p:sp>
        <p:nvSpPr>
          <p:cNvPr id="15371" name="Oval 84"/>
          <p:cNvSpPr/>
          <p:nvPr/>
        </p:nvSpPr>
        <p:spPr>
          <a:xfrm>
            <a:off x="7308850" y="4221163"/>
            <a:ext cx="1223963" cy="1223962"/>
          </a:xfrm>
          <a:prstGeom prst="ellipse">
            <a:avLst/>
          </a:prstGeom>
          <a:noFill/>
          <a:ln w="38100" cap="flat" cmpd="sng">
            <a:solidFill>
              <a:srgbClr val="FF99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5372" name="Oval 85"/>
          <p:cNvSpPr/>
          <p:nvPr/>
        </p:nvSpPr>
        <p:spPr>
          <a:xfrm>
            <a:off x="4787900" y="4221163"/>
            <a:ext cx="1223963" cy="1223962"/>
          </a:xfrm>
          <a:prstGeom prst="ellipse">
            <a:avLst/>
          </a:prstGeom>
          <a:noFill/>
          <a:ln w="38100" cap="flat" cmpd="sng">
            <a:solidFill>
              <a:srgbClr val="FF9900"/>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992342" name="Text Box 86"/>
          <p:cNvSpPr txBox="1">
            <a:spLocks noChangeArrowheads="1"/>
          </p:cNvSpPr>
          <p:nvPr/>
        </p:nvSpPr>
        <p:spPr bwMode="auto">
          <a:xfrm>
            <a:off x="6643688" y="2846388"/>
            <a:ext cx="1168400" cy="36671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en-US" altLang="zh-CN" b="1" kern="1200" cap="none" spc="0" normalizeH="0" baseline="0" noProof="0">
                <a:solidFill>
                  <a:schemeClr val="tx2"/>
                </a:solidFill>
                <a:latin typeface="Arial" panose="020B0604020202020204" pitchFamily="34" charset="0"/>
                <a:ea typeface="宋体" panose="02010600030101010101" pitchFamily="2" charset="-122"/>
                <a:cs typeface="+mn-cs"/>
              </a:rPr>
              <a:t>T/T = 20s</a:t>
            </a:r>
            <a:endParaRPr kumimoji="0" lang="en-US" altLang="zh-CN"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4306" name="Text Box 2"/>
          <p:cNvSpPr txBox="1">
            <a:spLocks noChangeArrowheads="1"/>
          </p:cNvSpPr>
          <p:nvPr/>
        </p:nvSpPr>
        <p:spPr bwMode="auto">
          <a:xfrm>
            <a:off x="2357438" y="2708275"/>
            <a:ext cx="4429125"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en-US" sz="4400" b="1" kern="1200" cap="none" spc="0" normalizeH="0" baseline="0" noProof="0">
                <a:latin typeface="Arial" panose="020B0604020202020204" pitchFamily="34" charset="0"/>
                <a:ea typeface="宋体" panose="02010600030101010101" pitchFamily="2" charset="-122"/>
                <a:cs typeface="+mn-cs"/>
              </a:rPr>
              <a:t>节拍简介</a:t>
            </a:r>
            <a:endParaRPr kumimoji="0" lang="en-US" altLang="zh-CN" sz="4400" b="1" kern="1200" cap="none" spc="0" normalizeH="0" baseline="0" noProof="0">
              <a:latin typeface="Arial" panose="020B0604020202020204" pitchFamily="34" charset="0"/>
              <a:ea typeface="宋体" panose="02010600030101010101" pitchFamily="2" charset="-122"/>
              <a:cs typeface="+mn-cs"/>
            </a:endParaRPr>
          </a:p>
        </p:txBody>
      </p:sp>
      <p:pic>
        <p:nvPicPr>
          <p:cNvPr id="16387"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635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96355" name="Text Box 3"/>
          <p:cNvSpPr txBox="1">
            <a:spLocks noChangeArrowheads="1"/>
          </p:cNvSpPr>
          <p:nvPr/>
        </p:nvSpPr>
        <p:spPr bwMode="auto">
          <a:xfrm>
            <a:off x="447675" y="1909763"/>
            <a:ext cx="8301038" cy="10414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Arial" panose="020B0604020202020204" pitchFamily="34" charset="0"/>
                <a:ea typeface="宋体" panose="02010600030101010101" pitchFamily="2" charset="-122"/>
                <a:cs typeface="+mn-cs"/>
              </a:rPr>
              <a:t>       音乐家在指挥演奏的时候，是按照乐谱的节拍进行的。节奏快慢结合才能表现出音乐的气势。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9840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98403"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在生产管理中，</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a:t>
            </a:r>
            <a:r>
              <a:rPr kumimoji="0" lang="zh-CN" altLang="en-US" sz="2400" kern="1200" cap="none" spc="0" normalizeH="0" baseline="0" noProof="0">
                <a:latin typeface="宋体" panose="02010600030101010101" pitchFamily="2" charset="-122"/>
                <a:ea typeface="宋体" panose="02010600030101010101" pitchFamily="2" charset="-122"/>
                <a:cs typeface="+mn-cs"/>
              </a:rPr>
              <a:t>是精益生产的关键理念。节拍，简称</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a:t>
            </a:r>
            <a:r>
              <a:rPr kumimoji="0" lang="zh-CN" altLang="en-US" sz="2400" kern="1200" cap="none" spc="0" normalizeH="0" baseline="0" noProof="0">
                <a:latin typeface="宋体" panose="02010600030101010101" pitchFamily="2" charset="-122"/>
                <a:ea typeface="宋体" panose="02010600030101010101" pitchFamily="2" charset="-122"/>
                <a:cs typeface="+mn-cs"/>
              </a:rPr>
              <a:t>，也有的称为</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线速</a:t>
            </a:r>
            <a:r>
              <a:rPr kumimoji="0" lang="zh-CN" altLang="en-US" sz="2400" kern="1200" cap="none" spc="0" normalizeH="0" baseline="0" noProof="0">
                <a:latin typeface="宋体" panose="02010600030101010101" pitchFamily="2" charset="-122"/>
                <a:ea typeface="宋体" panose="02010600030101010101" pitchFamily="2" charset="-122"/>
                <a:cs typeface="+mn-cs"/>
              </a:rPr>
              <a:t>，它</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是控制生产速度的指标</a:t>
            </a:r>
            <a:r>
              <a:rPr kumimoji="0" lang="zh-CN" altLang="en-US" sz="2400" kern="1200" cap="none" spc="0" normalizeH="0" baseline="0" noProof="0">
                <a:latin typeface="宋体" panose="02010600030101010101" pitchFamily="2" charset="-122"/>
                <a:ea typeface="宋体" panose="02010600030101010101" pitchFamily="2" charset="-122"/>
                <a:cs typeface="+mn-cs"/>
              </a:rPr>
              <a:t>。明确生产节拍，就可以指挥整个工厂的各道工序，保证各个工序按统一的速度生产加工出零件、半成品、成品，从而达到生产的平衡与同步化（</a:t>
            </a:r>
            <a:r>
              <a:rPr kumimoji="0" lang="en-US" altLang="zh-CN" sz="2400" kern="1200" cap="none" spc="0" normalizeH="0" baseline="0" noProof="0">
                <a:latin typeface="宋体" panose="02010600030101010101" pitchFamily="2" charset="-122"/>
                <a:ea typeface="宋体" panose="02010600030101010101" pitchFamily="2" charset="-122"/>
                <a:cs typeface="+mn-cs"/>
              </a:rPr>
              <a:t>JIT</a:t>
            </a:r>
            <a:r>
              <a:rPr kumimoji="0" lang="zh-CN" altLang="en-US" sz="2400" kern="1200" cap="none" spc="0" normalizeH="0" baseline="0" noProof="0">
                <a:latin typeface="宋体" panose="02010600030101010101" pitchFamily="2" charset="-122"/>
                <a:ea typeface="宋体" panose="02010600030101010101" pitchFamily="2" charset="-122"/>
                <a:cs typeface="+mn-cs"/>
              </a:rPr>
              <a:t>）。</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045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节拍简介：</a:t>
            </a:r>
            <a:r>
              <a:rPr kumimoji="0" lang="en-US" altLang="zh-CN" sz="2400" kern="1200" cap="none" spc="0" normalizeH="0" baseline="0" noProof="0">
                <a:latin typeface="Arial" panose="020B0604020202020204" pitchFamily="34" charset="0"/>
                <a:ea typeface="宋体" panose="02010600030101010101" pitchFamily="2" charset="-122"/>
                <a:cs typeface="+mn-cs"/>
              </a:rPr>
              <a:t>Takt Time</a:t>
            </a:r>
            <a:r>
              <a:rPr kumimoji="0" lang="zh-CN" altLang="en-US" sz="2400" kern="1200" cap="none" spc="0" normalizeH="0" baseline="0" noProof="0">
                <a:latin typeface="Arial" panose="020B0604020202020204" pitchFamily="34" charset="0"/>
                <a:ea typeface="宋体" panose="02010600030101010101" pitchFamily="2" charset="-122"/>
                <a:cs typeface="+mn-cs"/>
              </a:rPr>
              <a:t>（</a:t>
            </a:r>
            <a:r>
              <a:rPr kumimoji="0" lang="en-US" altLang="zh-CN" sz="2400" kern="1200" cap="none" spc="0" normalizeH="0" baseline="0" noProof="0">
                <a:latin typeface="Arial" panose="020B0604020202020204" pitchFamily="34" charset="0"/>
                <a:ea typeface="宋体" panose="02010600030101010101" pitchFamily="2" charset="-122"/>
                <a:cs typeface="+mn-cs"/>
              </a:rPr>
              <a:t>T/T</a:t>
            </a:r>
            <a:r>
              <a:rPr kumimoji="0" lang="zh-CN" altLang="en-US" sz="2400" kern="1200" cap="none" spc="0" normalizeH="0" baseline="0" noProof="0">
                <a:latin typeface="Arial" panose="020B0604020202020204" pitchFamily="34" charset="0"/>
                <a:ea typeface="宋体" panose="02010600030101010101" pitchFamily="2" charset="-122"/>
                <a:cs typeface="+mn-cs"/>
              </a:rPr>
              <a:t>）</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
        <p:nvSpPr>
          <p:cNvPr id="1000451"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Arial" panose="020B0604020202020204" pitchFamily="34" charset="0"/>
                <a:ea typeface="宋体" panose="02010600030101010101" pitchFamily="2" charset="-122"/>
                <a:cs typeface="+mn-cs"/>
              </a:rPr>
              <a:t>       节拍分为两种，</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a:t>
            </a:r>
            <a:r>
              <a:rPr kumimoji="0" lang="zh-CN" altLang="en-US" sz="2400" kern="1200" cap="none" spc="0" normalizeH="0" baseline="0" noProof="0">
                <a:latin typeface="Arial" panose="020B0604020202020204" pitchFamily="34" charset="0"/>
                <a:ea typeface="宋体" panose="02010600030101010101" pitchFamily="2" charset="-122"/>
                <a:cs typeface="+mn-cs"/>
              </a:rPr>
              <a:t>和</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客户节拍</a:t>
            </a:r>
            <a:r>
              <a:rPr kumimoji="0" lang="zh-CN" altLang="en-US" sz="2400" kern="1200" cap="none" spc="0" normalizeH="0" baseline="0" noProof="0">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a:t>
            </a:r>
            <a:r>
              <a:rPr kumimoji="0" lang="zh-CN" altLang="en-US" sz="2400" kern="1200" cap="none" spc="0" normalizeH="0" baseline="0" noProof="0">
                <a:latin typeface="Arial" panose="020B0604020202020204" pitchFamily="34" charset="0"/>
                <a:ea typeface="宋体" panose="02010600030101010101" pitchFamily="2" charset="-122"/>
                <a:cs typeface="+mn-cs"/>
              </a:rPr>
              <a:t>，就是在流水线上从上一个产品开始加工到下一个产品开始加工中间的时间间隔。</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grpSp>
        <p:nvGrpSpPr>
          <p:cNvPr id="19460" name="Group 4"/>
          <p:cNvGrpSpPr/>
          <p:nvPr/>
        </p:nvGrpSpPr>
        <p:grpSpPr>
          <a:xfrm>
            <a:off x="1979613" y="4029075"/>
            <a:ext cx="6075362" cy="2208213"/>
            <a:chOff x="1111" y="2402"/>
            <a:chExt cx="3827" cy="1391"/>
          </a:xfrm>
        </p:grpSpPr>
        <p:grpSp>
          <p:nvGrpSpPr>
            <p:cNvPr id="19463" name="Group 5"/>
            <p:cNvGrpSpPr/>
            <p:nvPr/>
          </p:nvGrpSpPr>
          <p:grpSpPr>
            <a:xfrm>
              <a:off x="1339" y="2455"/>
              <a:ext cx="3599" cy="1206"/>
              <a:chOff x="0" y="0"/>
              <a:chExt cx="3599" cy="1207"/>
            </a:xfrm>
          </p:grpSpPr>
          <p:sp>
            <p:nvSpPr>
              <p:cNvPr id="19473" name="AutoShape 6"/>
              <p:cNvSpPr/>
              <p:nvPr/>
            </p:nvSpPr>
            <p:spPr>
              <a:xfrm rot="-1023040">
                <a:off x="532" y="683"/>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4" name="AutoShape 7"/>
              <p:cNvSpPr/>
              <p:nvPr/>
            </p:nvSpPr>
            <p:spPr>
              <a:xfrm rot="-1023040">
                <a:off x="114" y="449"/>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5" name="AutoShape 8"/>
              <p:cNvSpPr/>
              <p:nvPr/>
            </p:nvSpPr>
            <p:spPr>
              <a:xfrm rot="-1023040">
                <a:off x="0" y="422"/>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6" name="AutoShape 9"/>
              <p:cNvSpPr/>
              <p:nvPr/>
            </p:nvSpPr>
            <p:spPr>
              <a:xfrm rot="1700939">
                <a:off x="546" y="353"/>
                <a:ext cx="1330" cy="854"/>
              </a:xfrm>
              <a:prstGeom prst="cube">
                <a:avLst>
                  <a:gd name="adj" fmla="val 93167"/>
                </a:avLst>
              </a:prstGeom>
              <a:solidFill>
                <a:schemeClr val="fo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7" name="AutoShape 10"/>
              <p:cNvSpPr/>
              <p:nvPr/>
            </p:nvSpPr>
            <p:spPr>
              <a:xfrm rot="1700939">
                <a:off x="1705" y="0"/>
                <a:ext cx="1330" cy="834"/>
              </a:xfrm>
              <a:prstGeom prst="cube">
                <a:avLst>
                  <a:gd name="adj" fmla="val 93167"/>
                </a:avLst>
              </a:prstGeom>
              <a:solidFill>
                <a:schemeClr val="fo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8" name="AutoShape 11"/>
              <p:cNvSpPr/>
              <p:nvPr/>
            </p:nvSpPr>
            <p:spPr>
              <a:xfrm rot="-1023040">
                <a:off x="583" y="718"/>
                <a:ext cx="3016" cy="77"/>
              </a:xfrm>
              <a:prstGeom prst="cube">
                <a:avLst>
                  <a:gd name="adj" fmla="val 25000"/>
                </a:avLst>
              </a:prstGeom>
              <a:solidFill>
                <a:schemeClr val="hlink"/>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79" name="AutoShape 12"/>
              <p:cNvSpPr/>
              <p:nvPr/>
            </p:nvSpPr>
            <p:spPr>
              <a:xfrm rot="9653839">
                <a:off x="18" y="929"/>
                <a:ext cx="816" cy="240"/>
              </a:xfrm>
              <a:custGeom>
                <a:avLst/>
                <a:gdLst>
                  <a:gd name="txL" fmla="*/ 3362 w 21600"/>
                  <a:gd name="txT" fmla="*/ 5400 h 21600"/>
                  <a:gd name="txR" fmla="*/ 18900 w 21600"/>
                  <a:gd name="txB" fmla="*/ 16200 h 21600"/>
                </a:gdLst>
                <a:ahLst/>
                <a:cxnLst>
                  <a:cxn ang="17694720">
                    <a:pos x="23" y="0"/>
                  </a:cxn>
                  <a:cxn ang="11796480">
                    <a:pos x="0" y="1"/>
                  </a:cxn>
                  <a:cxn ang="5898240">
                    <a:pos x="23" y="3"/>
                  </a:cxn>
                  <a:cxn ang="0">
                    <a:pos x="31" y="1"/>
                  </a:cxn>
                </a:cxnLst>
                <a:rect l="txL" t="txT" r="txR" b="txB"/>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FFFF">
                  <a:alpha val="100000"/>
                </a:srgbClr>
              </a:solidFill>
              <a:ln w="9525" cap="flat" cmpd="sng">
                <a:solidFill>
                  <a:schemeClr val="tx1">
                    <a:alpha val="100000"/>
                  </a:schemeClr>
                </a:solidFill>
                <a:prstDash val="solid"/>
                <a:miter lim="800000"/>
                <a:headEnd type="none" w="med" len="med"/>
                <a:tailEnd type="none" w="med" len="med"/>
              </a:ln>
            </p:spPr>
            <p:txBody>
              <a:bodyPr/>
              <a:p>
                <a:endParaRPr lang="zh-CN" altLang="en-US"/>
              </a:p>
            </p:txBody>
          </p:sp>
        </p:grpSp>
        <p:sp>
          <p:nvSpPr>
            <p:cNvPr id="19464" name="AutoShape 13"/>
            <p:cNvSpPr/>
            <p:nvPr/>
          </p:nvSpPr>
          <p:spPr>
            <a:xfrm rot="1805375">
              <a:off x="2115" y="2766"/>
              <a:ext cx="947" cy="718"/>
            </a:xfrm>
            <a:prstGeom prst="cube">
              <a:avLst>
                <a:gd name="adj" fmla="val 74519"/>
              </a:avLst>
            </a:prstGeom>
            <a:solidFill>
              <a:srgbClr val="FFCCCC"/>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65" name="AutoShape 14"/>
            <p:cNvSpPr/>
            <p:nvPr/>
          </p:nvSpPr>
          <p:spPr>
            <a:xfrm rot="1805375">
              <a:off x="3271" y="2402"/>
              <a:ext cx="948" cy="717"/>
            </a:xfrm>
            <a:prstGeom prst="cube">
              <a:avLst>
                <a:gd name="adj" fmla="val 74519"/>
              </a:avLst>
            </a:prstGeom>
            <a:solidFill>
              <a:srgbClr val="FFCCCC"/>
            </a:solidFill>
            <a:ln w="9525" cap="flat" cmpd="sng">
              <a:solidFill>
                <a:schemeClr val="tx1"/>
              </a:solidFill>
              <a:prstDash val="solid"/>
              <a:miter/>
              <a:headEnd type="none" w="med" len="med"/>
              <a:tailEnd type="none" w="med" len="med"/>
            </a:ln>
          </p:spPr>
          <p:txBody>
            <a:bodyPr wrap="none" anchor="ctr" anchorCtr="0"/>
            <a:p>
              <a:endParaRPr lang="zh-CN" altLang="en-US" dirty="0">
                <a:latin typeface="Arial" panose="020B0604020202020204" pitchFamily="34" charset="0"/>
              </a:endParaRPr>
            </a:p>
          </p:txBody>
        </p:sp>
        <p:sp>
          <p:nvSpPr>
            <p:cNvPr id="19466" name="Line 15"/>
            <p:cNvSpPr/>
            <p:nvPr/>
          </p:nvSpPr>
          <p:spPr>
            <a:xfrm>
              <a:off x="1351" y="3073"/>
              <a:ext cx="1344" cy="720"/>
            </a:xfrm>
            <a:prstGeom prst="line">
              <a:avLst/>
            </a:prstGeom>
            <a:ln w="9525" cap="flat" cmpd="sng">
              <a:solidFill>
                <a:schemeClr val="tx1"/>
              </a:solidFill>
              <a:prstDash val="solid"/>
              <a:headEnd type="none" w="med" len="med"/>
              <a:tailEnd type="none" w="med" len="med"/>
            </a:ln>
          </p:spPr>
        </p:sp>
        <p:sp>
          <p:nvSpPr>
            <p:cNvPr id="19467" name="AutoShape 16"/>
            <p:cNvSpPr/>
            <p:nvPr/>
          </p:nvSpPr>
          <p:spPr>
            <a:xfrm rot="1665857">
              <a:off x="3365" y="3251"/>
              <a:ext cx="624" cy="118"/>
            </a:xfrm>
            <a:prstGeom prst="leftArrow">
              <a:avLst>
                <a:gd name="adj1" fmla="val 50000"/>
                <a:gd name="adj2" fmla="val 132203"/>
              </a:avLst>
            </a:prstGeom>
            <a:solidFill>
              <a:schemeClr val="accent2"/>
            </a:solidFill>
            <a:ln w="9525" cap="flat" cmpd="sng">
              <a:solidFill>
                <a:schemeClr val="tx1"/>
              </a:solidFill>
              <a:prstDash val="solid"/>
              <a:miter/>
              <a:headEnd type="none" w="med" len="med"/>
              <a:tailEnd type="none" w="med" len="med"/>
            </a:ln>
          </p:spPr>
          <p:txBody>
            <a:bodyPr wrap="none" lIns="93391" tIns="46696" rIns="93391" bIns="46696" anchor="ctr" anchorCtr="0"/>
            <a:p>
              <a:pPr algn="ctr" defTabSz="933450"/>
              <a:endParaRPr lang="zh-CN" altLang="en-US" sz="2600" dirty="0">
                <a:solidFill>
                  <a:schemeClr val="accent2"/>
                </a:solidFill>
                <a:latin typeface="Times New Roman" panose="02020603050405020304" pitchFamily="18" charset="0"/>
                <a:ea typeface="MS PGothic" panose="020B0600070205080204" pitchFamily="34" charset="-128"/>
              </a:endParaRPr>
            </a:p>
          </p:txBody>
        </p:sp>
        <p:sp>
          <p:nvSpPr>
            <p:cNvPr id="19468" name="Line 17"/>
            <p:cNvSpPr/>
            <p:nvPr/>
          </p:nvSpPr>
          <p:spPr>
            <a:xfrm flipH="1">
              <a:off x="2587" y="3366"/>
              <a:ext cx="1104" cy="337"/>
            </a:xfrm>
            <a:prstGeom prst="line">
              <a:avLst/>
            </a:prstGeom>
            <a:ln w="28575" cap="flat" cmpd="sng">
              <a:solidFill>
                <a:schemeClr val="tx1"/>
              </a:solidFill>
              <a:prstDash val="solid"/>
              <a:headEnd type="none" w="med" len="med"/>
              <a:tailEnd type="triangle" w="med" len="med"/>
            </a:ln>
          </p:spPr>
        </p:sp>
        <p:sp>
          <p:nvSpPr>
            <p:cNvPr id="19469" name="Text Box 18"/>
            <p:cNvSpPr txBox="1"/>
            <p:nvPr/>
          </p:nvSpPr>
          <p:spPr>
            <a:xfrm>
              <a:off x="2407" y="2855"/>
              <a:ext cx="406" cy="308"/>
            </a:xfrm>
            <a:prstGeom prst="rect">
              <a:avLst/>
            </a:prstGeom>
            <a:noFill/>
            <a:ln w="9525">
              <a:noFill/>
            </a:ln>
          </p:spPr>
          <p:txBody>
            <a:bodyPr lIns="93391" tIns="46696" rIns="93391" bIns="46696">
              <a:spAutoFit/>
            </a:bodyPr>
            <a:p>
              <a:pPr algn="ctr" defTabSz="933450">
                <a:spcBef>
                  <a:spcPct val="50000"/>
                </a:spcBef>
              </a:pPr>
              <a:r>
                <a:rPr lang="ja-JP" altLang="en-US" sz="2600" dirty="0">
                  <a:latin typeface="Times New Roman" panose="02020603050405020304" pitchFamily="18" charset="0"/>
                  <a:ea typeface="MS PGothic" panose="020B0600070205080204" pitchFamily="34" charset="-128"/>
                </a:rPr>
                <a:t>Ａ</a:t>
              </a:r>
              <a:endParaRPr lang="ja-JP" altLang="en-US" sz="2600" dirty="0">
                <a:latin typeface="Times New Roman" panose="02020603050405020304" pitchFamily="18" charset="0"/>
                <a:ea typeface="MS PGothic" panose="020B0600070205080204" pitchFamily="34" charset="-128"/>
              </a:endParaRPr>
            </a:p>
          </p:txBody>
        </p:sp>
        <p:sp>
          <p:nvSpPr>
            <p:cNvPr id="19470" name="Text Box 19"/>
            <p:cNvSpPr txBox="1"/>
            <p:nvPr/>
          </p:nvSpPr>
          <p:spPr>
            <a:xfrm>
              <a:off x="3574" y="2499"/>
              <a:ext cx="407" cy="308"/>
            </a:xfrm>
            <a:prstGeom prst="rect">
              <a:avLst/>
            </a:prstGeom>
            <a:noFill/>
            <a:ln w="9525">
              <a:noFill/>
            </a:ln>
          </p:spPr>
          <p:txBody>
            <a:bodyPr lIns="93391" tIns="46696" rIns="93391" bIns="46696">
              <a:spAutoFit/>
            </a:bodyPr>
            <a:p>
              <a:pPr algn="ctr" defTabSz="933450">
                <a:spcBef>
                  <a:spcPct val="50000"/>
                </a:spcBef>
              </a:pPr>
              <a:r>
                <a:rPr lang="en-US" altLang="zh-CN" sz="2600" dirty="0">
                  <a:latin typeface="Times New Roman" panose="02020603050405020304" pitchFamily="18" charset="0"/>
                  <a:ea typeface="MS PGothic" panose="020B0600070205080204" pitchFamily="34" charset="-128"/>
                </a:rPr>
                <a:t>A</a:t>
              </a:r>
              <a:endParaRPr lang="en-US" altLang="ja-JP" sz="2600" dirty="0">
                <a:latin typeface="Times New Roman" panose="02020603050405020304" pitchFamily="18" charset="0"/>
                <a:ea typeface="MS PGothic" panose="020B0600070205080204" pitchFamily="34" charset="-128"/>
              </a:endParaRPr>
            </a:p>
          </p:txBody>
        </p:sp>
        <p:sp>
          <p:nvSpPr>
            <p:cNvPr id="19471" name="AutoShape 20"/>
            <p:cNvSpPr/>
            <p:nvPr/>
          </p:nvSpPr>
          <p:spPr>
            <a:xfrm rot="1665857">
              <a:off x="2179" y="3621"/>
              <a:ext cx="624" cy="120"/>
            </a:xfrm>
            <a:prstGeom prst="leftArrow">
              <a:avLst>
                <a:gd name="adj1" fmla="val 50000"/>
                <a:gd name="adj2" fmla="val 130000"/>
              </a:avLst>
            </a:prstGeom>
            <a:solidFill>
              <a:srgbClr val="FF3300"/>
            </a:solidFill>
            <a:ln w="9525" cap="flat" cmpd="sng">
              <a:solidFill>
                <a:schemeClr val="tx1"/>
              </a:solidFill>
              <a:prstDash val="solid"/>
              <a:miter/>
              <a:headEnd type="none" w="med" len="med"/>
              <a:tailEnd type="none" w="med" len="med"/>
            </a:ln>
          </p:spPr>
          <p:txBody>
            <a:bodyPr wrap="none" lIns="93391" tIns="46696" rIns="93391" bIns="46696" anchor="ctr" anchorCtr="0"/>
            <a:p>
              <a:pPr algn="ctr" defTabSz="933450"/>
              <a:endParaRPr lang="zh-CN" altLang="en-US" sz="2600" dirty="0">
                <a:solidFill>
                  <a:srgbClr val="FF3300"/>
                </a:solidFill>
                <a:latin typeface="Times New Roman" panose="02020603050405020304" pitchFamily="18" charset="0"/>
                <a:ea typeface="MS PGothic" panose="020B0600070205080204" pitchFamily="34" charset="-128"/>
              </a:endParaRPr>
            </a:p>
          </p:txBody>
        </p:sp>
        <p:sp>
          <p:nvSpPr>
            <p:cNvPr id="19472" name="Text Box 21"/>
            <p:cNvSpPr txBox="1"/>
            <p:nvPr/>
          </p:nvSpPr>
          <p:spPr>
            <a:xfrm>
              <a:off x="1111" y="2855"/>
              <a:ext cx="406" cy="308"/>
            </a:xfrm>
            <a:prstGeom prst="rect">
              <a:avLst/>
            </a:prstGeom>
            <a:noFill/>
            <a:ln w="9525">
              <a:noFill/>
            </a:ln>
          </p:spPr>
          <p:txBody>
            <a:bodyPr lIns="93391" tIns="46696" rIns="93391" bIns="46696">
              <a:spAutoFit/>
            </a:bodyPr>
            <a:p>
              <a:pPr defTabSz="933450">
                <a:spcBef>
                  <a:spcPct val="50000"/>
                </a:spcBef>
              </a:pPr>
              <a:r>
                <a:rPr lang="ja-JP" altLang="en-US" sz="2600" dirty="0">
                  <a:latin typeface="Times New Roman" panose="02020603050405020304" pitchFamily="18" charset="0"/>
                  <a:ea typeface="MS PGothic" panose="020B0600070205080204" pitchFamily="34" charset="-128"/>
                </a:rPr>
                <a:t>①</a:t>
              </a:r>
              <a:endParaRPr lang="ja-JP" altLang="en-US" sz="2600" dirty="0">
                <a:latin typeface="Times New Roman" panose="02020603050405020304" pitchFamily="18" charset="0"/>
                <a:ea typeface="MS PGothic" panose="020B0600070205080204" pitchFamily="34" charset="-128"/>
              </a:endParaRPr>
            </a:p>
          </p:txBody>
        </p:sp>
      </p:grpSp>
      <p:graphicFrame>
        <p:nvGraphicFramePr>
          <p:cNvPr id="19461" name="Object 22"/>
          <p:cNvGraphicFramePr>
            <a:graphicFrameLocks noChangeAspect="1"/>
          </p:cNvGraphicFramePr>
          <p:nvPr/>
        </p:nvGraphicFramePr>
        <p:xfrm>
          <a:off x="2771775" y="2924175"/>
          <a:ext cx="1449388" cy="1657350"/>
        </p:xfrm>
        <a:graphic>
          <a:graphicData uri="http://schemas.openxmlformats.org/presentationml/2006/ole">
            <mc:AlternateContent xmlns:mc="http://schemas.openxmlformats.org/markup-compatibility/2006">
              <mc:Choice xmlns:v="urn:schemas-microsoft-com:vml" Requires="v">
                <p:oleObj spid="_x0000_s3076" name="" r:id="rId1" imgW="644525" imgH="737235" progId="MS_ClipArt_Gallery.2">
                  <p:embed/>
                </p:oleObj>
              </mc:Choice>
              <mc:Fallback>
                <p:oleObj name="" r:id="rId1" imgW="644525" imgH="737235" progId="MS_ClipArt_Gallery.2">
                  <p:embed/>
                  <p:pic>
                    <p:nvPicPr>
                      <p:cNvPr id="0" name="图片 3075"/>
                      <p:cNvPicPr/>
                      <p:nvPr/>
                    </p:nvPicPr>
                    <p:blipFill>
                      <a:blip r:embed="rId2"/>
                      <a:stretch>
                        <a:fillRect/>
                      </a:stretch>
                    </p:blipFill>
                    <p:spPr>
                      <a:xfrm>
                        <a:off x="2771775" y="2924175"/>
                        <a:ext cx="1449388" cy="1657350"/>
                      </a:xfrm>
                      <a:prstGeom prst="rect">
                        <a:avLst/>
                      </a:prstGeom>
                      <a:noFill/>
                      <a:ln w="38100">
                        <a:noFill/>
                        <a:miter/>
                      </a:ln>
                    </p:spPr>
                  </p:pic>
                </p:oleObj>
              </mc:Fallback>
            </mc:AlternateContent>
          </a:graphicData>
        </a:graphic>
      </p:graphicFrame>
      <p:sp>
        <p:nvSpPr>
          <p:cNvPr id="1000471" name="Text Box 23"/>
          <p:cNvSpPr txBox="1">
            <a:spLocks noChangeArrowheads="1"/>
          </p:cNvSpPr>
          <p:nvPr/>
        </p:nvSpPr>
        <p:spPr bwMode="auto">
          <a:xfrm>
            <a:off x="5343525" y="5876925"/>
            <a:ext cx="1409700" cy="457200"/>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实测节拍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2498" name="Text Box 2"/>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客户节拍</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T/T</a:t>
            </a:r>
            <a:r>
              <a:rPr kumimoji="0" lang="zh-CN" altLang="en-US" sz="2400" kern="1200" cap="none" spc="0" normalizeH="0" baseline="0" noProof="0">
                <a:latin typeface="宋体" panose="02010600030101010101" pitchFamily="2" charset="-122"/>
                <a:ea typeface="宋体" panose="02010600030101010101" pitchFamily="2" charset="-122"/>
                <a:cs typeface="+mn-cs"/>
              </a:rPr>
              <a:t>），是指在规定时间内完成预定产量，各工序完成单位成品所需的作业时间。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稼动率</a:t>
            </a:r>
            <a:r>
              <a:rPr kumimoji="0" lang="zh-CN" altLang="en-US" sz="2400" kern="1200" cap="none" spc="0" normalizeH="0" baseline="0" noProof="0">
                <a:latin typeface="宋体" panose="02010600030101010101" pitchFamily="2" charset="-122"/>
                <a:ea typeface="宋体" panose="02010600030101010101" pitchFamily="2" charset="-122"/>
                <a:cs typeface="+mn-cs"/>
              </a:rPr>
              <a:t>，是指出除一些无效时间以后的生产线时间（稼动时间）与所占生产线工作时间的比率。</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其计算公式：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 ＝ （有效出勤时间 X </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生产稼动率</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生产计划量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X</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（１</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不良率）</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1002499" name="Text Box 3"/>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节拍简介：</a:t>
            </a:r>
            <a:r>
              <a:rPr kumimoji="0" lang="en-US" altLang="zh-CN" sz="2400" kern="1200" cap="none" spc="0" normalizeH="0" baseline="0" noProof="0">
                <a:latin typeface="Arial" panose="020B0604020202020204" pitchFamily="34" charset="0"/>
                <a:ea typeface="宋体" panose="02010600030101010101" pitchFamily="2" charset="-122"/>
                <a:cs typeface="+mn-cs"/>
              </a:rPr>
              <a:t>Takt Time</a:t>
            </a:r>
            <a:r>
              <a:rPr kumimoji="0" lang="zh-CN" altLang="en-US" sz="2400" kern="1200" cap="none" spc="0" normalizeH="0" baseline="0" noProof="0">
                <a:latin typeface="Arial" panose="020B0604020202020204" pitchFamily="34" charset="0"/>
                <a:ea typeface="宋体" panose="02010600030101010101" pitchFamily="2" charset="-122"/>
                <a:cs typeface="+mn-cs"/>
              </a:rPr>
              <a:t>（</a:t>
            </a:r>
            <a:r>
              <a:rPr kumimoji="0" lang="en-US" altLang="zh-CN" sz="2400" kern="1200" cap="none" spc="0" normalizeH="0" baseline="0" noProof="0">
                <a:latin typeface="Arial" panose="020B0604020202020204" pitchFamily="34" charset="0"/>
                <a:ea typeface="宋体" panose="02010600030101010101" pitchFamily="2" charset="-122"/>
                <a:cs typeface="+mn-cs"/>
              </a:rPr>
              <a:t>T/T</a:t>
            </a:r>
            <a:r>
              <a:rPr kumimoji="0" lang="zh-CN" altLang="en-US" sz="2400" kern="1200" cap="none" spc="0" normalizeH="0" baseline="0" noProof="0">
                <a:latin typeface="Arial" panose="020B0604020202020204" pitchFamily="34" charset="0"/>
                <a:ea typeface="宋体" panose="02010600030101010101" pitchFamily="2" charset="-122"/>
                <a:cs typeface="+mn-cs"/>
              </a:rPr>
              <a:t>）</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454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节拍的设定：</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
        <p:nvSpPr>
          <p:cNvPr id="1004547"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Arial" panose="020B0604020202020204" pitchFamily="34" charset="0"/>
                <a:ea typeface="宋体" panose="02010600030101010101" pitchFamily="2" charset="-122"/>
                <a:cs typeface="+mn-cs"/>
              </a:rPr>
              <a:t>       在组建生产线前，需要了解客户的需求，即客户节拍。理想状态下，在实际生产时，根据</a:t>
            </a:r>
            <a:r>
              <a:rPr kumimoji="0" lang="en-US" altLang="zh-CN" sz="2400" kern="1200" cap="none" spc="0" normalizeH="0" baseline="0" noProof="0">
                <a:latin typeface="Arial" panose="020B0604020202020204" pitchFamily="34" charset="0"/>
                <a:ea typeface="宋体" panose="02010600030101010101" pitchFamily="2" charset="-122"/>
                <a:cs typeface="+mn-cs"/>
              </a:rPr>
              <a:t>JIT</a:t>
            </a:r>
            <a:r>
              <a:rPr kumimoji="0" lang="zh-CN" altLang="en-US" sz="2400" kern="1200" cap="none" spc="0" normalizeH="0" baseline="0" noProof="0">
                <a:latin typeface="Arial" panose="020B0604020202020204" pitchFamily="34" charset="0"/>
                <a:ea typeface="宋体" panose="02010600030101010101" pitchFamily="2" charset="-122"/>
                <a:cs typeface="+mn-cs"/>
              </a:rPr>
              <a:t>的要求为满足客户需求，将生产节拍设定为客户节拍。</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节拍设定：</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 ＝ 客户节拍</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659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节拍的设定：</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06595"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例：假定一分厂每月的工作天数为</a:t>
            </a:r>
            <a:r>
              <a:rPr kumimoji="0" lang="en-US" altLang="zh-CN" sz="2400" kern="1200" cap="none" spc="0" normalizeH="0" baseline="0" noProof="0">
                <a:latin typeface="宋体" panose="02010600030101010101" pitchFamily="2" charset="-122"/>
                <a:ea typeface="宋体" panose="02010600030101010101" pitchFamily="2" charset="-122"/>
                <a:cs typeface="+mn-cs"/>
              </a:rPr>
              <a:t>26</a:t>
            </a:r>
            <a:r>
              <a:rPr kumimoji="0" lang="zh-CN" altLang="en-US" sz="2400" kern="1200" cap="none" spc="0" normalizeH="0" baseline="0" noProof="0">
                <a:latin typeface="宋体" panose="02010600030101010101" pitchFamily="2" charset="-122"/>
                <a:ea typeface="宋体" panose="02010600030101010101" pitchFamily="2" charset="-122"/>
                <a:cs typeface="+mn-cs"/>
              </a:rPr>
              <a:t>天，正常工作时间每班次为</a:t>
            </a:r>
            <a:r>
              <a:rPr kumimoji="0" lang="en-US" altLang="zh-CN" sz="2400" kern="1200" cap="none" spc="0" normalizeH="0" baseline="0" noProof="0">
                <a:latin typeface="宋体" panose="02010600030101010101" pitchFamily="2" charset="-122"/>
                <a:ea typeface="宋体" panose="02010600030101010101" pitchFamily="2" charset="-122"/>
                <a:cs typeface="+mn-cs"/>
              </a:rPr>
              <a:t>600</a:t>
            </a:r>
            <a:r>
              <a:rPr kumimoji="0" lang="zh-CN" altLang="en-US" sz="2400" kern="1200" cap="none" spc="0" normalizeH="0" baseline="0" noProof="0">
                <a:latin typeface="宋体" panose="02010600030101010101" pitchFamily="2" charset="-122"/>
                <a:ea typeface="宋体" panose="02010600030101010101" pitchFamily="2" charset="-122"/>
                <a:cs typeface="+mn-cs"/>
              </a:rPr>
              <a:t>分钟，每班开</a:t>
            </a: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条线按</a:t>
            </a: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班制生产，如果该月我们的月生产计划量为</a:t>
            </a:r>
            <a:r>
              <a:rPr kumimoji="0" lang="en-US" altLang="zh-CN" sz="2400" kern="1200" cap="none" spc="0" normalizeH="0" baseline="0" noProof="0">
                <a:latin typeface="宋体" panose="02010600030101010101" pitchFamily="2" charset="-122"/>
                <a:ea typeface="宋体" panose="02010600030101010101" pitchFamily="2" charset="-122"/>
                <a:cs typeface="+mn-cs"/>
              </a:rPr>
              <a:t>130000</a:t>
            </a:r>
            <a:r>
              <a:rPr kumimoji="0" lang="zh-CN" altLang="en-US" sz="2400" kern="1200" cap="none" spc="0" normalizeH="0" baseline="0" noProof="0">
                <a:latin typeface="宋体" panose="02010600030101010101" pitchFamily="2" charset="-122"/>
                <a:ea typeface="宋体" panose="02010600030101010101" pitchFamily="2" charset="-122"/>
                <a:cs typeface="+mn-cs"/>
              </a:rPr>
              <a:t>个，稼动率按</a:t>
            </a:r>
            <a:r>
              <a:rPr kumimoji="0" lang="en-US" altLang="zh-CN" sz="2400" kern="1200" cap="none" spc="0" normalizeH="0" baseline="0" noProof="0">
                <a:latin typeface="宋体" panose="02010600030101010101" pitchFamily="2" charset="-122"/>
                <a:ea typeface="宋体" panose="02010600030101010101" pitchFamily="2" charset="-122"/>
                <a:cs typeface="+mn-cs"/>
              </a:rPr>
              <a:t>85%</a:t>
            </a:r>
            <a:r>
              <a:rPr kumimoji="0" lang="zh-CN" altLang="en-US" sz="2400" kern="1200" cap="none" spc="0" normalizeH="0" baseline="0" noProof="0">
                <a:latin typeface="宋体" panose="02010600030101010101" pitchFamily="2" charset="-122"/>
                <a:ea typeface="宋体" panose="02010600030101010101" pitchFamily="2" charset="-122"/>
                <a:cs typeface="+mn-cs"/>
              </a:rPr>
              <a:t>计算，总装包装直通率</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不良率为</a:t>
            </a:r>
            <a:r>
              <a:rPr kumimoji="0" lang="en-US" altLang="zh-CN" sz="2400" kern="1200" cap="none" spc="0" normalizeH="0" baseline="0" noProof="0">
                <a:latin typeface="宋体" panose="02010600030101010101" pitchFamily="2" charset="-122"/>
                <a:ea typeface="宋体" panose="02010600030101010101" pitchFamily="2" charset="-122"/>
                <a:cs typeface="+mn-cs"/>
              </a:rPr>
              <a:t>15%</a:t>
            </a:r>
            <a:r>
              <a:rPr kumimoji="0" lang="zh-CN" altLang="en-US" sz="2400" kern="1200" cap="none" spc="0" normalizeH="0" baseline="0" noProof="0">
                <a:latin typeface="宋体" panose="02010600030101010101" pitchFamily="2" charset="-122"/>
                <a:ea typeface="宋体" panose="02010600030101010101" pitchFamily="2" charset="-122"/>
                <a:cs typeface="+mn-cs"/>
              </a:rPr>
              <a:t>，请问总装包装的生产节拍应该设定为多少？</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答：节拍时间</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zh-CN" sz="2400" kern="1200" cap="none" spc="0" normalizeH="0" baseline="0" noProof="0">
                <a:latin typeface="宋体" panose="02010600030101010101" pitchFamily="2" charset="-122"/>
                <a:ea typeface="宋体" panose="02010600030101010101" pitchFamily="2" charset="-122"/>
                <a:cs typeface="+mn-cs"/>
              </a:rPr>
              <a:t>（有效出勤时间 X 生产稼动率）／[生产计划量 X（１+不良率）]</a:t>
            </a:r>
            <a:endParaRPr kumimoji="0" lang="zh-CN" altLang="zh-CN"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=600X60X2X2X26/[130000X</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kern="1200" cap="none" spc="0" normalizeH="0" baseline="0" noProof="0">
                <a:latin typeface="宋体" panose="02010600030101010101" pitchFamily="2" charset="-122"/>
                <a:ea typeface="宋体" panose="02010600030101010101" pitchFamily="2" charset="-122"/>
                <a:cs typeface="+mn-cs"/>
              </a:rPr>
              <a:t>1+15%</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kern="1200" cap="none" spc="0" normalizeH="0" baseline="0" noProof="0">
                <a:latin typeface="宋体" panose="02010600030101010101" pitchFamily="2" charset="-122"/>
                <a:ea typeface="宋体" panose="02010600030101010101" pitchFamily="2" charset="-122"/>
                <a:cs typeface="+mn-cs"/>
              </a:rPr>
              <a:t>]</a:t>
            </a:r>
            <a:endParaRPr kumimoji="0" lang="en-US" altLang="zh-CN"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=25.0435</a:t>
            </a:r>
            <a:r>
              <a:rPr kumimoji="0" lang="zh-CN" altLang="en-US" sz="2400" kern="1200" cap="none" spc="0" normalizeH="0" baseline="0" noProof="0">
                <a:latin typeface="宋体" panose="02010600030101010101" pitchFamily="2" charset="-122"/>
                <a:ea typeface="宋体" panose="02010600030101010101" pitchFamily="2" charset="-122"/>
                <a:cs typeface="+mn-cs"/>
              </a:rPr>
              <a:t>（秒</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个）</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05" name="Text Box 5"/>
          <p:cNvSpPr txBox="1">
            <a:spLocks noChangeArrowheads="1"/>
          </p:cNvSpPr>
          <p:nvPr/>
        </p:nvSpPr>
        <p:spPr bwMode="auto">
          <a:xfrm>
            <a:off x="2952750" y="1557338"/>
            <a:ext cx="4067175" cy="48545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50000"/>
              </a:lnSpc>
              <a:buClrTx/>
              <a:buSzTx/>
              <a:buFontTx/>
              <a:buNone/>
              <a:defRPr/>
            </a:pPr>
            <a:r>
              <a:rPr kumimoji="0" lang="en-US" altLang="zh-CN" sz="2000" b="1" kern="1200" cap="none" spc="0" normalizeH="0" baseline="0" noProof="0">
                <a:latin typeface="宋体" panose="02010600030101010101" pitchFamily="2" charset="-122"/>
                <a:ea typeface="宋体" panose="02010600030101010101" pitchFamily="2" charset="-122"/>
                <a:cs typeface="+mn-cs"/>
              </a:rPr>
              <a:t>1</a:t>
            </a:r>
            <a:r>
              <a:rPr kumimoji="0" lang="zh-CN" altLang="en-US" sz="2000" b="1" kern="1200" cap="none" spc="0" normalizeH="0" baseline="0" noProof="0">
                <a:latin typeface="宋体" panose="02010600030101010101" pitchFamily="2" charset="-122"/>
                <a:ea typeface="宋体" panose="02010600030101010101" pitchFamily="2" charset="-122"/>
                <a:cs typeface="+mn-cs"/>
              </a:rPr>
              <a:t>、生产线简介</a:t>
            </a:r>
            <a:endParaRPr kumimoji="0" lang="zh-CN" altLang="en-US" sz="2000" b="1" kern="1200" cap="none" spc="0" normalizeH="0" baseline="0" noProof="0">
              <a:latin typeface="宋体" panose="02010600030101010101" pitchFamily="2" charset="-122"/>
              <a:ea typeface="宋体" panose="02010600030101010101" pitchFamily="2" charset="-122"/>
              <a:cs typeface="+mn-cs"/>
            </a:endParaRPr>
          </a:p>
          <a:p>
            <a:pPr marR="0" defTabSz="914400">
              <a:lnSpc>
                <a:spcPct val="150000"/>
              </a:lnSpc>
              <a:buClrTx/>
              <a:buSzTx/>
              <a:buFontTx/>
              <a:buNone/>
              <a:defRPr/>
            </a:pPr>
            <a:r>
              <a:rPr kumimoji="0" lang="en-US" altLang="zh-CN" sz="2000" b="1" kern="1200" cap="none" spc="0" normalizeH="0" baseline="0" noProof="0">
                <a:latin typeface="宋体" panose="02010600030101010101" pitchFamily="2" charset="-122"/>
                <a:ea typeface="宋体" panose="02010600030101010101" pitchFamily="2" charset="-122"/>
                <a:cs typeface="+mn-cs"/>
              </a:rPr>
              <a:t>2</a:t>
            </a:r>
            <a:r>
              <a:rPr kumimoji="0" lang="zh-CN" altLang="en-US" sz="2000" b="1" kern="1200" cap="none" spc="0" normalizeH="0" baseline="0" noProof="0">
                <a:latin typeface="宋体" panose="02010600030101010101" pitchFamily="2" charset="-122"/>
                <a:ea typeface="宋体" panose="02010600030101010101" pitchFamily="2" charset="-122"/>
                <a:cs typeface="+mn-cs"/>
              </a:rPr>
              <a:t>、节拍简介</a:t>
            </a:r>
            <a:endParaRPr kumimoji="0" lang="zh-CN" altLang="en-US" sz="2000" b="1" kern="1200" cap="none" spc="0" normalizeH="0" baseline="0" noProof="0">
              <a:latin typeface="宋体" panose="02010600030101010101" pitchFamily="2" charset="-122"/>
              <a:ea typeface="宋体" panose="02010600030101010101" pitchFamily="2" charset="-122"/>
              <a:cs typeface="+mn-cs"/>
            </a:endParaRPr>
          </a:p>
          <a:p>
            <a:pPr marR="0" defTabSz="914400">
              <a:lnSpc>
                <a:spcPct val="150000"/>
              </a:lnSpc>
              <a:buClrTx/>
              <a:buSzTx/>
              <a:buFontTx/>
              <a:buNone/>
              <a:defRPr/>
            </a:pPr>
            <a:r>
              <a:rPr kumimoji="0" lang="en-US" altLang="zh-CN" sz="2000" b="1" kern="1200" cap="none" spc="0" normalizeH="0" baseline="0" noProof="0">
                <a:latin typeface="宋体" panose="02010600030101010101" pitchFamily="2" charset="-122"/>
                <a:ea typeface="宋体" panose="02010600030101010101" pitchFamily="2" charset="-122"/>
                <a:cs typeface="+mn-cs"/>
              </a:rPr>
              <a:t>3</a:t>
            </a:r>
            <a:r>
              <a:rPr kumimoji="0" lang="zh-CN" altLang="en-US" sz="2000" b="1" kern="1200" cap="none" spc="0" normalizeH="0" baseline="0" noProof="0">
                <a:latin typeface="宋体" panose="02010600030101010101" pitchFamily="2" charset="-122"/>
                <a:ea typeface="宋体" panose="02010600030101010101" pitchFamily="2" charset="-122"/>
                <a:cs typeface="+mn-cs"/>
              </a:rPr>
              <a:t>、单件流简介</a:t>
            </a:r>
            <a:endParaRPr kumimoji="0" lang="zh-CN" altLang="en-US" sz="2000" b="1" kern="1200" cap="none" spc="0" normalizeH="0" baseline="0" noProof="0">
              <a:latin typeface="宋体" panose="02010600030101010101" pitchFamily="2" charset="-122"/>
              <a:ea typeface="宋体" panose="02010600030101010101" pitchFamily="2" charset="-122"/>
              <a:cs typeface="+mn-cs"/>
            </a:endParaRPr>
          </a:p>
          <a:p>
            <a:pPr marR="0" defTabSz="914400">
              <a:lnSpc>
                <a:spcPct val="150000"/>
              </a:lnSpc>
              <a:buClrTx/>
              <a:buSzTx/>
              <a:buFontTx/>
              <a:buNone/>
              <a:defRPr/>
            </a:pPr>
            <a:r>
              <a:rPr kumimoji="0" lang="en-US" altLang="zh-CN" sz="2000" b="1" kern="1200" cap="none" spc="0" normalizeH="0" baseline="0" noProof="0">
                <a:latin typeface="宋体" panose="02010600030101010101" pitchFamily="2" charset="-122"/>
                <a:ea typeface="宋体" panose="02010600030101010101" pitchFamily="2" charset="-122"/>
                <a:cs typeface="+mn-cs"/>
              </a:rPr>
              <a:t>4</a:t>
            </a:r>
            <a:r>
              <a:rPr kumimoji="0" lang="zh-CN" altLang="en-US" sz="2000" b="1" kern="1200" cap="none" spc="0" normalizeH="0" baseline="0" noProof="0">
                <a:latin typeface="宋体" panose="02010600030101010101" pitchFamily="2" charset="-122"/>
                <a:ea typeface="宋体" panose="02010600030101010101" pitchFamily="2" charset="-122"/>
                <a:cs typeface="+mn-cs"/>
              </a:rPr>
              <a:t>、如何建立单件流生产线</a:t>
            </a:r>
            <a:endParaRPr kumimoji="0" lang="zh-CN" altLang="en-US" sz="2000" b="1"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生产线的布置原则</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设备的要求</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物流的原则</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对人员的要求</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推行单件流的八个条件</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50000"/>
              </a:lnSpc>
              <a:spcBef>
                <a:spcPct val="0"/>
              </a:spcBef>
              <a:spcAft>
                <a:spcPct val="0"/>
              </a:spcAft>
              <a:buClr>
                <a:srgbClr val="FF9900"/>
              </a:buClr>
              <a:buSzTx/>
              <a:buFont typeface="Wingdings" panose="05000000000000000000" pitchFamily="2" charset="2"/>
              <a:buChar char="Ø"/>
              <a:defRPr/>
            </a:pP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推行单件流的</a:t>
            </a:r>
            <a:r>
              <a:rPr kumimoji="0" lang="en-US" altLang="zh-CN"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11</a:t>
            </a:r>
            <a:r>
              <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个步骤</a:t>
            </a:r>
            <a:endParaRPr kumimoji="0" lang="zh-CN" altLang="en-US" sz="18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R="0" defTabSz="914400">
              <a:lnSpc>
                <a:spcPct val="150000"/>
              </a:lnSpc>
              <a:buClrTx/>
              <a:buSzTx/>
              <a:buFontTx/>
              <a:buNone/>
              <a:defRPr/>
            </a:pPr>
            <a:r>
              <a:rPr kumimoji="0" lang="en-US" altLang="zh-CN" sz="2000" b="1" kern="1200" cap="none" spc="0" normalizeH="0" baseline="0" noProof="0">
                <a:latin typeface="宋体" panose="02010600030101010101" pitchFamily="2" charset="-122"/>
                <a:ea typeface="宋体" panose="02010600030101010101" pitchFamily="2" charset="-122"/>
                <a:cs typeface="+mn-cs"/>
              </a:rPr>
              <a:t>5</a:t>
            </a:r>
            <a:r>
              <a:rPr kumimoji="0" lang="zh-CN" altLang="en-US" sz="2000" b="1" kern="1200" cap="none" spc="0" normalizeH="0" baseline="0" noProof="0">
                <a:latin typeface="宋体" panose="02010600030101010101" pitchFamily="2" charset="-122"/>
                <a:ea typeface="宋体" panose="02010600030101010101" pitchFamily="2" charset="-122"/>
                <a:cs typeface="+mn-cs"/>
              </a:rPr>
              <a:t>、实施单件流的难点</a:t>
            </a:r>
            <a:endParaRPr kumimoji="0" lang="zh-CN" altLang="en-US" sz="2000" b="1" kern="1200" cap="none" spc="0" normalizeH="0" baseline="0" noProof="0">
              <a:latin typeface="宋体" panose="02010600030101010101" pitchFamily="2" charset="-122"/>
              <a:ea typeface="宋体" panose="02010600030101010101" pitchFamily="2" charset="-122"/>
              <a:cs typeface="+mn-cs"/>
            </a:endParaRPr>
          </a:p>
        </p:txBody>
      </p:sp>
      <p:sp>
        <p:nvSpPr>
          <p:cNvPr id="204807" name="Text Box 7"/>
          <p:cNvSpPr txBox="1">
            <a:spLocks noChangeArrowheads="1"/>
          </p:cNvSpPr>
          <p:nvPr/>
        </p:nvSpPr>
        <p:spPr bwMode="auto">
          <a:xfrm>
            <a:off x="2951163" y="1196975"/>
            <a:ext cx="3240088"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en-US" sz="2400" b="1" kern="1200" cap="none" spc="0" normalizeH="0" baseline="0" noProof="0">
                <a:latin typeface="Arial" panose="020B0604020202020204" pitchFamily="34" charset="0"/>
                <a:ea typeface="宋体" panose="02010600030101010101" pitchFamily="2" charset="-122"/>
                <a:cs typeface="+mn-cs"/>
              </a:rPr>
              <a:t>目录</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864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周期时间简介：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08643"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周期时间</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CT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kern="1200" cap="none" spc="0" normalizeH="0" baseline="0" noProof="0">
                <a:latin typeface="Arial" panose="020B0604020202020204" pitchFamily="34" charset="0"/>
                <a:ea typeface="宋体" panose="02010600030101010101" pitchFamily="2" charset="-122"/>
                <a:cs typeface="+mn-cs"/>
              </a:rPr>
              <a:t>Cycle Time</a:t>
            </a:r>
            <a:r>
              <a:rPr kumimoji="0" lang="zh-CN" altLang="en-US" sz="2400" kern="1200" cap="none" spc="0" normalizeH="0" baseline="0" noProof="0">
                <a:latin typeface="宋体" panose="02010600030101010101" pitchFamily="2" charset="-122"/>
                <a:ea typeface="宋体" panose="02010600030101010101" pitchFamily="2" charset="-122"/>
                <a:cs typeface="+mn-cs"/>
              </a:rPr>
              <a:t>）是指完成一项工作或一系列操作的循环时间，是两个重复动作的时间间隔。节拍时间不等同于周期时间，周期时间可能小于、大于或等于节拍时间。周期时间分为</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人的周期时间</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OCT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kern="1200" cap="none" spc="0" normalizeH="0" baseline="0" noProof="0">
                <a:latin typeface="Arial" panose="020B0604020202020204" pitchFamily="34" charset="0"/>
                <a:ea typeface="宋体" panose="02010600030101010101" pitchFamily="2" charset="-122"/>
                <a:cs typeface="+mn-cs"/>
              </a:rPr>
              <a:t>Operator</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kern="1200" cap="none" spc="0" normalizeH="0" baseline="0" noProof="0">
                <a:latin typeface="Arial" panose="020B0604020202020204" pitchFamily="34" charset="0"/>
                <a:ea typeface="宋体" panose="02010600030101010101" pitchFamily="2" charset="-122"/>
                <a:cs typeface="+mn-cs"/>
              </a:rPr>
              <a:t>Cycle Time</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设备的周期时间</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MCT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kern="1200" cap="none" spc="0" normalizeH="0" baseline="0" noProof="0">
                <a:latin typeface="Arial" panose="020B0604020202020204" pitchFamily="34" charset="0"/>
                <a:ea typeface="宋体" panose="02010600030101010101" pitchFamily="2" charset="-122"/>
                <a:cs typeface="+mn-cs"/>
              </a:rPr>
              <a:t>Machine</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kern="1200" cap="none" spc="0" normalizeH="0" baseline="0" noProof="0">
                <a:latin typeface="Arial" panose="020B0604020202020204" pitchFamily="34" charset="0"/>
                <a:ea typeface="宋体" panose="02010600030101010101" pitchFamily="2" charset="-122"/>
                <a:cs typeface="+mn-cs"/>
              </a:rPr>
              <a:t>Cycle Time</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a:t>
            </a:r>
            <a:endParaRPr kumimoji="0" lang="en-US" altLang="zh-CN"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526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工时简介：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35267"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工时分为</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加工工时</a:t>
            </a:r>
            <a:r>
              <a:rPr kumimoji="0" lang="zh-CN" altLang="en-US" sz="2400" kern="1200" cap="none" spc="0" normalizeH="0" baseline="0" noProof="0">
                <a:latin typeface="宋体" panose="02010600030101010101" pitchFamily="2" charset="-122"/>
                <a:ea typeface="宋体" panose="02010600030101010101" pitchFamily="2" charset="-122"/>
                <a:cs typeface="+mn-cs"/>
              </a:rPr>
              <a:t>和</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标准工时</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加工工时</a:t>
            </a:r>
            <a:r>
              <a:rPr kumimoji="0" lang="zh-CN" altLang="en-US" sz="2400" kern="1200" cap="none" spc="0" normalizeH="0" baseline="0" noProof="0">
                <a:latin typeface="宋体" panose="02010600030101010101" pitchFamily="2" charset="-122"/>
                <a:ea typeface="宋体" panose="02010600030101010101" pitchFamily="2" charset="-122"/>
                <a:cs typeface="+mn-cs"/>
              </a:rPr>
              <a:t>，特指产品的加工时间，是生产线上所有制程有效加工时间的总和；</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标准工时</a:t>
            </a:r>
            <a:r>
              <a:rPr kumimoji="0" lang="zh-CN" altLang="en-US" sz="2400" kern="1200" cap="none" spc="0" normalizeH="0" baseline="0" noProof="0">
                <a:latin typeface="宋体" panose="02010600030101010101" pitchFamily="2" charset="-122"/>
                <a:ea typeface="宋体" panose="02010600030101010101" pitchFamily="2" charset="-122"/>
                <a:cs typeface="+mn-cs"/>
              </a:rPr>
              <a:t>是指具有平均熟练程度的操作者，在标准作业条件和环境下，以正常的作业速度和标准的操作方法，完成某一项作业所需要的总时间。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其计算公式为：</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标准工时＝实测作业时间</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＋评比系数</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＋宽放率</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＝正常作业时间</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＋宽放率</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069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节奏简介：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10691"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节奏</a:t>
            </a:r>
            <a:r>
              <a:rPr kumimoji="0" lang="zh-CN" altLang="en-US" sz="2400" kern="1200" cap="none" spc="0" normalizeH="0" baseline="0" noProof="0">
                <a:latin typeface="宋体" panose="02010600030101010101" pitchFamily="2" charset="-122"/>
                <a:ea typeface="宋体" panose="02010600030101010101" pitchFamily="2" charset="-122"/>
                <a:cs typeface="+mn-cs"/>
              </a:rPr>
              <a:t>，是指流水线上前后出产两批相同产品之间的时间间隔。在节拍时间很小，产品体积小，重量又轻，不便单件运输，可按一定组量运输，并按节奏控制流水线生产。</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其计算公式：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节奏 ＝ 节拍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X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运输批量</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273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流水线线速：</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12739"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流水线线速（</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CV</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，也称为</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传送带速度</a:t>
            </a:r>
            <a:r>
              <a:rPr kumimoji="0" lang="zh-CN" altLang="en-US" sz="2400" kern="1200" cap="none" spc="0" normalizeH="0" baseline="0" noProof="0">
                <a:latin typeface="宋体" panose="02010600030101010101" pitchFamily="2" charset="-122"/>
                <a:ea typeface="宋体" panose="02010600030101010101" pitchFamily="2" charset="-122"/>
                <a:cs typeface="+mn-cs"/>
              </a:rPr>
              <a:t>，是指流水线的皮带传递速度。一般情况下，采用一定的距离作好标记，然后测定其时间，进而得出流水线传送带的实际速度，单位米</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秒。</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计算公式：</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CV =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间隔标记距离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所耗时间 </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kern="1200" cap="none" spc="0" normalizeH="0" baseline="0" noProof="0">
                <a:latin typeface="Arial" panose="020B0604020202020204" pitchFamily="34" charset="0"/>
                <a:ea typeface="宋体" panose="02010600030101010101" pitchFamily="2" charset="-122"/>
                <a:cs typeface="+mn-cs"/>
              </a:rPr>
              <a:t>假定测量的标记距离是</a:t>
            </a:r>
            <a:r>
              <a:rPr kumimoji="0" lang="en-US" altLang="zh-CN" sz="2400" kern="1200" cap="none" spc="0" normalizeH="0" baseline="0" noProof="0">
                <a:latin typeface="Arial" panose="020B0604020202020204" pitchFamily="34" charset="0"/>
                <a:ea typeface="宋体" panose="02010600030101010101" pitchFamily="2" charset="-122"/>
                <a:cs typeface="+mn-cs"/>
              </a:rPr>
              <a:t>2</a:t>
            </a:r>
            <a:r>
              <a:rPr kumimoji="0" lang="zh-CN" altLang="en-US" sz="2400" kern="1200" cap="none" spc="0" normalizeH="0" baseline="0" noProof="0">
                <a:latin typeface="Arial" panose="020B0604020202020204" pitchFamily="34" charset="0"/>
                <a:ea typeface="宋体" panose="02010600030101010101" pitchFamily="2" charset="-122"/>
                <a:cs typeface="+mn-cs"/>
              </a:rPr>
              <a:t>米，实测传动所需时间为</a:t>
            </a:r>
            <a:r>
              <a:rPr kumimoji="0" lang="en-US" altLang="zh-CN" sz="2400" kern="1200" cap="none" spc="0" normalizeH="0" baseline="0" noProof="0">
                <a:latin typeface="Arial" panose="020B0604020202020204" pitchFamily="34" charset="0"/>
                <a:ea typeface="宋体" panose="02010600030101010101" pitchFamily="2" charset="-122"/>
                <a:cs typeface="+mn-cs"/>
              </a:rPr>
              <a:t>72</a:t>
            </a:r>
            <a:r>
              <a:rPr kumimoji="0" lang="zh-CN" altLang="en-US" sz="2400" kern="1200" cap="none" spc="0" normalizeH="0" baseline="0" noProof="0">
                <a:latin typeface="Arial" panose="020B0604020202020204" pitchFamily="34" charset="0"/>
                <a:ea typeface="宋体" panose="02010600030101010101" pitchFamily="2" charset="-122"/>
                <a:cs typeface="+mn-cs"/>
              </a:rPr>
              <a:t>秒，那么</a:t>
            </a:r>
            <a:r>
              <a:rPr kumimoji="0" lang="en-US" altLang="zh-CN" sz="2400" kern="1200" cap="none" spc="0" normalizeH="0" baseline="0" noProof="0">
                <a:latin typeface="Arial" panose="020B0604020202020204" pitchFamily="34" charset="0"/>
                <a:ea typeface="宋体" panose="02010600030101010101" pitchFamily="2" charset="-122"/>
                <a:cs typeface="+mn-cs"/>
              </a:rPr>
              <a:t>CV</a:t>
            </a:r>
            <a:r>
              <a:rPr kumimoji="0" lang="zh-CN" altLang="en-US" sz="2400" kern="1200" cap="none" spc="0" normalizeH="0" baseline="0" noProof="0">
                <a:latin typeface="Arial" panose="020B0604020202020204" pitchFamily="34" charset="0"/>
                <a:ea typeface="宋体" panose="02010600030101010101" pitchFamily="2" charset="-122"/>
                <a:cs typeface="+mn-cs"/>
              </a:rPr>
              <a:t>是多少？</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CV = 2 / 72 = 0.0278</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（米</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秒）</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478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流水线线速的设定：</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14787"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采用流水线作业的企业，传送带的速度关系着作业效率、疲劳程度以及产量。所以，</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理想的传送带速度</a:t>
            </a:r>
            <a:r>
              <a:rPr kumimoji="0" lang="zh-CN" altLang="en-US" sz="2400" kern="1200" cap="none" spc="0" normalizeH="0" baseline="0" noProof="0">
                <a:latin typeface="宋体" panose="02010600030101010101" pitchFamily="2" charset="-122"/>
                <a:ea typeface="宋体" panose="02010600030101010101" pitchFamily="2" charset="-122"/>
                <a:cs typeface="+mn-cs"/>
              </a:rPr>
              <a:t>，是恰好能完成预定产量的同时又能减少员工的身心疲劳。</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计算公式：</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CV</a:t>
            </a:r>
            <a:r>
              <a:rPr kumimoji="0" lang="en-US" altLang="en-US" sz="1400" b="1" kern="1200" cap="none" spc="0" normalizeH="0" baseline="0" noProof="0">
                <a:solidFill>
                  <a:schemeClr val="tx2"/>
                </a:solidFill>
                <a:latin typeface="Arial" panose="020B0604020202020204" pitchFamily="34" charset="0"/>
                <a:ea typeface="宋体" panose="02010600030101010101" pitchFamily="2" charset="-122"/>
                <a:cs typeface="+mn-cs"/>
              </a:rPr>
              <a:t>0</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产品设定间隔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Arial" panose="020B0604020202020204" pitchFamily="34" charset="0"/>
                <a:ea typeface="宋体" panose="02010600030101010101" pitchFamily="2" charset="-122"/>
                <a:cs typeface="+mn-cs"/>
              </a:rPr>
              <a:t>    以箱预装线为例，</a:t>
            </a:r>
            <a:r>
              <a:rPr kumimoji="0" lang="en-US" altLang="zh-CN" sz="2400" kern="1200" cap="none" spc="0" normalizeH="0" baseline="0" noProof="0">
                <a:latin typeface="Arial" panose="020B0604020202020204" pitchFamily="34" charset="0"/>
                <a:ea typeface="宋体" panose="02010600030101010101" pitchFamily="2" charset="-122"/>
                <a:cs typeface="+mn-cs"/>
              </a:rPr>
              <a:t>DF2-28</a:t>
            </a:r>
            <a:r>
              <a:rPr kumimoji="0" lang="zh-CN" altLang="en-US" sz="2400" kern="1200" cap="none" spc="0" normalizeH="0" baseline="0" noProof="0">
                <a:latin typeface="Arial" panose="020B0604020202020204" pitchFamily="34" charset="0"/>
                <a:ea typeface="宋体" panose="02010600030101010101" pitchFamily="2" charset="-122"/>
                <a:cs typeface="+mn-cs"/>
              </a:rPr>
              <a:t>预装箱高度</a:t>
            </a:r>
            <a:r>
              <a:rPr kumimoji="0" lang="en-US" altLang="zh-CN" sz="2400" kern="1200" cap="none" spc="0" normalizeH="0" baseline="0" noProof="0">
                <a:latin typeface="Arial" panose="020B0604020202020204" pitchFamily="34" charset="0"/>
                <a:ea typeface="宋体" panose="02010600030101010101" pitchFamily="2" charset="-122"/>
                <a:cs typeface="+mn-cs"/>
              </a:rPr>
              <a:t>1.4</a:t>
            </a:r>
            <a:r>
              <a:rPr kumimoji="0" lang="zh-CN" altLang="en-US" sz="2400" kern="1200" cap="none" spc="0" normalizeH="0" baseline="0" noProof="0">
                <a:latin typeface="Arial" panose="020B0604020202020204" pitchFamily="34" charset="0"/>
                <a:ea typeface="宋体" panose="02010600030101010101" pitchFamily="2" charset="-122"/>
                <a:cs typeface="+mn-cs"/>
              </a:rPr>
              <a:t>米，工艺设定间隔为</a:t>
            </a:r>
            <a:r>
              <a:rPr kumimoji="0" lang="en-US" altLang="zh-CN" sz="2400" kern="1200" cap="none" spc="0" normalizeH="0" baseline="0" noProof="0">
                <a:latin typeface="Arial" panose="020B0604020202020204" pitchFamily="34" charset="0"/>
                <a:ea typeface="宋体" panose="02010600030101010101" pitchFamily="2" charset="-122"/>
                <a:cs typeface="+mn-cs"/>
              </a:rPr>
              <a:t>6</a:t>
            </a:r>
            <a:r>
              <a:rPr kumimoji="0" lang="zh-CN" altLang="en-US" sz="2400" kern="1200" cap="none" spc="0" normalizeH="0" baseline="0" noProof="0">
                <a:latin typeface="Arial" panose="020B0604020202020204" pitchFamily="34" charset="0"/>
                <a:ea typeface="宋体" panose="02010600030101010101" pitchFamily="2" charset="-122"/>
                <a:cs typeface="+mn-cs"/>
              </a:rPr>
              <a:t>块板，生产线节拍设定为</a:t>
            </a:r>
            <a:r>
              <a:rPr kumimoji="0" lang="en-US" altLang="zh-CN" sz="2400" kern="1200" cap="none" spc="0" normalizeH="0" baseline="0" noProof="0">
                <a:latin typeface="Arial" panose="020B0604020202020204" pitchFamily="34" charset="0"/>
                <a:ea typeface="宋体" panose="02010600030101010101" pitchFamily="2" charset="-122"/>
                <a:cs typeface="+mn-cs"/>
              </a:rPr>
              <a:t>35</a:t>
            </a:r>
            <a:r>
              <a:rPr kumimoji="0" lang="zh-CN" altLang="en-US" sz="2400" kern="1200" cap="none" spc="0" normalizeH="0" baseline="0" noProof="0">
                <a:latin typeface="Arial" panose="020B0604020202020204" pitchFamily="34" charset="0"/>
                <a:ea typeface="宋体" panose="02010600030101010101" pitchFamily="2" charset="-122"/>
                <a:cs typeface="+mn-cs"/>
              </a:rPr>
              <a:t>秒，所以，</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CV</a:t>
            </a:r>
            <a:r>
              <a:rPr kumimoji="0" lang="en-US" altLang="en-US" sz="1400" b="1" kern="1200" cap="none" spc="0" normalizeH="0" baseline="0" noProof="0">
                <a:solidFill>
                  <a:schemeClr val="tx2"/>
                </a:solidFill>
                <a:latin typeface="Arial" panose="020B0604020202020204" pitchFamily="34" charset="0"/>
                <a:ea typeface="宋体" panose="02010600030101010101" pitchFamily="2" charset="-122"/>
                <a:cs typeface="+mn-cs"/>
              </a:rPr>
              <a:t>0</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1.4 + 6 *0.1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35 = 0.0571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（米</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秒）</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6834" name="Text Box 2"/>
          <p:cNvSpPr txBox="1">
            <a:spLocks noChangeArrowheads="1"/>
          </p:cNvSpPr>
          <p:nvPr/>
        </p:nvSpPr>
        <p:spPr bwMode="auto">
          <a:xfrm>
            <a:off x="1557338" y="2708275"/>
            <a:ext cx="6030913"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en-US" sz="4400" b="1" kern="1200" cap="none" spc="0" normalizeH="0" baseline="0" noProof="0">
                <a:latin typeface="Arial" panose="020B0604020202020204" pitchFamily="34" charset="0"/>
                <a:ea typeface="宋体" panose="02010600030101010101" pitchFamily="2" charset="-122"/>
                <a:cs typeface="+mn-cs"/>
              </a:rPr>
              <a:t>节拍的意义</a:t>
            </a:r>
            <a:endParaRPr kumimoji="0" lang="zh-CN" altLang="zh-CN" sz="4400" b="1" kern="1200" cap="none" spc="0" normalizeH="0" baseline="0" noProof="0">
              <a:latin typeface="Arial" panose="020B0604020202020204" pitchFamily="34" charset="0"/>
              <a:ea typeface="宋体" panose="02010600030101010101" pitchFamily="2" charset="-122"/>
              <a:cs typeface="+mn-cs"/>
            </a:endParaRPr>
          </a:p>
        </p:txBody>
      </p:sp>
      <p:pic>
        <p:nvPicPr>
          <p:cNvPr id="28675"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18882" name="Text Box 2"/>
          <p:cNvSpPr txBox="1">
            <a:spLocks noChangeArrowheads="1"/>
          </p:cNvSpPr>
          <p:nvPr/>
        </p:nvSpPr>
        <p:spPr bwMode="auto">
          <a:xfrm>
            <a:off x="179388" y="1262063"/>
            <a:ext cx="8280400"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latin typeface="Arial" panose="020B0604020202020204" pitchFamily="34" charset="0"/>
                <a:ea typeface="宋体" panose="02010600030101010101" pitchFamily="2" charset="-122"/>
                <a:cs typeface="+mn-cs"/>
              </a:rPr>
              <a:t>精益生产的五大原则：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grpSp>
        <p:nvGrpSpPr>
          <p:cNvPr id="29699" name="Group 3"/>
          <p:cNvGrpSpPr/>
          <p:nvPr/>
        </p:nvGrpSpPr>
        <p:grpSpPr>
          <a:xfrm>
            <a:off x="395288" y="1700213"/>
            <a:ext cx="8424862" cy="4729162"/>
            <a:chOff x="249" y="1071"/>
            <a:chExt cx="5307" cy="2979"/>
          </a:xfrm>
        </p:grpSpPr>
        <p:sp>
          <p:nvSpPr>
            <p:cNvPr id="29700" name="Oval 4"/>
            <p:cNvSpPr/>
            <p:nvPr/>
          </p:nvSpPr>
          <p:spPr>
            <a:xfrm>
              <a:off x="1974" y="2205"/>
              <a:ext cx="1664" cy="771"/>
            </a:xfrm>
            <a:prstGeom prst="ellipse">
              <a:avLst/>
            </a:prstGeom>
            <a:solidFill>
              <a:srgbClr val="FF6600"/>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01" name="Text Box 5"/>
            <p:cNvSpPr txBox="1"/>
            <p:nvPr/>
          </p:nvSpPr>
          <p:spPr>
            <a:xfrm>
              <a:off x="2109" y="2296"/>
              <a:ext cx="1359" cy="577"/>
            </a:xfrm>
            <a:prstGeom prst="rect">
              <a:avLst/>
            </a:prstGeom>
            <a:noFill/>
            <a:ln w="12700">
              <a:noFill/>
            </a:ln>
          </p:spPr>
          <p:txBody>
            <a:bodyPr>
              <a:spAutoFit/>
            </a:bodyPr>
            <a:p>
              <a:pPr algn="ctr" eaLnBrk="0" hangingPunct="0"/>
              <a:r>
                <a:rPr lang="en-US" altLang="zh-CN" b="1" dirty="0">
                  <a:solidFill>
                    <a:srgbClr val="FFFF99"/>
                  </a:solidFill>
                  <a:latin typeface="Arial" panose="020B0604020202020204" pitchFamily="34" charset="0"/>
                </a:rPr>
                <a:t>Lean </a:t>
              </a:r>
              <a:endParaRPr lang="en-US" altLang="zh-CN" b="1" dirty="0">
                <a:solidFill>
                  <a:srgbClr val="FFFF99"/>
                </a:solidFill>
                <a:latin typeface="Arial" panose="020B0604020202020204" pitchFamily="34" charset="0"/>
              </a:endParaRPr>
            </a:p>
            <a:p>
              <a:pPr algn="ctr" eaLnBrk="0" hangingPunct="0"/>
              <a:r>
                <a:rPr lang="en-US" altLang="zh-CN" b="1" dirty="0">
                  <a:solidFill>
                    <a:srgbClr val="FFFF99"/>
                  </a:solidFill>
                  <a:latin typeface="Arial" panose="020B0604020202020204" pitchFamily="34" charset="0"/>
                </a:rPr>
                <a:t>Production</a:t>
              </a:r>
              <a:endParaRPr lang="en-US" altLang="zh-CN" b="1" dirty="0">
                <a:solidFill>
                  <a:srgbClr val="FFFF99"/>
                </a:solidFill>
                <a:latin typeface="Arial" panose="020B0604020202020204" pitchFamily="34" charset="0"/>
              </a:endParaRPr>
            </a:p>
            <a:p>
              <a:pPr algn="ctr" eaLnBrk="0" hangingPunct="0"/>
              <a:r>
                <a:rPr lang="zh-CN" altLang="en-US" b="1" dirty="0">
                  <a:solidFill>
                    <a:srgbClr val="FFFF99"/>
                  </a:solidFill>
                  <a:latin typeface="Arial" panose="020B0604020202020204" pitchFamily="34" charset="0"/>
                </a:rPr>
                <a:t>精益生产</a:t>
              </a:r>
              <a:endParaRPr lang="zh-CN" altLang="en-US" b="1" dirty="0">
                <a:solidFill>
                  <a:srgbClr val="FFFF99"/>
                </a:solidFill>
                <a:latin typeface="Arial" panose="020B0604020202020204" pitchFamily="34" charset="0"/>
              </a:endParaRPr>
            </a:p>
          </p:txBody>
        </p:sp>
        <p:sp>
          <p:nvSpPr>
            <p:cNvPr id="29702" name="Line 6"/>
            <p:cNvSpPr/>
            <p:nvPr/>
          </p:nvSpPr>
          <p:spPr>
            <a:xfrm>
              <a:off x="2790" y="1616"/>
              <a:ext cx="0" cy="589"/>
            </a:xfrm>
            <a:prstGeom prst="line">
              <a:avLst/>
            </a:prstGeom>
            <a:ln w="57150" cap="flat" cmpd="sng">
              <a:solidFill>
                <a:schemeClr val="hlink"/>
              </a:solidFill>
              <a:prstDash val="solid"/>
              <a:headEnd type="none" w="med" len="med"/>
              <a:tailEnd type="triangle" w="med" len="med"/>
            </a:ln>
          </p:spPr>
        </p:sp>
        <p:sp>
          <p:nvSpPr>
            <p:cNvPr id="29703" name="Line 7"/>
            <p:cNvSpPr/>
            <p:nvPr/>
          </p:nvSpPr>
          <p:spPr>
            <a:xfrm flipH="1">
              <a:off x="3561" y="2069"/>
              <a:ext cx="726" cy="318"/>
            </a:xfrm>
            <a:prstGeom prst="line">
              <a:avLst/>
            </a:prstGeom>
            <a:ln w="57150" cap="flat" cmpd="sng">
              <a:solidFill>
                <a:schemeClr val="hlink"/>
              </a:solidFill>
              <a:prstDash val="solid"/>
              <a:headEnd type="none" w="med" len="med"/>
              <a:tailEnd type="triangle" w="med" len="med"/>
            </a:ln>
          </p:spPr>
        </p:sp>
        <p:sp>
          <p:nvSpPr>
            <p:cNvPr id="29704" name="Line 8"/>
            <p:cNvSpPr/>
            <p:nvPr/>
          </p:nvSpPr>
          <p:spPr>
            <a:xfrm flipH="1" flipV="1">
              <a:off x="3607" y="2750"/>
              <a:ext cx="635" cy="318"/>
            </a:xfrm>
            <a:prstGeom prst="line">
              <a:avLst/>
            </a:prstGeom>
            <a:ln w="57150" cap="flat" cmpd="sng">
              <a:solidFill>
                <a:schemeClr val="hlink"/>
              </a:solidFill>
              <a:prstDash val="solid"/>
              <a:headEnd type="none" w="med" len="med"/>
              <a:tailEnd type="triangle" w="med" len="med"/>
            </a:ln>
          </p:spPr>
        </p:sp>
        <p:sp>
          <p:nvSpPr>
            <p:cNvPr id="29705" name="Line 9"/>
            <p:cNvSpPr/>
            <p:nvPr/>
          </p:nvSpPr>
          <p:spPr>
            <a:xfrm flipV="1">
              <a:off x="1430" y="2795"/>
              <a:ext cx="680" cy="227"/>
            </a:xfrm>
            <a:prstGeom prst="line">
              <a:avLst/>
            </a:prstGeom>
            <a:ln w="57150" cap="flat" cmpd="sng">
              <a:solidFill>
                <a:schemeClr val="hlink"/>
              </a:solidFill>
              <a:prstDash val="solid"/>
              <a:headEnd type="none" w="med" len="med"/>
              <a:tailEnd type="triangle" w="med" len="med"/>
            </a:ln>
          </p:spPr>
        </p:sp>
        <p:sp>
          <p:nvSpPr>
            <p:cNvPr id="29706" name="Line 10"/>
            <p:cNvSpPr/>
            <p:nvPr/>
          </p:nvSpPr>
          <p:spPr>
            <a:xfrm>
              <a:off x="1520" y="1979"/>
              <a:ext cx="681" cy="317"/>
            </a:xfrm>
            <a:prstGeom prst="line">
              <a:avLst/>
            </a:prstGeom>
            <a:ln w="57150" cap="flat" cmpd="sng">
              <a:solidFill>
                <a:schemeClr val="hlink"/>
              </a:solidFill>
              <a:prstDash val="solid"/>
              <a:headEnd type="none" w="med" len="med"/>
              <a:tailEnd type="triangle" w="med" len="med"/>
            </a:ln>
          </p:spPr>
        </p:sp>
        <p:sp>
          <p:nvSpPr>
            <p:cNvPr id="29707" name="Oval 11"/>
            <p:cNvSpPr/>
            <p:nvPr/>
          </p:nvSpPr>
          <p:spPr>
            <a:xfrm>
              <a:off x="749" y="1344"/>
              <a:ext cx="4037" cy="2268"/>
            </a:xfrm>
            <a:prstGeom prst="ellipse">
              <a:avLst/>
            </a:prstGeom>
            <a:noFill/>
            <a:ln w="12700" cap="flat" cmpd="sng">
              <a:solidFill>
                <a:schemeClr val="tx1"/>
              </a:solidFill>
              <a:prstDash val="solid"/>
              <a:headEnd type="none" w="med" len="med"/>
              <a:tailEnd type="none" w="med" len="med"/>
            </a:ln>
          </p:spPr>
          <p:txBody>
            <a:bodyPr wrap="none" anchor="ctr" anchorCtr="0"/>
            <a:p>
              <a:pPr algn="ctr" eaLnBrk="0" hangingPunct="0">
                <a:lnSpc>
                  <a:spcPct val="80000"/>
                </a:lnSpc>
              </a:pPr>
              <a:endParaRPr lang="zh-CN" altLang="en-US" sz="3600" dirty="0">
                <a:solidFill>
                  <a:schemeClr val="bg1"/>
                </a:solidFill>
                <a:latin typeface="Arial" panose="020B0604020202020204" pitchFamily="34" charset="0"/>
              </a:endParaRPr>
            </a:p>
          </p:txBody>
        </p:sp>
        <p:sp>
          <p:nvSpPr>
            <p:cNvPr id="29708" name="Oval 12"/>
            <p:cNvSpPr/>
            <p:nvPr/>
          </p:nvSpPr>
          <p:spPr>
            <a:xfrm>
              <a:off x="2246" y="1071"/>
              <a:ext cx="1134" cy="545"/>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09" name="Text Box 13"/>
            <p:cNvSpPr txBox="1"/>
            <p:nvPr/>
          </p:nvSpPr>
          <p:spPr>
            <a:xfrm>
              <a:off x="2591" y="1186"/>
              <a:ext cx="445" cy="326"/>
            </a:xfrm>
            <a:prstGeom prst="rect">
              <a:avLst/>
            </a:prstGeom>
            <a:noFill/>
            <a:ln w="12700">
              <a:noFill/>
            </a:ln>
          </p:spPr>
          <p:txBody>
            <a:bodyPr wrap="none">
              <a:spAutoFit/>
            </a:bodyPr>
            <a:p>
              <a:pPr algn="ctr" eaLnBrk="0" hangingPunct="0"/>
              <a:r>
                <a:rPr lang="en-US" altLang="zh-CN" sz="1400" b="1" dirty="0">
                  <a:solidFill>
                    <a:srgbClr val="FFFF99"/>
                  </a:solidFill>
                  <a:latin typeface="Arial" panose="020B0604020202020204" pitchFamily="34" charset="0"/>
                </a:rPr>
                <a:t>Value </a:t>
              </a:r>
              <a:endParaRPr lang="en-US" altLang="zh-CN" sz="1400" b="1" dirty="0">
                <a:solidFill>
                  <a:srgbClr val="FFFF99"/>
                </a:solidFill>
                <a:latin typeface="Arial" panose="020B0604020202020204" pitchFamily="34" charset="0"/>
              </a:endParaRPr>
            </a:p>
            <a:p>
              <a:pPr algn="ctr" eaLnBrk="0" hangingPunct="0"/>
              <a:r>
                <a:rPr lang="zh-CN" altLang="en-US" sz="1400" b="1" dirty="0">
                  <a:solidFill>
                    <a:srgbClr val="FFFF99"/>
                  </a:solidFill>
                  <a:latin typeface="Arial" panose="020B0604020202020204" pitchFamily="34" charset="0"/>
                </a:rPr>
                <a:t>价值</a:t>
              </a:r>
              <a:endParaRPr lang="zh-CN" altLang="en-US" sz="1400" b="1" dirty="0">
                <a:solidFill>
                  <a:srgbClr val="FFFF99"/>
                </a:solidFill>
                <a:latin typeface="Arial" panose="020B0604020202020204" pitchFamily="34" charset="0"/>
              </a:endParaRPr>
            </a:p>
          </p:txBody>
        </p:sp>
        <p:sp>
          <p:nvSpPr>
            <p:cNvPr id="29710" name="Text Box 14"/>
            <p:cNvSpPr txBox="1"/>
            <p:nvPr/>
          </p:nvSpPr>
          <p:spPr>
            <a:xfrm>
              <a:off x="2880" y="1661"/>
              <a:ext cx="676" cy="192"/>
            </a:xfrm>
            <a:prstGeom prst="rect">
              <a:avLst/>
            </a:prstGeom>
            <a:noFill/>
            <a:ln w="12700">
              <a:noFill/>
            </a:ln>
          </p:spPr>
          <p:txBody>
            <a:bodyPr wrap="none">
              <a:spAutoFit/>
            </a:bodyPr>
            <a:p>
              <a:pPr eaLnBrk="0" hangingPunct="0"/>
              <a:r>
                <a:rPr lang="zh-CN" altLang="en-US" sz="1400" dirty="0">
                  <a:latin typeface="Arial" panose="020B0604020202020204" pitchFamily="34" charset="0"/>
                </a:rPr>
                <a:t>客户价值观</a:t>
              </a:r>
              <a:endParaRPr lang="zh-CN" altLang="en-US" sz="1400" dirty="0">
                <a:latin typeface="Arial" panose="020B0604020202020204" pitchFamily="34" charset="0"/>
              </a:endParaRPr>
            </a:p>
          </p:txBody>
        </p:sp>
        <p:sp>
          <p:nvSpPr>
            <p:cNvPr id="29711" name="Oval 15"/>
            <p:cNvSpPr/>
            <p:nvPr/>
          </p:nvSpPr>
          <p:spPr>
            <a:xfrm>
              <a:off x="4242" y="1661"/>
              <a:ext cx="997" cy="590"/>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12" name="Text Box 16"/>
            <p:cNvSpPr txBox="1"/>
            <p:nvPr/>
          </p:nvSpPr>
          <p:spPr>
            <a:xfrm>
              <a:off x="4328" y="1798"/>
              <a:ext cx="825" cy="326"/>
            </a:xfrm>
            <a:prstGeom prst="rect">
              <a:avLst/>
            </a:prstGeom>
            <a:noFill/>
            <a:ln w="12700">
              <a:noFill/>
            </a:ln>
          </p:spPr>
          <p:txBody>
            <a:bodyPr wrap="none">
              <a:spAutoFit/>
            </a:bodyPr>
            <a:p>
              <a:pPr algn="ctr" eaLnBrk="0" hangingPunct="0"/>
              <a:r>
                <a:rPr lang="en-US" altLang="zh-CN" sz="1400" b="1" dirty="0">
                  <a:solidFill>
                    <a:srgbClr val="FFFF99"/>
                  </a:solidFill>
                  <a:latin typeface="Arial" panose="020B0604020202020204" pitchFamily="34" charset="0"/>
                </a:rPr>
                <a:t>Value Stream</a:t>
              </a:r>
              <a:endParaRPr lang="en-US" altLang="zh-CN" sz="1400" b="1" dirty="0">
                <a:solidFill>
                  <a:srgbClr val="FFFF99"/>
                </a:solidFill>
                <a:latin typeface="Arial" panose="020B0604020202020204" pitchFamily="34" charset="0"/>
              </a:endParaRPr>
            </a:p>
            <a:p>
              <a:pPr algn="ctr" eaLnBrk="0" hangingPunct="0"/>
              <a:r>
                <a:rPr lang="en-US" altLang="zh-CN" sz="1400" b="1" dirty="0">
                  <a:solidFill>
                    <a:srgbClr val="FFFF99"/>
                  </a:solidFill>
                  <a:latin typeface="Arial" panose="020B0604020202020204" pitchFamily="34" charset="0"/>
                </a:rPr>
                <a:t> </a:t>
              </a:r>
              <a:r>
                <a:rPr lang="zh-CN" altLang="en-US" sz="1400" b="1" dirty="0">
                  <a:solidFill>
                    <a:srgbClr val="FFFF99"/>
                  </a:solidFill>
                  <a:latin typeface="Arial" panose="020B0604020202020204" pitchFamily="34" charset="0"/>
                </a:rPr>
                <a:t>价值流</a:t>
              </a:r>
              <a:endParaRPr lang="zh-CN" altLang="en-US" sz="1400" b="1" dirty="0">
                <a:solidFill>
                  <a:srgbClr val="FFFF99"/>
                </a:solidFill>
                <a:latin typeface="Arial" panose="020B0604020202020204" pitchFamily="34" charset="0"/>
              </a:endParaRPr>
            </a:p>
          </p:txBody>
        </p:sp>
        <p:sp>
          <p:nvSpPr>
            <p:cNvPr id="29713" name="Text Box 17"/>
            <p:cNvSpPr txBox="1"/>
            <p:nvPr/>
          </p:nvSpPr>
          <p:spPr>
            <a:xfrm>
              <a:off x="3788" y="2242"/>
              <a:ext cx="900" cy="326"/>
            </a:xfrm>
            <a:prstGeom prst="rect">
              <a:avLst/>
            </a:prstGeom>
            <a:noFill/>
            <a:ln w="12700">
              <a:noFill/>
            </a:ln>
          </p:spPr>
          <p:txBody>
            <a:bodyPr wrap="none">
              <a:spAutoFit/>
            </a:bodyPr>
            <a:p>
              <a:pPr eaLnBrk="0" hangingPunct="0"/>
              <a:r>
                <a:rPr lang="zh-CN" altLang="en-US" sz="1400" dirty="0">
                  <a:latin typeface="Arial" panose="020B0604020202020204" pitchFamily="34" charset="0"/>
                </a:rPr>
                <a:t>从接单到发货</a:t>
              </a:r>
              <a:endParaRPr lang="zh-CN" altLang="en-US" sz="1400" dirty="0">
                <a:latin typeface="Arial" panose="020B0604020202020204" pitchFamily="34" charset="0"/>
              </a:endParaRPr>
            </a:p>
            <a:p>
              <a:pPr eaLnBrk="0" hangingPunct="0"/>
              <a:r>
                <a:rPr lang="zh-CN" altLang="en-US" sz="1400" dirty="0">
                  <a:latin typeface="Arial" panose="020B0604020202020204" pitchFamily="34" charset="0"/>
                </a:rPr>
                <a:t>过程的一切活动</a:t>
              </a:r>
              <a:endParaRPr lang="zh-CN" altLang="en-US" sz="1400" dirty="0">
                <a:latin typeface="Arial" panose="020B0604020202020204" pitchFamily="34" charset="0"/>
              </a:endParaRPr>
            </a:p>
          </p:txBody>
        </p:sp>
        <p:sp>
          <p:nvSpPr>
            <p:cNvPr id="29714" name="Oval 18"/>
            <p:cNvSpPr/>
            <p:nvPr/>
          </p:nvSpPr>
          <p:spPr>
            <a:xfrm>
              <a:off x="4132" y="2928"/>
              <a:ext cx="953" cy="590"/>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15" name="Text Box 19"/>
            <p:cNvSpPr txBox="1"/>
            <p:nvPr/>
          </p:nvSpPr>
          <p:spPr>
            <a:xfrm>
              <a:off x="4393" y="3065"/>
              <a:ext cx="432" cy="326"/>
            </a:xfrm>
            <a:prstGeom prst="rect">
              <a:avLst/>
            </a:prstGeom>
            <a:noFill/>
            <a:ln w="12700">
              <a:noFill/>
            </a:ln>
          </p:spPr>
          <p:txBody>
            <a:bodyPr wrap="none">
              <a:spAutoFit/>
            </a:bodyPr>
            <a:p>
              <a:pPr algn="ctr" eaLnBrk="0" hangingPunct="0"/>
              <a:r>
                <a:rPr lang="en-US" altLang="zh-CN" sz="1400" b="1" dirty="0">
                  <a:solidFill>
                    <a:srgbClr val="FFFF99"/>
                  </a:solidFill>
                  <a:latin typeface="Arial" panose="020B0604020202020204" pitchFamily="34" charset="0"/>
                </a:rPr>
                <a:t>Flow  </a:t>
              </a:r>
              <a:endParaRPr lang="en-US" altLang="zh-CN" sz="1400" b="1" dirty="0">
                <a:solidFill>
                  <a:srgbClr val="FFFF99"/>
                </a:solidFill>
                <a:latin typeface="Arial" panose="020B0604020202020204" pitchFamily="34" charset="0"/>
              </a:endParaRPr>
            </a:p>
            <a:p>
              <a:pPr algn="ctr" eaLnBrk="0" hangingPunct="0"/>
              <a:r>
                <a:rPr lang="zh-CN" altLang="en-US" sz="1400" b="1" dirty="0">
                  <a:solidFill>
                    <a:srgbClr val="FFFF99"/>
                  </a:solidFill>
                  <a:latin typeface="Arial" panose="020B0604020202020204" pitchFamily="34" charset="0"/>
                </a:rPr>
                <a:t>流动</a:t>
              </a:r>
              <a:endParaRPr lang="zh-CN" altLang="en-US" sz="1400" b="1" dirty="0">
                <a:solidFill>
                  <a:srgbClr val="FFFF99"/>
                </a:solidFill>
                <a:latin typeface="Arial" panose="020B0604020202020204" pitchFamily="34" charset="0"/>
              </a:endParaRPr>
            </a:p>
          </p:txBody>
        </p:sp>
        <p:sp>
          <p:nvSpPr>
            <p:cNvPr id="29716" name="Text Box 20"/>
            <p:cNvSpPr txBox="1"/>
            <p:nvPr/>
          </p:nvSpPr>
          <p:spPr>
            <a:xfrm>
              <a:off x="3226" y="3055"/>
              <a:ext cx="788" cy="192"/>
            </a:xfrm>
            <a:prstGeom prst="rect">
              <a:avLst/>
            </a:prstGeom>
            <a:noFill/>
            <a:ln w="12700">
              <a:noFill/>
            </a:ln>
          </p:spPr>
          <p:txBody>
            <a:bodyPr wrap="none">
              <a:spAutoFit/>
            </a:bodyPr>
            <a:p>
              <a:pPr eaLnBrk="0" hangingPunct="0"/>
              <a:r>
                <a:rPr lang="zh-CN" altLang="en-US" sz="1400" dirty="0">
                  <a:latin typeface="Arial" panose="020B0604020202020204" pitchFamily="34" charset="0"/>
                </a:rPr>
                <a:t>产线流动起来</a:t>
              </a:r>
              <a:endParaRPr lang="zh-CN" altLang="en-US" sz="1400" dirty="0">
                <a:latin typeface="Arial" panose="020B0604020202020204" pitchFamily="34" charset="0"/>
              </a:endParaRPr>
            </a:p>
          </p:txBody>
        </p:sp>
        <p:sp>
          <p:nvSpPr>
            <p:cNvPr id="29717" name="Oval 21"/>
            <p:cNvSpPr/>
            <p:nvPr/>
          </p:nvSpPr>
          <p:spPr>
            <a:xfrm>
              <a:off x="522" y="2886"/>
              <a:ext cx="954" cy="589"/>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18" name="Text Box 22"/>
            <p:cNvSpPr txBox="1"/>
            <p:nvPr/>
          </p:nvSpPr>
          <p:spPr>
            <a:xfrm>
              <a:off x="612" y="3022"/>
              <a:ext cx="793" cy="326"/>
            </a:xfrm>
            <a:prstGeom prst="rect">
              <a:avLst/>
            </a:prstGeom>
            <a:noFill/>
            <a:ln w="12700">
              <a:noFill/>
            </a:ln>
          </p:spPr>
          <p:txBody>
            <a:bodyPr wrap="none">
              <a:spAutoFit/>
            </a:bodyPr>
            <a:p>
              <a:pPr algn="ctr" eaLnBrk="0" hangingPunct="0"/>
              <a:r>
                <a:rPr lang="en-US" altLang="zh-CN" sz="1400" b="1" dirty="0">
                  <a:solidFill>
                    <a:srgbClr val="FFFF99"/>
                  </a:solidFill>
                  <a:latin typeface="Arial" panose="020B0604020202020204" pitchFamily="34" charset="0"/>
                </a:rPr>
                <a:t>Demand Pull</a:t>
              </a:r>
              <a:endParaRPr lang="en-US" altLang="zh-CN" sz="1400" b="1" dirty="0">
                <a:solidFill>
                  <a:srgbClr val="FFFF99"/>
                </a:solidFill>
                <a:latin typeface="Arial" panose="020B0604020202020204" pitchFamily="34" charset="0"/>
              </a:endParaRPr>
            </a:p>
            <a:p>
              <a:pPr algn="ctr" eaLnBrk="0" hangingPunct="0"/>
              <a:r>
                <a:rPr lang="en-US" altLang="zh-CN" sz="1400" b="1" dirty="0">
                  <a:solidFill>
                    <a:srgbClr val="FFFF99"/>
                  </a:solidFill>
                  <a:latin typeface="Arial" panose="020B0604020202020204" pitchFamily="34" charset="0"/>
                </a:rPr>
                <a:t> </a:t>
              </a:r>
              <a:r>
                <a:rPr lang="zh-CN" altLang="en-US" sz="1400" b="1" dirty="0">
                  <a:solidFill>
                    <a:srgbClr val="FFFF99"/>
                  </a:solidFill>
                  <a:latin typeface="Arial" panose="020B0604020202020204" pitchFamily="34" charset="0"/>
                </a:rPr>
                <a:t>需求拉动</a:t>
              </a:r>
              <a:endParaRPr lang="zh-CN" altLang="en-US" sz="1400" b="1" dirty="0">
                <a:solidFill>
                  <a:srgbClr val="FFFF99"/>
                </a:solidFill>
                <a:latin typeface="Arial" panose="020B0604020202020204" pitchFamily="34" charset="0"/>
              </a:endParaRPr>
            </a:p>
          </p:txBody>
        </p:sp>
        <p:sp>
          <p:nvSpPr>
            <p:cNvPr id="29719" name="Text Box 23"/>
            <p:cNvSpPr txBox="1"/>
            <p:nvPr/>
          </p:nvSpPr>
          <p:spPr>
            <a:xfrm>
              <a:off x="1475" y="3057"/>
              <a:ext cx="676" cy="192"/>
            </a:xfrm>
            <a:prstGeom prst="rect">
              <a:avLst/>
            </a:prstGeom>
            <a:noFill/>
            <a:ln w="12700">
              <a:noFill/>
            </a:ln>
          </p:spPr>
          <p:txBody>
            <a:bodyPr wrap="none">
              <a:spAutoFit/>
            </a:bodyPr>
            <a:p>
              <a:pPr eaLnBrk="0" hangingPunct="0"/>
              <a:r>
                <a:rPr lang="zh-CN" altLang="en-US" sz="1400" dirty="0">
                  <a:latin typeface="Arial" panose="020B0604020202020204" pitchFamily="34" charset="0"/>
                </a:rPr>
                <a:t>按需求生产</a:t>
              </a:r>
              <a:endParaRPr lang="zh-CN" altLang="en-US" sz="1400" dirty="0">
                <a:latin typeface="Arial" panose="020B0604020202020204" pitchFamily="34" charset="0"/>
              </a:endParaRPr>
            </a:p>
          </p:txBody>
        </p:sp>
        <p:sp>
          <p:nvSpPr>
            <p:cNvPr id="29720" name="Oval 24"/>
            <p:cNvSpPr/>
            <p:nvPr/>
          </p:nvSpPr>
          <p:spPr>
            <a:xfrm>
              <a:off x="658" y="1570"/>
              <a:ext cx="908" cy="544"/>
            </a:xfrm>
            <a:prstGeom prst="ellipse">
              <a:avLst/>
            </a:prstGeom>
            <a:solidFill>
              <a:schemeClr val="tx2"/>
            </a:solidFill>
            <a:ln w="12700" cap="flat" cmpd="sng">
              <a:solidFill>
                <a:schemeClr val="tx1"/>
              </a:solidFill>
              <a:prstDash val="solid"/>
              <a:headEnd type="none" w="med" len="med"/>
              <a:tailEnd type="none" w="med" len="med"/>
            </a:ln>
          </p:spPr>
          <p:txBody>
            <a:bodyPr wrap="none" anchor="ctr" anchorCtr="0"/>
            <a:p>
              <a:endParaRPr lang="zh-CN" altLang="en-US" dirty="0">
                <a:latin typeface="Arial" panose="020B0604020202020204" pitchFamily="34" charset="0"/>
              </a:endParaRPr>
            </a:p>
          </p:txBody>
        </p:sp>
        <p:sp>
          <p:nvSpPr>
            <p:cNvPr id="29721" name="Text Box 25"/>
            <p:cNvSpPr txBox="1"/>
            <p:nvPr/>
          </p:nvSpPr>
          <p:spPr>
            <a:xfrm>
              <a:off x="833" y="1679"/>
              <a:ext cx="557" cy="326"/>
            </a:xfrm>
            <a:prstGeom prst="rect">
              <a:avLst/>
            </a:prstGeom>
            <a:noFill/>
            <a:ln w="12700">
              <a:noFill/>
            </a:ln>
          </p:spPr>
          <p:txBody>
            <a:bodyPr wrap="none">
              <a:spAutoFit/>
            </a:bodyPr>
            <a:p>
              <a:pPr algn="ctr" eaLnBrk="0" hangingPunct="0"/>
              <a:r>
                <a:rPr lang="en-US" altLang="zh-CN" sz="1400" b="1" dirty="0">
                  <a:solidFill>
                    <a:srgbClr val="FFFF99"/>
                  </a:solidFill>
                  <a:latin typeface="Arial" panose="020B0604020202020204" pitchFamily="34" charset="0"/>
                </a:rPr>
                <a:t>Perfect  </a:t>
              </a:r>
              <a:endParaRPr lang="en-US" altLang="zh-CN" sz="1400" b="1" dirty="0">
                <a:solidFill>
                  <a:srgbClr val="FFFF99"/>
                </a:solidFill>
                <a:latin typeface="Arial" panose="020B0604020202020204" pitchFamily="34" charset="0"/>
              </a:endParaRPr>
            </a:p>
            <a:p>
              <a:pPr algn="ctr" eaLnBrk="0" hangingPunct="0"/>
              <a:r>
                <a:rPr lang="zh-CN" altLang="en-US" sz="1400" b="1" dirty="0">
                  <a:solidFill>
                    <a:srgbClr val="FFFF99"/>
                  </a:solidFill>
                  <a:latin typeface="Arial" panose="020B0604020202020204" pitchFamily="34" charset="0"/>
                </a:rPr>
                <a:t>完美</a:t>
              </a:r>
              <a:endParaRPr lang="zh-CN" altLang="en-US" sz="1400" b="1" dirty="0">
                <a:solidFill>
                  <a:srgbClr val="FFFF99"/>
                </a:solidFill>
                <a:latin typeface="Arial" panose="020B0604020202020204" pitchFamily="34" charset="0"/>
              </a:endParaRPr>
            </a:p>
          </p:txBody>
        </p:sp>
        <p:sp>
          <p:nvSpPr>
            <p:cNvPr id="29722" name="Text Box 26"/>
            <p:cNvSpPr txBox="1"/>
            <p:nvPr/>
          </p:nvSpPr>
          <p:spPr>
            <a:xfrm>
              <a:off x="840" y="2149"/>
              <a:ext cx="1012" cy="192"/>
            </a:xfrm>
            <a:prstGeom prst="rect">
              <a:avLst/>
            </a:prstGeom>
            <a:noFill/>
            <a:ln w="12700">
              <a:noFill/>
            </a:ln>
          </p:spPr>
          <p:txBody>
            <a:bodyPr wrap="none">
              <a:spAutoFit/>
            </a:bodyPr>
            <a:p>
              <a:pPr eaLnBrk="0" hangingPunct="0"/>
              <a:r>
                <a:rPr lang="zh-CN" altLang="en-US" sz="1400" dirty="0">
                  <a:latin typeface="Arial" panose="020B0604020202020204" pitchFamily="34" charset="0"/>
                </a:rPr>
                <a:t>追求完美不断改进</a:t>
              </a:r>
              <a:endParaRPr lang="zh-CN" altLang="en-US" sz="1400" dirty="0">
                <a:latin typeface="Arial" panose="020B0604020202020204" pitchFamily="34" charset="0"/>
              </a:endParaRPr>
            </a:p>
          </p:txBody>
        </p:sp>
        <p:sp>
          <p:nvSpPr>
            <p:cNvPr id="29723" name="AutoShape 27"/>
            <p:cNvSpPr/>
            <p:nvPr/>
          </p:nvSpPr>
          <p:spPr>
            <a:xfrm>
              <a:off x="2699" y="3067"/>
              <a:ext cx="182" cy="726"/>
            </a:xfrm>
            <a:prstGeom prst="downArrow">
              <a:avLst>
                <a:gd name="adj1" fmla="val 50000"/>
                <a:gd name="adj2" fmla="val 99725"/>
              </a:avLst>
            </a:prstGeom>
            <a:solidFill>
              <a:srgbClr val="FF6600"/>
            </a:solidFill>
            <a:ln w="12700">
              <a:noFill/>
            </a:ln>
          </p:spPr>
          <p:txBody>
            <a:bodyPr wrap="none" anchor="ctr" anchorCtr="0"/>
            <a:p>
              <a:endParaRPr lang="zh-CN" altLang="en-US" dirty="0">
                <a:latin typeface="Arial" panose="020B0604020202020204" pitchFamily="34" charset="0"/>
              </a:endParaRPr>
            </a:p>
          </p:txBody>
        </p:sp>
        <p:sp>
          <p:nvSpPr>
            <p:cNvPr id="29724" name="Text Box 28"/>
            <p:cNvSpPr txBox="1"/>
            <p:nvPr/>
          </p:nvSpPr>
          <p:spPr>
            <a:xfrm>
              <a:off x="249" y="3838"/>
              <a:ext cx="5307" cy="212"/>
            </a:xfrm>
            <a:prstGeom prst="rect">
              <a:avLst/>
            </a:prstGeom>
            <a:noFill/>
            <a:ln w="12700">
              <a:noFill/>
            </a:ln>
          </p:spPr>
          <p:txBody>
            <a:bodyPr>
              <a:spAutoFit/>
            </a:bodyPr>
            <a:p>
              <a:pPr algn="ctr" eaLnBrk="0" hangingPunct="0">
                <a:lnSpc>
                  <a:spcPct val="80000"/>
                </a:lnSpc>
              </a:pPr>
              <a:r>
                <a:rPr lang="zh-CN" altLang="en-US" sz="2000" b="1" dirty="0">
                  <a:solidFill>
                    <a:schemeClr val="tx2"/>
                  </a:solidFill>
                  <a:latin typeface="Arial" panose="020B0604020202020204" pitchFamily="34" charset="0"/>
                </a:rPr>
                <a:t>精益生产的两大支柱：准时</a:t>
              </a:r>
              <a:r>
                <a:rPr lang="en-US" altLang="en-US" sz="2000" b="1" dirty="0">
                  <a:solidFill>
                    <a:schemeClr val="tx2"/>
                  </a:solidFill>
                  <a:latin typeface="Arial" panose="020B0604020202020204" pitchFamily="34" charset="0"/>
                </a:rPr>
                <a:t>生产（JIT）</a:t>
              </a:r>
              <a:r>
                <a:rPr lang="zh-CN" altLang="en-US" sz="2000" b="1" dirty="0">
                  <a:solidFill>
                    <a:schemeClr val="tx2"/>
                  </a:solidFill>
                  <a:latin typeface="Arial" panose="020B0604020202020204" pitchFamily="34" charset="0"/>
                </a:rPr>
                <a:t>和自働化（</a:t>
              </a:r>
              <a:r>
                <a:rPr lang="en-US" altLang="zh-CN" sz="2000" b="1" dirty="0">
                  <a:solidFill>
                    <a:schemeClr val="tx2"/>
                  </a:solidFill>
                  <a:latin typeface="Arial" panose="020B0604020202020204" pitchFamily="34" charset="0"/>
                </a:rPr>
                <a:t>Jidoka</a:t>
              </a:r>
              <a:r>
                <a:rPr lang="zh-CN" altLang="en-US" sz="2000" b="1" dirty="0">
                  <a:solidFill>
                    <a:schemeClr val="tx2"/>
                  </a:solidFill>
                  <a:latin typeface="Arial" panose="020B0604020202020204" pitchFamily="34" charset="0"/>
                </a:rPr>
                <a:t>）</a:t>
              </a:r>
              <a:endParaRPr lang="zh-CN" altLang="en-US" sz="2000" b="1" dirty="0">
                <a:solidFill>
                  <a:schemeClr val="tx2"/>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0930" name="Text Box 2"/>
          <p:cNvSpPr txBox="1">
            <a:spLocks noChangeArrowheads="1"/>
          </p:cNvSpPr>
          <p:nvPr/>
        </p:nvSpPr>
        <p:spPr bwMode="auto">
          <a:xfrm>
            <a:off x="179388" y="1262063"/>
            <a:ext cx="8280400"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en-US" altLang="zh-CN" sz="2400" b="1" kern="1200" cap="none" spc="0" normalizeH="0" baseline="0" noProof="0">
                <a:latin typeface="Arial" panose="020B0604020202020204" pitchFamily="34" charset="0"/>
                <a:ea typeface="宋体" panose="02010600030101010101" pitchFamily="2" charset="-122"/>
                <a:cs typeface="+mn-cs"/>
              </a:rPr>
              <a:t>JIT</a:t>
            </a:r>
            <a:r>
              <a:rPr kumimoji="0" lang="zh-CN" altLang="en-US" sz="2400" b="1" kern="1200" cap="none" spc="0" normalizeH="0" baseline="0" noProof="0">
                <a:latin typeface="Arial" panose="020B0604020202020204" pitchFamily="34" charset="0"/>
                <a:ea typeface="宋体" panose="02010600030101010101" pitchFamily="2" charset="-122"/>
                <a:cs typeface="+mn-cs"/>
              </a:rPr>
              <a:t>的三大原理：</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30723" name="Text Box 3"/>
          <p:cNvSpPr txBox="1"/>
          <p:nvPr/>
        </p:nvSpPr>
        <p:spPr>
          <a:xfrm>
            <a:off x="395288" y="6092825"/>
            <a:ext cx="8424862" cy="336550"/>
          </a:xfrm>
          <a:prstGeom prst="rect">
            <a:avLst/>
          </a:prstGeom>
          <a:noFill/>
          <a:ln w="12700">
            <a:noFill/>
          </a:ln>
        </p:spPr>
        <p:txBody>
          <a:bodyPr>
            <a:spAutoFit/>
          </a:bodyPr>
          <a:p>
            <a:pPr algn="ctr" eaLnBrk="0" hangingPunct="0">
              <a:lnSpc>
                <a:spcPct val="80000"/>
              </a:lnSpc>
            </a:pPr>
            <a:r>
              <a:rPr lang="zh-CN" altLang="en-US" sz="2000" b="1" dirty="0">
                <a:solidFill>
                  <a:schemeClr val="tx2"/>
                </a:solidFill>
                <a:latin typeface="Arial" panose="020B0604020202020204" pitchFamily="34" charset="0"/>
              </a:rPr>
              <a:t>在客户需要的时间，生产客户需要的产品和数量，同时使用最少的资源！</a:t>
            </a:r>
            <a:endParaRPr lang="zh-CN" altLang="en-US" sz="2000" b="1" dirty="0">
              <a:solidFill>
                <a:schemeClr val="tx2"/>
              </a:solidFill>
              <a:latin typeface="Arial" panose="020B0604020202020204" pitchFamily="34" charset="0"/>
            </a:endParaRPr>
          </a:p>
        </p:txBody>
      </p:sp>
      <p:sp>
        <p:nvSpPr>
          <p:cNvPr id="30724" name="Oval 4"/>
          <p:cNvSpPr/>
          <p:nvPr/>
        </p:nvSpPr>
        <p:spPr>
          <a:xfrm>
            <a:off x="2744788" y="1893888"/>
            <a:ext cx="3956050" cy="3881437"/>
          </a:xfrm>
          <a:prstGeom prst="ellipse">
            <a:avLst/>
          </a:prstGeom>
          <a:noFill/>
          <a:ln w="12700" cap="flat" cmpd="sng">
            <a:solidFill>
              <a:schemeClr val="bg2"/>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725" name="Oval 5"/>
          <p:cNvSpPr/>
          <p:nvPr/>
        </p:nvSpPr>
        <p:spPr>
          <a:xfrm>
            <a:off x="2962275" y="2100263"/>
            <a:ext cx="3490913" cy="3490912"/>
          </a:xfrm>
          <a:prstGeom prst="ellipse">
            <a:avLst/>
          </a:prstGeom>
          <a:noFill/>
          <a:ln w="12700" cap="flat" cmpd="sng">
            <a:solidFill>
              <a:schemeClr val="bg2"/>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726" name="Oval 6"/>
          <p:cNvSpPr/>
          <p:nvPr/>
        </p:nvSpPr>
        <p:spPr>
          <a:xfrm>
            <a:off x="3178175" y="2427288"/>
            <a:ext cx="2973388" cy="2973387"/>
          </a:xfrm>
          <a:prstGeom prst="ellipse">
            <a:avLst/>
          </a:prstGeom>
          <a:noFill/>
          <a:ln w="12700" cap="flat" cmpd="sng">
            <a:solidFill>
              <a:schemeClr val="bg2"/>
            </a:solidFill>
            <a:prstDash val="sysDot"/>
            <a:headEnd type="none" w="med" len="med"/>
            <a:tailEnd type="none" w="med" len="med"/>
          </a:ln>
        </p:spPr>
        <p:txBody>
          <a:bodyPr wrap="none" anchor="ctr" anchorCtr="0"/>
          <a:p>
            <a:endParaRPr lang="zh-CN" altLang="en-US" dirty="0">
              <a:latin typeface="Arial" panose="020B0604020202020204" pitchFamily="34" charset="0"/>
            </a:endParaRPr>
          </a:p>
        </p:txBody>
      </p:sp>
      <p:sp>
        <p:nvSpPr>
          <p:cNvPr id="30727" name="AutoShape 7"/>
          <p:cNvSpPr/>
          <p:nvPr/>
        </p:nvSpPr>
        <p:spPr>
          <a:xfrm rot="9044363">
            <a:off x="2420938" y="3725863"/>
            <a:ext cx="1871662" cy="1855787"/>
          </a:xfrm>
          <a:prstGeom prst="chevron">
            <a:avLst>
              <a:gd name="adj" fmla="val 28655"/>
            </a:avLst>
          </a:prstGeom>
          <a:solidFill>
            <a:srgbClr val="99CC00"/>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rgbClr val="99CC00"/>
            </a:extrusionClr>
          </a:sp3d>
        </p:spPr>
        <p:txBody>
          <a:bodyPr wrap="none" anchor="ctr" anchorCtr="0">
            <a:flatTx/>
          </a:bodyPr>
          <a:p>
            <a:endParaRPr lang="zh-CN" altLang="en-US" dirty="0">
              <a:latin typeface="Arial" panose="020B0604020202020204" pitchFamily="34" charset="0"/>
            </a:endParaRPr>
          </a:p>
        </p:txBody>
      </p:sp>
      <p:sp>
        <p:nvSpPr>
          <p:cNvPr id="30728" name="AutoShape 8"/>
          <p:cNvSpPr/>
          <p:nvPr/>
        </p:nvSpPr>
        <p:spPr>
          <a:xfrm rot="-5400000">
            <a:off x="3698875" y="1531938"/>
            <a:ext cx="1871663" cy="1855787"/>
          </a:xfrm>
          <a:prstGeom prst="chevron">
            <a:avLst>
              <a:gd name="adj" fmla="val 28655"/>
            </a:avLst>
          </a:prstGeom>
          <a:solidFill>
            <a:schemeClr val="tx2"/>
          </a:solidFill>
          <a:ln w="9525" cap="flat" cmpd="sng">
            <a:prstDash val="solid"/>
            <a:miter/>
            <a:headEnd type="none" w="med" len="med"/>
            <a:tailEnd type="none" w="med" len="med"/>
          </a:ln>
          <a:scene3d>
            <a:camera prst="legacyObliqueTopRight">
              <a:rot lat="0" lon="0" rev="0"/>
            </a:camera>
            <a:lightRig rig="legacyFlat3" dir="b"/>
          </a:scene3d>
          <a:sp3d extrusionH="163500" prstMaterial="legacyPlastic">
            <a:bevelT w="13500" h="13500" prst="angle"/>
            <a:bevelB w="13500" h="13500" prst="angle"/>
            <a:extrusionClr>
              <a:schemeClr val="accent1"/>
            </a:extrusionClr>
          </a:sp3d>
        </p:spPr>
        <p:txBody>
          <a:bodyPr wrap="none" anchor="ctr" anchorCtr="0">
            <a:flatTx/>
          </a:bodyPr>
          <a:p>
            <a:endParaRPr lang="zh-CN" altLang="en-US" dirty="0">
              <a:latin typeface="Arial" panose="020B0604020202020204" pitchFamily="34" charset="0"/>
            </a:endParaRPr>
          </a:p>
        </p:txBody>
      </p:sp>
      <p:sp>
        <p:nvSpPr>
          <p:cNvPr id="30729" name="AutoShape 9"/>
          <p:cNvSpPr/>
          <p:nvPr/>
        </p:nvSpPr>
        <p:spPr>
          <a:xfrm rot="1788254">
            <a:off x="4967288" y="3738563"/>
            <a:ext cx="1871662" cy="1855787"/>
          </a:xfrm>
          <a:prstGeom prst="chevron">
            <a:avLst>
              <a:gd name="adj" fmla="val 28655"/>
            </a:avLst>
          </a:prstGeom>
          <a:solidFill>
            <a:srgbClr val="FF6600"/>
          </a:solidFill>
          <a:ln w="9525" cap="flat" cmpd="sng">
            <a:prstDash val="solid"/>
            <a:miter/>
            <a:headEnd type="none" w="med" len="med"/>
            <a:tailEnd type="none" w="med" len="med"/>
          </a:ln>
          <a:scene3d>
            <a:camera prst="legacyObliqueTopRight">
              <a:rot lat="0" lon="0" rev="0"/>
            </a:camera>
            <a:lightRig rig="legacyFlat3" dir="b"/>
          </a:scene3d>
          <a:sp3d extrusionH="163500" prstMaterial="legacyMatte">
            <a:bevelT w="13500" h="13500" prst="angle"/>
            <a:bevelB w="13500" h="13500" prst="angle"/>
            <a:extrusionClr>
              <a:schemeClr val="hlink"/>
            </a:extrusionClr>
          </a:sp3d>
        </p:spPr>
        <p:txBody>
          <a:bodyPr wrap="none" anchor="ctr" anchorCtr="0">
            <a:flatTx/>
          </a:bodyPr>
          <a:p>
            <a:endParaRPr lang="zh-CN" altLang="en-US" dirty="0">
              <a:latin typeface="Arial" panose="020B0604020202020204" pitchFamily="34" charset="0"/>
            </a:endParaRPr>
          </a:p>
        </p:txBody>
      </p:sp>
      <p:sp>
        <p:nvSpPr>
          <p:cNvPr id="30730" name="Text Box 10"/>
          <p:cNvSpPr txBox="1"/>
          <p:nvPr/>
        </p:nvSpPr>
        <p:spPr>
          <a:xfrm>
            <a:off x="3706813" y="3644900"/>
            <a:ext cx="1855787" cy="579438"/>
          </a:xfrm>
          <a:prstGeom prst="rect">
            <a:avLst/>
          </a:prstGeom>
          <a:noFill/>
          <a:ln w="9525">
            <a:noFill/>
          </a:ln>
        </p:spPr>
        <p:txBody>
          <a:bodyPr>
            <a:spAutoFit/>
          </a:bodyPr>
          <a:p>
            <a:pPr algn="ctr" eaLnBrk="0" hangingPunct="0"/>
            <a:r>
              <a:rPr lang="en-US" altLang="zh-CN" sz="3200" b="1" dirty="0">
                <a:solidFill>
                  <a:schemeClr val="tx2"/>
                </a:solidFill>
                <a:latin typeface="Arial" panose="020B0604020202020204" pitchFamily="34" charset="0"/>
              </a:rPr>
              <a:t>JIT</a:t>
            </a:r>
            <a:r>
              <a:rPr lang="en-US" altLang="zh-CN" sz="2400" dirty="0">
                <a:solidFill>
                  <a:srgbClr val="1C1C1C"/>
                </a:solidFill>
                <a:latin typeface="Arial" panose="020B0604020202020204" pitchFamily="34" charset="0"/>
              </a:rPr>
              <a:t> </a:t>
            </a:r>
            <a:endParaRPr lang="en-US" altLang="zh-CN" sz="2400" dirty="0">
              <a:solidFill>
                <a:srgbClr val="1C1C1C"/>
              </a:solidFill>
              <a:latin typeface="Arial" panose="020B0604020202020204" pitchFamily="34" charset="0"/>
            </a:endParaRPr>
          </a:p>
        </p:txBody>
      </p:sp>
      <p:sp>
        <p:nvSpPr>
          <p:cNvPr id="30731" name="Rectangle 11"/>
          <p:cNvSpPr/>
          <p:nvPr/>
        </p:nvSpPr>
        <p:spPr>
          <a:xfrm>
            <a:off x="3609975" y="2274888"/>
            <a:ext cx="2043113" cy="517525"/>
          </a:xfrm>
          <a:prstGeom prst="rect">
            <a:avLst/>
          </a:prstGeom>
          <a:noFill/>
          <a:ln w="9525">
            <a:noFill/>
          </a:ln>
        </p:spPr>
        <p:txBody>
          <a:bodyPr>
            <a:spAutoFit/>
          </a:bodyPr>
          <a:p>
            <a:pPr algn="ctr" eaLnBrk="0" hangingPunct="0"/>
            <a:r>
              <a:rPr lang="zh-CN" altLang="en-US" sz="1400" b="1" dirty="0">
                <a:solidFill>
                  <a:srgbClr val="FFFBFC"/>
                </a:solidFill>
                <a:latin typeface="Arial" panose="020B0604020202020204" pitchFamily="34" charset="0"/>
              </a:rPr>
              <a:t>节拍</a:t>
            </a:r>
            <a:endParaRPr lang="zh-CN" altLang="en-US" sz="1400" b="1" dirty="0">
              <a:solidFill>
                <a:srgbClr val="FFFBFC"/>
              </a:solidFill>
              <a:latin typeface="Arial" panose="020B0604020202020204" pitchFamily="34" charset="0"/>
            </a:endParaRPr>
          </a:p>
          <a:p>
            <a:pPr algn="ctr" eaLnBrk="0" hangingPunct="0"/>
            <a:r>
              <a:rPr lang="zh-CN" altLang="en-US" sz="1400" b="1" dirty="0">
                <a:solidFill>
                  <a:srgbClr val="FFFBFC"/>
                </a:solidFill>
                <a:latin typeface="Arial" panose="020B0604020202020204" pitchFamily="34" charset="0"/>
              </a:rPr>
              <a:t>（</a:t>
            </a:r>
            <a:r>
              <a:rPr lang="en-US" altLang="zh-CN" sz="1400" b="1" dirty="0">
                <a:solidFill>
                  <a:srgbClr val="FFFBFC"/>
                </a:solidFill>
                <a:latin typeface="Arial" panose="020B0604020202020204" pitchFamily="34" charset="0"/>
              </a:rPr>
              <a:t>T/T</a:t>
            </a:r>
            <a:r>
              <a:rPr lang="zh-CN" altLang="en-US" sz="1400" b="1" dirty="0">
                <a:solidFill>
                  <a:srgbClr val="FFFBFC"/>
                </a:solidFill>
                <a:latin typeface="Arial" panose="020B0604020202020204" pitchFamily="34" charset="0"/>
              </a:rPr>
              <a:t>）</a:t>
            </a:r>
            <a:endParaRPr lang="zh-CN" altLang="en-US" sz="1400" b="1" dirty="0">
              <a:solidFill>
                <a:srgbClr val="FFFBFC"/>
              </a:solidFill>
              <a:latin typeface="Arial" panose="020B0604020202020204" pitchFamily="34" charset="0"/>
            </a:endParaRPr>
          </a:p>
        </p:txBody>
      </p:sp>
      <p:sp>
        <p:nvSpPr>
          <p:cNvPr id="30732" name="Rectangle 12"/>
          <p:cNvSpPr/>
          <p:nvPr/>
        </p:nvSpPr>
        <p:spPr>
          <a:xfrm>
            <a:off x="2743200" y="4459288"/>
            <a:ext cx="1160463" cy="517525"/>
          </a:xfrm>
          <a:prstGeom prst="rect">
            <a:avLst/>
          </a:prstGeom>
          <a:noFill/>
          <a:ln w="9525">
            <a:noFill/>
          </a:ln>
        </p:spPr>
        <p:txBody>
          <a:bodyPr>
            <a:spAutoFit/>
          </a:bodyPr>
          <a:p>
            <a:pPr algn="ctr" eaLnBrk="0" hangingPunct="0"/>
            <a:r>
              <a:rPr lang="zh-CN" altLang="en-US" sz="1400" b="1" dirty="0">
                <a:solidFill>
                  <a:srgbClr val="FFFBFC"/>
                </a:solidFill>
                <a:latin typeface="Arial" panose="020B0604020202020204" pitchFamily="34" charset="0"/>
              </a:rPr>
              <a:t>拉动生产</a:t>
            </a:r>
            <a:endParaRPr lang="zh-CN" altLang="en-US" sz="1400" b="1" dirty="0">
              <a:solidFill>
                <a:srgbClr val="FFFBFC"/>
              </a:solidFill>
              <a:latin typeface="Arial" panose="020B0604020202020204" pitchFamily="34" charset="0"/>
            </a:endParaRPr>
          </a:p>
          <a:p>
            <a:pPr algn="ctr" eaLnBrk="0" hangingPunct="0"/>
            <a:r>
              <a:rPr lang="zh-CN" altLang="en-US" sz="1400" b="1" dirty="0">
                <a:solidFill>
                  <a:srgbClr val="FFFBFC"/>
                </a:solidFill>
                <a:latin typeface="Arial" panose="020B0604020202020204" pitchFamily="34" charset="0"/>
              </a:rPr>
              <a:t>（</a:t>
            </a:r>
            <a:r>
              <a:rPr lang="en-US" altLang="zh-CN" sz="1400" b="1" dirty="0">
                <a:solidFill>
                  <a:srgbClr val="FFFBFC"/>
                </a:solidFill>
                <a:latin typeface="Arial" panose="020B0604020202020204" pitchFamily="34" charset="0"/>
              </a:rPr>
              <a:t>PULL</a:t>
            </a:r>
            <a:r>
              <a:rPr lang="zh-CN" altLang="en-US" sz="1400" b="1" dirty="0">
                <a:solidFill>
                  <a:srgbClr val="FFFBFC"/>
                </a:solidFill>
                <a:latin typeface="Arial" panose="020B0604020202020204" pitchFamily="34" charset="0"/>
              </a:rPr>
              <a:t>）</a:t>
            </a:r>
            <a:endParaRPr lang="zh-CN" altLang="en-US" sz="1400" b="1" dirty="0">
              <a:solidFill>
                <a:srgbClr val="FFFBFC"/>
              </a:solidFill>
              <a:latin typeface="Arial" panose="020B0604020202020204" pitchFamily="34" charset="0"/>
            </a:endParaRPr>
          </a:p>
        </p:txBody>
      </p:sp>
      <p:sp>
        <p:nvSpPr>
          <p:cNvPr id="30733" name="Rectangle 13"/>
          <p:cNvSpPr/>
          <p:nvPr/>
        </p:nvSpPr>
        <p:spPr>
          <a:xfrm>
            <a:off x="5410200" y="4459288"/>
            <a:ext cx="1160463" cy="517525"/>
          </a:xfrm>
          <a:prstGeom prst="rect">
            <a:avLst/>
          </a:prstGeom>
          <a:noFill/>
          <a:ln w="9525">
            <a:noFill/>
          </a:ln>
        </p:spPr>
        <p:txBody>
          <a:bodyPr>
            <a:spAutoFit/>
          </a:bodyPr>
          <a:p>
            <a:pPr algn="ctr" eaLnBrk="0" hangingPunct="0"/>
            <a:r>
              <a:rPr lang="zh-CN" altLang="en-US" sz="1400" b="1" dirty="0">
                <a:solidFill>
                  <a:srgbClr val="FFFBFC"/>
                </a:solidFill>
                <a:latin typeface="Arial" panose="020B0604020202020204" pitchFamily="34" charset="0"/>
              </a:rPr>
              <a:t>单件流</a:t>
            </a:r>
            <a:endParaRPr lang="zh-CN" altLang="en-US" sz="1400" b="1" dirty="0">
              <a:solidFill>
                <a:srgbClr val="FFFBFC"/>
              </a:solidFill>
              <a:latin typeface="Arial" panose="020B0604020202020204" pitchFamily="34" charset="0"/>
            </a:endParaRPr>
          </a:p>
          <a:p>
            <a:pPr algn="ctr" eaLnBrk="0" hangingPunct="0"/>
            <a:r>
              <a:rPr lang="zh-CN" altLang="en-US" sz="1400" b="1" dirty="0">
                <a:solidFill>
                  <a:srgbClr val="FFFBFC"/>
                </a:solidFill>
                <a:latin typeface="Arial" panose="020B0604020202020204" pitchFamily="34" charset="0"/>
              </a:rPr>
              <a:t>（</a:t>
            </a:r>
            <a:r>
              <a:rPr lang="en-US" altLang="zh-CN" sz="1400" b="1" dirty="0">
                <a:solidFill>
                  <a:srgbClr val="FFFBFC"/>
                </a:solidFill>
                <a:latin typeface="Arial" panose="020B0604020202020204" pitchFamily="34" charset="0"/>
              </a:rPr>
              <a:t>OPF</a:t>
            </a:r>
            <a:r>
              <a:rPr lang="zh-CN" altLang="en-US" sz="1400" b="1" dirty="0">
                <a:solidFill>
                  <a:srgbClr val="FFFBFC"/>
                </a:solidFill>
                <a:latin typeface="Arial" panose="020B0604020202020204" pitchFamily="34" charset="0"/>
              </a:rPr>
              <a:t>）</a:t>
            </a:r>
            <a:endParaRPr lang="zh-CN" altLang="en-US" sz="1400" b="1" dirty="0">
              <a:solidFill>
                <a:srgbClr val="FFFBFC"/>
              </a:solidFill>
              <a:latin typeface="Arial" panose="020B0604020202020204" pitchFamily="34" charset="0"/>
            </a:endParaRPr>
          </a:p>
        </p:txBody>
      </p:sp>
      <p:sp>
        <p:nvSpPr>
          <p:cNvPr id="1020942" name="Text Box 14"/>
          <p:cNvSpPr txBox="1">
            <a:spLocks noChangeArrowheads="1"/>
          </p:cNvSpPr>
          <p:nvPr/>
        </p:nvSpPr>
        <p:spPr bwMode="auto">
          <a:xfrm>
            <a:off x="6804025" y="3932238"/>
            <a:ext cx="2160588" cy="13684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1400" b="1" kern="1200" cap="none" spc="0" normalizeH="0" baseline="0" noProof="0">
                <a:solidFill>
                  <a:schemeClr val="tx2"/>
                </a:solidFill>
                <a:latin typeface="Arial" panose="020B0604020202020204" pitchFamily="34" charset="0"/>
                <a:ea typeface="宋体" panose="02010600030101010101" pitchFamily="2" charset="-122"/>
                <a:cs typeface="+mn-cs"/>
              </a:rPr>
              <a:t>单件流，</a:t>
            </a:r>
            <a:r>
              <a:rPr kumimoji="0" lang="zh-CN" altLang="en-US" sz="1400" kern="1200" cap="none" spc="0" normalizeH="0" baseline="0" noProof="0">
                <a:latin typeface="Arial" panose="020B0604020202020204" pitchFamily="34" charset="0"/>
                <a:ea typeface="宋体" panose="02010600030101010101" pitchFamily="2" charset="-122"/>
                <a:cs typeface="+mn-cs"/>
              </a:rPr>
              <a:t>生产是指从毛坯投入到成品产出的整个制造加工过程</a:t>
            </a:r>
            <a:r>
              <a:rPr kumimoji="0" lang="en-US" altLang="zh-CN" sz="1400" kern="1200" cap="none" spc="0" normalizeH="0" baseline="0" noProof="0">
                <a:latin typeface="Arial" panose="020B0604020202020204" pitchFamily="34" charset="0"/>
                <a:ea typeface="宋体" panose="02010600030101010101" pitchFamily="2" charset="-122"/>
                <a:cs typeface="+mn-cs"/>
              </a:rPr>
              <a:t>,</a:t>
            </a:r>
            <a:r>
              <a:rPr kumimoji="0" lang="zh-CN" altLang="en-US" sz="1400" kern="1200" cap="none" spc="0" normalizeH="0" baseline="0" noProof="0">
                <a:latin typeface="Arial" panose="020B0604020202020204" pitchFamily="34" charset="0"/>
                <a:ea typeface="宋体" panose="02010600030101010101" pitchFamily="2" charset="-122"/>
                <a:cs typeface="+mn-cs"/>
              </a:rPr>
              <a:t>零件始终处于不停滞、不堆积、不超越，按节拍一个一个的流动的生产方法。</a:t>
            </a:r>
            <a:endParaRPr kumimoji="0" lang="en-US" altLang="zh-CN" sz="1400" kern="1200" cap="none" spc="0" normalizeH="0" baseline="0" noProof="0">
              <a:latin typeface="Arial" panose="020B0604020202020204" pitchFamily="34" charset="0"/>
              <a:ea typeface="宋体" panose="02010600030101010101" pitchFamily="2" charset="-122"/>
              <a:cs typeface="+mn-cs"/>
            </a:endParaRPr>
          </a:p>
        </p:txBody>
      </p:sp>
      <p:sp>
        <p:nvSpPr>
          <p:cNvPr id="1020943" name="Text Box 15"/>
          <p:cNvSpPr txBox="1">
            <a:spLocks noChangeArrowheads="1"/>
          </p:cNvSpPr>
          <p:nvPr/>
        </p:nvSpPr>
        <p:spPr bwMode="auto">
          <a:xfrm>
            <a:off x="5867400" y="1844675"/>
            <a:ext cx="2449513" cy="9429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zh-CN" sz="1400" b="1" kern="1200" cap="none" spc="0" normalizeH="0" baseline="0" noProof="0">
                <a:solidFill>
                  <a:schemeClr val="tx2"/>
                </a:solidFill>
                <a:latin typeface="Arial" panose="020B0604020202020204" pitchFamily="34" charset="0"/>
                <a:ea typeface="宋体" panose="02010600030101010101" pitchFamily="2" charset="-122"/>
                <a:cs typeface="+mn-cs"/>
              </a:rPr>
              <a:t>节拍</a:t>
            </a:r>
            <a:r>
              <a:rPr kumimoji="0" lang="zh-CN" altLang="en-US" sz="1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zh-CN" sz="1400" kern="1200" cap="none" spc="0" normalizeH="0" baseline="0" noProof="0">
                <a:latin typeface="Arial" panose="020B0604020202020204" pitchFamily="34" charset="0"/>
                <a:ea typeface="宋体" panose="02010600030101010101" pitchFamily="2" charset="-122"/>
                <a:cs typeface="+mn-cs"/>
              </a:rPr>
              <a:t>是指相继完成两件在制品或产品之间的时间间隔，通常以“秒”为单位， 分为客户节拍及生产线节拍</a:t>
            </a:r>
            <a:r>
              <a:rPr kumimoji="0" lang="zh-CN" altLang="en-US" sz="1400" kern="1200" cap="none" spc="0" normalizeH="0" baseline="0" noProof="0">
                <a:latin typeface="Arial" panose="020B0604020202020204" pitchFamily="34" charset="0"/>
                <a:ea typeface="宋体" panose="02010600030101010101" pitchFamily="2" charset="-122"/>
                <a:cs typeface="+mn-cs"/>
              </a:rPr>
              <a:t>。</a:t>
            </a:r>
            <a:endParaRPr kumimoji="0" lang="en-US" altLang="zh-CN" sz="1400" kern="1200" cap="none" spc="0" normalizeH="0" baseline="0" noProof="0">
              <a:latin typeface="Arial" panose="020B0604020202020204" pitchFamily="34" charset="0"/>
              <a:ea typeface="宋体" panose="02010600030101010101" pitchFamily="2" charset="-122"/>
              <a:cs typeface="+mn-cs"/>
            </a:endParaRPr>
          </a:p>
        </p:txBody>
      </p:sp>
      <p:sp>
        <p:nvSpPr>
          <p:cNvPr id="1020944" name="Text Box 16"/>
          <p:cNvSpPr txBox="1">
            <a:spLocks noChangeArrowheads="1"/>
          </p:cNvSpPr>
          <p:nvPr/>
        </p:nvSpPr>
        <p:spPr bwMode="auto">
          <a:xfrm>
            <a:off x="179388" y="3933825"/>
            <a:ext cx="2447925" cy="11557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zh-CN" sz="1400" kern="1200" cap="none" spc="0" normalizeH="0" baseline="0" noProof="0">
                <a:latin typeface="Arial" panose="020B0604020202020204" pitchFamily="34" charset="0"/>
                <a:ea typeface="宋体" panose="02010600030101010101" pitchFamily="2" charset="-122"/>
                <a:cs typeface="+mn-cs"/>
              </a:rPr>
              <a:t>所谓</a:t>
            </a:r>
            <a:r>
              <a:rPr kumimoji="0" lang="zh-CN" altLang="zh-CN" sz="1400" b="1" kern="1200" cap="none" spc="0" normalizeH="0" baseline="0" noProof="0">
                <a:solidFill>
                  <a:schemeClr val="tx2"/>
                </a:solidFill>
                <a:latin typeface="Arial" panose="020B0604020202020204" pitchFamily="34" charset="0"/>
                <a:ea typeface="宋体" panose="02010600030101010101" pitchFamily="2" charset="-122"/>
                <a:cs typeface="+mn-cs"/>
              </a:rPr>
              <a:t>拉动生产</a:t>
            </a:r>
            <a:r>
              <a:rPr kumimoji="0" lang="zh-CN" altLang="zh-CN" sz="1400" b="1" kern="1200" cap="none" spc="0" normalizeH="0" baseline="0" noProof="0">
                <a:latin typeface="Arial" panose="020B0604020202020204" pitchFamily="34" charset="0"/>
                <a:ea typeface="宋体" panose="02010600030101010101" pitchFamily="2" charset="-122"/>
                <a:cs typeface="+mn-cs"/>
              </a:rPr>
              <a:t>，</a:t>
            </a:r>
            <a:r>
              <a:rPr kumimoji="0" lang="zh-CN" altLang="zh-CN" sz="1400" kern="1200" cap="none" spc="0" normalizeH="0" baseline="0" noProof="0">
                <a:latin typeface="Arial" panose="020B0604020202020204" pitchFamily="34" charset="0"/>
                <a:ea typeface="宋体" panose="02010600030101010101" pitchFamily="2" charset="-122"/>
                <a:cs typeface="+mn-cs"/>
              </a:rPr>
              <a:t>就是以客户需求为动力，以“看板”为链条，由后向前层层拉动每道工序的生产，从而达到按时按量提供所需产品。</a:t>
            </a:r>
            <a:endParaRPr kumimoji="0" lang="en-US" altLang="zh-CN" sz="1400"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297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节拍的意义：</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22979"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生产管理的依据：</a:t>
            </a: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在“一个流”、均衡生产中，生产节拍</a:t>
            </a:r>
            <a:r>
              <a:rPr kumimoji="0" lang="en-US" altLang="zh-CN" sz="2400" kern="1200" cap="none" spc="0" normalizeH="0" baseline="0" noProof="0">
                <a:latin typeface="宋体" panose="02010600030101010101" pitchFamily="2" charset="-122"/>
                <a:ea typeface="宋体" panose="02010600030101010101" pitchFamily="2" charset="-122"/>
                <a:cs typeface="+mn-cs"/>
              </a:rPr>
              <a:t>(Taket Time)</a:t>
            </a:r>
            <a:r>
              <a:rPr kumimoji="0" lang="zh-CN" altLang="en-US" sz="2400" kern="1200" cap="none" spc="0" normalizeH="0" baseline="0" noProof="0">
                <a:latin typeface="宋体" panose="02010600030101010101" pitchFamily="2" charset="-122"/>
                <a:ea typeface="宋体" panose="02010600030101010101" pitchFamily="2" charset="-122"/>
                <a:cs typeface="+mn-cs"/>
              </a:rPr>
              <a:t>起着指导生产计划、控制生产工序的加工时间，设定流水线线速，同时用于指导现场管理人员消除设备利用率低、生产线严重阻塞等现象，以提高生产效率的作用。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例：某条装配线生产节拍为</a:t>
            </a:r>
            <a:r>
              <a:rPr kumimoji="0" lang="en-US" altLang="zh-CN" sz="2400" kern="1200" cap="none" spc="0" normalizeH="0" baseline="0" noProof="0">
                <a:latin typeface="宋体" panose="02010600030101010101" pitchFamily="2" charset="-122"/>
                <a:ea typeface="宋体" panose="02010600030101010101" pitchFamily="2" charset="-122"/>
                <a:cs typeface="+mn-cs"/>
              </a:rPr>
              <a:t>22s</a:t>
            </a:r>
            <a:r>
              <a:rPr kumimoji="0" lang="zh-CN" altLang="en-US" sz="2400" kern="1200" cap="none" spc="0" normalizeH="0" baseline="0" noProof="0">
                <a:latin typeface="宋体" panose="02010600030101010101" pitchFamily="2" charset="-122"/>
                <a:ea typeface="宋体" panose="02010600030101010101" pitchFamily="2" charset="-122"/>
                <a:cs typeface="+mn-cs"/>
              </a:rPr>
              <a:t>，每天两班，每班工作时间</a:t>
            </a:r>
            <a:r>
              <a:rPr kumimoji="0" lang="en-US" altLang="zh-CN" sz="2400" kern="1200" cap="none" spc="0" normalizeH="0" baseline="0" noProof="0">
                <a:latin typeface="宋体" panose="02010600030101010101" pitchFamily="2" charset="-122"/>
                <a:ea typeface="宋体" panose="02010600030101010101" pitchFamily="2" charset="-122"/>
                <a:cs typeface="+mn-cs"/>
              </a:rPr>
              <a:t>9</a:t>
            </a:r>
            <a:r>
              <a:rPr kumimoji="0" lang="zh-CN" altLang="en-US" sz="2400" kern="1200" cap="none" spc="0" normalizeH="0" baseline="0" noProof="0">
                <a:latin typeface="宋体" panose="02010600030101010101" pitchFamily="2" charset="-122"/>
                <a:ea typeface="宋体" panose="02010600030101010101" pitchFamily="2" charset="-122"/>
                <a:cs typeface="+mn-cs"/>
              </a:rPr>
              <a:t>小时，每班</a:t>
            </a:r>
            <a:r>
              <a:rPr kumimoji="0" lang="en-US" altLang="zh-CN" sz="2400" kern="1200" cap="none" spc="0" normalizeH="0" baseline="0" noProof="0">
                <a:latin typeface="宋体" panose="02010600030101010101" pitchFamily="2" charset="-122"/>
                <a:ea typeface="宋体" panose="02010600030101010101" pitchFamily="2" charset="-122"/>
                <a:cs typeface="+mn-cs"/>
              </a:rPr>
              <a:t>10</a:t>
            </a:r>
            <a:r>
              <a:rPr kumimoji="0" lang="zh-CN" altLang="en-US" sz="2400" kern="1200" cap="none" spc="0" normalizeH="0" baseline="0" noProof="0">
                <a:latin typeface="宋体" panose="02010600030101010101" pitchFamily="2" charset="-122"/>
                <a:ea typeface="宋体" panose="02010600030101010101" pitchFamily="2" charset="-122"/>
                <a:cs typeface="+mn-cs"/>
              </a:rPr>
              <a:t>分钟休息时间，请问每天排产上限是多少？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排产量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每天可用工作时间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9*2*60-10*2</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60 / 22 = 2891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PCS</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502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节拍的意义：</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25027"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定员和设备配置的依据：</a:t>
            </a: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在设计流水线的时候，需要考虑流水线的长度，配套的设备和人员数量。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例：某条流水线的生产节拍设定为</a:t>
            </a:r>
            <a:r>
              <a:rPr kumimoji="0" lang="en-US" altLang="zh-CN" sz="2400" kern="1200" cap="none" spc="0" normalizeH="0" baseline="0" noProof="0">
                <a:latin typeface="宋体" panose="02010600030101010101" pitchFamily="2" charset="-122"/>
                <a:ea typeface="宋体" panose="02010600030101010101" pitchFamily="2" charset="-122"/>
                <a:cs typeface="+mn-cs"/>
              </a:rPr>
              <a:t>36s</a:t>
            </a:r>
            <a:r>
              <a:rPr kumimoji="0" lang="zh-CN" altLang="en-US" sz="2400" kern="1200" cap="none" spc="0" normalizeH="0" baseline="0" noProof="0">
                <a:latin typeface="宋体" panose="02010600030101010101" pitchFamily="2" charset="-122"/>
                <a:ea typeface="宋体" panose="02010600030101010101" pitchFamily="2" charset="-122"/>
                <a:cs typeface="+mn-cs"/>
              </a:rPr>
              <a:t>，产品的加工工时为</a:t>
            </a:r>
            <a:r>
              <a:rPr kumimoji="0" lang="en-US" altLang="zh-CN" sz="2400" kern="1200" cap="none" spc="0" normalizeH="0" baseline="0" noProof="0">
                <a:latin typeface="宋体" panose="02010600030101010101" pitchFamily="2" charset="-122"/>
                <a:ea typeface="宋体" panose="02010600030101010101" pitchFamily="2" charset="-122"/>
                <a:cs typeface="+mn-cs"/>
              </a:rPr>
              <a:t>1250s</a:t>
            </a:r>
            <a:r>
              <a:rPr kumimoji="0" lang="zh-CN" altLang="en-US" sz="2400" kern="1200" cap="none" spc="0" normalizeH="0" baseline="0" noProof="0">
                <a:latin typeface="宋体" panose="02010600030101010101" pitchFamily="2" charset="-122"/>
                <a:ea typeface="宋体" panose="02010600030101010101" pitchFamily="2" charset="-122"/>
                <a:cs typeface="+mn-cs"/>
              </a:rPr>
              <a:t>，后工序生产节拍为</a:t>
            </a:r>
            <a:r>
              <a:rPr kumimoji="0" lang="en-US" altLang="zh-CN" sz="2400" kern="1200" cap="none" spc="0" normalizeH="0" baseline="0" noProof="0">
                <a:latin typeface="宋体" panose="02010600030101010101" pitchFamily="2" charset="-122"/>
                <a:ea typeface="宋体" panose="02010600030101010101" pitchFamily="2" charset="-122"/>
                <a:cs typeface="+mn-cs"/>
              </a:rPr>
              <a:t>18s</a:t>
            </a:r>
            <a:r>
              <a:rPr kumimoji="0" lang="zh-CN" altLang="en-US" sz="2400" kern="1200" cap="none" spc="0" normalizeH="0" baseline="0" noProof="0">
                <a:latin typeface="宋体" panose="02010600030101010101" pitchFamily="2" charset="-122"/>
                <a:ea typeface="宋体" panose="02010600030101010101" pitchFamily="2" charset="-122"/>
                <a:cs typeface="+mn-cs"/>
              </a:rPr>
              <a:t>，请问需要配置多少条这样的流水线才能满足后工序生产？每条生产线需要配置多少人？</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流水线数量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客户节拍</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36 / 18 = 2</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（条）</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定员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加工工时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生产节拍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1250 / 36 = 34.7 ≈ 35</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（人）</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8547" name="Text Box 3"/>
          <p:cNvSpPr txBox="1">
            <a:spLocks noChangeArrowheads="1"/>
          </p:cNvSpPr>
          <p:nvPr/>
        </p:nvSpPr>
        <p:spPr bwMode="auto">
          <a:xfrm>
            <a:off x="447675" y="2249488"/>
            <a:ext cx="8301038" cy="37830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rPr>
              <a:t>    不按别人的话去做是笨蛋</a:t>
            </a:r>
            <a:r>
              <a:rPr kumimoji="0" lang="en-US" altLang="zh-CN" sz="2800" b="1" kern="1200" cap="none" spc="0" normalizeH="0" baseline="0" noProof="0">
                <a:solidFill>
                  <a:schemeClr val="tx2"/>
                </a:solidFill>
                <a:latin typeface="宋体" panose="02010600030101010101" pitchFamily="2" charset="-122"/>
                <a:ea typeface="宋体" panose="02010600030101010101" pitchFamily="2" charset="-122"/>
                <a:cs typeface="+mn-cs"/>
              </a:rPr>
              <a:t>!</a:t>
            </a:r>
            <a:r>
              <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rPr>
              <a:t>按照别人的话去做是傻瓜！只有坚持自己观点的才是人才！</a:t>
            </a: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en-US" altLang="zh-CN" sz="2800" kern="1200" cap="none" spc="0" normalizeH="0" baseline="0" noProof="0">
                <a:latin typeface="宋体" panose="02010600030101010101" pitchFamily="2" charset="-122"/>
                <a:ea typeface="宋体" panose="02010600030101010101" pitchFamily="2" charset="-122"/>
                <a:cs typeface="+mn-cs"/>
              </a:rPr>
              <a:t>                      —— </a:t>
            </a:r>
            <a:r>
              <a:rPr kumimoji="0" lang="zh-CN" altLang="en-US" sz="2800" kern="1200" cap="none" spc="0" normalizeH="0" baseline="0" noProof="0">
                <a:latin typeface="宋体" panose="02010600030101010101" pitchFamily="2" charset="-122"/>
                <a:ea typeface="宋体" panose="02010600030101010101" pitchFamily="2" charset="-122"/>
                <a:cs typeface="+mn-cs"/>
              </a:rPr>
              <a:t>大野耐一</a:t>
            </a:r>
            <a:endParaRPr kumimoji="0" lang="zh-CN" altLang="en-US" sz="2800" kern="1200" cap="none" spc="0" normalizeH="0" baseline="0" noProof="0">
              <a:latin typeface="宋体" panose="02010600030101010101" pitchFamily="2" charset="-122"/>
              <a:ea typeface="宋体" panose="02010600030101010101" pitchFamily="2" charset="-122"/>
              <a:cs typeface="+mn-cs"/>
            </a:endParaRPr>
          </a:p>
          <a:p>
            <a:pPr marR="0" algn="r" defTabSz="914400">
              <a:lnSpc>
                <a:spcPct val="130000"/>
              </a:lnSpc>
              <a:buClrTx/>
              <a:buSzTx/>
              <a:buFontTx/>
              <a:buNone/>
              <a:defRPr/>
            </a:pPr>
            <a:r>
              <a:rPr kumimoji="0" lang="zh-CN" altLang="en-US" kern="1200" cap="none" spc="0" normalizeH="0" baseline="0" noProof="0">
                <a:latin typeface="宋体" panose="02010600030101010101" pitchFamily="2" charset="-122"/>
                <a:ea typeface="宋体" panose="02010600030101010101" pitchFamily="2" charset="-122"/>
                <a:cs typeface="+mn-cs"/>
              </a:rPr>
              <a:t>（丰田生产方式主要创始人之一）</a:t>
            </a:r>
            <a:endParaRPr kumimoji="0" lang="zh-CN" altLang="en-US"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rPr>
              <a:t>丰田员工</a:t>
            </a:r>
            <a:r>
              <a:rPr kumimoji="0" lang="en-US" altLang="zh-CN" sz="2800" b="1" kern="1200" cap="none" spc="0" normalizeH="0" baseline="0" noProof="0">
                <a:solidFill>
                  <a:schemeClr val="tx2"/>
                </a:solidFill>
                <a:latin typeface="宋体" panose="02010600030101010101" pitchFamily="2" charset="-122"/>
                <a:ea typeface="宋体" panose="02010600030101010101" pitchFamily="2" charset="-122"/>
                <a:cs typeface="+mn-cs"/>
              </a:rPr>
              <a:t>M</a:t>
            </a:r>
            <a:r>
              <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rPr>
              <a:t>的故事！</a:t>
            </a: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48547"/>
                                        </p:tgtEl>
                                        <p:attrNameLst>
                                          <p:attrName>style.visibility</p:attrName>
                                        </p:attrNameLst>
                                      </p:cBhvr>
                                      <p:to>
                                        <p:strVal val="visible"/>
                                      </p:to>
                                    </p:set>
                                    <p:animEffect transition="in" filter="blinds(horizontal)">
                                      <p:cBhvr>
                                        <p:cTn id="7" dur="500"/>
                                        <p:tgtEl>
                                          <p:spTgt spid="74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85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707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节拍的意义：</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27075"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现场改善的依据：</a:t>
            </a: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线平衡是现代生产管理的关键，主要依据就是生产线节拍。通过测量流水线各工序节拍，对比生产线节拍确定瓶颈工序，并运用精益生产的工具和方法进行改善，达到提高生产线平衡率、和生产线效率的目的。</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912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节拍的意义：</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029123" name="Text Box 3"/>
          <p:cNvSpPr txBox="1">
            <a:spLocks noChangeArrowheads="1"/>
          </p:cNvSpPr>
          <p:nvPr/>
        </p:nvSpPr>
        <p:spPr bwMode="auto">
          <a:xfrm>
            <a:off x="447675" y="1909763"/>
            <a:ext cx="8301038" cy="5667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现场改善的依据：</a:t>
            </a:r>
            <a:r>
              <a:rPr kumimoji="0" lang="zh-CN" altLang="en-US" sz="2400" kern="1200" cap="none" spc="0" normalizeH="0" baseline="0" noProof="0">
                <a:latin typeface="宋体" panose="02010600030101010101" pitchFamily="2" charset="-122"/>
                <a:ea typeface="宋体" panose="02010600030101010101" pitchFamily="2" charset="-122"/>
                <a:cs typeface="+mn-cs"/>
              </a:rPr>
              <a:t>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1029124" name="Picture 4"/>
          <p:cNvPicPr>
            <a:picLocks noChangeAspect="1"/>
          </p:cNvPicPr>
          <p:nvPr/>
        </p:nvPicPr>
        <p:blipFill>
          <a:blip r:embed="rId1"/>
          <a:stretch>
            <a:fillRect/>
          </a:stretch>
        </p:blipFill>
        <p:spPr>
          <a:xfrm>
            <a:off x="250825" y="2492375"/>
            <a:ext cx="8580438" cy="39592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124"/>
                                        </p:tgtEl>
                                        <p:attrNameLst>
                                          <p:attrName>style.visibility</p:attrName>
                                        </p:attrNameLst>
                                      </p:cBhvr>
                                      <p:to>
                                        <p:strVal val="visible"/>
                                      </p:to>
                                    </p:set>
                                    <p:animEffect transition="in" filter="blinds(horizontal)">
                                      <p:cBhvr>
                                        <p:cTn id="7" dur="500"/>
                                        <p:tgtEl>
                                          <p:spTgt spid="1029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3346" name="Text Box 2"/>
          <p:cNvSpPr txBox="1">
            <a:spLocks noChangeArrowheads="1"/>
          </p:cNvSpPr>
          <p:nvPr/>
        </p:nvSpPr>
        <p:spPr bwMode="auto">
          <a:xfrm>
            <a:off x="1557338" y="2708275"/>
            <a:ext cx="6030913"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zh-CN" sz="4400" b="1" kern="1200" cap="none" spc="0" normalizeH="0" baseline="0" noProof="0">
                <a:latin typeface="Arial" panose="020B0604020202020204" pitchFamily="34" charset="0"/>
                <a:ea typeface="宋体" panose="02010600030101010101" pitchFamily="2" charset="-122"/>
                <a:cs typeface="+mn-cs"/>
              </a:rPr>
              <a:t>单件流</a:t>
            </a:r>
            <a:r>
              <a:rPr kumimoji="0" lang="zh-CN" altLang="en-US" sz="4400" b="1" kern="1200" cap="none" spc="0" normalizeH="0" baseline="0" noProof="0">
                <a:latin typeface="Arial" panose="020B0604020202020204" pitchFamily="34" charset="0"/>
                <a:ea typeface="宋体" panose="02010600030101010101" pitchFamily="2" charset="-122"/>
                <a:cs typeface="+mn-cs"/>
              </a:rPr>
              <a:t>简介</a:t>
            </a:r>
            <a:endParaRPr kumimoji="0" lang="zh-CN" altLang="zh-CN" sz="4400" b="1" kern="1200" cap="none" spc="0" normalizeH="0" baseline="0" noProof="0">
              <a:latin typeface="Arial" panose="020B0604020202020204" pitchFamily="34" charset="0"/>
              <a:ea typeface="宋体" panose="02010600030101010101" pitchFamily="2" charset="-122"/>
              <a:cs typeface="+mn-cs"/>
            </a:endParaRPr>
          </a:p>
        </p:txBody>
      </p:sp>
      <p:pic>
        <p:nvPicPr>
          <p:cNvPr id="35843"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757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单件流简介：（</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One Piece Flow</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877571" name="Text Box 3"/>
          <p:cNvSpPr txBox="1">
            <a:spLocks noChangeArrowheads="1"/>
          </p:cNvSpPr>
          <p:nvPr/>
        </p:nvSpPr>
        <p:spPr bwMode="auto">
          <a:xfrm>
            <a:off x="447675" y="1909763"/>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kern="1200" cap="none" spc="0" normalizeH="0" baseline="0" noProof="0">
                <a:latin typeface="宋体" panose="02010600030101010101" pitchFamily="2" charset="-122"/>
                <a:ea typeface="宋体" panose="02010600030101010101" pitchFamily="2" charset="-122"/>
                <a:cs typeface="+mn-cs"/>
              </a:rPr>
              <a:t>OPF</a:t>
            </a:r>
            <a:r>
              <a:rPr kumimoji="0" lang="zh-CN" altLang="en-US" sz="2400" kern="1200" cap="none" spc="0" normalizeH="0" baseline="0" noProof="0">
                <a:latin typeface="宋体" panose="02010600030101010101" pitchFamily="2" charset="-122"/>
                <a:ea typeface="宋体" panose="02010600030101010101" pitchFamily="2" charset="-122"/>
                <a:cs typeface="+mn-cs"/>
              </a:rPr>
              <a:t>）生产方式是按产品类别布置的多制程生产方式，是精益生产中实现均衡生产的关键技术。</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产品在生产过程中实现单件流动，它是准时化生产的核心，是解决在制品积压的秘方，是消除浪费的最好方法。</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36868" name="Picture 4"/>
          <p:cNvPicPr>
            <a:picLocks noChangeAspect="1"/>
          </p:cNvPicPr>
          <p:nvPr/>
        </p:nvPicPr>
        <p:blipFill>
          <a:blip r:embed="rId1"/>
          <a:stretch>
            <a:fillRect/>
          </a:stretch>
        </p:blipFill>
        <p:spPr>
          <a:xfrm>
            <a:off x="5292725" y="3860800"/>
            <a:ext cx="3346450" cy="2517775"/>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539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单件流简介：</a:t>
            </a:r>
            <a:r>
              <a:rPr kumimoji="0" lang="zh-CN" altLang="en-US" sz="2400" kern="1200" cap="none" spc="0" normalizeH="0" baseline="0" noProof="0">
                <a:latin typeface="Arial" panose="020B0604020202020204" pitchFamily="34" charset="0"/>
                <a:ea typeface="宋体" panose="02010600030101010101" pitchFamily="2" charset="-122"/>
                <a:cs typeface="+mn-cs"/>
              </a:rPr>
              <a:t>与批量生产的区别</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55395" name="Text Box 3"/>
          <p:cNvSpPr txBox="1">
            <a:spLocks noChangeArrowheads="1"/>
          </p:cNvSpPr>
          <p:nvPr/>
        </p:nvSpPr>
        <p:spPr bwMode="auto">
          <a:xfrm>
            <a:off x="447675" y="5267325"/>
            <a:ext cx="8301038" cy="10414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JIT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的定义</a:t>
            </a:r>
            <a:r>
              <a:rPr kumimoji="0" lang="zh-CN" altLang="en-US" sz="2400" kern="1200" cap="none" spc="0" normalizeH="0" baseline="0" noProof="0">
                <a:latin typeface="宋体" panose="02010600030101010101" pitchFamily="2" charset="-122"/>
                <a:ea typeface="宋体" panose="02010600030101010101" pitchFamily="2" charset="-122"/>
                <a:cs typeface="+mn-cs"/>
              </a:rPr>
              <a:t>：在客户需要的时间，生产客户需要的产品和数量，同时使用最少的资源！</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37892" name="Picture 4"/>
          <p:cNvPicPr>
            <a:picLocks noChangeAspect="1"/>
          </p:cNvPicPr>
          <p:nvPr/>
        </p:nvPicPr>
        <p:blipFill>
          <a:blip r:embed="rId1"/>
          <a:stretch>
            <a:fillRect/>
          </a:stretch>
        </p:blipFill>
        <p:spPr>
          <a:xfrm>
            <a:off x="1042988" y="1920875"/>
            <a:ext cx="7115175" cy="2876550"/>
          </a:xfrm>
          <a:prstGeom prst="rect">
            <a:avLst/>
          </a:prstGeom>
          <a:noFill/>
          <a:ln w="9525">
            <a:noFill/>
          </a:ln>
        </p:spPr>
      </p:pic>
      <p:sp>
        <p:nvSpPr>
          <p:cNvPr id="955397" name="Text Box 5"/>
          <p:cNvSpPr txBox="1">
            <a:spLocks noChangeArrowheads="1"/>
          </p:cNvSpPr>
          <p:nvPr/>
        </p:nvSpPr>
        <p:spPr bwMode="auto">
          <a:xfrm>
            <a:off x="2152650" y="4875213"/>
            <a:ext cx="1555750" cy="36671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zh-CN" altLang="en-US" kern="1200" cap="none" spc="0" normalizeH="0" baseline="0" noProof="0">
                <a:latin typeface="Arial" panose="020B0604020202020204" pitchFamily="34" charset="0"/>
                <a:ea typeface="宋体" panose="02010600030101010101" pitchFamily="2" charset="-122"/>
                <a:cs typeface="+mn-cs"/>
              </a:rPr>
              <a:t>批量生产方式</a:t>
            </a:r>
            <a:endParaRPr kumimoji="0" lang="zh-CN" altLang="en-US" kern="1200" cap="none" spc="0" normalizeH="0" baseline="0" noProof="0">
              <a:latin typeface="Arial" panose="020B0604020202020204" pitchFamily="34" charset="0"/>
              <a:ea typeface="宋体" panose="02010600030101010101" pitchFamily="2" charset="-122"/>
              <a:cs typeface="+mn-cs"/>
            </a:endParaRPr>
          </a:p>
        </p:txBody>
      </p:sp>
      <p:sp>
        <p:nvSpPr>
          <p:cNvPr id="955398" name="Text Box 6"/>
          <p:cNvSpPr txBox="1">
            <a:spLocks noChangeArrowheads="1"/>
          </p:cNvSpPr>
          <p:nvPr/>
        </p:nvSpPr>
        <p:spPr bwMode="auto">
          <a:xfrm>
            <a:off x="5651500" y="4868863"/>
            <a:ext cx="1784350" cy="36671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zh-CN" altLang="en-US" kern="1200" cap="none" spc="0" normalizeH="0" baseline="0" noProof="0">
                <a:latin typeface="Arial" panose="020B0604020202020204" pitchFamily="34" charset="0"/>
                <a:ea typeface="宋体" panose="02010600030101010101" pitchFamily="2" charset="-122"/>
                <a:cs typeface="+mn-cs"/>
              </a:rPr>
              <a:t>单件流生产方式</a:t>
            </a:r>
            <a:endParaRPr kumimoji="0" lang="zh-CN" altLang="en-US" kern="1200" cap="none" spc="0" normalizeH="0" baseline="0" noProof="0">
              <a:latin typeface="Arial" panose="020B0604020202020204" pitchFamily="34" charset="0"/>
              <a:ea typeface="宋体" panose="02010600030101010101" pitchFamily="2" charset="-122"/>
              <a:cs typeface="+mn-c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961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单件流生产的特点：</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879619"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单件流从字面上理解，所具有的特点是：生产线上产品一件一件的流动，但它的特点远不止这一点。 </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1.</a:t>
            </a:r>
            <a:r>
              <a:rPr kumimoji="0" lang="zh-CN" altLang="en-US" sz="2400" kern="1200" cap="none" spc="0" normalizeH="0" baseline="0" noProof="0">
                <a:latin typeface="宋体" panose="02010600030101010101" pitchFamily="2" charset="-122"/>
                <a:ea typeface="宋体" panose="02010600030101010101" pitchFamily="2" charset="-122"/>
                <a:cs typeface="+mn-cs"/>
              </a:rPr>
              <a:t>按产品类别布置的生产线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多制程的生产方式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zh-CN" altLang="en-US" sz="2400" kern="1200" cap="none" spc="0" normalizeH="0" baseline="0" noProof="0">
                <a:latin typeface="宋体" panose="02010600030101010101" pitchFamily="2" charset="-122"/>
                <a:ea typeface="宋体" panose="02010600030101010101" pitchFamily="2" charset="-122"/>
                <a:cs typeface="+mn-cs"/>
              </a:rPr>
              <a:t>固定的、单一的物流</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4.</a:t>
            </a:r>
            <a:r>
              <a:rPr kumimoji="0" lang="zh-CN" altLang="en-US" sz="2400" kern="1200" cap="none" spc="0" normalizeH="0" baseline="0" noProof="0">
                <a:latin typeface="宋体" panose="02010600030101010101" pitchFamily="2" charset="-122"/>
                <a:ea typeface="宋体" panose="02010600030101010101" pitchFamily="2" charset="-122"/>
                <a:cs typeface="+mn-cs"/>
              </a:rPr>
              <a:t>采用稳定性好的小型设备</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zh-CN" altLang="en-US" sz="2400" kern="1200" cap="none" spc="0" normalizeH="0" baseline="0" noProof="0">
                <a:latin typeface="宋体" panose="02010600030101010101" pitchFamily="2" charset="-122"/>
                <a:ea typeface="宋体" panose="02010600030101010101" pitchFamily="2" charset="-122"/>
                <a:cs typeface="+mn-cs"/>
              </a:rPr>
              <a:t>产品单件流动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6.</a:t>
            </a:r>
            <a:r>
              <a:rPr kumimoji="0" lang="zh-CN" altLang="en-US" sz="2400" kern="1200" cap="none" spc="0" normalizeH="0" baseline="0" noProof="0">
                <a:latin typeface="宋体" panose="02010600030101010101" pitchFamily="2" charset="-122"/>
                <a:ea typeface="宋体" panose="02010600030101010101" pitchFamily="2" charset="-122"/>
                <a:cs typeface="+mn-cs"/>
              </a:rPr>
              <a:t>操作工一人多岗</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166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单件流生产的优点：</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881667"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1.</a:t>
            </a:r>
            <a:r>
              <a:rPr kumimoji="0" lang="zh-CN" altLang="en-US" sz="2400" kern="1200" cap="none" spc="0" normalizeH="0" baseline="0" noProof="0">
                <a:latin typeface="宋体" panose="02010600030101010101" pitchFamily="2" charset="-122"/>
                <a:ea typeface="宋体" panose="02010600030101010101" pitchFamily="2" charset="-122"/>
                <a:cs typeface="+mn-cs"/>
              </a:rPr>
              <a:t>生产时间短</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2.</a:t>
            </a:r>
            <a:r>
              <a:rPr kumimoji="0" lang="zh-CN" altLang="en-US" sz="2400" kern="1200" cap="none" spc="0" normalizeH="0" baseline="0" noProof="0">
                <a:latin typeface="宋体" panose="02010600030101010101" pitchFamily="2" charset="-122"/>
                <a:ea typeface="宋体" panose="02010600030101010101" pitchFamily="2" charset="-122"/>
                <a:cs typeface="+mn-cs"/>
              </a:rPr>
              <a:t>在制品存量少</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3.</a:t>
            </a:r>
            <a:r>
              <a:rPr kumimoji="0" lang="zh-CN" altLang="en-US" sz="2400" kern="1200" cap="none" spc="0" normalizeH="0" baseline="0" noProof="0">
                <a:latin typeface="宋体" panose="02010600030101010101" pitchFamily="2" charset="-122"/>
                <a:ea typeface="宋体" panose="02010600030101010101" pitchFamily="2" charset="-122"/>
                <a:cs typeface="+mn-cs"/>
              </a:rPr>
              <a:t>占用生产面积小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4.</a:t>
            </a:r>
            <a:r>
              <a:rPr kumimoji="0" lang="zh-CN" altLang="en-US" sz="2400" kern="1200" cap="none" spc="0" normalizeH="0" baseline="0" noProof="0">
                <a:latin typeface="宋体" panose="02010600030101010101" pitchFamily="2" charset="-122"/>
                <a:ea typeface="宋体" panose="02010600030101010101" pitchFamily="2" charset="-122"/>
                <a:cs typeface="+mn-cs"/>
              </a:rPr>
              <a:t>易暴露问题点</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5.</a:t>
            </a:r>
            <a:r>
              <a:rPr kumimoji="0" lang="zh-CN" altLang="en-US" sz="2400" kern="1200" cap="none" spc="0" normalizeH="0" baseline="0" noProof="0">
                <a:latin typeface="宋体" panose="02010600030101010101" pitchFamily="2" charset="-122"/>
                <a:ea typeface="宋体" panose="02010600030101010101" pitchFamily="2" charset="-122"/>
                <a:cs typeface="+mn-cs"/>
              </a:rPr>
              <a:t>容易适应市场与计划的变更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6.</a:t>
            </a:r>
            <a:r>
              <a:rPr kumimoji="0" lang="zh-CN" altLang="en-US" sz="2400" kern="1200" cap="none" spc="0" normalizeH="0" baseline="0" noProof="0">
                <a:latin typeface="宋体" panose="02010600030101010101" pitchFamily="2" charset="-122"/>
                <a:ea typeface="宋体" panose="02010600030101010101" pitchFamily="2" charset="-122"/>
                <a:cs typeface="+mn-cs"/>
              </a:rPr>
              <a:t>有利于保证产品品质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7.</a:t>
            </a:r>
            <a:r>
              <a:rPr kumimoji="0" lang="zh-CN" altLang="en-US" sz="2400" kern="1200" cap="none" spc="0" normalizeH="0" baseline="0" noProof="0">
                <a:latin typeface="宋体" panose="02010600030101010101" pitchFamily="2" charset="-122"/>
                <a:ea typeface="宋体" panose="02010600030101010101" pitchFamily="2" charset="-122"/>
                <a:cs typeface="+mn-cs"/>
              </a:rPr>
              <a:t>有利于安全生产</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8.</a:t>
            </a:r>
            <a:r>
              <a:rPr kumimoji="0" lang="zh-CN" altLang="en-US" sz="2400" kern="1200" cap="none" spc="0" normalizeH="0" baseline="0" noProof="0">
                <a:latin typeface="宋体" panose="02010600030101010101" pitchFamily="2" charset="-122"/>
                <a:ea typeface="宋体" panose="02010600030101010101" pitchFamily="2" charset="-122"/>
                <a:cs typeface="+mn-cs"/>
              </a:rPr>
              <a:t>不需要高性能的、大型化的设备</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9.</a:t>
            </a:r>
            <a:r>
              <a:rPr kumimoji="0" lang="zh-CN" altLang="en-US" sz="2400" kern="1200" cap="none" spc="0" normalizeH="0" baseline="0" noProof="0">
                <a:latin typeface="宋体" panose="02010600030101010101" pitchFamily="2" charset="-122"/>
                <a:ea typeface="宋体" panose="02010600030101010101" pitchFamily="2" charset="-122"/>
                <a:cs typeface="+mn-cs"/>
              </a:rPr>
              <a:t>减少管理成本，确保财产安全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3117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本田的后三角布局：</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pic>
        <p:nvPicPr>
          <p:cNvPr id="40963" name="Picture 4"/>
          <p:cNvPicPr>
            <a:picLocks noChangeAspect="1"/>
          </p:cNvPicPr>
          <p:nvPr/>
        </p:nvPicPr>
        <p:blipFill>
          <a:blip r:embed="rId1"/>
          <a:stretch>
            <a:fillRect/>
          </a:stretch>
        </p:blipFill>
        <p:spPr>
          <a:xfrm>
            <a:off x="827088" y="2205038"/>
            <a:ext cx="3346450" cy="2517775"/>
          </a:xfrm>
          <a:prstGeom prst="rect">
            <a:avLst/>
          </a:prstGeom>
          <a:noFill/>
          <a:ln w="9525">
            <a:noFill/>
          </a:ln>
        </p:spPr>
      </p:pic>
      <p:grpSp>
        <p:nvGrpSpPr>
          <p:cNvPr id="40964" name="Group 7"/>
          <p:cNvGrpSpPr/>
          <p:nvPr/>
        </p:nvGrpSpPr>
        <p:grpSpPr>
          <a:xfrm>
            <a:off x="4787900" y="2205038"/>
            <a:ext cx="3441700" cy="2519362"/>
            <a:chOff x="3016" y="1389"/>
            <a:chExt cx="2168" cy="1587"/>
          </a:xfrm>
        </p:grpSpPr>
        <p:pic>
          <p:nvPicPr>
            <p:cNvPr id="40965" name="Picture 5"/>
            <p:cNvPicPr>
              <a:picLocks noChangeAspect="1"/>
            </p:cNvPicPr>
            <p:nvPr/>
          </p:nvPicPr>
          <p:blipFill>
            <a:blip r:embed="rId2"/>
            <a:srcRect l="51628" b="12418"/>
            <a:stretch>
              <a:fillRect/>
            </a:stretch>
          </p:blipFill>
          <p:spPr>
            <a:xfrm>
              <a:off x="3016" y="1389"/>
              <a:ext cx="2168" cy="1587"/>
            </a:xfrm>
            <a:prstGeom prst="rect">
              <a:avLst/>
            </a:prstGeom>
            <a:noFill/>
            <a:ln w="9525">
              <a:noFill/>
            </a:ln>
          </p:spPr>
        </p:pic>
        <p:sp>
          <p:nvSpPr>
            <p:cNvPr id="1031174" name="Text Box 6"/>
            <p:cNvSpPr txBox="1">
              <a:spLocks noChangeArrowheads="1"/>
            </p:cNvSpPr>
            <p:nvPr/>
          </p:nvSpPr>
          <p:spPr bwMode="auto">
            <a:xfrm>
              <a:off x="3610" y="1434"/>
              <a:ext cx="948" cy="173"/>
            </a:xfrm>
            <a:prstGeom prst="rect">
              <a:avLst/>
            </a:prstGeom>
            <a:noFill/>
            <a:ln w="9525">
              <a:noFill/>
              <a:miter lim="800000"/>
            </a:ln>
            <a:effectLst>
              <a:prstShdw prst="shdw17" dist="17961" dir="2700000">
                <a:schemeClr val="accent1">
                  <a:gamma/>
                  <a:shade val="60000"/>
                  <a:invGamma/>
                </a:schemeClr>
              </a:prstShdw>
            </a:effectLst>
          </p:spPr>
          <p:txBody>
            <a:bodyPr wrap="none">
              <a:spAutoFit/>
            </a:bodyPr>
            <a:lstStyle/>
            <a:p>
              <a:pPr marR="0" defTabSz="914400">
                <a:buClrTx/>
                <a:buSzTx/>
                <a:buFontTx/>
                <a:buNone/>
                <a:defRPr/>
              </a:pPr>
              <a:r>
                <a:rPr kumimoji="0" lang="zh-CN" altLang="en-US" sz="1200" b="1" kern="1200" cap="none" spc="0" normalizeH="0" baseline="0" noProof="0">
                  <a:solidFill>
                    <a:srgbClr val="FF0000"/>
                  </a:solidFill>
                  <a:latin typeface="Arial" panose="020B0604020202020204" pitchFamily="34" charset="0"/>
                  <a:ea typeface="宋体" panose="02010600030101010101" pitchFamily="2" charset="-122"/>
                  <a:cs typeface="+mn-cs"/>
                </a:rPr>
                <a:t>本田后三角布局</a:t>
              </a:r>
              <a:r>
                <a:rPr kumimoji="0" lang="en-US" altLang="zh-CN" sz="1200" b="1" kern="1200" cap="none" spc="0" normalizeH="0" baseline="0" noProof="0">
                  <a:solidFill>
                    <a:srgbClr val="FF0000"/>
                  </a:solidFill>
                  <a:latin typeface="Arial" panose="020B0604020202020204" pitchFamily="34" charset="0"/>
                  <a:ea typeface="宋体" panose="02010600030101010101" pitchFamily="2" charset="-122"/>
                  <a:cs typeface="+mn-cs"/>
                </a:rPr>
                <a:t>(</a:t>
              </a:r>
              <a:r>
                <a:rPr kumimoji="0" lang="zh-CN" altLang="en-US" sz="1200" b="1" kern="1200" cap="none" spc="0" normalizeH="0" baseline="0" noProof="0">
                  <a:solidFill>
                    <a:srgbClr val="FF0000"/>
                  </a:solidFill>
                  <a:latin typeface="Arial" panose="020B0604020202020204" pitchFamily="34" charset="0"/>
                  <a:ea typeface="宋体" panose="02010600030101010101" pitchFamily="2" charset="-122"/>
                  <a:cs typeface="+mn-cs"/>
                </a:rPr>
                <a:t>新</a:t>
              </a:r>
              <a:r>
                <a:rPr kumimoji="0" lang="en-US" altLang="zh-CN" sz="1200" b="1" kern="1200" cap="none" spc="0" normalizeH="0" baseline="0" noProof="0">
                  <a:solidFill>
                    <a:srgbClr val="FF0000"/>
                  </a:solidFill>
                  <a:latin typeface="Arial" panose="020B0604020202020204" pitchFamily="34" charset="0"/>
                  <a:ea typeface="宋体" panose="02010600030101010101" pitchFamily="2" charset="-122"/>
                  <a:cs typeface="+mn-cs"/>
                </a:rPr>
                <a:t>)</a:t>
              </a:r>
              <a:endParaRPr kumimoji="0" lang="en-US" altLang="zh-CN" sz="1200" b="1" kern="1200" cap="none" spc="0" normalizeH="0" baseline="0" noProof="0">
                <a:solidFill>
                  <a:srgbClr val="FF0000"/>
                </a:solidFill>
                <a:latin typeface="Arial" panose="020B0604020202020204" pitchFamily="34" charset="0"/>
                <a:ea typeface="宋体" panose="02010600030101010101" pitchFamily="2" charset="-122"/>
                <a:cs typeface="+mn-cs"/>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1186" name="Text Box 2"/>
          <p:cNvSpPr txBox="1">
            <a:spLocks noChangeArrowheads="1"/>
          </p:cNvSpPr>
          <p:nvPr/>
        </p:nvSpPr>
        <p:spPr bwMode="auto">
          <a:xfrm>
            <a:off x="1557338" y="2708275"/>
            <a:ext cx="6030913"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zh-CN" sz="4400" b="1" kern="1200" cap="none" spc="0" normalizeH="0" baseline="0" noProof="0">
                <a:latin typeface="Arial" panose="020B0604020202020204" pitchFamily="34" charset="0"/>
                <a:ea typeface="宋体" panose="02010600030101010101" pitchFamily="2" charset="-122"/>
                <a:cs typeface="+mn-cs"/>
              </a:rPr>
              <a:t>如何建立单件流生产线</a:t>
            </a:r>
            <a:endParaRPr kumimoji="0" lang="zh-CN" altLang="zh-CN" sz="4400" b="1" kern="1200" cap="none" spc="0" normalizeH="0" baseline="0" noProof="0">
              <a:latin typeface="Arial" panose="020B0604020202020204" pitchFamily="34" charset="0"/>
              <a:ea typeface="宋体" panose="02010600030101010101" pitchFamily="2" charset="-122"/>
              <a:cs typeface="+mn-cs"/>
            </a:endParaRPr>
          </a:p>
        </p:txBody>
      </p:sp>
      <p:pic>
        <p:nvPicPr>
          <p:cNvPr id="41987"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323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如何建立单件流：</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43011" name="AutoShape 4"/>
          <p:cNvSpPr/>
          <p:nvPr/>
        </p:nvSpPr>
        <p:spPr>
          <a:xfrm flipV="1">
            <a:off x="1022350" y="5410200"/>
            <a:ext cx="7089775" cy="403225"/>
          </a:xfrm>
          <a:custGeom>
            <a:avLst/>
            <a:gdLst>
              <a:gd name="txL" fmla="*/ 3647 w 21600"/>
              <a:gd name="txT" fmla="*/ 3647 h 21600"/>
              <a:gd name="txR" fmla="*/ 17953 w 21600"/>
              <a:gd name="txB" fmla="*/ 17953 h 21600"/>
            </a:gdLst>
            <a:ahLst/>
            <a:cxnLst>
              <a:cxn ang="0">
                <a:pos x="2128092466" y="3763676"/>
              </a:cxn>
              <a:cxn ang="0">
                <a:pos x="1163539737" y="7527333"/>
              </a:cxn>
              <a:cxn ang="0">
                <a:pos x="198986680" y="3763676"/>
              </a:cxn>
              <a:cxn ang="0">
                <a:pos x="1163539737" y="0"/>
              </a:cxn>
            </a:cxnLst>
            <a:rect l="txL" t="txT" r="txR" b="txB"/>
            <a:pathLst>
              <a:path w="21600" h="21600">
                <a:moveTo>
                  <a:pt x="0" y="0"/>
                </a:moveTo>
                <a:lnTo>
                  <a:pt x="3694" y="21600"/>
                </a:lnTo>
                <a:lnTo>
                  <a:pt x="17906" y="21600"/>
                </a:lnTo>
                <a:lnTo>
                  <a:pt x="21600" y="0"/>
                </a:lnTo>
                <a:lnTo>
                  <a:pt x="0" y="0"/>
                </a:lnTo>
                <a:close/>
              </a:path>
            </a:pathLst>
          </a:custGeom>
          <a:gradFill rotWithShape="1">
            <a:gsLst>
              <a:gs pos="0">
                <a:srgbClr val="FFFFFF">
                  <a:alpha val="100000"/>
                </a:srgbClr>
              </a:gs>
              <a:gs pos="100000">
                <a:srgbClr val="5F5F5F">
                  <a:alpha val="0"/>
                </a:srgbClr>
              </a:gs>
            </a:gsLst>
            <a:lin ang="5400000" scaled="1"/>
            <a:tileRect/>
          </a:gradFill>
          <a:ln w="9525">
            <a:noFill/>
          </a:ln>
        </p:spPr>
        <p:txBody>
          <a:bodyPr/>
          <a:p>
            <a:endParaRPr lang="zh-CN" altLang="en-US"/>
          </a:p>
        </p:txBody>
      </p:sp>
      <p:sp>
        <p:nvSpPr>
          <p:cNvPr id="43012" name="AutoShape 5"/>
          <p:cNvSpPr/>
          <p:nvPr/>
        </p:nvSpPr>
        <p:spPr>
          <a:xfrm>
            <a:off x="1676400" y="1752600"/>
            <a:ext cx="2819400" cy="17557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accent1"/>
            </a:solidFill>
            <a:prstDash val="solid"/>
            <a:headEnd type="none" w="med" len="med"/>
            <a:tailEnd type="none" w="med" len="med"/>
          </a:ln>
          <a:effectLst>
            <a:outerShdw dist="35921" dir="2699999" algn="ctr" rotWithShape="0">
              <a:srgbClr val="000000"/>
            </a:outerShdw>
          </a:effectLst>
        </p:spPr>
        <p:txBody>
          <a:bodyPr wrap="none" anchor="ctr" anchorCtr="0"/>
          <a:p>
            <a:pPr>
              <a:buNone/>
            </a:pPr>
            <a:endParaRPr lang="zh-CN" altLang="en-US" dirty="0">
              <a:latin typeface="Arial" panose="020B0604020202020204" pitchFamily="34" charset="0"/>
            </a:endParaRPr>
          </a:p>
        </p:txBody>
      </p:sp>
      <p:sp>
        <p:nvSpPr>
          <p:cNvPr id="43013" name="AutoShape 6"/>
          <p:cNvSpPr/>
          <p:nvPr/>
        </p:nvSpPr>
        <p:spPr>
          <a:xfrm>
            <a:off x="4648200" y="1752600"/>
            <a:ext cx="2819400" cy="17557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accent2"/>
            </a:solidFill>
            <a:prstDash val="solid"/>
            <a:headEnd type="none" w="med" len="med"/>
            <a:tailEnd type="none" w="med" len="med"/>
          </a:ln>
          <a:effectLst>
            <a:outerShdw dist="35921" dir="2699999" algn="ctr" rotWithShape="0">
              <a:srgbClr val="000000"/>
            </a:outerShdw>
          </a:effectLst>
        </p:spPr>
        <p:txBody>
          <a:bodyPr wrap="none" anchor="ctr" anchorCtr="0"/>
          <a:p>
            <a:pPr>
              <a:buNone/>
            </a:pPr>
            <a:endParaRPr lang="zh-CN" altLang="en-US" dirty="0">
              <a:latin typeface="Arial" panose="020B0604020202020204" pitchFamily="34" charset="0"/>
            </a:endParaRPr>
          </a:p>
        </p:txBody>
      </p:sp>
      <p:sp>
        <p:nvSpPr>
          <p:cNvPr id="43014" name="AutoShape 7"/>
          <p:cNvSpPr/>
          <p:nvPr/>
        </p:nvSpPr>
        <p:spPr>
          <a:xfrm>
            <a:off x="1676400" y="3654425"/>
            <a:ext cx="2819400" cy="18319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hlink"/>
            </a:solidFill>
            <a:prstDash val="solid"/>
            <a:headEnd type="none" w="med" len="med"/>
            <a:tailEnd type="none" w="med" len="med"/>
          </a:ln>
          <a:effectLst>
            <a:outerShdw dist="35921" dir="2699999" algn="ctr" rotWithShape="0">
              <a:srgbClr val="000000"/>
            </a:outerShdw>
          </a:effectLst>
        </p:spPr>
        <p:txBody>
          <a:bodyPr wrap="none" anchor="ctr" anchorCtr="0"/>
          <a:p>
            <a:pPr>
              <a:buNone/>
            </a:pPr>
            <a:endParaRPr lang="zh-CN" altLang="en-US" dirty="0">
              <a:latin typeface="Arial" panose="020B0604020202020204" pitchFamily="34" charset="0"/>
            </a:endParaRPr>
          </a:p>
        </p:txBody>
      </p:sp>
      <p:sp>
        <p:nvSpPr>
          <p:cNvPr id="43015" name="AutoShape 8"/>
          <p:cNvSpPr/>
          <p:nvPr/>
        </p:nvSpPr>
        <p:spPr>
          <a:xfrm>
            <a:off x="4648200" y="3654425"/>
            <a:ext cx="2819400" cy="1831975"/>
          </a:xfrm>
          <a:prstGeom prst="roundRect">
            <a:avLst>
              <a:gd name="adj" fmla="val 9616"/>
            </a:avLst>
          </a:prstGeom>
          <a:gradFill rotWithShape="1">
            <a:gsLst>
              <a:gs pos="0">
                <a:srgbClr val="F5F5F5"/>
              </a:gs>
              <a:gs pos="100000">
                <a:srgbClr val="DDDDDD"/>
              </a:gs>
            </a:gsLst>
            <a:lin ang="5400000" scaled="1"/>
            <a:tileRect/>
          </a:gradFill>
          <a:ln w="28575" cap="flat" cmpd="sng">
            <a:solidFill>
              <a:schemeClr val="folHlink"/>
            </a:solidFill>
            <a:prstDash val="solid"/>
            <a:headEnd type="none" w="med" len="med"/>
            <a:tailEnd type="none" w="med" len="med"/>
          </a:ln>
          <a:effectLst>
            <a:outerShdw dist="35921" dir="2699999" algn="ctr" rotWithShape="0">
              <a:srgbClr val="000000"/>
            </a:outerShdw>
          </a:effectLst>
        </p:spPr>
        <p:txBody>
          <a:bodyPr wrap="none" anchor="ctr" anchorCtr="0"/>
          <a:p>
            <a:pPr>
              <a:buNone/>
            </a:pPr>
            <a:endParaRPr lang="zh-CN" altLang="en-US" dirty="0">
              <a:latin typeface="Arial" panose="020B0604020202020204" pitchFamily="34" charset="0"/>
            </a:endParaRPr>
          </a:p>
        </p:txBody>
      </p:sp>
      <p:sp>
        <p:nvSpPr>
          <p:cNvPr id="43016" name="AutoShape 13"/>
          <p:cNvSpPr/>
          <p:nvPr/>
        </p:nvSpPr>
        <p:spPr>
          <a:xfrm>
            <a:off x="923925" y="5713413"/>
            <a:ext cx="7296150" cy="668337"/>
          </a:xfrm>
          <a:prstGeom prst="roundRect">
            <a:avLst>
              <a:gd name="adj" fmla="val 35954"/>
            </a:avLst>
          </a:prstGeom>
          <a:gradFill rotWithShape="1">
            <a:gsLst>
              <a:gs pos="0">
                <a:srgbClr val="FF9900"/>
              </a:gs>
              <a:gs pos="50000">
                <a:srgbClr val="FFC56D"/>
              </a:gs>
              <a:gs pos="100000">
                <a:srgbClr val="FF9900"/>
              </a:gs>
            </a:gsLst>
            <a:lin ang="5400000" scaled="1"/>
            <a:tileRect/>
          </a:gradFill>
          <a:ln w="19050" cap="flat" cmpd="sng">
            <a:solidFill>
              <a:srgbClr val="D27D00"/>
            </a:solidFill>
            <a:prstDash val="solid"/>
            <a:headEnd type="none" w="med" len="med"/>
            <a:tailEnd type="none" w="med" len="med"/>
          </a:ln>
          <a:effectLst>
            <a:outerShdw dist="25400" dir="5400000" algn="ctr" rotWithShape="0">
              <a:srgbClr val="000000">
                <a:alpha val="50000"/>
              </a:srgbClr>
            </a:outerShdw>
          </a:effectLst>
        </p:spPr>
        <p:txBody>
          <a:bodyPr wrap="none" anchor="ctr" anchorCtr="0"/>
          <a:p>
            <a:pPr>
              <a:buNone/>
            </a:pPr>
            <a:endParaRPr lang="zh-CN" altLang="en-US" dirty="0">
              <a:latin typeface="Arial" panose="020B0604020202020204" pitchFamily="34" charset="0"/>
            </a:endParaRPr>
          </a:p>
        </p:txBody>
      </p:sp>
      <p:sp>
        <p:nvSpPr>
          <p:cNvPr id="43017" name="Text Box 18"/>
          <p:cNvSpPr txBox="1"/>
          <p:nvPr/>
        </p:nvSpPr>
        <p:spPr>
          <a:xfrm>
            <a:off x="1752600" y="2239963"/>
            <a:ext cx="2286000" cy="457200"/>
          </a:xfrm>
          <a:prstGeom prst="rect">
            <a:avLst/>
          </a:prstGeom>
          <a:noFill/>
          <a:ln w="9525">
            <a:noFill/>
          </a:ln>
        </p:spPr>
        <p:txBody>
          <a:bodyPr>
            <a:spAutoFit/>
          </a:bodyPr>
          <a:p>
            <a:pPr algn="ctr">
              <a:spcBef>
                <a:spcPct val="50000"/>
              </a:spcBef>
            </a:pPr>
            <a:r>
              <a:rPr lang="zh-CN" altLang="zh-CN" sz="2400" b="1" dirty="0">
                <a:solidFill>
                  <a:schemeClr val="tx2"/>
                </a:solidFill>
                <a:latin typeface="Arial" panose="020B0604020202020204" pitchFamily="34" charset="0"/>
              </a:rPr>
              <a:t>布置</a:t>
            </a:r>
            <a:r>
              <a:rPr lang="zh-CN" altLang="en-US" sz="2400" b="1" dirty="0">
                <a:solidFill>
                  <a:schemeClr val="tx2"/>
                </a:solidFill>
                <a:latin typeface="Arial" panose="020B0604020202020204" pitchFamily="34" charset="0"/>
              </a:rPr>
              <a:t>/布局</a:t>
            </a:r>
            <a:endParaRPr lang="en-US" altLang="zh-CN" sz="2400" b="1" dirty="0">
              <a:solidFill>
                <a:schemeClr val="tx2"/>
              </a:solidFill>
              <a:latin typeface="Arial" panose="020B0604020202020204" pitchFamily="34" charset="0"/>
            </a:endParaRPr>
          </a:p>
        </p:txBody>
      </p:sp>
      <p:sp>
        <p:nvSpPr>
          <p:cNvPr id="43018" name="Text Box 19"/>
          <p:cNvSpPr txBox="1"/>
          <p:nvPr/>
        </p:nvSpPr>
        <p:spPr>
          <a:xfrm>
            <a:off x="1752600" y="4365625"/>
            <a:ext cx="2286000" cy="457200"/>
          </a:xfrm>
          <a:prstGeom prst="rect">
            <a:avLst/>
          </a:prstGeom>
          <a:noFill/>
          <a:ln w="9525">
            <a:noFill/>
          </a:ln>
        </p:spPr>
        <p:txBody>
          <a:bodyPr>
            <a:spAutoFit/>
          </a:bodyPr>
          <a:p>
            <a:pPr algn="ctr">
              <a:spcBef>
                <a:spcPct val="50000"/>
              </a:spcBef>
            </a:pPr>
            <a:r>
              <a:rPr lang="zh-CN" altLang="en-US" sz="2400" b="1" dirty="0">
                <a:solidFill>
                  <a:schemeClr val="tx2"/>
                </a:solidFill>
                <a:latin typeface="Arial" panose="020B0604020202020204" pitchFamily="34" charset="0"/>
              </a:rPr>
              <a:t>人员</a:t>
            </a:r>
            <a:endParaRPr lang="zh-CN" altLang="en-US" sz="2400" b="1" dirty="0">
              <a:solidFill>
                <a:schemeClr val="tx2"/>
              </a:solidFill>
              <a:latin typeface="Arial" panose="020B0604020202020204" pitchFamily="34" charset="0"/>
            </a:endParaRPr>
          </a:p>
        </p:txBody>
      </p:sp>
      <p:sp>
        <p:nvSpPr>
          <p:cNvPr id="43019" name="Text Box 20"/>
          <p:cNvSpPr txBox="1"/>
          <p:nvPr/>
        </p:nvSpPr>
        <p:spPr>
          <a:xfrm>
            <a:off x="5105400" y="2239963"/>
            <a:ext cx="2286000" cy="457200"/>
          </a:xfrm>
          <a:prstGeom prst="rect">
            <a:avLst/>
          </a:prstGeom>
          <a:noFill/>
          <a:ln w="9525">
            <a:noFill/>
          </a:ln>
        </p:spPr>
        <p:txBody>
          <a:bodyPr>
            <a:spAutoFit/>
          </a:bodyPr>
          <a:p>
            <a:pPr algn="ctr">
              <a:spcBef>
                <a:spcPct val="50000"/>
              </a:spcBef>
            </a:pPr>
            <a:r>
              <a:rPr lang="zh-CN" altLang="en-US" sz="2400" b="1" dirty="0">
                <a:solidFill>
                  <a:schemeClr val="tx2"/>
                </a:solidFill>
                <a:latin typeface="Arial" panose="020B0604020202020204" pitchFamily="34" charset="0"/>
              </a:rPr>
              <a:t>设备</a:t>
            </a:r>
            <a:endParaRPr lang="en-US" altLang="zh-CN" sz="2400" b="1" dirty="0">
              <a:solidFill>
                <a:schemeClr val="tx2"/>
              </a:solidFill>
              <a:latin typeface="Arial" panose="020B0604020202020204" pitchFamily="34" charset="0"/>
            </a:endParaRPr>
          </a:p>
        </p:txBody>
      </p:sp>
      <p:sp>
        <p:nvSpPr>
          <p:cNvPr id="43020" name="Text Box 21"/>
          <p:cNvSpPr txBox="1"/>
          <p:nvPr/>
        </p:nvSpPr>
        <p:spPr>
          <a:xfrm>
            <a:off x="5105400" y="4365625"/>
            <a:ext cx="2286000" cy="457200"/>
          </a:xfrm>
          <a:prstGeom prst="rect">
            <a:avLst/>
          </a:prstGeom>
          <a:noFill/>
          <a:ln w="9525">
            <a:noFill/>
          </a:ln>
        </p:spPr>
        <p:txBody>
          <a:bodyPr>
            <a:spAutoFit/>
          </a:bodyPr>
          <a:p>
            <a:pPr algn="ctr">
              <a:spcBef>
                <a:spcPct val="50000"/>
              </a:spcBef>
            </a:pPr>
            <a:r>
              <a:rPr lang="zh-CN" altLang="en-US" sz="2400" b="1" dirty="0">
                <a:solidFill>
                  <a:schemeClr val="tx2"/>
                </a:solidFill>
                <a:latin typeface="Arial" panose="020B0604020202020204" pitchFamily="34" charset="0"/>
              </a:rPr>
              <a:t>物流</a:t>
            </a:r>
            <a:endParaRPr lang="zh-CN" altLang="en-US" sz="2400" b="1" dirty="0">
              <a:solidFill>
                <a:schemeClr val="tx2"/>
              </a:solidFill>
              <a:latin typeface="Arial" panose="020B0604020202020204" pitchFamily="34" charset="0"/>
            </a:endParaRPr>
          </a:p>
        </p:txBody>
      </p:sp>
      <p:sp>
        <p:nvSpPr>
          <p:cNvPr id="43021" name="Text Box 4"/>
          <p:cNvSpPr txBox="1"/>
          <p:nvPr/>
        </p:nvSpPr>
        <p:spPr>
          <a:xfrm>
            <a:off x="1676400" y="5819775"/>
            <a:ext cx="5791200" cy="457200"/>
          </a:xfrm>
          <a:prstGeom prst="rect">
            <a:avLst/>
          </a:prstGeom>
          <a:noFill/>
          <a:ln w="9525">
            <a:noFill/>
          </a:ln>
        </p:spPr>
        <p:txBody>
          <a:bodyPr>
            <a:spAutoFit/>
          </a:bodyPr>
          <a:p>
            <a:pPr algn="ctr" eaLnBrk="0" hangingPunct="0"/>
            <a:r>
              <a:rPr lang="zh-CN" altLang="en-US" sz="2400" b="1" dirty="0">
                <a:latin typeface="Arial" panose="020B0604020202020204" pitchFamily="34" charset="0"/>
              </a:rPr>
              <a:t>推行单件流的八个条件</a:t>
            </a:r>
            <a:endParaRPr lang="en-US" altLang="zh-CN" sz="2400" b="1" dirty="0">
              <a:latin typeface="Arial" panose="020B0604020202020204" pitchFamily="34" charset="0"/>
            </a:endParaRPr>
          </a:p>
        </p:txBody>
      </p:sp>
      <p:sp>
        <p:nvSpPr>
          <p:cNvPr id="43022" name="Oval 23"/>
          <p:cNvSpPr/>
          <p:nvPr/>
        </p:nvSpPr>
        <p:spPr>
          <a:xfrm>
            <a:off x="3389313" y="2452688"/>
            <a:ext cx="2362200" cy="2362200"/>
          </a:xfrm>
          <a:prstGeom prst="ellipse">
            <a:avLst/>
          </a:prstGeom>
          <a:solidFill>
            <a:srgbClr val="FF9900">
              <a:alpha val="50195"/>
            </a:srgbClr>
          </a:solidFill>
          <a:ln w="9525" cap="flat" cmpd="sng">
            <a:solidFill>
              <a:srgbClr val="B2B2B2"/>
            </a:solidFill>
            <a:prstDash val="solid"/>
            <a:headEnd type="none" w="med" len="med"/>
            <a:tailEnd type="none" w="med" len="med"/>
          </a:ln>
        </p:spPr>
        <p:txBody>
          <a:bodyPr wrap="none" anchor="ctr" anchorCtr="0"/>
          <a:p>
            <a:pPr algn="ctr"/>
            <a:r>
              <a:rPr lang="zh-CN" altLang="en-US" sz="2800" dirty="0">
                <a:latin typeface="Arial" panose="020B0604020202020204" pitchFamily="34" charset="0"/>
              </a:rPr>
              <a:t>单件流</a:t>
            </a:r>
            <a:endParaRPr lang="zh-CN" altLang="en-US" sz="2800" dirty="0">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5874" name="Text Box 2"/>
          <p:cNvSpPr txBox="1">
            <a:spLocks noChangeArrowheads="1"/>
          </p:cNvSpPr>
          <p:nvPr/>
        </p:nvSpPr>
        <p:spPr bwMode="auto">
          <a:xfrm>
            <a:off x="2357438" y="2708275"/>
            <a:ext cx="4429125"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en-US" sz="4400" b="1" kern="1200" cap="none" spc="0" normalizeH="0" baseline="0" noProof="0">
                <a:latin typeface="Arial" panose="020B0604020202020204" pitchFamily="34" charset="0"/>
                <a:ea typeface="宋体" panose="02010600030101010101" pitchFamily="2" charset="-122"/>
                <a:cs typeface="+mn-cs"/>
              </a:rPr>
              <a:t>生产线简介</a:t>
            </a:r>
            <a:endParaRPr kumimoji="0" lang="zh-CN" altLang="en-US" sz="4400" b="1" kern="1200" cap="none" spc="0" normalizeH="0" baseline="0" noProof="0">
              <a:latin typeface="Arial" panose="020B0604020202020204" pitchFamily="34" charset="0"/>
              <a:ea typeface="宋体" panose="02010600030101010101" pitchFamily="2" charset="-122"/>
              <a:cs typeface="+mn-cs"/>
            </a:endParaRPr>
          </a:p>
        </p:txBody>
      </p:sp>
      <p:pic>
        <p:nvPicPr>
          <p:cNvPr id="7171"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949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59491"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1</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根据产品结构（工艺流程）布置或调整</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对产品工艺流程的分析是单件流生产的基础也是价值流分析的关键。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德鲁克先生说过：“</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生产管理不是将工具用在材料上，而是将逻辑用在工作上</a:t>
            </a:r>
            <a:r>
              <a:rPr kumimoji="0" lang="zh-CN" altLang="en-US" sz="2400" kern="1200" cap="none" spc="0" normalizeH="0" baseline="0" noProof="0">
                <a:latin typeface="宋体" panose="02010600030101010101" pitchFamily="2" charset="-122"/>
                <a:ea typeface="宋体" panose="02010600030101010101" pitchFamily="2" charset="-122"/>
                <a:cs typeface="+mn-cs"/>
              </a:rPr>
              <a:t>”。用简洁的图示方式，将产品工艺流程描述出来，作为生产线布置和调整的依据。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3715"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能做出标准作业的生产线</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生产线应简洁明了，无死角，无隐藏角落，标示明确。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要能看得出：</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制造过多的浪费</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步行距离的浪费</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手动作业的浪费</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3716" name="Text Box 4"/>
          <p:cNvSpPr txBox="1">
            <a:spLocks noChangeArrowheads="1"/>
          </p:cNvSpPr>
          <p:nvPr/>
        </p:nvSpPr>
        <p:spPr bwMode="auto">
          <a:xfrm>
            <a:off x="3779838" y="3309938"/>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要明确：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生产步调（生产节拍）</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在制品数量的明确化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作业者的动作流程必须保持顺畅</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3717" name="Text Box 5"/>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5763"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没有浪费的生产线</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生产的基本型态是不要让生产物流停滞下来</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加以考虑项目：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中间库存品的位置</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堆置方法</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搬运路径</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5764" name="Text Box 4"/>
          <p:cNvSpPr txBox="1">
            <a:spLocks noChangeArrowheads="1"/>
          </p:cNvSpPr>
          <p:nvPr/>
        </p:nvSpPr>
        <p:spPr bwMode="auto">
          <a:xfrm>
            <a:off x="3995738" y="3309938"/>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主要原则：</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要先进先出</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快速流动</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前后关连生产线尽量靠拢过来</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5765" name="Text Box 5"/>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7811"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4</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信息的流动</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反映信息来源要一元化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生产的实绩差异管理要以生产线为对象</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信息应尽量用目视管理呈现</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信息要能及时反映出来</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信息要让生产线全体了解</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指示的传递流向应与物流方向一致</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7812"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89859"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少人化的生产线</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设备要小型化，能够移动</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U </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型布置”或“</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C </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型布置”</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操作工应向同一个方向走动</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设备之间不能有阻隔</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让加工的动作尽量由机械来完成</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设备的按钮应考虑人机配合</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操作工应一人多岗</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多制程化，减少瓶颈工序，工序间应易于合并</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89860"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1907"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6</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能够做全数检查的品质保证</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可以在生产线上做到产品的全检</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设备要运用防错技术来改善</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生产线上的照明及作业条件环境应良好</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在生产线上建立必要的检查标准目视化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91908"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3955"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7</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确保安全的生产线</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机械的加工动作点，必须远离双手可达的范围之外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通路设法去除踏台、突出物或有动作的机械、使工作时容易步行</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避免误动按钮</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误操作</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消除落下物，保持整洁</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提供舒适的作业环境</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去除临时管线</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规范化布置管线</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893956"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生产线的布置原则：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805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898051"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en-US" sz="2400" kern="1200" cap="none" spc="0" normalizeH="0" baseline="0" noProof="0">
                <a:latin typeface="宋体" panose="02010600030101010101" pitchFamily="2" charset="-122"/>
                <a:ea typeface="宋体" panose="02010600030101010101" pitchFamily="2" charset="-122"/>
                <a:cs typeface="+mn-cs"/>
              </a:rPr>
              <a:t>1、</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设备的选择</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买简易的设备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指仅具有基本功能作用的机器，再根据生产要求逐步附加上一些必要的机能。</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2.</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门当户对的设备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设备的使用应当恰如其分，配合适当的需求，购买门当户对的专用机器设备。</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0099"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Char char="n"/>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3.</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小型化的设备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生产的设备要小型化，产量需求增加时，能够很适当地追加上去，才不会造成产能过剩的现象。</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生产线应能使交期时间变得更快，即”细流而快”。理想的设备最好能做到一次仅能做一个，马上流到下一制程，中间没有停滞。</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
        <p:nvSpPr>
          <p:cNvPr id="900100"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2147"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en-US" sz="2400" kern="1200" cap="none" spc="0" normalizeH="0" baseline="0" noProof="0">
                <a:latin typeface="宋体" panose="02010600030101010101" pitchFamily="2" charset="-122"/>
                <a:ea typeface="宋体" panose="02010600030101010101" pitchFamily="2" charset="-122"/>
                <a:cs typeface="+mn-cs"/>
              </a:rPr>
              <a:t>2、</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流动的设备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1.要小型化</a:t>
            </a:r>
            <a:endPar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2.设备要有轮子或容易搬运</a:t>
            </a:r>
            <a:endPar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3.设备的水电气应设快速接头、插座</a:t>
            </a:r>
            <a:endPar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4.物品在加工时的出入口要一致化</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，有自动弹出装置更好</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5.设备的管线要整齐并有柔性</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02148"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792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77923"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kern="1200" cap="none" spc="0" normalizeH="0" baseline="0" noProof="0">
                <a:latin typeface="宋体" panose="02010600030101010101" pitchFamily="2" charset="-122"/>
                <a:ea typeface="宋体" panose="02010600030101010101" pitchFamily="2" charset="-122"/>
                <a:cs typeface="+mn-cs"/>
              </a:rPr>
              <a:t>Line</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广义生产线</a:t>
            </a:r>
            <a:r>
              <a:rPr kumimoji="0" lang="zh-CN" altLang="en-US" sz="2400" kern="1200" cap="none" spc="0" normalizeH="0" baseline="0" noProof="0">
                <a:latin typeface="宋体" panose="02010600030101010101" pitchFamily="2" charset="-122"/>
                <a:ea typeface="宋体" panose="02010600030101010101" pitchFamily="2" charset="-122"/>
                <a:cs typeface="+mn-cs"/>
              </a:rPr>
              <a:t>指产品生产过程所经过的路线，即从原料进入生产现场开始，经过加工、运输、装配、检验等一系列生产线活动所构成的路线；</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狭义生产线</a:t>
            </a:r>
            <a:r>
              <a:rPr kumimoji="0" lang="zh-CN" altLang="en-US" sz="2400" kern="1200" cap="none" spc="0" normalizeH="0" baseline="0" noProof="0">
                <a:latin typeface="宋体" panose="02010600030101010101" pitchFamily="2" charset="-122"/>
                <a:ea typeface="宋体" panose="02010600030101010101" pitchFamily="2" charset="-122"/>
                <a:cs typeface="+mn-cs"/>
              </a:rPr>
              <a:t>也指一段或几段连接在一起的运动的机械化传送带和工序组合，俗称流水线。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流水线是在“分工”和“作业标准化”原理上发展起来的</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流水线生产方式的诞生，必须依赖于加工技术的支撑；</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流水线生产方式的基础是机械化传送带（流水线）。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4195"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en-US"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柔性的设备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1.</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设备的适用性要强</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只要改变某些部位，就能转变成其他用途</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2.</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设备切换速度要快</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产品变化，仅需更换部分</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机构或组件就可生产该产品</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04196"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pic>
        <p:nvPicPr>
          <p:cNvPr id="54276" name="Picture 6" descr="IMG_1077"/>
          <p:cNvPicPr>
            <a:picLocks noChangeAspect="1"/>
          </p:cNvPicPr>
          <p:nvPr/>
        </p:nvPicPr>
        <p:blipFill>
          <a:blip r:embed="rId1"/>
          <a:stretch>
            <a:fillRect/>
          </a:stretch>
        </p:blipFill>
        <p:spPr>
          <a:xfrm>
            <a:off x="5292725" y="4005263"/>
            <a:ext cx="3335338" cy="23749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9730" name="Text Box 2"/>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en-US"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柔性的设备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3.</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明确各生产区域</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保持其弹性变更的能力，尽量不隔离成不同的房间</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4.</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设备要有扩充产能的可能性</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5.</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设备要能够标准化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避免做调整或者是试作的工作</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69731" name="Text Box 3"/>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6243"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4</a:t>
            </a:r>
            <a:r>
              <a:rPr kumimoji="0" lang="en-US"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狭窄作业面的设备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作业面缩短，不但可以减少作业者走动时间的浪费，也可以减少作业者的周期时间。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1.前制程的出口为后制程的入口</a:t>
            </a:r>
            <a:endPar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2.</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作业面的接近、高度与深度要使作业者尽量靠近作业点的位置，站立工作时的高度以肚脐的高度为准，深度以手腕前后动作的适当深度即可。</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3.狭窄深长的设备</a:t>
            </a:r>
            <a:endPar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4.</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减少无附加价值的走动。</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06244"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7442" name="Text Box 2"/>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en-US"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动作理想的设备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从现有的机器动作的品质来改善提升，不但花费的投资少，同时又能很快地满足市场需求的快速成长。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1.</a:t>
            </a:r>
            <a:r>
              <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有高效动作的设备。</a:t>
            </a:r>
            <a:endPar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设备应能产生有附加价值的加工动作，无效的动作都应去掉。</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57443" name="Text Box 3"/>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8291" name="Text Box 3"/>
          <p:cNvSpPr txBox="1">
            <a:spLocks noChangeArrowheads="1"/>
          </p:cNvSpPr>
          <p:nvPr/>
        </p:nvSpPr>
        <p:spPr bwMode="auto">
          <a:xfrm>
            <a:off x="447675" y="1909763"/>
            <a:ext cx="8301038" cy="341471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en-US" altLang="en-US" sz="2400" kern="1200" cap="none" spc="0" normalizeH="0" baseline="0" noProof="0">
                <a:latin typeface="宋体" panose="02010600030101010101" pitchFamily="2" charset="-122"/>
                <a:ea typeface="宋体" panose="02010600030101010101" pitchFamily="2" charset="-122"/>
                <a:cs typeface="+mn-cs"/>
              </a:rPr>
              <a:t>、</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动作理想的设备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2.</a:t>
            </a:r>
            <a:r>
              <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有“连结”功能的设备动作。</a:t>
            </a:r>
            <a:endPar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前后相连的动作有一部份是在同一时间内同时动作，它不但可使动作的品质高，而且所花费的成本较低，周期时间也短，产能较高。</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3.</a:t>
            </a:r>
            <a:r>
              <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rPr>
              <a:t>有移动功能的设备动作。</a:t>
            </a:r>
            <a:endParaRPr kumimoji="0" lang="zh-CN" altLang="en-US" sz="2400" b="1" i="0" u="none" strike="noStrike" kern="1200" cap="none" spc="0" normalizeH="0" baseline="0" noProof="0">
              <a:ln>
                <a:noFill/>
              </a:ln>
              <a:solidFill>
                <a:schemeClr val="tx2"/>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None/>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机械设备的动作必须多能化。</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908292"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pic>
        <p:nvPicPr>
          <p:cNvPr id="58372" name="Picture 5" descr="2013_1_16_15_8_34"/>
          <p:cNvPicPr>
            <a:picLocks noChangeAspect="1"/>
          </p:cNvPicPr>
          <p:nvPr/>
        </p:nvPicPr>
        <p:blipFill>
          <a:blip r:embed="rId1"/>
          <a:stretch>
            <a:fillRect/>
          </a:stretch>
        </p:blipFill>
        <p:spPr>
          <a:xfrm>
            <a:off x="5364163" y="4005263"/>
            <a:ext cx="3455987" cy="2376487"/>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033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物流的原则：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10339"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1</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单件（小批量）流动</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制程中应实现产品的单件流动，避免出现在制品堆积，使得产品品质更有保障。</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物品不能落地</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交通的改善</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物流的道路通畅可使物料流动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时不受阻碍，同时在生产线变动时</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能更快速切换。</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59396" name="Picture 4" descr="IMG_7299"/>
          <p:cNvPicPr>
            <a:picLocks noChangeAspect="1"/>
          </p:cNvPicPr>
          <p:nvPr/>
        </p:nvPicPr>
        <p:blipFill>
          <a:blip r:embed="rId1"/>
          <a:stretch>
            <a:fillRect/>
          </a:stretch>
        </p:blipFill>
        <p:spPr>
          <a:xfrm>
            <a:off x="5292725" y="3860800"/>
            <a:ext cx="3357563" cy="2517775"/>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238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物流的原则：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12387"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4</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可流动的周转容器</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原物料、配件等尽量用可流动的周转容器来搬运，可做到定容定量，方便流转的作用。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60420" name="Picture 4" descr="IMG_7322"/>
          <p:cNvPicPr>
            <a:picLocks noChangeAspect="1"/>
          </p:cNvPicPr>
          <p:nvPr/>
        </p:nvPicPr>
        <p:blipFill>
          <a:blip r:embed="rId1"/>
          <a:stretch>
            <a:fillRect/>
          </a:stretch>
        </p:blipFill>
        <p:spPr>
          <a:xfrm>
            <a:off x="5003800" y="3789363"/>
            <a:ext cx="3357563" cy="2517775"/>
          </a:xfrm>
          <a:prstGeom prst="rect">
            <a:avLst/>
          </a:prstGeom>
          <a:noFill/>
          <a:ln w="9525">
            <a:noFill/>
          </a:ln>
        </p:spPr>
      </p:pic>
      <p:pic>
        <p:nvPicPr>
          <p:cNvPr id="60421" name="Picture 5" descr="IMG_7272"/>
          <p:cNvPicPr>
            <a:picLocks noChangeAspect="1"/>
          </p:cNvPicPr>
          <p:nvPr/>
        </p:nvPicPr>
        <p:blipFill>
          <a:blip r:embed="rId2"/>
          <a:stretch>
            <a:fillRect/>
          </a:stretch>
        </p:blipFill>
        <p:spPr>
          <a:xfrm>
            <a:off x="900113" y="3789363"/>
            <a:ext cx="3357562" cy="2517775"/>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768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物流的原则：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67683"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不能交叉的物流</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生产线的布局不能让物流交叉，避免混流。</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6</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辅助人员保证物流</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生产线应设立辅助人员来完成非标准的动作，尽量减少生产线操作工因各种变异因素而</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造成停线。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61444" name="Picture 4" descr="IMG_6127"/>
          <p:cNvPicPr>
            <a:picLocks noChangeAspect="1"/>
          </p:cNvPicPr>
          <p:nvPr/>
        </p:nvPicPr>
        <p:blipFill>
          <a:blip r:embed="rId1"/>
          <a:stretch>
            <a:fillRect/>
          </a:stretch>
        </p:blipFill>
        <p:spPr>
          <a:xfrm>
            <a:off x="5292725" y="3860800"/>
            <a:ext cx="3357563" cy="2517775"/>
          </a:xfrm>
          <a:prstGeom prst="rect">
            <a:avLst/>
          </a:prstGeom>
          <a:noFill/>
          <a:ln w="9525">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443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物流的原则：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14435"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7</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零配件的放置应符合动作经济原则</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1）</a:t>
            </a:r>
            <a:r>
              <a:rPr kumimoji="0" lang="zh-CN" altLang="en-US" sz="2400" kern="1200" cap="none" spc="0" normalizeH="0" baseline="0" noProof="0">
                <a:latin typeface="宋体" panose="02010600030101010101" pitchFamily="2" charset="-122"/>
                <a:ea typeface="宋体" panose="02010600030101010101" pitchFamily="2" charset="-122"/>
                <a:cs typeface="+mn-cs"/>
              </a:rPr>
              <a:t>双手同时使用：物料应扇形对称布置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2）基本动作单元力求减少</a:t>
            </a:r>
            <a:r>
              <a:rPr kumimoji="0" lang="zh-CN" altLang="en-US" sz="2400" kern="1200" cap="none" spc="0" normalizeH="0" baseline="0" noProof="0">
                <a:latin typeface="宋体" panose="02010600030101010101" pitchFamily="2" charset="-122"/>
                <a:ea typeface="宋体" panose="02010600030101010101" pitchFamily="2" charset="-122"/>
                <a:cs typeface="+mn-cs"/>
              </a:rPr>
              <a:t>：物料、工具应按顺序放置</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3）动作距离力求缩短</a:t>
            </a:r>
            <a:r>
              <a:rPr kumimoji="0" lang="zh-CN" altLang="en-US" sz="2400" kern="1200" cap="none" spc="0" normalizeH="0" baseline="0" noProof="0">
                <a:latin typeface="宋体" panose="02010600030101010101" pitchFamily="2" charset="-122"/>
                <a:ea typeface="宋体" panose="02010600030101010101" pitchFamily="2" charset="-122"/>
                <a:cs typeface="+mn-cs"/>
              </a:rPr>
              <a:t>：物料、配件应置于正常工作范围内</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4）舒适的工作</a:t>
            </a:r>
            <a:r>
              <a:rPr kumimoji="0" lang="zh-CN" altLang="en-US" sz="2400" kern="1200" cap="none" spc="0" normalizeH="0" baseline="0" noProof="0">
                <a:latin typeface="宋体" panose="02010600030101010101" pitchFamily="2" charset="-122"/>
                <a:ea typeface="宋体" panose="02010600030101010101" pitchFamily="2" charset="-122"/>
                <a:cs typeface="+mn-cs"/>
              </a:rPr>
              <a:t>：原物料的高度、</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重量、照明等应适当</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62468" name="Picture 4" descr="2012-06-14 16"/>
          <p:cNvPicPr>
            <a:picLocks noChangeAspect="1"/>
          </p:cNvPicPr>
          <p:nvPr/>
        </p:nvPicPr>
        <p:blipFill>
          <a:blip r:embed="rId1"/>
          <a:stretch>
            <a:fillRect/>
          </a:stretch>
        </p:blipFill>
        <p:spPr>
          <a:xfrm>
            <a:off x="5357813" y="3860800"/>
            <a:ext cx="3317875" cy="2517775"/>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648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对人员的要求：</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16483"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1</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多能工</a:t>
            </a:r>
            <a:r>
              <a:rPr kumimoji="0" lang="zh-CN" altLang="en-US" sz="2400" kern="1200" cap="none" spc="0" normalizeH="0" baseline="0" noProof="0">
                <a:latin typeface="宋体" panose="02010600030101010101" pitchFamily="2" charset="-122"/>
                <a:ea typeface="宋体" panose="02010600030101010101" pitchFamily="2" charset="-122"/>
                <a:cs typeface="+mn-cs"/>
              </a:rPr>
              <a:t>：一人多岗制</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2</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作业标准化</a:t>
            </a:r>
            <a:r>
              <a:rPr kumimoji="0" lang="zh-CN" altLang="en-US" sz="2400" kern="1200" cap="none" spc="0" normalizeH="0" baseline="0" noProof="0">
                <a:latin typeface="宋体" panose="02010600030101010101" pitchFamily="2" charset="-122"/>
                <a:ea typeface="宋体" panose="02010600030101010101" pitchFamily="2" charset="-122"/>
                <a:cs typeface="+mn-cs"/>
              </a:rPr>
              <a:t>：改善的前提</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3</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少人化</a:t>
            </a:r>
            <a:r>
              <a:rPr kumimoji="0" lang="zh-CN" altLang="en-US" sz="2400" kern="1200" cap="none" spc="0" normalizeH="0" baseline="0" noProof="0">
                <a:latin typeface="宋体" panose="02010600030101010101" pitchFamily="2" charset="-122"/>
                <a:ea typeface="宋体" panose="02010600030101010101" pitchFamily="2" charset="-122"/>
                <a:cs typeface="+mn-cs"/>
              </a:rPr>
              <a:t>：有弹性的组织</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4</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辅助人员</a:t>
            </a:r>
            <a:r>
              <a:rPr kumimoji="0" lang="zh-CN" altLang="en-US" sz="2400" kern="1200" cap="none" spc="0" normalizeH="0" baseline="0" noProof="0">
                <a:latin typeface="宋体" panose="02010600030101010101" pitchFamily="2" charset="-122"/>
                <a:ea typeface="宋体" panose="02010600030101010101" pitchFamily="2" charset="-122"/>
                <a:cs typeface="+mn-cs"/>
              </a:rPr>
              <a:t>：做非标准的工作</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en-US" altLang="zh-CN" sz="2400" kern="1200" cap="none" spc="0" normalizeH="0" baseline="0" noProof="0">
                <a:latin typeface="宋体" panose="02010600030101010101" pitchFamily="2" charset="-122"/>
                <a:ea typeface="宋体" panose="02010600030101010101" pitchFamily="2" charset="-122"/>
                <a:cs typeface="+mn-cs"/>
              </a:rPr>
              <a:t>5</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团队协作</a:t>
            </a:r>
            <a:r>
              <a:rPr kumimoji="0" lang="zh-CN" altLang="en-US" sz="2400" kern="1200" cap="none" spc="0" normalizeH="0" baseline="0" noProof="0">
                <a:latin typeface="宋体" panose="02010600030101010101" pitchFamily="2" charset="-122"/>
                <a:ea typeface="宋体" panose="02010600030101010101" pitchFamily="2" charset="-122"/>
                <a:cs typeface="+mn-cs"/>
              </a:rPr>
              <a:t>：荣辱与共</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916484" name="Picture 4" descr="cf2ccd9dea51cd26c8eaf47a"/>
          <p:cNvPicPr>
            <a:picLocks noChangeAspect="1"/>
          </p:cNvPicPr>
          <p:nvPr/>
        </p:nvPicPr>
        <p:blipFill>
          <a:blip r:embed="rId1"/>
          <a:stretch>
            <a:fillRect/>
          </a:stretch>
        </p:blipFill>
        <p:spPr>
          <a:xfrm>
            <a:off x="4787900" y="3860800"/>
            <a:ext cx="3792538" cy="2519363"/>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16484"/>
                                        </p:tgtEl>
                                        <p:attrNameLst>
                                          <p:attrName>style.visibility</p:attrName>
                                        </p:attrNameLst>
                                      </p:cBhvr>
                                      <p:to>
                                        <p:strVal val="visible"/>
                                      </p:to>
                                    </p:set>
                                    <p:animEffect transition="in" filter="blinds(horizontal)">
                                      <p:cBhvr>
                                        <p:cTn id="7" dur="500"/>
                                        <p:tgtEl>
                                          <p:spTgt spid="916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997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生产线简介：</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79971" name="Text Box 3"/>
          <p:cNvSpPr txBox="1">
            <a:spLocks noChangeArrowheads="1"/>
          </p:cNvSpPr>
          <p:nvPr/>
        </p:nvSpPr>
        <p:spPr bwMode="auto">
          <a:xfrm>
            <a:off x="447675" y="1909763"/>
            <a:ext cx="8301038" cy="5667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世界上第一条生产线诞生于美国福特汽车制造公司。</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9220" name="Picture 4" descr="W020091022569194206924"/>
          <p:cNvPicPr>
            <a:picLocks noChangeAspect="1"/>
          </p:cNvPicPr>
          <p:nvPr/>
        </p:nvPicPr>
        <p:blipFill>
          <a:blip r:embed="rId1"/>
          <a:stretch>
            <a:fillRect/>
          </a:stretch>
        </p:blipFill>
        <p:spPr>
          <a:xfrm>
            <a:off x="2260600" y="2711450"/>
            <a:ext cx="4624388" cy="3597275"/>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1853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推行单件流的八个条件：</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18531"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条件一：</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单件流动</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将浪费显现化，消除批量不良</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条件二：</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按工艺顺序布置生产设备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消除搬运的浪费</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条件三：</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生产速度同步化</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消除在制品堆积与等待的浪费</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条件四：</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多制程操作的作业</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可实现制程合并，少人化</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0579" name="Text Box 3"/>
          <p:cNvSpPr txBox="1">
            <a:spLocks noChangeArrowheads="1"/>
          </p:cNvSpPr>
          <p:nvPr/>
        </p:nvSpPr>
        <p:spPr bwMode="auto">
          <a:xfrm>
            <a:off x="447675" y="1909763"/>
            <a:ext cx="8301038" cy="43640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条件五：</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操作工的多能化</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作业标准化，制程合并</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条件六：</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走动作业</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多制程作业，便于发现问题</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条件七：</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机器设备的小型化</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易于生产线变更，节省空间，大型设备未必就是最好的</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条件八：</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生产线最短距离的布置（</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U</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型化）</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 </a:t>
            </a:r>
            <a:r>
              <a:rPr kumimoji="0" lang="zh-CN" altLang="en-US" sz="2400" kern="1200" cap="none" spc="0" normalizeH="0" baseline="0" noProof="0">
                <a:latin typeface="宋体" panose="02010600030101010101" pitchFamily="2" charset="-122"/>
                <a:ea typeface="宋体" panose="02010600030101010101" pitchFamily="2" charset="-122"/>
                <a:cs typeface="+mn-cs"/>
              </a:rPr>
              <a:t>消除走动的浪费、最经济的作业布置方式</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
        <p:nvSpPr>
          <p:cNvPr id="920580"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推行单件流的八个条件：</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262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22627"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步骤1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全员的意识建立</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zh-CN" sz="2400" kern="1200" cap="none" spc="0" normalizeH="0" baseline="0" noProof="0">
                <a:latin typeface="宋体" panose="02010600030101010101" pitchFamily="2" charset="-122"/>
                <a:ea typeface="宋体" panose="02010600030101010101" pitchFamily="2" charset="-122"/>
                <a:cs typeface="+mn-cs"/>
              </a:rPr>
              <a:t>观念上必须改变，要站在客户的立场去坚持以单件流的生产方式作业，尤其是管理人员。</a:t>
            </a:r>
            <a:endParaRPr kumimoji="0" lang="zh-CN" altLang="zh-CN"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4675"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步骤2</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成立示范改善小组</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zh-CN" sz="2400" kern="1200" cap="none" spc="0" normalizeH="0" baseline="0" noProof="0">
                <a:latin typeface="宋体" panose="02010600030101010101" pitchFamily="2" charset="-122"/>
                <a:ea typeface="宋体" panose="02010600030101010101" pitchFamily="2" charset="-122"/>
                <a:cs typeface="+mn-cs"/>
              </a:rPr>
              <a:t>不同部门的中坚管理人员成立示范改善小组尝试，以便能彻底实施</a:t>
            </a:r>
            <a:endParaRPr kumimoji="0" lang="zh-CN" altLang="zh-CN" sz="2400" kern="1200" cap="none" spc="0" normalizeH="0" baseline="0" noProof="0">
              <a:latin typeface="宋体" panose="02010600030101010101" pitchFamily="2" charset="-122"/>
              <a:ea typeface="宋体" panose="02010600030101010101" pitchFamily="2" charset="-122"/>
              <a:cs typeface="+mn-cs"/>
            </a:endParaRPr>
          </a:p>
        </p:txBody>
      </p:sp>
      <p:sp>
        <p:nvSpPr>
          <p:cNvPr id="924676" name="Text Box 4"/>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877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28771" name="Text Box 3"/>
          <p:cNvSpPr txBox="1">
            <a:spLocks noChangeArrowheads="1"/>
          </p:cNvSpPr>
          <p:nvPr/>
        </p:nvSpPr>
        <p:spPr bwMode="auto">
          <a:xfrm>
            <a:off x="447675" y="1909763"/>
            <a:ext cx="8301038" cy="10414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步骤3</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选定示范生产线</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/样板线</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zh-CN" sz="2400" kern="1200" cap="none" spc="0" normalizeH="0" baseline="0" noProof="0">
                <a:latin typeface="宋体" panose="02010600030101010101" pitchFamily="2" charset="-122"/>
                <a:ea typeface="宋体" panose="02010600030101010101" pitchFamily="2" charset="-122"/>
                <a:cs typeface="+mn-cs"/>
              </a:rPr>
              <a:t>应从最容易的地方着手作示范</a:t>
            </a:r>
            <a:endParaRPr kumimoji="0" lang="zh-CN" altLang="zh-CN"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081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30819" name="Text Box 3"/>
          <p:cNvSpPr txBox="1">
            <a:spLocks noChangeArrowheads="1"/>
          </p:cNvSpPr>
          <p:nvPr/>
        </p:nvSpPr>
        <p:spPr bwMode="auto">
          <a:xfrm>
            <a:off x="447675" y="1909763"/>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步骤4</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a:t>
            </a:r>
            <a:r>
              <a:rPr kumimoji="0" lang="zh-CN"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现况调整分析</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zh-CN" altLang="zh-CN" sz="2400" kern="1200" cap="none" spc="0" normalizeH="0" baseline="0" noProof="0">
                <a:latin typeface="宋体" panose="02010600030101010101" pitchFamily="2" charset="-122"/>
                <a:ea typeface="宋体" panose="02010600030101010101" pitchFamily="2" charset="-122"/>
                <a:cs typeface="+mn-cs"/>
              </a:rPr>
              <a:t>选定示范线后，应先充分了解该产品的生产状况</a:t>
            </a:r>
            <a:r>
              <a:rPr kumimoji="0" lang="zh-CN" altLang="en-US" sz="2400" kern="1200" cap="none" spc="0" normalizeH="0" baseline="0" noProof="0">
                <a:latin typeface="宋体" panose="02010600030101010101" pitchFamily="2" charset="-122"/>
                <a:ea typeface="宋体" panose="02010600030101010101" pitchFamily="2" charset="-122"/>
                <a:cs typeface="+mn-cs"/>
              </a:rPr>
              <a:t>（</a:t>
            </a:r>
            <a:r>
              <a:rPr kumimoji="0" lang="zh-CN" altLang="zh-CN" sz="2400" kern="1200" cap="none" spc="0" normalizeH="0" baseline="0" noProof="0">
                <a:latin typeface="宋体" panose="02010600030101010101" pitchFamily="2" charset="-122"/>
                <a:ea typeface="宋体" panose="02010600030101010101" pitchFamily="2" charset="-122"/>
                <a:cs typeface="+mn-cs"/>
              </a:rPr>
              <a:t>如生产流程图，生产线布置方式，人员的配置及生产性，库存时间人力空间及设备的稼动率</a:t>
            </a:r>
            <a:r>
              <a:rPr kumimoji="0" lang="zh-CN" altLang="en-US" sz="2400" kern="1200" cap="none" spc="0" normalizeH="0" baseline="0" noProof="0">
                <a:latin typeface="宋体" panose="02010600030101010101" pitchFamily="2" charset="-122"/>
                <a:ea typeface="宋体" panose="02010600030101010101" pitchFamily="2" charset="-122"/>
                <a:cs typeface="+mn-cs"/>
              </a:rPr>
              <a:t>）</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286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32867" name="Text Box 3"/>
          <p:cNvSpPr txBox="1">
            <a:spLocks noChangeArrowheads="1"/>
          </p:cNvSpPr>
          <p:nvPr/>
        </p:nvSpPr>
        <p:spPr bwMode="auto">
          <a:xfrm>
            <a:off x="447675" y="1909763"/>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5</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：设定生产节拍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许多改善的出发点以生产节拍为依据，生产节拍受生产时间及订单量的变化而变化，与现场的设备、人员的生产能力是无关的。</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grpSp>
        <p:nvGrpSpPr>
          <p:cNvPr id="70660" name="Group 9"/>
          <p:cNvGrpSpPr/>
          <p:nvPr/>
        </p:nvGrpSpPr>
        <p:grpSpPr>
          <a:xfrm>
            <a:off x="6562725" y="4111625"/>
            <a:ext cx="1754188" cy="2341563"/>
            <a:chOff x="4134" y="2590"/>
            <a:chExt cx="1105" cy="1475"/>
          </a:xfrm>
        </p:grpSpPr>
        <p:pic>
          <p:nvPicPr>
            <p:cNvPr id="70661" name="Picture 5" descr="890461b6bfb632fb36d3cab0"/>
            <p:cNvPicPr>
              <a:picLocks noChangeAspect="1"/>
            </p:cNvPicPr>
            <p:nvPr/>
          </p:nvPicPr>
          <p:blipFill>
            <a:blip r:embed="rId1"/>
            <a:stretch>
              <a:fillRect/>
            </a:stretch>
          </p:blipFill>
          <p:spPr>
            <a:xfrm>
              <a:off x="4134" y="2590"/>
              <a:ext cx="1068" cy="1475"/>
            </a:xfrm>
            <a:prstGeom prst="rect">
              <a:avLst/>
            </a:prstGeom>
            <a:noFill/>
            <a:ln w="9525">
              <a:noFill/>
            </a:ln>
          </p:spPr>
        </p:pic>
        <p:sp>
          <p:nvSpPr>
            <p:cNvPr id="70662" name="Text Box 7"/>
            <p:cNvSpPr txBox="1"/>
            <p:nvPr/>
          </p:nvSpPr>
          <p:spPr>
            <a:xfrm>
              <a:off x="4183" y="2756"/>
              <a:ext cx="458" cy="288"/>
            </a:xfrm>
            <a:prstGeom prst="rect">
              <a:avLst/>
            </a:prstGeom>
            <a:noFill/>
            <a:ln w="9525">
              <a:noFill/>
            </a:ln>
          </p:spPr>
          <p:txBody>
            <a:bodyPr>
              <a:spAutoFit/>
            </a:bodyPr>
            <a:p>
              <a:pPr>
                <a:spcBef>
                  <a:spcPct val="50000"/>
                </a:spcBef>
              </a:pPr>
              <a:r>
                <a:rPr lang="zh-CN" altLang="en-US" sz="1200" dirty="0">
                  <a:latin typeface="宋体" panose="02010600030101010101" pitchFamily="2" charset="-122"/>
                </a:rPr>
                <a:t>客户这时候要</a:t>
              </a:r>
              <a:endParaRPr lang="zh-CN" altLang="en-US" sz="1200" dirty="0">
                <a:latin typeface="宋体" panose="02010600030101010101" pitchFamily="2" charset="-122"/>
              </a:endParaRPr>
            </a:p>
          </p:txBody>
        </p:sp>
        <p:sp>
          <p:nvSpPr>
            <p:cNvPr id="70663" name="Text Box 8"/>
            <p:cNvSpPr txBox="1"/>
            <p:nvPr/>
          </p:nvSpPr>
          <p:spPr>
            <a:xfrm>
              <a:off x="4781" y="2751"/>
              <a:ext cx="458" cy="288"/>
            </a:xfrm>
            <a:prstGeom prst="rect">
              <a:avLst/>
            </a:prstGeom>
            <a:noFill/>
            <a:ln w="9525">
              <a:noFill/>
            </a:ln>
          </p:spPr>
          <p:txBody>
            <a:bodyPr>
              <a:spAutoFit/>
            </a:bodyPr>
            <a:p>
              <a:pPr>
                <a:spcBef>
                  <a:spcPct val="50000"/>
                </a:spcBef>
              </a:pPr>
              <a:r>
                <a:rPr lang="zh-CN" altLang="en-US" sz="1200" dirty="0">
                  <a:latin typeface="宋体" panose="02010600030101010101" pitchFamily="2" charset="-122"/>
                </a:rPr>
                <a:t>恩，时间刚好</a:t>
              </a:r>
              <a:endParaRPr lang="zh-CN" altLang="en-US" sz="1200" dirty="0">
                <a:latin typeface="宋体" panose="02010600030101010101" pitchFamily="2" charset="-122"/>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491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34915"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6</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：决定设备、人员的数量</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根据生产节拍、各制程的加工时间和人力时间，计算出各个制程的设备需求数和作业人员的需求数，设备不足，应分析稼动率，进一步改善以提高设备产能；而人员不足，则必须努力设法将零点几个人的工作量予以改善，并消除掉</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少人化</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设备数量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设备加工周期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作业人员数量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产品加工工时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382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73827"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6</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：决定设备、人员的数量</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假定箱预装线生产节拍为</a:t>
            </a:r>
            <a:r>
              <a:rPr kumimoji="0" lang="en-US" altLang="zh-CN" sz="2400" kern="1200" cap="none" spc="0" normalizeH="0" baseline="0" noProof="0">
                <a:latin typeface="宋体" panose="02010600030101010101" pitchFamily="2" charset="-122"/>
                <a:ea typeface="宋体" panose="02010600030101010101" pitchFamily="2" charset="-122"/>
                <a:cs typeface="+mn-cs"/>
              </a:rPr>
              <a:t>35</a:t>
            </a:r>
            <a:r>
              <a:rPr kumimoji="0" lang="zh-CN" altLang="en-US" sz="2400" kern="1200" cap="none" spc="0" normalizeH="0" baseline="0" noProof="0">
                <a:latin typeface="宋体" panose="02010600030101010101" pitchFamily="2" charset="-122"/>
                <a:ea typeface="宋体" panose="02010600030101010101" pitchFamily="2" charset="-122"/>
                <a:cs typeface="+mn-cs"/>
              </a:rPr>
              <a:t>秒，箱胆吸塑机的生产节拍为</a:t>
            </a:r>
            <a:r>
              <a:rPr kumimoji="0" lang="en-US" altLang="zh-CN" sz="2400" kern="1200" cap="none" spc="0" normalizeH="0" baseline="0" noProof="0">
                <a:latin typeface="宋体" panose="02010600030101010101" pitchFamily="2" charset="-122"/>
                <a:ea typeface="宋体" panose="02010600030101010101" pitchFamily="2" charset="-122"/>
                <a:cs typeface="+mn-cs"/>
              </a:rPr>
              <a:t>68</a:t>
            </a:r>
            <a:r>
              <a:rPr kumimoji="0" lang="zh-CN" altLang="en-US" sz="2400" kern="1200" cap="none" spc="0" normalizeH="0" baseline="0" noProof="0">
                <a:latin typeface="宋体" panose="02010600030101010101" pitchFamily="2" charset="-122"/>
                <a:ea typeface="宋体" panose="02010600030101010101" pitchFamily="2" charset="-122"/>
                <a:cs typeface="+mn-cs"/>
              </a:rPr>
              <a:t>秒，请问需要几台箱胆吸塑机才能满足门发泡机台生产？粘贴侧板工时为</a:t>
            </a:r>
            <a:r>
              <a:rPr kumimoji="0" lang="en-US" altLang="zh-CN" sz="2400" kern="1200" cap="none" spc="0" normalizeH="0" baseline="0" noProof="0">
                <a:latin typeface="宋体" panose="02010600030101010101" pitchFamily="2" charset="-122"/>
                <a:ea typeface="宋体" panose="02010600030101010101" pitchFamily="2" charset="-122"/>
                <a:cs typeface="+mn-cs"/>
              </a:rPr>
              <a:t>50</a:t>
            </a:r>
            <a:r>
              <a:rPr kumimoji="0" lang="zh-CN" altLang="en-US" sz="2400" kern="1200" cap="none" spc="0" normalizeH="0" baseline="0" noProof="0">
                <a:latin typeface="宋体" panose="02010600030101010101" pitchFamily="2" charset="-122"/>
                <a:ea typeface="宋体" panose="02010600030101010101" pitchFamily="2" charset="-122"/>
                <a:cs typeface="+mn-cs"/>
              </a:rPr>
              <a:t>秒，请问需要配置几个操作工？</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设备数量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设备加工周期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68 / 35 = 1.94 ≈ 2</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（台）</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作业人员数量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产品加工工时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生产线节拍</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algn="ctr"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                       </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 50 / 35 = 1.43 ≈ 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（人）</a:t>
            </a:r>
            <a:endPar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6962"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36963"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7</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：布置单件流的生产线</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要依制程加工顺序，以逆时针拉动，设备尽量拉拢以减少人员走动及物品搬运的距离，设备小型化、滑轮化、导轨化、专用化，设备的工作点高度应抬高，以增加作业人员工作的灵活性。</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201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流水线生产的特点：</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82019"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工作的专业化程度高；</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生产按节拍进行；</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工艺过程是封闭的；</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生产对象在工序间作单向移动；</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工序之间有传送装置连结。</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pic>
        <p:nvPicPr>
          <p:cNvPr id="10244" name="Picture 4" descr="2011_02_10_15_43_28"/>
          <p:cNvPicPr>
            <a:picLocks noChangeAspect="1"/>
          </p:cNvPicPr>
          <p:nvPr/>
        </p:nvPicPr>
        <p:blipFill>
          <a:blip r:embed="rId1"/>
          <a:stretch>
            <a:fillRect/>
          </a:stretch>
        </p:blipFill>
        <p:spPr>
          <a:xfrm>
            <a:off x="5243513" y="3789363"/>
            <a:ext cx="3360737" cy="2520950"/>
          </a:xfrm>
          <a:prstGeom prst="rect">
            <a:avLst/>
          </a:prstGeom>
          <a:noFill/>
          <a:ln w="9525">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9010"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39011" name="Text Box 3"/>
          <p:cNvSpPr txBox="1">
            <a:spLocks noChangeArrowheads="1"/>
          </p:cNvSpPr>
          <p:nvPr/>
        </p:nvSpPr>
        <p:spPr bwMode="auto">
          <a:xfrm>
            <a:off x="447675" y="1909763"/>
            <a:ext cx="8301038" cy="294005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8</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：配置作业人员</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依计算所得的作业人数及机器设备的布置，以“生产节拍”为目标，将各制程分配到每一个操作工，使得每一位操作工所分配到的制程人力时间的总和（人工工时）能与“生产节拍”完全一致，最好或越接近越好。操作工必须要有能操作多项制程的多能工，才能有效充分的利用人力时间。</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1058"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41059" name="Text Box 3"/>
          <p:cNvSpPr txBox="1">
            <a:spLocks noChangeArrowheads="1"/>
          </p:cNvSpPr>
          <p:nvPr/>
        </p:nvSpPr>
        <p:spPr bwMode="auto">
          <a:xfrm>
            <a:off x="447675" y="1909763"/>
            <a:ext cx="8301038" cy="246538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9</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：单件流动</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流线化生产的方式其中一个目的就是，将以往不知道的潜在浪费暴露出来。生产线建立后，就能以加工一个，检查一个，传送一个到下一制程的方式生产，即单件流动的真正意义。</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310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43107" name="Text Box 3"/>
          <p:cNvSpPr txBox="1">
            <a:spLocks noChangeArrowheads="1"/>
          </p:cNvSpPr>
          <p:nvPr/>
        </p:nvSpPr>
        <p:spPr bwMode="auto">
          <a:xfrm>
            <a:off x="447675" y="1909763"/>
            <a:ext cx="8301038" cy="199072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10</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：维持管理与改善</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流线化生产线配置好之后，会有各种意想不到的问题，应尽量改善，对于人员的排斥，应苦口婆心予以沟通让其接受。</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4515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推行单件流的</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个步骤：</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p:txBody>
      </p:sp>
      <p:sp>
        <p:nvSpPr>
          <p:cNvPr id="945155" name="Text Box 3"/>
          <p:cNvSpPr txBox="1">
            <a:spLocks noChangeArrowheads="1"/>
          </p:cNvSpPr>
          <p:nvPr/>
        </p:nvSpPr>
        <p:spPr bwMode="auto">
          <a:xfrm>
            <a:off x="447675" y="1909763"/>
            <a:ext cx="8301038" cy="1516063"/>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步骤</a:t>
            </a:r>
            <a:r>
              <a:rPr kumimoji="0" lang="en-US" altLang="zh-CN" sz="2400" b="1" kern="1200" cap="none" spc="0" normalizeH="0" baseline="0" noProof="0">
                <a:solidFill>
                  <a:schemeClr val="tx2"/>
                </a:solidFill>
                <a:latin typeface="Arial" panose="020B0604020202020204" pitchFamily="34" charset="0"/>
                <a:ea typeface="宋体" panose="02010600030101010101" pitchFamily="2" charset="-122"/>
                <a:cs typeface="+mn-cs"/>
              </a:rPr>
              <a:t>11</a:t>
            </a: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：水平展开与无人化目标</a:t>
            </a:r>
            <a:endPar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endParaRPr>
          </a:p>
          <a:p>
            <a:pPr marR="0" defTabSz="914400">
              <a:lnSpc>
                <a:spcPct val="130000"/>
              </a:lnSpc>
              <a:buClrTx/>
              <a:buSzTx/>
              <a:buFontTx/>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样板线验证成功后，应在全工厂内推广，并朝着少人化、无人化的目标继续前进。</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3586" name="Text Box 2"/>
          <p:cNvSpPr txBox="1">
            <a:spLocks noChangeArrowheads="1"/>
          </p:cNvSpPr>
          <p:nvPr/>
        </p:nvSpPr>
        <p:spPr bwMode="auto">
          <a:xfrm>
            <a:off x="1557338" y="2708275"/>
            <a:ext cx="6030913" cy="7620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buClrTx/>
              <a:buSzTx/>
              <a:buFontTx/>
              <a:buNone/>
              <a:defRPr/>
            </a:pPr>
            <a:r>
              <a:rPr kumimoji="0" lang="zh-CN" altLang="en-US" sz="4400" b="1" kern="1200" cap="none" spc="0" normalizeH="0" baseline="0" noProof="0">
                <a:latin typeface="Arial" panose="020B0604020202020204" pitchFamily="34" charset="0"/>
                <a:ea typeface="宋体" panose="02010600030101010101" pitchFamily="2" charset="-122"/>
                <a:cs typeface="+mn-cs"/>
              </a:rPr>
              <a:t>实施单件流的难点</a:t>
            </a:r>
            <a:endParaRPr kumimoji="0" lang="zh-CN" altLang="zh-CN" sz="4400" b="1" kern="1200" cap="none" spc="0" normalizeH="0" baseline="0" noProof="0">
              <a:latin typeface="Arial" panose="020B0604020202020204" pitchFamily="34" charset="0"/>
              <a:ea typeface="宋体" panose="02010600030101010101" pitchFamily="2" charset="-122"/>
              <a:cs typeface="+mn-cs"/>
            </a:endParaRPr>
          </a:p>
        </p:txBody>
      </p:sp>
      <p:pic>
        <p:nvPicPr>
          <p:cNvPr id="78851" name="Picture 3" descr="标板"/>
          <p:cNvPicPr>
            <a:picLocks noChangeAspect="1"/>
          </p:cNvPicPr>
          <p:nvPr/>
        </p:nvPicPr>
        <p:blipFill>
          <a:blip r:embed="rId1">
            <a:clrChange>
              <a:clrFrom>
                <a:srgbClr val="FEFEFE"/>
              </a:clrFrom>
              <a:clrTo>
                <a:srgbClr val="FEFEFE">
                  <a:alpha val="0"/>
                </a:srgbClr>
              </a:clrTo>
            </a:clrChange>
          </a:blip>
          <a:stretch>
            <a:fillRect/>
          </a:stretch>
        </p:blipFill>
        <p:spPr>
          <a:xfrm>
            <a:off x="5397500" y="3598863"/>
            <a:ext cx="2630488" cy="1979612"/>
          </a:xfrm>
          <a:prstGeom prst="rect">
            <a:avLst/>
          </a:prstGeom>
          <a:noFill/>
          <a:ln w="9525">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8658" name="Text Box 2"/>
          <p:cNvSpPr txBox="1">
            <a:spLocks noChangeArrowheads="1"/>
          </p:cNvSpPr>
          <p:nvPr/>
        </p:nvSpPr>
        <p:spPr bwMode="auto">
          <a:xfrm>
            <a:off x="179388" y="1316038"/>
            <a:ext cx="6553200"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实施单件流的难点：</a:t>
            </a:r>
            <a:endParaRPr kumimoji="0" lang="zh-CN" altLang="en-US" sz="2400" kern="1200" cap="none" spc="0" normalizeH="0" baseline="0" noProof="0">
              <a:latin typeface="Arial" panose="020B0604020202020204" pitchFamily="34" charset="0"/>
              <a:ea typeface="宋体" panose="02010600030101010101" pitchFamily="2" charset="-122"/>
              <a:cs typeface="+mn-cs"/>
            </a:endParaRPr>
          </a:p>
        </p:txBody>
      </p:sp>
      <p:sp>
        <p:nvSpPr>
          <p:cNvPr id="838659"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复杂制造企业想要将单件流真正付诸实现，必须闯过以下几道关：</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制造单元的组织关</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克服过量投产的思想关</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标准化工作和生产设施稳定性的基础关</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快速换模</a:t>
            </a:r>
            <a:r>
              <a:rPr kumimoji="0" lang="en-US" altLang="zh-CN"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换型的技术关</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457200" marR="0" lvl="1" indent="0" algn="l" defTabSz="914400" rtl="0" eaLnBrk="1" fontAlgn="base" latinLnBrk="0" hangingPunct="1">
              <a:lnSpc>
                <a:spcPct val="130000"/>
              </a:lnSpc>
              <a:spcBef>
                <a:spcPct val="0"/>
              </a:spcBef>
              <a:spcAft>
                <a:spcPct val="0"/>
              </a:spcAft>
              <a:buClr>
                <a:srgbClr val="FF9900"/>
              </a:buClr>
              <a:buSzTx/>
              <a:buFont typeface="Wingdings" panose="05000000000000000000" pitchFamily="2" charset="2"/>
              <a:buChar char="n"/>
              <a:defRPr/>
            </a:pPr>
            <a:r>
              <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 均衡投入的领导关</a:t>
            </a:r>
            <a:endParaRPr kumimoji="0" lang="zh-CN" altLang="en-US" sz="2400" b="0"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None/>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其中和信息技术手段的结合尤为重要。</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38659">
                                            <p:txEl>
                                              <p:charRg st="0" end="34"/>
                                            </p:txEl>
                                          </p:spTgt>
                                        </p:tgtEl>
                                        <p:attrNameLst>
                                          <p:attrName>style.visibility</p:attrName>
                                        </p:attrNameLst>
                                      </p:cBhvr>
                                      <p:to>
                                        <p:strVal val="visible"/>
                                      </p:to>
                                    </p:set>
                                    <p:animEffect transition="in" filter="blinds(horizontal)">
                                      <p:cBhvr>
                                        <p:cTn id="7" dur="500"/>
                                        <p:tgtEl>
                                          <p:spTgt spid="838659">
                                            <p:txEl>
                                              <p:charRg st="0" end="3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38659">
                                            <p:txEl>
                                              <p:charRg st="34" end="44"/>
                                            </p:txEl>
                                          </p:spTgt>
                                        </p:tgtEl>
                                        <p:attrNameLst>
                                          <p:attrName>style.visibility</p:attrName>
                                        </p:attrNameLst>
                                      </p:cBhvr>
                                      <p:to>
                                        <p:strVal val="visible"/>
                                      </p:to>
                                    </p:set>
                                    <p:animEffect transition="in" filter="blinds(horizontal)">
                                      <p:cBhvr>
                                        <p:cTn id="12" dur="500"/>
                                        <p:tgtEl>
                                          <p:spTgt spid="838659">
                                            <p:txEl>
                                              <p:charRg st="34"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38659">
                                            <p:txEl>
                                              <p:charRg st="44" end="56"/>
                                            </p:txEl>
                                          </p:spTgt>
                                        </p:tgtEl>
                                        <p:attrNameLst>
                                          <p:attrName>style.visibility</p:attrName>
                                        </p:attrNameLst>
                                      </p:cBhvr>
                                      <p:to>
                                        <p:strVal val="visible"/>
                                      </p:to>
                                    </p:set>
                                    <p:animEffect transition="in" filter="blinds(horizontal)">
                                      <p:cBhvr>
                                        <p:cTn id="17" dur="500"/>
                                        <p:tgtEl>
                                          <p:spTgt spid="838659">
                                            <p:txEl>
                                              <p:charRg st="44" end="5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38659">
                                            <p:txEl>
                                              <p:charRg st="56" end="75"/>
                                            </p:txEl>
                                          </p:spTgt>
                                        </p:tgtEl>
                                        <p:attrNameLst>
                                          <p:attrName>style.visibility</p:attrName>
                                        </p:attrNameLst>
                                      </p:cBhvr>
                                      <p:to>
                                        <p:strVal val="visible"/>
                                      </p:to>
                                    </p:set>
                                    <p:animEffect transition="in" filter="blinds(horizontal)">
                                      <p:cBhvr>
                                        <p:cTn id="22" dur="500"/>
                                        <p:tgtEl>
                                          <p:spTgt spid="838659">
                                            <p:txEl>
                                              <p:charRg st="56" end="7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838659">
                                            <p:txEl>
                                              <p:charRg st="75" end="88"/>
                                            </p:txEl>
                                          </p:spTgt>
                                        </p:tgtEl>
                                        <p:attrNameLst>
                                          <p:attrName>style.visibility</p:attrName>
                                        </p:attrNameLst>
                                      </p:cBhvr>
                                      <p:to>
                                        <p:strVal val="visible"/>
                                      </p:to>
                                    </p:set>
                                    <p:animEffect transition="in" filter="blinds(horizontal)">
                                      <p:cBhvr>
                                        <p:cTn id="27" dur="500"/>
                                        <p:tgtEl>
                                          <p:spTgt spid="838659">
                                            <p:txEl>
                                              <p:charRg st="75" end="8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838659">
                                            <p:txEl>
                                              <p:charRg st="88" end="98"/>
                                            </p:txEl>
                                          </p:spTgt>
                                        </p:tgtEl>
                                        <p:attrNameLst>
                                          <p:attrName>style.visibility</p:attrName>
                                        </p:attrNameLst>
                                      </p:cBhvr>
                                      <p:to>
                                        <p:strVal val="visible"/>
                                      </p:to>
                                    </p:set>
                                    <p:animEffect transition="in" filter="blinds(horizontal)">
                                      <p:cBhvr>
                                        <p:cTn id="32" dur="500"/>
                                        <p:tgtEl>
                                          <p:spTgt spid="838659">
                                            <p:txEl>
                                              <p:charRg st="88" end="9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838659">
                                            <p:txEl>
                                              <p:charRg st="98" end="119"/>
                                            </p:txEl>
                                          </p:spTgt>
                                        </p:tgtEl>
                                        <p:attrNameLst>
                                          <p:attrName>style.visibility</p:attrName>
                                        </p:attrNameLst>
                                      </p:cBhvr>
                                      <p:to>
                                        <p:strVal val="visible"/>
                                      </p:to>
                                    </p:set>
                                    <p:animEffect transition="in" filter="blinds(horizontal)">
                                      <p:cBhvr>
                                        <p:cTn id="37" dur="500"/>
                                        <p:tgtEl>
                                          <p:spTgt spid="838659">
                                            <p:txEl>
                                              <p:charRg st="98" end="1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71780" name="Text Box 4"/>
          <p:cNvSpPr txBox="1">
            <a:spLocks noChangeArrowheads="1"/>
          </p:cNvSpPr>
          <p:nvPr/>
        </p:nvSpPr>
        <p:spPr bwMode="auto">
          <a:xfrm>
            <a:off x="447675" y="2249488"/>
            <a:ext cx="8301038" cy="2116138"/>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algn="ctr" defTabSz="914400">
              <a:lnSpc>
                <a:spcPct val="130000"/>
              </a:lnSpc>
              <a:buClrTx/>
              <a:buSzTx/>
              <a:buFontTx/>
              <a:buNone/>
              <a:defRPr/>
            </a:pPr>
            <a:r>
              <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rPr>
              <a:t>丰田生产方式是一场意识革命。</a:t>
            </a: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endParaRPr kumimoji="0" lang="zh-CN" altLang="en-US" sz="2800" b="1" kern="1200" cap="none" spc="0" normalizeH="0" baseline="0" noProof="0">
              <a:solidFill>
                <a:schemeClr val="tx2"/>
              </a:solidFill>
              <a:latin typeface="宋体" panose="02010600030101010101" pitchFamily="2" charset="-122"/>
              <a:ea typeface="宋体" panose="02010600030101010101" pitchFamily="2" charset="-122"/>
              <a:cs typeface="+mn-cs"/>
            </a:endParaRPr>
          </a:p>
          <a:p>
            <a:pPr marR="0" algn="ctr" defTabSz="914400">
              <a:lnSpc>
                <a:spcPct val="130000"/>
              </a:lnSpc>
              <a:buClrTx/>
              <a:buSzTx/>
              <a:buFontTx/>
              <a:buNone/>
              <a:defRPr/>
            </a:pPr>
            <a:r>
              <a:rPr kumimoji="0" lang="en-US" altLang="zh-CN" sz="2800" kern="1200" cap="none" spc="0" normalizeH="0" baseline="0" noProof="0">
                <a:latin typeface="宋体" panose="02010600030101010101" pitchFamily="2" charset="-122"/>
                <a:ea typeface="宋体" panose="02010600030101010101" pitchFamily="2" charset="-122"/>
                <a:cs typeface="+mn-cs"/>
              </a:rPr>
              <a:t>                      —— </a:t>
            </a:r>
            <a:r>
              <a:rPr kumimoji="0" lang="zh-CN" altLang="en-US" sz="2800" kern="1200" cap="none" spc="0" normalizeH="0" baseline="0" noProof="0">
                <a:latin typeface="宋体" panose="02010600030101010101" pitchFamily="2" charset="-122"/>
                <a:ea typeface="宋体" panose="02010600030101010101" pitchFamily="2" charset="-122"/>
                <a:cs typeface="+mn-cs"/>
              </a:rPr>
              <a:t>张富士夫</a:t>
            </a:r>
            <a:endParaRPr kumimoji="0" lang="zh-CN" altLang="en-US" sz="2800" kern="1200" cap="none" spc="0" normalizeH="0" baseline="0" noProof="0">
              <a:latin typeface="宋体" panose="02010600030101010101" pitchFamily="2" charset="-122"/>
              <a:ea typeface="宋体" panose="02010600030101010101" pitchFamily="2" charset="-122"/>
              <a:cs typeface="+mn-cs"/>
            </a:endParaRPr>
          </a:p>
          <a:p>
            <a:pPr marR="0" algn="r" defTabSz="914400">
              <a:lnSpc>
                <a:spcPct val="130000"/>
              </a:lnSpc>
              <a:buClrTx/>
              <a:buSzTx/>
              <a:buFontTx/>
              <a:buNone/>
              <a:defRPr/>
            </a:pPr>
            <a:r>
              <a:rPr kumimoji="0" lang="zh-CN" altLang="en-US" kern="1200" cap="none" spc="0" normalizeH="0" baseline="0" noProof="0">
                <a:latin typeface="宋体" panose="02010600030101010101" pitchFamily="2" charset="-122"/>
                <a:ea typeface="宋体" panose="02010600030101010101" pitchFamily="2" charset="-122"/>
                <a:cs typeface="+mn-cs"/>
              </a:rPr>
              <a:t>（丰田前总裁、丰田文化创造者）</a:t>
            </a:r>
            <a:endParaRPr kumimoji="0" lang="zh-CN" altLang="en-US" kern="1200" cap="none" spc="0" normalizeH="0" baseline="0" noProof="0">
              <a:latin typeface="宋体" panose="02010600030101010101" pitchFamily="2" charset="-122"/>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1780"/>
                                        </p:tgtEl>
                                        <p:attrNameLst>
                                          <p:attrName>style.visibility</p:attrName>
                                        </p:attrNameLst>
                                      </p:cBhvr>
                                      <p:to>
                                        <p:strVal val="visible"/>
                                      </p:to>
                                    </p:set>
                                    <p:animEffect transition="in" filter="blinds(horizontal)">
                                      <p:cBhvr>
                                        <p:cTn id="7" dur="500"/>
                                        <p:tgtEl>
                                          <p:spTgt spid="9717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178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4066"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流水线的分类：</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984067" name="Text Box 3"/>
          <p:cNvSpPr txBox="1">
            <a:spLocks noChangeArrowheads="1"/>
          </p:cNvSpPr>
          <p:nvPr/>
        </p:nvSpPr>
        <p:spPr bwMode="auto">
          <a:xfrm>
            <a:off x="447675" y="1909763"/>
            <a:ext cx="8301038" cy="3889375"/>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单人单产品流水线；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单产品固定流水线；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多产品固定流水线；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自由流水线；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连续传动流水线；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间歇传动</a:t>
            </a:r>
            <a:r>
              <a:rPr kumimoji="0" lang="en-US" altLang="zh-CN" sz="2400" kern="1200" cap="none" spc="0" normalizeH="0" baseline="0" noProof="0">
                <a:latin typeface="宋体" panose="02010600030101010101" pitchFamily="2" charset="-122"/>
                <a:ea typeface="宋体" panose="02010600030101010101" pitchFamily="2" charset="-122"/>
                <a:cs typeface="+mn-cs"/>
              </a:rPr>
              <a:t>/</a:t>
            </a:r>
            <a:r>
              <a:rPr kumimoji="0" lang="zh-CN" altLang="en-US" sz="2400" kern="1200" cap="none" spc="0" normalizeH="0" baseline="0" noProof="0">
                <a:latin typeface="宋体" panose="02010600030101010101" pitchFamily="2" charset="-122"/>
                <a:ea typeface="宋体" panose="02010600030101010101" pitchFamily="2" charset="-122"/>
                <a:cs typeface="+mn-cs"/>
              </a:rPr>
              <a:t>步进流水线；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分组流水线</a:t>
            </a:r>
            <a:endParaRPr kumimoji="0" lang="zh-CN" altLang="en-US" sz="2400" kern="1200" cap="none" spc="0" normalizeH="0" baseline="0" noProof="0">
              <a:latin typeface="宋体" panose="02010600030101010101" pitchFamily="2" charset="-122"/>
              <a:ea typeface="宋体" panose="02010600030101010101" pitchFamily="2" charset="-122"/>
              <a:cs typeface="+mn-cs"/>
            </a:endParaRPr>
          </a:p>
          <a:p>
            <a:pPr marR="0" defTabSz="914400">
              <a:lnSpc>
                <a:spcPct val="130000"/>
              </a:lnSpc>
              <a:buClr>
                <a:srgbClr val="FF9900"/>
              </a:buClr>
              <a:buSzTx/>
              <a:buFont typeface="Wingdings" panose="05000000000000000000" pitchFamily="2" charset="2"/>
              <a:buChar char="n"/>
              <a:defRPr/>
            </a:pPr>
            <a:r>
              <a:rPr kumimoji="0" lang="zh-CN" altLang="en-US" sz="2400" kern="1200" cap="none" spc="0" normalizeH="0" baseline="0" noProof="0">
                <a:latin typeface="宋体" panose="02010600030101010101" pitchFamily="2" charset="-122"/>
                <a:ea typeface="宋体" panose="02010600030101010101" pitchFamily="2" charset="-122"/>
                <a:cs typeface="+mn-cs"/>
              </a:rPr>
              <a:t> </a:t>
            </a:r>
            <a:r>
              <a:rPr kumimoji="0" lang="en-US" altLang="zh-CN" sz="2400" kern="1200" cap="none" spc="0" normalizeH="0" baseline="0" noProof="0">
                <a:latin typeface="宋体" panose="02010600030101010101" pitchFamily="2" charset="-122"/>
                <a:ea typeface="宋体" panose="02010600030101010101" pitchFamily="2" charset="-122"/>
                <a:cs typeface="+mn-cs"/>
              </a:rPr>
              <a:t>……</a:t>
            </a:r>
            <a:endParaRPr kumimoji="0" lang="en-US" altLang="zh-CN" sz="2400" kern="1200" cap="none" spc="0" normalizeH="0" baseline="0" noProof="0">
              <a:latin typeface="宋体" panose="02010600030101010101" pitchFamily="2" charset="-122"/>
              <a:ea typeface="宋体" panose="02010600030101010101" pitchFamily="2" charset="-122"/>
              <a:cs typeface="+mn-cs"/>
            </a:endParaRPr>
          </a:p>
        </p:txBody>
      </p:sp>
      <p:pic>
        <p:nvPicPr>
          <p:cNvPr id="11268" name="Picture 4" descr="2010126221915355"/>
          <p:cNvPicPr>
            <a:picLocks noChangeAspect="1"/>
          </p:cNvPicPr>
          <p:nvPr/>
        </p:nvPicPr>
        <p:blipFill>
          <a:blip r:embed="rId1"/>
          <a:stretch>
            <a:fillRect/>
          </a:stretch>
        </p:blipFill>
        <p:spPr>
          <a:xfrm>
            <a:off x="5148263" y="3789363"/>
            <a:ext cx="3567112" cy="252095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86114" name="Text Box 2"/>
          <p:cNvSpPr txBox="1">
            <a:spLocks noChangeArrowheads="1"/>
          </p:cNvSpPr>
          <p:nvPr/>
        </p:nvSpPr>
        <p:spPr bwMode="auto">
          <a:xfrm>
            <a:off x="179388" y="1316038"/>
            <a:ext cx="5400675" cy="457200"/>
          </a:xfrm>
          <a:prstGeom prst="rect">
            <a:avLst/>
          </a:prstGeom>
          <a:noFill/>
          <a:ln w="9525">
            <a:noFill/>
            <a:miter lim="800000"/>
          </a:ln>
          <a:effectLst>
            <a:prstShdw prst="shdw17" dist="17961" dir="2700000">
              <a:schemeClr val="accent1">
                <a:gamma/>
                <a:shade val="60000"/>
                <a:invGamma/>
              </a:schemeClr>
            </a:prstShdw>
          </a:effectLst>
        </p:spPr>
        <p:txBody>
          <a:bodyPr>
            <a:spAutoFit/>
          </a:bodyPr>
          <a:lstStyle/>
          <a:p>
            <a:pPr marR="0" defTabSz="914400">
              <a:buClrTx/>
              <a:buSzTx/>
              <a:buFontTx/>
              <a:buNone/>
              <a:defRPr/>
            </a:pPr>
            <a:r>
              <a:rPr kumimoji="0" lang="zh-CN" altLang="en-US" sz="2400" b="1" kern="1200" cap="none" spc="0" normalizeH="0" baseline="0" noProof="0">
                <a:solidFill>
                  <a:schemeClr val="tx2"/>
                </a:solidFill>
                <a:latin typeface="Arial" panose="020B0604020202020204" pitchFamily="34" charset="0"/>
                <a:ea typeface="宋体" panose="02010600030101010101" pitchFamily="2" charset="-122"/>
                <a:cs typeface="+mn-cs"/>
              </a:rPr>
              <a:t>流水线的分类：</a:t>
            </a:r>
            <a:endParaRPr kumimoji="0" lang="zh-CN" altLang="en-US" sz="2400" b="1" kern="1200" cap="none" spc="0" normalizeH="0" baseline="0" noProof="0">
              <a:latin typeface="Arial" panose="020B0604020202020204" pitchFamily="34" charset="0"/>
              <a:ea typeface="宋体" panose="02010600030101010101" pitchFamily="2" charset="-122"/>
              <a:cs typeface="+mn-cs"/>
            </a:endParaRPr>
          </a:p>
        </p:txBody>
      </p:sp>
      <p:sp>
        <p:nvSpPr>
          <p:cNvPr id="12291" name="Line 115"/>
          <p:cNvSpPr/>
          <p:nvPr/>
        </p:nvSpPr>
        <p:spPr>
          <a:xfrm flipV="1">
            <a:off x="3633788" y="1987550"/>
            <a:ext cx="0" cy="2384425"/>
          </a:xfrm>
          <a:prstGeom prst="line">
            <a:avLst/>
          </a:prstGeom>
          <a:ln w="9525">
            <a:noFill/>
          </a:ln>
        </p:spPr>
      </p:sp>
      <p:sp>
        <p:nvSpPr>
          <p:cNvPr id="12292" name="Line 116"/>
          <p:cNvSpPr/>
          <p:nvPr/>
        </p:nvSpPr>
        <p:spPr>
          <a:xfrm>
            <a:off x="4648200" y="5776913"/>
            <a:ext cx="0" cy="457200"/>
          </a:xfrm>
          <a:prstGeom prst="line">
            <a:avLst/>
          </a:prstGeom>
          <a:ln w="9525">
            <a:noFill/>
          </a:ln>
        </p:spPr>
      </p:sp>
      <p:graphicFrame>
        <p:nvGraphicFramePr>
          <p:cNvPr id="12293" name="Object 118"/>
          <p:cNvGraphicFramePr>
            <a:graphicFrameLocks noChangeAspect="1"/>
          </p:cNvGraphicFramePr>
          <p:nvPr/>
        </p:nvGraphicFramePr>
        <p:xfrm>
          <a:off x="668338" y="1714500"/>
          <a:ext cx="7359650" cy="4883150"/>
        </p:xfrm>
        <a:graphic>
          <a:graphicData uri="http://schemas.openxmlformats.org/presentationml/2006/ole">
            <mc:AlternateContent xmlns:mc="http://schemas.openxmlformats.org/markup-compatibility/2006">
              <mc:Choice xmlns:v="urn:schemas-microsoft-com:vml" Requires="v">
                <p:oleObj spid="_x0000_s3076" name="" r:id="rId1" imgW="12153900" imgH="8064500" progId="Visio.Drawing.11">
                  <p:embed/>
                </p:oleObj>
              </mc:Choice>
              <mc:Fallback>
                <p:oleObj name="" r:id="rId1" imgW="12153900" imgH="8064500" progId="Visio.Drawing.11">
                  <p:embed/>
                  <p:pic>
                    <p:nvPicPr>
                      <p:cNvPr id="0" name="图片 3075"/>
                      <p:cNvPicPr/>
                      <p:nvPr/>
                    </p:nvPicPr>
                    <p:blipFill>
                      <a:blip r:embed="rId2"/>
                      <a:stretch>
                        <a:fillRect/>
                      </a:stretch>
                    </p:blipFill>
                    <p:spPr>
                      <a:xfrm>
                        <a:off x="668338" y="1714500"/>
                        <a:ext cx="7359650" cy="4883150"/>
                      </a:xfrm>
                      <a:prstGeom prst="rect">
                        <a:avLst/>
                      </a:prstGeom>
                      <a:noFill/>
                      <a:ln w="38100">
                        <a:noFill/>
                        <a:miter/>
                      </a:ln>
                    </p:spPr>
                  </p:pic>
                </p:oleObj>
              </mc:Fallback>
            </mc:AlternateContent>
          </a:graphicData>
        </a:graphic>
      </p:graphicFrame>
    </p:spTree>
  </p:cSld>
  <p:clrMapOvr>
    <a:masterClrMapping/>
  </p:clrMapOvr>
</p:sld>
</file>

<file path=ppt/tags/tag1.xml><?xml version="1.0" encoding="utf-8"?>
<p:tagLst xmlns:p="http://schemas.openxmlformats.org/presentationml/2006/main">
  <p:tag name="KSO_WM_UNIT_PLACING_PICTURE_USER_VIEWPORT" val="{&quot;height&quot;:3360,&quot;width&quot;:2255}"/>
</p:tagLst>
</file>

<file path=ppt/tags/tag2.xml><?xml version="1.0" encoding="utf-8"?>
<p:tagLst xmlns:p="http://schemas.openxmlformats.org/presentationml/2006/main">
  <p:tag name="KSO_WM_UNIT_PLACING_PICTURE_USER_VIEWPORT" val="{&quot;height&quot;:3360,&quot;width&quot;:2255}"/>
</p:tagLst>
</file>

<file path=ppt/tags/tag3.xml><?xml version="1.0" encoding="utf-8"?>
<p:tagLst xmlns:p="http://schemas.openxmlformats.org/presentationml/2006/main">
  <p:tag name="KSO_WPP_MARK_KEY" val="fa09eaaf-3e38-4221-9770-fad41bd609a9"/>
  <p:tag name="COMMONDATA" val="eyJoZGlkIjoiODc5OTdkZDQxOTMwNGQxNTBmNzRiMmEzNWM0ZjQ1MmMifQ=="/>
</p:tagLst>
</file>

<file path=ppt/theme/theme1.xml><?xml version="1.0" encoding="utf-8"?>
<a:theme xmlns:a="http://schemas.openxmlformats.org/drawingml/2006/main" name="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我的字体">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2D050"/>
        </a:solidFill>
        <a:ln>
          <a:solidFill>
            <a:srgbClr val="92D050"/>
          </a:solidFill>
        </a:ln>
      </a:spPr>
      <a:bodyPr rtlCol="0" anchor="ctr"/>
      <a:lstStyle>
        <a:defPP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8066</Words>
  <Application>WPS 演示</Application>
  <PresentationFormat>全屏显示(4:3)</PresentationFormat>
  <Paragraphs>637</Paragraphs>
  <Slides>76</Slides>
  <Notes>78</Notes>
  <HiddenSlides>0</HiddenSlides>
  <MMClips>0</MMClips>
  <ScaleCrop>false</ScaleCrop>
  <HeadingPairs>
    <vt:vector size="8" baseType="variant">
      <vt:variant>
        <vt:lpstr>已用的字体</vt:lpstr>
      </vt:variant>
      <vt:variant>
        <vt:i4>13</vt:i4>
      </vt:variant>
      <vt:variant>
        <vt:lpstr>主题</vt:lpstr>
      </vt:variant>
      <vt:variant>
        <vt:i4>1</vt:i4>
      </vt:variant>
      <vt:variant>
        <vt:lpstr>嵌入 OLE 服务器</vt:lpstr>
      </vt:variant>
      <vt:variant>
        <vt:i4>2</vt:i4>
      </vt:variant>
      <vt:variant>
        <vt:lpstr>幻灯片标题</vt:lpstr>
      </vt:variant>
      <vt:variant>
        <vt:i4>76</vt:i4>
      </vt:variant>
    </vt:vector>
  </HeadingPairs>
  <TitlesOfParts>
    <vt:vector size="92" baseType="lpstr">
      <vt:lpstr>Arial</vt:lpstr>
      <vt:lpstr>宋体</vt:lpstr>
      <vt:lpstr>Wingdings</vt:lpstr>
      <vt:lpstr>Tahoma</vt:lpstr>
      <vt:lpstr>Calibri</vt:lpstr>
      <vt:lpstr>黑体</vt:lpstr>
      <vt:lpstr>微软雅黑</vt:lpstr>
      <vt:lpstr>Arial Unicode MS</vt:lpstr>
      <vt:lpstr>楷体_GB2312</vt:lpstr>
      <vt:lpstr>新宋体</vt:lpstr>
      <vt:lpstr>Times New Roman</vt:lpstr>
      <vt:lpstr>MS PGothic</vt:lpstr>
      <vt:lpstr>Arial Black</vt:lpstr>
      <vt:lpstr>Office 主题</vt:lpstr>
      <vt:lpstr>Visio.Drawing.11</vt:lpstr>
      <vt:lpstr>MS_ClipArt_Gallery.2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www.ruideppt.com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精益生产之节拍和单件流培训</dc:title>
  <dc:creator>greatxiong</dc:creator>
  <cp:lastModifiedBy>WPS_1670316127</cp:lastModifiedBy>
  <cp:revision>3286</cp:revision>
  <dcterms:created xsi:type="dcterms:W3CDTF">2010-01-04T11:21:00Z</dcterms:created>
  <dcterms:modified xsi:type="dcterms:W3CDTF">2023-01-04T06:37:30Z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7D101AC83E5D4D548349F412818C5CB4</vt:lpwstr>
  </property>
</Properties>
</file>