
<file path=[Content_Types].xml><?xml version="1.0" encoding="utf-8"?>
<Types xmlns="http://schemas.openxmlformats.org/package/2006/content-types">
  <Default Extension="vml" ContentType="application/vnd.openxmlformats-officedocument.vmlDrawing"/>
  <Default Extension="bin" ContentType="application/vnd.openxmlformats-officedocument.oleObject"/>
  <Default Extension="jpeg" ContentType="image/jpeg"/>
  <Default Extension="JPG" ContentType="image/.jpg"/>
  <Default Extension="png" ContentType="image/png"/>
  <Default Extension="emf" ContentType="image/x-emf"/>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2" r:id="rId4"/>
    <p:sldMasterId id="2147483684" r:id="rId5"/>
    <p:sldMasterId id="2147483696" r:id="rId6"/>
    <p:sldMasterId id="2147483708" r:id="rId7"/>
  </p:sldMasterIdLst>
  <p:notesMasterIdLst>
    <p:notesMasterId r:id="rId14"/>
  </p:notesMasterIdLst>
  <p:sldIdLst>
    <p:sldId id="872" r:id="rId8"/>
    <p:sldId id="682" r:id="rId9"/>
    <p:sldId id="810" r:id="rId10"/>
    <p:sldId id="811" r:id="rId11"/>
    <p:sldId id="838" r:id="rId12"/>
    <p:sldId id="814" r:id="rId13"/>
    <p:sldId id="815" r:id="rId15"/>
    <p:sldId id="816" r:id="rId16"/>
    <p:sldId id="817" r:id="rId17"/>
    <p:sldId id="818" r:id="rId18"/>
    <p:sldId id="819" r:id="rId19"/>
    <p:sldId id="820" r:id="rId20"/>
    <p:sldId id="821" r:id="rId21"/>
    <p:sldId id="822" r:id="rId22"/>
    <p:sldId id="823" r:id="rId23"/>
    <p:sldId id="824" r:id="rId24"/>
    <p:sldId id="825" r:id="rId25"/>
    <p:sldId id="826" r:id="rId26"/>
    <p:sldId id="827" r:id="rId27"/>
    <p:sldId id="828" r:id="rId28"/>
    <p:sldId id="829" r:id="rId29"/>
    <p:sldId id="830" r:id="rId30"/>
    <p:sldId id="831" r:id="rId31"/>
    <p:sldId id="832" r:id="rId32"/>
    <p:sldId id="833" r:id="rId33"/>
    <p:sldId id="834" r:id="rId34"/>
    <p:sldId id="835" r:id="rId35"/>
    <p:sldId id="836" r:id="rId36"/>
    <p:sldId id="837" r:id="rId37"/>
    <p:sldId id="812" r:id="rId38"/>
    <p:sldId id="839" r:id="rId39"/>
    <p:sldId id="840" r:id="rId40"/>
    <p:sldId id="874" r:id="rId41"/>
    <p:sldId id="841" r:id="rId42"/>
    <p:sldId id="842" r:id="rId43"/>
    <p:sldId id="844" r:id="rId44"/>
    <p:sldId id="843" r:id="rId45"/>
    <p:sldId id="806" r:id="rId46"/>
    <p:sldId id="873" r:id="rId47"/>
  </p:sldIdLst>
  <p:sldSz cx="9144000" cy="6858000" type="screen4x3"/>
  <p:notesSz cx="6797675" cy="9926955"/>
  <p:custDataLst>
    <p:tags r:id="rId51"/>
  </p:custDataLst>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20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99"/>
    <a:srgbClr val="FFFF00"/>
    <a:srgbClr val="FFFFCC"/>
    <a:srgbClr val="0066CC"/>
    <a:srgbClr val="EAB122"/>
    <a:srgbClr val="7CBF33"/>
    <a:srgbClr val="0000FF"/>
    <a:srgbClr val="E590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6039"/>
    <p:restoredTop sz="94660"/>
  </p:normalViewPr>
  <p:slideViewPr>
    <p:cSldViewPr showGuides="1">
      <p:cViewPr varScale="1">
        <p:scale>
          <a:sx n="114" d="100"/>
          <a:sy n="114" d="100"/>
        </p:scale>
        <p:origin x="-1542" y="-108"/>
      </p:cViewPr>
      <p:guideLst>
        <p:guide orient="horz" pos="2200"/>
        <p:guide pos="2880"/>
      </p:guideLst>
    </p:cSldViewPr>
  </p:slideViewPr>
  <p:notesTextViewPr>
    <p:cViewPr>
      <p:scale>
        <a:sx n="100" d="100"/>
        <a:sy n="100" d="100"/>
      </p:scale>
      <p:origin x="0" y="0"/>
    </p:cViewPr>
  </p:notesTextViewPr>
  <p:gridSpacing cx="72006" cy="72006"/>
</p:viewPr>
</file>

<file path=ppt/_rels/presentation.xml.rels><?xml version="1.0" encoding="UTF-8" standalone="yes"?>
<Relationships xmlns="http://schemas.openxmlformats.org/package/2006/relationships"><Relationship Id="rId9" Type="http://schemas.openxmlformats.org/officeDocument/2006/relationships/slide" Target="slides/slide2.xml"/><Relationship Id="rId8" Type="http://schemas.openxmlformats.org/officeDocument/2006/relationships/slide" Target="slides/slide1.xml"/><Relationship Id="rId7" Type="http://schemas.openxmlformats.org/officeDocument/2006/relationships/slideMaster" Target="slideMasters/slideMaster6.xml"/><Relationship Id="rId6" Type="http://schemas.openxmlformats.org/officeDocument/2006/relationships/slideMaster" Target="slideMasters/slideMaster5.xml"/><Relationship Id="rId51" Type="http://schemas.openxmlformats.org/officeDocument/2006/relationships/tags" Target="tags/tag9.xml"/><Relationship Id="rId50" Type="http://schemas.openxmlformats.org/officeDocument/2006/relationships/tableStyles" Target="tableStyles.xml"/><Relationship Id="rId5" Type="http://schemas.openxmlformats.org/officeDocument/2006/relationships/slideMaster" Target="slideMasters/slideMaster4.xml"/><Relationship Id="rId49" Type="http://schemas.openxmlformats.org/officeDocument/2006/relationships/viewProps" Target="viewProps.xml"/><Relationship Id="rId48" Type="http://schemas.openxmlformats.org/officeDocument/2006/relationships/presProps" Target="presProps.xml"/><Relationship Id="rId47" Type="http://schemas.openxmlformats.org/officeDocument/2006/relationships/slide" Target="slides/slide39.xml"/><Relationship Id="rId46" Type="http://schemas.openxmlformats.org/officeDocument/2006/relationships/slide" Target="slides/slide38.xml"/><Relationship Id="rId45" Type="http://schemas.openxmlformats.org/officeDocument/2006/relationships/slide" Target="slides/slide37.xml"/><Relationship Id="rId44" Type="http://schemas.openxmlformats.org/officeDocument/2006/relationships/slide" Target="slides/slide36.xml"/><Relationship Id="rId43" Type="http://schemas.openxmlformats.org/officeDocument/2006/relationships/slide" Target="slides/slide35.xml"/><Relationship Id="rId42" Type="http://schemas.openxmlformats.org/officeDocument/2006/relationships/slide" Target="slides/slide34.xml"/><Relationship Id="rId41" Type="http://schemas.openxmlformats.org/officeDocument/2006/relationships/slide" Target="slides/slide33.xml"/><Relationship Id="rId40" Type="http://schemas.openxmlformats.org/officeDocument/2006/relationships/slide" Target="slides/slide32.xml"/><Relationship Id="rId4" Type="http://schemas.openxmlformats.org/officeDocument/2006/relationships/slideMaster" Target="slideMasters/slideMaster3.xml"/><Relationship Id="rId39" Type="http://schemas.openxmlformats.org/officeDocument/2006/relationships/slide" Target="slides/slide31.xml"/><Relationship Id="rId38" Type="http://schemas.openxmlformats.org/officeDocument/2006/relationships/slide" Target="slides/slide30.xml"/><Relationship Id="rId37" Type="http://schemas.openxmlformats.org/officeDocument/2006/relationships/slide" Target="slides/slide29.xml"/><Relationship Id="rId36" Type="http://schemas.openxmlformats.org/officeDocument/2006/relationships/slide" Target="slides/slide28.xml"/><Relationship Id="rId35" Type="http://schemas.openxmlformats.org/officeDocument/2006/relationships/slide" Target="slides/slide27.xml"/><Relationship Id="rId34" Type="http://schemas.openxmlformats.org/officeDocument/2006/relationships/slide" Target="slides/slide26.xml"/><Relationship Id="rId33" Type="http://schemas.openxmlformats.org/officeDocument/2006/relationships/slide" Target="slides/slide25.xml"/><Relationship Id="rId32" Type="http://schemas.openxmlformats.org/officeDocument/2006/relationships/slide" Target="slides/slide24.xml"/><Relationship Id="rId31" Type="http://schemas.openxmlformats.org/officeDocument/2006/relationships/slide" Target="slides/slide23.xml"/><Relationship Id="rId30" Type="http://schemas.openxmlformats.org/officeDocument/2006/relationships/slide" Target="slides/slide22.xml"/><Relationship Id="rId3" Type="http://schemas.openxmlformats.org/officeDocument/2006/relationships/slideMaster" Target="slideMasters/slideMaster2.xml"/><Relationship Id="rId29" Type="http://schemas.openxmlformats.org/officeDocument/2006/relationships/slide" Target="slides/slide21.xml"/><Relationship Id="rId28" Type="http://schemas.openxmlformats.org/officeDocument/2006/relationships/slide" Target="slides/slide20.xml"/><Relationship Id="rId27" Type="http://schemas.openxmlformats.org/officeDocument/2006/relationships/slide" Target="slides/slide19.xml"/><Relationship Id="rId26" Type="http://schemas.openxmlformats.org/officeDocument/2006/relationships/slide" Target="slides/slide18.xml"/><Relationship Id="rId25" Type="http://schemas.openxmlformats.org/officeDocument/2006/relationships/slide" Target="slides/slide17.xml"/><Relationship Id="rId24" Type="http://schemas.openxmlformats.org/officeDocument/2006/relationships/slide" Target="slides/slide16.xml"/><Relationship Id="rId23" Type="http://schemas.openxmlformats.org/officeDocument/2006/relationships/slide" Target="slides/slide15.xml"/><Relationship Id="rId22" Type="http://schemas.openxmlformats.org/officeDocument/2006/relationships/slide" Target="slides/slide14.xml"/><Relationship Id="rId21" Type="http://schemas.openxmlformats.org/officeDocument/2006/relationships/slide" Target="slides/slide13.xml"/><Relationship Id="rId20" Type="http://schemas.openxmlformats.org/officeDocument/2006/relationships/slide" Target="slides/slide12.xml"/><Relationship Id="rId2" Type="http://schemas.openxmlformats.org/officeDocument/2006/relationships/theme" Target="theme/theme1.xml"/><Relationship Id="rId19" Type="http://schemas.openxmlformats.org/officeDocument/2006/relationships/slide" Target="slides/slide11.xml"/><Relationship Id="rId18" Type="http://schemas.openxmlformats.org/officeDocument/2006/relationships/slide" Target="slides/slide10.xml"/><Relationship Id="rId17" Type="http://schemas.openxmlformats.org/officeDocument/2006/relationships/slide" Target="slides/slide9.xml"/><Relationship Id="rId16" Type="http://schemas.openxmlformats.org/officeDocument/2006/relationships/slide" Target="slides/slide8.xml"/><Relationship Id="rId15" Type="http://schemas.openxmlformats.org/officeDocument/2006/relationships/slide" Target="slides/slide7.xml"/><Relationship Id="rId14" Type="http://schemas.openxmlformats.org/officeDocument/2006/relationships/notesMaster" Target="notesMasters/notesMaster1.xml"/><Relationship Id="rId13" Type="http://schemas.openxmlformats.org/officeDocument/2006/relationships/slide" Target="slides/slide6.xml"/><Relationship Id="rId12" Type="http://schemas.openxmlformats.org/officeDocument/2006/relationships/slide" Target="slides/slide5.xml"/><Relationship Id="rId11" Type="http://schemas.openxmlformats.org/officeDocument/2006/relationships/slide" Target="slides/slide4.xml"/><Relationship Id="rId10" Type="http://schemas.openxmlformats.org/officeDocument/2006/relationships/slide" Target="slides/slide3.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1266" name="页眉占位符 1"/>
          <p:cNvSpPr>
            <a:spLocks noGrp="1" noChangeArrowheads="1"/>
          </p:cNvSpPr>
          <p:nvPr>
            <p:ph type="hdr" sz="quarter"/>
          </p:nvPr>
        </p:nvSpPr>
        <p:spPr bwMode="auto">
          <a:xfrm>
            <a:off x="0" y="0"/>
            <a:ext cx="2946400" cy="495300"/>
          </a:xfrm>
          <a:prstGeom prst="rect">
            <a:avLst/>
          </a:prstGeom>
          <a:noFill/>
          <a:ln w="9525">
            <a:noFill/>
            <a:miter lim="800000"/>
          </a:ln>
        </p:spPr>
        <p:txBody>
          <a:bodyPr vert="horz" wrap="square" lIns="93109" tIns="46554" rIns="93109" bIns="46554" numCol="1" anchor="t" anchorCtr="0" compatLnSpc="1"/>
          <a:lstStyle>
            <a:lvl1pPr>
              <a:defRPr sz="1300" noProof="1">
                <a:latin typeface="Calibri" panose="020F050202020403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3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1267" name="日期占位符 2"/>
          <p:cNvSpPr>
            <a:spLocks noGrp="1" noChangeArrowheads="1"/>
          </p:cNvSpPr>
          <p:nvPr>
            <p:ph type="dt" idx="1"/>
          </p:nvPr>
        </p:nvSpPr>
        <p:spPr bwMode="auto">
          <a:xfrm>
            <a:off x="3849688" y="0"/>
            <a:ext cx="2946400" cy="495300"/>
          </a:xfrm>
          <a:prstGeom prst="rect">
            <a:avLst/>
          </a:prstGeom>
          <a:noFill/>
          <a:ln w="9525">
            <a:noFill/>
            <a:miter lim="800000"/>
          </a:ln>
        </p:spPr>
        <p:txBody>
          <a:bodyPr vert="horz" wrap="square" lIns="93109" tIns="46554" rIns="93109" bIns="46554" numCol="1" anchor="t" anchorCtr="0" compatLnSpc="1"/>
          <a:lstStyle>
            <a:lvl1pPr algn="r">
              <a:defRPr sz="1300" noProof="1">
                <a:latin typeface="Calibri" panose="020F0502020204030204" pitchFamily="34" charset="0"/>
                <a:ea typeface="宋体" panose="02010600030101010101" pitchFamily="2" charset="-122"/>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5087608A-93A5-4388-A2B8-C96A89379BA3}" type="datetimeFigureOut">
              <a:rPr kumimoji="0" lang="zh-CN" altLang="en-US" sz="13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rPr>
            </a:fld>
            <a:endParaRPr kumimoji="0" lang="zh-CN" altLang="en-US" sz="13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9876" name="幻灯片图像占位符 3"/>
          <p:cNvSpPr>
            <a:spLocks noGrp="1" noRot="1" noChangeAspect="1"/>
          </p:cNvSpPr>
          <p:nvPr>
            <p:ph type="sldImg"/>
          </p:nvPr>
        </p:nvSpPr>
        <p:spPr>
          <a:xfrm>
            <a:off x="915988" y="744538"/>
            <a:ext cx="4965700" cy="3724275"/>
          </a:xfrm>
          <a:prstGeom prst="rect">
            <a:avLst/>
          </a:prstGeom>
          <a:noFill/>
          <a:ln w="12700">
            <a:noFill/>
          </a:ln>
        </p:spPr>
      </p:sp>
      <p:sp>
        <p:nvSpPr>
          <p:cNvPr id="75781" name="备注占位符 4"/>
          <p:cNvSpPr>
            <a:spLocks noGrp="1" noChangeArrowheads="1"/>
          </p:cNvSpPr>
          <p:nvPr>
            <p:ph type="body" sz="quarter" idx="4294967295"/>
          </p:nvPr>
        </p:nvSpPr>
        <p:spPr bwMode="auto">
          <a:xfrm>
            <a:off x="681038" y="4716463"/>
            <a:ext cx="5435600" cy="446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3109" tIns="46554" rIns="93109" bIns="46554" numCol="1" anchor="ctr"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t>单击此处编辑母版文本样式</a:t>
            </a:r>
            <a:endPar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t>第二级</a:t>
            </a:r>
            <a:endPar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t>第三级</a:t>
            </a:r>
            <a:endPar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t>第四级</a:t>
            </a:r>
            <a:endPar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t>第五级</a:t>
            </a:r>
            <a:endPar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1270" name="页脚占位符 5"/>
          <p:cNvSpPr>
            <a:spLocks noGrp="1" noChangeArrowheads="1"/>
          </p:cNvSpPr>
          <p:nvPr>
            <p:ph type="ftr" sz="quarter" idx="4"/>
          </p:nvPr>
        </p:nvSpPr>
        <p:spPr bwMode="auto">
          <a:xfrm>
            <a:off x="0" y="9429750"/>
            <a:ext cx="2946400" cy="495300"/>
          </a:xfrm>
          <a:prstGeom prst="rect">
            <a:avLst/>
          </a:prstGeom>
          <a:noFill/>
          <a:ln w="9525">
            <a:noFill/>
            <a:miter lim="800000"/>
          </a:ln>
        </p:spPr>
        <p:txBody>
          <a:bodyPr vert="horz" wrap="square" lIns="93109" tIns="46554" rIns="93109" bIns="46554" numCol="1" anchor="b" anchorCtr="0" compatLnSpc="1"/>
          <a:lstStyle>
            <a:lvl1pPr>
              <a:defRPr sz="1300" noProof="1">
                <a:latin typeface="Calibri" panose="020F050202020403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300" b="0" i="0" u="none" strike="noStrike" kern="1200" cap="none" spc="0" normalizeH="0" baseline="0" noProof="1">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1271" name="灯片编号占位符 6"/>
          <p:cNvSpPr>
            <a:spLocks noGrp="1" noChangeArrowheads="1"/>
          </p:cNvSpPr>
          <p:nvPr>
            <p:ph type="sldNum" sz="quarter" idx="5"/>
          </p:nvPr>
        </p:nvSpPr>
        <p:spPr bwMode="auto">
          <a:xfrm>
            <a:off x="3849688" y="9429750"/>
            <a:ext cx="2946400" cy="495300"/>
          </a:xfrm>
          <a:prstGeom prst="rect">
            <a:avLst/>
          </a:prstGeom>
          <a:noFill/>
          <a:ln w="9525">
            <a:noFill/>
            <a:miter lim="800000"/>
          </a:ln>
        </p:spPr>
        <p:txBody>
          <a:bodyPr vert="horz" wrap="square" lIns="93109" tIns="46554" rIns="93109" bIns="46554" numCol="1" anchor="b" anchorCtr="0" compatLnSpc="1"/>
          <a:p>
            <a:pPr lvl="0" algn="r" eaLnBrk="1" hangingPunct="1"/>
            <a:fld id="{9A0DB2DC-4C9A-4742-B13C-FB6460FD3503}" type="slidenum">
              <a:rPr lang="zh-CN" altLang="en-US" sz="1300" dirty="0">
                <a:latin typeface="Calibri" panose="020F0502020204030204" pitchFamily="34" charset="0"/>
              </a:rPr>
            </a:fld>
            <a:endParaRPr lang="zh-CN" altLang="en-US" sz="1300" dirty="0">
              <a:latin typeface="Calibri" panose="020F0502020204030204" pitchFamily="34" charset="0"/>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0898" name="幻灯片图像占位符 1"/>
          <p:cNvSpPr>
            <a:spLocks noGrp="1" noRot="1" noChangeAspect="1" noTextEdit="1"/>
          </p:cNvSpPr>
          <p:nvPr>
            <p:ph type="sldImg"/>
          </p:nvPr>
        </p:nvSpPr>
        <p:spPr>
          <a:xfrm>
            <a:off x="917575" y="744538"/>
            <a:ext cx="4962525" cy="3722687"/>
          </a:xfrm>
          <a:ln/>
        </p:spPr>
      </p:sp>
      <p:sp>
        <p:nvSpPr>
          <p:cNvPr id="80899" name="备注占位符 2"/>
          <p:cNvSpPr>
            <a:spLocks noGrp="1"/>
          </p:cNvSpPr>
          <p:nvPr>
            <p:ph type="body"/>
          </p:nvPr>
        </p:nvSpPr>
        <p:spPr>
          <a:xfrm>
            <a:off x="679450" y="4716463"/>
            <a:ext cx="5438775" cy="4465637"/>
          </a:xfrm>
          <a:ln w="12700"/>
        </p:spPr>
        <p:txBody>
          <a:bodyPr wrap="square" lIns="91099" tIns="45549" rIns="91099" bIns="45549" anchor="t" anchorCtr="0"/>
          <a:p>
            <a:pPr lvl="0"/>
            <a:r>
              <a:rPr lang="zh-CN" altLang="en-US" dirty="0"/>
              <a:t>哪到底什么是方针管理呢？举个例子原来搞浮夸风时，村长喊亩产几千斤！结果饿死了很多人！再后顺分田到户了，今年的目标的亩产几百斤！大也实现了！这是不是就是方针管理呢？不是！最高国家领导人的指示是农民也要奔小康！分解到咱这村，亩产是多少？依据出年的产量，有哪些家具？村里有几户人？，其它村的亩产是多少？设定指标，还要对种植过程进行管控，原因分析对策，不断的运转</a:t>
            </a:r>
            <a:r>
              <a:rPr lang="en-US" altLang="zh-CN" dirty="0"/>
              <a:t>PDCA</a:t>
            </a:r>
            <a:r>
              <a:rPr lang="zh-CN" altLang="en-US" dirty="0"/>
              <a:t>环进行改善提升，最终达成亩产量！（这样还是个大概）</a:t>
            </a:r>
            <a:endParaRPr lang="zh-CN" altLang="en-US" dirty="0"/>
          </a:p>
        </p:txBody>
      </p:sp>
      <p:sp>
        <p:nvSpPr>
          <p:cNvPr id="80900" name="灯片编号占位符 3"/>
          <p:cNvSpPr txBox="1">
            <a:spLocks noGrp="1"/>
          </p:cNvSpPr>
          <p:nvPr>
            <p:ph type="sldNum" sz="quarter"/>
          </p:nvPr>
        </p:nvSpPr>
        <p:spPr>
          <a:xfrm>
            <a:off x="3849688" y="9428163"/>
            <a:ext cx="2946400" cy="496887"/>
          </a:xfrm>
          <a:prstGeom prst="rect">
            <a:avLst/>
          </a:prstGeom>
          <a:noFill/>
          <a:ln w="9525">
            <a:noFill/>
          </a:ln>
        </p:spPr>
        <p:txBody>
          <a:bodyPr lIns="91099" tIns="45549" rIns="91099" bIns="45549" anchor="b" anchorCtr="0"/>
          <a:p>
            <a:pPr lvl="0" algn="r" defTabSz="909955" eaLnBrk="1" hangingPunct="1"/>
            <a:fld id="{9A0DB2DC-4C9A-4742-B13C-FB6460FD3503}" type="slidenum">
              <a:rPr lang="en-US" altLang="zh-CN" sz="1300" dirty="0">
                <a:latin typeface="Calibri" panose="020F0502020204030204" pitchFamily="34" charset="0"/>
              </a:rPr>
            </a:fld>
            <a:endParaRPr lang="en-US" altLang="zh-CN" sz="1300" dirty="0">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0114" name="Rectangle 2"/>
          <p:cNvSpPr>
            <a:spLocks noGrp="1" noRot="1" noChangeAspect="1" noTextEdit="1"/>
          </p:cNvSpPr>
          <p:nvPr>
            <p:ph type="sldImg"/>
          </p:nvPr>
        </p:nvSpPr>
        <p:spPr>
          <a:xfrm>
            <a:off x="917575" y="744538"/>
            <a:ext cx="4962525" cy="3722687"/>
          </a:xfrm>
          <a:ln/>
        </p:spPr>
      </p:sp>
      <p:sp>
        <p:nvSpPr>
          <p:cNvPr id="90115" name="Rectangle 3"/>
          <p:cNvSpPr>
            <a:spLocks noGrp="1"/>
          </p:cNvSpPr>
          <p:nvPr>
            <p:ph type="body"/>
          </p:nvPr>
        </p:nvSpPr>
        <p:spPr>
          <a:xfrm>
            <a:off x="679450" y="4716463"/>
            <a:ext cx="5438775" cy="4465637"/>
          </a:xfrm>
          <a:ln w="12700"/>
        </p:spPr>
        <p:txBody>
          <a:bodyPr wrap="square" lIns="91099" tIns="45549" rIns="91099" bIns="45549" anchor="t" anchorCtr="0"/>
          <a:p>
            <a:pPr lvl="0"/>
            <a:r>
              <a:rPr lang="zh-CN" altLang="en-US" dirty="0"/>
              <a:t>目标：亩产多少斤？什么样时间完成？ 方策：要想亩产多少斤，我的方法与案略是什么？要整好土、选好种了、种好苗，除好草地；   管理项目：土细不大于多少</a:t>
            </a:r>
            <a:r>
              <a:rPr lang="en-US" altLang="zh-CN" dirty="0"/>
              <a:t>CM</a:t>
            </a:r>
            <a:r>
              <a:rPr lang="zh-CN" altLang="en-US" dirty="0"/>
              <a:t>，苗高多少</a:t>
            </a:r>
            <a:r>
              <a:rPr lang="en-US" altLang="zh-CN" dirty="0"/>
              <a:t>CM</a:t>
            </a:r>
            <a:r>
              <a:rPr lang="zh-CN" altLang="en-US" dirty="0"/>
              <a:t>移植？等数据化！</a:t>
            </a:r>
            <a:endParaRPr lang="zh-CN" altLang="en-US" dirty="0"/>
          </a:p>
          <a:p>
            <a:pPr lvl="0"/>
            <a:r>
              <a:rPr lang="zh-CN" altLang="en-US" dirty="0"/>
              <a:t>案例</a:t>
            </a:r>
            <a:endParaRPr lang="zh-CN"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1138" name="幻灯片图像占位符 1"/>
          <p:cNvSpPr>
            <a:spLocks noGrp="1" noRot="1" noChangeAspect="1" noTextEdit="1"/>
          </p:cNvSpPr>
          <p:nvPr>
            <p:ph type="sldImg"/>
          </p:nvPr>
        </p:nvSpPr>
        <p:spPr>
          <a:xfrm>
            <a:off x="917575" y="744538"/>
            <a:ext cx="4962525" cy="3722687"/>
          </a:xfrm>
          <a:ln/>
        </p:spPr>
      </p:sp>
      <p:sp>
        <p:nvSpPr>
          <p:cNvPr id="91139" name="备注占位符 2"/>
          <p:cNvSpPr>
            <a:spLocks noGrp="1"/>
          </p:cNvSpPr>
          <p:nvPr>
            <p:ph type="body"/>
          </p:nvPr>
        </p:nvSpPr>
        <p:spPr>
          <a:xfrm>
            <a:off x="679450" y="4716463"/>
            <a:ext cx="5438775" cy="4465637"/>
          </a:xfrm>
          <a:ln w="12700"/>
        </p:spPr>
        <p:txBody>
          <a:bodyPr wrap="square" lIns="91099" tIns="45549" rIns="91099" bIns="45549" anchor="t" anchorCtr="0"/>
          <a:p>
            <a:pPr lvl="0" eaLnBrk="1" hangingPunct="1"/>
            <a:endParaRPr lang="zh-CN" altLang="en-US" dirty="0"/>
          </a:p>
        </p:txBody>
      </p:sp>
      <p:sp>
        <p:nvSpPr>
          <p:cNvPr id="91140" name="灯片编号占位符 3"/>
          <p:cNvSpPr txBox="1">
            <a:spLocks noGrp="1"/>
          </p:cNvSpPr>
          <p:nvPr>
            <p:ph type="sldNum" sz="quarter"/>
          </p:nvPr>
        </p:nvSpPr>
        <p:spPr>
          <a:xfrm>
            <a:off x="3849688" y="9428163"/>
            <a:ext cx="2946400" cy="496887"/>
          </a:xfrm>
          <a:prstGeom prst="rect">
            <a:avLst/>
          </a:prstGeom>
          <a:noFill/>
          <a:ln w="9525">
            <a:noFill/>
          </a:ln>
        </p:spPr>
        <p:txBody>
          <a:bodyPr lIns="91099" tIns="45549" rIns="91099" bIns="45549" anchor="b" anchorCtr="0"/>
          <a:p>
            <a:pPr lvl="0" algn="r" defTabSz="909955" eaLnBrk="1" hangingPunct="1"/>
            <a:fld id="{9A0DB2DC-4C9A-4742-B13C-FB6460FD3503}" type="slidenum">
              <a:rPr lang="en-US" altLang="zh-CN" sz="1300" dirty="0">
                <a:latin typeface="Calibri" panose="020F0502020204030204" pitchFamily="34" charset="0"/>
              </a:rPr>
            </a:fld>
            <a:endParaRPr lang="en-US" altLang="zh-CN" sz="1300" dirty="0">
              <a:latin typeface="Calibri" panose="020F0502020204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2162" name="幻灯片图像占位符 1"/>
          <p:cNvSpPr>
            <a:spLocks noGrp="1" noRot="1" noChangeAspect="1" noTextEdit="1"/>
          </p:cNvSpPr>
          <p:nvPr>
            <p:ph type="sldImg"/>
          </p:nvPr>
        </p:nvSpPr>
        <p:spPr>
          <a:xfrm>
            <a:off x="917575" y="744538"/>
            <a:ext cx="4962525" cy="3722687"/>
          </a:xfrm>
          <a:ln/>
        </p:spPr>
      </p:sp>
      <p:sp>
        <p:nvSpPr>
          <p:cNvPr id="92163" name="备注占位符 2"/>
          <p:cNvSpPr>
            <a:spLocks noGrp="1"/>
          </p:cNvSpPr>
          <p:nvPr>
            <p:ph type="body"/>
          </p:nvPr>
        </p:nvSpPr>
        <p:spPr>
          <a:xfrm>
            <a:off x="679450" y="4716463"/>
            <a:ext cx="5438775" cy="4465637"/>
          </a:xfrm>
          <a:ln w="12700"/>
        </p:spPr>
        <p:txBody>
          <a:bodyPr wrap="square" lIns="91099" tIns="45549" rIns="91099" bIns="45549" anchor="t" anchorCtr="0"/>
          <a:p>
            <a:pPr lvl="0" eaLnBrk="1" hangingPunct="1"/>
            <a:r>
              <a:rPr lang="zh-CN" altLang="en-US" dirty="0"/>
              <a:t>为了确保目标的达成，指标的逐步加严，方策逐步的具体化！（用工厂到总装的例子）但是我们现场一班不再将指导标加严，一个声音、一个方向，去力！都可以！（大概是浮夸风搞怕了吧！没关系！关键是方策一定要逐步具化！</a:t>
            </a:r>
            <a:endParaRPr lang="zh-CN" altLang="en-US" dirty="0"/>
          </a:p>
        </p:txBody>
      </p:sp>
      <p:sp>
        <p:nvSpPr>
          <p:cNvPr id="92164" name="灯片编号占位符 3"/>
          <p:cNvSpPr txBox="1">
            <a:spLocks noGrp="1"/>
          </p:cNvSpPr>
          <p:nvPr>
            <p:ph type="sldNum" sz="quarter"/>
          </p:nvPr>
        </p:nvSpPr>
        <p:spPr>
          <a:xfrm>
            <a:off x="3849688" y="9428163"/>
            <a:ext cx="2946400" cy="496887"/>
          </a:xfrm>
          <a:prstGeom prst="rect">
            <a:avLst/>
          </a:prstGeom>
          <a:noFill/>
          <a:ln w="9525">
            <a:noFill/>
          </a:ln>
        </p:spPr>
        <p:txBody>
          <a:bodyPr lIns="91099" tIns="45549" rIns="91099" bIns="45549" anchor="b" anchorCtr="0"/>
          <a:p>
            <a:pPr lvl="0" algn="r" defTabSz="909955" eaLnBrk="1" hangingPunct="1"/>
            <a:fld id="{9A0DB2DC-4C9A-4742-B13C-FB6460FD3503}" type="slidenum">
              <a:rPr lang="en-US" altLang="zh-CN" sz="1300" dirty="0">
                <a:latin typeface="Calibri" panose="020F0502020204030204" pitchFamily="34" charset="0"/>
              </a:rPr>
            </a:fld>
            <a:endParaRPr lang="en-US" altLang="zh-CN" sz="1300" dirty="0">
              <a:latin typeface="Calibri" panose="020F050202020403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3186" name="Rectangle 2"/>
          <p:cNvSpPr>
            <a:spLocks noGrp="1" noRot="1" noChangeAspect="1" noTextEdit="1"/>
          </p:cNvSpPr>
          <p:nvPr>
            <p:ph type="sldImg"/>
          </p:nvPr>
        </p:nvSpPr>
        <p:spPr>
          <a:xfrm>
            <a:off x="917575" y="744538"/>
            <a:ext cx="4962525" cy="3722687"/>
          </a:xfrm>
          <a:ln/>
        </p:spPr>
      </p:sp>
      <p:sp>
        <p:nvSpPr>
          <p:cNvPr id="93187" name="Rectangle 3"/>
          <p:cNvSpPr>
            <a:spLocks noGrp="1"/>
          </p:cNvSpPr>
          <p:nvPr>
            <p:ph type="body"/>
          </p:nvPr>
        </p:nvSpPr>
        <p:spPr>
          <a:xfrm>
            <a:off x="679450" y="4716463"/>
            <a:ext cx="5438775" cy="4465637"/>
          </a:xfrm>
          <a:ln w="12700"/>
        </p:spPr>
        <p:txBody>
          <a:bodyPr wrap="square" lIns="91099" tIns="45549" rIns="91099" bIns="45549" anchor="t" anchorCtr="0"/>
          <a:p>
            <a:pPr lvl="0"/>
            <a:r>
              <a:rPr lang="zh-CN" altLang="en-US" dirty="0"/>
              <a:t>方策：指</a:t>
            </a:r>
            <a:r>
              <a:rPr lang="zh-CN" altLang="en-US" b="1" i="1" u="sng" dirty="0">
                <a:solidFill>
                  <a:srgbClr val="E40B06"/>
                </a:solidFill>
              </a:rPr>
              <a:t>策略、方策、方案，大的、长二点的范围广一点的叫策略，中期的或是中层的一般指方策，到各科年度中的方法和手段就叫方案了！总之方法就是指手段秘方法（方法与策略）</a:t>
            </a:r>
            <a:endParaRPr lang="zh-CN" altLang="en-US" b="1" i="1" u="sng" dirty="0">
              <a:solidFill>
                <a:srgbClr val="E40B06"/>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1922" name="Rectangle 2"/>
          <p:cNvSpPr>
            <a:spLocks noGrp="1" noRot="1" noChangeAspect="1" noTextEdit="1"/>
          </p:cNvSpPr>
          <p:nvPr>
            <p:ph type="sldImg"/>
          </p:nvPr>
        </p:nvSpPr>
        <p:spPr>
          <a:xfrm>
            <a:off x="917575" y="744538"/>
            <a:ext cx="4962525" cy="3722687"/>
          </a:xfrm>
          <a:ln/>
        </p:spPr>
      </p:sp>
      <p:sp>
        <p:nvSpPr>
          <p:cNvPr id="81923" name="Rectangle 3"/>
          <p:cNvSpPr>
            <a:spLocks noGrp="1"/>
          </p:cNvSpPr>
          <p:nvPr>
            <p:ph type="body"/>
          </p:nvPr>
        </p:nvSpPr>
        <p:spPr>
          <a:xfrm>
            <a:off x="679450" y="4716463"/>
            <a:ext cx="5438775" cy="4465637"/>
          </a:xfrm>
          <a:ln w="12700"/>
        </p:spPr>
        <p:txBody>
          <a:bodyPr wrap="square" lIns="91099" tIns="45549" rIns="91099" bIns="45549" anchor="t" anchorCtr="0"/>
          <a:p>
            <a:pPr lvl="0"/>
            <a:r>
              <a:rPr lang="zh-CN" altLang="en-US" dirty="0"/>
              <a:t>接下来！用它的特征与效果说明一下：第一个特征就是分田到户，分产量到户，依据各户有多少人，应分多少田！从上到下逐步展开！到最基层！没有大锅饭吃了！不扯皮了！</a:t>
            </a:r>
            <a:endParaRPr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2946" name="Rectangle 2"/>
          <p:cNvSpPr>
            <a:spLocks noGrp="1" noRot="1" noChangeAspect="1" noTextEdit="1"/>
          </p:cNvSpPr>
          <p:nvPr>
            <p:ph type="sldImg"/>
          </p:nvPr>
        </p:nvSpPr>
        <p:spPr>
          <a:xfrm>
            <a:off x="917575" y="744538"/>
            <a:ext cx="4962525" cy="3722687"/>
          </a:xfrm>
          <a:ln/>
        </p:spPr>
      </p:sp>
      <p:sp>
        <p:nvSpPr>
          <p:cNvPr id="82947" name="Rectangle 3"/>
          <p:cNvSpPr>
            <a:spLocks noGrp="1"/>
          </p:cNvSpPr>
          <p:nvPr>
            <p:ph type="body"/>
          </p:nvPr>
        </p:nvSpPr>
        <p:spPr>
          <a:xfrm>
            <a:off x="679450" y="4716463"/>
            <a:ext cx="5438775" cy="4465637"/>
          </a:xfrm>
          <a:ln w="12700"/>
        </p:spPr>
        <p:txBody>
          <a:bodyPr wrap="square" lIns="91099" tIns="45549" rIns="91099" bIns="45549" anchor="t" anchorCtr="0"/>
          <a:p>
            <a:pPr lvl="0"/>
            <a:r>
              <a:rPr lang="zh-CN" altLang="en-US" dirty="0"/>
              <a:t>第</a:t>
            </a:r>
            <a:r>
              <a:rPr lang="en-US" altLang="zh-CN" dirty="0"/>
              <a:t>2</a:t>
            </a:r>
            <a:r>
              <a:rPr lang="zh-CN" altLang="en-US" dirty="0"/>
              <a:t>个特征是</a:t>
            </a:r>
            <a:r>
              <a:rPr lang="zh-CN" altLang="en-US" b="1" dirty="0">
                <a:solidFill>
                  <a:srgbClr val="E40B06"/>
                </a:solidFill>
              </a:rPr>
              <a:t>目标与方策之分解，什么意思呢？就是不仅是要求产量是多少？不仅仅是分田到户口，还要分配种子、家具、种植方法等等！各户也要有自己的一些农具、种植方法！提升种植水平！</a:t>
            </a:r>
            <a:endParaRPr lang="zh-CN" altLang="en-US" b="1" dirty="0">
              <a:solidFill>
                <a:srgbClr val="E40B06"/>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3970" name="Rectangle 2"/>
          <p:cNvSpPr>
            <a:spLocks noGrp="1" noRot="1" noChangeAspect="1" noTextEdit="1"/>
          </p:cNvSpPr>
          <p:nvPr>
            <p:ph type="sldImg"/>
          </p:nvPr>
        </p:nvSpPr>
        <p:spPr>
          <a:xfrm>
            <a:off x="917575" y="744538"/>
            <a:ext cx="4962525" cy="3722687"/>
          </a:xfrm>
          <a:ln/>
        </p:spPr>
      </p:sp>
      <p:sp>
        <p:nvSpPr>
          <p:cNvPr id="83971" name="Rectangle 3"/>
          <p:cNvSpPr>
            <a:spLocks noGrp="1"/>
          </p:cNvSpPr>
          <p:nvPr>
            <p:ph type="body"/>
          </p:nvPr>
        </p:nvSpPr>
        <p:spPr>
          <a:xfrm>
            <a:off x="679450" y="4716463"/>
            <a:ext cx="5438775" cy="4465637"/>
          </a:xfrm>
          <a:ln w="12700"/>
        </p:spPr>
        <p:txBody>
          <a:bodyPr wrap="square" lIns="91099" tIns="45549" rIns="91099" bIns="45549" anchor="t" anchorCtr="0"/>
          <a:p>
            <a:pPr lvl="0"/>
            <a:r>
              <a:rPr lang="zh-CN" altLang="en-US" b="1" dirty="0">
                <a:solidFill>
                  <a:srgbClr val="E40B06"/>
                </a:solidFill>
              </a:rPr>
              <a:t>特征</a:t>
            </a:r>
            <a:r>
              <a:rPr lang="en-US" altLang="zh-CN" b="1" dirty="0">
                <a:solidFill>
                  <a:srgbClr val="E40B06"/>
                </a:solidFill>
              </a:rPr>
              <a:t>3</a:t>
            </a:r>
            <a:r>
              <a:rPr lang="zh-CN" altLang="en-US" b="1" dirty="0">
                <a:solidFill>
                  <a:srgbClr val="E40B06"/>
                </a:solidFill>
              </a:rPr>
              <a:t>：重视过程管理：什么是重视过程管理，不仅看产量，重视种植的过程，重视种子选得好不好？土地耕的细不细？水放了及时吗？除草除虫如何？引用李部的一句话，田间管理！</a:t>
            </a:r>
            <a:endParaRPr lang="zh-CN" altLang="en-US" b="1" dirty="0">
              <a:solidFill>
                <a:srgbClr val="E40B06"/>
              </a:solidFill>
            </a:endParaRPr>
          </a:p>
          <a:p>
            <a:pPr lvl="0"/>
            <a:r>
              <a:rPr lang="zh-CN" altLang="en-US" b="1" dirty="0">
                <a:solidFill>
                  <a:srgbClr val="E40B06"/>
                </a:solidFill>
              </a:rPr>
              <a:t>这样做的话，能找到好的原因，坏的原因！</a:t>
            </a:r>
            <a:endParaRPr lang="zh-CN" altLang="en-US" b="1" dirty="0">
              <a:solidFill>
                <a:srgbClr val="E40B06"/>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4994" name="Rectangle 2"/>
          <p:cNvSpPr>
            <a:spLocks noGrp="1" noRot="1" noChangeAspect="1" noTextEdit="1"/>
          </p:cNvSpPr>
          <p:nvPr>
            <p:ph type="sldImg"/>
          </p:nvPr>
        </p:nvSpPr>
        <p:spPr>
          <a:xfrm>
            <a:off x="917575" y="744538"/>
            <a:ext cx="4962525" cy="3722687"/>
          </a:xfrm>
          <a:ln/>
        </p:spPr>
      </p:sp>
      <p:sp>
        <p:nvSpPr>
          <p:cNvPr id="84995" name="Rectangle 3"/>
          <p:cNvSpPr>
            <a:spLocks noGrp="1"/>
          </p:cNvSpPr>
          <p:nvPr>
            <p:ph type="body"/>
          </p:nvPr>
        </p:nvSpPr>
        <p:spPr>
          <a:xfrm>
            <a:off x="679450" y="4716463"/>
            <a:ext cx="5438775" cy="4465637"/>
          </a:xfrm>
          <a:ln w="12700"/>
        </p:spPr>
        <p:txBody>
          <a:bodyPr wrap="square" lIns="91099" tIns="45549" rIns="91099" bIns="45549" anchor="t" anchorCtr="0"/>
          <a:p>
            <a:pPr lvl="0" eaLnBrk="1" hangingPunct="1">
              <a:spcBef>
                <a:spcPct val="0"/>
              </a:spcBef>
            </a:pPr>
            <a:r>
              <a:rPr lang="zh-CN" altLang="en-US" b="1" dirty="0">
                <a:solidFill>
                  <a:srgbClr val="E40B06"/>
                </a:solidFill>
              </a:rPr>
              <a:t>特征</a:t>
            </a:r>
            <a:r>
              <a:rPr lang="en-US" altLang="zh-CN" b="1" dirty="0">
                <a:solidFill>
                  <a:srgbClr val="E40B06"/>
                </a:solidFill>
              </a:rPr>
              <a:t>4</a:t>
            </a:r>
            <a:r>
              <a:rPr lang="zh-CN" altLang="en-US" b="1" dirty="0">
                <a:solidFill>
                  <a:srgbClr val="E40B06"/>
                </a:solidFill>
              </a:rPr>
              <a:t>：综合评价</a:t>
            </a:r>
            <a:r>
              <a:rPr lang="zh-CN" altLang="en-US" dirty="0"/>
              <a:t>，评价时不再仅仅是亩产多少？还要看田间管理如何？进行整体评价！田间管理也要量化！每亩多少种子？多少苗？苗长多高可移植？等等？这样做的效果能够找到重点！</a:t>
            </a:r>
            <a:endParaRPr lang="zh-CN"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6018" name="Rectangle 2"/>
          <p:cNvSpPr>
            <a:spLocks noGrp="1" noRot="1" noChangeAspect="1" noTextEdit="1"/>
          </p:cNvSpPr>
          <p:nvPr>
            <p:ph type="sldImg"/>
          </p:nvPr>
        </p:nvSpPr>
        <p:spPr>
          <a:xfrm>
            <a:off x="917575" y="744538"/>
            <a:ext cx="4962525" cy="3722687"/>
          </a:xfrm>
          <a:ln/>
        </p:spPr>
      </p:sp>
      <p:sp>
        <p:nvSpPr>
          <p:cNvPr id="86019" name="Rectangle 3"/>
          <p:cNvSpPr>
            <a:spLocks noGrp="1"/>
          </p:cNvSpPr>
          <p:nvPr>
            <p:ph type="body"/>
          </p:nvPr>
        </p:nvSpPr>
        <p:spPr>
          <a:xfrm>
            <a:off x="679450" y="4716463"/>
            <a:ext cx="5438775" cy="4465637"/>
          </a:xfrm>
          <a:ln w="12700"/>
        </p:spPr>
        <p:txBody>
          <a:bodyPr wrap="square" lIns="91099" tIns="45549" rIns="91099" bIns="45549" anchor="t" anchorCtr="0"/>
          <a:p>
            <a:pPr lvl="0"/>
            <a:r>
              <a:rPr lang="zh-CN" altLang="en-US" dirty="0"/>
              <a:t>差异是不仅是目标，不仅是产量，而是多了田间管理的管控！</a:t>
            </a:r>
            <a:endParaRPr lang="zh-CN"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7042" name="幻灯片图像占位符 1"/>
          <p:cNvSpPr>
            <a:spLocks noGrp="1" noRot="1" noChangeAspect="1" noTextEdit="1"/>
          </p:cNvSpPr>
          <p:nvPr>
            <p:ph type="sldImg"/>
          </p:nvPr>
        </p:nvSpPr>
        <p:spPr>
          <a:xfrm>
            <a:off x="917575" y="744538"/>
            <a:ext cx="4962525" cy="3722687"/>
          </a:xfrm>
          <a:ln/>
        </p:spPr>
      </p:sp>
      <p:sp>
        <p:nvSpPr>
          <p:cNvPr id="87043" name="备注占位符 2"/>
          <p:cNvSpPr>
            <a:spLocks noGrp="1"/>
          </p:cNvSpPr>
          <p:nvPr>
            <p:ph type="body"/>
          </p:nvPr>
        </p:nvSpPr>
        <p:spPr>
          <a:xfrm>
            <a:off x="679450" y="4716463"/>
            <a:ext cx="5438775" cy="4465637"/>
          </a:xfrm>
          <a:ln w="12700"/>
        </p:spPr>
        <p:txBody>
          <a:bodyPr wrap="square" lIns="91099" tIns="45549" rIns="91099" bIns="45549" anchor="t" anchorCtr="0"/>
          <a:p>
            <a:pPr lvl="0" eaLnBrk="1" hangingPunct="1"/>
            <a:r>
              <a:rPr lang="zh-CN" altLang="en-US" dirty="0"/>
              <a:t>尽管目标管理体制有诸多缺失，但很多地方在推行目标管理的同时，也逐渐觉得其缺失并采取一些补助措施。既推行策略规划，甚至加大力度推动</a:t>
            </a:r>
            <a:r>
              <a:rPr lang="en-US" altLang="zh-CN" dirty="0"/>
              <a:t>QCC</a:t>
            </a:r>
            <a:r>
              <a:rPr lang="zh-CN" altLang="en-US" dirty="0"/>
              <a:t>的活动。其做法其实跟方针管理只是一墙之隔。</a:t>
            </a:r>
            <a:endParaRPr lang="zh-CN" altLang="en-US" dirty="0"/>
          </a:p>
        </p:txBody>
      </p:sp>
      <p:sp>
        <p:nvSpPr>
          <p:cNvPr id="87044" name="灯片编号占位符 3"/>
          <p:cNvSpPr txBox="1">
            <a:spLocks noGrp="1"/>
          </p:cNvSpPr>
          <p:nvPr>
            <p:ph type="sldNum" sz="quarter"/>
          </p:nvPr>
        </p:nvSpPr>
        <p:spPr>
          <a:xfrm>
            <a:off x="3849688" y="9428163"/>
            <a:ext cx="2946400" cy="496887"/>
          </a:xfrm>
          <a:prstGeom prst="rect">
            <a:avLst/>
          </a:prstGeom>
          <a:noFill/>
          <a:ln w="9525">
            <a:noFill/>
          </a:ln>
        </p:spPr>
        <p:txBody>
          <a:bodyPr lIns="91099" tIns="45549" rIns="91099" bIns="45549" anchor="b" anchorCtr="0"/>
          <a:p>
            <a:pPr lvl="0" algn="r" defTabSz="909955" eaLnBrk="1" hangingPunct="1"/>
            <a:fld id="{9A0DB2DC-4C9A-4742-B13C-FB6460FD3503}" type="slidenum">
              <a:rPr lang="en-US" altLang="zh-CN" sz="1300" dirty="0">
                <a:latin typeface="Calibri" panose="020F0502020204030204" pitchFamily="34" charset="0"/>
              </a:rPr>
            </a:fld>
            <a:endParaRPr lang="en-US" altLang="zh-CN" sz="1300" dirty="0">
              <a:latin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8066" name="幻灯片图像占位符 1"/>
          <p:cNvSpPr>
            <a:spLocks noGrp="1" noRot="1" noChangeAspect="1" noTextEdit="1"/>
          </p:cNvSpPr>
          <p:nvPr>
            <p:ph type="sldImg"/>
          </p:nvPr>
        </p:nvSpPr>
        <p:spPr>
          <a:xfrm>
            <a:off x="917575" y="744538"/>
            <a:ext cx="4962525" cy="3722687"/>
          </a:xfrm>
          <a:ln/>
        </p:spPr>
      </p:sp>
      <p:sp>
        <p:nvSpPr>
          <p:cNvPr id="88067" name="备注占位符 2"/>
          <p:cNvSpPr>
            <a:spLocks noGrp="1"/>
          </p:cNvSpPr>
          <p:nvPr>
            <p:ph type="body"/>
          </p:nvPr>
        </p:nvSpPr>
        <p:spPr>
          <a:xfrm>
            <a:off x="679450" y="4716463"/>
            <a:ext cx="5438775" cy="4465637"/>
          </a:xfrm>
          <a:ln w="12700"/>
        </p:spPr>
        <p:txBody>
          <a:bodyPr wrap="square" lIns="91099" tIns="45549" rIns="91099" bIns="45549" anchor="t" anchorCtr="0"/>
          <a:p>
            <a:pPr lvl="0" eaLnBrk="1" hangingPunct="1"/>
            <a:r>
              <a:rPr lang="zh-CN" altLang="en-US" dirty="0"/>
              <a:t>何谓“改善”，何谓“突破”，就是要有变革。针对比往年更加严格设定的指标，如果在方策及管理项目中没有及时的进行检讨与革新，那么何来突破呢。如果按照老一套的做法都能够完成目标的话，反过来，指标设定是否过于宽松呢？只一点值得我们去思考。</a:t>
            </a:r>
            <a:endParaRPr lang="zh-CN" altLang="en-US" dirty="0"/>
          </a:p>
        </p:txBody>
      </p:sp>
      <p:sp>
        <p:nvSpPr>
          <p:cNvPr id="88068" name="灯片编号占位符 3"/>
          <p:cNvSpPr txBox="1">
            <a:spLocks noGrp="1"/>
          </p:cNvSpPr>
          <p:nvPr>
            <p:ph type="sldNum" sz="quarter"/>
          </p:nvPr>
        </p:nvSpPr>
        <p:spPr>
          <a:xfrm>
            <a:off x="3849688" y="9428163"/>
            <a:ext cx="2946400" cy="496887"/>
          </a:xfrm>
          <a:prstGeom prst="rect">
            <a:avLst/>
          </a:prstGeom>
          <a:noFill/>
          <a:ln w="9525">
            <a:noFill/>
          </a:ln>
        </p:spPr>
        <p:txBody>
          <a:bodyPr lIns="91099" tIns="45549" rIns="91099" bIns="45549" anchor="b" anchorCtr="0"/>
          <a:p>
            <a:pPr lvl="0" algn="r" defTabSz="909955" eaLnBrk="1" hangingPunct="1"/>
            <a:fld id="{9A0DB2DC-4C9A-4742-B13C-FB6460FD3503}" type="slidenum">
              <a:rPr lang="en-US" altLang="zh-CN" sz="1300" dirty="0">
                <a:latin typeface="Calibri" panose="020F0502020204030204" pitchFamily="34" charset="0"/>
              </a:rPr>
            </a:fld>
            <a:endParaRPr lang="en-US" altLang="zh-CN" sz="1300" dirty="0">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9090" name="幻灯片图像占位符 1"/>
          <p:cNvSpPr>
            <a:spLocks noGrp="1" noRot="1" noChangeAspect="1" noTextEdit="1"/>
          </p:cNvSpPr>
          <p:nvPr>
            <p:ph type="sldImg"/>
          </p:nvPr>
        </p:nvSpPr>
        <p:spPr>
          <a:xfrm>
            <a:off x="917575" y="744538"/>
            <a:ext cx="4962525" cy="3722687"/>
          </a:xfrm>
          <a:ln/>
        </p:spPr>
      </p:sp>
      <p:sp>
        <p:nvSpPr>
          <p:cNvPr id="89091" name="备注占位符 2"/>
          <p:cNvSpPr>
            <a:spLocks noGrp="1"/>
          </p:cNvSpPr>
          <p:nvPr>
            <p:ph type="body"/>
          </p:nvPr>
        </p:nvSpPr>
        <p:spPr>
          <a:xfrm>
            <a:off x="679450" y="4716463"/>
            <a:ext cx="5438775" cy="4465637"/>
          </a:xfrm>
          <a:ln w="12700"/>
        </p:spPr>
        <p:txBody>
          <a:bodyPr wrap="square" lIns="91099" tIns="45549" rIns="91099" bIns="45549" anchor="t" anchorCtr="0"/>
          <a:p>
            <a:pPr lvl="0" eaLnBrk="1" hangingPunct="1"/>
            <a:r>
              <a:rPr lang="zh-CN" altLang="en-US" dirty="0"/>
              <a:t>发样板教材！按例子进行讲解！</a:t>
            </a:r>
            <a:endParaRPr lang="zh-CN" altLang="en-US" dirty="0"/>
          </a:p>
          <a:p>
            <a:pPr lvl="0" eaLnBrk="1" hangingPunct="1"/>
            <a:r>
              <a:rPr lang="zh-CN" altLang="en-US" dirty="0"/>
              <a:t>到系长、班长的时候一有没有没方针管理呢？有，但一般不说方针了，都是非常具体了，一般是叫</a:t>
            </a:r>
            <a:r>
              <a:rPr lang="en-US" altLang="zh-CN" dirty="0"/>
              <a:t>c—J</a:t>
            </a:r>
            <a:r>
              <a:rPr lang="zh-CN" altLang="en-US" dirty="0"/>
              <a:t>（挑战与实践），又或者叫业务计划书！</a:t>
            </a:r>
            <a:endParaRPr lang="en-US" altLang="zh-CN" dirty="0"/>
          </a:p>
        </p:txBody>
      </p:sp>
      <p:sp>
        <p:nvSpPr>
          <p:cNvPr id="89092" name="灯片编号占位符 3"/>
          <p:cNvSpPr txBox="1">
            <a:spLocks noGrp="1"/>
          </p:cNvSpPr>
          <p:nvPr>
            <p:ph type="sldNum" sz="quarter"/>
          </p:nvPr>
        </p:nvSpPr>
        <p:spPr>
          <a:xfrm>
            <a:off x="3849688" y="9428163"/>
            <a:ext cx="2946400" cy="496887"/>
          </a:xfrm>
          <a:prstGeom prst="rect">
            <a:avLst/>
          </a:prstGeom>
          <a:noFill/>
          <a:ln w="9525">
            <a:noFill/>
          </a:ln>
        </p:spPr>
        <p:txBody>
          <a:bodyPr lIns="91099" tIns="45549" rIns="91099" bIns="45549" anchor="b" anchorCtr="0"/>
          <a:p>
            <a:pPr lvl="0" algn="r" defTabSz="909955" eaLnBrk="1" hangingPunct="1"/>
            <a:fld id="{9A0DB2DC-4C9A-4742-B13C-FB6460FD3503}" type="slidenum">
              <a:rPr lang="en-US" altLang="zh-CN" sz="1300" dirty="0">
                <a:latin typeface="Calibri" panose="020F0502020204030204" pitchFamily="34" charset="0"/>
              </a:rPr>
            </a:fld>
            <a:endParaRPr lang="en-US" altLang="zh-CN" sz="1300" dirty="0">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6"/>
            <a:ext cx="7772400" cy="1470025"/>
          </a:xfrm>
          <a:prstGeom prst="rect">
            <a:avLst/>
          </a:prstGeom>
        </p:spPr>
        <p:txBody>
          <a:body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noProof="1" smtClean="0"/>
              <a:t>单击此处编辑母版副标题样式</a:t>
            </a:r>
            <a:endParaRPr lang="zh-CN" altLang="en-US" noProof="1"/>
          </a:p>
        </p:txBody>
      </p:sp>
      <p:sp>
        <p:nvSpPr>
          <p:cNvPr id="4" name="灯片编号占位符 3"/>
          <p:cNvSpPr>
            <a:spLocks noGrp="1"/>
          </p:cNvSpPr>
          <p:nvPr>
            <p:ph type="sldNum" sz="quarter" idx="10"/>
          </p:nvPr>
        </p:nvSpPr>
        <p:spPr/>
        <p:txBody>
          <a:bodyPr/>
          <a:p>
            <a:pPr lvl="0" eaLnBrk="1" hangingPunct="1"/>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9"/>
            <a:ext cx="8229600" cy="1143000"/>
          </a:xfrm>
          <a:prstGeom prst="rect">
            <a:avLst/>
          </a:prstGeom>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457200" y="1600201"/>
            <a:ext cx="8229600" cy="4525963"/>
          </a:xfrm>
          <a:prstGeom prst="rect">
            <a:avLst/>
          </a:prstGeo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灯片编号占位符 3"/>
          <p:cNvSpPr>
            <a:spLocks noGrp="1"/>
          </p:cNvSpPr>
          <p:nvPr>
            <p:ph type="sldNum" sz="quarter" idx="10"/>
          </p:nvPr>
        </p:nvSpPr>
        <p:spPr/>
        <p:txBody>
          <a:bodyPr/>
          <a:p>
            <a:pPr lvl="0" eaLnBrk="1" hangingPunct="1"/>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9"/>
            <a:ext cx="2057400" cy="5851525"/>
          </a:xfrm>
          <a:prstGeom prst="rect">
            <a:avLst/>
          </a:prstGeo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457200" y="274639"/>
            <a:ext cx="6019800" cy="5851525"/>
          </a:xfrm>
          <a:prstGeom prst="rect">
            <a:avLst/>
          </a:prstGeo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灯片编号占位符 3"/>
          <p:cNvSpPr>
            <a:spLocks noGrp="1"/>
          </p:cNvSpPr>
          <p:nvPr>
            <p:ph type="sldNum" sz="quarter" idx="10"/>
          </p:nvPr>
        </p:nvSpPr>
        <p:spPr/>
        <p:txBody>
          <a:bodyPr/>
          <a:p>
            <a:pPr lvl="0" eaLnBrk="1" hangingPunct="1"/>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6"/>
            <a:ext cx="7772400" cy="1470025"/>
          </a:xfrm>
          <a:prstGeom prst="rect">
            <a:avLst/>
          </a:prstGeom>
        </p:spPr>
        <p:txBody>
          <a:body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noProof="1" smtClean="0"/>
              <a:t>单击此处编辑母版副标题样式</a:t>
            </a:r>
            <a:endParaRPr lang="zh-CN" altLang="en-US" noProof="1"/>
          </a:p>
        </p:txBody>
      </p:sp>
      <p:sp>
        <p:nvSpPr>
          <p:cNvPr id="9" name="灯片编号占位符 5"/>
          <p:cNvSpPr>
            <a:spLocks noGrp="1" noChangeArrowheads="1"/>
          </p:cNvSpPr>
          <p:nvPr>
            <p:ph type="sldNum" sz="quarter" idx="4"/>
          </p:nvPr>
        </p:nvSpPr>
        <p:spPr bwMode="auto">
          <a:xfrm>
            <a:off x="8458200" y="6356350"/>
            <a:ext cx="542925" cy="365125"/>
          </a:xfrm>
          <a:prstGeom prst="rect">
            <a:avLst/>
          </a:prstGeom>
          <a:ln>
            <a:miter lim="800000"/>
          </a:ln>
        </p:spPr>
        <p:txBody>
          <a:bodyPr vert="horz" wrap="square" lIns="91440" tIns="45720" rIns="91440" bIns="45720" numCol="1" anchor="ctr" anchorCtr="0" compatLnSpc="1"/>
          <a:p>
            <a:pPr algn="r"/>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showMasterSp="0">
  <p:cSld name="标题和内容">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9"/>
            <a:ext cx="8229600" cy="1143000"/>
          </a:xfrm>
          <a:prstGeom prst="rect">
            <a:avLst/>
          </a:prstGeom>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457200" y="1600201"/>
            <a:ext cx="8229600" cy="4525963"/>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9" name="灯片编号占位符 5"/>
          <p:cNvSpPr>
            <a:spLocks noGrp="1" noChangeArrowheads="1"/>
          </p:cNvSpPr>
          <p:nvPr>
            <p:ph type="sldNum" sz="quarter" idx="4"/>
          </p:nvPr>
        </p:nvSpPr>
        <p:spPr bwMode="auto">
          <a:xfrm>
            <a:off x="8458200" y="6356350"/>
            <a:ext cx="542925" cy="365125"/>
          </a:xfrm>
          <a:prstGeom prst="rect">
            <a:avLst/>
          </a:prstGeom>
          <a:ln>
            <a:miter lim="800000"/>
          </a:ln>
        </p:spPr>
        <p:txBody>
          <a:bodyPr vert="horz" wrap="square" lIns="91440" tIns="45720" rIns="91440" bIns="45720" numCol="1" anchor="ctr" anchorCtr="0" compatLnSpc="1"/>
          <a:p>
            <a:pPr algn="r"/>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showMasterSp="0">
  <p:cSld name="节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1"/>
            <a:ext cx="7772400" cy="1362075"/>
          </a:xfrm>
          <a:prstGeom prst="rect">
            <a:avLst/>
          </a:prstGeom>
        </p:spPr>
        <p:txBody>
          <a:bodyPr anchor="t"/>
          <a:lstStyle>
            <a:lvl1pPr algn="l">
              <a:defRPr sz="4000" b="1" cap="all"/>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noProof="1" smtClean="0"/>
              <a:t>单击此处编辑母版文本样式</a:t>
            </a:r>
            <a:endParaRPr lang="zh-CN" altLang="en-US" noProof="1" smtClean="0"/>
          </a:p>
        </p:txBody>
      </p:sp>
      <p:sp>
        <p:nvSpPr>
          <p:cNvPr id="9" name="灯片编号占位符 5"/>
          <p:cNvSpPr>
            <a:spLocks noGrp="1" noChangeArrowheads="1"/>
          </p:cNvSpPr>
          <p:nvPr>
            <p:ph type="sldNum" sz="quarter" idx="4"/>
          </p:nvPr>
        </p:nvSpPr>
        <p:spPr bwMode="auto">
          <a:xfrm>
            <a:off x="8458200" y="6356350"/>
            <a:ext cx="542925" cy="365125"/>
          </a:xfrm>
          <a:prstGeom prst="rect">
            <a:avLst/>
          </a:prstGeom>
          <a:ln>
            <a:miter lim="800000"/>
          </a:ln>
        </p:spPr>
        <p:txBody>
          <a:bodyPr vert="horz" wrap="square" lIns="91440" tIns="45720" rIns="91440" bIns="45720" numCol="1" anchor="ctr" anchorCtr="0" compatLnSpc="1"/>
          <a:p>
            <a:pPr algn="r"/>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showMasterSp="0">
  <p:cSld name="两栏内容">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9"/>
            <a:ext cx="8229600" cy="1143000"/>
          </a:xfrm>
          <a:prstGeom prst="rect">
            <a:avLst/>
          </a:prstGeom>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457200" y="1600201"/>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内容占位符 3"/>
          <p:cNvSpPr>
            <a:spLocks noGrp="1"/>
          </p:cNvSpPr>
          <p:nvPr>
            <p:ph sz="half" idx="2"/>
          </p:nvPr>
        </p:nvSpPr>
        <p:spPr>
          <a:xfrm>
            <a:off x="4648200" y="1600201"/>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9" name="灯片编号占位符 5"/>
          <p:cNvSpPr>
            <a:spLocks noGrp="1" noChangeArrowheads="1"/>
          </p:cNvSpPr>
          <p:nvPr>
            <p:ph type="sldNum" sz="quarter" idx="4"/>
          </p:nvPr>
        </p:nvSpPr>
        <p:spPr bwMode="auto">
          <a:xfrm>
            <a:off x="8458200" y="6356350"/>
            <a:ext cx="542925" cy="365125"/>
          </a:xfrm>
          <a:prstGeom prst="rect">
            <a:avLst/>
          </a:prstGeom>
          <a:ln>
            <a:miter lim="800000"/>
          </a:ln>
        </p:spPr>
        <p:txBody>
          <a:bodyPr vert="horz" wrap="square" lIns="91440" tIns="45720" rIns="91440" bIns="45720" numCol="1" anchor="ctr" anchorCtr="0" compatLnSpc="1"/>
          <a:p>
            <a:pPr algn="r"/>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showMasterSp="0">
  <p:cSld name="比较">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9"/>
            <a:ext cx="8229600" cy="1143000"/>
          </a:xfrm>
          <a:prstGeom prst="rect">
            <a:avLst/>
          </a:prstGeom>
        </p:spPr>
        <p:txBody>
          <a:bodyPr/>
          <a:lstStyle>
            <a:lvl1pPr>
              <a:defRPr/>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457200" y="1535113"/>
            <a:ext cx="4040188" cy="639763"/>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endParaRPr lang="zh-CN" altLang="en-US" noProof="1" smtClean="0"/>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4645027" y="1535113"/>
            <a:ext cx="4041775" cy="639763"/>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endParaRPr lang="zh-CN" altLang="en-US" noProof="1" smtClean="0"/>
          </a:p>
        </p:txBody>
      </p:sp>
      <p:sp>
        <p:nvSpPr>
          <p:cNvPr id="6" name="内容占位符 5"/>
          <p:cNvSpPr>
            <a:spLocks noGrp="1"/>
          </p:cNvSpPr>
          <p:nvPr>
            <p:ph sz="quarter" idx="4"/>
          </p:nvPr>
        </p:nvSpPr>
        <p:spPr>
          <a:xfrm>
            <a:off x="4645027"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9" name="灯片编号占位符 5"/>
          <p:cNvSpPr>
            <a:spLocks noGrp="1" noChangeArrowheads="1"/>
          </p:cNvSpPr>
          <p:nvPr>
            <p:ph type="sldNum" sz="quarter" idx="14"/>
          </p:nvPr>
        </p:nvSpPr>
        <p:spPr bwMode="auto">
          <a:xfrm>
            <a:off x="8458200" y="6356350"/>
            <a:ext cx="542925" cy="365125"/>
          </a:xfrm>
          <a:prstGeom prst="rect">
            <a:avLst/>
          </a:prstGeom>
          <a:ln>
            <a:miter lim="800000"/>
          </a:ln>
        </p:spPr>
        <p:txBody>
          <a:bodyPr vert="horz" wrap="square" lIns="91440" tIns="45720" rIns="91440" bIns="45720" numCol="1" anchor="ctr" anchorCtr="0" compatLnSpc="1"/>
          <a:p>
            <a:pPr algn="r"/>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showMasterSp="0">
  <p:cSld name="仅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9"/>
            <a:ext cx="8229600" cy="1143000"/>
          </a:xfrm>
          <a:prstGeom prst="rect">
            <a:avLst/>
          </a:prstGeom>
        </p:spPr>
        <p:txBody>
          <a:bodyPr/>
          <a:lstStyle/>
          <a:p>
            <a:r>
              <a:rPr lang="zh-CN" altLang="en-US" noProof="1" smtClean="0"/>
              <a:t>单击此处编辑母版标题样式</a:t>
            </a:r>
            <a:endParaRPr lang="zh-CN" altLang="en-US" noProof="1"/>
          </a:p>
        </p:txBody>
      </p:sp>
      <p:sp>
        <p:nvSpPr>
          <p:cNvPr id="9" name="灯片编号占位符 5"/>
          <p:cNvSpPr>
            <a:spLocks noGrp="1" noChangeArrowheads="1"/>
          </p:cNvSpPr>
          <p:nvPr>
            <p:ph type="sldNum" sz="quarter" idx="4"/>
          </p:nvPr>
        </p:nvSpPr>
        <p:spPr bwMode="auto">
          <a:xfrm>
            <a:off x="8458200" y="6356350"/>
            <a:ext cx="542925" cy="365125"/>
          </a:xfrm>
          <a:prstGeom prst="rect">
            <a:avLst/>
          </a:prstGeom>
          <a:ln>
            <a:miter lim="800000"/>
          </a:ln>
        </p:spPr>
        <p:txBody>
          <a:bodyPr vert="horz" wrap="square" lIns="91440" tIns="45720" rIns="91440" bIns="45720" numCol="1" anchor="ctr" anchorCtr="0" compatLnSpc="1"/>
          <a:p>
            <a:pPr algn="r"/>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showMasterSp="0">
  <p:cSld name="空白">
    <p:bg>
      <p:bgPr>
        <a:blipFill rotWithShape="0">
          <a:blip r:embed="rId2"/>
          <a:stretch>
            <a:fillRect/>
          </a:stretch>
        </a:blipFill>
        <a:effectLst/>
      </p:bgPr>
    </p:bg>
    <p:spTree>
      <p:nvGrpSpPr>
        <p:cNvPr id="1" name=""/>
        <p:cNvGrpSpPr/>
        <p:nvPr/>
      </p:nvGrpSpPr>
      <p:grpSpPr>
        <a:xfrm>
          <a:off x="0" y="0"/>
          <a:ext cx="0" cy="0"/>
          <a:chOff x="0" y="0"/>
          <a:chExt cx="0" cy="0"/>
        </a:xfrm>
      </p:grpSpPr>
      <p:sp>
        <p:nvSpPr>
          <p:cNvPr id="9" name="灯片编号占位符 5"/>
          <p:cNvSpPr>
            <a:spLocks noGrp="1" noChangeArrowheads="1"/>
          </p:cNvSpPr>
          <p:nvPr>
            <p:ph type="sldNum" sz="quarter" idx="4"/>
          </p:nvPr>
        </p:nvSpPr>
        <p:spPr bwMode="auto">
          <a:xfrm>
            <a:off x="8458200" y="6356350"/>
            <a:ext cx="542925" cy="365125"/>
          </a:xfrm>
          <a:prstGeom prst="rect">
            <a:avLst/>
          </a:prstGeom>
          <a:ln>
            <a:miter lim="800000"/>
          </a:ln>
        </p:spPr>
        <p:txBody>
          <a:bodyPr vert="horz" wrap="square" lIns="91440" tIns="45720" rIns="91440" bIns="45720" numCol="1" anchor="ctr" anchorCtr="0" compatLnSpc="1"/>
          <a:p>
            <a:pPr algn="r"/>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showMasterSp="0">
  <p:cSld name="内容与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2" y="273049"/>
            <a:ext cx="3008313" cy="1162051"/>
          </a:xfrm>
          <a:prstGeom prst="rect">
            <a:avLst/>
          </a:prstGeom>
        </p:spPr>
        <p:txBody>
          <a:bodyPr anchor="b"/>
          <a:lstStyle>
            <a:lvl1pPr algn="l">
              <a:defRPr sz="2000" b="1"/>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3575050" y="273052"/>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457202" y="1435102"/>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smtClean="0"/>
              <a:t>单击此处编辑母版文本样式</a:t>
            </a:r>
            <a:endParaRPr lang="zh-CN" altLang="en-US" noProof="1" smtClean="0"/>
          </a:p>
        </p:txBody>
      </p:sp>
      <p:sp>
        <p:nvSpPr>
          <p:cNvPr id="9" name="灯片编号占位符 5"/>
          <p:cNvSpPr>
            <a:spLocks noGrp="1" noChangeArrowheads="1"/>
          </p:cNvSpPr>
          <p:nvPr>
            <p:ph type="sldNum" sz="quarter" idx="4"/>
          </p:nvPr>
        </p:nvSpPr>
        <p:spPr bwMode="auto">
          <a:xfrm>
            <a:off x="8458200" y="6356350"/>
            <a:ext cx="542925" cy="365125"/>
          </a:xfrm>
          <a:prstGeom prst="rect">
            <a:avLst/>
          </a:prstGeom>
          <a:ln>
            <a:miter lim="800000"/>
          </a:ln>
        </p:spPr>
        <p:txBody>
          <a:bodyPr vert="horz" wrap="square" lIns="91440" tIns="45720" rIns="91440" bIns="45720" numCol="1" anchor="ctr" anchorCtr="0" compatLnSpc="1"/>
          <a:p>
            <a:pPr algn="r"/>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9"/>
            <a:ext cx="8229600" cy="1143000"/>
          </a:xfrm>
          <a:prstGeom prst="rect">
            <a:avLst/>
          </a:prstGeom>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457200" y="1600201"/>
            <a:ext cx="8229600" cy="4525963"/>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灯片编号占位符 3"/>
          <p:cNvSpPr>
            <a:spLocks noGrp="1"/>
          </p:cNvSpPr>
          <p:nvPr>
            <p:ph type="sldNum" sz="quarter" idx="10"/>
          </p:nvPr>
        </p:nvSpPr>
        <p:spPr/>
        <p:txBody>
          <a:bodyPr/>
          <a:p>
            <a:pPr lvl="0" eaLnBrk="1" hangingPunct="1"/>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showMasterSp="0">
  <p:cSld name="图片与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9"/>
          </a:xfrm>
          <a:prstGeom prst="rect">
            <a:avLst/>
          </a:prstGeom>
        </p:spPr>
        <p:txBody>
          <a:bodyPr anchor="b"/>
          <a:lstStyle>
            <a:lvl1pPr algn="l">
              <a:defRPr sz="2000" b="1"/>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smtClean="0"/>
              <a:t>单击此处编辑母版文本样式</a:t>
            </a:r>
            <a:endParaRPr lang="zh-CN" altLang="en-US" noProof="1" smtClean="0"/>
          </a:p>
        </p:txBody>
      </p:sp>
      <p:sp>
        <p:nvSpPr>
          <p:cNvPr id="9" name="灯片编号占位符 5"/>
          <p:cNvSpPr>
            <a:spLocks noGrp="1" noChangeArrowheads="1"/>
          </p:cNvSpPr>
          <p:nvPr>
            <p:ph type="sldNum" sz="quarter" idx="4"/>
          </p:nvPr>
        </p:nvSpPr>
        <p:spPr bwMode="auto">
          <a:xfrm>
            <a:off x="8458200" y="6356350"/>
            <a:ext cx="542925" cy="365125"/>
          </a:xfrm>
          <a:prstGeom prst="rect">
            <a:avLst/>
          </a:prstGeom>
          <a:ln>
            <a:miter lim="800000"/>
          </a:ln>
        </p:spPr>
        <p:txBody>
          <a:bodyPr vert="horz" wrap="square" lIns="91440" tIns="45720" rIns="91440" bIns="45720" numCol="1" anchor="ctr" anchorCtr="0" compatLnSpc="1"/>
          <a:p>
            <a:pPr algn="r"/>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showMasterSp="0">
  <p:cSld name="标题和竖排文字">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9"/>
            <a:ext cx="8229600" cy="1143000"/>
          </a:xfrm>
          <a:prstGeom prst="rect">
            <a:avLst/>
          </a:prstGeom>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457200" y="1600201"/>
            <a:ext cx="8229600" cy="4525963"/>
          </a:xfrm>
          <a:prstGeom prst="rect">
            <a:avLst/>
          </a:prstGeo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9" name="灯片编号占位符 5"/>
          <p:cNvSpPr>
            <a:spLocks noGrp="1" noChangeArrowheads="1"/>
          </p:cNvSpPr>
          <p:nvPr>
            <p:ph type="sldNum" sz="quarter" idx="4"/>
          </p:nvPr>
        </p:nvSpPr>
        <p:spPr bwMode="auto">
          <a:xfrm>
            <a:off x="8458200" y="6356350"/>
            <a:ext cx="542925" cy="365125"/>
          </a:xfrm>
          <a:prstGeom prst="rect">
            <a:avLst/>
          </a:prstGeom>
          <a:ln>
            <a:miter lim="800000"/>
          </a:ln>
        </p:spPr>
        <p:txBody>
          <a:bodyPr vert="horz" wrap="square" lIns="91440" tIns="45720" rIns="91440" bIns="45720" numCol="1" anchor="ctr" anchorCtr="0" compatLnSpc="1"/>
          <a:p>
            <a:pPr algn="r"/>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showMasterSp="0">
  <p:cSld name="垂直排列标题与文本">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9"/>
            <a:ext cx="2057400" cy="5851525"/>
          </a:xfrm>
          <a:prstGeom prst="rect">
            <a:avLst/>
          </a:prstGeo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457200" y="274639"/>
            <a:ext cx="6019800" cy="5851525"/>
          </a:xfrm>
          <a:prstGeom prst="rect">
            <a:avLst/>
          </a:prstGeo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9" name="灯片编号占位符 5"/>
          <p:cNvSpPr>
            <a:spLocks noGrp="1" noChangeArrowheads="1"/>
          </p:cNvSpPr>
          <p:nvPr>
            <p:ph type="sldNum" sz="quarter" idx="4"/>
          </p:nvPr>
        </p:nvSpPr>
        <p:spPr bwMode="auto">
          <a:xfrm>
            <a:off x="8458200" y="6356350"/>
            <a:ext cx="542925" cy="365125"/>
          </a:xfrm>
          <a:prstGeom prst="rect">
            <a:avLst/>
          </a:prstGeom>
          <a:ln>
            <a:miter lim="800000"/>
          </a:ln>
        </p:spPr>
        <p:txBody>
          <a:bodyPr vert="horz" wrap="square" lIns="91440" tIns="45720" rIns="91440" bIns="45720" numCol="1" anchor="ctr" anchorCtr="0" compatLnSpc="1"/>
          <a:p>
            <a:pPr algn="r"/>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6"/>
            <a:ext cx="7772400" cy="1470025"/>
          </a:xfrm>
          <a:prstGeom prst="rect">
            <a:avLst/>
          </a:prstGeom>
        </p:spPr>
        <p:txBody>
          <a:body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noProof="1" smtClean="0"/>
              <a:t>单击此处编辑母版副标题样式</a:t>
            </a:r>
            <a:endParaRPr lang="zh-CN" altLang="en-US" noProof="1"/>
          </a:p>
        </p:txBody>
      </p:sp>
      <p:sp>
        <p:nvSpPr>
          <p:cNvPr id="6" name="灯片编号占位符 2"/>
          <p:cNvSpPr>
            <a:spLocks noGrp="1" noChangeArrowheads="1"/>
          </p:cNvSpPr>
          <p:nvPr>
            <p:ph type="sldNum" sz="quarter" idx="4"/>
          </p:nvPr>
        </p:nvSpPr>
        <p:spPr bwMode="auto">
          <a:xfrm>
            <a:off x="8458200" y="6356350"/>
            <a:ext cx="542925" cy="365125"/>
          </a:xfrm>
          <a:prstGeom prst="rect">
            <a:avLst/>
          </a:prstGeom>
          <a:ln>
            <a:miter lim="800000"/>
          </a:ln>
        </p:spPr>
        <p:txBody>
          <a:bodyPr vert="horz" wrap="square" lIns="91440" tIns="45720" rIns="91440" bIns="45720" numCol="1" anchor="ctr" anchorCtr="0" compatLnSpc="1"/>
          <a:p>
            <a:pPr algn="r"/>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showMasterSp="0">
  <p:cSld name="标题和内容">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9"/>
            <a:ext cx="8229600" cy="1143000"/>
          </a:xfrm>
          <a:prstGeom prst="rect">
            <a:avLst/>
          </a:prstGeom>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457200" y="1600201"/>
            <a:ext cx="8229600" cy="4525963"/>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6" name="灯片编号占位符 2"/>
          <p:cNvSpPr>
            <a:spLocks noGrp="1" noChangeArrowheads="1"/>
          </p:cNvSpPr>
          <p:nvPr>
            <p:ph type="sldNum" sz="quarter" idx="4"/>
          </p:nvPr>
        </p:nvSpPr>
        <p:spPr bwMode="auto">
          <a:xfrm>
            <a:off x="8458200" y="6356350"/>
            <a:ext cx="542925" cy="365125"/>
          </a:xfrm>
          <a:prstGeom prst="rect">
            <a:avLst/>
          </a:prstGeom>
          <a:ln>
            <a:miter lim="800000"/>
          </a:ln>
        </p:spPr>
        <p:txBody>
          <a:bodyPr vert="horz" wrap="square" lIns="91440" tIns="45720" rIns="91440" bIns="45720" numCol="1" anchor="ctr" anchorCtr="0" compatLnSpc="1"/>
          <a:p>
            <a:pPr algn="r"/>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showMasterSp="0">
  <p:cSld name="节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1"/>
            <a:ext cx="7772400" cy="1362075"/>
          </a:xfrm>
          <a:prstGeom prst="rect">
            <a:avLst/>
          </a:prstGeom>
        </p:spPr>
        <p:txBody>
          <a:bodyPr anchor="t"/>
          <a:lstStyle>
            <a:lvl1pPr algn="l">
              <a:defRPr sz="4000" b="1" cap="all"/>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noProof="1" smtClean="0"/>
              <a:t>单击此处编辑母版文本样式</a:t>
            </a:r>
            <a:endParaRPr lang="zh-CN" altLang="en-US" noProof="1" smtClean="0"/>
          </a:p>
        </p:txBody>
      </p:sp>
      <p:sp>
        <p:nvSpPr>
          <p:cNvPr id="6" name="灯片编号占位符 2"/>
          <p:cNvSpPr>
            <a:spLocks noGrp="1" noChangeArrowheads="1"/>
          </p:cNvSpPr>
          <p:nvPr>
            <p:ph type="sldNum" sz="quarter" idx="4"/>
          </p:nvPr>
        </p:nvSpPr>
        <p:spPr bwMode="auto">
          <a:xfrm>
            <a:off x="8458200" y="6356350"/>
            <a:ext cx="542925" cy="365125"/>
          </a:xfrm>
          <a:prstGeom prst="rect">
            <a:avLst/>
          </a:prstGeom>
          <a:ln>
            <a:miter lim="800000"/>
          </a:ln>
        </p:spPr>
        <p:txBody>
          <a:bodyPr vert="horz" wrap="square" lIns="91440" tIns="45720" rIns="91440" bIns="45720" numCol="1" anchor="ctr" anchorCtr="0" compatLnSpc="1"/>
          <a:p>
            <a:pPr algn="r"/>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showMasterSp="0">
  <p:cSld name="两栏内容">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9"/>
            <a:ext cx="8229600" cy="1143000"/>
          </a:xfrm>
          <a:prstGeom prst="rect">
            <a:avLst/>
          </a:prstGeom>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457200" y="1600201"/>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内容占位符 3"/>
          <p:cNvSpPr>
            <a:spLocks noGrp="1"/>
          </p:cNvSpPr>
          <p:nvPr>
            <p:ph sz="half" idx="2"/>
          </p:nvPr>
        </p:nvSpPr>
        <p:spPr>
          <a:xfrm>
            <a:off x="4648200" y="1600201"/>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6" name="灯片编号占位符 2"/>
          <p:cNvSpPr>
            <a:spLocks noGrp="1" noChangeArrowheads="1"/>
          </p:cNvSpPr>
          <p:nvPr>
            <p:ph type="sldNum" sz="quarter" idx="4"/>
          </p:nvPr>
        </p:nvSpPr>
        <p:spPr bwMode="auto">
          <a:xfrm>
            <a:off x="8458200" y="6356350"/>
            <a:ext cx="542925" cy="365125"/>
          </a:xfrm>
          <a:prstGeom prst="rect">
            <a:avLst/>
          </a:prstGeom>
          <a:ln>
            <a:miter lim="800000"/>
          </a:ln>
        </p:spPr>
        <p:txBody>
          <a:bodyPr vert="horz" wrap="square" lIns="91440" tIns="45720" rIns="91440" bIns="45720" numCol="1" anchor="ctr" anchorCtr="0" compatLnSpc="1"/>
          <a:p>
            <a:pPr algn="r"/>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showMasterSp="0">
  <p:cSld name="比较">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9"/>
            <a:ext cx="8229600" cy="1143000"/>
          </a:xfrm>
          <a:prstGeom prst="rect">
            <a:avLst/>
          </a:prstGeom>
        </p:spPr>
        <p:txBody>
          <a:bodyPr/>
          <a:lstStyle>
            <a:lvl1pPr>
              <a:defRPr/>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457200" y="1535113"/>
            <a:ext cx="4040188" cy="639763"/>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endParaRPr lang="zh-CN" altLang="en-US" noProof="1" smtClean="0"/>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4645027" y="1535113"/>
            <a:ext cx="4041775" cy="639763"/>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endParaRPr lang="zh-CN" altLang="en-US" noProof="1" smtClean="0"/>
          </a:p>
        </p:txBody>
      </p:sp>
      <p:sp>
        <p:nvSpPr>
          <p:cNvPr id="6" name="内容占位符 5"/>
          <p:cNvSpPr>
            <a:spLocks noGrp="1"/>
          </p:cNvSpPr>
          <p:nvPr>
            <p:ph sz="quarter" idx="4"/>
          </p:nvPr>
        </p:nvSpPr>
        <p:spPr>
          <a:xfrm>
            <a:off x="4645027"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7" name="灯片编号占位符 2"/>
          <p:cNvSpPr>
            <a:spLocks noGrp="1" noChangeArrowheads="1"/>
          </p:cNvSpPr>
          <p:nvPr>
            <p:ph type="sldNum" sz="quarter" idx="14"/>
          </p:nvPr>
        </p:nvSpPr>
        <p:spPr bwMode="auto">
          <a:xfrm>
            <a:off x="8458200" y="6356350"/>
            <a:ext cx="542925" cy="365125"/>
          </a:xfrm>
          <a:prstGeom prst="rect">
            <a:avLst/>
          </a:prstGeom>
          <a:ln>
            <a:miter lim="800000"/>
          </a:ln>
        </p:spPr>
        <p:txBody>
          <a:bodyPr vert="horz" wrap="square" lIns="91440" tIns="45720" rIns="91440" bIns="45720" numCol="1" anchor="ctr" anchorCtr="0" compatLnSpc="1"/>
          <a:p>
            <a:pPr algn="r"/>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showMasterSp="0">
  <p:cSld name="仅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9"/>
            <a:ext cx="8229600" cy="1143000"/>
          </a:xfrm>
          <a:prstGeom prst="rect">
            <a:avLst/>
          </a:prstGeom>
        </p:spPr>
        <p:txBody>
          <a:bodyPr/>
          <a:lstStyle/>
          <a:p>
            <a:r>
              <a:rPr lang="zh-CN" altLang="en-US" noProof="1" smtClean="0"/>
              <a:t>单击此处编辑母版标题样式</a:t>
            </a:r>
            <a:endParaRPr lang="zh-CN" altLang="en-US" noProof="1"/>
          </a:p>
        </p:txBody>
      </p:sp>
      <p:sp>
        <p:nvSpPr>
          <p:cNvPr id="6" name="灯片编号占位符 2"/>
          <p:cNvSpPr>
            <a:spLocks noGrp="1" noChangeArrowheads="1"/>
          </p:cNvSpPr>
          <p:nvPr>
            <p:ph type="sldNum" sz="quarter" idx="4"/>
          </p:nvPr>
        </p:nvSpPr>
        <p:spPr bwMode="auto">
          <a:xfrm>
            <a:off x="8458200" y="6356350"/>
            <a:ext cx="542925" cy="365125"/>
          </a:xfrm>
          <a:prstGeom prst="rect">
            <a:avLst/>
          </a:prstGeom>
          <a:ln>
            <a:miter lim="800000"/>
          </a:ln>
        </p:spPr>
        <p:txBody>
          <a:bodyPr vert="horz" wrap="square" lIns="91440" tIns="45720" rIns="91440" bIns="45720" numCol="1" anchor="ctr" anchorCtr="0" compatLnSpc="1"/>
          <a:p>
            <a:pPr algn="r"/>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showMasterSp="0">
  <p:cSld name="空白">
    <p:bg>
      <p:bgPr>
        <a:blipFill rotWithShape="0">
          <a:blip r:embed="rId2"/>
          <a:stretch>
            <a:fillRect/>
          </a:stretch>
        </a:blipFill>
        <a:effectLst/>
      </p:bgPr>
    </p:bg>
    <p:spTree>
      <p:nvGrpSpPr>
        <p:cNvPr id="1" name=""/>
        <p:cNvGrpSpPr/>
        <p:nvPr/>
      </p:nvGrpSpPr>
      <p:grpSpPr>
        <a:xfrm>
          <a:off x="0" y="0"/>
          <a:ext cx="0" cy="0"/>
          <a:chOff x="0" y="0"/>
          <a:chExt cx="0" cy="0"/>
        </a:xfrm>
      </p:grpSpPr>
      <p:sp>
        <p:nvSpPr>
          <p:cNvPr id="6" name="灯片编号占位符 2"/>
          <p:cNvSpPr>
            <a:spLocks noGrp="1" noChangeArrowheads="1"/>
          </p:cNvSpPr>
          <p:nvPr>
            <p:ph type="sldNum" sz="quarter" idx="4"/>
          </p:nvPr>
        </p:nvSpPr>
        <p:spPr bwMode="auto">
          <a:xfrm>
            <a:off x="8458200" y="6356350"/>
            <a:ext cx="542925" cy="365125"/>
          </a:xfrm>
          <a:prstGeom prst="rect">
            <a:avLst/>
          </a:prstGeom>
          <a:ln>
            <a:miter lim="800000"/>
          </a:ln>
        </p:spPr>
        <p:txBody>
          <a:bodyPr vert="horz" wrap="square" lIns="91440" tIns="45720" rIns="91440" bIns="45720" numCol="1" anchor="ctr" anchorCtr="0" compatLnSpc="1"/>
          <a:p>
            <a:pPr algn="r"/>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1"/>
            <a:ext cx="7772400" cy="1362075"/>
          </a:xfrm>
          <a:prstGeom prst="rect">
            <a:avLst/>
          </a:prstGeom>
        </p:spPr>
        <p:txBody>
          <a:bodyPr anchor="t"/>
          <a:lstStyle>
            <a:lvl1pPr algn="l">
              <a:defRPr sz="4000" b="1" cap="all"/>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noProof="1" smtClean="0"/>
              <a:t>单击此处编辑母版文本样式</a:t>
            </a:r>
            <a:endParaRPr lang="zh-CN" altLang="en-US" noProof="1" smtClean="0"/>
          </a:p>
        </p:txBody>
      </p:sp>
      <p:sp>
        <p:nvSpPr>
          <p:cNvPr id="4" name="灯片编号占位符 3"/>
          <p:cNvSpPr>
            <a:spLocks noGrp="1"/>
          </p:cNvSpPr>
          <p:nvPr>
            <p:ph type="sldNum" sz="quarter" idx="10"/>
          </p:nvPr>
        </p:nvSpPr>
        <p:spPr/>
        <p:txBody>
          <a:bodyPr/>
          <a:p>
            <a:pPr lvl="0" eaLnBrk="1" hangingPunct="1"/>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showMasterSp="0">
  <p:cSld name="内容与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2" y="273049"/>
            <a:ext cx="3008313" cy="1162051"/>
          </a:xfrm>
          <a:prstGeom prst="rect">
            <a:avLst/>
          </a:prstGeom>
        </p:spPr>
        <p:txBody>
          <a:bodyPr anchor="b"/>
          <a:lstStyle>
            <a:lvl1pPr algn="l">
              <a:defRPr sz="2000" b="1"/>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3575050" y="273052"/>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457202" y="1435102"/>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smtClean="0"/>
              <a:t>单击此处编辑母版文本样式</a:t>
            </a:r>
            <a:endParaRPr lang="zh-CN" altLang="en-US" noProof="1" smtClean="0"/>
          </a:p>
        </p:txBody>
      </p:sp>
      <p:sp>
        <p:nvSpPr>
          <p:cNvPr id="6" name="灯片编号占位符 2"/>
          <p:cNvSpPr>
            <a:spLocks noGrp="1" noChangeArrowheads="1"/>
          </p:cNvSpPr>
          <p:nvPr>
            <p:ph type="sldNum" sz="quarter" idx="4"/>
          </p:nvPr>
        </p:nvSpPr>
        <p:spPr bwMode="auto">
          <a:xfrm>
            <a:off x="8458200" y="6356350"/>
            <a:ext cx="542925" cy="365125"/>
          </a:xfrm>
          <a:prstGeom prst="rect">
            <a:avLst/>
          </a:prstGeom>
          <a:ln>
            <a:miter lim="800000"/>
          </a:ln>
        </p:spPr>
        <p:txBody>
          <a:bodyPr vert="horz" wrap="square" lIns="91440" tIns="45720" rIns="91440" bIns="45720" numCol="1" anchor="ctr" anchorCtr="0" compatLnSpc="1"/>
          <a:p>
            <a:pPr algn="r"/>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showMasterSp="0">
  <p:cSld name="图片与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9"/>
          </a:xfrm>
          <a:prstGeom prst="rect">
            <a:avLst/>
          </a:prstGeom>
        </p:spPr>
        <p:txBody>
          <a:bodyPr anchor="b"/>
          <a:lstStyle>
            <a:lvl1pPr algn="l">
              <a:defRPr sz="2000" b="1"/>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smtClean="0"/>
              <a:t>单击此处编辑母版文本样式</a:t>
            </a:r>
            <a:endParaRPr lang="zh-CN" altLang="en-US" noProof="1" smtClean="0"/>
          </a:p>
        </p:txBody>
      </p:sp>
      <p:sp>
        <p:nvSpPr>
          <p:cNvPr id="6" name="灯片编号占位符 2"/>
          <p:cNvSpPr>
            <a:spLocks noGrp="1" noChangeArrowheads="1"/>
          </p:cNvSpPr>
          <p:nvPr>
            <p:ph type="sldNum" sz="quarter" idx="4"/>
          </p:nvPr>
        </p:nvSpPr>
        <p:spPr bwMode="auto">
          <a:xfrm>
            <a:off x="8458200" y="6356350"/>
            <a:ext cx="542925" cy="365125"/>
          </a:xfrm>
          <a:prstGeom prst="rect">
            <a:avLst/>
          </a:prstGeom>
          <a:ln>
            <a:miter lim="800000"/>
          </a:ln>
        </p:spPr>
        <p:txBody>
          <a:bodyPr vert="horz" wrap="square" lIns="91440" tIns="45720" rIns="91440" bIns="45720" numCol="1" anchor="ctr" anchorCtr="0" compatLnSpc="1"/>
          <a:p>
            <a:pPr algn="r"/>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showMasterSp="0">
  <p:cSld name="标题和竖排文字">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9"/>
            <a:ext cx="8229600" cy="1143000"/>
          </a:xfrm>
          <a:prstGeom prst="rect">
            <a:avLst/>
          </a:prstGeom>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457200" y="1600201"/>
            <a:ext cx="8229600" cy="4525963"/>
          </a:xfrm>
          <a:prstGeom prst="rect">
            <a:avLst/>
          </a:prstGeo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6" name="灯片编号占位符 2"/>
          <p:cNvSpPr>
            <a:spLocks noGrp="1" noChangeArrowheads="1"/>
          </p:cNvSpPr>
          <p:nvPr>
            <p:ph type="sldNum" sz="quarter" idx="4"/>
          </p:nvPr>
        </p:nvSpPr>
        <p:spPr bwMode="auto">
          <a:xfrm>
            <a:off x="8458200" y="6356350"/>
            <a:ext cx="542925" cy="365125"/>
          </a:xfrm>
          <a:prstGeom prst="rect">
            <a:avLst/>
          </a:prstGeom>
          <a:ln>
            <a:miter lim="800000"/>
          </a:ln>
        </p:spPr>
        <p:txBody>
          <a:bodyPr vert="horz" wrap="square" lIns="91440" tIns="45720" rIns="91440" bIns="45720" numCol="1" anchor="ctr" anchorCtr="0" compatLnSpc="1"/>
          <a:p>
            <a:pPr algn="r"/>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showMasterSp="0">
  <p:cSld name="垂直排列标题与文本">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9"/>
            <a:ext cx="2057400" cy="5851525"/>
          </a:xfrm>
          <a:prstGeom prst="rect">
            <a:avLst/>
          </a:prstGeo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457200" y="274639"/>
            <a:ext cx="6019800" cy="5851525"/>
          </a:xfrm>
          <a:prstGeom prst="rect">
            <a:avLst/>
          </a:prstGeo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6" name="灯片编号占位符 2"/>
          <p:cNvSpPr>
            <a:spLocks noGrp="1" noChangeArrowheads="1"/>
          </p:cNvSpPr>
          <p:nvPr>
            <p:ph type="sldNum" sz="quarter" idx="4"/>
          </p:nvPr>
        </p:nvSpPr>
        <p:spPr bwMode="auto">
          <a:xfrm>
            <a:off x="8458200" y="6356350"/>
            <a:ext cx="542925" cy="365125"/>
          </a:xfrm>
          <a:prstGeom prst="rect">
            <a:avLst/>
          </a:prstGeom>
          <a:ln>
            <a:miter lim="800000"/>
          </a:ln>
        </p:spPr>
        <p:txBody>
          <a:bodyPr vert="horz" wrap="square" lIns="91440" tIns="45720" rIns="91440" bIns="45720" numCol="1" anchor="ctr" anchorCtr="0" compatLnSpc="1"/>
          <a:p>
            <a:pPr algn="r"/>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6"/>
            <a:ext cx="7772400" cy="1470025"/>
          </a:xfrm>
          <a:prstGeom prst="rect">
            <a:avLst/>
          </a:prstGeom>
        </p:spPr>
        <p:txBody>
          <a:body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noProof="1" smtClean="0"/>
              <a:t>单击此处编辑母版副标题样式</a:t>
            </a:r>
            <a:endParaRPr lang="zh-CN" altLang="en-US" noProof="1"/>
          </a:p>
        </p:txBody>
      </p:sp>
    </p:spTree>
  </p:cSld>
  <p:clrMapOvr>
    <a:masterClrMapping/>
  </p:clrMapOvr>
  <p:transition advClick="0" advTm="1000">
    <p:cut/>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9"/>
            <a:ext cx="8229600" cy="1143000"/>
          </a:xfrm>
          <a:prstGeom prst="rect">
            <a:avLst/>
          </a:prstGeom>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457200" y="1600201"/>
            <a:ext cx="8229600" cy="4525963"/>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Tree>
  </p:cSld>
  <p:clrMapOvr>
    <a:masterClrMapping/>
  </p:clrMapOvr>
  <p:transition advClick="0" advTm="1000">
    <p:cut/>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1"/>
            <a:ext cx="7772400" cy="1362075"/>
          </a:xfrm>
          <a:prstGeom prst="rect">
            <a:avLst/>
          </a:prstGeom>
        </p:spPr>
        <p:txBody>
          <a:bodyPr anchor="t"/>
          <a:lstStyle>
            <a:lvl1pPr algn="l">
              <a:defRPr sz="4000" b="1" cap="all"/>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noProof="1" smtClean="0"/>
              <a:t>单击此处编辑母版文本样式</a:t>
            </a:r>
            <a:endParaRPr lang="zh-CN" altLang="en-US" noProof="1" smtClean="0"/>
          </a:p>
        </p:txBody>
      </p:sp>
    </p:spTree>
  </p:cSld>
  <p:clrMapOvr>
    <a:masterClrMapping/>
  </p:clrMapOvr>
  <p:transition advClick="0" advTm="1000">
    <p:cut/>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9"/>
            <a:ext cx="8229600" cy="1143000"/>
          </a:xfrm>
          <a:prstGeom prst="rect">
            <a:avLst/>
          </a:prstGeom>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457200" y="1600201"/>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内容占位符 3"/>
          <p:cNvSpPr>
            <a:spLocks noGrp="1"/>
          </p:cNvSpPr>
          <p:nvPr>
            <p:ph sz="half" idx="2"/>
          </p:nvPr>
        </p:nvSpPr>
        <p:spPr>
          <a:xfrm>
            <a:off x="4648200" y="1600201"/>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Tree>
  </p:cSld>
  <p:clrMapOvr>
    <a:masterClrMapping/>
  </p:clrMapOvr>
  <p:transition advClick="0" advTm="1000">
    <p:cut/>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9"/>
            <a:ext cx="8229600" cy="1143000"/>
          </a:xfrm>
          <a:prstGeom prst="rect">
            <a:avLst/>
          </a:prstGeom>
        </p:spPr>
        <p:txBody>
          <a:bodyPr/>
          <a:lstStyle>
            <a:lvl1pPr>
              <a:defRPr/>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457200" y="1535113"/>
            <a:ext cx="4040188" cy="639763"/>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endParaRPr lang="zh-CN" altLang="en-US" noProof="1" smtClean="0"/>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4645027" y="1535113"/>
            <a:ext cx="4041775" cy="639763"/>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endParaRPr lang="zh-CN" altLang="en-US" noProof="1" smtClean="0"/>
          </a:p>
        </p:txBody>
      </p:sp>
      <p:sp>
        <p:nvSpPr>
          <p:cNvPr id="6" name="内容占位符 5"/>
          <p:cNvSpPr>
            <a:spLocks noGrp="1"/>
          </p:cNvSpPr>
          <p:nvPr>
            <p:ph sz="quarter" idx="4"/>
          </p:nvPr>
        </p:nvSpPr>
        <p:spPr>
          <a:xfrm>
            <a:off x="4645027"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Tree>
  </p:cSld>
  <p:clrMapOvr>
    <a:masterClrMapping/>
  </p:clrMapOvr>
  <p:transition advClick="0" advTm="1000">
    <p:cut/>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9"/>
            <a:ext cx="8229600" cy="1143000"/>
          </a:xfrm>
          <a:prstGeom prst="rect">
            <a:avLst/>
          </a:prstGeom>
        </p:spPr>
        <p:txBody>
          <a:bodyPr/>
          <a:lstStyle/>
          <a:p>
            <a:r>
              <a:rPr lang="zh-CN" altLang="en-US" noProof="1" smtClean="0"/>
              <a:t>单击此处编辑母版标题样式</a:t>
            </a:r>
            <a:endParaRPr lang="zh-CN" altLang="en-US" noProof="1"/>
          </a:p>
        </p:txBody>
      </p:sp>
    </p:spTree>
  </p:cSld>
  <p:clrMapOvr>
    <a:masterClrMapping/>
  </p:clrMapOvr>
  <p:transition advClick="0" advTm="1000">
    <p:cu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9"/>
            <a:ext cx="8229600" cy="1143000"/>
          </a:xfrm>
          <a:prstGeom prst="rect">
            <a:avLst/>
          </a:prstGeom>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457200" y="1600201"/>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内容占位符 3"/>
          <p:cNvSpPr>
            <a:spLocks noGrp="1"/>
          </p:cNvSpPr>
          <p:nvPr>
            <p:ph sz="half" idx="2"/>
          </p:nvPr>
        </p:nvSpPr>
        <p:spPr>
          <a:xfrm>
            <a:off x="4648200" y="1600201"/>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灯片编号占位符 4"/>
          <p:cNvSpPr>
            <a:spLocks noGrp="1"/>
          </p:cNvSpPr>
          <p:nvPr>
            <p:ph type="sldNum" sz="quarter" idx="10"/>
          </p:nvPr>
        </p:nvSpPr>
        <p:spPr/>
        <p:txBody>
          <a:bodyPr/>
          <a:p>
            <a:pPr lvl="0" eaLnBrk="1" hangingPunct="1"/>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advClick="0" advTm="1000">
    <p:cut/>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2" y="273049"/>
            <a:ext cx="3008313" cy="1162051"/>
          </a:xfrm>
          <a:prstGeom prst="rect">
            <a:avLst/>
          </a:prstGeom>
        </p:spPr>
        <p:txBody>
          <a:bodyPr anchor="b"/>
          <a:lstStyle>
            <a:lvl1pPr algn="l">
              <a:defRPr sz="2000" b="1"/>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3575050" y="273052"/>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457202" y="1435102"/>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smtClean="0"/>
              <a:t>单击此处编辑母版文本样式</a:t>
            </a:r>
            <a:endParaRPr lang="zh-CN" altLang="en-US" noProof="1" smtClean="0"/>
          </a:p>
        </p:txBody>
      </p:sp>
    </p:spTree>
  </p:cSld>
  <p:clrMapOvr>
    <a:masterClrMapping/>
  </p:clrMapOvr>
  <p:transition advClick="0" advTm="1000">
    <p:cut/>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9"/>
          </a:xfrm>
          <a:prstGeom prst="rect">
            <a:avLst/>
          </a:prstGeom>
        </p:spPr>
        <p:txBody>
          <a:bodyPr anchor="b"/>
          <a:lstStyle>
            <a:lvl1pPr algn="l">
              <a:defRPr sz="2000" b="1"/>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smtClean="0"/>
              <a:t>单击此处编辑母版文本样式</a:t>
            </a:r>
            <a:endParaRPr lang="zh-CN" altLang="en-US" noProof="1" smtClean="0"/>
          </a:p>
        </p:txBody>
      </p:sp>
    </p:spTree>
  </p:cSld>
  <p:clrMapOvr>
    <a:masterClrMapping/>
  </p:clrMapOvr>
  <p:transition advClick="0" advTm="1000">
    <p:cut/>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9"/>
            <a:ext cx="8229600" cy="1143000"/>
          </a:xfrm>
          <a:prstGeom prst="rect">
            <a:avLst/>
          </a:prstGeom>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457200" y="1600201"/>
            <a:ext cx="8229600" cy="4525963"/>
          </a:xfrm>
          <a:prstGeom prst="rect">
            <a:avLst/>
          </a:prstGeo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Tree>
  </p:cSld>
  <p:clrMapOvr>
    <a:masterClrMapping/>
  </p:clrMapOvr>
  <p:transition advClick="0" advTm="1000">
    <p:cut/>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9"/>
            <a:ext cx="2057400" cy="5851525"/>
          </a:xfrm>
          <a:prstGeom prst="rect">
            <a:avLst/>
          </a:prstGeo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457200" y="274639"/>
            <a:ext cx="6019800" cy="5851525"/>
          </a:xfrm>
          <a:prstGeom prst="rect">
            <a:avLst/>
          </a:prstGeo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Tree>
  </p:cSld>
  <p:clrMapOvr>
    <a:masterClrMapping/>
  </p:clrMapOvr>
  <p:transition advClick="0" advTm="1000">
    <p:cut/>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6"/>
            <a:ext cx="7772400" cy="1470025"/>
          </a:xfrm>
          <a:prstGeom prst="rect">
            <a:avLst/>
          </a:prstGeom>
        </p:spPr>
        <p:txBody>
          <a:body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noProof="1" smtClean="0"/>
              <a:t>单击此处编辑母版副标题样式</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en-US" altLang="zh-CN" dirty="0"/>
            </a:fld>
            <a:endParaRPr lang="en-US" altLang="zh-CN" dirty="0">
              <a:latin typeface="Arial" panose="020B0604020202020204" pitchFamily="34" charset="0"/>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9"/>
            <a:ext cx="8229600" cy="1143000"/>
          </a:xfrm>
          <a:prstGeom prst="rect">
            <a:avLst/>
          </a:prstGeom>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457200" y="1600201"/>
            <a:ext cx="8229600" cy="4525963"/>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en-US" altLang="zh-CN" dirty="0"/>
            </a:fld>
            <a:endParaRPr lang="en-US" altLang="zh-CN" dirty="0">
              <a:latin typeface="Arial" panose="020B0604020202020204" pitchFamily="34" charset="0"/>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1"/>
            <a:ext cx="7772400" cy="1362075"/>
          </a:xfrm>
          <a:prstGeom prst="rect">
            <a:avLst/>
          </a:prstGeom>
        </p:spPr>
        <p:txBody>
          <a:bodyPr anchor="t"/>
          <a:lstStyle>
            <a:lvl1pPr algn="l">
              <a:defRPr sz="4000" b="1" cap="all"/>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noProof="1" smtClean="0"/>
              <a:t>单击此处编辑母版文本样式</a:t>
            </a:r>
            <a:endParaRPr lang="zh-CN" altLang="en-US" noProof="1" smtClean="0"/>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en-US" altLang="zh-CN" dirty="0"/>
            </a:fld>
            <a:endParaRPr lang="en-US" altLang="zh-CN" dirty="0">
              <a:latin typeface="Arial" panose="020B0604020202020204" pitchFamily="34" charset="0"/>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9"/>
            <a:ext cx="8229600" cy="1143000"/>
          </a:xfrm>
          <a:prstGeom prst="rect">
            <a:avLst/>
          </a:prstGeom>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457200" y="1600201"/>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内容占位符 3"/>
          <p:cNvSpPr>
            <a:spLocks noGrp="1"/>
          </p:cNvSpPr>
          <p:nvPr>
            <p:ph sz="half" idx="2"/>
          </p:nvPr>
        </p:nvSpPr>
        <p:spPr>
          <a:xfrm>
            <a:off x="4648200" y="1600201"/>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fld id="{9A0DB2DC-4C9A-4742-B13C-FB6460FD3503}" type="slidenum">
              <a:rPr lang="en-US" altLang="zh-CN" dirty="0"/>
            </a:fld>
            <a:endParaRPr lang="en-US" altLang="zh-CN" dirty="0">
              <a:latin typeface="Arial" panose="020B0604020202020204" pitchFamily="34" charset="0"/>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9"/>
            <a:ext cx="8229600" cy="1143000"/>
          </a:xfrm>
          <a:prstGeom prst="rect">
            <a:avLst/>
          </a:prstGeom>
        </p:spPr>
        <p:txBody>
          <a:bodyPr/>
          <a:lstStyle>
            <a:lvl1pPr>
              <a:defRPr/>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457200" y="1535113"/>
            <a:ext cx="4040188" cy="639763"/>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endParaRPr lang="zh-CN" altLang="en-US" noProof="1" smtClean="0"/>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4645027" y="1535113"/>
            <a:ext cx="4041775" cy="639763"/>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endParaRPr lang="zh-CN" altLang="en-US" noProof="1" smtClean="0"/>
          </a:p>
        </p:txBody>
      </p:sp>
      <p:sp>
        <p:nvSpPr>
          <p:cNvPr id="6" name="内容占位符 5"/>
          <p:cNvSpPr>
            <a:spLocks noGrp="1"/>
          </p:cNvSpPr>
          <p:nvPr>
            <p:ph sz="quarter" idx="4"/>
          </p:nvPr>
        </p:nvSpPr>
        <p:spPr>
          <a:xfrm>
            <a:off x="4645027"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hangingPunct="1"/>
            <a:fld id="{9A0DB2DC-4C9A-4742-B13C-FB6460FD3503}" type="slidenum">
              <a:rPr lang="en-US" altLang="zh-CN" dirty="0"/>
            </a:fld>
            <a:endParaRPr lang="en-US" altLang="zh-CN" dirty="0">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9"/>
            <a:ext cx="8229600" cy="1143000"/>
          </a:xfrm>
          <a:prstGeom prst="rect">
            <a:avLst/>
          </a:prstGeom>
        </p:spPr>
        <p:txBody>
          <a:bodyPr/>
          <a:lstStyle>
            <a:lvl1pPr>
              <a:defRPr/>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457200" y="1535113"/>
            <a:ext cx="4040188" cy="639763"/>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endParaRPr lang="zh-CN" altLang="en-US" noProof="1" smtClean="0"/>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4645027" y="1535113"/>
            <a:ext cx="4041775" cy="639763"/>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endParaRPr lang="zh-CN" altLang="en-US" noProof="1" smtClean="0"/>
          </a:p>
        </p:txBody>
      </p:sp>
      <p:sp>
        <p:nvSpPr>
          <p:cNvPr id="6" name="内容占位符 5"/>
          <p:cNvSpPr>
            <a:spLocks noGrp="1"/>
          </p:cNvSpPr>
          <p:nvPr>
            <p:ph sz="quarter" idx="4"/>
          </p:nvPr>
        </p:nvSpPr>
        <p:spPr>
          <a:xfrm>
            <a:off x="4645027"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7" name="灯片编号占位符 6"/>
          <p:cNvSpPr>
            <a:spLocks noGrp="1"/>
          </p:cNvSpPr>
          <p:nvPr>
            <p:ph type="sldNum" sz="quarter" idx="10"/>
          </p:nvPr>
        </p:nvSpPr>
        <p:spPr/>
        <p:txBody>
          <a:bodyPr/>
          <a:p>
            <a:pPr lvl="0" eaLnBrk="1" hangingPunct="1"/>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9"/>
            <a:ext cx="8229600" cy="1143000"/>
          </a:xfrm>
          <a:prstGeom prst="rect">
            <a:avLst/>
          </a:prstGeom>
        </p:spPr>
        <p:txBody>
          <a:bodyPr/>
          <a:lstStyle/>
          <a:p>
            <a:r>
              <a:rPr lang="zh-CN" altLang="en-US" noProof="1" smtClean="0"/>
              <a:t>单击此处编辑母版标题样式</a:t>
            </a:r>
            <a:endParaRPr lang="zh-CN" altLang="en-US"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hangingPunct="1"/>
            <a:fld id="{9A0DB2DC-4C9A-4742-B13C-FB6460FD3503}" type="slidenum">
              <a:rPr lang="en-US" altLang="zh-CN" dirty="0"/>
            </a:fld>
            <a:endParaRPr lang="en-US" altLang="zh-CN" dirty="0">
              <a:latin typeface="Arial" panose="020B0604020202020204" pitchFamily="34" charset="0"/>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hangingPunct="1"/>
            <a:fld id="{9A0DB2DC-4C9A-4742-B13C-FB6460FD3503}" type="slidenum">
              <a:rPr lang="en-US" altLang="zh-CN" dirty="0"/>
            </a:fld>
            <a:endParaRPr lang="en-US" altLang="zh-CN" dirty="0">
              <a:latin typeface="Arial" panose="020B0604020202020204" pitchFamily="34" charset="0"/>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2" y="273049"/>
            <a:ext cx="3008313" cy="1162051"/>
          </a:xfrm>
          <a:prstGeom prst="rect">
            <a:avLst/>
          </a:prstGeom>
        </p:spPr>
        <p:txBody>
          <a:bodyPr anchor="b"/>
          <a:lstStyle>
            <a:lvl1pPr algn="l">
              <a:defRPr sz="2000" b="1"/>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3575050" y="273052"/>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457202" y="1435102"/>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smtClean="0"/>
              <a:t>单击此处编辑母版文本样式</a:t>
            </a:r>
            <a:endParaRPr lang="zh-CN" altLang="en-US"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fld id="{9A0DB2DC-4C9A-4742-B13C-FB6460FD3503}" type="slidenum">
              <a:rPr lang="en-US" altLang="zh-CN" dirty="0"/>
            </a:fld>
            <a:endParaRPr lang="en-US" altLang="zh-CN" dirty="0">
              <a:latin typeface="Arial" panose="020B0604020202020204" pitchFamily="34" charset="0"/>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9"/>
          </a:xfrm>
          <a:prstGeom prst="rect">
            <a:avLst/>
          </a:prstGeom>
        </p:spPr>
        <p:txBody>
          <a:bodyPr anchor="b"/>
          <a:lstStyle>
            <a:lvl1pPr algn="l">
              <a:defRPr sz="2000" b="1"/>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smtClean="0"/>
              <a:t>单击此处编辑母版文本样式</a:t>
            </a:r>
            <a:endParaRPr lang="zh-CN" altLang="en-US"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fld id="{9A0DB2DC-4C9A-4742-B13C-FB6460FD3503}" type="slidenum">
              <a:rPr lang="en-US" altLang="zh-CN" dirty="0"/>
            </a:fld>
            <a:endParaRPr lang="en-US" altLang="zh-CN" dirty="0">
              <a:latin typeface="Arial" panose="020B0604020202020204" pitchFamily="34" charset="0"/>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9"/>
            <a:ext cx="8229600" cy="1143000"/>
          </a:xfrm>
          <a:prstGeom prst="rect">
            <a:avLst/>
          </a:prstGeom>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457200" y="1600201"/>
            <a:ext cx="8229600" cy="4525963"/>
          </a:xfrm>
          <a:prstGeom prst="rect">
            <a:avLst/>
          </a:prstGeo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en-US" altLang="zh-CN" dirty="0"/>
            </a:fld>
            <a:endParaRPr lang="en-US" altLang="zh-CN" dirty="0">
              <a:latin typeface="Arial" panose="020B0604020202020204" pitchFamily="34" charset="0"/>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9"/>
            <a:ext cx="2057400" cy="5851525"/>
          </a:xfrm>
          <a:prstGeom prst="rect">
            <a:avLst/>
          </a:prstGeo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457200" y="274639"/>
            <a:ext cx="6019800" cy="5851525"/>
          </a:xfrm>
          <a:prstGeom prst="rect">
            <a:avLst/>
          </a:prstGeo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en-US" altLang="zh-CN" dirty="0"/>
            </a:fld>
            <a:endParaRPr lang="en-US" altLang="zh-CN" dirty="0">
              <a:latin typeface="Arial" panose="020B0604020202020204" pitchFamily="34" charset="0"/>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标题和内容">
    <p:spTree>
      <p:nvGrpSpPr>
        <p:cNvPr id="1" name=""/>
        <p:cNvGrpSpPr/>
        <p:nvPr/>
      </p:nvGrpSpPr>
      <p:grpSpPr>
        <a:xfrm>
          <a:off x="0" y="0"/>
          <a:ext cx="0" cy="0"/>
          <a:chOff x="0" y="0"/>
          <a:chExt cx="0" cy="0"/>
        </a:xfrm>
      </p:grpSpPr>
      <p:sp>
        <p:nvSpPr>
          <p:cNvPr id="9" name="灯片编号占位符 5"/>
          <p:cNvSpPr>
            <a:spLocks noGrp="1"/>
          </p:cNvSpPr>
          <p:nvPr>
            <p:ph type="sldNum" sz="quarter" idx="4"/>
          </p:nvPr>
        </p:nvSpPr>
        <p:spPr>
          <a:xfrm>
            <a:off x="8348663" y="6532563"/>
            <a:ext cx="628650" cy="244475"/>
          </a:xfrm>
          <a:prstGeom prst="rect">
            <a:avLst/>
          </a:prstGeom>
        </p:spPr>
        <p:txBody>
          <a:bodyPr/>
          <a:p>
            <a:pPr lvl="0" eaLnBrk="1" hangingPunct="1"/>
            <a:fld id="{9A0DB2DC-4C9A-4742-B13C-FB6460FD3503}" type="slidenum">
              <a:rPr lang="en-US" altLang="zh-CN" dirty="0"/>
            </a:fld>
            <a:endParaRPr lang="en-US" altLang="zh-CN" dirty="0"/>
          </a:p>
        </p:txBody>
      </p:sp>
    </p:spTree>
  </p:cSld>
  <p:clrMapOvr>
    <a:masterClrMapping/>
  </p:clrMapOvr>
  <p:hf sldNum="0" hdr="0" ftr="0" dt="0"/>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标题幻灯片">
    <p:spTree>
      <p:nvGrpSpPr>
        <p:cNvPr id="1" name=""/>
        <p:cNvGrpSpPr/>
        <p:nvPr/>
      </p:nvGrpSpPr>
      <p:grpSpPr>
        <a:xfrm>
          <a:off x="0" y="0"/>
          <a:ext cx="0" cy="0"/>
          <a:chOff x="0" y="0"/>
          <a:chExt cx="0" cy="0"/>
        </a:xfrm>
      </p:grpSpPr>
      <p:sp>
        <p:nvSpPr>
          <p:cNvPr id="9" name="灯片编号占位符 5"/>
          <p:cNvSpPr>
            <a:spLocks noGrp="1"/>
          </p:cNvSpPr>
          <p:nvPr>
            <p:ph type="sldNum" sz="quarter" idx="4"/>
          </p:nvPr>
        </p:nvSpPr>
        <p:spPr>
          <a:xfrm>
            <a:off x="8348663" y="6532563"/>
            <a:ext cx="628650" cy="244475"/>
          </a:xfrm>
          <a:prstGeom prst="rect">
            <a:avLst/>
          </a:prstGeom>
        </p:spPr>
        <p:txBody>
          <a:bodyPr/>
          <a:p>
            <a:pPr lvl="0" eaLnBrk="1" hangingPunct="1"/>
            <a:fld id="{9A0DB2DC-4C9A-4742-B13C-FB6460FD3503}" type="slidenum">
              <a:rPr lang="en-US" altLang="zh-CN" dirty="0"/>
            </a:fld>
            <a:endParaRPr lang="en-US" altLang="zh-CN" dirty="0"/>
          </a:p>
        </p:txBody>
      </p:sp>
    </p:spTree>
  </p:cSld>
  <p:clrMapOvr>
    <a:masterClrMapping/>
  </p:clrMapOvr>
  <p:hf sldNum="0" hdr="0" ftr="0" dt="0"/>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Tree>
  </p:cSld>
  <p:clrMapOvr>
    <a:masterClrMapping/>
  </p:clrMapOvr>
  <p:hf sldNum="0" hdr="0" ftr="0" dt="0"/>
</p:sldLayout>
</file>

<file path=ppt/slideLayouts/slideLayout59.xml><?xml version="1.0" encoding="utf-8"?>
<p:sldLayout xmlns:a="http://schemas.openxmlformats.org/drawingml/2006/main" xmlns:r="http://schemas.openxmlformats.org/officeDocument/2006/relationships" xmlns:p="http://schemas.openxmlformats.org/presentationml/2006/main">
  <p:cSld name="内容">
    <p:spTree>
      <p:nvGrpSpPr>
        <p:cNvPr id="1" name=""/>
        <p:cNvGrpSpPr/>
        <p:nvPr/>
      </p:nvGrpSpPr>
      <p:grpSpPr>
        <a:xfrm>
          <a:off x="0" y="0"/>
          <a:ext cx="0" cy="0"/>
          <a:chOff x="0" y="0"/>
          <a:chExt cx="0" cy="0"/>
        </a:xfrm>
      </p:grpSpPr>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9"/>
            <a:ext cx="8229600" cy="1143000"/>
          </a:xfrm>
          <a:prstGeom prst="rect">
            <a:avLst/>
          </a:prstGeom>
        </p:spPr>
        <p:txBody>
          <a:bodyPr/>
          <a:lstStyle/>
          <a:p>
            <a:r>
              <a:rPr lang="zh-CN" altLang="en-US" noProof="1" smtClean="0"/>
              <a:t>单击此处编辑母版标题样式</a:t>
            </a:r>
            <a:endParaRPr lang="zh-CN" altLang="en-US" noProof="1"/>
          </a:p>
        </p:txBody>
      </p:sp>
      <p:sp>
        <p:nvSpPr>
          <p:cNvPr id="3" name="灯片编号占位符 2"/>
          <p:cNvSpPr>
            <a:spLocks noGrp="1"/>
          </p:cNvSpPr>
          <p:nvPr>
            <p:ph type="sldNum" sz="quarter" idx="10"/>
          </p:nvPr>
        </p:nvSpPr>
        <p:spPr/>
        <p:txBody>
          <a:bodyPr/>
          <a:p>
            <a:pPr lvl="0" eaLnBrk="1" hangingPunct="1"/>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cSld name="3_自定义版式">
    <p:spTree>
      <p:nvGrpSpPr>
        <p:cNvPr id="1" name=""/>
        <p:cNvGrpSpPr/>
        <p:nvPr/>
      </p:nvGrpSpPr>
      <p:grpSpPr>
        <a:xfrm>
          <a:off x="0" y="0"/>
          <a:ext cx="0" cy="0"/>
          <a:chOff x="0" y="0"/>
          <a:chExt cx="0" cy="0"/>
        </a:xfrm>
      </p:grpSpPr>
      <p:pic>
        <p:nvPicPr>
          <p:cNvPr id="4103" name="Picture 2" descr="D:\02 工作宝典\C、PPT制作参考资料\01 我的PPT模板\PPT封底-1.jpg"/>
          <p:cNvPicPr>
            <a:picLocks noChangeAspect="1"/>
          </p:cNvPicPr>
          <p:nvPr/>
        </p:nvPicPr>
        <p:blipFill>
          <a:blip r:embed="rId2"/>
          <a:srcRect l="1154" r="1962"/>
          <a:stretch>
            <a:fillRect/>
          </a:stretch>
        </p:blipFill>
        <p:spPr>
          <a:xfrm>
            <a:off x="0" y="928688"/>
            <a:ext cx="9144000" cy="5929312"/>
          </a:xfrm>
          <a:prstGeom prst="rect">
            <a:avLst/>
          </a:prstGeom>
          <a:noFill/>
          <a:ln w="9525">
            <a:noFill/>
          </a:ln>
        </p:spPr>
      </p:pic>
    </p:spTree>
  </p:cSld>
  <p:clrMapOvr>
    <a:masterClrMapping/>
  </p:clrMapOvr>
  <p:hf sldNum="0" hdr="0" ftr="0" dt="0"/>
</p:sldLayout>
</file>

<file path=ppt/slideLayouts/slideLayout61.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1150938" y="617538"/>
            <a:ext cx="7793037"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1182688" y="2017713"/>
            <a:ext cx="7772400" cy="4114800"/>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9" name="日期占位符 3"/>
          <p:cNvSpPr>
            <a:spLocks noGrp="1"/>
          </p:cNvSpPr>
          <p:nvPr>
            <p:ph type="dt" sz="half" idx="2"/>
          </p:nvPr>
        </p:nvSpPr>
        <p:spPr>
          <a:xfrm>
            <a:off x="914400" y="6324600"/>
            <a:ext cx="1905000" cy="457200"/>
          </a:xfrm>
          <a:prstGeom prst="rect">
            <a:avLst/>
          </a:prstGeom>
        </p:spPr>
        <p:txBody>
          <a:bodyPr/>
          <a:lstStyle>
            <a:lvl1pPr>
              <a:defRPr/>
            </a:lvl1pPr>
          </a:lstStyle>
          <a:p>
            <a:pPr lvl="0" eaLnBrk="1" fontAlgn="base" hangingPunct="1"/>
            <a:endParaRPr lang="zh-CN" altLang="en-US" strike="noStrike" noProof="1" dirty="0">
              <a:effectLst>
                <a:outerShdw blurRad="38100" dist="38100" dir="2700000">
                  <a:srgbClr val="C0C0C0"/>
                </a:outerShdw>
              </a:effectLst>
            </a:endParaRPr>
          </a:p>
        </p:txBody>
      </p:sp>
      <p:sp>
        <p:nvSpPr>
          <p:cNvPr id="10" name="页脚占位符 4"/>
          <p:cNvSpPr>
            <a:spLocks noGrp="1"/>
          </p:cNvSpPr>
          <p:nvPr>
            <p:ph type="ftr" sz="quarter" idx="3"/>
          </p:nvPr>
        </p:nvSpPr>
        <p:spPr>
          <a:xfrm>
            <a:off x="3352800" y="6324600"/>
            <a:ext cx="2895600" cy="457200"/>
          </a:xfrm>
          <a:prstGeom prst="rect">
            <a:avLst/>
          </a:prstGeom>
        </p:spPr>
        <p:txBody>
          <a:bodyPr/>
          <a:lstStyle>
            <a:lvl1pPr>
              <a:defRPr/>
            </a:lvl1pPr>
          </a:lstStyle>
          <a:p>
            <a:pPr lvl="0" eaLnBrk="1" fontAlgn="base" hangingPunct="1"/>
            <a:endParaRPr lang="zh-CN" altLang="en-US" strike="noStrike" noProof="1" dirty="0">
              <a:effectLst>
                <a:outerShdw blurRad="38100" dist="38100" dir="2700000">
                  <a:srgbClr val="C0C0C0"/>
                </a:outerShdw>
              </a:effectLst>
            </a:endParaRPr>
          </a:p>
        </p:txBody>
      </p:sp>
      <p:sp>
        <p:nvSpPr>
          <p:cNvPr id="11" name="灯片编号占位符 5"/>
          <p:cNvSpPr>
            <a:spLocks noGrp="1"/>
          </p:cNvSpPr>
          <p:nvPr>
            <p:ph type="sldNum" sz="quarter" idx="4"/>
          </p:nvPr>
        </p:nvSpPr>
        <p:spPr>
          <a:xfrm>
            <a:off x="6781800" y="6324600"/>
            <a:ext cx="1905000" cy="457200"/>
          </a:xfrm>
          <a:prstGeom prst="rect">
            <a:avLst/>
          </a:prstGeom>
        </p:spPr>
        <p:txBody>
          <a:bodyPr/>
          <a:p>
            <a:pPr algn="r"/>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hf sldNum="0" hdr="0" ftr="0" dt="0"/>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a:xfrm>
            <a:off x="838200" y="6356350"/>
            <a:ext cx="2743200" cy="365125"/>
          </a:xfrm>
        </p:spPr>
        <p:txBody>
          <a:bodyPr/>
          <a:lstStyle/>
          <a:p>
            <a:fld id="{AC1B7B3F-A56B-4310-A966-BD55D80449F1}"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pPr algn="r"/>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hf sldNum="0" hdr="0" ftr="0" dt="0"/>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p:spPr>
        <p:txBody>
          <a:bodyPr/>
          <a:lstStyle/>
          <a:p>
            <a:fld id="{AC1B7B3F-A56B-4310-A966-BD55D80449F1}"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pPr algn="r"/>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p>
            <a:pPr lvl="0" eaLnBrk="1" hangingPunct="1"/>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2" y="273049"/>
            <a:ext cx="3008313" cy="1162051"/>
          </a:xfrm>
          <a:prstGeom prst="rect">
            <a:avLst/>
          </a:prstGeom>
        </p:spPr>
        <p:txBody>
          <a:bodyPr anchor="b"/>
          <a:lstStyle>
            <a:lvl1pPr algn="l">
              <a:defRPr sz="2000" b="1"/>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3575050" y="273052"/>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457202" y="1435102"/>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smtClean="0"/>
              <a:t>单击此处编辑母版文本样式</a:t>
            </a:r>
            <a:endParaRPr lang="zh-CN" altLang="en-US" noProof="1" smtClean="0"/>
          </a:p>
        </p:txBody>
      </p:sp>
      <p:sp>
        <p:nvSpPr>
          <p:cNvPr id="5" name="灯片编号占位符 4"/>
          <p:cNvSpPr>
            <a:spLocks noGrp="1"/>
          </p:cNvSpPr>
          <p:nvPr>
            <p:ph type="sldNum" sz="quarter" idx="10"/>
          </p:nvPr>
        </p:nvSpPr>
        <p:spPr/>
        <p:txBody>
          <a:bodyPr/>
          <a:p>
            <a:pPr lvl="0" eaLnBrk="1" hangingPunct="1"/>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9"/>
          </a:xfrm>
          <a:prstGeom prst="rect">
            <a:avLst/>
          </a:prstGeom>
        </p:spPr>
        <p:txBody>
          <a:bodyPr anchor="b"/>
          <a:lstStyle>
            <a:lvl1pPr algn="l">
              <a:defRPr sz="2000" b="1"/>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smtClean="0"/>
              <a:t>单击此处编辑母版文本样式</a:t>
            </a:r>
            <a:endParaRPr lang="zh-CN" altLang="en-US" noProof="1" smtClean="0"/>
          </a:p>
        </p:txBody>
      </p:sp>
      <p:sp>
        <p:nvSpPr>
          <p:cNvPr id="5" name="灯片编号占位符 4"/>
          <p:cNvSpPr>
            <a:spLocks noGrp="1"/>
          </p:cNvSpPr>
          <p:nvPr>
            <p:ph type="sldNum" sz="quarter" idx="10"/>
          </p:nvPr>
        </p:nvSpPr>
        <p:spPr/>
        <p:txBody>
          <a:bodyPr/>
          <a:p>
            <a:pPr lvl="0" eaLnBrk="1" hangingPunct="1"/>
            <a:fld id="{9A0DB2DC-4C9A-4742-B13C-FB6460FD3503}" type="slidenum">
              <a:rPr lang="zh-CN" altLang="en-US" dirty="0"/>
            </a:fld>
            <a:endParaRPr lang="zh-CN" altLang="en-US" dirty="0">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8" Type="http://schemas.openxmlformats.org/officeDocument/2006/relationships/theme" Target="../theme/theme2.xml"/><Relationship Id="rId17" Type="http://schemas.openxmlformats.org/officeDocument/2006/relationships/image" Target="../media/image6.jpeg"/><Relationship Id="rId16" Type="http://schemas.openxmlformats.org/officeDocument/2006/relationships/image" Target="../media/image5.jpeg"/><Relationship Id="rId15" Type="http://schemas.openxmlformats.org/officeDocument/2006/relationships/image" Target="../media/image4.jpeg"/><Relationship Id="rId14" Type="http://schemas.openxmlformats.org/officeDocument/2006/relationships/image" Target="../media/image3.png"/><Relationship Id="rId13" Type="http://schemas.openxmlformats.org/officeDocument/2006/relationships/image" Target="../media/image2.jpeg"/><Relationship Id="rId12" Type="http://schemas.openxmlformats.org/officeDocument/2006/relationships/image" Target="../media/image1.jpeg"/><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5" Type="http://schemas.openxmlformats.org/officeDocument/2006/relationships/theme" Target="../theme/theme3.xml"/><Relationship Id="rId14" Type="http://schemas.openxmlformats.org/officeDocument/2006/relationships/image" Target="../media/image8.jpeg"/><Relationship Id="rId13" Type="http://schemas.openxmlformats.org/officeDocument/2006/relationships/image" Target="../media/image7.jpeg"/><Relationship Id="rId12" Type="http://schemas.openxmlformats.org/officeDocument/2006/relationships/image" Target="../media/image1.jpeg"/><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2.xml"/><Relationship Id="rId8" Type="http://schemas.openxmlformats.org/officeDocument/2006/relationships/slideLayout" Target="../slideLayouts/slideLayout41.xml"/><Relationship Id="rId7" Type="http://schemas.openxmlformats.org/officeDocument/2006/relationships/slideLayout" Target="../slideLayouts/slideLayout40.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3" Type="http://schemas.openxmlformats.org/officeDocument/2006/relationships/slideLayout" Target="../slideLayouts/slideLayout36.xml"/><Relationship Id="rId2" Type="http://schemas.openxmlformats.org/officeDocument/2006/relationships/slideLayout" Target="../slideLayouts/slideLayout35.xml"/><Relationship Id="rId13" Type="http://schemas.openxmlformats.org/officeDocument/2006/relationships/theme" Target="../theme/theme4.xml"/><Relationship Id="rId12" Type="http://schemas.openxmlformats.org/officeDocument/2006/relationships/image" Target="../media/image1.jpeg"/><Relationship Id="rId11" Type="http://schemas.openxmlformats.org/officeDocument/2006/relationships/slideLayout" Target="../slideLayouts/slideLayout44.xml"/><Relationship Id="rId10" Type="http://schemas.openxmlformats.org/officeDocument/2006/relationships/slideLayout" Target="../slideLayouts/slideLayout43.xml"/><Relationship Id="rId1"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53.xml"/><Relationship Id="rId8" Type="http://schemas.openxmlformats.org/officeDocument/2006/relationships/slideLayout" Target="../slideLayouts/slideLayout52.xml"/><Relationship Id="rId7" Type="http://schemas.openxmlformats.org/officeDocument/2006/relationships/slideLayout" Target="../slideLayouts/slideLayout51.xml"/><Relationship Id="rId6" Type="http://schemas.openxmlformats.org/officeDocument/2006/relationships/slideLayout" Target="../slideLayouts/slideLayout50.xml"/><Relationship Id="rId5" Type="http://schemas.openxmlformats.org/officeDocument/2006/relationships/slideLayout" Target="../slideLayouts/slideLayout49.xml"/><Relationship Id="rId4" Type="http://schemas.openxmlformats.org/officeDocument/2006/relationships/slideLayout" Target="../slideLayouts/slideLayout48.xml"/><Relationship Id="rId3" Type="http://schemas.openxmlformats.org/officeDocument/2006/relationships/slideLayout" Target="../slideLayouts/slideLayout47.xml"/><Relationship Id="rId2" Type="http://schemas.openxmlformats.org/officeDocument/2006/relationships/slideLayout" Target="../slideLayouts/slideLayout46.xml"/><Relationship Id="rId13" Type="http://schemas.openxmlformats.org/officeDocument/2006/relationships/theme" Target="../theme/theme5.xml"/><Relationship Id="rId12" Type="http://schemas.openxmlformats.org/officeDocument/2006/relationships/image" Target="../media/image1.jpeg"/><Relationship Id="rId11" Type="http://schemas.openxmlformats.org/officeDocument/2006/relationships/slideLayout" Target="../slideLayouts/slideLayout55.xml"/><Relationship Id="rId10" Type="http://schemas.openxmlformats.org/officeDocument/2006/relationships/slideLayout" Target="../slideLayouts/slideLayout54.xml"/><Relationship Id="rId1"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9" Type="http://schemas.openxmlformats.org/officeDocument/2006/relationships/image" Target="../media/image10.png"/><Relationship Id="rId8" Type="http://schemas.openxmlformats.org/officeDocument/2006/relationships/slideLayout" Target="../slideLayouts/slideLayout63.xml"/><Relationship Id="rId7" Type="http://schemas.openxmlformats.org/officeDocument/2006/relationships/slideLayout" Target="../slideLayouts/slideLayout62.xml"/><Relationship Id="rId6" Type="http://schemas.openxmlformats.org/officeDocument/2006/relationships/slideLayout" Target="../slideLayouts/slideLayout61.xml"/><Relationship Id="rId5" Type="http://schemas.openxmlformats.org/officeDocument/2006/relationships/slideLayout" Target="../slideLayouts/slideLayout60.xml"/><Relationship Id="rId4" Type="http://schemas.openxmlformats.org/officeDocument/2006/relationships/slideLayout" Target="../slideLayouts/slideLayout59.xml"/><Relationship Id="rId3" Type="http://schemas.openxmlformats.org/officeDocument/2006/relationships/slideLayout" Target="../slideLayouts/slideLayout58.xml"/><Relationship Id="rId2" Type="http://schemas.openxmlformats.org/officeDocument/2006/relationships/slideLayout" Target="../slideLayouts/slideLayout57.xml"/><Relationship Id="rId10" Type="http://schemas.openxmlformats.org/officeDocument/2006/relationships/theme" Target="../theme/theme6.xml"/><Relationship Id="rId1"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2"/>
          <a:stretch>
            <a:fillRect/>
          </a:stretch>
        </a:blipFill>
        <a:effectLst/>
      </p:bgPr>
    </p:bg>
    <p:spTree>
      <p:nvGrpSpPr>
        <p:cNvPr id="1" name=""/>
        <p:cNvGrpSpPr/>
        <p:nvPr/>
      </p:nvGrpSpPr>
      <p:grpSpPr/>
      <p:sp>
        <p:nvSpPr>
          <p:cNvPr id="2050" name="灯片编号占位符 5"/>
          <p:cNvSpPr>
            <a:spLocks noGrp="1" noChangeArrowheads="1"/>
          </p:cNvSpPr>
          <p:nvPr>
            <p:ph type="sldNum" sz="quarter" idx="4"/>
          </p:nvPr>
        </p:nvSpPr>
        <p:spPr bwMode="auto">
          <a:xfrm>
            <a:off x="8458200" y="6356350"/>
            <a:ext cx="542925" cy="365125"/>
          </a:xfrm>
          <a:prstGeom prst="rect">
            <a:avLst/>
          </a:prstGeom>
          <a:noFill/>
          <a:ln w="9525">
            <a:noFill/>
            <a:miter lim="800000"/>
          </a:ln>
        </p:spPr>
        <p:txBody>
          <a:bodyPr vert="horz" wrap="square" lIns="91440" tIns="45720" rIns="91440" bIns="45720" numCol="1" anchor="ctr" anchorCtr="0" compatLnSpc="1"/>
          <a:lstStyle>
            <a:lvl1pPr algn="r">
              <a:defRPr sz="1200">
                <a:solidFill>
                  <a:srgbClr val="898989"/>
                </a:solidFill>
                <a:latin typeface="Calibri" panose="020F0502020204030204" pitchFamily="34" charset="0"/>
              </a:defRPr>
            </a:lvl1pPr>
          </a:lstStyle>
          <a:p>
            <a:pPr lvl="0" eaLnBrk="1" hangingPunct="1"/>
            <a:fld id="{9A0DB2DC-4C9A-4742-B13C-FB6460FD3503}" type="slidenum">
              <a:rPr lang="zh-CN" altLang="en-US" dirty="0"/>
            </a:fld>
            <a:endParaRPr lang="zh-CN" alt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2"/>
          <a:stretch>
            <a:fillRect/>
          </a:stretch>
        </a:blipFill>
        <a:effectLst/>
      </p:bgPr>
    </p:bg>
    <p:spTree>
      <p:nvGrpSpPr>
        <p:cNvPr id="1" name=""/>
        <p:cNvGrpSpPr/>
        <p:nvPr/>
      </p:nvGrpSpPr>
      <p:grpSpPr/>
      <p:pic>
        <p:nvPicPr>
          <p:cNvPr id="3074" name="图片 3" descr="4.jpg"/>
          <p:cNvPicPr>
            <a:picLocks noChangeAspect="1"/>
          </p:cNvPicPr>
          <p:nvPr/>
        </p:nvPicPr>
        <p:blipFill>
          <a:blip r:embed="rId13"/>
          <a:stretch>
            <a:fillRect/>
          </a:stretch>
        </p:blipFill>
        <p:spPr>
          <a:xfrm>
            <a:off x="285750" y="133350"/>
            <a:ext cx="2000250" cy="857250"/>
          </a:xfrm>
          <a:prstGeom prst="rect">
            <a:avLst/>
          </a:prstGeom>
          <a:noFill/>
          <a:ln w="9525">
            <a:noFill/>
          </a:ln>
        </p:spPr>
      </p:pic>
      <p:pic>
        <p:nvPicPr>
          <p:cNvPr id="3075" name="Picture 2"/>
          <p:cNvPicPr>
            <a:picLocks noChangeAspect="1"/>
          </p:cNvPicPr>
          <p:nvPr/>
        </p:nvPicPr>
        <p:blipFill>
          <a:blip r:embed="rId14"/>
          <a:stretch>
            <a:fillRect/>
          </a:stretch>
        </p:blipFill>
        <p:spPr>
          <a:xfrm>
            <a:off x="5072063" y="285750"/>
            <a:ext cx="3786187" cy="550863"/>
          </a:xfrm>
          <a:prstGeom prst="rect">
            <a:avLst/>
          </a:prstGeom>
          <a:noFill/>
          <a:ln w="9525">
            <a:noFill/>
          </a:ln>
        </p:spPr>
      </p:pic>
      <p:grpSp>
        <p:nvGrpSpPr>
          <p:cNvPr id="3076" name="Group 4"/>
          <p:cNvGrpSpPr>
            <a:grpSpLocks noChangeAspect="1"/>
          </p:cNvGrpSpPr>
          <p:nvPr/>
        </p:nvGrpSpPr>
        <p:grpSpPr>
          <a:xfrm>
            <a:off x="0" y="2997200"/>
            <a:ext cx="9144000" cy="3027363"/>
            <a:chOff x="0" y="0"/>
            <a:chExt cx="5760" cy="1907"/>
          </a:xfrm>
        </p:grpSpPr>
        <p:pic>
          <p:nvPicPr>
            <p:cNvPr id="3078" name="Picture 2" descr="F:\2-照片\110711（厂区照片）\厂区照片\汇总\DSCN3683.jpg"/>
            <p:cNvPicPr>
              <a:picLocks noChangeAspect="1"/>
            </p:cNvPicPr>
            <p:nvPr userDrawn="1"/>
          </p:nvPicPr>
          <p:blipFill>
            <a:blip r:embed="rId15"/>
            <a:stretch>
              <a:fillRect/>
            </a:stretch>
          </p:blipFill>
          <p:spPr>
            <a:xfrm>
              <a:off x="0" y="0"/>
              <a:ext cx="1845" cy="1905"/>
            </a:xfrm>
            <a:prstGeom prst="rect">
              <a:avLst/>
            </a:prstGeom>
            <a:noFill/>
            <a:ln w="9525">
              <a:noFill/>
            </a:ln>
          </p:spPr>
        </p:pic>
        <p:pic>
          <p:nvPicPr>
            <p:cNvPr id="3079" name="Picture 4" descr="F:\2-照片\110711（厂区照片）\厂区照片\汇总\DSCN3754.jpg"/>
            <p:cNvPicPr>
              <a:picLocks noChangeAspect="1"/>
            </p:cNvPicPr>
            <p:nvPr userDrawn="1"/>
          </p:nvPicPr>
          <p:blipFill>
            <a:blip r:embed="rId16"/>
            <a:stretch>
              <a:fillRect/>
            </a:stretch>
          </p:blipFill>
          <p:spPr>
            <a:xfrm>
              <a:off x="4005" y="0"/>
              <a:ext cx="1755" cy="1905"/>
            </a:xfrm>
            <a:prstGeom prst="rect">
              <a:avLst/>
            </a:prstGeom>
            <a:noFill/>
            <a:ln w="9525">
              <a:noFill/>
            </a:ln>
          </p:spPr>
        </p:pic>
        <p:pic>
          <p:nvPicPr>
            <p:cNvPr id="3080" name="Picture 4" descr="照片 124"/>
            <p:cNvPicPr>
              <a:picLocks noChangeAspect="1"/>
            </p:cNvPicPr>
            <p:nvPr userDrawn="1"/>
          </p:nvPicPr>
          <p:blipFill>
            <a:blip r:embed="rId17"/>
            <a:stretch>
              <a:fillRect/>
            </a:stretch>
          </p:blipFill>
          <p:spPr>
            <a:xfrm>
              <a:off x="1845" y="2"/>
              <a:ext cx="2178" cy="1905"/>
            </a:xfrm>
            <a:prstGeom prst="rect">
              <a:avLst/>
            </a:prstGeom>
            <a:noFill/>
            <a:ln w="9525">
              <a:noFill/>
            </a:ln>
          </p:spPr>
        </p:pic>
      </p:grpSp>
      <p:sp>
        <p:nvSpPr>
          <p:cNvPr id="7176" name="灯片编号占位符 5"/>
          <p:cNvSpPr>
            <a:spLocks noGrp="1" noChangeArrowheads="1"/>
          </p:cNvSpPr>
          <p:nvPr>
            <p:ph type="sldNum" sz="quarter" idx="4"/>
          </p:nvPr>
        </p:nvSpPr>
        <p:spPr bwMode="auto">
          <a:xfrm>
            <a:off x="8458200" y="6356350"/>
            <a:ext cx="542925" cy="365125"/>
          </a:xfrm>
          <a:prstGeom prst="rect">
            <a:avLst/>
          </a:prstGeom>
          <a:noFill/>
          <a:ln w="9525">
            <a:noFill/>
            <a:miter lim="800000"/>
          </a:ln>
        </p:spPr>
        <p:txBody>
          <a:bodyPr vert="horz" wrap="square" lIns="91440" tIns="45720" rIns="91440" bIns="45720" numCol="1" anchor="ctr" anchorCtr="0" compatLnSpc="1"/>
          <a:lstStyle>
            <a:lvl1pPr algn="r">
              <a:defRPr sz="1200">
                <a:solidFill>
                  <a:srgbClr val="898989"/>
                </a:solidFill>
                <a:latin typeface="Calibri" panose="020F0502020204030204" pitchFamily="34" charset="0"/>
              </a:defRPr>
            </a:lvl1pPr>
          </a:lstStyle>
          <a:p>
            <a:pPr lvl="0" eaLnBrk="1" hangingPunct="1"/>
            <a:fld id="{9A0DB2DC-4C9A-4742-B13C-FB6460FD3503}" type="slidenum">
              <a:rPr lang="zh-CN" altLang="en-US" dirty="0"/>
            </a:fld>
            <a:endParaRPr lang="zh-CN" alt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2"/>
          <a:stretch>
            <a:fillRect/>
          </a:stretch>
        </a:blipFill>
        <a:effectLst/>
      </p:bgPr>
    </p:bg>
    <p:spTree>
      <p:nvGrpSpPr>
        <p:cNvPr id="1" name=""/>
        <p:cNvGrpSpPr/>
        <p:nvPr/>
      </p:nvGrpSpPr>
      <p:grpSpPr/>
      <p:cxnSp>
        <p:nvCxnSpPr>
          <p:cNvPr id="4098" name="直接连接符 2"/>
          <p:cNvCxnSpPr/>
          <p:nvPr/>
        </p:nvCxnSpPr>
        <p:spPr>
          <a:xfrm>
            <a:off x="0" y="785813"/>
            <a:ext cx="9144000" cy="1587"/>
          </a:xfrm>
          <a:prstGeom prst="line">
            <a:avLst/>
          </a:prstGeom>
          <a:ln w="9525" cap="flat" cmpd="sng">
            <a:solidFill>
              <a:srgbClr val="4A7EBB"/>
            </a:solidFill>
            <a:prstDash val="solid"/>
            <a:headEnd type="none" w="med" len="med"/>
            <a:tailEnd type="none" w="med" len="med"/>
          </a:ln>
        </p:spPr>
      </p:cxnSp>
      <p:pic>
        <p:nvPicPr>
          <p:cNvPr id="4099" name="图片 3" descr="4.jpg"/>
          <p:cNvPicPr>
            <a:picLocks noChangeAspect="1"/>
          </p:cNvPicPr>
          <p:nvPr/>
        </p:nvPicPr>
        <p:blipFill>
          <a:blip r:embed="rId13"/>
          <a:stretch>
            <a:fillRect/>
          </a:stretch>
        </p:blipFill>
        <p:spPr>
          <a:xfrm>
            <a:off x="4143375" y="122238"/>
            <a:ext cx="1214438" cy="520700"/>
          </a:xfrm>
          <a:prstGeom prst="rect">
            <a:avLst/>
          </a:prstGeom>
          <a:noFill/>
          <a:ln w="9525">
            <a:noFill/>
          </a:ln>
        </p:spPr>
      </p:pic>
      <p:pic>
        <p:nvPicPr>
          <p:cNvPr id="4100" name="Picture 2"/>
          <p:cNvPicPr>
            <a:picLocks noChangeAspect="1"/>
          </p:cNvPicPr>
          <p:nvPr/>
        </p:nvPicPr>
        <p:blipFill>
          <a:blip r:embed="rId14"/>
          <a:stretch>
            <a:fillRect/>
          </a:stretch>
        </p:blipFill>
        <p:spPr>
          <a:xfrm>
            <a:off x="5500688" y="71438"/>
            <a:ext cx="3571875" cy="592137"/>
          </a:xfrm>
          <a:prstGeom prst="rect">
            <a:avLst/>
          </a:prstGeom>
          <a:noFill/>
          <a:ln w="9525">
            <a:noFill/>
          </a:ln>
        </p:spPr>
      </p:pic>
      <p:sp>
        <p:nvSpPr>
          <p:cNvPr id="8197" name="灯片编号占位符 2"/>
          <p:cNvSpPr>
            <a:spLocks noGrp="1" noChangeArrowheads="1"/>
          </p:cNvSpPr>
          <p:nvPr>
            <p:ph type="sldNum" sz="quarter" idx="4"/>
          </p:nvPr>
        </p:nvSpPr>
        <p:spPr bwMode="auto">
          <a:xfrm>
            <a:off x="8458200" y="6356350"/>
            <a:ext cx="542925" cy="365125"/>
          </a:xfrm>
          <a:prstGeom prst="rect">
            <a:avLst/>
          </a:prstGeom>
          <a:noFill/>
          <a:ln w="9525">
            <a:noFill/>
            <a:miter lim="800000"/>
          </a:ln>
        </p:spPr>
        <p:txBody>
          <a:bodyPr vert="horz" wrap="square" lIns="91440" tIns="45720" rIns="91440" bIns="45720" numCol="1" anchor="ctr" anchorCtr="0" compatLnSpc="1"/>
          <a:lstStyle>
            <a:lvl1pPr algn="r">
              <a:defRPr sz="1200">
                <a:solidFill>
                  <a:srgbClr val="898989"/>
                </a:solidFill>
                <a:latin typeface="Calibri" panose="020F0502020204030204" pitchFamily="34" charset="0"/>
              </a:defRPr>
            </a:lvl1pPr>
          </a:lstStyle>
          <a:p>
            <a:pPr lvl="0" eaLnBrk="1" hangingPunct="1"/>
            <a:fld id="{9A0DB2DC-4C9A-4742-B13C-FB6460FD3503}" type="slidenum">
              <a:rPr lang="zh-CN" altLang="en-US" dirty="0"/>
            </a:fld>
            <a:endParaRPr lang="zh-CN" alt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2"/>
          <a:stretch>
            <a:fillRect/>
          </a:stretch>
        </a:blipFill>
        <a:effectLst/>
      </p:bgPr>
    </p:bg>
    <p:spTree>
      <p:nvGrpSpPr>
        <p:cNvPr id="1" name=""/>
        <p:cNvGrpSpPr/>
        <p:nvPr/>
      </p:nvGrpSpPr>
      <p:grpSpPr/>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advClick="0" advTm="1000">
    <p:cut/>
  </p:transition>
  <p:hf sldNum="0" hdr="0" ftr="0" dt="0"/>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2"/>
          <a:stretch>
            <a:fillRect/>
          </a:stretch>
        </a:blipFill>
        <a:effectLst/>
      </p:bgPr>
    </p:bg>
    <p:spTree>
      <p:nvGrpSpPr>
        <p:cNvPr id="1" name=""/>
        <p:cNvGrpSpPr/>
        <p:nvPr/>
      </p:nvGrpSpPr>
      <p:grpSpPr/>
      <p:sp>
        <p:nvSpPr>
          <p:cNvPr id="10242" name="Rectangle 5"/>
          <p:cNvSpPr>
            <a:spLocks noGrp="1" noChangeArrowheads="1"/>
          </p:cNvSpPr>
          <p:nvPr>
            <p:ph type="dt" sz="half" idx="2"/>
          </p:nvPr>
        </p:nvSpPr>
        <p:spPr bwMode="auto">
          <a:xfrm>
            <a:off x="457200" y="6248400"/>
            <a:ext cx="2133600" cy="457200"/>
          </a:xfrm>
          <a:prstGeom prst="rect">
            <a:avLst/>
          </a:prstGeom>
          <a:noFill/>
          <a:ln w="9525">
            <a:noFill/>
            <a:miter lim="800000"/>
          </a:ln>
        </p:spPr>
        <p:txBody>
          <a:bodyPr vert="horz" wrap="square" lIns="91440" tIns="45720" rIns="91440" bIns="45720" numCol="1" anchor="t" anchorCtr="0" compatLnSpc="1"/>
          <a:lstStyle>
            <a:lvl1pPr>
              <a:defRPr noProof="1">
                <a:latin typeface="Arial" panose="020B060402020202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243" name="Rectangle 6"/>
          <p:cNvSpPr>
            <a:spLocks noGrp="1" noChangeArrowheads="1"/>
          </p:cNvSpPr>
          <p:nvPr>
            <p:ph type="ftr" sz="quarter" idx="3"/>
          </p:nvPr>
        </p:nvSpPr>
        <p:spPr bwMode="auto">
          <a:xfrm>
            <a:off x="3124200" y="6248400"/>
            <a:ext cx="2895600" cy="457200"/>
          </a:xfrm>
          <a:prstGeom prst="rect">
            <a:avLst/>
          </a:prstGeom>
          <a:noFill/>
          <a:ln w="9525">
            <a:noFill/>
            <a:miter lim="800000"/>
          </a:ln>
        </p:spPr>
        <p:txBody>
          <a:bodyPr vert="horz" wrap="square" lIns="91440" tIns="45720" rIns="91440" bIns="45720" numCol="1" anchor="t" anchorCtr="0" compatLnSpc="1"/>
          <a:lstStyle>
            <a:lvl1pPr>
              <a:defRPr noProof="1">
                <a:latin typeface="Arial" panose="020B060402020202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244" name="Rectangle 7"/>
          <p:cNvSpPr>
            <a:spLocks noGrp="1" noChangeArrowheads="1"/>
          </p:cNvSpPr>
          <p:nvPr>
            <p:ph type="sldNum" sz="quarter" idx="4"/>
          </p:nvPr>
        </p:nvSpPr>
        <p:spPr bwMode="auto">
          <a:xfrm>
            <a:off x="8458200" y="6356350"/>
            <a:ext cx="542925" cy="365125"/>
          </a:xfrm>
          <a:prstGeom prst="rect">
            <a:avLst/>
          </a:prstGeom>
          <a:noFill/>
          <a:ln w="9525">
            <a:noFill/>
            <a:miter lim="800000"/>
          </a:ln>
        </p:spPr>
        <p:txBody>
          <a:bodyPr vert="horz" wrap="square" lIns="91440" tIns="45720" rIns="91440" bIns="45720" numCol="1" anchor="ctr" anchorCtr="0" compatLnSpc="1"/>
          <a:lstStyle>
            <a:lvl1pPr algn="r">
              <a:defRPr sz="1200">
                <a:solidFill>
                  <a:srgbClr val="898989"/>
                </a:solidFill>
                <a:latin typeface="Calibri" panose="020F0502020204030204" pitchFamily="34" charset="0"/>
              </a:defRPr>
            </a:lvl1pPr>
          </a:lstStyle>
          <a:p>
            <a:pPr lvl="0" eaLnBrk="1" hangingPunct="1"/>
            <a:fld id="{9A0DB2DC-4C9A-4742-B13C-FB6460FD3503}" type="slidenum">
              <a:rPr lang="en-US" altLang="zh-CN" dirty="0"/>
            </a:fld>
            <a:endParaRPr lang="en-US" altLang="zh-CN"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7" name="Line 6"/>
          <p:cNvSpPr>
            <a:spLocks noChangeShapeType="1"/>
          </p:cNvSpPr>
          <p:nvPr/>
        </p:nvSpPr>
        <p:spPr bwMode="auto">
          <a:xfrm>
            <a:off x="141288" y="6477000"/>
            <a:ext cx="8836025" cy="0"/>
          </a:xfrm>
          <a:prstGeom prst="line">
            <a:avLst/>
          </a:prstGeom>
          <a:noFill/>
          <a:ln w="12700">
            <a:solidFill>
              <a:srgbClr val="8B8B8B"/>
            </a:solidFill>
            <a:rou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en-GB" sz="2955" b="0" i="0" u="none" strike="noStrike" kern="1200" cap="none" spc="0" normalizeH="0" baseline="0" noProof="0" dirty="0">
              <a:ln>
                <a:noFill/>
              </a:ln>
              <a:solidFill>
                <a:schemeClr val="tx1"/>
              </a:solidFill>
              <a:effectLst/>
              <a:uLnTx/>
              <a:uFillTx/>
              <a:latin typeface="Tahoma" panose="020B0604030504040204" pitchFamily="34" charset="0"/>
              <a:ea typeface="宋体" panose="02010600030101010101" pitchFamily="2" charset="-122"/>
              <a:cs typeface="+mn-cs"/>
            </a:endParaRPr>
          </a:p>
        </p:txBody>
      </p:sp>
      <p:sp>
        <p:nvSpPr>
          <p:cNvPr id="8" name="Line 6"/>
          <p:cNvSpPr>
            <a:spLocks noChangeShapeType="1"/>
          </p:cNvSpPr>
          <p:nvPr/>
        </p:nvSpPr>
        <p:spPr bwMode="auto">
          <a:xfrm>
            <a:off x="150813" y="820738"/>
            <a:ext cx="8836025" cy="0"/>
          </a:xfrm>
          <a:prstGeom prst="line">
            <a:avLst/>
          </a:prstGeom>
          <a:noFill/>
          <a:ln w="38100">
            <a:solidFill>
              <a:schemeClr val="bg1">
                <a:lumMod val="75000"/>
              </a:schemeClr>
            </a:solidFill>
            <a:rou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en-GB" sz="2955" b="0" i="0" u="none" strike="noStrike" kern="1200" cap="none" spc="0" normalizeH="0" baseline="0" noProof="0" dirty="0">
              <a:ln>
                <a:noFill/>
              </a:ln>
              <a:solidFill>
                <a:schemeClr val="tx1"/>
              </a:solidFill>
              <a:effectLst/>
              <a:uLnTx/>
              <a:uFillTx/>
              <a:latin typeface="Tahoma" panose="020B0604030504040204" pitchFamily="34" charset="0"/>
              <a:ea typeface="宋体" panose="02010600030101010101" pitchFamily="2" charset="-122"/>
              <a:cs typeface="+mn-cs"/>
            </a:endParaRPr>
          </a:p>
        </p:txBody>
      </p:sp>
      <p:sp>
        <p:nvSpPr>
          <p:cNvPr id="1028" name="文本框 13"/>
          <p:cNvSpPr txBox="1"/>
          <p:nvPr/>
        </p:nvSpPr>
        <p:spPr>
          <a:xfrm>
            <a:off x="150813" y="6477000"/>
            <a:ext cx="2135187" cy="307975"/>
          </a:xfrm>
          <a:prstGeom prst="rect">
            <a:avLst/>
          </a:prstGeom>
          <a:noFill/>
          <a:ln w="9525">
            <a:noFill/>
          </a:ln>
        </p:spPr>
        <p:txBody>
          <a:bodyPr>
            <a:spAutoFit/>
          </a:bodyPr>
          <a:p>
            <a:pPr lvl="0" eaLnBrk="1" hangingPunct="1">
              <a:buNone/>
            </a:pPr>
            <a:r>
              <a:rPr lang="en-US" altLang="zh-CN" sz="1400" dirty="0">
                <a:solidFill>
                  <a:srgbClr val="7F7F7F"/>
                </a:solidFill>
                <a:latin typeface="Tahoma" panose="020B0604030504040204" pitchFamily="34" charset="0"/>
              </a:rPr>
              <a:t>www.leanplants.com</a:t>
            </a:r>
            <a:endParaRPr lang="zh-CN" altLang="en-US" sz="1400" dirty="0">
              <a:solidFill>
                <a:srgbClr val="7F7F7F"/>
              </a:solidFill>
              <a:latin typeface="Tahoma" panose="020B0604030504040204" pitchFamily="34" charset="0"/>
            </a:endParaRPr>
          </a:p>
        </p:txBody>
      </p:sp>
      <p:sp>
        <p:nvSpPr>
          <p:cNvPr id="15" name="Text Box 5"/>
          <p:cNvSpPr txBox="1">
            <a:spLocks noChangeArrowheads="1"/>
          </p:cNvSpPr>
          <p:nvPr/>
        </p:nvSpPr>
        <p:spPr bwMode="auto">
          <a:xfrm>
            <a:off x="8723313" y="6543675"/>
            <a:ext cx="338138" cy="244475"/>
          </a:xfrm>
          <a:prstGeom prst="rect">
            <a:avLst/>
          </a:prstGeom>
          <a:noFill/>
          <a:ln>
            <a:noFill/>
          </a:ln>
        </p:spPr>
        <p:txBody>
          <a:bodyPr wrap="none">
            <a:spAutoFit/>
          </a:bodyPr>
          <a:p>
            <a:pPr lvl="0" eaLnBrk="0" hangingPunct="0">
              <a:buNone/>
            </a:pPr>
            <a:fld id="{9A0DB2DC-4C9A-4742-B13C-FB6460FD3503}" type="slidenum">
              <a:rPr lang="en-GB" altLang="zh-CN" sz="900" dirty="0">
                <a:latin typeface="Arial" panose="020B0604020202020204" pitchFamily="34" charset="0"/>
              </a:rPr>
            </a:fld>
            <a:endParaRPr lang="en-GB" altLang="zh-CN" sz="900" dirty="0">
              <a:latin typeface="Arial" panose="020B0604020202020204" pitchFamily="34" charset="0"/>
            </a:endParaRPr>
          </a:p>
        </p:txBody>
      </p:sp>
      <p:pic>
        <p:nvPicPr>
          <p:cNvPr id="1030" name="图片 2"/>
          <p:cNvPicPr>
            <a:picLocks noChangeAspect="1"/>
          </p:cNvPicPr>
          <p:nvPr/>
        </p:nvPicPr>
        <p:blipFill>
          <a:blip r:embed="rId9"/>
          <a:srcRect t="29845" b="32617"/>
          <a:stretch>
            <a:fillRect/>
          </a:stretch>
        </p:blipFill>
        <p:spPr>
          <a:xfrm>
            <a:off x="7712075" y="109538"/>
            <a:ext cx="1274763" cy="638175"/>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14.jpeg"/><Relationship Id="rId8" Type="http://schemas.openxmlformats.org/officeDocument/2006/relationships/tags" Target="../tags/tag5.xml"/><Relationship Id="rId7" Type="http://schemas.openxmlformats.org/officeDocument/2006/relationships/image" Target="../media/image13.jpeg"/><Relationship Id="rId6" Type="http://schemas.openxmlformats.org/officeDocument/2006/relationships/tags" Target="../tags/tag4.xml"/><Relationship Id="rId5" Type="http://schemas.openxmlformats.org/officeDocument/2006/relationships/image" Target="../media/image12.jpeg"/><Relationship Id="rId4" Type="http://schemas.openxmlformats.org/officeDocument/2006/relationships/tags" Target="../tags/tag3.xml"/><Relationship Id="rId3" Type="http://schemas.openxmlformats.org/officeDocument/2006/relationships/image" Target="../media/image11.png"/><Relationship Id="rId2" Type="http://schemas.openxmlformats.org/officeDocument/2006/relationships/tags" Target="../tags/tag2.xml"/><Relationship Id="rId10" Type="http://schemas.openxmlformats.org/officeDocument/2006/relationships/slideLayout" Target="../slideLayouts/slideLayout58.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8.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8.xml"/><Relationship Id="rId1" Type="http://schemas.openxmlformats.org/officeDocument/2006/relationships/image" Target="../media/image19.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8.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58.xml"/><Relationship Id="rId2" Type="http://schemas.openxmlformats.org/officeDocument/2006/relationships/image" Target="../media/image16.png"/><Relationship Id="rId1" Type="http://schemas.openxmlformats.org/officeDocument/2006/relationships/image" Target="../media/image1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25.xml.rels><?xml version="1.0" encoding="UTF-8" standalone="yes"?>
<Relationships xmlns="http://schemas.openxmlformats.org/package/2006/relationships"><Relationship Id="rId4" Type="http://schemas.openxmlformats.org/officeDocument/2006/relationships/vmlDrawing" Target="../drawings/vmlDrawing1.vml"/><Relationship Id="rId3" Type="http://schemas.openxmlformats.org/officeDocument/2006/relationships/slideLayout" Target="../slideLayouts/slideLayout58.xml"/><Relationship Id="rId2" Type="http://schemas.openxmlformats.org/officeDocument/2006/relationships/image" Target="../media/image20.emf"/><Relationship Id="rId1" Type="http://schemas.openxmlformats.org/officeDocument/2006/relationships/oleObject" Target="../embeddings/oleObject1.bin"/></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61.xml"/><Relationship Id="rId1" Type="http://schemas.openxmlformats.org/officeDocument/2006/relationships/image" Target="../media/image21.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61.xml"/><Relationship Id="rId1" Type="http://schemas.openxmlformats.org/officeDocument/2006/relationships/image" Target="../media/image22.pn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61.xml"/><Relationship Id="rId1" Type="http://schemas.openxmlformats.org/officeDocument/2006/relationships/image" Target="../media/image23.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61.xml"/><Relationship Id="rId1" Type="http://schemas.openxmlformats.org/officeDocument/2006/relationships/image" Target="../media/image1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58.xml"/><Relationship Id="rId2" Type="http://schemas.openxmlformats.org/officeDocument/2006/relationships/image" Target="../media/image25.png"/><Relationship Id="rId1" Type="http://schemas.openxmlformats.org/officeDocument/2006/relationships/image" Target="../media/image24.pn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58.xml"/><Relationship Id="rId1" Type="http://schemas.openxmlformats.org/officeDocument/2006/relationships/image" Target="../media/image26.png"/></Relationships>
</file>

<file path=ppt/slides/_rels/slide33.xml.rels><?xml version="1.0" encoding="UTF-8" standalone="yes"?>
<Relationships xmlns="http://schemas.openxmlformats.org/package/2006/relationships"><Relationship Id="rId5" Type="http://schemas.openxmlformats.org/officeDocument/2006/relationships/slideLayout" Target="../slideLayouts/slideLayout58.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image" Target="../media/image27.png"/><Relationship Id="rId1" Type="http://schemas.openxmlformats.org/officeDocument/2006/relationships/tags" Target="../tags/tag6.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58.xml"/><Relationship Id="rId1" Type="http://schemas.openxmlformats.org/officeDocument/2006/relationships/image" Target="../media/image28.png"/></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58.xml"/><Relationship Id="rId2" Type="http://schemas.openxmlformats.org/officeDocument/2006/relationships/image" Target="../media/image30.png"/><Relationship Id="rId1" Type="http://schemas.openxmlformats.org/officeDocument/2006/relationships/image" Target="../media/image29.png"/></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58.xml"/><Relationship Id="rId1" Type="http://schemas.openxmlformats.org/officeDocument/2006/relationships/image" Target="../media/image31.png"/></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58.xml"/><Relationship Id="rId1" Type="http://schemas.openxmlformats.org/officeDocument/2006/relationships/image" Target="../media/image32.wmf"/></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58.xml"/><Relationship Id="rId1" Type="http://schemas.openxmlformats.org/officeDocument/2006/relationships/image" Target="../media/image33.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8.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58.xml"/><Relationship Id="rId1" Type="http://schemas.openxmlformats.org/officeDocument/2006/relationships/image" Target="../media/image1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40962" name="组合 1"/>
          <p:cNvGrpSpPr/>
          <p:nvPr/>
        </p:nvGrpSpPr>
        <p:grpSpPr>
          <a:xfrm>
            <a:off x="323533" y="1485265"/>
            <a:ext cx="8713787" cy="4751388"/>
            <a:chOff x="179512" y="1196752"/>
            <a:chExt cx="8712968" cy="4752336"/>
          </a:xfrm>
        </p:grpSpPr>
        <p:sp>
          <p:nvSpPr>
            <p:cNvPr id="2" name="Rectangle 5"/>
            <p:cNvSpPr/>
            <p:nvPr>
              <p:custDataLst>
                <p:tags r:id="rId1"/>
              </p:custDataLst>
            </p:nvPr>
          </p:nvSpPr>
          <p:spPr>
            <a:xfrm>
              <a:off x="179512" y="1196752"/>
              <a:ext cx="6228967" cy="1285875"/>
            </a:xfrm>
            <a:prstGeom prst="rect">
              <a:avLst/>
            </a:prstGeom>
            <a:noFill/>
            <a:ln w="9525">
              <a:noFill/>
            </a:ln>
          </p:spPr>
          <p:txBody>
            <a:bodyPr anchor="ctr" anchorCtr="0"/>
            <a:p>
              <a:pPr algn="ctr"/>
              <a:r>
                <a:rPr lang="zh-CN" altLang="en-US" sz="3600" b="1" dirty="0">
                  <a:solidFill>
                    <a:srgbClr val="0000FF"/>
                  </a:solidFill>
                  <a:latin typeface="Arial" panose="020B0604020202020204" pitchFamily="34" charset="0"/>
                  <a:sym typeface="宋体" panose="02010600030101010101" pitchFamily="2" charset="-122"/>
                </a:rPr>
                <a:t>班组充实度</a:t>
              </a:r>
              <a:r>
                <a:rPr lang="zh-CN" altLang="en-US" sz="3600" b="1" dirty="0">
                  <a:solidFill>
                    <a:srgbClr val="0000FF"/>
                  </a:solidFill>
                  <a:latin typeface="微软雅黑" panose="020B0503020204020204" pitchFamily="34" charset="-122"/>
                  <a:ea typeface="微软雅黑" panose="020B0503020204020204" pitchFamily="34" charset="-122"/>
                </a:rPr>
                <a:t>培训</a:t>
              </a:r>
              <a:endParaRPr lang="zh-CN" altLang="en-US" sz="3600" b="1" dirty="0">
                <a:solidFill>
                  <a:srgbClr val="0000FF"/>
                </a:solidFill>
                <a:latin typeface="微软雅黑" panose="020B0503020204020204" pitchFamily="34" charset="-122"/>
                <a:ea typeface="微软雅黑" panose="020B0503020204020204" pitchFamily="34" charset="-122"/>
              </a:endParaRPr>
            </a:p>
          </p:txBody>
        </p:sp>
        <p:grpSp>
          <p:nvGrpSpPr>
            <p:cNvPr id="40970" name="组合 12"/>
            <p:cNvGrpSpPr/>
            <p:nvPr/>
          </p:nvGrpSpPr>
          <p:grpSpPr>
            <a:xfrm>
              <a:off x="323527" y="1268760"/>
              <a:ext cx="8568953" cy="4680328"/>
              <a:chOff x="35496" y="1484976"/>
              <a:chExt cx="8568953" cy="4680328"/>
            </a:xfrm>
          </p:grpSpPr>
          <p:pic>
            <p:nvPicPr>
              <p:cNvPr id="40971" name="Picture 2"/>
              <p:cNvPicPr>
                <a:picLocks noChangeAspect="1"/>
              </p:cNvPicPr>
              <p:nvPr>
                <p:custDataLst>
                  <p:tags r:id="rId2"/>
                </p:custDataLst>
              </p:nvPr>
            </p:nvPicPr>
            <p:blipFill>
              <a:blip r:embed="rId3"/>
              <a:stretch>
                <a:fillRect/>
              </a:stretch>
            </p:blipFill>
            <p:spPr>
              <a:xfrm>
                <a:off x="35496" y="2829061"/>
                <a:ext cx="6084951" cy="3336243"/>
              </a:xfrm>
              <a:prstGeom prst="rect">
                <a:avLst/>
              </a:prstGeom>
              <a:noFill/>
              <a:ln w="9525" cap="flat" cmpd="sng">
                <a:solidFill>
                  <a:schemeClr val="tx1"/>
                </a:solidFill>
                <a:prstDash val="solid"/>
                <a:miter/>
                <a:headEnd type="none" w="med" len="med"/>
                <a:tailEnd type="none" w="med" len="med"/>
              </a:ln>
            </p:spPr>
          </p:pic>
          <p:pic>
            <p:nvPicPr>
              <p:cNvPr id="40972" name="图片 1" descr="5-.jpg"/>
              <p:cNvPicPr preferRelativeResize="0"/>
              <p:nvPr>
                <p:custDataLst>
                  <p:tags r:id="rId4"/>
                </p:custDataLst>
              </p:nvPr>
            </p:nvPicPr>
            <p:blipFill>
              <a:blip r:embed="rId5"/>
              <a:stretch>
                <a:fillRect/>
              </a:stretch>
            </p:blipFill>
            <p:spPr>
              <a:xfrm>
                <a:off x="6120448" y="1484976"/>
                <a:ext cx="2484000" cy="1728000"/>
              </a:xfrm>
              <a:prstGeom prst="rect">
                <a:avLst/>
              </a:prstGeom>
              <a:noFill/>
              <a:ln w="9525" cap="flat" cmpd="sng">
                <a:solidFill>
                  <a:schemeClr val="tx1"/>
                </a:solidFill>
                <a:prstDash val="solid"/>
                <a:miter/>
                <a:headEnd type="none" w="med" len="med"/>
                <a:tailEnd type="none" w="med" len="med"/>
              </a:ln>
            </p:spPr>
          </p:pic>
          <p:pic>
            <p:nvPicPr>
              <p:cNvPr id="40973" name="图片 8" descr="鸟瞰图.jpg"/>
              <p:cNvPicPr preferRelativeResize="0"/>
              <p:nvPr>
                <p:custDataLst>
                  <p:tags r:id="rId6"/>
                </p:custDataLst>
              </p:nvPr>
            </p:nvPicPr>
            <p:blipFill>
              <a:blip r:embed="rId7"/>
              <a:stretch>
                <a:fillRect/>
              </a:stretch>
            </p:blipFill>
            <p:spPr>
              <a:xfrm>
                <a:off x="6120449" y="3141352"/>
                <a:ext cx="2484000" cy="1728000"/>
              </a:xfrm>
              <a:prstGeom prst="rect">
                <a:avLst/>
              </a:prstGeom>
              <a:noFill/>
              <a:ln w="9525" cap="flat" cmpd="sng">
                <a:solidFill>
                  <a:schemeClr val="tx1"/>
                </a:solidFill>
                <a:prstDash val="solid"/>
                <a:miter/>
                <a:headEnd type="none" w="med" len="med"/>
                <a:tailEnd type="none" w="med" len="med"/>
              </a:ln>
            </p:spPr>
          </p:pic>
          <p:pic>
            <p:nvPicPr>
              <p:cNvPr id="40974" name="Picture 2"/>
              <p:cNvPicPr preferRelativeResize="0"/>
              <p:nvPr>
                <p:custDataLst>
                  <p:tags r:id="rId8"/>
                </p:custDataLst>
              </p:nvPr>
            </p:nvPicPr>
            <p:blipFill>
              <a:blip r:embed="rId9"/>
              <a:stretch>
                <a:fillRect/>
              </a:stretch>
            </p:blipFill>
            <p:spPr>
              <a:xfrm>
                <a:off x="6120449" y="4617228"/>
                <a:ext cx="2484000" cy="1548076"/>
              </a:xfrm>
              <a:prstGeom prst="rect">
                <a:avLst/>
              </a:prstGeom>
              <a:noFill/>
              <a:ln w="9525" cap="flat" cmpd="sng">
                <a:solidFill>
                  <a:schemeClr val="tx1"/>
                </a:solidFill>
                <a:prstDash val="solid"/>
                <a:miter/>
                <a:headEnd type="none" w="med" len="med"/>
                <a:tailEnd type="none" w="med" len="med"/>
              </a:ln>
            </p:spPr>
          </p:pic>
        </p:gr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 name="页脚占位符 5"/>
          <p:cNvSpPr txBox="1">
            <a:spLocks noGrp="1"/>
          </p:cNvSpPr>
          <p:nvPr>
            <p:ph type="ftr" sz="quarter" idx="4294967295"/>
          </p:nvPr>
        </p:nvSpPr>
        <p:spPr bwMode="gray">
          <a:xfrm>
            <a:off x="0" y="6644005"/>
            <a:ext cx="6022975" cy="152400"/>
          </a:xfrm>
          <a:prstGeom prst="rect">
            <a:avLst/>
          </a:prstGeom>
          <a:noFill/>
          <a:ln>
            <a:noFill/>
            <a:miter lim="800000"/>
          </a:ln>
        </p:spPr>
        <p:txBody>
          <a:bodyPr lIns="0" tIns="0" rIns="0" bIns="0" anchor="ctr">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1000" b="0" i="0" u="none" strike="noStrike" kern="1200" cap="none" spc="0" normalizeH="0" baseline="0" noProof="0">
                <a:ln>
                  <a:noFill/>
                </a:ln>
                <a:solidFill>
                  <a:srgbClr val="5A93B6"/>
                </a:solidFill>
                <a:effectLst/>
                <a:uLnTx/>
                <a:uFillTx/>
                <a:latin typeface="+mn-lt"/>
                <a:ea typeface="+mn-ea"/>
                <a:cs typeface="+mn-cs"/>
              </a:rPr>
              <a:t>Fengshen Reserved</a:t>
            </a:r>
            <a:endParaRPr kumimoji="0" lang="en-US" altLang="zh-CN" sz="1000" b="0" i="0" u="none" strike="noStrike" kern="1200" cap="none" spc="0" normalizeH="0" baseline="0" noProof="0">
              <a:ln>
                <a:noFill/>
              </a:ln>
              <a:solidFill>
                <a:srgbClr val="5A93B6"/>
              </a:solidFill>
              <a:effectLst/>
              <a:uLnTx/>
              <a:uFillTx/>
              <a:latin typeface="+mn-lt"/>
              <a:ea typeface="+mn-ea"/>
              <a:cs typeface="+mn-cs"/>
            </a:endParaRPr>
          </a:p>
        </p:txBody>
      </p:sp>
      <p:sp>
        <p:nvSpPr>
          <p:cNvPr id="50179" name="Text Box 4"/>
          <p:cNvSpPr txBox="1"/>
          <p:nvPr/>
        </p:nvSpPr>
        <p:spPr>
          <a:xfrm>
            <a:off x="0" y="33338"/>
            <a:ext cx="5486400" cy="579437"/>
          </a:xfrm>
          <a:prstGeom prst="rect">
            <a:avLst/>
          </a:prstGeom>
          <a:noFill/>
          <a:ln w="9525">
            <a:noFill/>
          </a:ln>
        </p:spPr>
        <p:txBody>
          <a:bodyPr>
            <a:spAutoFit/>
          </a:bodyPr>
          <a:p>
            <a:pPr>
              <a:spcBef>
                <a:spcPct val="50000"/>
              </a:spcBef>
            </a:pPr>
            <a:r>
              <a:rPr lang="zh-CN" altLang="en-US" sz="3200" i="1" dirty="0">
                <a:latin typeface="Times New Roman" panose="02020603050405020304" pitchFamily="18" charset="0"/>
                <a:ea typeface="黑体" panose="02010609060101010101" pitchFamily="49" charset="-122"/>
              </a:rPr>
              <a:t>一、方针管理的基本认识</a:t>
            </a:r>
            <a:endParaRPr lang="zh-CN" altLang="en-US" sz="3200" i="1" dirty="0">
              <a:latin typeface="Times New Roman" panose="02020603050405020304" pitchFamily="18" charset="0"/>
              <a:ea typeface="黑体" panose="02010609060101010101" pitchFamily="49" charset="-122"/>
            </a:endParaRPr>
          </a:p>
        </p:txBody>
      </p:sp>
      <p:sp>
        <p:nvSpPr>
          <p:cNvPr id="50180" name="Text Box 5"/>
          <p:cNvSpPr txBox="1"/>
          <p:nvPr/>
        </p:nvSpPr>
        <p:spPr>
          <a:xfrm>
            <a:off x="0" y="981075"/>
            <a:ext cx="7272338" cy="457200"/>
          </a:xfrm>
          <a:prstGeom prst="rect">
            <a:avLst/>
          </a:prstGeom>
          <a:noFill/>
          <a:ln w="9525">
            <a:noFill/>
          </a:ln>
        </p:spPr>
        <p:txBody>
          <a:bodyPr>
            <a:spAutoFit/>
          </a:bodyPr>
          <a:p>
            <a:r>
              <a:rPr lang="en-US" altLang="zh-CN" sz="2400" i="1" u="sng" dirty="0">
                <a:latin typeface="黑体" panose="02010609060101010101" pitchFamily="49" charset="-122"/>
                <a:ea typeface="黑体" panose="02010609060101010101" pitchFamily="49" charset="-122"/>
              </a:rPr>
              <a:t>3</a:t>
            </a:r>
            <a:r>
              <a:rPr lang="zh-CN" altLang="en-US" sz="2400" i="1" u="sng" dirty="0">
                <a:latin typeface="黑体" panose="02010609060101010101" pitchFamily="49" charset="-122"/>
                <a:ea typeface="黑体" panose="02010609060101010101" pitchFamily="49" charset="-122"/>
              </a:rPr>
              <a:t>、方针管理的特征及效果</a:t>
            </a:r>
            <a:endParaRPr lang="zh-CN" altLang="en-US" sz="2400" i="1" u="sng" dirty="0">
              <a:latin typeface="黑体" panose="02010609060101010101" pitchFamily="49" charset="-122"/>
              <a:ea typeface="黑体" panose="02010609060101010101" pitchFamily="49" charset="-122"/>
            </a:endParaRPr>
          </a:p>
        </p:txBody>
      </p:sp>
      <p:sp>
        <p:nvSpPr>
          <p:cNvPr id="50181" name="矩形 25"/>
          <p:cNvSpPr/>
          <p:nvPr/>
        </p:nvSpPr>
        <p:spPr>
          <a:xfrm>
            <a:off x="428625" y="1571625"/>
            <a:ext cx="8143875" cy="708025"/>
          </a:xfrm>
          <a:prstGeom prst="rect">
            <a:avLst/>
          </a:prstGeom>
          <a:noFill/>
          <a:ln w="9525">
            <a:noFill/>
          </a:ln>
        </p:spPr>
        <p:txBody>
          <a:bodyPr>
            <a:spAutoFit/>
          </a:bodyPr>
          <a:p>
            <a:r>
              <a:rPr lang="zh-CN" altLang="en-US" dirty="0">
                <a:solidFill>
                  <a:srgbClr val="E40B06"/>
                </a:solidFill>
                <a:latin typeface="黑体" panose="02010609060101010101" pitchFamily="49" charset="-122"/>
                <a:ea typeface="黑体" panose="02010609060101010101" pitchFamily="49" charset="-122"/>
              </a:rPr>
              <a:t> 特征</a:t>
            </a:r>
            <a:r>
              <a:rPr lang="en-US" altLang="zh-CN" dirty="0">
                <a:solidFill>
                  <a:srgbClr val="E40B06"/>
                </a:solidFill>
                <a:latin typeface="黑体" panose="02010609060101010101" pitchFamily="49" charset="-122"/>
                <a:ea typeface="黑体" panose="02010609060101010101" pitchFamily="49" charset="-122"/>
              </a:rPr>
              <a:t>4</a:t>
            </a:r>
            <a:r>
              <a:rPr lang="zh-CN" altLang="en-US" dirty="0">
                <a:solidFill>
                  <a:srgbClr val="E40B06"/>
                </a:solidFill>
                <a:latin typeface="黑体" panose="02010609060101010101" pitchFamily="49" charset="-122"/>
                <a:ea typeface="黑体" panose="02010609060101010101" pitchFamily="49" charset="-122"/>
              </a:rPr>
              <a:t>：综合评价</a:t>
            </a:r>
            <a:endParaRPr lang="en-US" altLang="zh-CN" dirty="0">
              <a:solidFill>
                <a:srgbClr val="E40B06"/>
              </a:solidFill>
              <a:latin typeface="黑体" panose="02010609060101010101" pitchFamily="49" charset="-122"/>
              <a:ea typeface="黑体" panose="02010609060101010101" pitchFamily="49" charset="-122"/>
            </a:endParaRPr>
          </a:p>
          <a:p>
            <a:r>
              <a:rPr lang="zh-CN" altLang="en-US" dirty="0">
                <a:latin typeface="黑体" panose="02010609060101010101" pitchFamily="49" charset="-122"/>
                <a:ea typeface="黑体" panose="02010609060101010101" pitchFamily="49" charset="-122"/>
              </a:rPr>
              <a:t>综合进行方针达成进度之评价</a:t>
            </a:r>
            <a:endParaRPr lang="zh-CN" altLang="en-US" dirty="0">
              <a:latin typeface="黑体" panose="02010609060101010101" pitchFamily="49" charset="-122"/>
              <a:ea typeface="黑体" panose="02010609060101010101" pitchFamily="49" charset="-122"/>
            </a:endParaRPr>
          </a:p>
        </p:txBody>
      </p:sp>
      <p:sp>
        <p:nvSpPr>
          <p:cNvPr id="50182" name="矩形 26"/>
          <p:cNvSpPr/>
          <p:nvPr/>
        </p:nvSpPr>
        <p:spPr>
          <a:xfrm>
            <a:off x="357188" y="2428875"/>
            <a:ext cx="8072437" cy="2862263"/>
          </a:xfrm>
          <a:prstGeom prst="rect">
            <a:avLst/>
          </a:prstGeom>
          <a:noFill/>
          <a:ln w="9525">
            <a:noFill/>
          </a:ln>
        </p:spPr>
        <p:txBody>
          <a:bodyPr>
            <a:spAutoFit/>
          </a:bodyPr>
          <a:p>
            <a:r>
              <a:rPr lang="en-US" altLang="zh-CN" dirty="0">
                <a:latin typeface="黑体" panose="02010609060101010101" pitchFamily="49" charset="-122"/>
                <a:ea typeface="黑体" panose="02010609060101010101" pitchFamily="49" charset="-122"/>
              </a:rPr>
              <a:t>[</a:t>
            </a:r>
            <a:r>
              <a:rPr lang="zh-CN" altLang="en-US" dirty="0">
                <a:latin typeface="黑体" panose="02010609060101010101" pitchFamily="49" charset="-122"/>
                <a:ea typeface="黑体" panose="02010609060101010101" pitchFamily="49" charset="-122"/>
              </a:rPr>
              <a:t>效果</a:t>
            </a:r>
            <a:r>
              <a:rPr lang="en-US" altLang="zh-CN" dirty="0">
                <a:latin typeface="黑体" panose="02010609060101010101" pitchFamily="49" charset="-122"/>
                <a:ea typeface="黑体" panose="02010609060101010101" pitchFamily="49" charset="-122"/>
              </a:rPr>
              <a:t>]</a:t>
            </a:r>
            <a:endParaRPr lang="en-US" altLang="zh-CN" dirty="0">
              <a:latin typeface="黑体" panose="02010609060101010101" pitchFamily="49" charset="-122"/>
              <a:ea typeface="黑体" panose="02010609060101010101" pitchFamily="49" charset="-122"/>
            </a:endParaRPr>
          </a:p>
          <a:p>
            <a:pPr>
              <a:buFont typeface="Wingdings" panose="05000000000000000000" pitchFamily="2" charset="2"/>
              <a:buChar char="u"/>
            </a:pPr>
            <a:r>
              <a:rPr lang="zh-CN" altLang="en-US" dirty="0">
                <a:latin typeface="Arial" panose="020B0604020202020204" pitchFamily="34" charset="0"/>
                <a:ea typeface="黑体" panose="02010609060101010101" pitchFamily="49" charset="-122"/>
              </a:rPr>
              <a:t> 将不理会未达原因</a:t>
            </a:r>
            <a:r>
              <a:rPr lang="en-US" altLang="zh-CN" dirty="0">
                <a:latin typeface="Arial" panose="020B0604020202020204" pitchFamily="34" charset="0"/>
                <a:ea typeface="黑体" panose="02010609060101010101" pitchFamily="49" charset="-122"/>
              </a:rPr>
              <a:t>, </a:t>
            </a:r>
            <a:r>
              <a:rPr lang="zh-CN" altLang="en-US" dirty="0">
                <a:latin typeface="Arial" panose="020B0604020202020204" pitchFamily="34" charset="0"/>
                <a:ea typeface="黑体" panose="02010609060101010101" pitchFamily="49" charset="-122"/>
              </a:rPr>
              <a:t>只想以较轻松方式设定下回计划之体制</a:t>
            </a:r>
            <a:r>
              <a:rPr lang="en-US" altLang="zh-CN" dirty="0">
                <a:latin typeface="Arial" panose="020B0604020202020204" pitchFamily="34" charset="0"/>
                <a:ea typeface="黑体" panose="02010609060101010101" pitchFamily="49" charset="-122"/>
              </a:rPr>
              <a:t>(</a:t>
            </a:r>
            <a:r>
              <a:rPr lang="zh-CN" altLang="en-US" dirty="0">
                <a:latin typeface="Arial" panose="020B0604020202020204" pitchFamily="34" charset="0"/>
                <a:ea typeface="黑体" panose="02010609060101010101" pitchFamily="49" charset="-122"/>
              </a:rPr>
              <a:t>即所谓光有计划的公司），改变成解析真正原因所在</a:t>
            </a:r>
            <a:r>
              <a:rPr lang="en-US" altLang="zh-CN" dirty="0">
                <a:latin typeface="Arial" panose="020B0604020202020204" pitchFamily="34" charset="0"/>
                <a:ea typeface="黑体" panose="02010609060101010101" pitchFamily="49" charset="-122"/>
              </a:rPr>
              <a:t>, </a:t>
            </a:r>
            <a:r>
              <a:rPr lang="zh-CN" altLang="en-US" dirty="0">
                <a:latin typeface="Arial" panose="020B0604020202020204" pitchFamily="34" charset="0"/>
                <a:ea typeface="黑体" panose="02010609060101010101" pitchFamily="49" charset="-122"/>
              </a:rPr>
              <a:t>并重复追踪、回馈</a:t>
            </a:r>
            <a:r>
              <a:rPr lang="en-US" altLang="zh-CN" dirty="0">
                <a:latin typeface="Arial" panose="020B0604020202020204" pitchFamily="34" charset="0"/>
                <a:ea typeface="黑体" panose="02010609060101010101" pitchFamily="49" charset="-122"/>
              </a:rPr>
              <a:t>(</a:t>
            </a:r>
            <a:r>
              <a:rPr lang="zh-CN" altLang="en-US" dirty="0">
                <a:latin typeface="Arial" panose="020B0604020202020204" pitchFamily="34" charset="0"/>
                <a:ea typeface="黑体" panose="02010609060101010101" pitchFamily="49" charset="-122"/>
              </a:rPr>
              <a:t>运作ＰＤＣＡ）之体质，同时要提高再发防止的对策导向</a:t>
            </a:r>
            <a:r>
              <a:rPr lang="en-US" altLang="zh-CN" dirty="0">
                <a:latin typeface="Arial" panose="020B0604020202020204" pitchFamily="34" charset="0"/>
                <a:ea typeface="黑体" panose="02010609060101010101" pitchFamily="49" charset="-122"/>
              </a:rPr>
              <a:t>, </a:t>
            </a:r>
            <a:r>
              <a:rPr lang="zh-CN" altLang="en-US" dirty="0">
                <a:latin typeface="Arial" panose="020B0604020202020204" pitchFamily="34" charset="0"/>
                <a:ea typeface="黑体" panose="02010609060101010101" pitchFamily="49" charset="-122"/>
              </a:rPr>
              <a:t>以增加下次计划之精密度与实行力。　　　	</a:t>
            </a:r>
            <a:endParaRPr lang="zh-CN" altLang="en-US" dirty="0">
              <a:latin typeface="Arial" panose="020B0604020202020204" pitchFamily="34" charset="0"/>
              <a:ea typeface="黑体" panose="02010609060101010101" pitchFamily="49" charset="-122"/>
            </a:endParaRPr>
          </a:p>
          <a:p>
            <a:r>
              <a:rPr lang="zh-CN" altLang="en-US" dirty="0">
                <a:latin typeface="Arial" panose="020B0604020202020204" pitchFamily="34" charset="0"/>
                <a:ea typeface="黑体" panose="02010609060101010101" pitchFamily="49" charset="-122"/>
              </a:rPr>
              <a:t>	</a:t>
            </a:r>
            <a:endParaRPr lang="zh-CN" altLang="en-US" dirty="0">
              <a:latin typeface="Arial" panose="020B0604020202020204" pitchFamily="34" charset="0"/>
              <a:ea typeface="黑体" panose="02010609060101010101" pitchFamily="49" charset="-122"/>
            </a:endParaRPr>
          </a:p>
          <a:p>
            <a:pPr>
              <a:buFont typeface="Wingdings" panose="05000000000000000000" pitchFamily="2" charset="2"/>
              <a:buChar char="u"/>
            </a:pPr>
            <a:r>
              <a:rPr lang="zh-CN" altLang="en-US" dirty="0">
                <a:latin typeface="Arial" panose="020B0604020202020204" pitchFamily="34" charset="0"/>
                <a:ea typeface="黑体" panose="02010609060101010101" pitchFamily="49" charset="-122"/>
              </a:rPr>
              <a:t>管理项目可以确认方策之达成状况。这是为了了解方策达成度之「要注意观察之重点」 、表示方策进度之「标准」。在此要尽量挑选可定量化之物。</a:t>
            </a:r>
            <a:endParaRPr lang="zh-CN" altLang="en-US" dirty="0">
              <a:latin typeface="Arial" panose="020B0604020202020204" pitchFamily="34" charset="0"/>
              <a:ea typeface="黑体" panose="02010609060101010101" pitchFamily="49" charset="-122"/>
            </a:endParaRP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 name="页脚占位符 5"/>
          <p:cNvSpPr txBox="1">
            <a:spLocks noGrp="1"/>
          </p:cNvSpPr>
          <p:nvPr>
            <p:ph type="ftr" sz="quarter" idx="4294967295"/>
          </p:nvPr>
        </p:nvSpPr>
        <p:spPr bwMode="gray">
          <a:xfrm>
            <a:off x="0" y="6644005"/>
            <a:ext cx="6022975" cy="152400"/>
          </a:xfrm>
          <a:prstGeom prst="rect">
            <a:avLst/>
          </a:prstGeom>
          <a:noFill/>
          <a:ln>
            <a:noFill/>
            <a:miter lim="800000"/>
          </a:ln>
        </p:spPr>
        <p:txBody>
          <a:bodyPr lIns="0" tIns="0" rIns="0" bIns="0" anchor="ctr">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1000" b="0" i="0" u="none" strike="noStrike" kern="1200" cap="none" spc="0" normalizeH="0" baseline="0" noProof="0">
                <a:ln>
                  <a:noFill/>
                </a:ln>
                <a:solidFill>
                  <a:srgbClr val="5A93B6"/>
                </a:solidFill>
                <a:effectLst/>
                <a:uLnTx/>
                <a:uFillTx/>
                <a:latin typeface="+mn-lt"/>
                <a:ea typeface="+mn-ea"/>
                <a:cs typeface="+mn-cs"/>
              </a:rPr>
              <a:t>Fengshen Reserved</a:t>
            </a:r>
            <a:endParaRPr kumimoji="0" lang="en-US" altLang="zh-CN" sz="1000" b="0" i="0" u="none" strike="noStrike" kern="1200" cap="none" spc="0" normalizeH="0" baseline="0" noProof="0">
              <a:ln>
                <a:noFill/>
              </a:ln>
              <a:solidFill>
                <a:srgbClr val="5A93B6"/>
              </a:solidFill>
              <a:effectLst/>
              <a:uLnTx/>
              <a:uFillTx/>
              <a:latin typeface="+mn-lt"/>
              <a:ea typeface="+mn-ea"/>
              <a:cs typeface="+mn-cs"/>
            </a:endParaRPr>
          </a:p>
        </p:txBody>
      </p:sp>
      <p:sp>
        <p:nvSpPr>
          <p:cNvPr id="51203" name="Text Box 4"/>
          <p:cNvSpPr txBox="1"/>
          <p:nvPr/>
        </p:nvSpPr>
        <p:spPr>
          <a:xfrm>
            <a:off x="0" y="93663"/>
            <a:ext cx="5486400" cy="579437"/>
          </a:xfrm>
          <a:prstGeom prst="rect">
            <a:avLst/>
          </a:prstGeom>
          <a:noFill/>
          <a:ln w="9525">
            <a:noFill/>
          </a:ln>
        </p:spPr>
        <p:txBody>
          <a:bodyPr>
            <a:spAutoFit/>
          </a:bodyPr>
          <a:p>
            <a:pPr>
              <a:spcBef>
                <a:spcPct val="50000"/>
              </a:spcBef>
            </a:pPr>
            <a:r>
              <a:rPr lang="zh-CN" altLang="en-US" sz="3200" i="1" dirty="0">
                <a:latin typeface="Times New Roman" panose="02020603050405020304" pitchFamily="18" charset="0"/>
                <a:ea typeface="黑体" panose="02010609060101010101" pitchFamily="49" charset="-122"/>
              </a:rPr>
              <a:t>一、方针管理的基本认识</a:t>
            </a:r>
            <a:endParaRPr lang="zh-CN" altLang="en-US" sz="3200" i="1" dirty="0">
              <a:latin typeface="Times New Roman" panose="02020603050405020304" pitchFamily="18" charset="0"/>
              <a:ea typeface="黑体" panose="02010609060101010101" pitchFamily="49" charset="-122"/>
            </a:endParaRPr>
          </a:p>
        </p:txBody>
      </p:sp>
      <p:graphicFrame>
        <p:nvGraphicFramePr>
          <p:cNvPr id="27674" name="Group 26"/>
          <p:cNvGraphicFramePr>
            <a:graphicFrameLocks noGrp="1"/>
          </p:cNvGraphicFramePr>
          <p:nvPr/>
        </p:nvGraphicFramePr>
        <p:xfrm>
          <a:off x="214313" y="1500188"/>
          <a:ext cx="8572500" cy="5029200"/>
        </p:xfrm>
        <a:graphic>
          <a:graphicData uri="http://schemas.openxmlformats.org/drawingml/2006/table">
            <a:tbl>
              <a:tblPr/>
              <a:tblGrid>
                <a:gridCol w="4356100"/>
                <a:gridCol w="4216400"/>
              </a:tblGrid>
              <a:tr h="320040">
                <a:tc>
                  <a:txBody>
                    <a:body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pPr>
                      <a:r>
                        <a:rPr kumimoji="0" lang="zh-CN" altLang="en-US" sz="1500" b="0" i="0" u="none" strike="noStrike" cap="none" normalizeH="0" baseline="0" dirty="0" smtClean="0">
                          <a:ln>
                            <a:noFill/>
                          </a:ln>
                          <a:solidFill>
                            <a:srgbClr val="E40B06"/>
                          </a:solidFill>
                          <a:effectLst/>
                          <a:latin typeface="黑体" panose="02010609060101010101" pitchFamily="49" charset="-122"/>
                          <a:ea typeface="黑体" panose="02010609060101010101" pitchFamily="49" charset="-122"/>
                          <a:cs typeface="Times New Roman" panose="02020603050405020304" pitchFamily="18" charset="0"/>
                        </a:rPr>
                        <a:t>方针管理和目标管理的相同点：</a:t>
                      </a:r>
                      <a:endParaRPr kumimoji="0" lang="zh-CN" altLang="en-US" sz="1500" b="0" i="0" u="none" strike="noStrike" cap="none" normalizeH="0" baseline="0" dirty="0" smtClean="0">
                        <a:ln>
                          <a:noFill/>
                        </a:ln>
                        <a:solidFill>
                          <a:srgbClr val="E40B06"/>
                        </a:solidFill>
                        <a:effectLst/>
                        <a:latin typeface="黑体" panose="02010609060101010101" pitchFamily="49" charset="-122"/>
                        <a:ea typeface="黑体" panose="02010609060101010101" pitchFamily="49" charset="-122"/>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pPr>
                      <a:r>
                        <a:rPr kumimoji="0" lang="zh-CN" altLang="en-US" sz="1500" b="0" i="0" u="none" strike="noStrike" cap="none" normalizeH="0" baseline="0" smtClean="0">
                          <a:ln>
                            <a:noFill/>
                          </a:ln>
                          <a:solidFill>
                            <a:srgbClr val="E40B06"/>
                          </a:solidFill>
                          <a:effectLst/>
                          <a:latin typeface="黑体" panose="02010609060101010101" pitchFamily="49" charset="-122"/>
                          <a:ea typeface="黑体" panose="02010609060101010101" pitchFamily="49" charset="-122"/>
                          <a:cs typeface="Times New Roman" panose="02020603050405020304" pitchFamily="18" charset="0"/>
                        </a:rPr>
                        <a:t>方针管理和目标管理的相异处：</a:t>
                      </a:r>
                      <a:endParaRPr kumimoji="0" lang="zh-CN" altLang="en-US" sz="1500" b="0" i="0" u="none" strike="noStrike" cap="none" normalizeH="0" baseline="0" smtClean="0">
                        <a:ln>
                          <a:noFill/>
                        </a:ln>
                        <a:solidFill>
                          <a:srgbClr val="E40B06"/>
                        </a:solidFill>
                        <a:effectLst/>
                        <a:latin typeface="黑体" panose="02010609060101010101" pitchFamily="49" charset="-122"/>
                        <a:ea typeface="黑体" panose="02010609060101010101" pitchFamily="49" charset="-122"/>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622425">
                <a:tc>
                  <a:txBody>
                    <a:bodyPr/>
                    <a:lstStyle/>
                    <a:p>
                      <a:pPr marL="0" marR="0" lvl="0" indent="0" algn="l" defTabSz="914400" rtl="0" eaLnBrk="1" fontAlgn="base" latinLnBrk="0" hangingPunct="1">
                        <a:lnSpc>
                          <a:spcPct val="100000"/>
                        </a:lnSpc>
                        <a:spcBef>
                          <a:spcPct val="0"/>
                        </a:spcBef>
                        <a:spcAft>
                          <a:spcPct val="0"/>
                        </a:spcAft>
                        <a:buClrTx/>
                        <a:buSzTx/>
                        <a:buFontTx/>
                        <a:buAutoNum type="arabicPeriod"/>
                        <a:tabLst>
                          <a:tab pos="625475" algn="l"/>
                        </a:tabLst>
                      </a:pPr>
                      <a:r>
                        <a:rPr kumimoji="0" lang="zh-CN" altLang="en-US" sz="15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先订立中长期目标，然后是年度目标。在年度目标中从总经理开始往下展开。并透过上下沟通来达成目标订定的共识</a:t>
                      </a:r>
                      <a:endParaRPr kumimoji="0" lang="zh-CN" altLang="en-US" sz="15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AutoNum type="arabicPeriod"/>
                        <a:tabLst>
                          <a:tab pos="625475" algn="l"/>
                        </a:tabLst>
                      </a:pPr>
                      <a:r>
                        <a:rPr kumimoji="0" lang="zh-CN" altLang="en-US" sz="15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在订定中长期目标时，会预估内外部环境的变动趋势及内部人力资源规划，在订定年度目标时，再进行内外部环境的分析与评估，及考虑前一年的目标实绩。</a:t>
                      </a:r>
                      <a:endParaRPr kumimoji="0" lang="zh-CN" altLang="en-US" sz="15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tab pos="625475" algn="l"/>
                        </a:tabLst>
                      </a:pPr>
                      <a:r>
                        <a:rPr kumimoji="0" lang="zh-CN" altLang="en-US" sz="1500" b="0"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方针管理是以</a:t>
                      </a:r>
                      <a:r>
                        <a:rPr kumimoji="0" lang="en-US" altLang="zh-CN" sz="1500" b="0"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PDCA</a:t>
                      </a:r>
                      <a:r>
                        <a:rPr kumimoji="0" lang="zh-CN" altLang="en-US" sz="1500" b="0"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为基本管理，以重点式的突破</a:t>
                      </a:r>
                      <a:r>
                        <a:rPr kumimoji="0" lang="en-US" altLang="zh-CN" sz="1500" b="0"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a:t>
                      </a:r>
                      <a:r>
                        <a:rPr kumimoji="0" lang="zh-CN" altLang="en-US" sz="1500" b="0"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改善做主题。</a:t>
                      </a:r>
                      <a:endParaRPr kumimoji="0" lang="en-US" altLang="zh-CN" sz="1500" b="0"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tab pos="625475" algn="l"/>
                        </a:tabLst>
                      </a:pPr>
                      <a:r>
                        <a:rPr kumimoji="0" lang="zh-CN" altLang="en-US" sz="1500" b="0"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目标管理比较而言忽略了这些做法</a:t>
                      </a:r>
                      <a:endParaRPr kumimoji="0" lang="zh-CN" altLang="en-US" sz="1500" b="0"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6388">
                <a:tc>
                  <a:txBody>
                    <a:body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pPr>
                      <a:r>
                        <a:rPr kumimoji="0" lang="zh-CN" altLang="en-US" sz="1500" b="0" i="0" u="none" strike="noStrike" cap="none" normalizeH="0" baseline="0" smtClean="0">
                          <a:ln>
                            <a:noFill/>
                          </a:ln>
                          <a:solidFill>
                            <a:srgbClr val="E40B06"/>
                          </a:solidFill>
                          <a:effectLst/>
                          <a:latin typeface="黑体" panose="02010609060101010101" pitchFamily="49" charset="-122"/>
                          <a:ea typeface="黑体" panose="02010609060101010101" pitchFamily="49" charset="-122"/>
                          <a:cs typeface="Times New Roman" panose="02020603050405020304" pitchFamily="18" charset="0"/>
                        </a:rPr>
                        <a:t>目标管理（何去）</a:t>
                      </a:r>
                      <a:endParaRPr kumimoji="0" lang="zh-CN" altLang="en-US" sz="1500" b="0" i="0" u="none" strike="noStrike" cap="none" normalizeH="0" baseline="0" smtClean="0">
                        <a:ln>
                          <a:noFill/>
                        </a:ln>
                        <a:solidFill>
                          <a:srgbClr val="E40B06"/>
                        </a:solidFill>
                        <a:effectLst/>
                        <a:latin typeface="黑体" panose="02010609060101010101" pitchFamily="49" charset="-122"/>
                        <a:ea typeface="黑体" panose="02010609060101010101" pitchFamily="49" charset="-122"/>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pPr>
                      <a:r>
                        <a:rPr kumimoji="0" lang="zh-CN" altLang="en-US" sz="1500" b="0" i="0" u="none" strike="noStrike" cap="none" normalizeH="0" baseline="0" smtClean="0">
                          <a:ln>
                            <a:noFill/>
                          </a:ln>
                          <a:solidFill>
                            <a:srgbClr val="E40B06"/>
                          </a:solidFill>
                          <a:effectLst/>
                          <a:latin typeface="黑体" panose="02010609060101010101" pitchFamily="49" charset="-122"/>
                          <a:ea typeface="黑体" panose="02010609060101010101" pitchFamily="49" charset="-122"/>
                          <a:cs typeface="Times New Roman" panose="02020603050405020304" pitchFamily="18" charset="0"/>
                        </a:rPr>
                        <a:t>方针管理（何去</a:t>
                      </a:r>
                      <a:r>
                        <a:rPr kumimoji="0" lang="en-US" altLang="zh-CN" sz="1500" b="0" i="0" u="none" strike="noStrike" cap="none" normalizeH="0" baseline="0" smtClean="0">
                          <a:ln>
                            <a:noFill/>
                          </a:ln>
                          <a:solidFill>
                            <a:srgbClr val="E40B06"/>
                          </a:solidFill>
                          <a:effectLst/>
                          <a:latin typeface="黑体" panose="02010609060101010101" pitchFamily="49" charset="-122"/>
                          <a:ea typeface="黑体" panose="02010609060101010101" pitchFamily="49" charset="-122"/>
                          <a:cs typeface="Times New Roman" panose="02020603050405020304" pitchFamily="18" charset="0"/>
                        </a:rPr>
                        <a:t>+</a:t>
                      </a:r>
                      <a:r>
                        <a:rPr kumimoji="0" lang="zh-CN" altLang="en-US" sz="1500" b="0" i="0" u="none" strike="noStrike" cap="none" normalizeH="0" baseline="0" smtClean="0">
                          <a:ln>
                            <a:noFill/>
                          </a:ln>
                          <a:solidFill>
                            <a:srgbClr val="E40B06"/>
                          </a:solidFill>
                          <a:effectLst/>
                          <a:latin typeface="黑体" panose="02010609060101010101" pitchFamily="49" charset="-122"/>
                          <a:ea typeface="黑体" panose="02010609060101010101" pitchFamily="49" charset="-122"/>
                          <a:cs typeface="Times New Roman" panose="02020603050405020304" pitchFamily="18" charset="0"/>
                        </a:rPr>
                        <a:t>何从）</a:t>
                      </a:r>
                      <a:endParaRPr kumimoji="0" lang="zh-CN" altLang="en-US" sz="1500" b="0" i="0" u="none" strike="noStrike" cap="none" normalizeH="0" baseline="0" smtClean="0">
                        <a:ln>
                          <a:noFill/>
                        </a:ln>
                        <a:solidFill>
                          <a:srgbClr val="E40B06"/>
                        </a:solidFill>
                        <a:effectLst/>
                        <a:latin typeface="黑体" panose="02010609060101010101" pitchFamily="49" charset="-122"/>
                        <a:ea typeface="黑体" panose="02010609060101010101" pitchFamily="49" charset="-122"/>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6388">
                <a:tc>
                  <a:txBody>
                    <a:body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pPr>
                      <a:r>
                        <a:rPr kumimoji="0" lang="zh-CN" altLang="en-US" sz="1500" b="0" i="0" u="none" strike="noStrike" cap="none" normalizeH="0" baseline="0" smtClean="0">
                          <a:ln>
                            <a:noFill/>
                          </a:ln>
                          <a:solidFill>
                            <a:schemeClr val="bg1"/>
                          </a:solidFill>
                          <a:effectLst/>
                          <a:latin typeface="黑体" panose="02010609060101010101" pitchFamily="49" charset="-122"/>
                          <a:ea typeface="黑体" panose="02010609060101010101" pitchFamily="49" charset="-122"/>
                          <a:cs typeface="Times New Roman" panose="02020603050405020304" pitchFamily="18" charset="0"/>
                        </a:rPr>
                        <a:t>目标（何去）</a:t>
                      </a:r>
                      <a:endParaRPr kumimoji="0" lang="zh-CN" altLang="en-US" sz="1500" b="0" i="0" u="none" strike="noStrike" cap="none" normalizeH="0" baseline="0" smtClean="0">
                        <a:ln>
                          <a:noFill/>
                        </a:ln>
                        <a:solidFill>
                          <a:schemeClr val="bg1"/>
                        </a:solidFill>
                        <a:effectLst/>
                        <a:latin typeface="黑体" panose="02010609060101010101" pitchFamily="49" charset="-122"/>
                        <a:ea typeface="黑体" panose="02010609060101010101" pitchFamily="49" charset="-122"/>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pPr>
                      <a:r>
                        <a:rPr kumimoji="0" lang="zh-CN" altLang="en-US" sz="1500" b="0" i="0" u="none" strike="noStrike" cap="none" normalizeH="0" baseline="0" smtClean="0">
                          <a:ln>
                            <a:noFill/>
                          </a:ln>
                          <a:solidFill>
                            <a:schemeClr val="bg1"/>
                          </a:solidFill>
                          <a:effectLst/>
                          <a:latin typeface="黑体" panose="02010609060101010101" pitchFamily="49" charset="-122"/>
                          <a:ea typeface="黑体" panose="02010609060101010101" pitchFamily="49" charset="-122"/>
                          <a:cs typeface="Times New Roman" panose="02020603050405020304" pitchFamily="18" charset="0"/>
                        </a:rPr>
                        <a:t>目标（何去）      方策（何从）</a:t>
                      </a:r>
                      <a:endParaRPr kumimoji="0" lang="zh-CN" altLang="en-US" sz="1500" b="0" i="0" u="none" strike="noStrike" cap="none" normalizeH="0" baseline="0" smtClean="0">
                        <a:ln>
                          <a:noFill/>
                        </a:ln>
                        <a:solidFill>
                          <a:schemeClr val="bg1"/>
                        </a:solidFill>
                        <a:effectLst/>
                        <a:latin typeface="黑体" panose="02010609060101010101" pitchFamily="49" charset="-122"/>
                        <a:ea typeface="黑体" panose="02010609060101010101" pitchFamily="49" charset="-122"/>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66900">
                <a:tc>
                  <a:txBody>
                    <a:bodyPr/>
                    <a:lstStyle/>
                    <a:p>
                      <a:pPr marL="0" marR="0" lvl="0" indent="0" algn="ctr" defTabSz="914400" rtl="0" eaLnBrk="1" fontAlgn="base" latinLnBrk="0" hangingPunct="1">
                        <a:lnSpc>
                          <a:spcPct val="100000"/>
                        </a:lnSpc>
                        <a:spcBef>
                          <a:spcPct val="0"/>
                        </a:spcBef>
                        <a:spcAft>
                          <a:spcPct val="0"/>
                        </a:spcAft>
                        <a:buClrTx/>
                        <a:buSzTx/>
                        <a:buFont typeface="Wingdings" panose="05000000000000000000" pitchFamily="2" charset="2"/>
                        <a:buNone/>
                      </a:pPr>
                      <a:r>
                        <a:rPr kumimoji="0" lang="en-US" altLang="zh-CN" sz="15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a:t>
                      </a:r>
                      <a:r>
                        <a:rPr kumimoji="0" lang="zh-CN" altLang="en-US" sz="15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降低成本</a:t>
                      </a:r>
                      <a:r>
                        <a:rPr kumimoji="0" lang="en-US" altLang="zh-CN" sz="15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10%</a:t>
                      </a:r>
                      <a:endParaRPr kumimoji="0" lang="en-US" altLang="zh-CN" sz="15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pPr>
                      <a:r>
                        <a:rPr kumimoji="0" lang="en-US" altLang="zh-CN" sz="15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                 *</a:t>
                      </a:r>
                      <a:r>
                        <a:rPr kumimoji="0" lang="zh-CN" altLang="en-US" sz="15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营业额达成</a:t>
                      </a:r>
                      <a:r>
                        <a:rPr kumimoji="0" lang="en-US" altLang="zh-CN" sz="15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50</a:t>
                      </a:r>
                      <a:r>
                        <a:rPr kumimoji="0" lang="zh-CN" altLang="en-US" sz="15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亿</a:t>
                      </a:r>
                      <a:endParaRPr kumimoji="0" lang="zh-CN" altLang="en-US" sz="15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pPr>
                      <a:r>
                        <a:rPr kumimoji="0" lang="zh-CN" altLang="en-US" sz="15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                 *品质的提升</a:t>
                      </a:r>
                      <a:endParaRPr kumimoji="0" lang="zh-CN" altLang="en-US" sz="15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371600" algn="l" defTabSz="914400" rtl="0" eaLnBrk="1" fontAlgn="base" latinLnBrk="0" hangingPunct="1">
                        <a:lnSpc>
                          <a:spcPct val="100000"/>
                        </a:lnSpc>
                        <a:spcBef>
                          <a:spcPct val="0"/>
                        </a:spcBef>
                        <a:spcAft>
                          <a:spcPct val="0"/>
                        </a:spcAft>
                        <a:buClrTx/>
                        <a:buSzTx/>
                        <a:buFont typeface="Wingdings" panose="05000000000000000000" pitchFamily="2" charset="2"/>
                        <a:buNone/>
                      </a:pPr>
                      <a:r>
                        <a:rPr kumimoji="0" lang="en-US" altLang="zh-CN" sz="1500" b="0"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rPr>
                        <a:t>*</a:t>
                      </a:r>
                      <a:r>
                        <a:rPr kumimoji="0" lang="zh-CN" altLang="en-US" sz="1500" b="0"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rPr>
                        <a:t>降低成本</a:t>
                      </a:r>
                      <a:r>
                        <a:rPr kumimoji="0" lang="en-US" altLang="zh-CN" sz="1500" b="0"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rPr>
                        <a:t>10%   </a:t>
                      </a:r>
                      <a:endParaRPr kumimoji="0" lang="en-US" altLang="zh-CN" sz="1500" b="0"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endParaRPr>
                    </a:p>
                    <a:p>
                      <a:pPr marL="0" marR="0" lvl="0" indent="1371600" algn="l" defTabSz="914400" rtl="0" eaLnBrk="1" fontAlgn="base" latinLnBrk="0" hangingPunct="1">
                        <a:lnSpc>
                          <a:spcPct val="100000"/>
                        </a:lnSpc>
                        <a:spcBef>
                          <a:spcPct val="0"/>
                        </a:spcBef>
                        <a:spcAft>
                          <a:spcPct val="0"/>
                        </a:spcAft>
                        <a:buClrTx/>
                        <a:buSzTx/>
                        <a:buFont typeface="Wingdings" panose="05000000000000000000" pitchFamily="2" charset="2"/>
                        <a:buNone/>
                      </a:pPr>
                      <a:r>
                        <a:rPr kumimoji="0" lang="en-US" altLang="zh-CN" sz="1500" b="0"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rPr>
                        <a:t>1</a:t>
                      </a:r>
                      <a:r>
                        <a:rPr kumimoji="0" lang="zh-CN" altLang="en-US" sz="1500" b="0"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rPr>
                        <a:t>）现场改善</a:t>
                      </a:r>
                      <a:r>
                        <a:rPr kumimoji="0" lang="en-US" altLang="zh-CN" sz="1500" b="0"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rPr>
                        <a:t>`</a:t>
                      </a:r>
                      <a:r>
                        <a:rPr kumimoji="0" lang="zh-CN" altLang="en-US" sz="1500" b="0"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rPr>
                        <a:t>生产合理                         </a:t>
                      </a:r>
                      <a:endParaRPr kumimoji="0" lang="en-US" altLang="zh-CN" sz="1500" b="0"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endParaRPr>
                    </a:p>
                    <a:p>
                      <a:pPr marL="0" marR="0" lvl="0" indent="1371600" algn="l" defTabSz="914400" rtl="0" eaLnBrk="1" fontAlgn="base" latinLnBrk="0" hangingPunct="1">
                        <a:lnSpc>
                          <a:spcPct val="100000"/>
                        </a:lnSpc>
                        <a:spcBef>
                          <a:spcPct val="0"/>
                        </a:spcBef>
                        <a:spcAft>
                          <a:spcPct val="0"/>
                        </a:spcAft>
                        <a:buClrTx/>
                        <a:buSzTx/>
                        <a:buFont typeface="Wingdings" panose="05000000000000000000" pitchFamily="2" charset="2"/>
                        <a:buNone/>
                      </a:pPr>
                      <a:r>
                        <a:rPr kumimoji="0" lang="en-US" altLang="zh-CN" sz="1500" b="0"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rPr>
                        <a:t>2</a:t>
                      </a:r>
                      <a:r>
                        <a:rPr kumimoji="0" lang="zh-CN" altLang="en-US" sz="1500" b="0"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rPr>
                        <a:t>）品质管理的强化</a:t>
                      </a:r>
                      <a:endParaRPr kumimoji="0" lang="zh-CN" altLang="en-US" sz="1500" b="0"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endParaRPr>
                    </a:p>
                    <a:p>
                      <a:pPr marL="0" marR="0" lvl="0" indent="1371600" algn="l" defTabSz="914400" rtl="0" eaLnBrk="1" fontAlgn="base" latinLnBrk="0" hangingPunct="1">
                        <a:lnSpc>
                          <a:spcPct val="100000"/>
                        </a:lnSpc>
                        <a:spcBef>
                          <a:spcPct val="0"/>
                        </a:spcBef>
                        <a:spcAft>
                          <a:spcPct val="0"/>
                        </a:spcAft>
                        <a:buClrTx/>
                        <a:buSzTx/>
                        <a:buFont typeface="Wingdings" panose="05000000000000000000" pitchFamily="2" charset="2"/>
                        <a:buNone/>
                      </a:pPr>
                      <a:r>
                        <a:rPr kumimoji="0" lang="zh-CN" altLang="en-US" sz="1500" b="0"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rPr>
                        <a:t>*营业额达成</a:t>
                      </a:r>
                      <a:r>
                        <a:rPr kumimoji="0" lang="en-US" altLang="zh-CN" sz="1500" b="0"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rPr>
                        <a:t>50</a:t>
                      </a:r>
                      <a:r>
                        <a:rPr kumimoji="0" lang="zh-CN" altLang="en-US" sz="1500" b="0"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rPr>
                        <a:t>亿 </a:t>
                      </a:r>
                      <a:endParaRPr kumimoji="0" lang="zh-CN" altLang="en-US" sz="1500" b="0"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endParaRPr>
                    </a:p>
                    <a:p>
                      <a:pPr marL="0" marR="0" lvl="0" indent="1371600" algn="l" defTabSz="914400" rtl="0" eaLnBrk="1" fontAlgn="base" latinLnBrk="0" hangingPunct="1">
                        <a:lnSpc>
                          <a:spcPct val="100000"/>
                        </a:lnSpc>
                        <a:spcBef>
                          <a:spcPct val="0"/>
                        </a:spcBef>
                        <a:spcAft>
                          <a:spcPct val="0"/>
                        </a:spcAft>
                        <a:buClrTx/>
                        <a:buSzTx/>
                        <a:buFont typeface="Wingdings" panose="05000000000000000000" pitchFamily="2" charset="2"/>
                        <a:buNone/>
                      </a:pPr>
                      <a:r>
                        <a:rPr kumimoji="0" lang="zh-CN" altLang="en-US" sz="1500" b="0"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rPr>
                        <a:t> </a:t>
                      </a:r>
                      <a:r>
                        <a:rPr kumimoji="0" lang="en-US" altLang="zh-CN" sz="1500" b="0"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rPr>
                        <a:t>1</a:t>
                      </a:r>
                      <a:r>
                        <a:rPr kumimoji="0" lang="zh-CN" altLang="en-US" sz="1500" b="0"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rPr>
                        <a:t>）扩展新市场</a:t>
                      </a:r>
                      <a:endParaRPr kumimoji="0" lang="zh-CN" altLang="en-US" sz="1500" b="0"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endParaRPr>
                    </a:p>
                    <a:p>
                      <a:pPr marL="0" marR="0" lvl="0" indent="1371600" algn="l" defTabSz="914400" rtl="0" eaLnBrk="1" fontAlgn="base" latinLnBrk="0" hangingPunct="1">
                        <a:lnSpc>
                          <a:spcPct val="100000"/>
                        </a:lnSpc>
                        <a:spcBef>
                          <a:spcPct val="0"/>
                        </a:spcBef>
                        <a:spcAft>
                          <a:spcPct val="0"/>
                        </a:spcAft>
                        <a:buClrTx/>
                        <a:buSzTx/>
                        <a:buFont typeface="Wingdings" panose="05000000000000000000" pitchFamily="2" charset="2"/>
                        <a:buNone/>
                      </a:pPr>
                      <a:r>
                        <a:rPr kumimoji="0" lang="zh-CN" altLang="en-US" sz="1500" b="0"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rPr>
                        <a:t> </a:t>
                      </a:r>
                      <a:r>
                        <a:rPr kumimoji="0" lang="en-US" altLang="zh-CN" sz="1500" b="0"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rPr>
                        <a:t>2</a:t>
                      </a:r>
                      <a:r>
                        <a:rPr kumimoji="0" lang="zh-CN" altLang="en-US" sz="1500" b="0"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rPr>
                        <a:t>）增加新产品的开发</a:t>
                      </a:r>
                      <a:endParaRPr kumimoji="0" lang="zh-CN" altLang="en-US" sz="1500" b="0"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endParaRPr>
                    </a:p>
                    <a:p>
                      <a:pPr marL="0" marR="0" lvl="0" indent="1371600" algn="l" defTabSz="914400" rtl="0" eaLnBrk="1" fontAlgn="base" latinLnBrk="0" hangingPunct="1">
                        <a:lnSpc>
                          <a:spcPct val="100000"/>
                        </a:lnSpc>
                        <a:spcBef>
                          <a:spcPct val="0"/>
                        </a:spcBef>
                        <a:spcAft>
                          <a:spcPct val="0"/>
                        </a:spcAft>
                        <a:buClrTx/>
                        <a:buSzTx/>
                        <a:buFont typeface="Wingdings" panose="05000000000000000000" pitchFamily="2" charset="2"/>
                        <a:buNone/>
                      </a:pPr>
                      <a:r>
                        <a:rPr kumimoji="0" lang="zh-CN" altLang="en-US" sz="1500" b="0"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rPr>
                        <a:t> </a:t>
                      </a:r>
                      <a:r>
                        <a:rPr kumimoji="0" lang="en-US" altLang="zh-CN" sz="1500" b="0"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rPr>
                        <a:t>3</a:t>
                      </a:r>
                      <a:r>
                        <a:rPr kumimoji="0" lang="zh-CN" altLang="en-US" sz="1500" b="0"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rPr>
                        <a:t>）提升品质降低成本</a:t>
                      </a:r>
                      <a:endParaRPr kumimoji="0" lang="zh-CN" altLang="en-US" sz="1500" b="0"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endParaRPr>
                    </a:p>
                    <a:p>
                      <a:pPr marL="0" marR="0" lvl="0" indent="1371600" algn="l" defTabSz="914400" rtl="0" eaLnBrk="1" fontAlgn="base" latinLnBrk="0" hangingPunct="1">
                        <a:lnSpc>
                          <a:spcPct val="100000"/>
                        </a:lnSpc>
                        <a:spcBef>
                          <a:spcPct val="0"/>
                        </a:spcBef>
                        <a:spcAft>
                          <a:spcPct val="0"/>
                        </a:spcAft>
                        <a:buClrTx/>
                        <a:buSzTx/>
                        <a:buFont typeface="Wingdings" panose="05000000000000000000" pitchFamily="2" charset="2"/>
                        <a:buNone/>
                      </a:pPr>
                      <a:r>
                        <a:rPr kumimoji="0" lang="zh-CN" altLang="en-US" sz="1500" b="0"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rPr>
                        <a:t>*品质的提升   </a:t>
                      </a:r>
                      <a:endParaRPr kumimoji="0" lang="en-US" altLang="zh-CN" sz="1500" b="0"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endParaRPr>
                    </a:p>
                    <a:p>
                      <a:pPr marL="0" marR="0" lvl="0" indent="1371600" algn="l" defTabSz="914400" rtl="0" eaLnBrk="1" fontAlgn="base" latinLnBrk="0" hangingPunct="1">
                        <a:lnSpc>
                          <a:spcPct val="100000"/>
                        </a:lnSpc>
                        <a:spcBef>
                          <a:spcPct val="0"/>
                        </a:spcBef>
                        <a:spcAft>
                          <a:spcPct val="0"/>
                        </a:spcAft>
                        <a:buClrTx/>
                        <a:buSzTx/>
                        <a:buFont typeface="Wingdings" panose="05000000000000000000" pitchFamily="2" charset="2"/>
                        <a:buNone/>
                      </a:pPr>
                      <a:r>
                        <a:rPr kumimoji="0" lang="zh-CN" altLang="en-US" sz="1500" b="0"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rPr>
                        <a:t>  </a:t>
                      </a:r>
                      <a:r>
                        <a:rPr kumimoji="0" lang="en-US" altLang="zh-CN" sz="1500" b="0"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rPr>
                        <a:t>1</a:t>
                      </a:r>
                      <a:r>
                        <a:rPr kumimoji="0" lang="zh-CN" altLang="en-US" sz="1500" b="0"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rPr>
                        <a:t>）实施</a:t>
                      </a:r>
                      <a:r>
                        <a:rPr kumimoji="0" lang="en-US" altLang="zh-CN" sz="1500" b="0"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rPr>
                        <a:t>TQM</a:t>
                      </a:r>
                      <a:endParaRPr kumimoji="0" lang="en-US" altLang="zh-CN" sz="1500" b="0"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endParaRPr>
                    </a:p>
                    <a:p>
                      <a:pPr marL="0" marR="0" lvl="0" indent="1371600" algn="l" defTabSz="914400" rtl="0" eaLnBrk="1" fontAlgn="base" latinLnBrk="0" hangingPunct="1">
                        <a:lnSpc>
                          <a:spcPct val="100000"/>
                        </a:lnSpc>
                        <a:spcBef>
                          <a:spcPct val="0"/>
                        </a:spcBef>
                        <a:spcAft>
                          <a:spcPct val="0"/>
                        </a:spcAft>
                        <a:buClrTx/>
                        <a:buSzTx/>
                        <a:buFont typeface="Wingdings" panose="05000000000000000000" pitchFamily="2" charset="2"/>
                        <a:buNone/>
                      </a:pPr>
                      <a:r>
                        <a:rPr kumimoji="0" lang="en-US" altLang="zh-CN" sz="1500" b="0"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rPr>
                        <a:t>  2</a:t>
                      </a:r>
                      <a:r>
                        <a:rPr kumimoji="0" lang="zh-CN" altLang="en-US" sz="1500" b="0"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rPr>
                        <a:t>）加强自主管理</a:t>
                      </a:r>
                      <a:endParaRPr kumimoji="0" lang="zh-CN" altLang="en-US" sz="1500" b="0"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51224" name="Text Box 5"/>
          <p:cNvSpPr txBox="1"/>
          <p:nvPr/>
        </p:nvSpPr>
        <p:spPr>
          <a:xfrm>
            <a:off x="0" y="981075"/>
            <a:ext cx="7272338" cy="457200"/>
          </a:xfrm>
          <a:prstGeom prst="rect">
            <a:avLst/>
          </a:prstGeom>
          <a:noFill/>
          <a:ln w="9525">
            <a:noFill/>
          </a:ln>
        </p:spPr>
        <p:txBody>
          <a:bodyPr>
            <a:spAutoFit/>
          </a:bodyPr>
          <a:p>
            <a:r>
              <a:rPr lang="en-US" altLang="zh-CN" sz="2400" i="1" u="sng" dirty="0">
                <a:solidFill>
                  <a:schemeClr val="bg2"/>
                </a:solidFill>
                <a:latin typeface="黑体" panose="02010609060101010101" pitchFamily="49" charset="-122"/>
                <a:ea typeface="黑体" panose="02010609060101010101" pitchFamily="49" charset="-122"/>
              </a:rPr>
              <a:t>4</a:t>
            </a:r>
            <a:r>
              <a:rPr lang="zh-CN" altLang="en-US" sz="2400" i="1" u="sng" dirty="0">
                <a:latin typeface="黑体" panose="02010609060101010101" pitchFamily="49" charset="-122"/>
                <a:ea typeface="黑体" panose="02010609060101010101" pitchFamily="49" charset="-122"/>
              </a:rPr>
              <a:t>、方针管理与目标管理区别</a:t>
            </a:r>
            <a:endParaRPr lang="zh-CN" altLang="en-US" sz="2400" i="1" u="sng" dirty="0">
              <a:latin typeface="黑体" panose="02010609060101010101" pitchFamily="49" charset="-122"/>
              <a:ea typeface="黑体" panose="02010609060101010101" pitchFamily="49" charset="-122"/>
            </a:endParaRP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6" name="Text Box 4"/>
          <p:cNvSpPr txBox="1"/>
          <p:nvPr/>
        </p:nvSpPr>
        <p:spPr>
          <a:xfrm>
            <a:off x="0" y="73025"/>
            <a:ext cx="5486400" cy="579438"/>
          </a:xfrm>
          <a:prstGeom prst="rect">
            <a:avLst/>
          </a:prstGeom>
          <a:noFill/>
          <a:ln w="9525">
            <a:noFill/>
          </a:ln>
        </p:spPr>
        <p:txBody>
          <a:bodyPr>
            <a:spAutoFit/>
          </a:bodyPr>
          <a:p>
            <a:pPr>
              <a:spcBef>
                <a:spcPct val="50000"/>
              </a:spcBef>
            </a:pPr>
            <a:r>
              <a:rPr lang="zh-CN" altLang="en-US" sz="3200" i="1" dirty="0">
                <a:latin typeface="Times New Roman" panose="02020603050405020304" pitchFamily="18" charset="0"/>
                <a:ea typeface="黑体" panose="02010609060101010101" pitchFamily="49" charset="-122"/>
              </a:rPr>
              <a:t>一、方针管理的基本认识</a:t>
            </a:r>
            <a:endParaRPr lang="zh-CN" altLang="en-US" sz="3200" i="1" dirty="0">
              <a:latin typeface="Times New Roman" panose="02020603050405020304" pitchFamily="18" charset="0"/>
              <a:ea typeface="黑体" panose="02010609060101010101" pitchFamily="49" charset="-122"/>
            </a:endParaRPr>
          </a:p>
        </p:txBody>
      </p:sp>
      <p:sp>
        <p:nvSpPr>
          <p:cNvPr id="52227" name="Text Box 5"/>
          <p:cNvSpPr txBox="1"/>
          <p:nvPr/>
        </p:nvSpPr>
        <p:spPr>
          <a:xfrm>
            <a:off x="0" y="981075"/>
            <a:ext cx="7272338" cy="457200"/>
          </a:xfrm>
          <a:prstGeom prst="rect">
            <a:avLst/>
          </a:prstGeom>
          <a:noFill/>
          <a:ln w="9525">
            <a:noFill/>
          </a:ln>
        </p:spPr>
        <p:txBody>
          <a:bodyPr>
            <a:spAutoFit/>
          </a:bodyPr>
          <a:p>
            <a:r>
              <a:rPr lang="en-US" altLang="zh-CN" sz="2400" i="1" u="sng" dirty="0">
                <a:solidFill>
                  <a:schemeClr val="bg2"/>
                </a:solidFill>
                <a:latin typeface="黑体" panose="02010609060101010101" pitchFamily="49" charset="-122"/>
                <a:ea typeface="黑体" panose="02010609060101010101" pitchFamily="49" charset="-122"/>
              </a:rPr>
              <a:t>4</a:t>
            </a:r>
            <a:r>
              <a:rPr lang="zh-CN" altLang="en-US" sz="2400" i="1" u="sng" dirty="0">
                <a:latin typeface="黑体" panose="02010609060101010101" pitchFamily="49" charset="-122"/>
                <a:ea typeface="黑体" panose="02010609060101010101" pitchFamily="49" charset="-122"/>
              </a:rPr>
              <a:t>、方针管理与目标管理区别</a:t>
            </a:r>
            <a:endParaRPr lang="zh-CN" altLang="en-US" sz="2400" i="1" u="sng" dirty="0">
              <a:latin typeface="黑体" panose="02010609060101010101" pitchFamily="49" charset="-122"/>
              <a:ea typeface="黑体" panose="02010609060101010101" pitchFamily="49" charset="-122"/>
            </a:endParaRPr>
          </a:p>
        </p:txBody>
      </p:sp>
      <p:graphicFrame>
        <p:nvGraphicFramePr>
          <p:cNvPr id="57" name="表格 56"/>
          <p:cNvGraphicFramePr>
            <a:graphicFrameLocks noGrp="1"/>
          </p:cNvGraphicFramePr>
          <p:nvPr/>
        </p:nvGraphicFramePr>
        <p:xfrm>
          <a:off x="214313" y="1571625"/>
          <a:ext cx="8643938" cy="5216525"/>
        </p:xfrm>
        <a:graphic>
          <a:graphicData uri="http://schemas.openxmlformats.org/drawingml/2006/table">
            <a:tbl>
              <a:tblPr/>
              <a:tblGrid>
                <a:gridCol w="1000125"/>
                <a:gridCol w="3822700"/>
                <a:gridCol w="3821112"/>
              </a:tblGrid>
              <a:tr h="320675">
                <a:tc>
                  <a:txBody>
                    <a:body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pPr>
                      <a:r>
                        <a:rPr kumimoji="0" lang="zh-CN" altLang="en-US" sz="15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比较项目</a:t>
                      </a:r>
                      <a:endParaRPr kumimoji="0" lang="zh-CN" altLang="en-US" sz="15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anose="05000000000000000000" pitchFamily="2" charset="2"/>
                        <a:buNone/>
                      </a:pPr>
                      <a:r>
                        <a:rPr kumimoji="0" lang="zh-CN" altLang="en-US" sz="15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方针管理</a:t>
                      </a:r>
                      <a:endParaRPr kumimoji="0" lang="zh-CN" altLang="en-US" sz="15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Wingdings" panose="05000000000000000000" pitchFamily="2" charset="2"/>
                        <a:buNone/>
                      </a:pPr>
                      <a:r>
                        <a:rPr kumimoji="0" lang="zh-CN" altLang="en-US" sz="15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目标管理</a:t>
                      </a:r>
                      <a:endParaRPr kumimoji="0" lang="zh-CN" altLang="en-US" sz="15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9275">
                <a:tc>
                  <a:txBody>
                    <a:body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pPr>
                      <a:r>
                        <a:rPr kumimoji="0" lang="zh-CN" altLang="en-US"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发展背景</a:t>
                      </a:r>
                      <a:endParaRPr kumimoji="0" lang="zh-CN" altLang="en-US"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BB6CB">
                        <a:alpha val="20000"/>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Char char="Ø"/>
                      </a:pPr>
                      <a:r>
                        <a:rPr kumimoji="0" lang="zh-CN" altLang="en-US"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在</a:t>
                      </a:r>
                      <a:r>
                        <a:rPr kumimoji="0" lang="en-US" altLang="zh-CN"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TQM</a:t>
                      </a:r>
                      <a:r>
                        <a:rPr kumimoji="0" lang="zh-CN" altLang="en-US"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的发展过程中逐渐发展出来</a:t>
                      </a:r>
                      <a:endParaRPr kumimoji="0" lang="en-US" altLang="zh-CN"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Char char="Ø"/>
                      </a:pPr>
                      <a:r>
                        <a:rPr kumimoji="0" lang="zh-CN" altLang="en-US"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以</a:t>
                      </a:r>
                      <a:r>
                        <a:rPr kumimoji="0" lang="en-US" altLang="zh-CN"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PDCA</a:t>
                      </a:r>
                      <a:r>
                        <a:rPr kumimoji="0" lang="zh-CN" altLang="en-US"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的管理循环为开展中心</a:t>
                      </a:r>
                      <a:endParaRPr kumimoji="0" lang="zh-CN" altLang="en-US"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BB6CB">
                        <a:alpha val="20000"/>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Char char="Ø"/>
                      </a:pPr>
                      <a:r>
                        <a:rPr kumimoji="0" lang="zh-CN" altLang="en-US"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来自行动科学的管理体系，以结果为导向的管理方式</a:t>
                      </a:r>
                      <a:endParaRPr kumimoji="0" lang="zh-CN" altLang="en-US"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BB6CB">
                        <a:alpha val="20000"/>
                      </a:srgbClr>
                    </a:solidFill>
                  </a:tcPr>
                </a:tc>
              </a:tr>
              <a:tr h="549275">
                <a:tc>
                  <a:txBody>
                    <a:body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pPr>
                      <a:r>
                        <a:rPr kumimoji="0" lang="zh-CN" altLang="en-US"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运作组织</a:t>
                      </a:r>
                      <a:endParaRPr kumimoji="0" lang="zh-CN" altLang="en-US"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Char char="Ø"/>
                      </a:pPr>
                      <a:r>
                        <a:rPr kumimoji="0" lang="zh-CN" altLang="en-US"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组织中各机能的整合</a:t>
                      </a:r>
                      <a:endParaRPr kumimoji="0" lang="en-US" altLang="zh-CN"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Char char="Ø"/>
                      </a:pPr>
                      <a:r>
                        <a:rPr kumimoji="0" lang="zh-CN" altLang="en-US"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重视领导中心型</a:t>
                      </a:r>
                      <a:endParaRPr kumimoji="0" lang="zh-CN" altLang="en-US"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Char char="Ø"/>
                      </a:pPr>
                      <a:r>
                        <a:rPr kumimoji="0" lang="zh-CN" altLang="en-US"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以部门、个人为中心</a:t>
                      </a:r>
                      <a:endParaRPr kumimoji="0" lang="en-US" altLang="zh-CN"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Char char="Ø"/>
                      </a:pPr>
                      <a:r>
                        <a:rPr kumimoji="0" lang="zh-CN" altLang="en-US"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以成果为导向的组织</a:t>
                      </a:r>
                      <a:endParaRPr kumimoji="0" lang="zh-CN" altLang="en-US"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77875">
                <a:tc>
                  <a:txBody>
                    <a:body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pPr>
                      <a:r>
                        <a:rPr kumimoji="0" lang="zh-CN" altLang="en-US"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参与体系</a:t>
                      </a:r>
                      <a:endParaRPr kumimoji="0" lang="zh-CN" altLang="en-US"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BB6CB">
                        <a:alpha val="20000"/>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Char char="Ø"/>
                      </a:pPr>
                      <a:r>
                        <a:rPr kumimoji="0" lang="zh-CN" altLang="en-US"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全员参与、共识的建立</a:t>
                      </a:r>
                      <a:endParaRPr kumimoji="0" lang="en-US" altLang="zh-CN"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Char char="Ø"/>
                      </a:pPr>
                      <a:r>
                        <a:rPr kumimoji="0" lang="zh-CN" altLang="en-US"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上下沟通、部门间的协调</a:t>
                      </a:r>
                      <a:endParaRPr kumimoji="0" lang="en-US" altLang="zh-CN"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Char char="Ø"/>
                      </a:pPr>
                      <a:r>
                        <a:rPr kumimoji="0" lang="en-US" altLang="zh-CN"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PDCA</a:t>
                      </a:r>
                      <a:r>
                        <a:rPr kumimoji="0" lang="zh-CN" altLang="en-US"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的运作、重视问题改善的体系运作</a:t>
                      </a:r>
                      <a:endParaRPr kumimoji="0" lang="en-US" altLang="zh-CN"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BB6CB">
                        <a:alpha val="20000"/>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Char char="Ø"/>
                      </a:pPr>
                      <a:r>
                        <a:rPr kumimoji="0" lang="zh-CN" altLang="en-US"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只有关联人形成的体系</a:t>
                      </a:r>
                      <a:endParaRPr kumimoji="0" lang="en-US" altLang="zh-CN"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Char char="Ø"/>
                      </a:pPr>
                      <a:r>
                        <a:rPr kumimoji="0" lang="zh-CN" altLang="en-US"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依据目标的问题解决的运作</a:t>
                      </a:r>
                      <a:endParaRPr kumimoji="0" lang="zh-CN" altLang="en-US"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BB6CB">
                        <a:alpha val="20000"/>
                      </a:srgbClr>
                    </a:solidFill>
                  </a:tcPr>
                </a:tc>
              </a:tr>
              <a:tr h="777875">
                <a:tc>
                  <a:txBody>
                    <a:body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pPr>
                      <a:r>
                        <a:rPr kumimoji="0" lang="zh-CN" altLang="en-US"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着重目标</a:t>
                      </a:r>
                      <a:endParaRPr kumimoji="0" lang="zh-CN" altLang="en-US"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Char char="Ø"/>
                      </a:pPr>
                      <a:r>
                        <a:rPr kumimoji="0" lang="en-US" altLang="zh-CN"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TQM</a:t>
                      </a:r>
                      <a:r>
                        <a:rPr kumimoji="0" lang="zh-CN" altLang="en-US"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的目标、重点改善</a:t>
                      </a:r>
                      <a:endParaRPr kumimoji="0" lang="en-US" altLang="zh-CN"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Char char="Ø"/>
                      </a:pPr>
                      <a:r>
                        <a:rPr kumimoji="0" lang="zh-CN" altLang="en-US"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品质、交期、成本的综合目标</a:t>
                      </a:r>
                      <a:endParaRPr kumimoji="0" lang="en-US" altLang="zh-CN"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Char char="Ø"/>
                      </a:pPr>
                      <a:r>
                        <a:rPr kumimoji="0" lang="zh-CN" altLang="en-US"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体质改善的目标</a:t>
                      </a:r>
                      <a:endParaRPr kumimoji="0" lang="zh-CN" altLang="en-US"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Char char="Ø"/>
                      </a:pPr>
                      <a:r>
                        <a:rPr kumimoji="0" lang="zh-CN" altLang="en-US"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利益、业绩</a:t>
                      </a:r>
                      <a:endParaRPr kumimoji="0" lang="en-US" altLang="zh-CN"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Char char="Ø"/>
                      </a:pPr>
                      <a:r>
                        <a:rPr kumimoji="0" lang="zh-CN" altLang="en-US"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与管理有关的</a:t>
                      </a:r>
                      <a:endParaRPr kumimoji="0" lang="zh-CN" altLang="en-US"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235075">
                <a:tc>
                  <a:txBody>
                    <a:body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pPr>
                      <a:r>
                        <a:rPr kumimoji="0" lang="zh-CN" altLang="en-US"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运作方式</a:t>
                      </a:r>
                      <a:endParaRPr kumimoji="0" lang="zh-CN" altLang="en-US"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BB6CB">
                        <a:alpha val="20000"/>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Char char="Ø"/>
                      </a:pPr>
                      <a:r>
                        <a:rPr kumimoji="0" lang="en-US" altLang="zh-CN"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PDCA</a:t>
                      </a:r>
                      <a:r>
                        <a:rPr kumimoji="0" lang="zh-CN" altLang="en-US"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的管理循环</a:t>
                      </a:r>
                      <a:endParaRPr kumimoji="0" lang="en-US" altLang="zh-CN"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Char char="Ø"/>
                      </a:pPr>
                      <a:r>
                        <a:rPr kumimoji="0" lang="zh-CN" altLang="en-US"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列出管理项目</a:t>
                      </a:r>
                      <a:endParaRPr kumimoji="0" lang="en-US" altLang="zh-CN"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Char char="Ø"/>
                      </a:pPr>
                      <a:r>
                        <a:rPr kumimoji="0" lang="zh-CN" altLang="en-US"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与日常管理相结合</a:t>
                      </a:r>
                      <a:endParaRPr kumimoji="0" lang="en-US" altLang="zh-CN"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Char char="Ø"/>
                      </a:pPr>
                      <a:r>
                        <a:rPr kumimoji="0" lang="zh-CN" altLang="en-US"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使用</a:t>
                      </a:r>
                      <a:r>
                        <a:rPr kumimoji="0" lang="en-US" altLang="zh-CN"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QC</a:t>
                      </a:r>
                      <a:r>
                        <a:rPr kumimoji="0" lang="zh-CN" altLang="en-US"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手法</a:t>
                      </a:r>
                      <a:endParaRPr kumimoji="0" lang="en-US" altLang="zh-CN"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Char char="Ø"/>
                      </a:pPr>
                      <a:r>
                        <a:rPr kumimoji="0" lang="zh-CN" altLang="en-US"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重视过程，更重视结果</a:t>
                      </a:r>
                      <a:endParaRPr kumimoji="0" lang="zh-CN" altLang="en-US"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BB6CB">
                        <a:alpha val="20000"/>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Char char="Ø"/>
                      </a:pPr>
                      <a:r>
                        <a:rPr kumimoji="0" lang="zh-CN" altLang="en-US"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以指标为依据</a:t>
                      </a:r>
                      <a:endParaRPr kumimoji="0" lang="en-US" altLang="zh-CN"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Char char="Ø"/>
                      </a:pPr>
                      <a:r>
                        <a:rPr kumimoji="0" lang="zh-CN" altLang="en-US"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以</a:t>
                      </a:r>
                      <a:r>
                        <a:rPr kumimoji="0" lang="en-US" altLang="zh-CN"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IE</a:t>
                      </a:r>
                      <a:r>
                        <a:rPr kumimoji="0" lang="zh-CN" altLang="en-US"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a:t>
                      </a:r>
                      <a:r>
                        <a:rPr kumimoji="0" lang="en-US" altLang="zh-CN"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QC</a:t>
                      </a:r>
                      <a:r>
                        <a:rPr kumimoji="0" lang="zh-CN" altLang="en-US"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等手法为辅助</a:t>
                      </a:r>
                      <a:endParaRPr kumimoji="0" lang="en-US" altLang="zh-CN"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Char char="Ø"/>
                      </a:pPr>
                      <a:r>
                        <a:rPr kumimoji="0" lang="zh-CN" altLang="en-US"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以结果为导向</a:t>
                      </a:r>
                      <a:endParaRPr kumimoji="0" lang="zh-CN" altLang="en-US"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BB6CB">
                        <a:alpha val="20000"/>
                      </a:srgbClr>
                    </a:solidFill>
                  </a:tcPr>
                </a:tc>
              </a:tr>
              <a:tr h="1006475">
                <a:tc>
                  <a:txBody>
                    <a:body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pPr>
                      <a:r>
                        <a:rPr kumimoji="0" lang="zh-CN" altLang="en-US"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评价做法</a:t>
                      </a:r>
                      <a:endParaRPr kumimoji="0" lang="zh-CN" altLang="en-US"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Char char="Ø"/>
                      </a:pPr>
                      <a:r>
                        <a:rPr kumimoji="0" lang="zh-CN" altLang="en-US"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评价结果也评价过程</a:t>
                      </a:r>
                      <a:endParaRPr kumimoji="0" lang="en-US" altLang="zh-CN"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Char char="Ø"/>
                      </a:pPr>
                      <a:r>
                        <a:rPr kumimoji="0" lang="zh-CN" altLang="en-US"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管理项目的稽核</a:t>
                      </a:r>
                      <a:endParaRPr kumimoji="0" lang="en-US" altLang="zh-CN"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Char char="Ø"/>
                      </a:pPr>
                      <a:r>
                        <a:rPr kumimoji="0" lang="zh-CN" altLang="en-US"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部门的自我稽核</a:t>
                      </a:r>
                      <a:endParaRPr kumimoji="0" lang="en-US" altLang="zh-CN"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Char char="Ø"/>
                      </a:pPr>
                      <a:r>
                        <a:rPr kumimoji="0" lang="zh-CN" altLang="en-US"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不会直接与人事管理结合</a:t>
                      </a:r>
                      <a:endParaRPr kumimoji="0" lang="zh-CN" altLang="en-US"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Char char="Ø"/>
                      </a:pPr>
                      <a:r>
                        <a:rPr kumimoji="0" lang="zh-CN" altLang="en-US"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以成果作为评价</a:t>
                      </a:r>
                      <a:endParaRPr kumimoji="0" lang="en-US" altLang="zh-CN"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Char char="Ø"/>
                      </a:pPr>
                      <a:r>
                        <a:rPr kumimoji="0" lang="zh-CN" altLang="en-US"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与人事、薪资相结合</a:t>
                      </a:r>
                      <a:endParaRPr kumimoji="0" lang="en-US" altLang="zh-CN"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Char char="Ø"/>
                      </a:pPr>
                      <a:r>
                        <a:rPr kumimoji="0" lang="zh-CN" altLang="en-US"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作为选材及职务调动的重要 参考</a:t>
                      </a:r>
                      <a:endParaRPr kumimoji="0" lang="zh-CN" altLang="en-US" sz="15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3250" name="Rectangle 2"/>
          <p:cNvSpPr/>
          <p:nvPr/>
        </p:nvSpPr>
        <p:spPr>
          <a:xfrm>
            <a:off x="311150" y="4572000"/>
            <a:ext cx="8308975" cy="1481138"/>
          </a:xfrm>
          <a:prstGeom prst="rect">
            <a:avLst/>
          </a:prstGeom>
          <a:solidFill>
            <a:srgbClr val="FFFFFF"/>
          </a:solidFill>
          <a:ln w="12700" cap="flat" cmpd="sng">
            <a:solidFill>
              <a:srgbClr val="000000"/>
            </a:solidFill>
            <a:prstDash val="solid"/>
            <a:miter/>
            <a:headEnd type="none" w="med" len="med"/>
            <a:tailEnd type="none" w="med" len="med"/>
          </a:ln>
        </p:spPr>
        <p:txBody>
          <a:bodyPr wrap="none" anchor="ctr" anchorCtr="0"/>
          <a:p>
            <a:pPr algn="ctr"/>
            <a:endParaRPr lang="zh-CN" altLang="en-US" dirty="0">
              <a:solidFill>
                <a:srgbClr val="000000"/>
              </a:solidFill>
              <a:latin typeface="Arial" panose="020B0604020202020204" pitchFamily="34" charset="0"/>
              <a:ea typeface="黑体" panose="02010609060101010101" pitchFamily="49" charset="-122"/>
            </a:endParaRPr>
          </a:p>
        </p:txBody>
      </p:sp>
      <p:sp>
        <p:nvSpPr>
          <p:cNvPr id="53251" name="Text Box 4"/>
          <p:cNvSpPr txBox="1"/>
          <p:nvPr/>
        </p:nvSpPr>
        <p:spPr>
          <a:xfrm>
            <a:off x="0" y="30163"/>
            <a:ext cx="5486400" cy="579437"/>
          </a:xfrm>
          <a:prstGeom prst="rect">
            <a:avLst/>
          </a:prstGeom>
          <a:noFill/>
          <a:ln w="9525">
            <a:noFill/>
          </a:ln>
        </p:spPr>
        <p:txBody>
          <a:bodyPr>
            <a:spAutoFit/>
          </a:bodyPr>
          <a:p>
            <a:pPr>
              <a:spcBef>
                <a:spcPct val="50000"/>
              </a:spcBef>
            </a:pPr>
            <a:r>
              <a:rPr lang="zh-CN" altLang="en-US" sz="3200" i="1" dirty="0">
                <a:latin typeface="Times New Roman" panose="02020603050405020304" pitchFamily="18" charset="0"/>
                <a:ea typeface="黑体" panose="02010609060101010101" pitchFamily="49" charset="-122"/>
              </a:rPr>
              <a:t>一、方针管理的基本认识</a:t>
            </a:r>
            <a:endParaRPr lang="zh-CN" altLang="en-US" sz="3200" i="1" dirty="0">
              <a:latin typeface="Times New Roman" panose="02020603050405020304" pitchFamily="18" charset="0"/>
              <a:ea typeface="黑体" panose="02010609060101010101" pitchFamily="49" charset="-122"/>
            </a:endParaRPr>
          </a:p>
        </p:txBody>
      </p:sp>
      <p:sp>
        <p:nvSpPr>
          <p:cNvPr id="53252" name="Text Box 5"/>
          <p:cNvSpPr txBox="1"/>
          <p:nvPr/>
        </p:nvSpPr>
        <p:spPr>
          <a:xfrm>
            <a:off x="0" y="981075"/>
            <a:ext cx="7272338" cy="457200"/>
          </a:xfrm>
          <a:prstGeom prst="rect">
            <a:avLst/>
          </a:prstGeom>
          <a:noFill/>
          <a:ln w="9525">
            <a:noFill/>
          </a:ln>
        </p:spPr>
        <p:txBody>
          <a:bodyPr>
            <a:spAutoFit/>
          </a:bodyPr>
          <a:p>
            <a:r>
              <a:rPr lang="en-US" altLang="zh-CN" sz="2400" i="1" u="sng" dirty="0">
                <a:latin typeface="黑体" panose="02010609060101010101" pitchFamily="49" charset="-122"/>
                <a:ea typeface="黑体" panose="02010609060101010101" pitchFamily="49" charset="-122"/>
              </a:rPr>
              <a:t>5</a:t>
            </a:r>
            <a:r>
              <a:rPr lang="zh-CN" altLang="en-US" sz="2400" i="1" u="sng" dirty="0">
                <a:latin typeface="黑体" panose="02010609060101010101" pitchFamily="49" charset="-122"/>
                <a:ea typeface="黑体" panose="02010609060101010101" pitchFamily="49" charset="-122"/>
              </a:rPr>
              <a:t>、方针管理与日常管理</a:t>
            </a:r>
            <a:endParaRPr lang="zh-CN" altLang="en-US" sz="2400" i="1" u="sng" dirty="0">
              <a:latin typeface="黑体" panose="02010609060101010101" pitchFamily="49" charset="-122"/>
              <a:ea typeface="黑体" panose="02010609060101010101" pitchFamily="49" charset="-122"/>
            </a:endParaRPr>
          </a:p>
        </p:txBody>
      </p:sp>
      <p:sp>
        <p:nvSpPr>
          <p:cNvPr id="53253" name="Rectangle 2"/>
          <p:cNvSpPr/>
          <p:nvPr/>
        </p:nvSpPr>
        <p:spPr>
          <a:xfrm>
            <a:off x="311150" y="2233613"/>
            <a:ext cx="8308975" cy="1481137"/>
          </a:xfrm>
          <a:prstGeom prst="rect">
            <a:avLst/>
          </a:prstGeom>
          <a:solidFill>
            <a:srgbClr val="FFFFFF"/>
          </a:solidFill>
          <a:ln w="12700" cap="flat" cmpd="sng">
            <a:solidFill>
              <a:srgbClr val="000000"/>
            </a:solidFill>
            <a:prstDash val="solid"/>
            <a:miter/>
            <a:headEnd type="none" w="med" len="med"/>
            <a:tailEnd type="none" w="med" len="med"/>
          </a:ln>
        </p:spPr>
        <p:txBody>
          <a:bodyPr wrap="none" anchor="ctr" anchorCtr="0"/>
          <a:p>
            <a:pPr algn="ctr"/>
            <a:endParaRPr lang="zh-CN" altLang="en-US" dirty="0">
              <a:solidFill>
                <a:srgbClr val="000000"/>
              </a:solidFill>
              <a:latin typeface="Arial" panose="020B0604020202020204" pitchFamily="34" charset="0"/>
              <a:ea typeface="黑体" panose="02010609060101010101" pitchFamily="49" charset="-122"/>
            </a:endParaRPr>
          </a:p>
        </p:txBody>
      </p:sp>
      <p:sp>
        <p:nvSpPr>
          <p:cNvPr id="66" name="Rectangle 3"/>
          <p:cNvSpPr>
            <a:spLocks noChangeArrowheads="1"/>
          </p:cNvSpPr>
          <p:nvPr/>
        </p:nvSpPr>
        <p:spPr bwMode="auto">
          <a:xfrm>
            <a:off x="303213" y="1643063"/>
            <a:ext cx="2628900" cy="461963"/>
          </a:xfrm>
          <a:prstGeom prst="rect">
            <a:avLst/>
          </a:prstGeom>
          <a:solidFill>
            <a:srgbClr val="FFFF66"/>
          </a:solidFill>
          <a:ln w="9525">
            <a:noFill/>
            <a:miter lim="800000"/>
          </a:ln>
          <a:effectLst>
            <a:outerShdw dist="107763" dir="2700000" algn="ctr" rotWithShape="0">
              <a:srgbClr val="808080"/>
            </a:outerShdw>
          </a:effectLst>
        </p:spPr>
        <p:txBody>
          <a:bodyPr lIns="92075" tIns="46038" rIns="92075" bIns="46038">
            <a:spAutoFit/>
          </a:bodyPr>
          <a:lstStyle/>
          <a:p>
            <a:pPr marL="0" marR="0" lvl="0" indent="0" algn="ctr" defTabSz="762000" rtl="0" eaLnBrk="1" fontAlgn="auto" latinLnBrk="0" hangingPunct="1">
              <a:lnSpc>
                <a:spcPct val="100000"/>
              </a:lnSpc>
              <a:spcBef>
                <a:spcPct val="50000"/>
              </a:spcBef>
              <a:spcAft>
                <a:spcPts val="0"/>
              </a:spcAft>
              <a:buClrTx/>
              <a:buSzTx/>
              <a:buFontTx/>
              <a:buNone/>
              <a:defRPr/>
            </a:pPr>
            <a:r>
              <a:rPr kumimoji="0" lang="zh-CN" altLang="en-US" sz="2400" b="1" i="0" u="none" strike="noStrike" kern="0" cap="none" spc="0" normalizeH="0" baseline="0" noProof="0">
                <a:ln>
                  <a:noFill/>
                </a:ln>
                <a:solidFill>
                  <a:sysClr val="windowText" lastClr="000000"/>
                </a:solidFill>
                <a:effectLst>
                  <a:outerShdw blurRad="38100" dist="38100" dir="2700000" algn="tl">
                    <a:srgbClr val="FFFFFF"/>
                  </a:outerShdw>
                </a:effectLst>
                <a:uLnTx/>
                <a:uFillTx/>
                <a:latin typeface="MS Gothic" panose="020B0609070205080204" pitchFamily="49" charset="-128"/>
                <a:ea typeface="MS Gothic" panose="020B0609070205080204" pitchFamily="49" charset="-128"/>
                <a:cs typeface="+mn-cs"/>
              </a:rPr>
              <a:t>何谓方针管理</a:t>
            </a:r>
            <a:endParaRPr kumimoji="0" lang="ja-JP" altLang="en-US" sz="2400" b="1" i="0" u="none" strike="noStrike" kern="0" cap="none" spc="0" normalizeH="0" baseline="0" noProof="0">
              <a:ln>
                <a:noFill/>
              </a:ln>
              <a:solidFill>
                <a:sysClr val="windowText" lastClr="000000"/>
              </a:solidFill>
              <a:effectLst>
                <a:outerShdw blurRad="38100" dist="38100" dir="2700000" algn="tl">
                  <a:srgbClr val="FFFFFF"/>
                </a:outerShdw>
              </a:effectLst>
              <a:uLnTx/>
              <a:uFillTx/>
              <a:latin typeface="MS Gothic" panose="020B0609070205080204" pitchFamily="49" charset="-128"/>
              <a:ea typeface="MS Gothic" panose="020B0609070205080204" pitchFamily="49" charset="-128"/>
              <a:cs typeface="+mn-cs"/>
            </a:endParaRPr>
          </a:p>
        </p:txBody>
      </p:sp>
      <p:sp>
        <p:nvSpPr>
          <p:cNvPr id="53255" name="Rectangle 5"/>
          <p:cNvSpPr/>
          <p:nvPr/>
        </p:nvSpPr>
        <p:spPr>
          <a:xfrm>
            <a:off x="428625" y="2662238"/>
            <a:ext cx="7842250" cy="708025"/>
          </a:xfrm>
          <a:prstGeom prst="rect">
            <a:avLst/>
          </a:prstGeom>
          <a:noFill/>
          <a:ln w="9525">
            <a:noFill/>
          </a:ln>
        </p:spPr>
        <p:txBody>
          <a:bodyPr lIns="92075" tIns="46038" rIns="92075" bIns="46038">
            <a:spAutoFit/>
          </a:bodyPr>
          <a:p>
            <a:pPr defTabSz="762000">
              <a:spcBef>
                <a:spcPct val="50000"/>
              </a:spcBef>
              <a:buFont typeface="Wingdings" panose="05000000000000000000" pitchFamily="2" charset="2"/>
              <a:buChar char="u"/>
            </a:pPr>
            <a:r>
              <a:rPr lang="zh-CN" altLang="en-US" dirty="0">
                <a:latin typeface="黑体" panose="02010609060101010101" pitchFamily="49" charset="-122"/>
                <a:ea typeface="黑体" panose="02010609060101010101" pitchFamily="49" charset="-122"/>
              </a:rPr>
              <a:t>方针管理乃是一种</a:t>
            </a:r>
            <a:r>
              <a:rPr lang="zh-CN" altLang="en-US" dirty="0">
                <a:solidFill>
                  <a:srgbClr val="FF0000"/>
                </a:solidFill>
                <a:latin typeface="黑体" panose="02010609060101010101" pitchFamily="49" charset="-122"/>
                <a:ea typeface="黑体" panose="02010609060101010101" pitchFamily="49" charset="-122"/>
              </a:rPr>
              <a:t>可操作综合性</a:t>
            </a:r>
            <a:r>
              <a:rPr lang="zh-CN" altLang="en-US" dirty="0">
                <a:latin typeface="黑体" panose="02010609060101010101" pitchFamily="49" charset="-122"/>
                <a:ea typeface="黑体" panose="02010609060101010101" pitchFamily="49" charset="-122"/>
              </a:rPr>
              <a:t>经营管理之</a:t>
            </a:r>
            <a:r>
              <a:rPr lang="zh-CN" altLang="en-US" dirty="0">
                <a:solidFill>
                  <a:srgbClr val="FF0000"/>
                </a:solidFill>
                <a:latin typeface="黑体" panose="02010609060101010101" pitchFamily="49" charset="-122"/>
                <a:ea typeface="黑体" panose="02010609060101010101" pitchFamily="49" charset="-122"/>
              </a:rPr>
              <a:t>ＰＤＣＡ</a:t>
            </a:r>
            <a:r>
              <a:rPr lang="zh-CN" altLang="en-US" dirty="0">
                <a:latin typeface="黑体" panose="02010609060101010101" pitchFamily="49" charset="-122"/>
                <a:ea typeface="黑体" panose="02010609060101010101" pitchFamily="49" charset="-122"/>
              </a:rPr>
              <a:t>（管理循环）的</a:t>
            </a:r>
            <a:r>
              <a:rPr lang="en-US" altLang="zh-CN" dirty="0">
                <a:latin typeface="黑体" panose="02010609060101010101" pitchFamily="49" charset="-122"/>
                <a:ea typeface="黑体" panose="02010609060101010101" pitchFamily="49" charset="-122"/>
              </a:rPr>
              <a:t>〝</a:t>
            </a:r>
            <a:r>
              <a:rPr lang="zh-CN" altLang="en-US" dirty="0">
                <a:latin typeface="黑体" panose="02010609060101010101" pitchFamily="49" charset="-122"/>
                <a:ea typeface="黑体" panose="02010609060101010101" pitchFamily="49" charset="-122"/>
              </a:rPr>
              <a:t>体系</a:t>
            </a:r>
            <a:r>
              <a:rPr lang="en-US" altLang="zh-CN" dirty="0">
                <a:latin typeface="黑体" panose="02010609060101010101" pitchFamily="49" charset="-122"/>
                <a:ea typeface="黑体" panose="02010609060101010101" pitchFamily="49" charset="-122"/>
              </a:rPr>
              <a:t>〞</a:t>
            </a:r>
            <a:endParaRPr lang="en-US" altLang="zh-CN" dirty="0">
              <a:latin typeface="黑体" panose="02010609060101010101" pitchFamily="49" charset="-122"/>
              <a:ea typeface="黑体" panose="02010609060101010101" pitchFamily="49" charset="-122"/>
            </a:endParaRPr>
          </a:p>
        </p:txBody>
      </p:sp>
      <p:sp>
        <p:nvSpPr>
          <p:cNvPr id="69" name="Rectangle 6"/>
          <p:cNvSpPr>
            <a:spLocks noChangeArrowheads="1"/>
          </p:cNvSpPr>
          <p:nvPr/>
        </p:nvSpPr>
        <p:spPr bwMode="auto">
          <a:xfrm>
            <a:off x="419100" y="4005263"/>
            <a:ext cx="2628900" cy="461963"/>
          </a:xfrm>
          <a:prstGeom prst="rect">
            <a:avLst/>
          </a:prstGeom>
          <a:solidFill>
            <a:srgbClr val="FFFF66"/>
          </a:solidFill>
          <a:ln w="9525">
            <a:noFill/>
            <a:miter lim="800000"/>
          </a:ln>
          <a:effectLst>
            <a:outerShdw dist="107763" dir="2700000" algn="ctr" rotWithShape="0">
              <a:srgbClr val="808080"/>
            </a:outerShdw>
          </a:effectLst>
        </p:spPr>
        <p:txBody>
          <a:bodyPr lIns="92075" tIns="46038" rIns="92075" bIns="46038">
            <a:spAutoFit/>
          </a:bodyPr>
          <a:lstStyle/>
          <a:p>
            <a:pPr marL="0" marR="0" lvl="0" indent="0" algn="ctr" defTabSz="762000" rtl="0" eaLnBrk="1" fontAlgn="auto" latinLnBrk="0" hangingPunct="1">
              <a:lnSpc>
                <a:spcPct val="100000"/>
              </a:lnSpc>
              <a:spcBef>
                <a:spcPct val="50000"/>
              </a:spcBef>
              <a:spcAft>
                <a:spcPts val="0"/>
              </a:spcAft>
              <a:buClrTx/>
              <a:buSzTx/>
              <a:buFontTx/>
              <a:buNone/>
              <a:defRPr/>
            </a:pPr>
            <a:r>
              <a:rPr kumimoji="0" lang="zh-CN" altLang="en-US" sz="2400" b="1" i="0" u="none" strike="noStrike" kern="0" cap="none" spc="0" normalizeH="0" baseline="0" noProof="0">
                <a:ln>
                  <a:noFill/>
                </a:ln>
                <a:solidFill>
                  <a:sysClr val="windowText" lastClr="000000"/>
                </a:solidFill>
                <a:effectLst>
                  <a:outerShdw blurRad="38100" dist="38100" dir="2700000" algn="tl">
                    <a:srgbClr val="FFFFFF"/>
                  </a:outerShdw>
                </a:effectLst>
                <a:uLnTx/>
                <a:uFillTx/>
                <a:latin typeface="MS Gothic" panose="020B0609070205080204" pitchFamily="49" charset="-128"/>
                <a:ea typeface="MS Gothic" panose="020B0609070205080204" pitchFamily="49" charset="-128"/>
                <a:cs typeface="+mn-cs"/>
              </a:rPr>
              <a:t>何谓日常管理</a:t>
            </a:r>
            <a:endParaRPr kumimoji="0" lang="ja-JP" altLang="en-US" sz="2400" b="1" i="0" u="none" strike="noStrike" kern="0" cap="none" spc="0" normalizeH="0" baseline="0" noProof="0">
              <a:ln>
                <a:noFill/>
              </a:ln>
              <a:solidFill>
                <a:sysClr val="windowText" lastClr="000000"/>
              </a:solidFill>
              <a:effectLst>
                <a:outerShdw blurRad="38100" dist="38100" dir="2700000" algn="tl">
                  <a:srgbClr val="FFFFFF"/>
                </a:outerShdw>
              </a:effectLst>
              <a:uLnTx/>
              <a:uFillTx/>
              <a:latin typeface="MS Gothic" panose="020B0609070205080204" pitchFamily="49" charset="-128"/>
              <a:ea typeface="MS Gothic" panose="020B0609070205080204" pitchFamily="49" charset="-128"/>
              <a:cs typeface="+mn-cs"/>
            </a:endParaRPr>
          </a:p>
        </p:txBody>
      </p:sp>
      <p:sp>
        <p:nvSpPr>
          <p:cNvPr id="53257" name="Rectangle 7"/>
          <p:cNvSpPr/>
          <p:nvPr/>
        </p:nvSpPr>
        <p:spPr>
          <a:xfrm>
            <a:off x="311150" y="4572000"/>
            <a:ext cx="8628063" cy="400050"/>
          </a:xfrm>
          <a:prstGeom prst="rect">
            <a:avLst/>
          </a:prstGeom>
          <a:noFill/>
          <a:ln w="9525">
            <a:noFill/>
          </a:ln>
        </p:spPr>
        <p:txBody>
          <a:bodyPr lIns="92075" tIns="46038" rIns="92075" bIns="46038">
            <a:spAutoFit/>
          </a:bodyPr>
          <a:p>
            <a:pPr defTabSz="762000">
              <a:spcBef>
                <a:spcPct val="50000"/>
              </a:spcBef>
            </a:pPr>
            <a:endParaRPr lang="zh-CN" altLang="en-US" dirty="0">
              <a:solidFill>
                <a:srgbClr val="333399"/>
              </a:solidFill>
              <a:latin typeface="Times New Roman" panose="02020603050405020304" pitchFamily="18" charset="0"/>
              <a:ea typeface="黑体" panose="02010609060101010101" pitchFamily="49" charset="-122"/>
            </a:endParaRPr>
          </a:p>
        </p:txBody>
      </p:sp>
      <p:sp>
        <p:nvSpPr>
          <p:cNvPr id="53258" name="Rectangle 5"/>
          <p:cNvSpPr/>
          <p:nvPr/>
        </p:nvSpPr>
        <p:spPr>
          <a:xfrm>
            <a:off x="428625" y="4929188"/>
            <a:ext cx="7842250" cy="1016000"/>
          </a:xfrm>
          <a:prstGeom prst="rect">
            <a:avLst/>
          </a:prstGeom>
          <a:noFill/>
          <a:ln w="9525">
            <a:noFill/>
          </a:ln>
        </p:spPr>
        <p:txBody>
          <a:bodyPr lIns="92075" tIns="46038" rIns="92075" bIns="46038">
            <a:spAutoFit/>
          </a:bodyPr>
          <a:p>
            <a:pPr defTabSz="762000">
              <a:spcBef>
                <a:spcPct val="50000"/>
              </a:spcBef>
              <a:buFont typeface="Wingdings" panose="05000000000000000000" pitchFamily="2" charset="2"/>
              <a:buChar char="u"/>
            </a:pPr>
            <a:r>
              <a:rPr lang="zh-CN" altLang="en-US" dirty="0">
                <a:latin typeface="Times New Roman" panose="02020603050405020304" pitchFamily="18" charset="0"/>
                <a:ea typeface="黑体" panose="02010609060101010101" pitchFamily="49" charset="-122"/>
              </a:rPr>
              <a:t>决定</a:t>
            </a:r>
            <a:r>
              <a:rPr lang="zh-CN" altLang="en-US" dirty="0">
                <a:solidFill>
                  <a:srgbClr val="FF0000"/>
                </a:solidFill>
                <a:latin typeface="Times New Roman" panose="02020603050405020304" pitchFamily="18" charset="0"/>
                <a:ea typeface="黑体" panose="02010609060101010101" pitchFamily="49" charset="-122"/>
              </a:rPr>
              <a:t>标准</a:t>
            </a:r>
            <a:r>
              <a:rPr lang="zh-CN" altLang="en-US" dirty="0">
                <a:latin typeface="Times New Roman" panose="02020603050405020304" pitchFamily="18" charset="0"/>
                <a:ea typeface="黑体" panose="02010609060101010101" pitchFamily="49" charset="-122"/>
              </a:rPr>
              <a:t>，并按照标准实施，并进行评价其活动是否达到所期待的结果，如果没有达到所期待的结果，需要实施</a:t>
            </a:r>
            <a:r>
              <a:rPr lang="zh-CN" altLang="en-US" dirty="0">
                <a:solidFill>
                  <a:srgbClr val="FF0000"/>
                </a:solidFill>
                <a:latin typeface="Times New Roman" panose="02020603050405020304" pitchFamily="18" charset="0"/>
                <a:ea typeface="黑体" panose="02010609060101010101" pitchFamily="49" charset="-122"/>
              </a:rPr>
              <a:t>标准的修订</a:t>
            </a:r>
            <a:r>
              <a:rPr lang="zh-CN" altLang="en-US" dirty="0">
                <a:latin typeface="Times New Roman" panose="02020603050405020304" pitchFamily="18" charset="0"/>
                <a:ea typeface="黑体" panose="02010609060101010101" pitchFamily="49" charset="-122"/>
              </a:rPr>
              <a:t>、并实施标准的教育活动。</a:t>
            </a:r>
            <a:endParaRPr lang="zh-CN" altLang="en-US" dirty="0">
              <a:latin typeface="Times New Roman" panose="02020603050405020304" pitchFamily="18" charset="0"/>
              <a:ea typeface="黑体" panose="02010609060101010101" pitchFamily="49" charset="-122"/>
            </a:endParaRP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4274" name="Text Box 4"/>
          <p:cNvSpPr txBox="1"/>
          <p:nvPr/>
        </p:nvSpPr>
        <p:spPr>
          <a:xfrm>
            <a:off x="0" y="12700"/>
            <a:ext cx="5486400" cy="579438"/>
          </a:xfrm>
          <a:prstGeom prst="rect">
            <a:avLst/>
          </a:prstGeom>
          <a:noFill/>
          <a:ln w="9525">
            <a:noFill/>
          </a:ln>
        </p:spPr>
        <p:txBody>
          <a:bodyPr>
            <a:spAutoFit/>
          </a:bodyPr>
          <a:p>
            <a:pPr>
              <a:spcBef>
                <a:spcPct val="50000"/>
              </a:spcBef>
            </a:pPr>
            <a:r>
              <a:rPr lang="zh-CN" altLang="en-US" sz="3200" i="1" dirty="0">
                <a:latin typeface="Times New Roman" panose="02020603050405020304" pitchFamily="18" charset="0"/>
                <a:ea typeface="黑体" panose="02010609060101010101" pitchFamily="49" charset="-122"/>
              </a:rPr>
              <a:t>一、方针管理的基本认识</a:t>
            </a:r>
            <a:endParaRPr lang="zh-CN" altLang="en-US" sz="3200" i="1" dirty="0">
              <a:latin typeface="Times New Roman" panose="02020603050405020304" pitchFamily="18" charset="0"/>
              <a:ea typeface="黑体" panose="02010609060101010101" pitchFamily="49" charset="-122"/>
            </a:endParaRPr>
          </a:p>
        </p:txBody>
      </p:sp>
      <p:sp>
        <p:nvSpPr>
          <p:cNvPr id="54275" name="Text Box 5"/>
          <p:cNvSpPr txBox="1"/>
          <p:nvPr/>
        </p:nvSpPr>
        <p:spPr>
          <a:xfrm>
            <a:off x="0" y="981075"/>
            <a:ext cx="7272338" cy="457200"/>
          </a:xfrm>
          <a:prstGeom prst="rect">
            <a:avLst/>
          </a:prstGeom>
          <a:noFill/>
          <a:ln w="9525">
            <a:noFill/>
          </a:ln>
        </p:spPr>
        <p:txBody>
          <a:bodyPr>
            <a:spAutoFit/>
          </a:bodyPr>
          <a:p>
            <a:r>
              <a:rPr lang="en-US" altLang="zh-CN" sz="2400" i="1" u="sng" dirty="0">
                <a:latin typeface="黑体" panose="02010609060101010101" pitchFamily="49" charset="-122"/>
                <a:ea typeface="黑体" panose="02010609060101010101" pitchFamily="49" charset="-122"/>
              </a:rPr>
              <a:t>5</a:t>
            </a:r>
            <a:r>
              <a:rPr lang="zh-CN" altLang="en-US" sz="2400" i="1" u="sng" dirty="0">
                <a:latin typeface="黑体" panose="02010609060101010101" pitchFamily="49" charset="-122"/>
                <a:ea typeface="黑体" panose="02010609060101010101" pitchFamily="49" charset="-122"/>
              </a:rPr>
              <a:t>、方针管理与日常管理区别</a:t>
            </a:r>
            <a:endParaRPr lang="zh-CN" altLang="en-US" sz="2400" i="1" u="sng" dirty="0">
              <a:latin typeface="黑体" panose="02010609060101010101" pitchFamily="49" charset="-122"/>
              <a:ea typeface="黑体" panose="02010609060101010101" pitchFamily="49" charset="-122"/>
            </a:endParaRPr>
          </a:p>
        </p:txBody>
      </p:sp>
      <p:sp>
        <p:nvSpPr>
          <p:cNvPr id="54276" name="Rectangle 4"/>
          <p:cNvSpPr/>
          <p:nvPr/>
        </p:nvSpPr>
        <p:spPr>
          <a:xfrm>
            <a:off x="387350" y="1584325"/>
            <a:ext cx="4184650" cy="369888"/>
          </a:xfrm>
          <a:prstGeom prst="rect">
            <a:avLst/>
          </a:prstGeom>
          <a:noFill/>
          <a:ln w="9525">
            <a:noFill/>
          </a:ln>
        </p:spPr>
        <p:txBody>
          <a:bodyPr lIns="92075" tIns="46038" rIns="92075" bIns="46038">
            <a:spAutoFit/>
          </a:bodyPr>
          <a:p>
            <a:pPr algn="ctr">
              <a:spcBef>
                <a:spcPct val="50000"/>
              </a:spcBef>
            </a:pPr>
            <a:r>
              <a:rPr lang="ja-JP" altLang="en-US" dirty="0">
                <a:latin typeface="黑体" panose="02010609060101010101" pitchFamily="49" charset="-122"/>
                <a:ea typeface="黑体" panose="02010609060101010101" pitchFamily="49" charset="-122"/>
              </a:rPr>
              <a:t>日常管理   </a:t>
            </a:r>
            <a:endParaRPr lang="ja-JP" altLang="en-US" dirty="0">
              <a:latin typeface="黑体" panose="02010609060101010101" pitchFamily="49" charset="-122"/>
              <a:ea typeface="黑体" panose="02010609060101010101" pitchFamily="49" charset="-122"/>
            </a:endParaRPr>
          </a:p>
        </p:txBody>
      </p:sp>
      <p:sp>
        <p:nvSpPr>
          <p:cNvPr id="54277" name="Rectangle 5"/>
          <p:cNvSpPr/>
          <p:nvPr/>
        </p:nvSpPr>
        <p:spPr>
          <a:xfrm>
            <a:off x="4852988" y="1584325"/>
            <a:ext cx="3827462" cy="369888"/>
          </a:xfrm>
          <a:prstGeom prst="rect">
            <a:avLst/>
          </a:prstGeom>
          <a:noFill/>
          <a:ln w="9525">
            <a:noFill/>
          </a:ln>
        </p:spPr>
        <p:txBody>
          <a:bodyPr lIns="92075" tIns="46038" rIns="92075" bIns="46038">
            <a:spAutoFit/>
          </a:bodyPr>
          <a:p>
            <a:pPr algn="ctr">
              <a:spcBef>
                <a:spcPct val="50000"/>
              </a:spcBef>
            </a:pPr>
            <a:r>
              <a:rPr lang="ja-JP" altLang="en-US" dirty="0">
                <a:latin typeface="黑体" panose="02010609060101010101" pitchFamily="49" charset="-122"/>
                <a:ea typeface="黑体" panose="02010609060101010101" pitchFamily="49" charset="-122"/>
              </a:rPr>
              <a:t>方針管理</a:t>
            </a:r>
            <a:r>
              <a:rPr lang="ja-JP" altLang="en-US" dirty="0">
                <a:solidFill>
                  <a:schemeClr val="bg2"/>
                </a:solidFill>
                <a:latin typeface="黑体" panose="02010609060101010101" pitchFamily="49" charset="-122"/>
                <a:ea typeface="黑体" panose="02010609060101010101" pitchFamily="49" charset="-122"/>
              </a:rPr>
              <a:t>   </a:t>
            </a:r>
            <a:endParaRPr lang="ja-JP" altLang="en-US" dirty="0">
              <a:solidFill>
                <a:schemeClr val="bg2"/>
              </a:solidFill>
              <a:latin typeface="黑体" panose="02010609060101010101" pitchFamily="49" charset="-122"/>
              <a:ea typeface="黑体" panose="02010609060101010101" pitchFamily="49" charset="-122"/>
            </a:endParaRPr>
          </a:p>
        </p:txBody>
      </p:sp>
      <p:sp>
        <p:nvSpPr>
          <p:cNvPr id="54278" name="Rectangle 6"/>
          <p:cNvSpPr/>
          <p:nvPr/>
        </p:nvSpPr>
        <p:spPr>
          <a:xfrm>
            <a:off x="387350" y="2141538"/>
            <a:ext cx="4184650" cy="3140075"/>
          </a:xfrm>
          <a:prstGeom prst="rect">
            <a:avLst/>
          </a:prstGeom>
          <a:noFill/>
          <a:ln w="9525">
            <a:noFill/>
          </a:ln>
        </p:spPr>
        <p:txBody>
          <a:bodyPr lIns="92075" tIns="46038" rIns="92075" bIns="46038">
            <a:spAutoFit/>
          </a:bodyPr>
          <a:p>
            <a:pPr>
              <a:spcBef>
                <a:spcPct val="50000"/>
              </a:spcBef>
            </a:pPr>
            <a:r>
              <a:rPr lang="ja-JP" altLang="en-US" dirty="0">
                <a:latin typeface="黑体" panose="02010609060101010101" pitchFamily="49" charset="-122"/>
                <a:ea typeface="黑体" panose="02010609060101010101" pitchFamily="49" charset="-122"/>
              </a:rPr>
              <a:t>＊</a:t>
            </a:r>
            <a:r>
              <a:rPr lang="zh-CN" altLang="en-US" dirty="0">
                <a:latin typeface="黑体" panose="02010609060101010101" pitchFamily="49" charset="-122"/>
                <a:ea typeface="黑体" panose="02010609060101010101" pitchFamily="49" charset="-122"/>
              </a:rPr>
              <a:t>能够满足工作的实施状态，其状态也期望在今后能够得到维持。（称之为管理状态）</a:t>
            </a:r>
            <a:endParaRPr lang="zh-CN" altLang="en-US" dirty="0">
              <a:latin typeface="黑体" panose="02010609060101010101" pitchFamily="49" charset="-122"/>
              <a:ea typeface="黑体" panose="02010609060101010101" pitchFamily="49" charset="-122"/>
            </a:endParaRPr>
          </a:p>
          <a:p>
            <a:pPr>
              <a:spcBef>
                <a:spcPct val="50000"/>
              </a:spcBef>
            </a:pPr>
            <a:endParaRPr lang="zh-CN" altLang="en-US" dirty="0">
              <a:latin typeface="黑体" panose="02010609060101010101" pitchFamily="49" charset="-122"/>
              <a:ea typeface="黑体" panose="02010609060101010101" pitchFamily="49" charset="-122"/>
            </a:endParaRPr>
          </a:p>
          <a:p>
            <a:pPr>
              <a:spcBef>
                <a:spcPct val="50000"/>
              </a:spcBef>
            </a:pPr>
            <a:r>
              <a:rPr lang="ja-JP" altLang="en-US" dirty="0">
                <a:latin typeface="黑体" panose="02010609060101010101" pitchFamily="49" charset="-122"/>
                <a:ea typeface="黑体" panose="02010609060101010101" pitchFamily="49" charset="-122"/>
              </a:rPr>
              <a:t>＊</a:t>
            </a:r>
            <a:r>
              <a:rPr lang="zh-CN" altLang="en-US" dirty="0">
                <a:latin typeface="黑体" panose="02010609060101010101" pitchFamily="49" charset="-122"/>
                <a:ea typeface="黑体" panose="02010609060101010101" pitchFamily="49" charset="-122"/>
              </a:rPr>
              <a:t>这种工作，是在现状中已经保持了较为良好的工作装调，最基本的就是要维持并遵守该工作状态的相关标准。</a:t>
            </a:r>
            <a:endParaRPr lang="zh-CN" altLang="en-US" dirty="0">
              <a:latin typeface="黑体" panose="02010609060101010101" pitchFamily="49" charset="-122"/>
              <a:ea typeface="黑体" panose="02010609060101010101" pitchFamily="49" charset="-122"/>
            </a:endParaRPr>
          </a:p>
          <a:p>
            <a:pPr>
              <a:spcBef>
                <a:spcPct val="50000"/>
              </a:spcBef>
            </a:pPr>
            <a:r>
              <a:rPr lang="ja-JP" altLang="en-US" dirty="0">
                <a:latin typeface="黑体" panose="02010609060101010101" pitchFamily="49" charset="-122"/>
                <a:ea typeface="黑体" panose="02010609060101010101" pitchFamily="49" charset="-122"/>
              </a:rPr>
              <a:t>（</a:t>
            </a:r>
            <a:r>
              <a:rPr lang="zh-CN" altLang="en-US" dirty="0">
                <a:latin typeface="黑体" panose="02010609060101010101" pitchFamily="49" charset="-122"/>
                <a:ea typeface="黑体" panose="02010609060101010101" pitchFamily="49" charset="-122"/>
              </a:rPr>
              <a:t>称之为标准化</a:t>
            </a:r>
            <a:r>
              <a:rPr lang="ja-JP" altLang="en-US" dirty="0">
                <a:latin typeface="黑体" panose="02010609060101010101" pitchFamily="49" charset="-122"/>
                <a:ea typeface="黑体" panose="02010609060101010101" pitchFamily="49" charset="-122"/>
              </a:rPr>
              <a:t>）</a:t>
            </a:r>
            <a:endParaRPr lang="ja-JP" altLang="en-US" dirty="0">
              <a:latin typeface="黑体" panose="02010609060101010101" pitchFamily="49" charset="-122"/>
              <a:ea typeface="黑体" panose="02010609060101010101" pitchFamily="49" charset="-122"/>
            </a:endParaRPr>
          </a:p>
          <a:p>
            <a:pPr algn="ctr">
              <a:spcBef>
                <a:spcPct val="50000"/>
              </a:spcBef>
            </a:pPr>
            <a:r>
              <a:rPr lang="ja-JP" altLang="en-US" dirty="0">
                <a:latin typeface="黑体" panose="02010609060101010101" pitchFamily="49" charset="-122"/>
                <a:ea typeface="黑体" panose="02010609060101010101" pitchFamily="49" charset="-122"/>
              </a:rPr>
              <a:t>        </a:t>
            </a:r>
            <a:endParaRPr lang="ja-JP" altLang="en-US" dirty="0">
              <a:latin typeface="黑体" panose="02010609060101010101" pitchFamily="49" charset="-122"/>
              <a:ea typeface="黑体" panose="02010609060101010101" pitchFamily="49" charset="-122"/>
            </a:endParaRPr>
          </a:p>
        </p:txBody>
      </p:sp>
      <p:sp>
        <p:nvSpPr>
          <p:cNvPr id="54279" name="Rectangle 7"/>
          <p:cNvSpPr/>
          <p:nvPr/>
        </p:nvSpPr>
        <p:spPr>
          <a:xfrm>
            <a:off x="4572000" y="2141538"/>
            <a:ext cx="4108450" cy="3140075"/>
          </a:xfrm>
          <a:prstGeom prst="rect">
            <a:avLst/>
          </a:prstGeom>
          <a:noFill/>
          <a:ln w="9525">
            <a:noFill/>
          </a:ln>
        </p:spPr>
        <p:txBody>
          <a:bodyPr lIns="92075" tIns="46038" rIns="92075" bIns="46038">
            <a:spAutoFit/>
          </a:bodyPr>
          <a:p>
            <a:pPr>
              <a:spcBef>
                <a:spcPct val="50000"/>
              </a:spcBef>
            </a:pPr>
            <a:r>
              <a:rPr lang="ja-JP" altLang="en-US" dirty="0">
                <a:latin typeface="黑体" panose="02010609060101010101" pitchFamily="49" charset="-122"/>
                <a:ea typeface="黑体" panose="02010609060101010101" pitchFamily="49" charset="-122"/>
              </a:rPr>
              <a:t>＊</a:t>
            </a:r>
            <a:r>
              <a:rPr lang="zh-CN" altLang="en-US" dirty="0">
                <a:latin typeface="黑体" panose="02010609060101010101" pitchFamily="49" charset="-122"/>
                <a:ea typeface="黑体" panose="02010609060101010101" pitchFamily="49" charset="-122"/>
              </a:rPr>
              <a:t>对于现状所取得的结果不满足，追求更高的水准，需要在工作的方式方法上进行变革。</a:t>
            </a:r>
            <a:endParaRPr lang="zh-CN" altLang="en-US" dirty="0">
              <a:latin typeface="黑体" panose="02010609060101010101" pitchFamily="49" charset="-122"/>
              <a:ea typeface="黑体" panose="02010609060101010101" pitchFamily="49" charset="-122"/>
            </a:endParaRPr>
          </a:p>
          <a:p>
            <a:pPr>
              <a:spcBef>
                <a:spcPct val="50000"/>
              </a:spcBef>
            </a:pPr>
            <a:endParaRPr lang="zh-CN" altLang="en-US" dirty="0">
              <a:latin typeface="黑体" panose="02010609060101010101" pitchFamily="49" charset="-122"/>
              <a:ea typeface="黑体" panose="02010609060101010101" pitchFamily="49" charset="-122"/>
            </a:endParaRPr>
          </a:p>
          <a:p>
            <a:pPr>
              <a:spcBef>
                <a:spcPct val="50000"/>
              </a:spcBef>
            </a:pPr>
            <a:r>
              <a:rPr lang="ja-JP" altLang="en-US" dirty="0">
                <a:latin typeface="黑体" panose="02010609060101010101" pitchFamily="49" charset="-122"/>
                <a:ea typeface="黑体" panose="02010609060101010101" pitchFamily="49" charset="-122"/>
              </a:rPr>
              <a:t>＊</a:t>
            </a:r>
            <a:r>
              <a:rPr lang="zh-CN" altLang="en-US" dirty="0">
                <a:latin typeface="黑体" panose="02010609060101010101" pitchFamily="49" charset="-122"/>
                <a:ea typeface="黑体" panose="02010609060101010101" pitchFamily="49" charset="-122"/>
              </a:rPr>
              <a:t>需要进行方策的变更，并重视目标与方策之间的一致性。</a:t>
            </a:r>
            <a:endParaRPr lang="zh-CN" altLang="en-US" dirty="0">
              <a:latin typeface="黑体" panose="02010609060101010101" pitchFamily="49" charset="-122"/>
              <a:ea typeface="黑体" panose="02010609060101010101" pitchFamily="49" charset="-122"/>
            </a:endParaRPr>
          </a:p>
          <a:p>
            <a:pPr>
              <a:spcBef>
                <a:spcPct val="50000"/>
              </a:spcBef>
            </a:pPr>
            <a:endParaRPr lang="zh-CN" altLang="en-US" dirty="0">
              <a:latin typeface="黑体" panose="02010609060101010101" pitchFamily="49" charset="-122"/>
              <a:ea typeface="黑体" panose="02010609060101010101" pitchFamily="49" charset="-122"/>
            </a:endParaRPr>
          </a:p>
          <a:p>
            <a:pPr>
              <a:spcBef>
                <a:spcPct val="50000"/>
              </a:spcBef>
            </a:pPr>
            <a:r>
              <a:rPr lang="ja-JP" altLang="en-US" dirty="0">
                <a:latin typeface="黑体" panose="02010609060101010101" pitchFamily="49" charset="-122"/>
                <a:ea typeface="黑体" panose="02010609060101010101" pitchFamily="49" charset="-122"/>
              </a:rPr>
              <a:t>＊</a:t>
            </a:r>
            <a:r>
              <a:rPr lang="zh-CN" altLang="en-US" dirty="0">
                <a:latin typeface="黑体" panose="02010609060101010101" pitchFamily="49" charset="-122"/>
                <a:ea typeface="黑体" panose="02010609060101010101" pitchFamily="49" charset="-122"/>
              </a:rPr>
              <a:t>在检讨新方策的时候，能够指摘出现状的不良部分并加以对策。</a:t>
            </a:r>
            <a:endParaRPr lang="zh-CN" altLang="en-US" dirty="0">
              <a:latin typeface="黑体" panose="02010609060101010101" pitchFamily="49" charset="-122"/>
              <a:ea typeface="黑体" panose="02010609060101010101" pitchFamily="49" charset="-122"/>
            </a:endParaRPr>
          </a:p>
        </p:txBody>
      </p:sp>
      <p:sp>
        <p:nvSpPr>
          <p:cNvPr id="54280" name="Rectangle 8"/>
          <p:cNvSpPr/>
          <p:nvPr/>
        </p:nvSpPr>
        <p:spPr>
          <a:xfrm>
            <a:off x="387350" y="5294313"/>
            <a:ext cx="4184650" cy="369887"/>
          </a:xfrm>
          <a:prstGeom prst="rect">
            <a:avLst/>
          </a:prstGeom>
          <a:noFill/>
          <a:ln w="9525">
            <a:noFill/>
          </a:ln>
        </p:spPr>
        <p:txBody>
          <a:bodyPr lIns="92075" tIns="46038" rIns="92075" bIns="46038">
            <a:spAutoFit/>
          </a:bodyPr>
          <a:p>
            <a:pPr algn="ctr">
              <a:spcBef>
                <a:spcPct val="50000"/>
              </a:spcBef>
            </a:pPr>
            <a:r>
              <a:rPr lang="zh-CN" altLang="en-US" dirty="0">
                <a:latin typeface="黑体" panose="02010609060101010101" pitchFamily="49" charset="-122"/>
                <a:ea typeface="黑体" panose="02010609060101010101" pitchFamily="49" charset="-122"/>
              </a:rPr>
              <a:t>小改善</a:t>
            </a:r>
            <a:endParaRPr lang="zh-CN" altLang="en-US" dirty="0">
              <a:latin typeface="黑体" panose="02010609060101010101" pitchFamily="49" charset="-122"/>
              <a:ea typeface="黑体" panose="02010609060101010101" pitchFamily="49" charset="-122"/>
            </a:endParaRPr>
          </a:p>
        </p:txBody>
      </p:sp>
      <p:sp>
        <p:nvSpPr>
          <p:cNvPr id="54281" name="Rectangle 9"/>
          <p:cNvSpPr/>
          <p:nvPr/>
        </p:nvSpPr>
        <p:spPr>
          <a:xfrm>
            <a:off x="4572000" y="5286375"/>
            <a:ext cx="4079875" cy="369888"/>
          </a:xfrm>
          <a:prstGeom prst="rect">
            <a:avLst/>
          </a:prstGeom>
          <a:noFill/>
          <a:ln w="9525">
            <a:noFill/>
          </a:ln>
        </p:spPr>
        <p:txBody>
          <a:bodyPr lIns="92075" tIns="46038" rIns="92075" bIns="46038">
            <a:spAutoFit/>
          </a:bodyPr>
          <a:p>
            <a:pPr algn="ctr">
              <a:spcBef>
                <a:spcPct val="50000"/>
              </a:spcBef>
            </a:pPr>
            <a:r>
              <a:rPr lang="zh-CN" altLang="en-US" dirty="0">
                <a:latin typeface="黑体" panose="02010609060101010101" pitchFamily="49" charset="-122"/>
                <a:ea typeface="黑体" panose="02010609060101010101" pitchFamily="49" charset="-122"/>
              </a:rPr>
              <a:t>大改善</a:t>
            </a:r>
            <a:endParaRPr lang="zh-CN" altLang="en-US" dirty="0">
              <a:latin typeface="黑体" panose="02010609060101010101" pitchFamily="49" charset="-122"/>
              <a:ea typeface="黑体" panose="02010609060101010101" pitchFamily="49" charset="-122"/>
            </a:endParaRPr>
          </a:p>
        </p:txBody>
      </p:sp>
      <p:sp>
        <p:nvSpPr>
          <p:cNvPr id="54282" name="Rectangle 10"/>
          <p:cNvSpPr/>
          <p:nvPr/>
        </p:nvSpPr>
        <p:spPr>
          <a:xfrm>
            <a:off x="387350" y="5773738"/>
            <a:ext cx="4184650" cy="369887"/>
          </a:xfrm>
          <a:prstGeom prst="rect">
            <a:avLst/>
          </a:prstGeom>
          <a:noFill/>
          <a:ln w="9525">
            <a:noFill/>
          </a:ln>
        </p:spPr>
        <p:txBody>
          <a:bodyPr lIns="92075" tIns="46038" rIns="92075" bIns="46038">
            <a:spAutoFit/>
          </a:bodyPr>
          <a:p>
            <a:pPr algn="ctr">
              <a:spcBef>
                <a:spcPct val="50000"/>
              </a:spcBef>
            </a:pPr>
            <a:r>
              <a:rPr lang="zh-CN" altLang="en-US" dirty="0">
                <a:latin typeface="黑体" panose="02010609060101010101" pitchFamily="49" charset="-122"/>
                <a:ea typeface="黑体" panose="02010609060101010101" pitchFamily="49" charset="-122"/>
              </a:rPr>
              <a:t>现状的维持</a:t>
            </a:r>
            <a:endParaRPr lang="zh-CN" altLang="en-US" dirty="0">
              <a:latin typeface="黑体" panose="02010609060101010101" pitchFamily="49" charset="-122"/>
              <a:ea typeface="黑体" panose="02010609060101010101" pitchFamily="49" charset="-122"/>
            </a:endParaRPr>
          </a:p>
        </p:txBody>
      </p:sp>
      <p:sp>
        <p:nvSpPr>
          <p:cNvPr id="54283" name="Rectangle 11"/>
          <p:cNvSpPr/>
          <p:nvPr/>
        </p:nvSpPr>
        <p:spPr>
          <a:xfrm>
            <a:off x="4572000" y="5727700"/>
            <a:ext cx="4108450" cy="369888"/>
          </a:xfrm>
          <a:prstGeom prst="rect">
            <a:avLst/>
          </a:prstGeom>
          <a:noFill/>
          <a:ln w="9525">
            <a:noFill/>
          </a:ln>
        </p:spPr>
        <p:txBody>
          <a:bodyPr lIns="92075" tIns="46038" rIns="92075" bIns="46038">
            <a:spAutoFit/>
          </a:bodyPr>
          <a:p>
            <a:pPr algn="ctr">
              <a:spcBef>
                <a:spcPct val="50000"/>
              </a:spcBef>
            </a:pPr>
            <a:r>
              <a:rPr lang="zh-CN" altLang="en-US" dirty="0">
                <a:latin typeface="黑体" panose="02010609060101010101" pitchFamily="49" charset="-122"/>
                <a:ea typeface="黑体" panose="02010609060101010101" pitchFamily="49" charset="-122"/>
              </a:rPr>
              <a:t>现状的打破</a:t>
            </a:r>
            <a:endParaRPr lang="zh-CN" altLang="en-US" dirty="0">
              <a:latin typeface="黑体" panose="02010609060101010101" pitchFamily="49" charset="-122"/>
              <a:ea typeface="黑体" panose="02010609060101010101" pitchFamily="49" charset="-122"/>
            </a:endParaRPr>
          </a:p>
        </p:txBody>
      </p:sp>
      <p:sp>
        <p:nvSpPr>
          <p:cNvPr id="54284" name="Rectangle 12"/>
          <p:cNvSpPr/>
          <p:nvPr/>
        </p:nvSpPr>
        <p:spPr>
          <a:xfrm>
            <a:off x="346075" y="1571625"/>
            <a:ext cx="8382000" cy="4660900"/>
          </a:xfrm>
          <a:prstGeom prst="rect">
            <a:avLst/>
          </a:prstGeom>
          <a:noFill/>
          <a:ln w="25400" cap="flat" cmpd="sng">
            <a:solidFill>
              <a:srgbClr val="000000"/>
            </a:solidFill>
            <a:prstDash val="solid"/>
            <a:miter/>
            <a:headEnd type="none" w="med" len="med"/>
            <a:tailEnd type="none" w="med" len="med"/>
          </a:ln>
        </p:spPr>
        <p:txBody>
          <a:bodyPr wrap="none" anchor="ctr" anchorCtr="0"/>
          <a:p>
            <a:pPr algn="ctr"/>
            <a:endParaRPr lang="zh-CN" altLang="en-US" dirty="0">
              <a:solidFill>
                <a:schemeClr val="bg2"/>
              </a:solidFill>
              <a:latin typeface="黑体" panose="02010609060101010101" pitchFamily="49" charset="-122"/>
              <a:ea typeface="黑体" panose="02010609060101010101" pitchFamily="49" charset="-122"/>
            </a:endParaRPr>
          </a:p>
        </p:txBody>
      </p:sp>
      <p:sp>
        <p:nvSpPr>
          <p:cNvPr id="47" name="Line 13"/>
          <p:cNvSpPr>
            <a:spLocks noChangeShapeType="1"/>
          </p:cNvSpPr>
          <p:nvPr/>
        </p:nvSpPr>
        <p:spPr bwMode="auto">
          <a:xfrm>
            <a:off x="352425" y="2111375"/>
            <a:ext cx="8369300" cy="0"/>
          </a:xfrm>
          <a:prstGeom prst="line">
            <a:avLst/>
          </a:prstGeom>
          <a:noFill/>
          <a:ln w="25400">
            <a:solidFill>
              <a:srgbClr val="000000"/>
            </a:solidFill>
            <a:round/>
            <a:headEnd type="none" w="sm" len="sm"/>
            <a:tailEnd type="none" w="sm" len="sm"/>
          </a:ln>
          <a:effectLst/>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2"/>
              </a:solidFill>
              <a:effectLst/>
              <a:uLnTx/>
              <a:uFillTx/>
              <a:latin typeface="黑体" panose="02010609060101010101" pitchFamily="49" charset="-122"/>
              <a:ea typeface="黑体" panose="02010609060101010101" pitchFamily="49" charset="-122"/>
              <a:cs typeface="+mn-cs"/>
            </a:endParaRPr>
          </a:p>
        </p:txBody>
      </p:sp>
      <p:sp>
        <p:nvSpPr>
          <p:cNvPr id="48" name="Line 14"/>
          <p:cNvSpPr>
            <a:spLocks noChangeShapeType="1"/>
          </p:cNvSpPr>
          <p:nvPr/>
        </p:nvSpPr>
        <p:spPr bwMode="auto">
          <a:xfrm>
            <a:off x="4572000" y="1577975"/>
            <a:ext cx="0" cy="4648200"/>
          </a:xfrm>
          <a:prstGeom prst="line">
            <a:avLst/>
          </a:prstGeom>
          <a:noFill/>
          <a:ln w="25400">
            <a:solidFill>
              <a:srgbClr val="000000"/>
            </a:solidFill>
            <a:round/>
            <a:headEnd type="none" w="sm" len="sm"/>
            <a:tailEnd type="none" w="sm" len="sm"/>
          </a:ln>
          <a:effectLst/>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2"/>
              </a:solidFill>
              <a:effectLst/>
              <a:uLnTx/>
              <a:uFillTx/>
              <a:latin typeface="黑体" panose="02010609060101010101" pitchFamily="49" charset="-122"/>
              <a:ea typeface="黑体" panose="02010609060101010101" pitchFamily="49" charset="-122"/>
              <a:cs typeface="+mn-cs"/>
            </a:endParaRPr>
          </a:p>
        </p:txBody>
      </p:sp>
      <p:sp>
        <p:nvSpPr>
          <p:cNvPr id="49" name="Line 15"/>
          <p:cNvSpPr>
            <a:spLocks noChangeShapeType="1"/>
          </p:cNvSpPr>
          <p:nvPr/>
        </p:nvSpPr>
        <p:spPr bwMode="auto">
          <a:xfrm>
            <a:off x="352425" y="5286375"/>
            <a:ext cx="8369300" cy="0"/>
          </a:xfrm>
          <a:prstGeom prst="line">
            <a:avLst/>
          </a:prstGeom>
          <a:noFill/>
          <a:ln w="25400">
            <a:solidFill>
              <a:srgbClr val="000000"/>
            </a:solidFill>
            <a:round/>
            <a:headEnd type="none" w="sm" len="sm"/>
            <a:tailEnd type="none" w="sm" len="sm"/>
          </a:ln>
          <a:effectLst/>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2"/>
              </a:solidFill>
              <a:effectLst/>
              <a:uLnTx/>
              <a:uFillTx/>
              <a:latin typeface="黑体" panose="02010609060101010101" pitchFamily="49" charset="-122"/>
              <a:ea typeface="黑体" panose="02010609060101010101" pitchFamily="49" charset="-122"/>
              <a:cs typeface="+mn-cs"/>
            </a:endParaRPr>
          </a:p>
        </p:txBody>
      </p:sp>
      <p:sp>
        <p:nvSpPr>
          <p:cNvPr id="50" name="Line 16"/>
          <p:cNvSpPr>
            <a:spLocks noChangeShapeType="1"/>
          </p:cNvSpPr>
          <p:nvPr/>
        </p:nvSpPr>
        <p:spPr bwMode="auto">
          <a:xfrm>
            <a:off x="352425" y="5692775"/>
            <a:ext cx="8369300" cy="0"/>
          </a:xfrm>
          <a:prstGeom prst="line">
            <a:avLst/>
          </a:prstGeom>
          <a:noFill/>
          <a:ln w="25400">
            <a:solidFill>
              <a:srgbClr val="000000"/>
            </a:solidFill>
            <a:round/>
            <a:headEnd type="none" w="sm" len="sm"/>
            <a:tailEnd type="none" w="sm" len="sm"/>
          </a:ln>
          <a:effectLst/>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2"/>
              </a:solidFill>
              <a:effectLst/>
              <a:uLnTx/>
              <a:uFillTx/>
              <a:latin typeface="黑体" panose="02010609060101010101" pitchFamily="49" charset="-122"/>
              <a:ea typeface="黑体" panose="02010609060101010101" pitchFamily="49" charset="-122"/>
              <a:cs typeface="+mn-cs"/>
            </a:endParaRP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6" name="页脚占位符 5"/>
          <p:cNvSpPr txBox="1">
            <a:spLocks noGrp="1"/>
          </p:cNvSpPr>
          <p:nvPr>
            <p:ph type="ftr" sz="quarter" idx="4294967295"/>
          </p:nvPr>
        </p:nvSpPr>
        <p:spPr bwMode="gray">
          <a:xfrm>
            <a:off x="0" y="6644005"/>
            <a:ext cx="6022975" cy="152400"/>
          </a:xfrm>
          <a:prstGeom prst="rect">
            <a:avLst/>
          </a:prstGeom>
          <a:noFill/>
          <a:ln>
            <a:noFill/>
            <a:miter lim="800000"/>
          </a:ln>
        </p:spPr>
        <p:txBody>
          <a:bodyPr lIns="0" tIns="0" rIns="0" bIns="0" anchor="ctr">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1000" b="0" i="0" u="none" strike="noStrike" kern="1200" cap="none" spc="0" normalizeH="0" baseline="0" noProof="0">
                <a:ln>
                  <a:noFill/>
                </a:ln>
                <a:solidFill>
                  <a:srgbClr val="5A93B6"/>
                </a:solidFill>
                <a:effectLst/>
                <a:uLnTx/>
                <a:uFillTx/>
                <a:latin typeface="+mn-lt"/>
                <a:ea typeface="+mn-ea"/>
                <a:cs typeface="+mn-cs"/>
              </a:rPr>
              <a:t>Fengshen Reserved</a:t>
            </a:r>
            <a:endParaRPr kumimoji="0" lang="en-US" altLang="zh-CN" sz="1000" b="0" i="0" u="none" strike="noStrike" kern="1200" cap="none" spc="0" normalizeH="0" baseline="0" noProof="0">
              <a:ln>
                <a:noFill/>
              </a:ln>
              <a:solidFill>
                <a:srgbClr val="5A93B6"/>
              </a:solidFill>
              <a:effectLst/>
              <a:uLnTx/>
              <a:uFillTx/>
              <a:latin typeface="+mn-lt"/>
              <a:ea typeface="+mn-ea"/>
              <a:cs typeface="+mn-cs"/>
            </a:endParaRPr>
          </a:p>
        </p:txBody>
      </p:sp>
      <p:sp>
        <p:nvSpPr>
          <p:cNvPr id="55299" name="Text Box 4"/>
          <p:cNvSpPr txBox="1"/>
          <p:nvPr/>
        </p:nvSpPr>
        <p:spPr>
          <a:xfrm>
            <a:off x="0" y="19050"/>
            <a:ext cx="5486400" cy="579438"/>
          </a:xfrm>
          <a:prstGeom prst="rect">
            <a:avLst/>
          </a:prstGeom>
          <a:noFill/>
          <a:ln w="9525">
            <a:noFill/>
          </a:ln>
        </p:spPr>
        <p:txBody>
          <a:bodyPr>
            <a:spAutoFit/>
          </a:bodyPr>
          <a:p>
            <a:pPr>
              <a:spcBef>
                <a:spcPct val="50000"/>
              </a:spcBef>
            </a:pPr>
            <a:r>
              <a:rPr lang="zh-CN" altLang="en-US" sz="3200" i="1" dirty="0">
                <a:latin typeface="Times New Roman" panose="02020603050405020304" pitchFamily="18" charset="0"/>
                <a:ea typeface="黑体" panose="02010609060101010101" pitchFamily="49" charset="-122"/>
              </a:rPr>
              <a:t>一、方针管理的基本认识</a:t>
            </a:r>
            <a:endParaRPr lang="zh-CN" altLang="en-US" sz="3200" i="1" dirty="0">
              <a:latin typeface="Times New Roman" panose="02020603050405020304" pitchFamily="18" charset="0"/>
              <a:ea typeface="黑体" panose="02010609060101010101" pitchFamily="49" charset="-122"/>
            </a:endParaRPr>
          </a:p>
        </p:txBody>
      </p:sp>
      <p:sp>
        <p:nvSpPr>
          <p:cNvPr id="55300" name="Text Box 5"/>
          <p:cNvSpPr txBox="1"/>
          <p:nvPr/>
        </p:nvSpPr>
        <p:spPr>
          <a:xfrm>
            <a:off x="0" y="981075"/>
            <a:ext cx="7272338" cy="457200"/>
          </a:xfrm>
          <a:prstGeom prst="rect">
            <a:avLst/>
          </a:prstGeom>
          <a:noFill/>
          <a:ln w="9525">
            <a:noFill/>
          </a:ln>
        </p:spPr>
        <p:txBody>
          <a:bodyPr>
            <a:spAutoFit/>
          </a:bodyPr>
          <a:p>
            <a:r>
              <a:rPr lang="en-US" altLang="zh-CN" sz="2400" i="1" u="sng" dirty="0">
                <a:latin typeface="黑体" panose="02010609060101010101" pitchFamily="49" charset="-122"/>
                <a:ea typeface="黑体" panose="02010609060101010101" pitchFamily="49" charset="-122"/>
              </a:rPr>
              <a:t>5</a:t>
            </a:r>
            <a:r>
              <a:rPr lang="zh-CN" altLang="en-US" sz="2400" i="1" u="sng" dirty="0">
                <a:latin typeface="黑体" panose="02010609060101010101" pitchFamily="49" charset="-122"/>
                <a:ea typeface="黑体" panose="02010609060101010101" pitchFamily="49" charset="-122"/>
              </a:rPr>
              <a:t>、方针管理与日常管理</a:t>
            </a:r>
            <a:endParaRPr lang="zh-CN" altLang="en-US" sz="2400" i="1" u="sng" dirty="0">
              <a:latin typeface="黑体" panose="02010609060101010101" pitchFamily="49" charset="-122"/>
              <a:ea typeface="黑体" panose="02010609060101010101" pitchFamily="49" charset="-122"/>
            </a:endParaRPr>
          </a:p>
        </p:txBody>
      </p:sp>
      <p:sp>
        <p:nvSpPr>
          <p:cNvPr id="55301" name="Rectangle 6"/>
          <p:cNvSpPr/>
          <p:nvPr/>
        </p:nvSpPr>
        <p:spPr>
          <a:xfrm>
            <a:off x="-36512" y="1747838"/>
            <a:ext cx="9144000" cy="1587"/>
          </a:xfrm>
          <a:prstGeom prst="rect">
            <a:avLst/>
          </a:prstGeom>
          <a:noFill/>
          <a:ln w="9525">
            <a:noFill/>
          </a:ln>
        </p:spPr>
        <p:txBody>
          <a:bodyPr wrap="none" anchor="ctr" anchorCtr="0">
            <a:spAutoFit/>
          </a:bodyPr>
          <a:p>
            <a:pPr algn="ctr"/>
            <a:endParaRPr lang="zh-CN" altLang="en-US" dirty="0">
              <a:latin typeface="Arial" panose="020B0604020202020204" pitchFamily="34" charset="0"/>
              <a:ea typeface="黑体" panose="02010609060101010101" pitchFamily="49" charset="-122"/>
            </a:endParaRPr>
          </a:p>
        </p:txBody>
      </p:sp>
      <p:sp>
        <p:nvSpPr>
          <p:cNvPr id="55302" name="AutoShape 63"/>
          <p:cNvSpPr/>
          <p:nvPr/>
        </p:nvSpPr>
        <p:spPr>
          <a:xfrm rot="5400000">
            <a:off x="1924050" y="192088"/>
            <a:ext cx="762000" cy="3832225"/>
          </a:xfrm>
          <a:prstGeom prst="homePlate">
            <a:avLst>
              <a:gd name="adj" fmla="val 51041"/>
            </a:avLst>
          </a:prstGeom>
          <a:gradFill rotWithShape="0">
            <a:gsLst>
              <a:gs pos="0">
                <a:srgbClr val="0000FF"/>
              </a:gs>
              <a:gs pos="50000">
                <a:srgbClr val="9999FF"/>
              </a:gs>
              <a:gs pos="100000">
                <a:srgbClr val="0000FF"/>
              </a:gs>
            </a:gsLst>
            <a:lin ang="5400000" scaled="1"/>
            <a:tileRect/>
          </a:gradFill>
          <a:ln w="9525" cap="flat" cmpd="sng">
            <a:solidFill>
              <a:srgbClr val="000000"/>
            </a:solidFill>
            <a:prstDash val="solid"/>
            <a:miter/>
            <a:headEnd type="none" w="med" len="med"/>
            <a:tailEnd type="none" w="med" len="med"/>
          </a:ln>
        </p:spPr>
        <p:txBody>
          <a:bodyPr rot="10800000" vert="eaVert" wrap="none" anchor="ctr" anchorCtr="0"/>
          <a:p>
            <a:pPr algn="ctr"/>
            <a:r>
              <a:rPr lang="zh-CN" altLang="en-US" i="1" dirty="0">
                <a:solidFill>
                  <a:srgbClr val="FFFFFF"/>
                </a:solidFill>
                <a:latin typeface="黑体" panose="02010609060101010101" pitchFamily="49" charset="-122"/>
                <a:ea typeface="黑体" panose="02010609060101010101" pitchFamily="49" charset="-122"/>
              </a:rPr>
              <a:t>方针管理项目</a:t>
            </a:r>
            <a:endParaRPr lang="zh-CN" altLang="en-US" i="1" dirty="0">
              <a:solidFill>
                <a:srgbClr val="FFFFFF"/>
              </a:solidFill>
              <a:latin typeface="黑体" panose="02010609060101010101" pitchFamily="49" charset="-122"/>
              <a:ea typeface="黑体" panose="02010609060101010101" pitchFamily="49" charset="-122"/>
            </a:endParaRPr>
          </a:p>
        </p:txBody>
      </p:sp>
      <p:sp>
        <p:nvSpPr>
          <p:cNvPr id="55303" name="AutoShape 64"/>
          <p:cNvSpPr/>
          <p:nvPr/>
        </p:nvSpPr>
        <p:spPr>
          <a:xfrm rot="5400000">
            <a:off x="6451600" y="165100"/>
            <a:ext cx="762000" cy="3832225"/>
          </a:xfrm>
          <a:prstGeom prst="homePlate">
            <a:avLst>
              <a:gd name="adj" fmla="val 51041"/>
            </a:avLst>
          </a:prstGeom>
          <a:gradFill rotWithShape="0">
            <a:gsLst>
              <a:gs pos="0">
                <a:srgbClr val="FF00FF"/>
              </a:gs>
              <a:gs pos="100000">
                <a:srgbClr val="FF99FF"/>
              </a:gs>
            </a:gsLst>
            <a:path path="shape">
              <a:fillToRect l="50000" t="50000" r="50000" b="50000"/>
            </a:path>
            <a:tileRect/>
          </a:gradFill>
          <a:ln w="9525" cap="flat" cmpd="sng">
            <a:solidFill>
              <a:srgbClr val="000000"/>
            </a:solidFill>
            <a:prstDash val="solid"/>
            <a:miter/>
            <a:headEnd type="none" w="med" len="med"/>
            <a:tailEnd type="none" w="med" len="med"/>
          </a:ln>
        </p:spPr>
        <p:txBody>
          <a:bodyPr rot="10800000" vert="eaVert" wrap="none" anchor="ctr" anchorCtr="0"/>
          <a:p>
            <a:pPr algn="ctr"/>
            <a:r>
              <a:rPr lang="zh-TW" altLang="en-US" i="1" dirty="0">
                <a:solidFill>
                  <a:srgbClr val="FFFFFF"/>
                </a:solidFill>
                <a:latin typeface="黑体" panose="02010609060101010101" pitchFamily="49" charset="-122"/>
                <a:ea typeface="黑体" panose="02010609060101010101" pitchFamily="49" charset="-122"/>
              </a:rPr>
              <a:t>日常管理項目</a:t>
            </a:r>
            <a:endParaRPr lang="zh-TW" altLang="en-US" i="1" dirty="0">
              <a:solidFill>
                <a:srgbClr val="FFFFFF"/>
              </a:solidFill>
              <a:latin typeface="黑体" panose="02010609060101010101" pitchFamily="49" charset="-122"/>
              <a:ea typeface="黑体" panose="02010609060101010101" pitchFamily="49" charset="-122"/>
            </a:endParaRPr>
          </a:p>
        </p:txBody>
      </p:sp>
      <p:sp>
        <p:nvSpPr>
          <p:cNvPr id="195649" name="AutoShape 65"/>
          <p:cNvSpPr/>
          <p:nvPr/>
        </p:nvSpPr>
        <p:spPr>
          <a:xfrm>
            <a:off x="493713" y="2517775"/>
            <a:ext cx="3714750" cy="457200"/>
          </a:xfrm>
          <a:prstGeom prst="roundRect">
            <a:avLst>
              <a:gd name="adj" fmla="val 16667"/>
            </a:avLst>
          </a:prstGeom>
          <a:solidFill>
            <a:srgbClr val="3366FF"/>
          </a:solidFill>
          <a:ln w="9525" cap="flat" cmpd="sng">
            <a:solidFill>
              <a:srgbClr val="000000"/>
            </a:solidFill>
            <a:prstDash val="solid"/>
            <a:headEnd type="none" w="med" len="med"/>
            <a:tailEnd type="none" w="med" len="med"/>
          </a:ln>
        </p:spPr>
        <p:txBody>
          <a:bodyPr wrap="none" anchor="ctr" anchorCtr="0"/>
          <a:p>
            <a:pPr algn="ctr"/>
            <a:r>
              <a:rPr lang="zh-TW" altLang="en-US" i="1" dirty="0">
                <a:solidFill>
                  <a:srgbClr val="FFFFFF"/>
                </a:solidFill>
                <a:latin typeface="黑体" panose="02010609060101010101" pitchFamily="49" charset="-122"/>
                <a:ea typeface="黑体" panose="02010609060101010101" pitchFamily="49" charset="-122"/>
              </a:rPr>
              <a:t>以打破</a:t>
            </a:r>
            <a:r>
              <a:rPr lang="zh-CN" altLang="en-US" i="1" dirty="0">
                <a:solidFill>
                  <a:srgbClr val="FFFFFF"/>
                </a:solidFill>
                <a:latin typeface="黑体" panose="02010609060101010101" pitchFamily="49" charset="-122"/>
                <a:ea typeface="黑体" panose="02010609060101010101" pitchFamily="49" charset="-122"/>
              </a:rPr>
              <a:t>现状来提高水准</a:t>
            </a:r>
            <a:endParaRPr lang="zh-CN" altLang="en-US" i="1" dirty="0">
              <a:solidFill>
                <a:srgbClr val="FFFFFF"/>
              </a:solidFill>
              <a:latin typeface="黑体" panose="02010609060101010101" pitchFamily="49" charset="-122"/>
              <a:ea typeface="黑体" panose="02010609060101010101" pitchFamily="49" charset="-122"/>
            </a:endParaRPr>
          </a:p>
        </p:txBody>
      </p:sp>
      <p:sp>
        <p:nvSpPr>
          <p:cNvPr id="195650" name="AutoShape 66"/>
          <p:cNvSpPr/>
          <p:nvPr/>
        </p:nvSpPr>
        <p:spPr>
          <a:xfrm>
            <a:off x="488950" y="3022600"/>
            <a:ext cx="3714750" cy="457200"/>
          </a:xfrm>
          <a:prstGeom prst="roundRect">
            <a:avLst>
              <a:gd name="adj" fmla="val 16667"/>
            </a:avLst>
          </a:prstGeom>
          <a:solidFill>
            <a:srgbClr val="0000FF"/>
          </a:solidFill>
          <a:ln w="9525" cap="flat" cmpd="sng">
            <a:solidFill>
              <a:srgbClr val="000000"/>
            </a:solidFill>
            <a:prstDash val="solid"/>
            <a:headEnd type="none" w="med" len="med"/>
            <a:tailEnd type="none" w="med" len="med"/>
          </a:ln>
        </p:spPr>
        <p:txBody>
          <a:bodyPr wrap="none" anchor="ctr" anchorCtr="0"/>
          <a:p>
            <a:pPr algn="ctr"/>
            <a:r>
              <a:rPr lang="zh-TW" altLang="en-US" i="1" dirty="0">
                <a:solidFill>
                  <a:srgbClr val="FF0000"/>
                </a:solidFill>
                <a:latin typeface="黑体" panose="02010609060101010101" pitchFamily="49" charset="-122"/>
                <a:ea typeface="黑体" panose="02010609060101010101" pitchFamily="49" charset="-122"/>
              </a:rPr>
              <a:t>改 善 </a:t>
            </a:r>
            <a:r>
              <a:rPr lang="zh-TW" altLang="en-US" i="1" dirty="0">
                <a:solidFill>
                  <a:srgbClr val="FFFFFF"/>
                </a:solidFill>
                <a:latin typeface="黑体" panose="02010609060101010101" pitchFamily="49" charset="-122"/>
                <a:ea typeface="黑体" panose="02010609060101010101" pitchFamily="49" charset="-122"/>
              </a:rPr>
              <a:t>的 工 作</a:t>
            </a:r>
            <a:endParaRPr lang="zh-TW" altLang="en-US" i="1" dirty="0">
              <a:solidFill>
                <a:srgbClr val="FFFFFF"/>
              </a:solidFill>
              <a:latin typeface="黑体" panose="02010609060101010101" pitchFamily="49" charset="-122"/>
              <a:ea typeface="黑体" panose="02010609060101010101" pitchFamily="49" charset="-122"/>
            </a:endParaRPr>
          </a:p>
        </p:txBody>
      </p:sp>
      <p:sp>
        <p:nvSpPr>
          <p:cNvPr id="195651" name="AutoShape 67"/>
          <p:cNvSpPr/>
          <p:nvPr/>
        </p:nvSpPr>
        <p:spPr>
          <a:xfrm>
            <a:off x="5021263" y="2490788"/>
            <a:ext cx="3714750" cy="457200"/>
          </a:xfrm>
          <a:prstGeom prst="roundRect">
            <a:avLst>
              <a:gd name="adj" fmla="val 16667"/>
            </a:avLst>
          </a:prstGeom>
          <a:solidFill>
            <a:srgbClr val="FF00FF"/>
          </a:solidFill>
          <a:ln w="9525" cap="flat" cmpd="sng">
            <a:solidFill>
              <a:srgbClr val="000000"/>
            </a:solidFill>
            <a:prstDash val="solid"/>
            <a:headEnd type="none" w="med" len="med"/>
            <a:tailEnd type="none" w="med" len="med"/>
          </a:ln>
        </p:spPr>
        <p:txBody>
          <a:bodyPr wrap="none" anchor="ctr" anchorCtr="0"/>
          <a:p>
            <a:pPr algn="ctr"/>
            <a:r>
              <a:rPr lang="zh-CN" altLang="en-US" i="1" dirty="0">
                <a:solidFill>
                  <a:srgbClr val="FFFFFF"/>
                </a:solidFill>
                <a:latin typeface="黑体" panose="02010609060101010101" pitchFamily="49" charset="-122"/>
                <a:ea typeface="黑体" panose="02010609060101010101" pitchFamily="49" charset="-122"/>
              </a:rPr>
              <a:t>缩小变异</a:t>
            </a:r>
            <a:endParaRPr lang="zh-CN" altLang="en-US" i="1" dirty="0">
              <a:solidFill>
                <a:srgbClr val="FFFFFF"/>
              </a:solidFill>
              <a:latin typeface="黑体" panose="02010609060101010101" pitchFamily="49" charset="-122"/>
              <a:ea typeface="黑体" panose="02010609060101010101" pitchFamily="49" charset="-122"/>
            </a:endParaRPr>
          </a:p>
        </p:txBody>
      </p:sp>
      <p:sp>
        <p:nvSpPr>
          <p:cNvPr id="195652" name="AutoShape 68"/>
          <p:cNvSpPr/>
          <p:nvPr/>
        </p:nvSpPr>
        <p:spPr>
          <a:xfrm>
            <a:off x="5016500" y="2995613"/>
            <a:ext cx="3714750" cy="457200"/>
          </a:xfrm>
          <a:prstGeom prst="roundRect">
            <a:avLst>
              <a:gd name="adj" fmla="val 16667"/>
            </a:avLst>
          </a:prstGeom>
          <a:solidFill>
            <a:srgbClr val="FF00FF"/>
          </a:solidFill>
          <a:ln w="9525" cap="flat" cmpd="sng">
            <a:solidFill>
              <a:srgbClr val="000000"/>
            </a:solidFill>
            <a:prstDash val="solid"/>
            <a:headEnd type="none" w="med" len="med"/>
            <a:tailEnd type="none" w="med" len="med"/>
          </a:ln>
        </p:spPr>
        <p:txBody>
          <a:bodyPr wrap="none" anchor="ctr" anchorCtr="0"/>
          <a:p>
            <a:pPr algn="ctr"/>
            <a:r>
              <a:rPr lang="zh-CN" altLang="en-US" i="1" dirty="0">
                <a:solidFill>
                  <a:srgbClr val="FF0000"/>
                </a:solidFill>
                <a:latin typeface="黑体" panose="02010609060101010101" pitchFamily="49" charset="-122"/>
                <a:ea typeface="黑体" panose="02010609060101010101" pitchFamily="49" charset="-122"/>
              </a:rPr>
              <a:t>维 持</a:t>
            </a:r>
            <a:r>
              <a:rPr lang="zh-TW" altLang="en-US" i="1" dirty="0">
                <a:solidFill>
                  <a:srgbClr val="FFFFFF"/>
                </a:solidFill>
                <a:latin typeface="黑体" panose="02010609060101010101" pitchFamily="49" charset="-122"/>
                <a:ea typeface="黑体" panose="02010609060101010101" pitchFamily="49" charset="-122"/>
              </a:rPr>
              <a:t> 的 工 作</a:t>
            </a:r>
            <a:endParaRPr lang="zh-TW" altLang="en-US" i="1" dirty="0">
              <a:solidFill>
                <a:srgbClr val="FFFFFF"/>
              </a:solidFill>
              <a:latin typeface="黑体" panose="02010609060101010101" pitchFamily="49" charset="-122"/>
              <a:ea typeface="黑体" panose="02010609060101010101" pitchFamily="49" charset="-122"/>
            </a:endParaRPr>
          </a:p>
        </p:txBody>
      </p:sp>
      <p:grpSp>
        <p:nvGrpSpPr>
          <p:cNvPr id="2" name="Group 69"/>
          <p:cNvGrpSpPr/>
          <p:nvPr/>
        </p:nvGrpSpPr>
        <p:grpSpPr>
          <a:xfrm>
            <a:off x="42863" y="3581400"/>
            <a:ext cx="3881437" cy="2943225"/>
            <a:chOff x="271" y="2208"/>
            <a:chExt cx="2273" cy="1814"/>
          </a:xfrm>
        </p:grpSpPr>
        <p:sp>
          <p:nvSpPr>
            <p:cNvPr id="55337" name="Freeform 70"/>
            <p:cNvSpPr/>
            <p:nvPr/>
          </p:nvSpPr>
          <p:spPr>
            <a:xfrm>
              <a:off x="576" y="2208"/>
              <a:ext cx="1968" cy="1536"/>
            </a:xfrm>
            <a:custGeom>
              <a:avLst/>
              <a:gdLst/>
              <a:ahLst/>
              <a:cxnLst>
                <a:cxn ang="0">
                  <a:pos x="0" y="0"/>
                </a:cxn>
                <a:cxn ang="0">
                  <a:pos x="0" y="1536"/>
                </a:cxn>
                <a:cxn ang="0">
                  <a:pos x="1968" y="1536"/>
                </a:cxn>
              </a:cxnLst>
              <a:pathLst>
                <a:path w="1968" h="1536">
                  <a:moveTo>
                    <a:pt x="0" y="0"/>
                  </a:moveTo>
                  <a:lnTo>
                    <a:pt x="0" y="1536"/>
                  </a:lnTo>
                  <a:lnTo>
                    <a:pt x="1968" y="1536"/>
                  </a:lnTo>
                </a:path>
              </a:pathLst>
            </a:custGeom>
            <a:noFill/>
            <a:ln w="38100" cap="flat" cmpd="sng">
              <a:solidFill>
                <a:srgbClr val="0000FF">
                  <a:alpha val="100000"/>
                </a:srgbClr>
              </a:solidFill>
              <a:prstDash val="solid"/>
              <a:round/>
              <a:headEnd type="none" w="med" len="med"/>
              <a:tailEnd type="none" w="med" len="med"/>
            </a:ln>
          </p:spPr>
          <p:txBody>
            <a:bodyPr/>
            <a:p>
              <a:endParaRPr lang="zh-CN" altLang="en-US"/>
            </a:p>
          </p:txBody>
        </p:sp>
        <p:sp>
          <p:nvSpPr>
            <p:cNvPr id="55338" name="Text Box 71"/>
            <p:cNvSpPr txBox="1"/>
            <p:nvPr/>
          </p:nvSpPr>
          <p:spPr>
            <a:xfrm>
              <a:off x="271" y="2482"/>
              <a:ext cx="256" cy="949"/>
            </a:xfrm>
            <a:prstGeom prst="rect">
              <a:avLst/>
            </a:prstGeom>
            <a:noFill/>
            <a:ln w="9525">
              <a:noFill/>
            </a:ln>
          </p:spPr>
          <p:txBody>
            <a:bodyPr wrap="none" anchor="ctr" anchorCtr="0">
              <a:spAutoFit/>
            </a:bodyPr>
            <a:p>
              <a:pPr algn="ctr">
                <a:spcBef>
                  <a:spcPct val="25000"/>
                </a:spcBef>
              </a:pPr>
              <a:r>
                <a:rPr lang="zh-TW" altLang="en-US" i="1" dirty="0">
                  <a:solidFill>
                    <a:srgbClr val="0000FF"/>
                  </a:solidFill>
                  <a:latin typeface="黑体" panose="02010609060101010101" pitchFamily="49" charset="-122"/>
                  <a:ea typeface="黑体" panose="02010609060101010101" pitchFamily="49" charset="-122"/>
                </a:rPr>
                <a:t>好</a:t>
              </a:r>
              <a:endParaRPr lang="zh-TW" altLang="en-US" i="1" dirty="0">
                <a:solidFill>
                  <a:srgbClr val="0000FF"/>
                </a:solidFill>
                <a:latin typeface="黑体" panose="02010609060101010101" pitchFamily="49" charset="-122"/>
                <a:ea typeface="黑体" panose="02010609060101010101" pitchFamily="49" charset="-122"/>
              </a:endParaRPr>
            </a:p>
            <a:p>
              <a:pPr algn="ctr">
                <a:spcBef>
                  <a:spcPct val="25000"/>
                </a:spcBef>
              </a:pPr>
              <a:r>
                <a:rPr lang="zh-TW" altLang="en-US" i="1" dirty="0">
                  <a:solidFill>
                    <a:srgbClr val="0000FF"/>
                  </a:solidFill>
                  <a:latin typeface="黑体" panose="02010609060101010101" pitchFamily="49" charset="-122"/>
                  <a:ea typeface="黑体" panose="02010609060101010101" pitchFamily="49" charset="-122"/>
                </a:rPr>
                <a:t>↑</a:t>
              </a:r>
              <a:endParaRPr lang="zh-TW" altLang="en-US" i="1" dirty="0">
                <a:solidFill>
                  <a:srgbClr val="0000FF"/>
                </a:solidFill>
                <a:latin typeface="黑体" panose="02010609060101010101" pitchFamily="49" charset="-122"/>
                <a:ea typeface="黑体" panose="02010609060101010101" pitchFamily="49" charset="-122"/>
              </a:endParaRPr>
            </a:p>
            <a:p>
              <a:pPr algn="ctr">
                <a:spcBef>
                  <a:spcPct val="25000"/>
                </a:spcBef>
              </a:pPr>
              <a:r>
                <a:rPr lang="zh-CN" altLang="en-US" i="1" dirty="0">
                  <a:solidFill>
                    <a:srgbClr val="0000FF"/>
                  </a:solidFill>
                  <a:latin typeface="黑体" panose="02010609060101010101" pitchFamily="49" charset="-122"/>
                  <a:ea typeface="黑体" panose="02010609060101010101" pitchFamily="49" charset="-122"/>
                </a:rPr>
                <a:t>水</a:t>
              </a:r>
              <a:endParaRPr lang="zh-CN" altLang="en-US" i="1" dirty="0">
                <a:solidFill>
                  <a:srgbClr val="0000FF"/>
                </a:solidFill>
                <a:latin typeface="黑体" panose="02010609060101010101" pitchFamily="49" charset="-122"/>
                <a:ea typeface="黑体" panose="02010609060101010101" pitchFamily="49" charset="-122"/>
              </a:endParaRPr>
            </a:p>
            <a:p>
              <a:pPr algn="ctr">
                <a:spcBef>
                  <a:spcPct val="25000"/>
                </a:spcBef>
              </a:pPr>
              <a:r>
                <a:rPr lang="zh-CN" altLang="en-US" i="1" dirty="0">
                  <a:solidFill>
                    <a:srgbClr val="0000FF"/>
                  </a:solidFill>
                  <a:latin typeface="黑体" panose="02010609060101010101" pitchFamily="49" charset="-122"/>
                  <a:ea typeface="黑体" panose="02010609060101010101" pitchFamily="49" charset="-122"/>
                </a:rPr>
                <a:t>准</a:t>
              </a:r>
              <a:endParaRPr lang="zh-CN" altLang="en-US" i="1" dirty="0">
                <a:solidFill>
                  <a:srgbClr val="0000FF"/>
                </a:solidFill>
                <a:latin typeface="黑体" panose="02010609060101010101" pitchFamily="49" charset="-122"/>
                <a:ea typeface="黑体" panose="02010609060101010101" pitchFamily="49" charset="-122"/>
              </a:endParaRPr>
            </a:p>
          </p:txBody>
        </p:sp>
        <p:sp>
          <p:nvSpPr>
            <p:cNvPr id="55339" name="Text Box 72"/>
            <p:cNvSpPr txBox="1"/>
            <p:nvPr/>
          </p:nvSpPr>
          <p:spPr>
            <a:xfrm>
              <a:off x="1071" y="3777"/>
              <a:ext cx="1001" cy="245"/>
            </a:xfrm>
            <a:prstGeom prst="rect">
              <a:avLst/>
            </a:prstGeom>
            <a:noFill/>
            <a:ln w="9525">
              <a:noFill/>
            </a:ln>
          </p:spPr>
          <p:txBody>
            <a:bodyPr wrap="none" anchor="ctr" anchorCtr="0">
              <a:spAutoFit/>
            </a:bodyPr>
            <a:p>
              <a:pPr algn="ctr">
                <a:spcBef>
                  <a:spcPct val="50000"/>
                </a:spcBef>
              </a:pPr>
              <a:r>
                <a:rPr lang="zh-CN" altLang="en-US" i="1" dirty="0">
                  <a:solidFill>
                    <a:srgbClr val="0000FF"/>
                  </a:solidFill>
                  <a:latin typeface="黑体" panose="02010609060101010101" pitchFamily="49" charset="-122"/>
                  <a:ea typeface="黑体" panose="02010609060101010101" pitchFamily="49" charset="-122"/>
                </a:rPr>
                <a:t>时间的推移</a:t>
              </a:r>
              <a:r>
                <a:rPr lang="en-US" altLang="zh-TW" i="1" dirty="0">
                  <a:solidFill>
                    <a:srgbClr val="0000FF"/>
                  </a:solidFill>
                  <a:latin typeface="黑体" panose="02010609060101010101" pitchFamily="49" charset="-122"/>
                  <a:ea typeface="黑体" panose="02010609060101010101" pitchFamily="49" charset="-122"/>
                </a:rPr>
                <a:t>→</a:t>
              </a:r>
              <a:endParaRPr lang="en-US" altLang="zh-TW" i="1" dirty="0">
                <a:solidFill>
                  <a:srgbClr val="0000FF"/>
                </a:solidFill>
                <a:latin typeface="黑体" panose="02010609060101010101" pitchFamily="49" charset="-122"/>
                <a:ea typeface="黑体" panose="02010609060101010101" pitchFamily="49" charset="-122"/>
              </a:endParaRPr>
            </a:p>
          </p:txBody>
        </p:sp>
        <p:grpSp>
          <p:nvGrpSpPr>
            <p:cNvPr id="55340" name="Group 73"/>
            <p:cNvGrpSpPr/>
            <p:nvPr/>
          </p:nvGrpSpPr>
          <p:grpSpPr>
            <a:xfrm>
              <a:off x="576" y="2793"/>
              <a:ext cx="1908" cy="633"/>
              <a:chOff x="576" y="2793"/>
              <a:chExt cx="1908" cy="633"/>
            </a:xfrm>
          </p:grpSpPr>
          <p:sp>
            <p:nvSpPr>
              <p:cNvPr id="55341" name="Freeform 74"/>
              <p:cNvSpPr/>
              <p:nvPr/>
            </p:nvSpPr>
            <p:spPr>
              <a:xfrm>
                <a:off x="576" y="3102"/>
                <a:ext cx="1872" cy="240"/>
              </a:xfrm>
              <a:custGeom>
                <a:avLst/>
                <a:gdLst/>
                <a:ahLst/>
                <a:cxnLst>
                  <a:cxn ang="0">
                    <a:pos x="0" y="240"/>
                  </a:cxn>
                  <a:cxn ang="0">
                    <a:pos x="864" y="240"/>
                  </a:cxn>
                  <a:cxn ang="0">
                    <a:pos x="864" y="0"/>
                  </a:cxn>
                  <a:cxn ang="0">
                    <a:pos x="1872" y="0"/>
                  </a:cxn>
                </a:cxnLst>
                <a:pathLst>
                  <a:path w="1872" h="192">
                    <a:moveTo>
                      <a:pt x="0" y="192"/>
                    </a:moveTo>
                    <a:lnTo>
                      <a:pt x="864" y="192"/>
                    </a:lnTo>
                    <a:lnTo>
                      <a:pt x="864" y="0"/>
                    </a:lnTo>
                    <a:lnTo>
                      <a:pt x="1872" y="0"/>
                    </a:lnTo>
                  </a:path>
                </a:pathLst>
              </a:custGeom>
              <a:noFill/>
              <a:ln w="19050" cap="flat" cmpd="sng">
                <a:solidFill>
                  <a:srgbClr val="0000FF">
                    <a:alpha val="100000"/>
                  </a:srgbClr>
                </a:solidFill>
                <a:prstDash val="dash"/>
                <a:round/>
                <a:headEnd type="none" w="med" len="med"/>
                <a:tailEnd type="none" w="med" len="med"/>
              </a:ln>
            </p:spPr>
            <p:txBody>
              <a:bodyPr/>
              <a:p>
                <a:endParaRPr lang="zh-CN" altLang="en-US"/>
              </a:p>
            </p:txBody>
          </p:sp>
          <p:grpSp>
            <p:nvGrpSpPr>
              <p:cNvPr id="55342" name="Group 75"/>
              <p:cNvGrpSpPr/>
              <p:nvPr/>
            </p:nvGrpSpPr>
            <p:grpSpPr>
              <a:xfrm>
                <a:off x="633" y="2793"/>
                <a:ext cx="1851" cy="633"/>
                <a:chOff x="672" y="2811"/>
                <a:chExt cx="1851" cy="633"/>
              </a:xfrm>
            </p:grpSpPr>
            <p:sp>
              <p:nvSpPr>
                <p:cNvPr id="55343" name="Freeform 76"/>
                <p:cNvSpPr/>
                <p:nvPr/>
              </p:nvSpPr>
              <p:spPr>
                <a:xfrm>
                  <a:off x="672" y="2832"/>
                  <a:ext cx="1824" cy="576"/>
                </a:xfrm>
                <a:custGeom>
                  <a:avLst/>
                  <a:gdLst/>
                  <a:ahLst/>
                  <a:cxnLst>
                    <a:cxn ang="0">
                      <a:pos x="0" y="524"/>
                    </a:cxn>
                    <a:cxn ang="0">
                      <a:pos x="126" y="419"/>
                    </a:cxn>
                    <a:cxn ang="0">
                      <a:pos x="189" y="576"/>
                    </a:cxn>
                    <a:cxn ang="0">
                      <a:pos x="440" y="367"/>
                    </a:cxn>
                    <a:cxn ang="0">
                      <a:pos x="629" y="576"/>
                    </a:cxn>
                    <a:cxn ang="0">
                      <a:pos x="943" y="105"/>
                    </a:cxn>
                    <a:cxn ang="0">
                      <a:pos x="1006" y="471"/>
                    </a:cxn>
                    <a:cxn ang="0">
                      <a:pos x="1258" y="157"/>
                    </a:cxn>
                    <a:cxn ang="0">
                      <a:pos x="1384" y="419"/>
                    </a:cxn>
                    <a:cxn ang="0">
                      <a:pos x="1824" y="0"/>
                    </a:cxn>
                  </a:cxnLst>
                  <a:pathLst>
                    <a:path w="1392" h="528">
                      <a:moveTo>
                        <a:pt x="0" y="480"/>
                      </a:moveTo>
                      <a:lnTo>
                        <a:pt x="96" y="384"/>
                      </a:lnTo>
                      <a:lnTo>
                        <a:pt x="144" y="528"/>
                      </a:lnTo>
                      <a:lnTo>
                        <a:pt x="336" y="336"/>
                      </a:lnTo>
                      <a:lnTo>
                        <a:pt x="480" y="528"/>
                      </a:lnTo>
                      <a:lnTo>
                        <a:pt x="720" y="96"/>
                      </a:lnTo>
                      <a:lnTo>
                        <a:pt x="768" y="432"/>
                      </a:lnTo>
                      <a:lnTo>
                        <a:pt x="960" y="144"/>
                      </a:lnTo>
                      <a:lnTo>
                        <a:pt x="1056" y="384"/>
                      </a:lnTo>
                      <a:lnTo>
                        <a:pt x="1392" y="0"/>
                      </a:lnTo>
                    </a:path>
                  </a:pathLst>
                </a:custGeom>
                <a:noFill/>
                <a:ln w="28575" cap="flat" cmpd="sng">
                  <a:solidFill>
                    <a:srgbClr val="0000FF">
                      <a:alpha val="100000"/>
                    </a:srgbClr>
                  </a:solidFill>
                  <a:prstDash val="solid"/>
                  <a:round/>
                  <a:headEnd type="none" w="med" len="med"/>
                  <a:tailEnd type="none" w="med" len="med"/>
                </a:ln>
              </p:spPr>
              <p:txBody>
                <a:bodyPr/>
                <a:p>
                  <a:endParaRPr lang="zh-CN" altLang="en-US"/>
                </a:p>
              </p:txBody>
            </p:sp>
            <p:sp>
              <p:nvSpPr>
                <p:cNvPr id="55344" name="Oval 77"/>
                <p:cNvSpPr/>
                <p:nvPr/>
              </p:nvSpPr>
              <p:spPr>
                <a:xfrm>
                  <a:off x="768" y="3246"/>
                  <a:ext cx="48" cy="48"/>
                </a:xfrm>
                <a:prstGeom prst="ellipse">
                  <a:avLst/>
                </a:prstGeom>
                <a:solidFill>
                  <a:srgbClr val="808080"/>
                </a:solidFill>
                <a:ln w="9525" cap="flat" cmpd="sng">
                  <a:solidFill>
                    <a:srgbClr val="0000FF"/>
                  </a:solidFill>
                  <a:prstDash val="solid"/>
                  <a:headEnd type="none" w="med" len="med"/>
                  <a:tailEnd type="none" w="med" len="med"/>
                </a:ln>
              </p:spPr>
              <p:txBody>
                <a:bodyPr wrap="none" anchor="ctr" anchorCtr="0"/>
                <a:p>
                  <a:pPr algn="ctr"/>
                  <a:endParaRPr lang="zh-CN" altLang="en-US" dirty="0">
                    <a:latin typeface="Arial" panose="020B0604020202020204" pitchFamily="34" charset="0"/>
                    <a:ea typeface="黑体" panose="02010609060101010101" pitchFamily="49" charset="-122"/>
                  </a:endParaRPr>
                </a:p>
              </p:txBody>
            </p:sp>
            <p:sp>
              <p:nvSpPr>
                <p:cNvPr id="55345" name="Oval 78"/>
                <p:cNvSpPr/>
                <p:nvPr/>
              </p:nvSpPr>
              <p:spPr>
                <a:xfrm>
                  <a:off x="834" y="3387"/>
                  <a:ext cx="48" cy="48"/>
                </a:xfrm>
                <a:prstGeom prst="ellipse">
                  <a:avLst/>
                </a:prstGeom>
                <a:solidFill>
                  <a:srgbClr val="808080"/>
                </a:solidFill>
                <a:ln w="9525" cap="flat" cmpd="sng">
                  <a:solidFill>
                    <a:srgbClr val="0000FF"/>
                  </a:solidFill>
                  <a:prstDash val="solid"/>
                  <a:headEnd type="none" w="med" len="med"/>
                  <a:tailEnd type="none" w="med" len="med"/>
                </a:ln>
              </p:spPr>
              <p:txBody>
                <a:bodyPr wrap="none" anchor="ctr" anchorCtr="0"/>
                <a:p>
                  <a:pPr algn="ctr"/>
                  <a:endParaRPr lang="zh-CN" altLang="en-US" dirty="0">
                    <a:latin typeface="Arial" panose="020B0604020202020204" pitchFamily="34" charset="0"/>
                    <a:ea typeface="黑体" panose="02010609060101010101" pitchFamily="49" charset="-122"/>
                  </a:endParaRPr>
                </a:p>
              </p:txBody>
            </p:sp>
            <p:sp>
              <p:nvSpPr>
                <p:cNvPr id="55346" name="Oval 79"/>
                <p:cNvSpPr/>
                <p:nvPr/>
              </p:nvSpPr>
              <p:spPr>
                <a:xfrm>
                  <a:off x="1086" y="3177"/>
                  <a:ext cx="48" cy="48"/>
                </a:xfrm>
                <a:prstGeom prst="ellipse">
                  <a:avLst/>
                </a:prstGeom>
                <a:solidFill>
                  <a:srgbClr val="808080"/>
                </a:solidFill>
                <a:ln w="9525" cap="flat" cmpd="sng">
                  <a:solidFill>
                    <a:srgbClr val="0000FF"/>
                  </a:solidFill>
                  <a:prstDash val="solid"/>
                  <a:headEnd type="none" w="med" len="med"/>
                  <a:tailEnd type="none" w="med" len="med"/>
                </a:ln>
              </p:spPr>
              <p:txBody>
                <a:bodyPr wrap="none" anchor="ctr" anchorCtr="0"/>
                <a:p>
                  <a:pPr algn="ctr"/>
                  <a:endParaRPr lang="zh-CN" altLang="en-US" dirty="0">
                    <a:latin typeface="Arial" panose="020B0604020202020204" pitchFamily="34" charset="0"/>
                    <a:ea typeface="黑体" panose="02010609060101010101" pitchFamily="49" charset="-122"/>
                  </a:endParaRPr>
                </a:p>
              </p:txBody>
            </p:sp>
            <p:sp>
              <p:nvSpPr>
                <p:cNvPr id="55347" name="Oval 80"/>
                <p:cNvSpPr/>
                <p:nvPr/>
              </p:nvSpPr>
              <p:spPr>
                <a:xfrm>
                  <a:off x="1593" y="2907"/>
                  <a:ext cx="48" cy="48"/>
                </a:xfrm>
                <a:prstGeom prst="ellipse">
                  <a:avLst/>
                </a:prstGeom>
                <a:solidFill>
                  <a:srgbClr val="808080"/>
                </a:solidFill>
                <a:ln w="9525" cap="flat" cmpd="sng">
                  <a:solidFill>
                    <a:srgbClr val="0000FF"/>
                  </a:solidFill>
                  <a:prstDash val="solid"/>
                  <a:headEnd type="none" w="med" len="med"/>
                  <a:tailEnd type="none" w="med" len="med"/>
                </a:ln>
              </p:spPr>
              <p:txBody>
                <a:bodyPr wrap="none" anchor="ctr" anchorCtr="0"/>
                <a:p>
                  <a:pPr algn="ctr"/>
                  <a:endParaRPr lang="zh-CN" altLang="en-US" dirty="0">
                    <a:latin typeface="Arial" panose="020B0604020202020204" pitchFamily="34" charset="0"/>
                    <a:ea typeface="黑体" panose="02010609060101010101" pitchFamily="49" charset="-122"/>
                  </a:endParaRPr>
                </a:p>
              </p:txBody>
            </p:sp>
            <p:sp>
              <p:nvSpPr>
                <p:cNvPr id="55348" name="Oval 81"/>
                <p:cNvSpPr/>
                <p:nvPr/>
              </p:nvSpPr>
              <p:spPr>
                <a:xfrm>
                  <a:off x="1893" y="2976"/>
                  <a:ext cx="48" cy="48"/>
                </a:xfrm>
                <a:prstGeom prst="ellipse">
                  <a:avLst/>
                </a:prstGeom>
                <a:solidFill>
                  <a:srgbClr val="808080"/>
                </a:solidFill>
                <a:ln w="9525" cap="flat" cmpd="sng">
                  <a:solidFill>
                    <a:srgbClr val="0000FF"/>
                  </a:solidFill>
                  <a:prstDash val="solid"/>
                  <a:headEnd type="none" w="med" len="med"/>
                  <a:tailEnd type="none" w="med" len="med"/>
                </a:ln>
              </p:spPr>
              <p:txBody>
                <a:bodyPr wrap="none" anchor="ctr" anchorCtr="0"/>
                <a:p>
                  <a:pPr algn="ctr"/>
                  <a:endParaRPr lang="zh-CN" altLang="en-US" dirty="0">
                    <a:latin typeface="Arial" panose="020B0604020202020204" pitchFamily="34" charset="0"/>
                    <a:ea typeface="黑体" panose="02010609060101010101" pitchFamily="49" charset="-122"/>
                  </a:endParaRPr>
                </a:p>
              </p:txBody>
            </p:sp>
            <p:sp>
              <p:nvSpPr>
                <p:cNvPr id="55349" name="Oval 82"/>
                <p:cNvSpPr/>
                <p:nvPr/>
              </p:nvSpPr>
              <p:spPr>
                <a:xfrm>
                  <a:off x="2034" y="3219"/>
                  <a:ext cx="48" cy="48"/>
                </a:xfrm>
                <a:prstGeom prst="ellipse">
                  <a:avLst/>
                </a:prstGeom>
                <a:solidFill>
                  <a:srgbClr val="808080"/>
                </a:solidFill>
                <a:ln w="9525" cap="flat" cmpd="sng">
                  <a:solidFill>
                    <a:srgbClr val="0000FF"/>
                  </a:solidFill>
                  <a:prstDash val="solid"/>
                  <a:headEnd type="none" w="med" len="med"/>
                  <a:tailEnd type="none" w="med" len="med"/>
                </a:ln>
              </p:spPr>
              <p:txBody>
                <a:bodyPr wrap="none" anchor="ctr" anchorCtr="0"/>
                <a:p>
                  <a:pPr algn="ctr"/>
                  <a:endParaRPr lang="zh-CN" altLang="en-US" dirty="0">
                    <a:latin typeface="Arial" panose="020B0604020202020204" pitchFamily="34" charset="0"/>
                    <a:ea typeface="黑体" panose="02010609060101010101" pitchFamily="49" charset="-122"/>
                  </a:endParaRPr>
                </a:p>
              </p:txBody>
            </p:sp>
            <p:sp>
              <p:nvSpPr>
                <p:cNvPr id="55350" name="Oval 83"/>
                <p:cNvSpPr/>
                <p:nvPr/>
              </p:nvSpPr>
              <p:spPr>
                <a:xfrm>
                  <a:off x="1278" y="3396"/>
                  <a:ext cx="48" cy="48"/>
                </a:xfrm>
                <a:prstGeom prst="ellipse">
                  <a:avLst/>
                </a:prstGeom>
                <a:solidFill>
                  <a:srgbClr val="808080"/>
                </a:solidFill>
                <a:ln w="9525" cap="flat" cmpd="sng">
                  <a:solidFill>
                    <a:srgbClr val="0000FF"/>
                  </a:solidFill>
                  <a:prstDash val="solid"/>
                  <a:headEnd type="none" w="med" len="med"/>
                  <a:tailEnd type="none" w="med" len="med"/>
                </a:ln>
              </p:spPr>
              <p:txBody>
                <a:bodyPr wrap="none" anchor="ctr" anchorCtr="0"/>
                <a:p>
                  <a:pPr algn="ctr"/>
                  <a:endParaRPr lang="zh-CN" altLang="en-US" dirty="0">
                    <a:latin typeface="Arial" panose="020B0604020202020204" pitchFamily="34" charset="0"/>
                    <a:ea typeface="黑体" panose="02010609060101010101" pitchFamily="49" charset="-122"/>
                  </a:endParaRPr>
                </a:p>
              </p:txBody>
            </p:sp>
            <p:sp>
              <p:nvSpPr>
                <p:cNvPr id="55351" name="Oval 84"/>
                <p:cNvSpPr/>
                <p:nvPr/>
              </p:nvSpPr>
              <p:spPr>
                <a:xfrm>
                  <a:off x="2475" y="2811"/>
                  <a:ext cx="48" cy="48"/>
                </a:xfrm>
                <a:prstGeom prst="ellipse">
                  <a:avLst/>
                </a:prstGeom>
                <a:solidFill>
                  <a:srgbClr val="808080"/>
                </a:solidFill>
                <a:ln w="9525" cap="flat" cmpd="sng">
                  <a:solidFill>
                    <a:srgbClr val="0000FF"/>
                  </a:solidFill>
                  <a:prstDash val="solid"/>
                  <a:headEnd type="none" w="med" len="med"/>
                  <a:tailEnd type="none" w="med" len="med"/>
                </a:ln>
              </p:spPr>
              <p:txBody>
                <a:bodyPr wrap="none" anchor="ctr" anchorCtr="0"/>
                <a:p>
                  <a:pPr algn="ctr"/>
                  <a:endParaRPr lang="zh-CN" altLang="en-US" dirty="0">
                    <a:latin typeface="Arial" panose="020B0604020202020204" pitchFamily="34" charset="0"/>
                    <a:ea typeface="黑体" panose="02010609060101010101" pitchFamily="49" charset="-122"/>
                  </a:endParaRPr>
                </a:p>
              </p:txBody>
            </p:sp>
          </p:grpSp>
        </p:grpSp>
      </p:grpSp>
      <p:grpSp>
        <p:nvGrpSpPr>
          <p:cNvPr id="5" name="Group 85"/>
          <p:cNvGrpSpPr/>
          <p:nvPr/>
        </p:nvGrpSpPr>
        <p:grpSpPr>
          <a:xfrm>
            <a:off x="4506913" y="3640138"/>
            <a:ext cx="3736975" cy="2884487"/>
            <a:chOff x="3166" y="2199"/>
            <a:chExt cx="2279" cy="1817"/>
          </a:xfrm>
        </p:grpSpPr>
        <p:sp>
          <p:nvSpPr>
            <p:cNvPr id="55310" name="Freeform 86"/>
            <p:cNvSpPr/>
            <p:nvPr/>
          </p:nvSpPr>
          <p:spPr>
            <a:xfrm>
              <a:off x="3477" y="2199"/>
              <a:ext cx="1968" cy="1536"/>
            </a:xfrm>
            <a:custGeom>
              <a:avLst/>
              <a:gdLst/>
              <a:ahLst/>
              <a:cxnLst>
                <a:cxn ang="0">
                  <a:pos x="0" y="0"/>
                </a:cxn>
                <a:cxn ang="0">
                  <a:pos x="0" y="1536"/>
                </a:cxn>
                <a:cxn ang="0">
                  <a:pos x="1968" y="1536"/>
                </a:cxn>
              </a:cxnLst>
              <a:pathLst>
                <a:path w="1968" h="1536">
                  <a:moveTo>
                    <a:pt x="0" y="0"/>
                  </a:moveTo>
                  <a:lnTo>
                    <a:pt x="0" y="1536"/>
                  </a:lnTo>
                  <a:lnTo>
                    <a:pt x="1968" y="1536"/>
                  </a:lnTo>
                </a:path>
              </a:pathLst>
            </a:custGeom>
            <a:noFill/>
            <a:ln w="38100" cap="flat" cmpd="sng">
              <a:solidFill>
                <a:srgbClr val="0000FF">
                  <a:alpha val="100000"/>
                </a:srgbClr>
              </a:solidFill>
              <a:prstDash val="solid"/>
              <a:round/>
              <a:headEnd type="none" w="med" len="med"/>
              <a:tailEnd type="none" w="med" len="med"/>
            </a:ln>
          </p:spPr>
          <p:txBody>
            <a:bodyPr/>
            <a:p>
              <a:endParaRPr lang="zh-CN" altLang="en-US"/>
            </a:p>
          </p:txBody>
        </p:sp>
        <p:sp>
          <p:nvSpPr>
            <p:cNvPr id="55311" name="Text Box 87"/>
            <p:cNvSpPr txBox="1"/>
            <p:nvPr/>
          </p:nvSpPr>
          <p:spPr>
            <a:xfrm>
              <a:off x="3166" y="2463"/>
              <a:ext cx="267" cy="970"/>
            </a:xfrm>
            <a:prstGeom prst="rect">
              <a:avLst/>
            </a:prstGeom>
            <a:noFill/>
            <a:ln w="9525">
              <a:noFill/>
            </a:ln>
          </p:spPr>
          <p:txBody>
            <a:bodyPr wrap="none" anchor="ctr" anchorCtr="0">
              <a:spAutoFit/>
            </a:bodyPr>
            <a:p>
              <a:pPr algn="ctr">
                <a:spcBef>
                  <a:spcPct val="25000"/>
                </a:spcBef>
              </a:pPr>
              <a:r>
                <a:rPr lang="zh-TW" altLang="en-US" i="1" dirty="0">
                  <a:solidFill>
                    <a:srgbClr val="0000FF"/>
                  </a:solidFill>
                  <a:latin typeface="黑体" panose="02010609060101010101" pitchFamily="49" charset="-122"/>
                  <a:ea typeface="黑体" panose="02010609060101010101" pitchFamily="49" charset="-122"/>
                </a:rPr>
                <a:t>好</a:t>
              </a:r>
              <a:endParaRPr lang="zh-TW" altLang="en-US" i="1" dirty="0">
                <a:solidFill>
                  <a:srgbClr val="0000FF"/>
                </a:solidFill>
                <a:latin typeface="黑体" panose="02010609060101010101" pitchFamily="49" charset="-122"/>
                <a:ea typeface="黑体" panose="02010609060101010101" pitchFamily="49" charset="-122"/>
              </a:endParaRPr>
            </a:p>
            <a:p>
              <a:pPr algn="ctr">
                <a:spcBef>
                  <a:spcPct val="25000"/>
                </a:spcBef>
              </a:pPr>
              <a:r>
                <a:rPr lang="zh-TW" altLang="en-US" i="1" dirty="0">
                  <a:solidFill>
                    <a:srgbClr val="0000FF"/>
                  </a:solidFill>
                  <a:latin typeface="黑体" panose="02010609060101010101" pitchFamily="49" charset="-122"/>
                  <a:ea typeface="黑体" panose="02010609060101010101" pitchFamily="49" charset="-122"/>
                </a:rPr>
                <a:t>↑</a:t>
              </a:r>
              <a:endParaRPr lang="zh-TW" altLang="en-US" i="1" dirty="0">
                <a:solidFill>
                  <a:srgbClr val="0000FF"/>
                </a:solidFill>
                <a:latin typeface="黑体" panose="02010609060101010101" pitchFamily="49" charset="-122"/>
                <a:ea typeface="黑体" panose="02010609060101010101" pitchFamily="49" charset="-122"/>
              </a:endParaRPr>
            </a:p>
            <a:p>
              <a:pPr algn="ctr">
                <a:spcBef>
                  <a:spcPct val="25000"/>
                </a:spcBef>
              </a:pPr>
              <a:r>
                <a:rPr lang="zh-TW" altLang="en-US" i="1" dirty="0">
                  <a:solidFill>
                    <a:srgbClr val="0000FF"/>
                  </a:solidFill>
                  <a:latin typeface="黑体" panose="02010609060101010101" pitchFamily="49" charset="-122"/>
                  <a:ea typeface="黑体" panose="02010609060101010101" pitchFamily="49" charset="-122"/>
                </a:rPr>
                <a:t>水</a:t>
              </a:r>
              <a:endParaRPr lang="zh-TW" altLang="en-US" i="1" dirty="0">
                <a:solidFill>
                  <a:srgbClr val="0000FF"/>
                </a:solidFill>
                <a:latin typeface="黑体" panose="02010609060101010101" pitchFamily="49" charset="-122"/>
                <a:ea typeface="黑体" panose="02010609060101010101" pitchFamily="49" charset="-122"/>
              </a:endParaRPr>
            </a:p>
            <a:p>
              <a:pPr algn="ctr">
                <a:spcBef>
                  <a:spcPct val="25000"/>
                </a:spcBef>
              </a:pPr>
              <a:r>
                <a:rPr lang="zh-CN" altLang="en-US" i="1" dirty="0">
                  <a:solidFill>
                    <a:srgbClr val="0000FF"/>
                  </a:solidFill>
                  <a:latin typeface="黑体" panose="02010609060101010101" pitchFamily="49" charset="-122"/>
                  <a:ea typeface="黑体" panose="02010609060101010101" pitchFamily="49" charset="-122"/>
                </a:rPr>
                <a:t>准</a:t>
              </a:r>
              <a:endParaRPr lang="zh-CN" altLang="en-US" i="1" dirty="0">
                <a:solidFill>
                  <a:srgbClr val="0000FF"/>
                </a:solidFill>
                <a:latin typeface="黑体" panose="02010609060101010101" pitchFamily="49" charset="-122"/>
                <a:ea typeface="黑体" panose="02010609060101010101" pitchFamily="49" charset="-122"/>
              </a:endParaRPr>
            </a:p>
          </p:txBody>
        </p:sp>
        <p:sp>
          <p:nvSpPr>
            <p:cNvPr id="55312" name="Text Box 88"/>
            <p:cNvSpPr txBox="1"/>
            <p:nvPr/>
          </p:nvSpPr>
          <p:spPr>
            <a:xfrm>
              <a:off x="3953" y="3766"/>
              <a:ext cx="1042" cy="250"/>
            </a:xfrm>
            <a:prstGeom prst="rect">
              <a:avLst/>
            </a:prstGeom>
            <a:noFill/>
            <a:ln w="9525">
              <a:noFill/>
            </a:ln>
          </p:spPr>
          <p:txBody>
            <a:bodyPr wrap="none" anchor="ctr" anchorCtr="0">
              <a:spAutoFit/>
            </a:bodyPr>
            <a:p>
              <a:pPr algn="ctr">
                <a:spcBef>
                  <a:spcPct val="50000"/>
                </a:spcBef>
              </a:pPr>
              <a:r>
                <a:rPr lang="zh-CN" altLang="en-US" i="1" dirty="0">
                  <a:solidFill>
                    <a:srgbClr val="0000FF"/>
                  </a:solidFill>
                  <a:latin typeface="黑体" panose="02010609060101010101" pitchFamily="49" charset="-122"/>
                  <a:ea typeface="黑体" panose="02010609060101010101" pitchFamily="49" charset="-122"/>
                </a:rPr>
                <a:t>时间的推移</a:t>
              </a:r>
              <a:r>
                <a:rPr lang="zh-TW" altLang="en-US" i="1" dirty="0">
                  <a:solidFill>
                    <a:srgbClr val="0000FF"/>
                  </a:solidFill>
                  <a:latin typeface="黑体" panose="02010609060101010101" pitchFamily="49" charset="-122"/>
                  <a:ea typeface="黑体" panose="02010609060101010101" pitchFamily="49" charset="-122"/>
                </a:rPr>
                <a:t>→</a:t>
              </a:r>
              <a:endParaRPr lang="zh-TW" altLang="en-US" i="1" dirty="0">
                <a:solidFill>
                  <a:srgbClr val="0000FF"/>
                </a:solidFill>
                <a:latin typeface="黑体" panose="02010609060101010101" pitchFamily="49" charset="-122"/>
                <a:ea typeface="黑体" panose="02010609060101010101" pitchFamily="49" charset="-122"/>
              </a:endParaRPr>
            </a:p>
          </p:txBody>
        </p:sp>
        <p:grpSp>
          <p:nvGrpSpPr>
            <p:cNvPr id="55313" name="Group 89"/>
            <p:cNvGrpSpPr/>
            <p:nvPr/>
          </p:nvGrpSpPr>
          <p:grpSpPr>
            <a:xfrm>
              <a:off x="3516" y="2400"/>
              <a:ext cx="1832" cy="1008"/>
              <a:chOff x="3516" y="2400"/>
              <a:chExt cx="1832" cy="1008"/>
            </a:xfrm>
          </p:grpSpPr>
          <p:grpSp>
            <p:nvGrpSpPr>
              <p:cNvPr id="55314" name="Group 90"/>
              <p:cNvGrpSpPr/>
              <p:nvPr/>
            </p:nvGrpSpPr>
            <p:grpSpPr>
              <a:xfrm>
                <a:off x="3516" y="2400"/>
                <a:ext cx="1832" cy="1008"/>
                <a:chOff x="3504" y="2400"/>
                <a:chExt cx="1832" cy="1008"/>
              </a:xfrm>
            </p:grpSpPr>
            <p:sp>
              <p:nvSpPr>
                <p:cNvPr id="55331" name="Line 91"/>
                <p:cNvSpPr/>
                <p:nvPr/>
              </p:nvSpPr>
              <p:spPr>
                <a:xfrm>
                  <a:off x="3504" y="2400"/>
                  <a:ext cx="960" cy="0"/>
                </a:xfrm>
                <a:prstGeom prst="line">
                  <a:avLst/>
                </a:prstGeom>
                <a:ln w="12700" cap="flat" cmpd="sng">
                  <a:solidFill>
                    <a:srgbClr val="0000FF"/>
                  </a:solidFill>
                  <a:prstDash val="dash"/>
                  <a:headEnd type="none" w="med" len="med"/>
                  <a:tailEnd type="none" w="med" len="med"/>
                </a:ln>
              </p:spPr>
            </p:sp>
            <p:sp>
              <p:nvSpPr>
                <p:cNvPr id="55332" name="Line 92"/>
                <p:cNvSpPr/>
                <p:nvPr/>
              </p:nvSpPr>
              <p:spPr>
                <a:xfrm>
                  <a:off x="3504" y="3408"/>
                  <a:ext cx="960" cy="0"/>
                </a:xfrm>
                <a:prstGeom prst="line">
                  <a:avLst/>
                </a:prstGeom>
                <a:ln w="12700" cap="flat" cmpd="sng">
                  <a:solidFill>
                    <a:srgbClr val="0000FF"/>
                  </a:solidFill>
                  <a:prstDash val="dash"/>
                  <a:headEnd type="none" w="med" len="med"/>
                  <a:tailEnd type="none" w="med" len="med"/>
                </a:ln>
              </p:spPr>
            </p:sp>
            <p:sp>
              <p:nvSpPr>
                <p:cNvPr id="55333" name="Line 93"/>
                <p:cNvSpPr/>
                <p:nvPr/>
              </p:nvSpPr>
              <p:spPr>
                <a:xfrm>
                  <a:off x="3504" y="2760"/>
                  <a:ext cx="1832" cy="3"/>
                </a:xfrm>
                <a:prstGeom prst="line">
                  <a:avLst/>
                </a:prstGeom>
                <a:ln w="12700" cap="flat" cmpd="sng">
                  <a:solidFill>
                    <a:srgbClr val="0000FF"/>
                  </a:solidFill>
                  <a:prstDash val="dash"/>
                  <a:headEnd type="none" w="med" len="med"/>
                  <a:tailEnd type="none" w="med" len="med"/>
                </a:ln>
              </p:spPr>
            </p:sp>
            <p:sp>
              <p:nvSpPr>
                <p:cNvPr id="55334" name="Line 94"/>
                <p:cNvSpPr/>
                <p:nvPr/>
              </p:nvSpPr>
              <p:spPr>
                <a:xfrm>
                  <a:off x="4464" y="2400"/>
                  <a:ext cx="0" cy="1008"/>
                </a:xfrm>
                <a:prstGeom prst="line">
                  <a:avLst/>
                </a:prstGeom>
                <a:ln w="9525" cap="flat" cmpd="sng">
                  <a:solidFill>
                    <a:srgbClr val="0000FF"/>
                  </a:solidFill>
                  <a:prstDash val="solid"/>
                  <a:headEnd type="none" w="med" len="med"/>
                  <a:tailEnd type="none" w="med" len="med"/>
                </a:ln>
              </p:spPr>
            </p:sp>
            <p:sp>
              <p:nvSpPr>
                <p:cNvPr id="55335" name="Line 95"/>
                <p:cNvSpPr/>
                <p:nvPr/>
              </p:nvSpPr>
              <p:spPr>
                <a:xfrm>
                  <a:off x="4464" y="2496"/>
                  <a:ext cx="816" cy="0"/>
                </a:xfrm>
                <a:prstGeom prst="line">
                  <a:avLst/>
                </a:prstGeom>
                <a:ln w="12700" cap="flat" cmpd="sng">
                  <a:solidFill>
                    <a:srgbClr val="0000FF"/>
                  </a:solidFill>
                  <a:prstDash val="dash"/>
                  <a:headEnd type="none" w="med" len="med"/>
                  <a:tailEnd type="none" w="med" len="med"/>
                </a:ln>
              </p:spPr>
            </p:sp>
            <p:sp>
              <p:nvSpPr>
                <p:cNvPr id="55336" name="Line 96"/>
                <p:cNvSpPr/>
                <p:nvPr/>
              </p:nvSpPr>
              <p:spPr>
                <a:xfrm>
                  <a:off x="4467" y="3015"/>
                  <a:ext cx="816" cy="0"/>
                </a:xfrm>
                <a:prstGeom prst="line">
                  <a:avLst/>
                </a:prstGeom>
                <a:ln w="12700" cap="flat" cmpd="sng">
                  <a:solidFill>
                    <a:srgbClr val="0000FF"/>
                  </a:solidFill>
                  <a:prstDash val="dash"/>
                  <a:headEnd type="none" w="med" len="med"/>
                  <a:tailEnd type="none" w="med" len="med"/>
                </a:ln>
              </p:spPr>
            </p:sp>
          </p:grpSp>
          <p:grpSp>
            <p:nvGrpSpPr>
              <p:cNvPr id="55315" name="Group 97"/>
              <p:cNvGrpSpPr/>
              <p:nvPr/>
            </p:nvGrpSpPr>
            <p:grpSpPr>
              <a:xfrm>
                <a:off x="3531" y="2427"/>
                <a:ext cx="1658" cy="884"/>
                <a:chOff x="3525" y="2427"/>
                <a:chExt cx="1658" cy="884"/>
              </a:xfrm>
            </p:grpSpPr>
            <p:sp>
              <p:nvSpPr>
                <p:cNvPr id="55316" name="Freeform 98"/>
                <p:cNvSpPr/>
                <p:nvPr/>
              </p:nvSpPr>
              <p:spPr>
                <a:xfrm>
                  <a:off x="3534" y="2439"/>
                  <a:ext cx="1632" cy="864"/>
                </a:xfrm>
                <a:custGeom>
                  <a:avLst/>
                  <a:gdLst/>
                  <a:ahLst/>
                  <a:cxnLst>
                    <a:cxn ang="0">
                      <a:pos x="0" y="336"/>
                    </a:cxn>
                    <a:cxn ang="0">
                      <a:pos x="99" y="144"/>
                    </a:cxn>
                    <a:cxn ang="0">
                      <a:pos x="297" y="864"/>
                    </a:cxn>
                    <a:cxn ang="0">
                      <a:pos x="495" y="0"/>
                    </a:cxn>
                    <a:cxn ang="0">
                      <a:pos x="742" y="528"/>
                    </a:cxn>
                    <a:cxn ang="0">
                      <a:pos x="940" y="48"/>
                    </a:cxn>
                    <a:cxn ang="0">
                      <a:pos x="995" y="507"/>
                    </a:cxn>
                    <a:cxn ang="0">
                      <a:pos x="1088" y="240"/>
                    </a:cxn>
                    <a:cxn ang="0">
                      <a:pos x="1137" y="480"/>
                    </a:cxn>
                    <a:cxn ang="0">
                      <a:pos x="1236" y="240"/>
                    </a:cxn>
                    <a:cxn ang="0">
                      <a:pos x="1335" y="528"/>
                    </a:cxn>
                    <a:cxn ang="0">
                      <a:pos x="1434" y="240"/>
                    </a:cxn>
                    <a:cxn ang="0">
                      <a:pos x="1484" y="432"/>
                    </a:cxn>
                    <a:cxn ang="0">
                      <a:pos x="1632" y="240"/>
                    </a:cxn>
                  </a:cxnLst>
                  <a:pathLst>
                    <a:path w="1584" h="864">
                      <a:moveTo>
                        <a:pt x="0" y="336"/>
                      </a:moveTo>
                      <a:lnTo>
                        <a:pt x="96" y="144"/>
                      </a:lnTo>
                      <a:lnTo>
                        <a:pt x="288" y="864"/>
                      </a:lnTo>
                      <a:lnTo>
                        <a:pt x="480" y="0"/>
                      </a:lnTo>
                      <a:lnTo>
                        <a:pt x="720" y="528"/>
                      </a:lnTo>
                      <a:lnTo>
                        <a:pt x="912" y="48"/>
                      </a:lnTo>
                      <a:lnTo>
                        <a:pt x="966" y="507"/>
                      </a:lnTo>
                      <a:lnTo>
                        <a:pt x="1056" y="240"/>
                      </a:lnTo>
                      <a:lnTo>
                        <a:pt x="1104" y="480"/>
                      </a:lnTo>
                      <a:lnTo>
                        <a:pt x="1200" y="240"/>
                      </a:lnTo>
                      <a:lnTo>
                        <a:pt x="1296" y="528"/>
                      </a:lnTo>
                      <a:lnTo>
                        <a:pt x="1392" y="240"/>
                      </a:lnTo>
                      <a:lnTo>
                        <a:pt x="1440" y="432"/>
                      </a:lnTo>
                      <a:lnTo>
                        <a:pt x="1584" y="240"/>
                      </a:lnTo>
                    </a:path>
                  </a:pathLst>
                </a:custGeom>
                <a:noFill/>
                <a:ln w="28575" cap="flat" cmpd="sng">
                  <a:solidFill>
                    <a:srgbClr val="0000FF">
                      <a:alpha val="100000"/>
                    </a:srgbClr>
                  </a:solidFill>
                  <a:prstDash val="solid"/>
                  <a:round/>
                  <a:headEnd type="none" w="med" len="med"/>
                  <a:tailEnd type="none" w="med" len="med"/>
                </a:ln>
              </p:spPr>
              <p:txBody>
                <a:bodyPr/>
                <a:p>
                  <a:endParaRPr lang="zh-CN" altLang="en-US"/>
                </a:p>
              </p:txBody>
            </p:sp>
            <p:sp>
              <p:nvSpPr>
                <p:cNvPr id="55317" name="Oval 99"/>
                <p:cNvSpPr/>
                <p:nvPr/>
              </p:nvSpPr>
              <p:spPr>
                <a:xfrm>
                  <a:off x="3792" y="3264"/>
                  <a:ext cx="50" cy="47"/>
                </a:xfrm>
                <a:prstGeom prst="ellipse">
                  <a:avLst/>
                </a:prstGeom>
                <a:solidFill>
                  <a:srgbClr val="808080"/>
                </a:solidFill>
                <a:ln w="9525" cap="flat" cmpd="sng">
                  <a:solidFill>
                    <a:srgbClr val="0000FF"/>
                  </a:solidFill>
                  <a:prstDash val="solid"/>
                  <a:headEnd type="none" w="med" len="med"/>
                  <a:tailEnd type="none" w="med" len="med"/>
                </a:ln>
              </p:spPr>
              <p:txBody>
                <a:bodyPr wrap="none" anchor="ctr" anchorCtr="0"/>
                <a:p>
                  <a:pPr algn="ctr"/>
                  <a:endParaRPr lang="zh-CN" altLang="en-US" dirty="0">
                    <a:latin typeface="Arial" panose="020B0604020202020204" pitchFamily="34" charset="0"/>
                    <a:ea typeface="黑体" panose="02010609060101010101" pitchFamily="49" charset="-122"/>
                  </a:endParaRPr>
                </a:p>
              </p:txBody>
            </p:sp>
            <p:sp>
              <p:nvSpPr>
                <p:cNvPr id="55318" name="Oval 100"/>
                <p:cNvSpPr/>
                <p:nvPr/>
              </p:nvSpPr>
              <p:spPr>
                <a:xfrm>
                  <a:off x="4587" y="2670"/>
                  <a:ext cx="50" cy="47"/>
                </a:xfrm>
                <a:prstGeom prst="ellipse">
                  <a:avLst/>
                </a:prstGeom>
                <a:solidFill>
                  <a:srgbClr val="808080"/>
                </a:solidFill>
                <a:ln w="9525" cap="flat" cmpd="sng">
                  <a:solidFill>
                    <a:srgbClr val="0000FF"/>
                  </a:solidFill>
                  <a:prstDash val="solid"/>
                  <a:headEnd type="none" w="med" len="med"/>
                  <a:tailEnd type="none" w="med" len="med"/>
                </a:ln>
              </p:spPr>
              <p:txBody>
                <a:bodyPr wrap="none" anchor="ctr" anchorCtr="0"/>
                <a:p>
                  <a:pPr algn="ctr"/>
                  <a:endParaRPr lang="zh-CN" altLang="en-US" dirty="0">
                    <a:latin typeface="Arial" panose="020B0604020202020204" pitchFamily="34" charset="0"/>
                    <a:ea typeface="黑体" panose="02010609060101010101" pitchFamily="49" charset="-122"/>
                  </a:endParaRPr>
                </a:p>
              </p:txBody>
            </p:sp>
            <p:sp>
              <p:nvSpPr>
                <p:cNvPr id="55319" name="Oval 101"/>
                <p:cNvSpPr/>
                <p:nvPr/>
              </p:nvSpPr>
              <p:spPr>
                <a:xfrm>
                  <a:off x="4002" y="2427"/>
                  <a:ext cx="50" cy="47"/>
                </a:xfrm>
                <a:prstGeom prst="ellipse">
                  <a:avLst/>
                </a:prstGeom>
                <a:solidFill>
                  <a:srgbClr val="808080"/>
                </a:solidFill>
                <a:ln w="9525" cap="flat" cmpd="sng">
                  <a:solidFill>
                    <a:srgbClr val="0000FF"/>
                  </a:solidFill>
                  <a:prstDash val="solid"/>
                  <a:headEnd type="none" w="med" len="med"/>
                  <a:tailEnd type="none" w="med" len="med"/>
                </a:ln>
              </p:spPr>
              <p:txBody>
                <a:bodyPr wrap="none" anchor="ctr" anchorCtr="0"/>
                <a:p>
                  <a:pPr algn="ctr"/>
                  <a:endParaRPr lang="zh-CN" altLang="en-US" dirty="0">
                    <a:latin typeface="Arial" panose="020B0604020202020204" pitchFamily="34" charset="0"/>
                    <a:ea typeface="黑体" panose="02010609060101010101" pitchFamily="49" charset="-122"/>
                  </a:endParaRPr>
                </a:p>
              </p:txBody>
            </p:sp>
            <p:sp>
              <p:nvSpPr>
                <p:cNvPr id="55320" name="Oval 102"/>
                <p:cNvSpPr/>
                <p:nvPr/>
              </p:nvSpPr>
              <p:spPr>
                <a:xfrm>
                  <a:off x="5133" y="2667"/>
                  <a:ext cx="50" cy="47"/>
                </a:xfrm>
                <a:prstGeom prst="ellipse">
                  <a:avLst/>
                </a:prstGeom>
                <a:solidFill>
                  <a:srgbClr val="808080"/>
                </a:solidFill>
                <a:ln w="9525" cap="flat" cmpd="sng">
                  <a:solidFill>
                    <a:srgbClr val="0000FF"/>
                  </a:solidFill>
                  <a:prstDash val="solid"/>
                  <a:headEnd type="none" w="med" len="med"/>
                  <a:tailEnd type="none" w="med" len="med"/>
                </a:ln>
              </p:spPr>
              <p:txBody>
                <a:bodyPr wrap="none" anchor="ctr" anchorCtr="0"/>
                <a:p>
                  <a:pPr algn="ctr"/>
                  <a:endParaRPr lang="zh-CN" altLang="en-US" dirty="0">
                    <a:latin typeface="Arial" panose="020B0604020202020204" pitchFamily="34" charset="0"/>
                    <a:ea typeface="黑体" panose="02010609060101010101" pitchFamily="49" charset="-122"/>
                  </a:endParaRPr>
                </a:p>
              </p:txBody>
            </p:sp>
            <p:sp>
              <p:nvSpPr>
                <p:cNvPr id="55321" name="Oval 103"/>
                <p:cNvSpPr/>
                <p:nvPr/>
              </p:nvSpPr>
              <p:spPr>
                <a:xfrm>
                  <a:off x="4242" y="2937"/>
                  <a:ext cx="50" cy="47"/>
                </a:xfrm>
                <a:prstGeom prst="ellipse">
                  <a:avLst/>
                </a:prstGeom>
                <a:solidFill>
                  <a:srgbClr val="808080"/>
                </a:solidFill>
                <a:ln w="9525" cap="flat" cmpd="sng">
                  <a:solidFill>
                    <a:srgbClr val="0000FF"/>
                  </a:solidFill>
                  <a:prstDash val="solid"/>
                  <a:headEnd type="none" w="med" len="med"/>
                  <a:tailEnd type="none" w="med" len="med"/>
                </a:ln>
              </p:spPr>
              <p:txBody>
                <a:bodyPr wrap="none" anchor="ctr" anchorCtr="0"/>
                <a:p>
                  <a:pPr algn="ctr"/>
                  <a:endParaRPr lang="zh-CN" altLang="en-US" dirty="0">
                    <a:latin typeface="Arial" panose="020B0604020202020204" pitchFamily="34" charset="0"/>
                    <a:ea typeface="黑体" panose="02010609060101010101" pitchFamily="49" charset="-122"/>
                  </a:endParaRPr>
                </a:p>
              </p:txBody>
            </p:sp>
            <p:sp>
              <p:nvSpPr>
                <p:cNvPr id="55322" name="Oval 104"/>
                <p:cNvSpPr/>
                <p:nvPr/>
              </p:nvSpPr>
              <p:spPr>
                <a:xfrm>
                  <a:off x="3600" y="2592"/>
                  <a:ext cx="50" cy="47"/>
                </a:xfrm>
                <a:prstGeom prst="ellipse">
                  <a:avLst/>
                </a:prstGeom>
                <a:solidFill>
                  <a:srgbClr val="808080"/>
                </a:solidFill>
                <a:ln w="9525" cap="flat" cmpd="sng">
                  <a:solidFill>
                    <a:srgbClr val="0000FF"/>
                  </a:solidFill>
                  <a:prstDash val="solid"/>
                  <a:headEnd type="none" w="med" len="med"/>
                  <a:tailEnd type="none" w="med" len="med"/>
                </a:ln>
              </p:spPr>
              <p:txBody>
                <a:bodyPr wrap="none" anchor="ctr" anchorCtr="0"/>
                <a:p>
                  <a:pPr algn="ctr"/>
                  <a:endParaRPr lang="zh-CN" altLang="en-US" dirty="0">
                    <a:latin typeface="Arial" panose="020B0604020202020204" pitchFamily="34" charset="0"/>
                    <a:ea typeface="黑体" panose="02010609060101010101" pitchFamily="49" charset="-122"/>
                  </a:endParaRPr>
                </a:p>
              </p:txBody>
            </p:sp>
            <p:sp>
              <p:nvSpPr>
                <p:cNvPr id="55323" name="Oval 105"/>
                <p:cNvSpPr/>
                <p:nvPr/>
              </p:nvSpPr>
              <p:spPr>
                <a:xfrm>
                  <a:off x="3525" y="2736"/>
                  <a:ext cx="50" cy="47"/>
                </a:xfrm>
                <a:prstGeom prst="ellipse">
                  <a:avLst/>
                </a:prstGeom>
                <a:solidFill>
                  <a:srgbClr val="808080"/>
                </a:solidFill>
                <a:ln w="9525" cap="flat" cmpd="sng">
                  <a:solidFill>
                    <a:srgbClr val="0000FF"/>
                  </a:solidFill>
                  <a:prstDash val="solid"/>
                  <a:headEnd type="none" w="med" len="med"/>
                  <a:tailEnd type="none" w="med" len="med"/>
                </a:ln>
              </p:spPr>
              <p:txBody>
                <a:bodyPr wrap="none" anchor="ctr" anchorCtr="0"/>
                <a:p>
                  <a:pPr algn="ctr"/>
                  <a:endParaRPr lang="zh-CN" altLang="en-US" dirty="0">
                    <a:latin typeface="Arial" panose="020B0604020202020204" pitchFamily="34" charset="0"/>
                    <a:ea typeface="黑体" panose="02010609060101010101" pitchFamily="49" charset="-122"/>
                  </a:endParaRPr>
                </a:p>
              </p:txBody>
            </p:sp>
            <p:sp>
              <p:nvSpPr>
                <p:cNvPr id="55324" name="Oval 106"/>
                <p:cNvSpPr/>
                <p:nvPr/>
              </p:nvSpPr>
              <p:spPr>
                <a:xfrm>
                  <a:off x="5001" y="2841"/>
                  <a:ext cx="50" cy="47"/>
                </a:xfrm>
                <a:prstGeom prst="ellipse">
                  <a:avLst/>
                </a:prstGeom>
                <a:solidFill>
                  <a:srgbClr val="808080"/>
                </a:solidFill>
                <a:ln w="9525" cap="flat" cmpd="sng">
                  <a:solidFill>
                    <a:srgbClr val="0000FF"/>
                  </a:solidFill>
                  <a:prstDash val="solid"/>
                  <a:headEnd type="none" w="med" len="med"/>
                  <a:tailEnd type="none" w="med" len="med"/>
                </a:ln>
              </p:spPr>
              <p:txBody>
                <a:bodyPr wrap="none" anchor="ctr" anchorCtr="0"/>
                <a:p>
                  <a:pPr algn="ctr"/>
                  <a:endParaRPr lang="zh-CN" altLang="en-US" dirty="0">
                    <a:latin typeface="Arial" panose="020B0604020202020204" pitchFamily="34" charset="0"/>
                    <a:ea typeface="黑体" panose="02010609060101010101" pitchFamily="49" charset="-122"/>
                  </a:endParaRPr>
                </a:p>
              </p:txBody>
            </p:sp>
            <p:sp>
              <p:nvSpPr>
                <p:cNvPr id="55325" name="Oval 107"/>
                <p:cNvSpPr/>
                <p:nvPr/>
              </p:nvSpPr>
              <p:spPr>
                <a:xfrm>
                  <a:off x="4647" y="2880"/>
                  <a:ext cx="50" cy="47"/>
                </a:xfrm>
                <a:prstGeom prst="ellipse">
                  <a:avLst/>
                </a:prstGeom>
                <a:solidFill>
                  <a:srgbClr val="808080"/>
                </a:solidFill>
                <a:ln w="9525" cap="flat" cmpd="sng">
                  <a:solidFill>
                    <a:srgbClr val="0000FF"/>
                  </a:solidFill>
                  <a:prstDash val="solid"/>
                  <a:headEnd type="none" w="med" len="med"/>
                  <a:tailEnd type="none" w="med" len="med"/>
                </a:ln>
              </p:spPr>
              <p:txBody>
                <a:bodyPr wrap="none" anchor="ctr" anchorCtr="0"/>
                <a:p>
                  <a:pPr algn="ctr"/>
                  <a:endParaRPr lang="zh-CN" altLang="en-US" dirty="0">
                    <a:latin typeface="Arial" panose="020B0604020202020204" pitchFamily="34" charset="0"/>
                    <a:ea typeface="黑体" panose="02010609060101010101" pitchFamily="49" charset="-122"/>
                  </a:endParaRPr>
                </a:p>
              </p:txBody>
            </p:sp>
            <p:sp>
              <p:nvSpPr>
                <p:cNvPr id="55326" name="Oval 108"/>
                <p:cNvSpPr/>
                <p:nvPr/>
              </p:nvSpPr>
              <p:spPr>
                <a:xfrm>
                  <a:off x="4839" y="2928"/>
                  <a:ext cx="50" cy="47"/>
                </a:xfrm>
                <a:prstGeom prst="ellipse">
                  <a:avLst/>
                </a:prstGeom>
                <a:solidFill>
                  <a:srgbClr val="808080"/>
                </a:solidFill>
                <a:ln w="9525" cap="flat" cmpd="sng">
                  <a:solidFill>
                    <a:srgbClr val="0000FF"/>
                  </a:solidFill>
                  <a:prstDash val="solid"/>
                  <a:headEnd type="none" w="med" len="med"/>
                  <a:tailEnd type="none" w="med" len="med"/>
                </a:ln>
              </p:spPr>
              <p:txBody>
                <a:bodyPr wrap="none" anchor="ctr" anchorCtr="0"/>
                <a:p>
                  <a:pPr algn="ctr"/>
                  <a:endParaRPr lang="zh-CN" altLang="en-US" dirty="0">
                    <a:latin typeface="Arial" panose="020B0604020202020204" pitchFamily="34" charset="0"/>
                    <a:ea typeface="黑体" panose="02010609060101010101" pitchFamily="49" charset="-122"/>
                  </a:endParaRPr>
                </a:p>
              </p:txBody>
            </p:sp>
            <p:sp>
              <p:nvSpPr>
                <p:cNvPr id="55327" name="Oval 109"/>
                <p:cNvSpPr/>
                <p:nvPr/>
              </p:nvSpPr>
              <p:spPr>
                <a:xfrm>
                  <a:off x="4437" y="2487"/>
                  <a:ext cx="50" cy="47"/>
                </a:xfrm>
                <a:prstGeom prst="ellipse">
                  <a:avLst/>
                </a:prstGeom>
                <a:solidFill>
                  <a:srgbClr val="808080"/>
                </a:solidFill>
                <a:ln w="9525" cap="flat" cmpd="sng">
                  <a:solidFill>
                    <a:srgbClr val="0000FF"/>
                  </a:solidFill>
                  <a:prstDash val="solid"/>
                  <a:headEnd type="none" w="med" len="med"/>
                  <a:tailEnd type="none" w="med" len="med"/>
                </a:ln>
              </p:spPr>
              <p:txBody>
                <a:bodyPr wrap="none" anchor="ctr" anchorCtr="0"/>
                <a:p>
                  <a:pPr algn="ctr"/>
                  <a:endParaRPr lang="zh-CN" altLang="en-US" dirty="0">
                    <a:latin typeface="Arial" panose="020B0604020202020204" pitchFamily="34" charset="0"/>
                    <a:ea typeface="黑体" panose="02010609060101010101" pitchFamily="49" charset="-122"/>
                  </a:endParaRPr>
                </a:p>
              </p:txBody>
            </p:sp>
            <p:sp>
              <p:nvSpPr>
                <p:cNvPr id="55328" name="Oval 110"/>
                <p:cNvSpPr/>
                <p:nvPr/>
              </p:nvSpPr>
              <p:spPr>
                <a:xfrm>
                  <a:off x="4503" y="2910"/>
                  <a:ext cx="50" cy="47"/>
                </a:xfrm>
                <a:prstGeom prst="ellipse">
                  <a:avLst/>
                </a:prstGeom>
                <a:solidFill>
                  <a:srgbClr val="808080"/>
                </a:solidFill>
                <a:ln w="9525" cap="flat" cmpd="sng">
                  <a:solidFill>
                    <a:srgbClr val="0000FF"/>
                  </a:solidFill>
                  <a:prstDash val="solid"/>
                  <a:headEnd type="none" w="med" len="med"/>
                  <a:tailEnd type="none" w="med" len="med"/>
                </a:ln>
              </p:spPr>
              <p:txBody>
                <a:bodyPr wrap="none" anchor="ctr" anchorCtr="0"/>
                <a:p>
                  <a:pPr algn="ctr"/>
                  <a:endParaRPr lang="zh-CN" altLang="en-US" dirty="0">
                    <a:latin typeface="Arial" panose="020B0604020202020204" pitchFamily="34" charset="0"/>
                    <a:ea typeface="黑体" panose="02010609060101010101" pitchFamily="49" charset="-122"/>
                  </a:endParaRPr>
                </a:p>
              </p:txBody>
            </p:sp>
            <p:sp>
              <p:nvSpPr>
                <p:cNvPr id="55329" name="Oval 111"/>
                <p:cNvSpPr/>
                <p:nvPr/>
              </p:nvSpPr>
              <p:spPr>
                <a:xfrm>
                  <a:off x="4740" y="2667"/>
                  <a:ext cx="50" cy="47"/>
                </a:xfrm>
                <a:prstGeom prst="ellipse">
                  <a:avLst/>
                </a:prstGeom>
                <a:solidFill>
                  <a:srgbClr val="808080"/>
                </a:solidFill>
                <a:ln w="9525" cap="flat" cmpd="sng">
                  <a:solidFill>
                    <a:srgbClr val="0000FF"/>
                  </a:solidFill>
                  <a:prstDash val="solid"/>
                  <a:headEnd type="none" w="med" len="med"/>
                  <a:tailEnd type="none" w="med" len="med"/>
                </a:ln>
              </p:spPr>
              <p:txBody>
                <a:bodyPr wrap="none" anchor="ctr" anchorCtr="0"/>
                <a:p>
                  <a:pPr algn="ctr"/>
                  <a:endParaRPr lang="zh-CN" altLang="en-US" dirty="0">
                    <a:latin typeface="Arial" panose="020B0604020202020204" pitchFamily="34" charset="0"/>
                    <a:ea typeface="黑体" panose="02010609060101010101" pitchFamily="49" charset="-122"/>
                  </a:endParaRPr>
                </a:p>
              </p:txBody>
            </p:sp>
            <p:sp>
              <p:nvSpPr>
                <p:cNvPr id="55330" name="Oval 112"/>
                <p:cNvSpPr/>
                <p:nvPr/>
              </p:nvSpPr>
              <p:spPr>
                <a:xfrm>
                  <a:off x="4944" y="2640"/>
                  <a:ext cx="50" cy="47"/>
                </a:xfrm>
                <a:prstGeom prst="ellipse">
                  <a:avLst/>
                </a:prstGeom>
                <a:solidFill>
                  <a:srgbClr val="808080"/>
                </a:solidFill>
                <a:ln w="9525" cap="flat" cmpd="sng">
                  <a:solidFill>
                    <a:srgbClr val="0000FF"/>
                  </a:solidFill>
                  <a:prstDash val="solid"/>
                  <a:headEnd type="none" w="med" len="med"/>
                  <a:tailEnd type="none" w="med" len="med"/>
                </a:ln>
              </p:spPr>
              <p:txBody>
                <a:bodyPr wrap="none" anchor="ctr" anchorCtr="0"/>
                <a:p>
                  <a:pPr algn="ctr"/>
                  <a:endParaRPr lang="zh-CN" altLang="en-US" dirty="0">
                    <a:latin typeface="Arial" panose="020B0604020202020204" pitchFamily="34" charset="0"/>
                    <a:ea typeface="黑体" panose="02010609060101010101" pitchFamily="49" charset="-122"/>
                  </a:endParaRPr>
                </a:p>
              </p:txBody>
            </p:sp>
          </p:grpSp>
        </p:gr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grpId="0" nodeType="clickEffect">
                                  <p:stCondLst>
                                    <p:cond delay="0"/>
                                  </p:stCondLst>
                                  <p:childTnLst>
                                    <p:set>
                                      <p:cBhvr>
                                        <p:cTn id="6" dur="1" fill="hold">
                                          <p:stCondLst>
                                            <p:cond delay="0"/>
                                          </p:stCondLst>
                                        </p:cTn>
                                        <p:tgtEl>
                                          <p:spTgt spid="55302"/>
                                        </p:tgtEl>
                                        <p:attrNameLst>
                                          <p:attrName>style.visibility</p:attrName>
                                        </p:attrNameLst>
                                      </p:cBhvr>
                                      <p:to>
                                        <p:strVal val="visible"/>
                                      </p:to>
                                    </p:set>
                                    <p:anim calcmode="lin" valueType="num">
                                      <p:cBhvr>
                                        <p:cTn id="7" dur="500" fill="hold"/>
                                        <p:tgtEl>
                                          <p:spTgt spid="55302"/>
                                        </p:tgtEl>
                                        <p:attrNameLst>
                                          <p:attrName>ppt_x</p:attrName>
                                        </p:attrNameLst>
                                      </p:cBhvr>
                                      <p:tavLst>
                                        <p:tav tm="0">
                                          <p:val>
                                            <p:strVal val="#ppt_x"/>
                                          </p:val>
                                        </p:tav>
                                        <p:tav tm="100000">
                                          <p:val>
                                            <p:strVal val="#ppt_x"/>
                                          </p:val>
                                        </p:tav>
                                      </p:tavLst>
                                    </p:anim>
                                    <p:anim calcmode="lin" valueType="num">
                                      <p:cBhvr>
                                        <p:cTn id="8" dur="500" fill="hold"/>
                                        <p:tgtEl>
                                          <p:spTgt spid="55302"/>
                                        </p:tgtEl>
                                        <p:attrNameLst>
                                          <p:attrName>ppt_y</p:attrName>
                                        </p:attrNameLst>
                                      </p:cBhvr>
                                      <p:tavLst>
                                        <p:tav tm="0">
                                          <p:val>
                                            <p:strVal val="#ppt_y-#ppt_h/2"/>
                                          </p:val>
                                        </p:tav>
                                        <p:tav tm="100000">
                                          <p:val>
                                            <p:strVal val="#ppt_y"/>
                                          </p:val>
                                        </p:tav>
                                      </p:tavLst>
                                    </p:anim>
                                    <p:anim calcmode="lin" valueType="num">
                                      <p:cBhvr>
                                        <p:cTn id="9" dur="500" fill="hold"/>
                                        <p:tgtEl>
                                          <p:spTgt spid="55302"/>
                                        </p:tgtEl>
                                        <p:attrNameLst>
                                          <p:attrName>ppt_w</p:attrName>
                                        </p:attrNameLst>
                                      </p:cBhvr>
                                      <p:tavLst>
                                        <p:tav tm="0">
                                          <p:val>
                                            <p:strVal val="#ppt_w"/>
                                          </p:val>
                                        </p:tav>
                                        <p:tav tm="100000">
                                          <p:val>
                                            <p:strVal val="#ppt_w"/>
                                          </p:val>
                                        </p:tav>
                                      </p:tavLst>
                                    </p:anim>
                                    <p:anim calcmode="lin" valueType="num">
                                      <p:cBhvr>
                                        <p:cTn id="10" dur="500" fill="hold"/>
                                        <p:tgtEl>
                                          <p:spTgt spid="55302"/>
                                        </p:tgtEl>
                                        <p:attrNameLst>
                                          <p:attrName>ppt_h</p:attrName>
                                        </p:attrNameLst>
                                      </p:cBhvr>
                                      <p:tavLst>
                                        <p:tav tm="0">
                                          <p:val>
                                            <p:fltVal val="0.000000"/>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1" fill="hold" grpId="0" nodeType="clickEffect">
                                  <p:stCondLst>
                                    <p:cond delay="0"/>
                                  </p:stCondLst>
                                  <p:childTnLst>
                                    <p:set>
                                      <p:cBhvr>
                                        <p:cTn id="14" dur="1" fill="hold">
                                          <p:stCondLst>
                                            <p:cond delay="0"/>
                                          </p:stCondLst>
                                        </p:cTn>
                                        <p:tgtEl>
                                          <p:spTgt spid="55303"/>
                                        </p:tgtEl>
                                        <p:attrNameLst>
                                          <p:attrName>style.visibility</p:attrName>
                                        </p:attrNameLst>
                                      </p:cBhvr>
                                      <p:to>
                                        <p:strVal val="visible"/>
                                      </p:to>
                                    </p:set>
                                    <p:anim calcmode="lin" valueType="num">
                                      <p:cBhvr>
                                        <p:cTn id="15" dur="500" fill="hold"/>
                                        <p:tgtEl>
                                          <p:spTgt spid="55303"/>
                                        </p:tgtEl>
                                        <p:attrNameLst>
                                          <p:attrName>ppt_x</p:attrName>
                                        </p:attrNameLst>
                                      </p:cBhvr>
                                      <p:tavLst>
                                        <p:tav tm="0">
                                          <p:val>
                                            <p:strVal val="#ppt_x"/>
                                          </p:val>
                                        </p:tav>
                                        <p:tav tm="100000">
                                          <p:val>
                                            <p:strVal val="#ppt_x"/>
                                          </p:val>
                                        </p:tav>
                                      </p:tavLst>
                                    </p:anim>
                                    <p:anim calcmode="lin" valueType="num">
                                      <p:cBhvr>
                                        <p:cTn id="16" dur="500" fill="hold"/>
                                        <p:tgtEl>
                                          <p:spTgt spid="55303"/>
                                        </p:tgtEl>
                                        <p:attrNameLst>
                                          <p:attrName>ppt_y</p:attrName>
                                        </p:attrNameLst>
                                      </p:cBhvr>
                                      <p:tavLst>
                                        <p:tav tm="0">
                                          <p:val>
                                            <p:strVal val="#ppt_y-#ppt_h/2"/>
                                          </p:val>
                                        </p:tav>
                                        <p:tav tm="100000">
                                          <p:val>
                                            <p:strVal val="#ppt_y"/>
                                          </p:val>
                                        </p:tav>
                                      </p:tavLst>
                                    </p:anim>
                                    <p:anim calcmode="lin" valueType="num">
                                      <p:cBhvr>
                                        <p:cTn id="17" dur="500" fill="hold"/>
                                        <p:tgtEl>
                                          <p:spTgt spid="55303"/>
                                        </p:tgtEl>
                                        <p:attrNameLst>
                                          <p:attrName>ppt_w</p:attrName>
                                        </p:attrNameLst>
                                      </p:cBhvr>
                                      <p:tavLst>
                                        <p:tav tm="0">
                                          <p:val>
                                            <p:strVal val="#ppt_w"/>
                                          </p:val>
                                        </p:tav>
                                        <p:tav tm="100000">
                                          <p:val>
                                            <p:strVal val="#ppt_w"/>
                                          </p:val>
                                        </p:tav>
                                      </p:tavLst>
                                    </p:anim>
                                    <p:anim calcmode="lin" valueType="num">
                                      <p:cBhvr>
                                        <p:cTn id="18" dur="500" fill="hold"/>
                                        <p:tgtEl>
                                          <p:spTgt spid="55303"/>
                                        </p:tgtEl>
                                        <p:attrNameLst>
                                          <p:attrName>ppt_h</p:attrName>
                                        </p:attrNameLst>
                                      </p:cBhvr>
                                      <p:tavLst>
                                        <p:tav tm="0">
                                          <p:val>
                                            <p:fltVal val="0.00000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8" presetClass="entr" presetSubtype="6" fill="hold" grpId="0" nodeType="clickEffect">
                                  <p:stCondLst>
                                    <p:cond delay="0"/>
                                  </p:stCondLst>
                                  <p:childTnLst>
                                    <p:set>
                                      <p:cBhvr>
                                        <p:cTn id="22" dur="1" fill="hold">
                                          <p:stCondLst>
                                            <p:cond delay="0"/>
                                          </p:stCondLst>
                                        </p:cTn>
                                        <p:tgtEl>
                                          <p:spTgt spid="195649"/>
                                        </p:tgtEl>
                                        <p:attrNameLst>
                                          <p:attrName>style.visibility</p:attrName>
                                        </p:attrNameLst>
                                      </p:cBhvr>
                                      <p:to>
                                        <p:strVal val="visible"/>
                                      </p:to>
                                    </p:set>
                                    <p:animEffect transition="in" filter="strips(downRight)">
                                      <p:cBhvr>
                                        <p:cTn id="23" dur="500"/>
                                        <p:tgtEl>
                                          <p:spTgt spid="195649"/>
                                        </p:tgtEl>
                                      </p:cBhvr>
                                    </p:animEffect>
                                  </p:childTnLst>
                                </p:cTn>
                              </p:par>
                            </p:childTnLst>
                          </p:cTn>
                        </p:par>
                      </p:childTnLst>
                    </p:cTn>
                  </p:par>
                  <p:par>
                    <p:cTn id="24" fill="hold">
                      <p:stCondLst>
                        <p:cond delay="indefinite"/>
                      </p:stCondLst>
                      <p:childTnLst>
                        <p:par>
                          <p:cTn id="25" fill="hold">
                            <p:stCondLst>
                              <p:cond delay="0"/>
                            </p:stCondLst>
                            <p:childTnLst>
                              <p:par>
                                <p:cTn id="26" presetID="18" presetClass="entr" presetSubtype="6" fill="hold" grpId="0" nodeType="clickEffect">
                                  <p:stCondLst>
                                    <p:cond delay="0"/>
                                  </p:stCondLst>
                                  <p:childTnLst>
                                    <p:set>
                                      <p:cBhvr>
                                        <p:cTn id="27" dur="1" fill="hold">
                                          <p:stCondLst>
                                            <p:cond delay="0"/>
                                          </p:stCondLst>
                                        </p:cTn>
                                        <p:tgtEl>
                                          <p:spTgt spid="195650"/>
                                        </p:tgtEl>
                                        <p:attrNameLst>
                                          <p:attrName>style.visibility</p:attrName>
                                        </p:attrNameLst>
                                      </p:cBhvr>
                                      <p:to>
                                        <p:strVal val="visible"/>
                                      </p:to>
                                    </p:set>
                                    <p:animEffect transition="in" filter="strips(downRight)">
                                      <p:cBhvr>
                                        <p:cTn id="28" dur="500"/>
                                        <p:tgtEl>
                                          <p:spTgt spid="195650"/>
                                        </p:tgtEl>
                                      </p:cBhvr>
                                    </p:animEffect>
                                  </p:childTnLst>
                                </p:cTn>
                              </p:par>
                            </p:childTnLst>
                          </p:cTn>
                        </p:par>
                      </p:childTnLst>
                    </p:cTn>
                  </p:par>
                  <p:par>
                    <p:cTn id="29" fill="hold">
                      <p:stCondLst>
                        <p:cond delay="indefinite"/>
                      </p:stCondLst>
                      <p:childTnLst>
                        <p:par>
                          <p:cTn id="30" fill="hold">
                            <p:stCondLst>
                              <p:cond delay="0"/>
                            </p:stCondLst>
                            <p:childTnLst>
                              <p:par>
                                <p:cTn id="31" presetID="18" presetClass="entr" presetSubtype="6" fill="hold" grpId="0" nodeType="clickEffect">
                                  <p:stCondLst>
                                    <p:cond delay="0"/>
                                  </p:stCondLst>
                                  <p:childTnLst>
                                    <p:set>
                                      <p:cBhvr>
                                        <p:cTn id="32" dur="1" fill="hold">
                                          <p:stCondLst>
                                            <p:cond delay="0"/>
                                          </p:stCondLst>
                                        </p:cTn>
                                        <p:tgtEl>
                                          <p:spTgt spid="195651"/>
                                        </p:tgtEl>
                                        <p:attrNameLst>
                                          <p:attrName>style.visibility</p:attrName>
                                        </p:attrNameLst>
                                      </p:cBhvr>
                                      <p:to>
                                        <p:strVal val="visible"/>
                                      </p:to>
                                    </p:set>
                                    <p:animEffect transition="in" filter="strips(downRight)">
                                      <p:cBhvr>
                                        <p:cTn id="33" dur="500"/>
                                        <p:tgtEl>
                                          <p:spTgt spid="195651"/>
                                        </p:tgtEl>
                                      </p:cBhvr>
                                    </p:animEffect>
                                  </p:childTnLst>
                                </p:cTn>
                              </p:par>
                            </p:childTnLst>
                          </p:cTn>
                        </p:par>
                      </p:childTnLst>
                    </p:cTn>
                  </p:par>
                  <p:par>
                    <p:cTn id="34" fill="hold">
                      <p:stCondLst>
                        <p:cond delay="indefinite"/>
                      </p:stCondLst>
                      <p:childTnLst>
                        <p:par>
                          <p:cTn id="35" fill="hold">
                            <p:stCondLst>
                              <p:cond delay="0"/>
                            </p:stCondLst>
                            <p:childTnLst>
                              <p:par>
                                <p:cTn id="36" presetID="18" presetClass="entr" presetSubtype="6" fill="hold" grpId="0" nodeType="clickEffect">
                                  <p:stCondLst>
                                    <p:cond delay="0"/>
                                  </p:stCondLst>
                                  <p:childTnLst>
                                    <p:set>
                                      <p:cBhvr>
                                        <p:cTn id="37" dur="1" fill="hold">
                                          <p:stCondLst>
                                            <p:cond delay="0"/>
                                          </p:stCondLst>
                                        </p:cTn>
                                        <p:tgtEl>
                                          <p:spTgt spid="195652"/>
                                        </p:tgtEl>
                                        <p:attrNameLst>
                                          <p:attrName>style.visibility</p:attrName>
                                        </p:attrNameLst>
                                      </p:cBhvr>
                                      <p:to>
                                        <p:strVal val="visible"/>
                                      </p:to>
                                    </p:set>
                                    <p:animEffect transition="in" filter="strips(downRight)">
                                      <p:cBhvr>
                                        <p:cTn id="38" dur="500"/>
                                        <p:tgtEl>
                                          <p:spTgt spid="195652"/>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2"/>
                                        </p:tgtEl>
                                        <p:attrNameLst>
                                          <p:attrName>style.visibility</p:attrName>
                                        </p:attrNameLst>
                                      </p:cBhvr>
                                      <p:to>
                                        <p:strVal val="visible"/>
                                      </p:to>
                                    </p:set>
                                    <p:anim calcmode="lin" valueType="num">
                                      <p:cBhvr>
                                        <p:cTn id="43" dur="500" fill="hold"/>
                                        <p:tgtEl>
                                          <p:spTgt spid="2"/>
                                        </p:tgtEl>
                                        <p:attrNameLst>
                                          <p:attrName>ppt_x</p:attrName>
                                        </p:attrNameLst>
                                      </p:cBhvr>
                                      <p:tavLst>
                                        <p:tav tm="0">
                                          <p:val>
                                            <p:strVal val="0-#ppt_w/2"/>
                                          </p:val>
                                        </p:tav>
                                        <p:tav tm="100000">
                                          <p:val>
                                            <p:strVal val="#ppt_x"/>
                                          </p:val>
                                        </p:tav>
                                      </p:tavLst>
                                    </p:anim>
                                    <p:anim calcmode="lin" valueType="num">
                                      <p:cBhvr>
                                        <p:cTn id="44"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p:cTn id="49" dur="500" fill="hold"/>
                                        <p:tgtEl>
                                          <p:spTgt spid="5"/>
                                        </p:tgtEl>
                                        <p:attrNameLst>
                                          <p:attrName>ppt_x</p:attrName>
                                        </p:attrNameLst>
                                      </p:cBhvr>
                                      <p:tavLst>
                                        <p:tav tm="0">
                                          <p:val>
                                            <p:strVal val="0-#ppt_w/2"/>
                                          </p:val>
                                        </p:tav>
                                        <p:tav tm="100000">
                                          <p:val>
                                            <p:strVal val="#ppt_x"/>
                                          </p:val>
                                        </p:tav>
                                      </p:tavLst>
                                    </p:anim>
                                    <p:anim calcmode="lin" valueType="num">
                                      <p:cBhvr>
                                        <p:cTn id="50"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2" grpId="0" bldLvl="0" animBg="1"/>
      <p:bldP spid="55303" grpId="0" bldLvl="0" animBg="1"/>
      <p:bldP spid="195649" grpId="0" bldLvl="0" animBg="1"/>
      <p:bldP spid="195650" grpId="0" bldLvl="0" animBg="1"/>
      <p:bldP spid="195651" grpId="0" bldLvl="0" animBg="1"/>
      <p:bldP spid="195652"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页脚占位符 5"/>
          <p:cNvSpPr txBox="1">
            <a:spLocks noGrp="1"/>
          </p:cNvSpPr>
          <p:nvPr>
            <p:ph type="ftr" sz="quarter" idx="4294967295"/>
          </p:nvPr>
        </p:nvSpPr>
        <p:spPr bwMode="gray">
          <a:xfrm>
            <a:off x="0" y="6644005"/>
            <a:ext cx="6022975" cy="152400"/>
          </a:xfrm>
          <a:prstGeom prst="rect">
            <a:avLst/>
          </a:prstGeom>
          <a:noFill/>
          <a:ln>
            <a:noFill/>
            <a:miter lim="800000"/>
          </a:ln>
        </p:spPr>
        <p:txBody>
          <a:bodyPr lIns="0" tIns="0" rIns="0" bIns="0" anchor="ctr">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1000" b="0" i="0" u="none" strike="noStrike" kern="1200" cap="none" spc="0" normalizeH="0" baseline="0" noProof="0">
                <a:ln>
                  <a:noFill/>
                </a:ln>
                <a:solidFill>
                  <a:srgbClr val="5A93B6"/>
                </a:solidFill>
                <a:effectLst/>
                <a:uLnTx/>
                <a:uFillTx/>
                <a:latin typeface="+mn-lt"/>
                <a:ea typeface="+mn-ea"/>
                <a:cs typeface="+mn-cs"/>
              </a:rPr>
              <a:t>Fengshen Reserved</a:t>
            </a:r>
            <a:endParaRPr kumimoji="0" lang="en-US" altLang="zh-CN" sz="1000" b="0" i="0" u="none" strike="noStrike" kern="1200" cap="none" spc="0" normalizeH="0" baseline="0" noProof="0">
              <a:ln>
                <a:noFill/>
              </a:ln>
              <a:solidFill>
                <a:srgbClr val="5A93B6"/>
              </a:solidFill>
              <a:effectLst/>
              <a:uLnTx/>
              <a:uFillTx/>
              <a:latin typeface="+mn-lt"/>
              <a:ea typeface="+mn-ea"/>
              <a:cs typeface="+mn-cs"/>
            </a:endParaRPr>
          </a:p>
        </p:txBody>
      </p:sp>
      <p:sp>
        <p:nvSpPr>
          <p:cNvPr id="56323" name="Text Box 4"/>
          <p:cNvSpPr txBox="1"/>
          <p:nvPr/>
        </p:nvSpPr>
        <p:spPr>
          <a:xfrm>
            <a:off x="0" y="84138"/>
            <a:ext cx="5486400" cy="579437"/>
          </a:xfrm>
          <a:prstGeom prst="rect">
            <a:avLst/>
          </a:prstGeom>
          <a:noFill/>
          <a:ln w="9525">
            <a:noFill/>
          </a:ln>
        </p:spPr>
        <p:txBody>
          <a:bodyPr>
            <a:spAutoFit/>
          </a:bodyPr>
          <a:p>
            <a:pPr>
              <a:spcBef>
                <a:spcPct val="50000"/>
              </a:spcBef>
            </a:pPr>
            <a:r>
              <a:rPr lang="zh-CN" altLang="en-US" sz="3200" i="1" dirty="0">
                <a:latin typeface="Times New Roman" panose="02020603050405020304" pitchFamily="18" charset="0"/>
                <a:ea typeface="黑体" panose="02010609060101010101" pitchFamily="49" charset="-122"/>
              </a:rPr>
              <a:t>二、方针</a:t>
            </a:r>
            <a:r>
              <a:rPr lang="en-US" altLang="zh-CN" sz="3200" i="1" dirty="0">
                <a:latin typeface="Times New Roman" panose="02020603050405020304" pitchFamily="18" charset="0"/>
                <a:ea typeface="黑体" panose="02010609060101010101" pitchFamily="49" charset="-122"/>
              </a:rPr>
              <a:t>`</a:t>
            </a:r>
            <a:r>
              <a:rPr lang="zh-CN" altLang="en-US" sz="3200" i="1" dirty="0">
                <a:latin typeface="Times New Roman" panose="02020603050405020304" pitchFamily="18" charset="0"/>
                <a:ea typeface="黑体" panose="02010609060101010101" pitchFamily="49" charset="-122"/>
              </a:rPr>
              <a:t>目标</a:t>
            </a:r>
            <a:r>
              <a:rPr lang="en-US" altLang="zh-CN" sz="3200" i="1" dirty="0">
                <a:latin typeface="Times New Roman" panose="02020603050405020304" pitchFamily="18" charset="0"/>
                <a:ea typeface="黑体" panose="02010609060101010101" pitchFamily="49" charset="-122"/>
              </a:rPr>
              <a:t>`</a:t>
            </a:r>
            <a:r>
              <a:rPr lang="zh-CN" altLang="en-US" sz="3200" i="1" dirty="0">
                <a:latin typeface="Times New Roman" panose="02020603050405020304" pitchFamily="18" charset="0"/>
                <a:ea typeface="黑体" panose="02010609060101010101" pitchFamily="49" charset="-122"/>
              </a:rPr>
              <a:t>方策</a:t>
            </a:r>
            <a:endParaRPr lang="zh-CN" altLang="en-US" sz="3200" i="1" dirty="0">
              <a:latin typeface="Times New Roman" panose="02020603050405020304" pitchFamily="18" charset="0"/>
              <a:ea typeface="黑体" panose="02010609060101010101" pitchFamily="49" charset="-122"/>
            </a:endParaRPr>
          </a:p>
        </p:txBody>
      </p:sp>
      <p:sp>
        <p:nvSpPr>
          <p:cNvPr id="56324" name="Text Box 5"/>
          <p:cNvSpPr txBox="1"/>
          <p:nvPr/>
        </p:nvSpPr>
        <p:spPr>
          <a:xfrm>
            <a:off x="0" y="908050"/>
            <a:ext cx="7272338" cy="457200"/>
          </a:xfrm>
          <a:prstGeom prst="rect">
            <a:avLst/>
          </a:prstGeom>
          <a:noFill/>
          <a:ln w="9525">
            <a:noFill/>
          </a:ln>
        </p:spPr>
        <p:txBody>
          <a:bodyPr>
            <a:spAutoFit/>
          </a:bodyPr>
          <a:p>
            <a:r>
              <a:rPr lang="en-US" altLang="zh-CN" sz="2400" u="sng" dirty="0">
                <a:latin typeface="黑体" panose="02010609060101010101" pitchFamily="49" charset="-122"/>
                <a:ea typeface="黑体" panose="02010609060101010101" pitchFamily="49" charset="-122"/>
              </a:rPr>
              <a:t>1</a:t>
            </a:r>
            <a:r>
              <a:rPr lang="zh-CN" altLang="en-US" sz="2400" u="sng" dirty="0">
                <a:latin typeface="黑体" panose="02010609060101010101" pitchFamily="49" charset="-122"/>
                <a:ea typeface="黑体" panose="02010609060101010101" pitchFamily="49" charset="-122"/>
              </a:rPr>
              <a:t>、何谓方针</a:t>
            </a:r>
            <a:endParaRPr lang="zh-CN" altLang="en-US" sz="2400" u="sng" dirty="0">
              <a:latin typeface="黑体" panose="02010609060101010101" pitchFamily="49" charset="-122"/>
              <a:ea typeface="黑体" panose="02010609060101010101" pitchFamily="49" charset="-122"/>
            </a:endParaRPr>
          </a:p>
        </p:txBody>
      </p:sp>
      <p:sp>
        <p:nvSpPr>
          <p:cNvPr id="56325" name="Rectangle 7"/>
          <p:cNvSpPr/>
          <p:nvPr/>
        </p:nvSpPr>
        <p:spPr>
          <a:xfrm>
            <a:off x="179388" y="1484313"/>
            <a:ext cx="8640762" cy="4697412"/>
          </a:xfrm>
          <a:prstGeom prst="rect">
            <a:avLst/>
          </a:prstGeom>
          <a:noFill/>
          <a:ln w="9525">
            <a:noFill/>
          </a:ln>
        </p:spPr>
        <p:txBody>
          <a:bodyPr anchor="ctr" anchorCtr="0">
            <a:spAutoFit/>
          </a:bodyPr>
          <a:p>
            <a:r>
              <a:rPr lang="zh-CN" altLang="en-US" dirty="0">
                <a:solidFill>
                  <a:srgbClr val="3263C6"/>
                </a:solidFill>
                <a:latin typeface="黑体" panose="02010609060101010101" pitchFamily="49" charset="-122"/>
                <a:ea typeface="黑体" panose="02010609060101010101" pitchFamily="49" charset="-122"/>
              </a:rPr>
              <a:t>方针</a:t>
            </a:r>
            <a:r>
              <a:rPr lang="en-US" altLang="zh-CN" dirty="0">
                <a:solidFill>
                  <a:srgbClr val="3263C6"/>
                </a:solidFill>
                <a:latin typeface="黑体" panose="02010609060101010101" pitchFamily="49" charset="-122"/>
                <a:ea typeface="黑体" panose="02010609060101010101" pitchFamily="49" charset="-122"/>
              </a:rPr>
              <a:t>------</a:t>
            </a:r>
            <a:r>
              <a:rPr lang="zh-CN" altLang="en-US" dirty="0">
                <a:solidFill>
                  <a:srgbClr val="3263C6"/>
                </a:solidFill>
                <a:latin typeface="黑体" panose="02010609060101010101" pitchFamily="49" charset="-122"/>
                <a:ea typeface="黑体" panose="02010609060101010101" pitchFamily="49" charset="-122"/>
              </a:rPr>
              <a:t>是在长</a:t>
            </a:r>
            <a:r>
              <a:rPr lang="en-US" altLang="zh-CN" dirty="0">
                <a:solidFill>
                  <a:srgbClr val="3263C6"/>
                </a:solidFill>
                <a:latin typeface="黑体" panose="02010609060101010101" pitchFamily="49" charset="-122"/>
                <a:ea typeface="黑体" panose="02010609060101010101" pitchFamily="49" charset="-122"/>
              </a:rPr>
              <a:t>`</a:t>
            </a:r>
            <a:r>
              <a:rPr lang="zh-CN" altLang="en-US" dirty="0">
                <a:solidFill>
                  <a:srgbClr val="3263C6"/>
                </a:solidFill>
                <a:latin typeface="黑体" panose="02010609060101010101" pitchFamily="49" charset="-122"/>
                <a:ea typeface="黑体" panose="02010609060101010101" pitchFamily="49" charset="-122"/>
              </a:rPr>
              <a:t>中</a:t>
            </a:r>
            <a:r>
              <a:rPr lang="en-US" altLang="zh-CN" dirty="0">
                <a:solidFill>
                  <a:srgbClr val="3263C6"/>
                </a:solidFill>
                <a:latin typeface="黑体" panose="02010609060101010101" pitchFamily="49" charset="-122"/>
                <a:ea typeface="黑体" panose="02010609060101010101" pitchFamily="49" charset="-122"/>
              </a:rPr>
              <a:t>`</a:t>
            </a:r>
            <a:r>
              <a:rPr lang="zh-CN" altLang="en-US" dirty="0">
                <a:solidFill>
                  <a:srgbClr val="3263C6"/>
                </a:solidFill>
                <a:latin typeface="黑体" panose="02010609060101010101" pitchFamily="49" charset="-122"/>
                <a:ea typeface="黑体" panose="02010609060101010101" pitchFamily="49" charset="-122"/>
              </a:rPr>
              <a:t>短期的特定期间里，经由</a:t>
            </a:r>
            <a:r>
              <a:rPr lang="zh-CN" altLang="en-US" dirty="0">
                <a:solidFill>
                  <a:srgbClr val="FF0000"/>
                </a:solidFill>
                <a:latin typeface="黑体" panose="02010609060101010101" pitchFamily="49" charset="-122"/>
                <a:ea typeface="黑体" panose="02010609060101010101" pitchFamily="49" charset="-122"/>
              </a:rPr>
              <a:t>经营者提出</a:t>
            </a:r>
            <a:r>
              <a:rPr lang="zh-CN" altLang="en-US" dirty="0">
                <a:solidFill>
                  <a:srgbClr val="3263C6"/>
                </a:solidFill>
                <a:latin typeface="黑体" panose="02010609060101010101" pitchFamily="49" charset="-122"/>
                <a:ea typeface="黑体" panose="02010609060101010101" pitchFamily="49" charset="-122"/>
              </a:rPr>
              <a:t>的</a:t>
            </a:r>
            <a:r>
              <a:rPr lang="zh-CN" altLang="en-US" dirty="0">
                <a:solidFill>
                  <a:srgbClr val="3263C6"/>
                </a:solidFill>
                <a:latin typeface="Times New Roman" panose="02020603050405020304" pitchFamily="18" charset="0"/>
                <a:ea typeface="黑体" panose="02010609060101010101" pitchFamily="49" charset="-122"/>
              </a:rPr>
              <a:t>“</a:t>
            </a:r>
            <a:r>
              <a:rPr lang="zh-CN" altLang="en-US" dirty="0">
                <a:solidFill>
                  <a:srgbClr val="3263C6"/>
                </a:solidFill>
                <a:latin typeface="黑体" panose="02010609060101010101" pitchFamily="49" charset="-122"/>
                <a:ea typeface="黑体" panose="02010609060101010101" pitchFamily="49" charset="-122"/>
              </a:rPr>
              <a:t>经营活动的重点方向或重点</a:t>
            </a:r>
            <a:r>
              <a:rPr lang="zh-CN" altLang="en-US" dirty="0">
                <a:solidFill>
                  <a:srgbClr val="3263C6"/>
                </a:solidFill>
                <a:latin typeface="Times New Roman" panose="02020603050405020304" pitchFamily="18" charset="0"/>
                <a:ea typeface="黑体" panose="02010609060101010101" pitchFamily="49" charset="-122"/>
              </a:rPr>
              <a:t>”</a:t>
            </a:r>
            <a:r>
              <a:rPr lang="zh-CN" altLang="en-US" dirty="0">
                <a:solidFill>
                  <a:srgbClr val="FF0000"/>
                </a:solidFill>
                <a:latin typeface="黑体" panose="02010609060101010101" pitchFamily="49" charset="-122"/>
                <a:ea typeface="黑体" panose="02010609060101010101" pitchFamily="49" charset="-122"/>
              </a:rPr>
              <a:t>获得全员共识</a:t>
            </a:r>
            <a:r>
              <a:rPr lang="zh-CN" altLang="en-US" dirty="0">
                <a:solidFill>
                  <a:srgbClr val="3263C6"/>
                </a:solidFill>
                <a:latin typeface="黑体" panose="02010609060101010101" pitchFamily="49" charset="-122"/>
                <a:ea typeface="黑体" panose="02010609060101010101" pitchFamily="49" charset="-122"/>
              </a:rPr>
              <a:t>后，作为全体员工运作，努力的方向与依据，来进行经营中的各种活动。</a:t>
            </a:r>
            <a:r>
              <a:rPr lang="zh-CN" altLang="en-US" dirty="0">
                <a:solidFill>
                  <a:srgbClr val="E40B06"/>
                </a:solidFill>
                <a:latin typeface="黑体" panose="02010609060101010101" pitchFamily="49" charset="-122"/>
                <a:ea typeface="黑体" panose="02010609060101010101" pitchFamily="49" charset="-122"/>
              </a:rPr>
              <a:t>方针中包含了目标，及达成这些目标时所应进行的重点和方向的指针，以及具体可行的方策</a:t>
            </a:r>
            <a:r>
              <a:rPr lang="en-US" altLang="zh-CN" dirty="0">
                <a:solidFill>
                  <a:srgbClr val="E40B06"/>
                </a:solidFill>
                <a:latin typeface="黑体" panose="02010609060101010101" pitchFamily="49" charset="-122"/>
                <a:ea typeface="黑体" panose="02010609060101010101" pitchFamily="49" charset="-122"/>
              </a:rPr>
              <a:t>`</a:t>
            </a:r>
            <a:r>
              <a:rPr lang="zh-CN" altLang="en-US" dirty="0">
                <a:solidFill>
                  <a:srgbClr val="E40B06"/>
                </a:solidFill>
                <a:latin typeface="黑体" panose="02010609060101010101" pitchFamily="49" charset="-122"/>
                <a:ea typeface="黑体" panose="02010609060101010101" pitchFamily="49" charset="-122"/>
              </a:rPr>
              <a:t>方案</a:t>
            </a:r>
            <a:r>
              <a:rPr lang="en-US" altLang="zh-CN" dirty="0">
                <a:solidFill>
                  <a:srgbClr val="E40B06"/>
                </a:solidFill>
                <a:latin typeface="黑体" panose="02010609060101010101" pitchFamily="49" charset="-122"/>
                <a:ea typeface="黑体" panose="02010609060101010101" pitchFamily="49" charset="-122"/>
              </a:rPr>
              <a:t>`</a:t>
            </a:r>
            <a:r>
              <a:rPr lang="zh-CN" altLang="en-US" dirty="0">
                <a:solidFill>
                  <a:srgbClr val="E40B06"/>
                </a:solidFill>
                <a:latin typeface="黑体" panose="02010609060101010101" pitchFamily="49" charset="-122"/>
                <a:ea typeface="黑体" panose="02010609060101010101" pitchFamily="49" charset="-122"/>
              </a:rPr>
              <a:t>或计划。</a:t>
            </a:r>
            <a:endParaRPr lang="zh-CN" altLang="en-US" dirty="0">
              <a:solidFill>
                <a:srgbClr val="E40B06"/>
              </a:solidFill>
              <a:latin typeface="黑体" panose="02010609060101010101" pitchFamily="49" charset="-122"/>
              <a:ea typeface="黑体" panose="02010609060101010101" pitchFamily="49" charset="-122"/>
            </a:endParaRPr>
          </a:p>
          <a:p>
            <a:endParaRPr lang="zh-CN" altLang="en-US" dirty="0">
              <a:solidFill>
                <a:srgbClr val="3263C6"/>
              </a:solidFill>
              <a:latin typeface="黑体" panose="02010609060101010101" pitchFamily="49" charset="-122"/>
              <a:ea typeface="黑体" panose="02010609060101010101" pitchFamily="49" charset="-122"/>
            </a:endParaRPr>
          </a:p>
          <a:p>
            <a:r>
              <a:rPr lang="zh-CN" altLang="en-US" u="sng" dirty="0">
                <a:solidFill>
                  <a:srgbClr val="FF0000"/>
                </a:solidFill>
                <a:latin typeface="黑体" panose="02010609060101010101" pitchFamily="49" charset="-122"/>
                <a:ea typeface="黑体" panose="02010609060101010101" pitchFamily="49" charset="-122"/>
              </a:rPr>
              <a:t>以时间来考虑可分为</a:t>
            </a:r>
            <a:r>
              <a:rPr lang="zh-CN" altLang="en-US" u="sng" dirty="0">
                <a:solidFill>
                  <a:srgbClr val="3263C6"/>
                </a:solidFill>
                <a:latin typeface="黑体" panose="02010609060101010101" pitchFamily="49" charset="-122"/>
                <a:ea typeface="黑体" panose="02010609060101010101" pitchFamily="49" charset="-122"/>
              </a:rPr>
              <a:t>：</a:t>
            </a:r>
            <a:endParaRPr lang="zh-CN" altLang="en-US" u="sng" dirty="0">
              <a:solidFill>
                <a:srgbClr val="3263C6"/>
              </a:solidFill>
              <a:latin typeface="黑体" panose="02010609060101010101" pitchFamily="49" charset="-122"/>
              <a:ea typeface="黑体" panose="02010609060101010101" pitchFamily="49" charset="-122"/>
            </a:endParaRPr>
          </a:p>
          <a:p>
            <a:r>
              <a:rPr lang="zh-CN" altLang="en-US" dirty="0">
                <a:solidFill>
                  <a:srgbClr val="3263C6"/>
                </a:solidFill>
                <a:latin typeface="黑体" panose="02010609060101010101" pitchFamily="49" charset="-122"/>
                <a:ea typeface="黑体" panose="02010609060101010101" pitchFamily="49" charset="-122"/>
              </a:rPr>
              <a:t>   </a:t>
            </a:r>
            <a:r>
              <a:rPr lang="zh-CN" altLang="en-US" dirty="0">
                <a:latin typeface="黑体" panose="02010609060101010101" pitchFamily="49" charset="-122"/>
                <a:ea typeface="黑体" panose="02010609060101010101" pitchFamily="49" charset="-122"/>
              </a:rPr>
              <a:t>*基本方针</a:t>
            </a:r>
            <a:r>
              <a:rPr lang="zh-CN" altLang="en-US" dirty="0">
                <a:solidFill>
                  <a:srgbClr val="3263C6"/>
                </a:solidFill>
                <a:latin typeface="黑体" panose="02010609060101010101" pitchFamily="49" charset="-122"/>
                <a:ea typeface="黑体" panose="02010609060101010101" pitchFamily="49" charset="-122"/>
              </a:rPr>
              <a:t>：公司遵循的长远方向，达成公司经营目标的依据</a:t>
            </a:r>
            <a:endParaRPr lang="en-US" altLang="zh-CN" dirty="0">
              <a:solidFill>
                <a:srgbClr val="3263C6"/>
              </a:solidFill>
              <a:latin typeface="黑体" panose="02010609060101010101" pitchFamily="49" charset="-122"/>
              <a:ea typeface="黑体" panose="02010609060101010101" pitchFamily="49" charset="-122"/>
            </a:endParaRPr>
          </a:p>
          <a:p>
            <a:r>
              <a:rPr lang="en-US" altLang="zh-CN" dirty="0">
                <a:solidFill>
                  <a:srgbClr val="3263C6"/>
                </a:solidFill>
                <a:latin typeface="黑体" panose="02010609060101010101" pitchFamily="49" charset="-122"/>
                <a:ea typeface="黑体" panose="02010609060101010101" pitchFamily="49" charset="-122"/>
              </a:rPr>
              <a:t>   </a:t>
            </a:r>
            <a:r>
              <a:rPr lang="zh-CN" altLang="en-US" dirty="0">
                <a:solidFill>
                  <a:srgbClr val="3263C6"/>
                </a:solidFill>
                <a:latin typeface="黑体" panose="02010609060101010101" pitchFamily="49" charset="-122"/>
                <a:ea typeface="黑体" panose="02010609060101010101" pitchFamily="49" charset="-122"/>
              </a:rPr>
              <a:t>（如：以品质为第一优先，进而创造出公司的利润）</a:t>
            </a:r>
            <a:endParaRPr lang="zh-CN" altLang="en-US" dirty="0">
              <a:solidFill>
                <a:srgbClr val="3263C6"/>
              </a:solidFill>
              <a:latin typeface="黑体" panose="02010609060101010101" pitchFamily="49" charset="-122"/>
              <a:ea typeface="黑体" panose="02010609060101010101" pitchFamily="49" charset="-122"/>
            </a:endParaRPr>
          </a:p>
          <a:p>
            <a:r>
              <a:rPr lang="zh-CN" altLang="en-US" dirty="0">
                <a:solidFill>
                  <a:srgbClr val="3263C6"/>
                </a:solidFill>
                <a:latin typeface="黑体" panose="02010609060101010101" pitchFamily="49" charset="-122"/>
                <a:ea typeface="黑体" panose="02010609060101010101" pitchFamily="49" charset="-122"/>
              </a:rPr>
              <a:t>   </a:t>
            </a:r>
            <a:r>
              <a:rPr lang="zh-CN" altLang="en-US" dirty="0">
                <a:latin typeface="黑体" panose="02010609060101010101" pitchFamily="49" charset="-122"/>
                <a:ea typeface="黑体" panose="02010609060101010101" pitchFamily="49" charset="-122"/>
              </a:rPr>
              <a:t>*中长期方针</a:t>
            </a:r>
            <a:r>
              <a:rPr lang="zh-CN" altLang="en-US" dirty="0">
                <a:solidFill>
                  <a:srgbClr val="3263C6"/>
                </a:solidFill>
                <a:latin typeface="黑体" panose="02010609060101010101" pitchFamily="49" charset="-122"/>
                <a:ea typeface="黑体" panose="02010609060101010101" pitchFamily="49" charset="-122"/>
              </a:rPr>
              <a:t>：是公司中长期发展的重要指针，指出未来公司努力的方向，采行的策略以及所欲追求的目标（全面性的推动电脑化，以提升产品品质及生产绩效）</a:t>
            </a:r>
            <a:endParaRPr lang="zh-CN" altLang="en-US" dirty="0">
              <a:solidFill>
                <a:srgbClr val="3263C6"/>
              </a:solidFill>
              <a:latin typeface="黑体" panose="02010609060101010101" pitchFamily="49" charset="-122"/>
              <a:ea typeface="黑体" panose="02010609060101010101" pitchFamily="49" charset="-122"/>
            </a:endParaRPr>
          </a:p>
          <a:p>
            <a:r>
              <a:rPr lang="zh-CN" altLang="en-US" dirty="0">
                <a:solidFill>
                  <a:srgbClr val="3263C6"/>
                </a:solidFill>
                <a:latin typeface="黑体" panose="02010609060101010101" pitchFamily="49" charset="-122"/>
                <a:ea typeface="黑体" panose="02010609060101010101" pitchFamily="49" charset="-122"/>
              </a:rPr>
              <a:t>   </a:t>
            </a:r>
            <a:r>
              <a:rPr lang="zh-CN" altLang="en-US" dirty="0">
                <a:latin typeface="黑体" panose="02010609060101010101" pitchFamily="49" charset="-122"/>
                <a:ea typeface="黑体" panose="02010609060101010101" pitchFamily="49" charset="-122"/>
              </a:rPr>
              <a:t>*年度方针</a:t>
            </a:r>
            <a:r>
              <a:rPr lang="zh-CN" altLang="en-US" dirty="0">
                <a:solidFill>
                  <a:srgbClr val="3263C6"/>
                </a:solidFill>
                <a:latin typeface="黑体" panose="02010609060101010101" pitchFamily="49" charset="-122"/>
                <a:ea typeface="黑体" panose="02010609060101010101" pitchFamily="49" charset="-122"/>
              </a:rPr>
              <a:t>：  中长期方针的实施，需要依赖逐年采取相配合的方针来执行。它指出公司本年度发展的重点与方向</a:t>
            </a:r>
            <a:endParaRPr lang="en-US" altLang="zh-CN" dirty="0">
              <a:solidFill>
                <a:srgbClr val="3263C6"/>
              </a:solidFill>
              <a:latin typeface="黑体" panose="02010609060101010101" pitchFamily="49" charset="-122"/>
              <a:ea typeface="黑体" panose="02010609060101010101" pitchFamily="49" charset="-122"/>
            </a:endParaRPr>
          </a:p>
          <a:p>
            <a:r>
              <a:rPr lang="zh-CN" altLang="en-US" dirty="0">
                <a:solidFill>
                  <a:srgbClr val="3263C6"/>
                </a:solidFill>
                <a:latin typeface="黑体" panose="02010609060101010101" pitchFamily="49" charset="-122"/>
                <a:ea typeface="黑体" panose="02010609060101010101" pitchFamily="49" charset="-122"/>
              </a:rPr>
              <a:t>（如：</a:t>
            </a:r>
            <a:r>
              <a:rPr lang="en-US" altLang="zh-CN" dirty="0">
                <a:solidFill>
                  <a:srgbClr val="3263C6"/>
                </a:solidFill>
                <a:latin typeface="黑体" panose="02010609060101010101" pitchFamily="49" charset="-122"/>
                <a:ea typeface="黑体" panose="02010609060101010101" pitchFamily="49" charset="-122"/>
              </a:rPr>
              <a:t>QCC</a:t>
            </a:r>
            <a:r>
              <a:rPr lang="zh-CN" altLang="en-US" dirty="0">
                <a:solidFill>
                  <a:srgbClr val="3263C6"/>
                </a:solidFill>
                <a:latin typeface="黑体" panose="02010609060101010101" pitchFamily="49" charset="-122"/>
                <a:ea typeface="黑体" panose="02010609060101010101" pitchFamily="49" charset="-122"/>
              </a:rPr>
              <a:t>活动再出发，增加</a:t>
            </a:r>
            <a:r>
              <a:rPr lang="en-US" altLang="zh-CN" dirty="0">
                <a:solidFill>
                  <a:srgbClr val="3263C6"/>
                </a:solidFill>
                <a:latin typeface="黑体" panose="02010609060101010101" pitchFamily="49" charset="-122"/>
                <a:ea typeface="黑体" panose="02010609060101010101" pitchFamily="49" charset="-122"/>
              </a:rPr>
              <a:t>QCC</a:t>
            </a:r>
            <a:r>
              <a:rPr lang="zh-CN" altLang="en-US" dirty="0">
                <a:solidFill>
                  <a:srgbClr val="3263C6"/>
                </a:solidFill>
                <a:latin typeface="黑体" panose="02010609060101010101" pitchFamily="49" charset="-122"/>
                <a:ea typeface="黑体" panose="02010609060101010101" pitchFamily="49" charset="-122"/>
              </a:rPr>
              <a:t>圈数及提案、合理化件数）</a:t>
            </a:r>
            <a:endParaRPr lang="zh-CN" altLang="en-US" dirty="0">
              <a:solidFill>
                <a:srgbClr val="3263C6"/>
              </a:solidFill>
              <a:latin typeface="黑体" panose="02010609060101010101" pitchFamily="49" charset="-122"/>
              <a:ea typeface="黑体" panose="02010609060101010101" pitchFamily="49" charset="-122"/>
            </a:endParaRPr>
          </a:p>
          <a:p>
            <a:r>
              <a:rPr lang="zh-CN" altLang="en-US" u="sng" dirty="0">
                <a:solidFill>
                  <a:srgbClr val="3263C6"/>
                </a:solidFill>
                <a:latin typeface="黑体" panose="02010609060101010101" pitchFamily="49" charset="-122"/>
                <a:ea typeface="黑体" panose="02010609060101010101" pitchFamily="49" charset="-122"/>
              </a:rPr>
              <a:t> </a:t>
            </a:r>
            <a:r>
              <a:rPr lang="zh-CN" altLang="en-US" u="sng" dirty="0">
                <a:solidFill>
                  <a:srgbClr val="FF0000"/>
                </a:solidFill>
                <a:latin typeface="黑体" panose="02010609060101010101" pitchFamily="49" charset="-122"/>
                <a:ea typeface="黑体" panose="02010609060101010101" pitchFamily="49" charset="-122"/>
              </a:rPr>
              <a:t>以阶层来考虑可分为</a:t>
            </a:r>
            <a:r>
              <a:rPr lang="zh-CN" altLang="en-US" u="sng" dirty="0">
                <a:solidFill>
                  <a:srgbClr val="3263C6"/>
                </a:solidFill>
                <a:latin typeface="黑体" panose="02010609060101010101" pitchFamily="49" charset="-122"/>
                <a:ea typeface="黑体" panose="02010609060101010101" pitchFamily="49" charset="-122"/>
              </a:rPr>
              <a:t>：</a:t>
            </a:r>
            <a:endParaRPr lang="zh-CN" altLang="en-US" u="sng" dirty="0">
              <a:solidFill>
                <a:srgbClr val="3263C6"/>
              </a:solidFill>
              <a:latin typeface="黑体" panose="02010609060101010101" pitchFamily="49" charset="-122"/>
              <a:ea typeface="黑体" panose="02010609060101010101" pitchFamily="49" charset="-122"/>
            </a:endParaRPr>
          </a:p>
          <a:p>
            <a:r>
              <a:rPr lang="zh-CN" altLang="en-US" dirty="0">
                <a:solidFill>
                  <a:srgbClr val="3263C6"/>
                </a:solidFill>
                <a:latin typeface="黑体" panose="02010609060101010101" pitchFamily="49" charset="-122"/>
                <a:ea typeface="黑体" panose="02010609060101010101" pitchFamily="49" charset="-122"/>
              </a:rPr>
              <a:t>   *总经理方针</a:t>
            </a:r>
            <a:r>
              <a:rPr lang="en-US" altLang="zh-CN" dirty="0">
                <a:solidFill>
                  <a:srgbClr val="3263C6"/>
                </a:solidFill>
                <a:latin typeface="黑体" panose="02010609060101010101" pitchFamily="49" charset="-122"/>
                <a:ea typeface="黑体" panose="02010609060101010101" pitchFamily="49" charset="-122"/>
              </a:rPr>
              <a:t>/</a:t>
            </a:r>
            <a:r>
              <a:rPr lang="zh-CN" altLang="en-US" dirty="0">
                <a:solidFill>
                  <a:srgbClr val="3263C6"/>
                </a:solidFill>
                <a:latin typeface="黑体" panose="02010609060101010101" pitchFamily="49" charset="-122"/>
                <a:ea typeface="黑体" panose="02010609060101010101" pitchFamily="49" charset="-122"/>
              </a:rPr>
              <a:t>副总方针</a:t>
            </a:r>
            <a:r>
              <a:rPr lang="en-US" altLang="zh-CN" dirty="0">
                <a:solidFill>
                  <a:srgbClr val="3263C6"/>
                </a:solidFill>
                <a:latin typeface="黑体" panose="02010609060101010101" pitchFamily="49" charset="-122"/>
                <a:ea typeface="黑体" panose="02010609060101010101" pitchFamily="49" charset="-122"/>
              </a:rPr>
              <a:t>/</a:t>
            </a:r>
            <a:r>
              <a:rPr lang="zh-CN" altLang="en-US" dirty="0">
                <a:solidFill>
                  <a:srgbClr val="3263C6"/>
                </a:solidFill>
                <a:latin typeface="黑体" panose="02010609060101010101" pitchFamily="49" charset="-122"/>
                <a:ea typeface="黑体" panose="02010609060101010101" pitchFamily="49" charset="-122"/>
              </a:rPr>
              <a:t>事业群方针          </a:t>
            </a:r>
            <a:endParaRPr lang="zh-CN" altLang="en-US" dirty="0">
              <a:solidFill>
                <a:srgbClr val="3263C6"/>
              </a:solidFill>
              <a:latin typeface="黑体" panose="02010609060101010101" pitchFamily="49" charset="-122"/>
              <a:ea typeface="黑体" panose="02010609060101010101" pitchFamily="49" charset="-122"/>
            </a:endParaRPr>
          </a:p>
          <a:p>
            <a:r>
              <a:rPr lang="zh-CN" altLang="en-US" dirty="0">
                <a:solidFill>
                  <a:srgbClr val="3263C6"/>
                </a:solidFill>
                <a:latin typeface="黑体" panose="02010609060101010101" pitchFamily="49" charset="-122"/>
                <a:ea typeface="黑体" panose="02010609060101010101" pitchFamily="49" charset="-122"/>
              </a:rPr>
              <a:t>   *处长方针</a:t>
            </a:r>
            <a:r>
              <a:rPr lang="en-US" altLang="zh-CN" dirty="0">
                <a:solidFill>
                  <a:srgbClr val="3263C6"/>
                </a:solidFill>
                <a:latin typeface="黑体" panose="02010609060101010101" pitchFamily="49" charset="-122"/>
                <a:ea typeface="黑体" panose="02010609060101010101" pitchFamily="49" charset="-122"/>
              </a:rPr>
              <a:t>/     *</a:t>
            </a:r>
            <a:r>
              <a:rPr lang="zh-CN" altLang="en-US" dirty="0">
                <a:solidFill>
                  <a:srgbClr val="3263C6"/>
                </a:solidFill>
                <a:latin typeface="黑体" panose="02010609060101010101" pitchFamily="49" charset="-122"/>
                <a:ea typeface="黑体" panose="02010609060101010101" pitchFamily="49" charset="-122"/>
              </a:rPr>
              <a:t>经理方针</a:t>
            </a:r>
            <a:r>
              <a:rPr lang="en-US" altLang="zh-CN" dirty="0">
                <a:solidFill>
                  <a:srgbClr val="3263C6"/>
                </a:solidFill>
                <a:latin typeface="黑体" panose="02010609060101010101" pitchFamily="49" charset="-122"/>
                <a:ea typeface="黑体" panose="02010609060101010101" pitchFamily="49" charset="-122"/>
              </a:rPr>
              <a:t>/          *</a:t>
            </a:r>
            <a:r>
              <a:rPr lang="zh-CN" altLang="en-US" dirty="0">
                <a:solidFill>
                  <a:srgbClr val="3263C6"/>
                </a:solidFill>
                <a:latin typeface="黑体" panose="02010609060101010101" pitchFamily="49" charset="-122"/>
                <a:ea typeface="黑体" panose="02010609060101010101" pitchFamily="49" charset="-122"/>
              </a:rPr>
              <a:t>科长方针</a:t>
            </a:r>
            <a:endParaRPr lang="zh-CN" altLang="en-US" dirty="0">
              <a:solidFill>
                <a:srgbClr val="3263C6"/>
              </a:solidFill>
              <a:latin typeface="黑体" panose="02010609060101010101" pitchFamily="49" charset="-122"/>
              <a:ea typeface="黑体" panose="02010609060101010101" pitchFamily="49" charset="-122"/>
            </a:endParaRPr>
          </a:p>
        </p:txBody>
      </p:sp>
      <p:pic>
        <p:nvPicPr>
          <p:cNvPr id="56326" name="Picture 6" descr="12"/>
          <p:cNvPicPr>
            <a:picLocks noChangeAspect="1"/>
          </p:cNvPicPr>
          <p:nvPr/>
        </p:nvPicPr>
        <p:blipFill>
          <a:blip r:embed="rId1"/>
          <a:stretch>
            <a:fillRect/>
          </a:stretch>
        </p:blipFill>
        <p:spPr>
          <a:xfrm>
            <a:off x="7451725" y="2565400"/>
            <a:ext cx="1152525" cy="1223963"/>
          </a:xfrm>
          <a:prstGeom prst="rect">
            <a:avLst/>
          </a:prstGeom>
          <a:noFill/>
          <a:ln w="9525">
            <a:noFill/>
          </a:ln>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7346" name="Text Box 29"/>
          <p:cNvSpPr txBox="1"/>
          <p:nvPr/>
        </p:nvSpPr>
        <p:spPr>
          <a:xfrm>
            <a:off x="285750" y="1571625"/>
            <a:ext cx="8610600" cy="641350"/>
          </a:xfrm>
          <a:prstGeom prst="rect">
            <a:avLst/>
          </a:prstGeom>
          <a:noFill/>
          <a:ln w="9525">
            <a:noFill/>
          </a:ln>
        </p:spPr>
        <p:txBody>
          <a:bodyPr>
            <a:spAutoFit/>
          </a:bodyPr>
          <a:p>
            <a:pPr>
              <a:spcBef>
                <a:spcPct val="50000"/>
              </a:spcBef>
            </a:pPr>
            <a:r>
              <a:rPr lang="zh-CN" altLang="en-US" dirty="0">
                <a:solidFill>
                  <a:schemeClr val="bg2"/>
                </a:solidFill>
                <a:latin typeface="黑体" panose="02010609060101010101" pitchFamily="49" charset="-122"/>
                <a:ea typeface="Arial Unicode MS" panose="020B0604020202020204" pitchFamily="34" charset="-122"/>
              </a:rPr>
              <a:t>      </a:t>
            </a:r>
            <a:r>
              <a:rPr lang="zh-CN" altLang="en-US" dirty="0">
                <a:latin typeface="黑体" panose="02010609060101010101" pitchFamily="49" charset="-122"/>
                <a:ea typeface="Arial Unicode MS" panose="020B0604020202020204" pitchFamily="34" charset="-122"/>
              </a:rPr>
              <a:t>方针是进行某事之际，所规定的行动与处置的方向及原则，亦即作某事时之基本做法、目标方向，如指示方向之指针。</a:t>
            </a:r>
            <a:r>
              <a:rPr lang="zh-TW" altLang="en-US" dirty="0">
                <a:latin typeface="黑体" panose="02010609060101010101" pitchFamily="49" charset="-122"/>
                <a:ea typeface="Arial Unicode MS" panose="020B0604020202020204" pitchFamily="34" charset="-122"/>
              </a:rPr>
              <a:t> </a:t>
            </a:r>
            <a:endParaRPr lang="zh-TW" altLang="en-US" dirty="0">
              <a:latin typeface="黑体" panose="02010609060101010101" pitchFamily="49" charset="-122"/>
              <a:ea typeface="Arial Unicode MS" panose="020B0604020202020204" pitchFamily="34" charset="-122"/>
            </a:endParaRPr>
          </a:p>
        </p:txBody>
      </p:sp>
      <p:sp>
        <p:nvSpPr>
          <p:cNvPr id="57347" name="Line 30"/>
          <p:cNvSpPr/>
          <p:nvPr/>
        </p:nvSpPr>
        <p:spPr>
          <a:xfrm>
            <a:off x="1381125" y="2951163"/>
            <a:ext cx="0" cy="0"/>
          </a:xfrm>
          <a:prstGeom prst="line">
            <a:avLst/>
          </a:prstGeom>
          <a:ln w="25400" cap="rnd" cmpd="sng">
            <a:solidFill>
              <a:srgbClr val="000000"/>
            </a:solidFill>
            <a:prstDash val="solid"/>
            <a:headEnd type="none" w="med" len="med"/>
            <a:tailEnd type="none" w="med" len="med"/>
          </a:ln>
        </p:spPr>
      </p:sp>
      <p:graphicFrame>
        <p:nvGraphicFramePr>
          <p:cNvPr id="115786" name="Group 74"/>
          <p:cNvGraphicFramePr>
            <a:graphicFrameLocks noGrp="1"/>
          </p:cNvGraphicFramePr>
          <p:nvPr/>
        </p:nvGraphicFramePr>
        <p:xfrm>
          <a:off x="357188" y="2428875"/>
          <a:ext cx="8450263" cy="3254375"/>
        </p:xfrm>
        <a:graphic>
          <a:graphicData uri="http://schemas.openxmlformats.org/drawingml/2006/table">
            <a:tbl>
              <a:tblPr/>
              <a:tblGrid>
                <a:gridCol w="503237"/>
                <a:gridCol w="530225"/>
                <a:gridCol w="2119313"/>
                <a:gridCol w="5297487"/>
              </a:tblGrid>
              <a:tr h="1066764">
                <a:tc rowSpan="4">
                  <a:txBody>
                    <a:bodyPr/>
                    <a:lstStyle/>
                    <a:p>
                      <a:pPr marL="0" marR="0" lvl="0" indent="0" algn="ctr" defTabSz="914400" rtl="0" eaLnBrk="1" fontAlgn="base" latinLnBrk="0" hangingPunct="1">
                        <a:lnSpc>
                          <a:spcPct val="100000"/>
                        </a:lnSpc>
                        <a:spcBef>
                          <a:spcPct val="0"/>
                        </a:spcBef>
                        <a:spcAft>
                          <a:spcPct val="0"/>
                        </a:spcAft>
                        <a:buClrTx/>
                        <a:buSzPct val="78000"/>
                        <a:buFont typeface="Wingdings" panose="05000000000000000000" pitchFamily="2" charset="2"/>
                        <a:buNone/>
                      </a:pPr>
                      <a:r>
                        <a:rPr kumimoji="0" lang="zh-CN" altLang="en-US" sz="1600" b="0"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方</a:t>
                      </a:r>
                      <a:endParaRPr kumimoji="0" lang="zh-CN" altLang="en-US" sz="1600" b="0"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Pct val="78000"/>
                        <a:buFont typeface="Wingdings" panose="05000000000000000000" pitchFamily="2" charset="2"/>
                        <a:buNone/>
                      </a:pPr>
                      <a:r>
                        <a:rPr kumimoji="0" lang="zh-CN" altLang="en-US" sz="1600" b="0"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针</a:t>
                      </a:r>
                      <a:endParaRPr kumimoji="0" lang="zh-CN" altLang="en-US" sz="1600" b="0"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endParaRPr>
                    </a:p>
                  </a:txBody>
                  <a:tcPr marT="45702" marB="45702"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0"/>
                        </a:spcBef>
                        <a:spcAft>
                          <a:spcPct val="0"/>
                        </a:spcAft>
                        <a:buClrTx/>
                        <a:buSzPct val="78000"/>
                        <a:buFont typeface="Wingdings" panose="05000000000000000000" pitchFamily="2" charset="2"/>
                        <a:buNone/>
                      </a:pPr>
                      <a:r>
                        <a:rPr kumimoji="0" lang="zh-CN" altLang="en-US" sz="16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目</a:t>
                      </a:r>
                      <a:endParaRPr kumimoji="0" lang="zh-CN" altLang="en-US" sz="16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Pct val="78000"/>
                        <a:buFont typeface="Wingdings" panose="05000000000000000000" pitchFamily="2" charset="2"/>
                        <a:buNone/>
                      </a:pPr>
                      <a:r>
                        <a:rPr kumimoji="0" lang="zh-CN" altLang="en-US" sz="16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标</a:t>
                      </a:r>
                      <a:endParaRPr kumimoji="0" lang="zh-CN" altLang="en-US" sz="16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endParaRPr>
                    </a:p>
                  </a:txBody>
                  <a:tcPr marT="45702" marB="4570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78000"/>
                        <a:buFont typeface="Wingdings" panose="05000000000000000000" pitchFamily="2" charset="2"/>
                        <a:buNone/>
                      </a:pPr>
                      <a:r>
                        <a:rPr kumimoji="0" lang="zh-CN" altLang="en-US" sz="16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课题</a:t>
                      </a:r>
                      <a:endParaRPr kumimoji="0" lang="zh-CN" altLang="en-US" sz="16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Pct val="78000"/>
                        <a:buFont typeface="Wingdings" panose="05000000000000000000" pitchFamily="2" charset="2"/>
                        <a:buNone/>
                      </a:pPr>
                      <a:r>
                        <a:rPr kumimoji="0" lang="en-US" altLang="zh-CN" sz="16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a:t>
                      </a:r>
                      <a:r>
                        <a:rPr kumimoji="0" lang="zh-CN" altLang="en-US" sz="16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目标名称</a:t>
                      </a:r>
                      <a:r>
                        <a:rPr kumimoji="0" lang="en-US" altLang="zh-CN" sz="16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a:t>
                      </a:r>
                      <a:endParaRPr kumimoji="0" lang="en-US" altLang="zh-CN" sz="16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endParaRPr>
                    </a:p>
                  </a:txBody>
                  <a:tcPr marT="45702" marB="4570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78000"/>
                        <a:buFont typeface="Wingdings" panose="05000000000000000000" pitchFamily="2" charset="2"/>
                        <a:buNone/>
                      </a:pPr>
                      <a:r>
                        <a:rPr kumimoji="0" lang="zh-CN" altLang="en-US" sz="1600" b="0"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为了实践经营方针及上级方针，在上级所提示的方策中，属于该部门所</a:t>
                      </a:r>
                      <a:r>
                        <a:rPr kumimoji="0" lang="zh-CN" altLang="en-US" sz="1600" b="0" i="0" u="sng" strike="noStrike" cap="none" normalizeH="0" baseline="0" dirty="0" smtClean="0">
                          <a:ln>
                            <a:noFill/>
                          </a:ln>
                          <a:solidFill>
                            <a:schemeClr val="accent2"/>
                          </a:solidFill>
                          <a:effectLst/>
                          <a:latin typeface="黑体" panose="02010609060101010101" pitchFamily="49" charset="-122"/>
                          <a:ea typeface="黑体" panose="02010609060101010101" pitchFamily="49" charset="-122"/>
                          <a:cs typeface="Times New Roman" panose="02020603050405020304" pitchFamily="18" charset="0"/>
                        </a:rPr>
                        <a:t>必须进行的活动</a:t>
                      </a:r>
                      <a:r>
                        <a:rPr kumimoji="0" lang="zh-CN" altLang="en-US" sz="1600" b="0"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，以及为了推动该部门或其它部门的改善业务，该部门所订立本单位必须进行的活动名称。</a:t>
                      </a:r>
                      <a:endParaRPr kumimoji="0" lang="zh-CN" altLang="en-US" sz="1600" b="0"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endParaRPr>
                    </a:p>
                  </a:txBody>
                  <a:tcPr marT="45702" marB="45702"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82344">
                <a:tc vMerge="1">
                  <a:tcPr/>
                </a:tc>
                <a:tc vMerge="1">
                  <a:tcPr/>
                </a:tc>
                <a:tc>
                  <a:txBody>
                    <a:bodyPr/>
                    <a:lstStyle/>
                    <a:p>
                      <a:pPr marL="0" marR="0" lvl="0" indent="0" algn="ctr" defTabSz="914400" rtl="0" eaLnBrk="1" fontAlgn="base" latinLnBrk="0" hangingPunct="1">
                        <a:lnSpc>
                          <a:spcPct val="100000"/>
                        </a:lnSpc>
                        <a:spcBef>
                          <a:spcPct val="0"/>
                        </a:spcBef>
                        <a:spcAft>
                          <a:spcPct val="0"/>
                        </a:spcAft>
                        <a:buClrTx/>
                        <a:buSzPct val="78000"/>
                        <a:buFont typeface="Wingdings" panose="05000000000000000000" pitchFamily="2" charset="2"/>
                        <a:buNone/>
                      </a:pPr>
                      <a:r>
                        <a:rPr kumimoji="0" lang="zh-CN" altLang="en-US" sz="16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目标值</a:t>
                      </a:r>
                      <a:endParaRPr kumimoji="0" lang="zh-CN" altLang="en-US" sz="16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endParaRPr>
                    </a:p>
                  </a:txBody>
                  <a:tcPr marT="45702" marB="4570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78000"/>
                        <a:buFont typeface="Wingdings" panose="05000000000000000000" pitchFamily="2" charset="2"/>
                        <a:buNone/>
                      </a:pPr>
                      <a:r>
                        <a:rPr kumimoji="0" lang="zh-CN" altLang="en-US" sz="1600" b="0"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对于课题中所规定的活动，在特定期间想达成的水准及想产出的成果，以</a:t>
                      </a:r>
                      <a:r>
                        <a:rPr kumimoji="0" lang="zh-CN" altLang="en-US" sz="1600" b="0" i="0" u="none" strike="noStrike" cap="none" normalizeH="0" baseline="0" dirty="0" smtClean="0">
                          <a:ln>
                            <a:noFill/>
                          </a:ln>
                          <a:solidFill>
                            <a:schemeClr val="accent2"/>
                          </a:solidFill>
                          <a:effectLst/>
                          <a:latin typeface="黑体" panose="02010609060101010101" pitchFamily="49" charset="-122"/>
                          <a:ea typeface="黑体" panose="02010609060101010101" pitchFamily="49" charset="-122"/>
                          <a:cs typeface="Times New Roman" panose="02020603050405020304" pitchFamily="18" charset="0"/>
                        </a:rPr>
                        <a:t>数据</a:t>
                      </a:r>
                      <a:r>
                        <a:rPr kumimoji="0" lang="zh-CN" altLang="en-US" sz="1600" b="0"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来表示。 </a:t>
                      </a:r>
                      <a:r>
                        <a:rPr kumimoji="0" lang="en-US" altLang="zh-CN" sz="1600" b="0"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a:t>
                      </a:r>
                      <a:r>
                        <a:rPr kumimoji="0" lang="zh-CN" altLang="en-US" sz="1600" b="0" i="0" u="none" strike="noStrike" cap="none" normalizeH="0" baseline="0" dirty="0" smtClean="0">
                          <a:ln>
                            <a:noFill/>
                          </a:ln>
                          <a:solidFill>
                            <a:srgbClr val="0000FF"/>
                          </a:solidFill>
                          <a:effectLst/>
                          <a:latin typeface="黑体" panose="02010609060101010101" pitchFamily="49" charset="-122"/>
                          <a:ea typeface="黑体" panose="02010609060101010101" pitchFamily="49" charset="-122"/>
                          <a:cs typeface="Times New Roman" panose="02020603050405020304" pitchFamily="18" charset="0"/>
                        </a:rPr>
                        <a:t>全部</a:t>
                      </a:r>
                      <a:r>
                        <a:rPr kumimoji="0" lang="zh-CN" altLang="en-US" sz="1600" b="0"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以</a:t>
                      </a:r>
                      <a:r>
                        <a:rPr kumimoji="0" lang="zh-CN" altLang="en-US" sz="1600" b="0" i="0" u="sng" strike="noStrike" cap="none" normalizeH="0" baseline="0" dirty="0" smtClean="0">
                          <a:ln>
                            <a:noFill/>
                          </a:ln>
                          <a:solidFill>
                            <a:srgbClr val="0000FF"/>
                          </a:solidFill>
                          <a:effectLst/>
                          <a:latin typeface="黑体" panose="02010609060101010101" pitchFamily="49" charset="-122"/>
                          <a:ea typeface="黑体" panose="02010609060101010101" pitchFamily="49" charset="-122"/>
                          <a:cs typeface="Times New Roman" panose="02020603050405020304" pitchFamily="18" charset="0"/>
                        </a:rPr>
                        <a:t>数据</a:t>
                      </a:r>
                      <a:r>
                        <a:rPr kumimoji="0" lang="zh-CN" altLang="en-US" sz="1600" b="0"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表示</a:t>
                      </a:r>
                      <a:r>
                        <a:rPr kumimoji="0" lang="en-US" altLang="zh-CN" sz="1600" b="0"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a:t>
                      </a:r>
                      <a:r>
                        <a:rPr kumimoji="0" lang="zh-CN" altLang="en-US" sz="1600" b="0"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a:t>
                      </a:r>
                      <a:endParaRPr kumimoji="0" lang="zh-CN" altLang="en-US" sz="1600" b="0"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endParaRPr>
                    </a:p>
                  </a:txBody>
                  <a:tcPr marT="45702" marB="45702"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82344">
                <a:tc vMerge="1">
                  <a:tcPr/>
                </a:tc>
                <a:tc gridSpan="2">
                  <a:txBody>
                    <a:bodyPr/>
                    <a:lstStyle/>
                    <a:p>
                      <a:pPr marL="0" marR="0" lvl="0" indent="0" algn="ctr" defTabSz="914400" rtl="0" eaLnBrk="1" fontAlgn="base" latinLnBrk="0" hangingPunct="1">
                        <a:lnSpc>
                          <a:spcPct val="100000"/>
                        </a:lnSpc>
                        <a:spcBef>
                          <a:spcPct val="0"/>
                        </a:spcBef>
                        <a:spcAft>
                          <a:spcPct val="0"/>
                        </a:spcAft>
                        <a:buClrTx/>
                        <a:buSzPct val="78000"/>
                        <a:buFont typeface="Wingdings" panose="05000000000000000000" pitchFamily="2" charset="2"/>
                        <a:buNone/>
                      </a:pPr>
                      <a:r>
                        <a:rPr kumimoji="0" lang="zh-CN" altLang="en-US" sz="16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方策</a:t>
                      </a:r>
                      <a:endParaRPr kumimoji="0" lang="zh-CN" altLang="en-US" sz="16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endParaRPr>
                    </a:p>
                  </a:txBody>
                  <a:tcPr marT="45702" marB="457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cPr/>
                </a:tc>
                <a:tc>
                  <a:txBody>
                    <a:bodyPr/>
                    <a:lstStyle/>
                    <a:p>
                      <a:pPr marL="0" marR="0" lvl="0" indent="0" algn="l" defTabSz="914400" rtl="0" eaLnBrk="1" fontAlgn="base" latinLnBrk="0" hangingPunct="1">
                        <a:lnSpc>
                          <a:spcPct val="100000"/>
                        </a:lnSpc>
                        <a:spcBef>
                          <a:spcPct val="0"/>
                        </a:spcBef>
                        <a:spcAft>
                          <a:spcPct val="0"/>
                        </a:spcAft>
                        <a:buClrTx/>
                        <a:buSzPct val="78000"/>
                        <a:buFont typeface="Wingdings" panose="05000000000000000000" pitchFamily="2" charset="2"/>
                        <a:buNone/>
                      </a:pPr>
                      <a:r>
                        <a:rPr kumimoji="0" lang="zh-CN" altLang="en-US" sz="1600" b="0"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为达成目标所进行的活动，具体拟定的</a:t>
                      </a:r>
                      <a:r>
                        <a:rPr kumimoji="0" lang="zh-CN" altLang="en-US" sz="1600" b="0" i="0" u="none" strike="noStrike" cap="none" normalizeH="0" baseline="0" dirty="0" smtClean="0">
                          <a:ln>
                            <a:noFill/>
                          </a:ln>
                          <a:solidFill>
                            <a:schemeClr val="accent2"/>
                          </a:solidFill>
                          <a:effectLst/>
                          <a:latin typeface="黑体" panose="02010609060101010101" pitchFamily="49" charset="-122"/>
                          <a:ea typeface="黑体" panose="02010609060101010101" pitchFamily="49" charset="-122"/>
                          <a:cs typeface="Times New Roman" panose="02020603050405020304" pitchFamily="18" charset="0"/>
                        </a:rPr>
                        <a:t>方法</a:t>
                      </a:r>
                      <a:r>
                        <a:rPr kumimoji="0" lang="zh-CN" altLang="en-US" sz="1600" b="0"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与</a:t>
                      </a:r>
                      <a:r>
                        <a:rPr kumimoji="0" lang="zh-CN" altLang="en-US" sz="1600" b="0" i="0" u="none" strike="noStrike" cap="none" normalizeH="0" baseline="0" dirty="0" smtClean="0">
                          <a:ln>
                            <a:noFill/>
                          </a:ln>
                          <a:solidFill>
                            <a:schemeClr val="accent2"/>
                          </a:solidFill>
                          <a:effectLst/>
                          <a:latin typeface="黑体" panose="02010609060101010101" pitchFamily="49" charset="-122"/>
                          <a:ea typeface="黑体" panose="02010609060101010101" pitchFamily="49" charset="-122"/>
                          <a:cs typeface="Times New Roman" panose="02020603050405020304" pitchFamily="18" charset="0"/>
                        </a:rPr>
                        <a:t>策略、手段</a:t>
                      </a:r>
                      <a:r>
                        <a:rPr kumimoji="0" lang="zh-CN" altLang="en-US" sz="1600" b="0"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a:t>
                      </a:r>
                      <a:endParaRPr kumimoji="0" lang="zh-CN" altLang="en-US" sz="1600" b="0"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endParaRPr>
                    </a:p>
                  </a:txBody>
                  <a:tcPr marT="45702" marB="45702"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22924">
                <a:tc vMerge="1">
                  <a:tcPr/>
                </a:tc>
                <a:tc gridSpan="2">
                  <a:txBody>
                    <a:bodyPr/>
                    <a:lstStyle/>
                    <a:p>
                      <a:pPr marL="0" marR="0" lvl="0" indent="0" algn="ctr" defTabSz="914400" rtl="0" eaLnBrk="1" fontAlgn="base" latinLnBrk="0" hangingPunct="1">
                        <a:lnSpc>
                          <a:spcPct val="100000"/>
                        </a:lnSpc>
                        <a:spcBef>
                          <a:spcPct val="0"/>
                        </a:spcBef>
                        <a:spcAft>
                          <a:spcPct val="0"/>
                        </a:spcAft>
                        <a:buClrTx/>
                        <a:buSzPct val="78000"/>
                        <a:buFont typeface="Wingdings" panose="05000000000000000000" pitchFamily="2" charset="2"/>
                        <a:buNone/>
                      </a:pPr>
                      <a:r>
                        <a:rPr kumimoji="0" lang="zh-CN" altLang="en-US" sz="16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管理项目</a:t>
                      </a:r>
                      <a:endParaRPr kumimoji="0" lang="zh-CN" altLang="en-US" sz="1600" b="0" i="0" u="none" strike="noStrike" cap="none" normalizeH="0" baseline="0" smtClean="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endParaRPr>
                    </a:p>
                  </a:txBody>
                  <a:tcPr marT="45702" marB="4570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hMerge="1">
                  <a:tcPr/>
                </a:tc>
                <a:tc>
                  <a:txBody>
                    <a:bodyPr/>
                    <a:lstStyle/>
                    <a:p>
                      <a:pPr marL="0" marR="0" lvl="0" indent="0" algn="l" defTabSz="914400" rtl="0" eaLnBrk="1" fontAlgn="base" latinLnBrk="0" hangingPunct="1">
                        <a:lnSpc>
                          <a:spcPct val="100000"/>
                        </a:lnSpc>
                        <a:spcBef>
                          <a:spcPct val="0"/>
                        </a:spcBef>
                        <a:spcAft>
                          <a:spcPct val="0"/>
                        </a:spcAft>
                        <a:buClrTx/>
                        <a:buSzPct val="78000"/>
                        <a:buFont typeface="Wingdings" panose="05000000000000000000" pitchFamily="2" charset="2"/>
                        <a:buNone/>
                      </a:pPr>
                      <a:r>
                        <a:rPr kumimoji="0" lang="zh-CN" altLang="en-US" sz="1600" b="0"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为确保方策有效被执行所订立的目标（要因系目标）</a:t>
                      </a:r>
                      <a:r>
                        <a:rPr kumimoji="0" lang="en-US" altLang="zh-CN" sz="1600" b="0"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a:t>
                      </a:r>
                      <a:r>
                        <a:rPr kumimoji="0" lang="zh-CN" altLang="en-US" sz="1600" b="0" i="0" u="none" strike="noStrike" cap="none" normalizeH="0" baseline="0" dirty="0" smtClean="0">
                          <a:ln>
                            <a:noFill/>
                          </a:ln>
                          <a:solidFill>
                            <a:srgbClr val="0000FF"/>
                          </a:solidFill>
                          <a:effectLst/>
                          <a:latin typeface="黑体" panose="02010609060101010101" pitchFamily="49" charset="-122"/>
                          <a:ea typeface="黑体" panose="02010609060101010101" pitchFamily="49" charset="-122"/>
                          <a:cs typeface="Times New Roman" panose="02020603050405020304" pitchFamily="18" charset="0"/>
                        </a:rPr>
                        <a:t>全部</a:t>
                      </a:r>
                      <a:r>
                        <a:rPr kumimoji="0" lang="zh-CN" altLang="en-US" sz="1600" b="0"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以</a:t>
                      </a:r>
                      <a:r>
                        <a:rPr kumimoji="0" lang="zh-CN" altLang="en-US" sz="1600" b="0" i="0" u="sng" strike="noStrike" cap="none" normalizeH="0" baseline="0" dirty="0" smtClean="0">
                          <a:ln>
                            <a:noFill/>
                          </a:ln>
                          <a:solidFill>
                            <a:srgbClr val="0000FF"/>
                          </a:solidFill>
                          <a:effectLst/>
                          <a:latin typeface="黑体" panose="02010609060101010101" pitchFamily="49" charset="-122"/>
                          <a:ea typeface="黑体" panose="02010609060101010101" pitchFamily="49" charset="-122"/>
                          <a:cs typeface="Times New Roman" panose="02020603050405020304" pitchFamily="18" charset="0"/>
                        </a:rPr>
                        <a:t>数据</a:t>
                      </a:r>
                      <a:r>
                        <a:rPr kumimoji="0" lang="zh-CN" altLang="en-US" sz="1600" b="0"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表示</a:t>
                      </a:r>
                      <a:r>
                        <a:rPr kumimoji="0" lang="en-US" altLang="zh-CN" sz="1600" b="0"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a:t>
                      </a:r>
                      <a:r>
                        <a:rPr kumimoji="0" lang="zh-CN" altLang="en-US" sz="1600" b="0"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rPr>
                        <a:t>。</a:t>
                      </a:r>
                      <a:endParaRPr kumimoji="0" lang="zh-CN" altLang="en-US" sz="1600" b="0"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Pct val="78000"/>
                        <a:buFont typeface="Wingdings" panose="05000000000000000000" pitchFamily="2" charset="2"/>
                        <a:buNone/>
                      </a:pPr>
                      <a:endParaRPr kumimoji="0" lang="zh-CN" altLang="en-US" sz="1600" b="0"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Times New Roman" panose="02020603050405020304" pitchFamily="18" charset="0"/>
                      </a:endParaRPr>
                    </a:p>
                  </a:txBody>
                  <a:tcPr marT="45702" marB="45702"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57369" name="Text Box 4"/>
          <p:cNvSpPr txBox="1"/>
          <p:nvPr/>
        </p:nvSpPr>
        <p:spPr>
          <a:xfrm>
            <a:off x="82550" y="19050"/>
            <a:ext cx="5486400" cy="579438"/>
          </a:xfrm>
          <a:prstGeom prst="rect">
            <a:avLst/>
          </a:prstGeom>
          <a:noFill/>
          <a:ln w="9525">
            <a:noFill/>
          </a:ln>
        </p:spPr>
        <p:txBody>
          <a:bodyPr>
            <a:spAutoFit/>
          </a:bodyPr>
          <a:p>
            <a:pPr>
              <a:spcBef>
                <a:spcPct val="50000"/>
              </a:spcBef>
            </a:pPr>
            <a:r>
              <a:rPr lang="zh-CN" altLang="en-US" sz="3200" i="1" dirty="0">
                <a:latin typeface="Times New Roman" panose="02020603050405020304" pitchFamily="18" charset="0"/>
                <a:ea typeface="黑体" panose="02010609060101010101" pitchFamily="49" charset="-122"/>
              </a:rPr>
              <a:t>二、方针</a:t>
            </a:r>
            <a:r>
              <a:rPr lang="en-US" altLang="zh-CN" sz="3200" i="1" dirty="0">
                <a:latin typeface="Times New Roman" panose="02020603050405020304" pitchFamily="18" charset="0"/>
                <a:ea typeface="黑体" panose="02010609060101010101" pitchFamily="49" charset="-122"/>
              </a:rPr>
              <a:t>`</a:t>
            </a:r>
            <a:r>
              <a:rPr lang="zh-CN" altLang="en-US" sz="3200" i="1" dirty="0">
                <a:latin typeface="Times New Roman" panose="02020603050405020304" pitchFamily="18" charset="0"/>
                <a:ea typeface="黑体" panose="02010609060101010101" pitchFamily="49" charset="-122"/>
              </a:rPr>
              <a:t>目标</a:t>
            </a:r>
            <a:r>
              <a:rPr lang="en-US" altLang="zh-CN" sz="3200" i="1" dirty="0">
                <a:latin typeface="Times New Roman" panose="02020603050405020304" pitchFamily="18" charset="0"/>
                <a:ea typeface="黑体" panose="02010609060101010101" pitchFamily="49" charset="-122"/>
              </a:rPr>
              <a:t>`</a:t>
            </a:r>
            <a:r>
              <a:rPr lang="zh-CN" altLang="en-US" sz="3200" i="1" dirty="0">
                <a:latin typeface="Times New Roman" panose="02020603050405020304" pitchFamily="18" charset="0"/>
                <a:ea typeface="黑体" panose="02010609060101010101" pitchFamily="49" charset="-122"/>
              </a:rPr>
              <a:t>方策</a:t>
            </a:r>
            <a:endParaRPr lang="zh-CN" altLang="en-US" sz="3200" i="1" dirty="0">
              <a:latin typeface="Times New Roman" panose="02020603050405020304" pitchFamily="18" charset="0"/>
              <a:ea typeface="黑体" panose="02010609060101010101" pitchFamily="49" charset="-122"/>
            </a:endParaRPr>
          </a:p>
        </p:txBody>
      </p:sp>
      <p:sp>
        <p:nvSpPr>
          <p:cNvPr id="57370" name="Text Box 5"/>
          <p:cNvSpPr txBox="1"/>
          <p:nvPr/>
        </p:nvSpPr>
        <p:spPr>
          <a:xfrm>
            <a:off x="0" y="1052513"/>
            <a:ext cx="2535238" cy="396875"/>
          </a:xfrm>
          <a:prstGeom prst="rect">
            <a:avLst/>
          </a:prstGeom>
          <a:noFill/>
          <a:ln w="9525">
            <a:noFill/>
          </a:ln>
        </p:spPr>
        <p:txBody>
          <a:bodyPr>
            <a:spAutoFit/>
          </a:bodyPr>
          <a:p>
            <a:pPr>
              <a:buFont typeface="Arial" panose="020B0604020202020204" pitchFamily="34" charset="0"/>
              <a:buChar char="•"/>
            </a:pPr>
            <a:r>
              <a:rPr lang="zh-CN" altLang="en-US" u="sng" dirty="0">
                <a:latin typeface="黑体" panose="02010609060101010101" pitchFamily="49" charset="-122"/>
                <a:ea typeface="黑体" panose="02010609060101010101" pitchFamily="49" charset="-122"/>
              </a:rPr>
              <a:t>方针三要素</a:t>
            </a:r>
            <a:endParaRPr lang="zh-CN" altLang="en-US" u="sng" dirty="0">
              <a:latin typeface="黑体" panose="02010609060101010101" pitchFamily="49" charset="-122"/>
              <a:ea typeface="黑体" panose="02010609060101010101" pitchFamily="49" charset="-122"/>
            </a:endParaRPr>
          </a:p>
        </p:txBody>
      </p:sp>
      <p:sp>
        <p:nvSpPr>
          <p:cNvPr id="57371" name="Oval 28"/>
          <p:cNvSpPr/>
          <p:nvPr/>
        </p:nvSpPr>
        <p:spPr>
          <a:xfrm>
            <a:off x="611188" y="2349500"/>
            <a:ext cx="2881312" cy="1727200"/>
          </a:xfrm>
          <a:prstGeom prst="ellipse">
            <a:avLst/>
          </a:prstGeom>
          <a:noFill/>
          <a:ln w="38100" cap="flat" cmpd="sng">
            <a:solidFill>
              <a:srgbClr val="E40B06"/>
            </a:solidFill>
            <a:prstDash val="solid"/>
            <a:headEnd type="none" w="med" len="med"/>
            <a:tailEnd type="none" w="med" len="med"/>
          </a:ln>
        </p:spPr>
        <p:txBody>
          <a:bodyPr wrap="none" anchor="ctr" anchorCtr="0"/>
          <a:p>
            <a:endParaRPr lang="zh-CN" altLang="en-US" dirty="0">
              <a:latin typeface="Arial" panose="020B0604020202020204" pitchFamily="34" charset="0"/>
            </a:endParaRPr>
          </a:p>
        </p:txBody>
      </p:sp>
      <p:sp>
        <p:nvSpPr>
          <p:cNvPr id="57372" name="Oval 29"/>
          <p:cNvSpPr/>
          <p:nvPr/>
        </p:nvSpPr>
        <p:spPr>
          <a:xfrm>
            <a:off x="1042988" y="4148138"/>
            <a:ext cx="2089150" cy="576262"/>
          </a:xfrm>
          <a:prstGeom prst="ellipse">
            <a:avLst/>
          </a:prstGeom>
          <a:noFill/>
          <a:ln w="38100" cap="flat" cmpd="sng">
            <a:solidFill>
              <a:srgbClr val="E40B06"/>
            </a:solidFill>
            <a:prstDash val="solid"/>
            <a:headEnd type="none" w="med" len="med"/>
            <a:tailEnd type="none" w="med" len="med"/>
          </a:ln>
        </p:spPr>
        <p:txBody>
          <a:bodyPr wrap="none" anchor="ctr" anchorCtr="0"/>
          <a:p>
            <a:endParaRPr lang="zh-CN" altLang="en-US" dirty="0">
              <a:latin typeface="Arial" panose="020B0604020202020204" pitchFamily="34" charset="0"/>
            </a:endParaRPr>
          </a:p>
        </p:txBody>
      </p:sp>
      <p:sp>
        <p:nvSpPr>
          <p:cNvPr id="57373" name="Oval 30"/>
          <p:cNvSpPr/>
          <p:nvPr/>
        </p:nvSpPr>
        <p:spPr>
          <a:xfrm>
            <a:off x="971550" y="4797425"/>
            <a:ext cx="2089150" cy="576263"/>
          </a:xfrm>
          <a:prstGeom prst="ellipse">
            <a:avLst/>
          </a:prstGeom>
          <a:noFill/>
          <a:ln w="38100" cap="flat" cmpd="sng">
            <a:solidFill>
              <a:srgbClr val="E40B06"/>
            </a:solidFill>
            <a:prstDash val="solid"/>
            <a:headEnd type="none" w="med" len="med"/>
            <a:tailEnd type="none" w="med" len="med"/>
          </a:ln>
        </p:spPr>
        <p:txBody>
          <a:bodyPr wrap="none" anchor="ctr" anchorCtr="0"/>
          <a:p>
            <a:endParaRPr lang="zh-CN" altLang="en-US" dirty="0">
              <a:latin typeface="Arial" panose="020B0604020202020204" pitchFamily="34" charset="0"/>
            </a:endParaRP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页脚占位符 5"/>
          <p:cNvSpPr txBox="1">
            <a:spLocks noGrp="1"/>
          </p:cNvSpPr>
          <p:nvPr>
            <p:ph type="ftr" sz="quarter" idx="4294967295"/>
          </p:nvPr>
        </p:nvSpPr>
        <p:spPr bwMode="gray">
          <a:xfrm>
            <a:off x="0" y="6644005"/>
            <a:ext cx="6022975" cy="152400"/>
          </a:xfrm>
          <a:prstGeom prst="rect">
            <a:avLst/>
          </a:prstGeom>
          <a:noFill/>
          <a:ln>
            <a:noFill/>
            <a:miter lim="800000"/>
          </a:ln>
        </p:spPr>
        <p:txBody>
          <a:bodyPr lIns="0" tIns="0" rIns="0" bIns="0" anchor="ctr">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1000" b="0" i="0" u="none" strike="noStrike" kern="1200" cap="none" spc="0" normalizeH="0" baseline="0" noProof="0">
                <a:ln>
                  <a:noFill/>
                </a:ln>
                <a:solidFill>
                  <a:srgbClr val="5A93B6"/>
                </a:solidFill>
                <a:effectLst/>
                <a:uLnTx/>
                <a:uFillTx/>
                <a:latin typeface="+mn-lt"/>
                <a:ea typeface="+mn-ea"/>
                <a:cs typeface="+mn-cs"/>
              </a:rPr>
              <a:t>Fengshen Reserved</a:t>
            </a:r>
            <a:endParaRPr kumimoji="0" lang="en-US" altLang="zh-CN" sz="1000" b="0" i="0" u="none" strike="noStrike" kern="1200" cap="none" spc="0" normalizeH="0" baseline="0" noProof="0">
              <a:ln>
                <a:noFill/>
              </a:ln>
              <a:solidFill>
                <a:srgbClr val="5A93B6"/>
              </a:solidFill>
              <a:effectLst/>
              <a:uLnTx/>
              <a:uFillTx/>
              <a:latin typeface="+mn-lt"/>
              <a:ea typeface="+mn-ea"/>
              <a:cs typeface="+mn-cs"/>
            </a:endParaRPr>
          </a:p>
        </p:txBody>
      </p:sp>
      <p:sp>
        <p:nvSpPr>
          <p:cNvPr id="58371" name="Text Box 4"/>
          <p:cNvSpPr txBox="1"/>
          <p:nvPr/>
        </p:nvSpPr>
        <p:spPr>
          <a:xfrm>
            <a:off x="0" y="53975"/>
            <a:ext cx="5486400" cy="579438"/>
          </a:xfrm>
          <a:prstGeom prst="rect">
            <a:avLst/>
          </a:prstGeom>
          <a:noFill/>
          <a:ln w="9525">
            <a:noFill/>
          </a:ln>
        </p:spPr>
        <p:txBody>
          <a:bodyPr>
            <a:spAutoFit/>
          </a:bodyPr>
          <a:p>
            <a:pPr>
              <a:spcBef>
                <a:spcPct val="50000"/>
              </a:spcBef>
            </a:pPr>
            <a:r>
              <a:rPr lang="zh-CN" altLang="en-US" sz="3200" i="1" dirty="0">
                <a:latin typeface="Times New Roman" panose="02020603050405020304" pitchFamily="18" charset="0"/>
                <a:ea typeface="黑体" panose="02010609060101010101" pitchFamily="49" charset="-122"/>
              </a:rPr>
              <a:t>二、方针</a:t>
            </a:r>
            <a:r>
              <a:rPr lang="en-US" altLang="zh-CN" sz="3200" i="1" dirty="0">
                <a:latin typeface="Times New Roman" panose="02020603050405020304" pitchFamily="18" charset="0"/>
                <a:ea typeface="黑体" panose="02010609060101010101" pitchFamily="49" charset="-122"/>
              </a:rPr>
              <a:t>`</a:t>
            </a:r>
            <a:r>
              <a:rPr lang="zh-CN" altLang="en-US" sz="3200" i="1" dirty="0">
                <a:latin typeface="Times New Roman" panose="02020603050405020304" pitchFamily="18" charset="0"/>
                <a:ea typeface="黑体" panose="02010609060101010101" pitchFamily="49" charset="-122"/>
              </a:rPr>
              <a:t>目标</a:t>
            </a:r>
            <a:r>
              <a:rPr lang="en-US" altLang="zh-CN" sz="3200" i="1" dirty="0">
                <a:latin typeface="Times New Roman" panose="02020603050405020304" pitchFamily="18" charset="0"/>
                <a:ea typeface="黑体" panose="02010609060101010101" pitchFamily="49" charset="-122"/>
              </a:rPr>
              <a:t>`</a:t>
            </a:r>
            <a:r>
              <a:rPr lang="zh-CN" altLang="en-US" sz="3200" i="1" dirty="0">
                <a:latin typeface="Times New Roman" panose="02020603050405020304" pitchFamily="18" charset="0"/>
                <a:ea typeface="黑体" panose="02010609060101010101" pitchFamily="49" charset="-122"/>
              </a:rPr>
              <a:t>方策</a:t>
            </a:r>
            <a:endParaRPr lang="zh-CN" altLang="en-US" sz="3200" i="1" dirty="0">
              <a:latin typeface="Times New Roman" panose="02020603050405020304" pitchFamily="18" charset="0"/>
              <a:ea typeface="黑体" panose="02010609060101010101" pitchFamily="49" charset="-122"/>
            </a:endParaRPr>
          </a:p>
        </p:txBody>
      </p:sp>
      <p:sp>
        <p:nvSpPr>
          <p:cNvPr id="58372" name="Text Box 5"/>
          <p:cNvSpPr txBox="1"/>
          <p:nvPr/>
        </p:nvSpPr>
        <p:spPr>
          <a:xfrm>
            <a:off x="0" y="981075"/>
            <a:ext cx="6249988" cy="396875"/>
          </a:xfrm>
          <a:prstGeom prst="rect">
            <a:avLst/>
          </a:prstGeom>
          <a:noFill/>
          <a:ln w="9525">
            <a:noFill/>
          </a:ln>
        </p:spPr>
        <p:txBody>
          <a:bodyPr>
            <a:spAutoFit/>
          </a:bodyPr>
          <a:p>
            <a:pPr>
              <a:buFont typeface="Arial" panose="020B0604020202020204" pitchFamily="34" charset="0"/>
              <a:buChar char="•"/>
            </a:pPr>
            <a:r>
              <a:rPr lang="zh-CN" altLang="en-US" u="sng" dirty="0">
                <a:latin typeface="黑体" panose="02010609060101010101" pitchFamily="49" charset="-122"/>
                <a:ea typeface="黑体" panose="02010609060101010101" pitchFamily="49" charset="-122"/>
              </a:rPr>
              <a:t>基本方针、中长期方针及年度方针的关联图：</a:t>
            </a:r>
            <a:endParaRPr lang="zh-CN" altLang="en-US" u="sng" dirty="0">
              <a:latin typeface="黑体" panose="02010609060101010101" pitchFamily="49" charset="-122"/>
              <a:ea typeface="黑体" panose="02010609060101010101" pitchFamily="49" charset="-122"/>
            </a:endParaRPr>
          </a:p>
        </p:txBody>
      </p:sp>
      <p:sp>
        <p:nvSpPr>
          <p:cNvPr id="58373" name="右箭头 6"/>
          <p:cNvSpPr/>
          <p:nvPr/>
        </p:nvSpPr>
        <p:spPr>
          <a:xfrm>
            <a:off x="714375" y="857250"/>
            <a:ext cx="8072438" cy="5429250"/>
          </a:xfrm>
          <a:prstGeom prst="rightArrow">
            <a:avLst>
              <a:gd name="adj1" fmla="val 50000"/>
              <a:gd name="adj2" fmla="val 49995"/>
            </a:avLst>
          </a:prstGeom>
          <a:noFill/>
          <a:ln w="28575" cap="flat" cmpd="sng">
            <a:solidFill>
              <a:srgbClr val="385D8A"/>
            </a:solidFill>
            <a:prstDash val="solid"/>
            <a:round/>
            <a:headEnd type="none" w="med" len="med"/>
            <a:tailEnd type="none" w="med" len="med"/>
          </a:ln>
        </p:spPr>
        <p:txBody>
          <a:bodyPr wrap="none" anchor="ctr" anchorCtr="0"/>
          <a:p>
            <a:pPr algn="ctr"/>
            <a:endParaRPr lang="zh-CN" altLang="en-US" dirty="0">
              <a:latin typeface="Arial" panose="020B0604020202020204" pitchFamily="34" charset="0"/>
              <a:ea typeface="黑体" panose="02010609060101010101" pitchFamily="49" charset="-122"/>
            </a:endParaRPr>
          </a:p>
        </p:txBody>
      </p:sp>
      <p:cxnSp>
        <p:nvCxnSpPr>
          <p:cNvPr id="58374" name="直接连接符 8"/>
          <p:cNvCxnSpPr/>
          <p:nvPr/>
        </p:nvCxnSpPr>
        <p:spPr>
          <a:xfrm rot="-5400000" flipH="1">
            <a:off x="-1890712" y="3963988"/>
            <a:ext cx="5214937" cy="0"/>
          </a:xfrm>
          <a:prstGeom prst="line">
            <a:avLst/>
          </a:prstGeom>
          <a:ln w="9525" cap="flat" cmpd="sng">
            <a:solidFill>
              <a:schemeClr val="bg2"/>
            </a:solidFill>
            <a:prstDash val="solid"/>
            <a:headEnd type="arrow" w="med" len="med"/>
            <a:tailEnd type="none" w="med" len="med"/>
          </a:ln>
        </p:spPr>
      </p:cxnSp>
      <p:cxnSp>
        <p:nvCxnSpPr>
          <p:cNvPr id="58375" name="直接连接符 9"/>
          <p:cNvCxnSpPr/>
          <p:nvPr/>
        </p:nvCxnSpPr>
        <p:spPr>
          <a:xfrm rot="-10800000" flipH="1">
            <a:off x="719138" y="6286500"/>
            <a:ext cx="7704137" cy="0"/>
          </a:xfrm>
          <a:prstGeom prst="line">
            <a:avLst/>
          </a:prstGeom>
          <a:ln w="9525" cap="flat" cmpd="sng">
            <a:solidFill>
              <a:schemeClr val="bg2"/>
            </a:solidFill>
            <a:prstDash val="solid"/>
            <a:headEnd type="none" w="med" len="med"/>
            <a:tailEnd type="arrow" w="med" len="med"/>
          </a:ln>
        </p:spPr>
      </p:cxnSp>
      <p:sp>
        <p:nvSpPr>
          <p:cNvPr id="39944" name="右箭头 10"/>
          <p:cNvSpPr/>
          <p:nvPr/>
        </p:nvSpPr>
        <p:spPr>
          <a:xfrm>
            <a:off x="827088" y="2487613"/>
            <a:ext cx="3214688" cy="2286000"/>
          </a:xfrm>
          <a:prstGeom prst="rightArrow">
            <a:avLst>
              <a:gd name="adj1" fmla="val 50000"/>
              <a:gd name="adj2" fmla="val 49999"/>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dk1"/>
              </a:solidFill>
              <a:effectLst/>
              <a:uLnTx/>
              <a:uFillTx/>
              <a:latin typeface="Arial" panose="020B0604020202020204" pitchFamily="34" charset="0"/>
              <a:ea typeface="黑体" panose="02010609060101010101" pitchFamily="49" charset="-122"/>
              <a:cs typeface="+mn-cs"/>
            </a:endParaRPr>
          </a:p>
        </p:txBody>
      </p:sp>
      <p:sp>
        <p:nvSpPr>
          <p:cNvPr id="39945" name="右箭头 11"/>
          <p:cNvSpPr/>
          <p:nvPr/>
        </p:nvSpPr>
        <p:spPr>
          <a:xfrm>
            <a:off x="4500563" y="2500313"/>
            <a:ext cx="3214688" cy="2214563"/>
          </a:xfrm>
          <a:prstGeom prst="rightArrow">
            <a:avLst>
              <a:gd name="adj1" fmla="val 50000"/>
              <a:gd name="adj2" fmla="val 50000"/>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dk1"/>
              </a:solidFill>
              <a:effectLst/>
              <a:uLnTx/>
              <a:uFillTx/>
              <a:latin typeface="Arial" panose="020B0604020202020204" pitchFamily="34" charset="0"/>
              <a:ea typeface="黑体" panose="02010609060101010101" pitchFamily="49" charset="-122"/>
              <a:cs typeface="+mn-cs"/>
            </a:endParaRPr>
          </a:p>
        </p:txBody>
      </p:sp>
      <p:sp>
        <p:nvSpPr>
          <p:cNvPr id="39946" name="右箭头 12"/>
          <p:cNvSpPr/>
          <p:nvPr/>
        </p:nvSpPr>
        <p:spPr>
          <a:xfrm>
            <a:off x="1524000" y="2997200"/>
            <a:ext cx="2036763" cy="919163"/>
          </a:xfrm>
          <a:prstGeom prst="rightArrow">
            <a:avLst>
              <a:gd name="adj1" fmla="val 50000"/>
              <a:gd name="adj2" fmla="val 49990"/>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dk1"/>
              </a:solidFill>
              <a:effectLst/>
              <a:uLnTx/>
              <a:uFillTx/>
              <a:latin typeface="Arial" panose="020B0604020202020204" pitchFamily="34" charset="0"/>
              <a:ea typeface="黑体" panose="02010609060101010101" pitchFamily="49" charset="-122"/>
              <a:cs typeface="+mn-cs"/>
            </a:endParaRPr>
          </a:p>
        </p:txBody>
      </p:sp>
      <p:sp>
        <p:nvSpPr>
          <p:cNvPr id="39947" name="右箭头 15"/>
          <p:cNvSpPr/>
          <p:nvPr/>
        </p:nvSpPr>
        <p:spPr>
          <a:xfrm>
            <a:off x="5326063" y="3273425"/>
            <a:ext cx="1563688" cy="642938"/>
          </a:xfrm>
          <a:prstGeom prst="rightArrow">
            <a:avLst>
              <a:gd name="adj1" fmla="val 50000"/>
              <a:gd name="adj2" fmla="val 50015"/>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dk1"/>
              </a:solidFill>
              <a:effectLst/>
              <a:uLnTx/>
              <a:uFillTx/>
              <a:latin typeface="Arial" panose="020B0604020202020204" pitchFamily="34" charset="0"/>
              <a:ea typeface="黑体" panose="02010609060101010101" pitchFamily="49" charset="-122"/>
              <a:cs typeface="+mn-cs"/>
            </a:endParaRPr>
          </a:p>
        </p:txBody>
      </p:sp>
      <p:sp>
        <p:nvSpPr>
          <p:cNvPr id="39948" name="Text Box 5"/>
          <p:cNvSpPr txBox="1"/>
          <p:nvPr/>
        </p:nvSpPr>
        <p:spPr>
          <a:xfrm>
            <a:off x="804863" y="4359275"/>
            <a:ext cx="1500188" cy="400050"/>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800" b="0" i="0" u="sng" strike="noStrike" kern="1200" cap="none" spc="0" normalizeH="0" baseline="0" noProof="1">
                <a:ln>
                  <a:noFill/>
                </a:ln>
                <a:solidFill>
                  <a:schemeClr val="tx1"/>
                </a:solidFill>
                <a:effectLst/>
                <a:uLnTx/>
                <a:uFillTx/>
                <a:latin typeface="黑体" panose="02010609060101010101" pitchFamily="49" charset="-122"/>
                <a:ea typeface="黑体" panose="02010609060101010101" pitchFamily="49" charset="-122"/>
                <a:cs typeface="+mn-cs"/>
              </a:rPr>
              <a:t>基本方针</a:t>
            </a:r>
            <a:endParaRPr kumimoji="0" lang="zh-CN" altLang="en-US" sz="1800" b="0" i="0" u="sng" strike="noStrike" kern="1200" cap="none" spc="0" normalizeH="0" baseline="0" noProof="1">
              <a:ln>
                <a:noFill/>
              </a:ln>
              <a:solidFill>
                <a:schemeClr val="tx1"/>
              </a:solidFill>
              <a:effectLst/>
              <a:uLnTx/>
              <a:uFillTx/>
              <a:latin typeface="黑体" panose="02010609060101010101" pitchFamily="49" charset="-122"/>
              <a:ea typeface="黑体" panose="02010609060101010101" pitchFamily="49" charset="-122"/>
              <a:cs typeface="+mn-cs"/>
            </a:endParaRPr>
          </a:p>
        </p:txBody>
      </p:sp>
      <p:sp useBgFill="1">
        <p:nvSpPr>
          <p:cNvPr id="39949" name="Text Box 5"/>
          <p:cNvSpPr txBox="1"/>
          <p:nvPr/>
        </p:nvSpPr>
        <p:spPr>
          <a:xfrm>
            <a:off x="985838" y="3716338"/>
            <a:ext cx="1500188" cy="400050"/>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800" b="0" i="0" u="sng" strike="noStrike" kern="1200" cap="none" spc="0" normalizeH="0" baseline="0" noProof="1">
                <a:ln>
                  <a:noFill/>
                </a:ln>
                <a:solidFill>
                  <a:schemeClr val="tx1"/>
                </a:solidFill>
                <a:effectLst/>
                <a:uLnTx/>
                <a:uFillTx/>
                <a:latin typeface="黑体" panose="02010609060101010101" pitchFamily="49" charset="-122"/>
                <a:ea typeface="黑体" panose="02010609060101010101" pitchFamily="49" charset="-122"/>
                <a:cs typeface="+mn-cs"/>
              </a:rPr>
              <a:t>中长期方针</a:t>
            </a:r>
            <a:endParaRPr kumimoji="0" lang="zh-CN" altLang="en-US" sz="1800" b="0" i="0" u="sng" strike="noStrike" kern="1200" cap="none" spc="0" normalizeH="0" baseline="0" noProof="1">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39950" name="Text Box 5"/>
          <p:cNvSpPr txBox="1"/>
          <p:nvPr/>
        </p:nvSpPr>
        <p:spPr>
          <a:xfrm>
            <a:off x="1746250" y="3213100"/>
            <a:ext cx="1500188" cy="400050"/>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800" b="0" i="0" u="sng" strike="noStrike" kern="1200" cap="none" spc="0" normalizeH="0" baseline="0" noProof="1">
                <a:ln>
                  <a:noFill/>
                </a:ln>
                <a:solidFill>
                  <a:schemeClr val="tx1"/>
                </a:solidFill>
                <a:effectLst/>
                <a:uLnTx/>
                <a:uFillTx/>
                <a:latin typeface="黑体" panose="02010609060101010101" pitchFamily="49" charset="-122"/>
                <a:ea typeface="黑体" panose="02010609060101010101" pitchFamily="49" charset="-122"/>
                <a:cs typeface="+mn-cs"/>
              </a:rPr>
              <a:t>年度方针</a:t>
            </a:r>
            <a:endParaRPr kumimoji="0" lang="zh-CN" altLang="en-US" sz="1800" b="0" i="0" u="sng" strike="noStrike" kern="1200" cap="none" spc="0" normalizeH="0" baseline="0" noProof="1">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58383" name="Text Box 5"/>
          <p:cNvSpPr txBox="1"/>
          <p:nvPr/>
        </p:nvSpPr>
        <p:spPr>
          <a:xfrm>
            <a:off x="7215188" y="6215063"/>
            <a:ext cx="928687" cy="400050"/>
          </a:xfrm>
          <a:prstGeom prst="rect">
            <a:avLst/>
          </a:prstGeom>
          <a:noFill/>
          <a:ln w="9525" cap="flat" cmpd="sng">
            <a:solidFill>
              <a:schemeClr val="tx1"/>
            </a:solidFill>
            <a:prstDash val="solid"/>
            <a:miter/>
            <a:headEnd type="none" w="med" len="med"/>
            <a:tailEnd type="none" w="med" len="med"/>
          </a:ln>
        </p:spPr>
        <p:txBody>
          <a:bodyPr>
            <a:spAutoFit/>
          </a:bodyPr>
          <a:p>
            <a:r>
              <a:rPr lang="zh-CN" altLang="en-US" u="sng" dirty="0">
                <a:latin typeface="黑体" panose="02010609060101010101" pitchFamily="49" charset="-122"/>
                <a:ea typeface="黑体" panose="02010609060101010101" pitchFamily="49" charset="-122"/>
              </a:rPr>
              <a:t>时间</a:t>
            </a:r>
            <a:endParaRPr lang="zh-CN" altLang="en-US" u="sng" dirty="0">
              <a:latin typeface="黑体" panose="02010609060101010101" pitchFamily="49" charset="-122"/>
              <a:ea typeface="黑体" panose="02010609060101010101" pitchFamily="49" charset="-122"/>
            </a:endParaRPr>
          </a:p>
        </p:txBody>
      </p:sp>
      <p:cxnSp>
        <p:nvCxnSpPr>
          <p:cNvPr id="3" name="直接箭头连接符 2"/>
          <p:cNvCxnSpPr/>
          <p:nvPr/>
        </p:nvCxnSpPr>
        <p:spPr>
          <a:xfrm flipV="1">
            <a:off x="754063" y="6526213"/>
            <a:ext cx="6410325" cy="7938"/>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58385" name="直接箭头连接符 3"/>
          <p:cNvCxnSpPr/>
          <p:nvPr/>
        </p:nvCxnSpPr>
        <p:spPr>
          <a:xfrm flipV="1">
            <a:off x="754063" y="1341438"/>
            <a:ext cx="1587" cy="5157787"/>
          </a:xfrm>
          <a:prstGeom prst="straightConnector1">
            <a:avLst/>
          </a:prstGeom>
          <a:ln w="9525" cap="flat" cmpd="sng">
            <a:solidFill>
              <a:schemeClr val="tx1"/>
            </a:solidFill>
            <a:prstDash val="solid"/>
            <a:headEnd type="none" w="med" len="med"/>
            <a:tailEnd type="arrow" w="med" len="med"/>
          </a:ln>
          <a:effectLst>
            <a:outerShdw dist="17961" dir="2699999" algn="ctr" rotWithShape="0">
              <a:srgbClr val="000000"/>
            </a:outerShdw>
          </a:effectLst>
        </p:spPr>
      </p:cxn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9394" name="Text Box 4"/>
          <p:cNvSpPr txBox="1"/>
          <p:nvPr/>
        </p:nvSpPr>
        <p:spPr>
          <a:xfrm>
            <a:off x="0" y="68263"/>
            <a:ext cx="5486400" cy="579437"/>
          </a:xfrm>
          <a:prstGeom prst="rect">
            <a:avLst/>
          </a:prstGeom>
          <a:noFill/>
          <a:ln w="9525">
            <a:noFill/>
          </a:ln>
        </p:spPr>
        <p:txBody>
          <a:bodyPr>
            <a:spAutoFit/>
          </a:bodyPr>
          <a:p>
            <a:pPr>
              <a:spcBef>
                <a:spcPct val="50000"/>
              </a:spcBef>
            </a:pPr>
            <a:r>
              <a:rPr lang="zh-CN" altLang="en-US" sz="3200" i="1" dirty="0">
                <a:latin typeface="Times New Roman" panose="02020603050405020304" pitchFamily="18" charset="0"/>
                <a:ea typeface="黑体" panose="02010609060101010101" pitchFamily="49" charset="-122"/>
              </a:rPr>
              <a:t>二、方针</a:t>
            </a:r>
            <a:r>
              <a:rPr lang="en-US" altLang="zh-CN" sz="3200" i="1" dirty="0">
                <a:latin typeface="Times New Roman" panose="02020603050405020304" pitchFamily="18" charset="0"/>
                <a:ea typeface="黑体" panose="02010609060101010101" pitchFamily="49" charset="-122"/>
              </a:rPr>
              <a:t>`</a:t>
            </a:r>
            <a:r>
              <a:rPr lang="zh-CN" altLang="en-US" sz="3200" i="1" dirty="0">
                <a:latin typeface="Times New Roman" panose="02020603050405020304" pitchFamily="18" charset="0"/>
                <a:ea typeface="黑体" panose="02010609060101010101" pitchFamily="49" charset="-122"/>
              </a:rPr>
              <a:t>目标</a:t>
            </a:r>
            <a:r>
              <a:rPr lang="en-US" altLang="zh-CN" sz="3200" i="1" dirty="0">
                <a:latin typeface="Times New Roman" panose="02020603050405020304" pitchFamily="18" charset="0"/>
                <a:ea typeface="黑体" panose="02010609060101010101" pitchFamily="49" charset="-122"/>
              </a:rPr>
              <a:t>`</a:t>
            </a:r>
            <a:r>
              <a:rPr lang="zh-CN" altLang="en-US" sz="3200" i="1" dirty="0">
                <a:latin typeface="Times New Roman" panose="02020603050405020304" pitchFamily="18" charset="0"/>
                <a:ea typeface="黑体" panose="02010609060101010101" pitchFamily="49" charset="-122"/>
              </a:rPr>
              <a:t>方策</a:t>
            </a:r>
            <a:endParaRPr lang="zh-CN" altLang="en-US" sz="3200" i="1" dirty="0">
              <a:latin typeface="Times New Roman" panose="02020603050405020304" pitchFamily="18" charset="0"/>
              <a:ea typeface="黑体" panose="02010609060101010101" pitchFamily="49" charset="-122"/>
            </a:endParaRPr>
          </a:p>
        </p:txBody>
      </p:sp>
      <p:sp>
        <p:nvSpPr>
          <p:cNvPr id="59395" name="Text Box 5"/>
          <p:cNvSpPr txBox="1"/>
          <p:nvPr/>
        </p:nvSpPr>
        <p:spPr>
          <a:xfrm>
            <a:off x="0" y="981075"/>
            <a:ext cx="7750175" cy="396875"/>
          </a:xfrm>
          <a:prstGeom prst="rect">
            <a:avLst/>
          </a:prstGeom>
          <a:noFill/>
          <a:ln w="9525">
            <a:noFill/>
          </a:ln>
        </p:spPr>
        <p:txBody>
          <a:bodyPr>
            <a:spAutoFit/>
          </a:bodyPr>
          <a:p>
            <a:pPr>
              <a:buFont typeface="Arial" panose="020B0604020202020204" pitchFamily="34" charset="0"/>
              <a:buChar char="•"/>
            </a:pPr>
            <a:r>
              <a:rPr lang="zh-CN" altLang="en-US" u="sng" dirty="0">
                <a:latin typeface="黑体" panose="02010609060101010101" pitchFamily="49" charset="-122"/>
                <a:ea typeface="黑体" panose="02010609060101010101" pitchFamily="49" charset="-122"/>
              </a:rPr>
              <a:t>总经理方针展开例：</a:t>
            </a:r>
            <a:endParaRPr lang="zh-CN" altLang="en-US" u="sng" dirty="0">
              <a:latin typeface="黑体" panose="02010609060101010101" pitchFamily="49" charset="-122"/>
              <a:ea typeface="黑体" panose="02010609060101010101" pitchFamily="49" charset="-122"/>
            </a:endParaRPr>
          </a:p>
        </p:txBody>
      </p:sp>
      <p:graphicFrame>
        <p:nvGraphicFramePr>
          <p:cNvPr id="20" name="表格 19"/>
          <p:cNvGraphicFramePr>
            <a:graphicFrameLocks noGrp="1"/>
          </p:cNvGraphicFramePr>
          <p:nvPr/>
        </p:nvGraphicFramePr>
        <p:xfrm>
          <a:off x="285750" y="1643063"/>
          <a:ext cx="7929563" cy="3289300"/>
        </p:xfrm>
        <a:graphic>
          <a:graphicData uri="http://schemas.openxmlformats.org/drawingml/2006/table">
            <a:tbl>
              <a:tblPr/>
              <a:tblGrid>
                <a:gridCol w="1785938"/>
                <a:gridCol w="6143625"/>
              </a:tblGrid>
              <a:tr h="822325">
                <a:tc>
                  <a:txBody>
                    <a:body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pPr>
                      <a:r>
                        <a:rPr kumimoji="0" lang="zh-CN" altLang="en-US" sz="1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方针类别</a:t>
                      </a:r>
                      <a:endParaRPr kumimoji="0" lang="zh-CN" altLang="en-US" sz="1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anchor="ctr" anchorCtr="1" horzOverflow="overflow">
                    <a:lnL w="12700" cap="flat" cmpd="sng" algn="ctr">
                      <a:solidFill>
                        <a:srgbClr val="F3CEAA"/>
                      </a:solidFill>
                      <a:prstDash val="solid"/>
                      <a:round/>
                      <a:headEnd type="none" w="med" len="med"/>
                      <a:tailEnd type="none" w="med" len="med"/>
                    </a:lnL>
                    <a:lnR w="12700" cap="flat" cmpd="sng" algn="ctr">
                      <a:solidFill>
                        <a:srgbClr val="F3CEAA"/>
                      </a:solidFill>
                      <a:prstDash val="solid"/>
                      <a:round/>
                      <a:headEnd type="none" w="med" len="med"/>
                      <a:tailEnd type="none" w="med" len="med"/>
                    </a:lnR>
                    <a:lnT w="12700" cap="flat" cmpd="sng" algn="ctr">
                      <a:solidFill>
                        <a:srgbClr val="F3CEAA"/>
                      </a:solidFill>
                      <a:prstDash val="solid"/>
                      <a:round/>
                      <a:headEnd type="none" w="med" len="med"/>
                      <a:tailEnd type="none" w="med" len="med"/>
                    </a:lnT>
                    <a:lnB w="25400" cap="flat" cmpd="sng" algn="ctr">
                      <a:solidFill>
                        <a:srgbClr val="F3CEAA"/>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pPr>
                      <a:r>
                        <a:rPr kumimoji="0" lang="zh-CN" altLang="en-US" sz="1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方针内容</a:t>
                      </a:r>
                      <a:endParaRPr kumimoji="0" lang="zh-CN" altLang="en-US" sz="1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anchor="ctr" anchorCtr="1" horzOverflow="overflow">
                    <a:lnL w="12700" cap="flat" cmpd="sng" algn="ctr">
                      <a:solidFill>
                        <a:srgbClr val="F3CEAA"/>
                      </a:solidFill>
                      <a:prstDash val="solid"/>
                      <a:round/>
                      <a:headEnd type="none" w="med" len="med"/>
                      <a:tailEnd type="none" w="med" len="med"/>
                    </a:lnL>
                    <a:lnR w="12700" cap="flat" cmpd="sng" algn="ctr">
                      <a:solidFill>
                        <a:srgbClr val="F3CEAA"/>
                      </a:solidFill>
                      <a:prstDash val="solid"/>
                      <a:round/>
                      <a:headEnd type="none" w="med" len="med"/>
                      <a:tailEnd type="none" w="med" len="med"/>
                    </a:lnR>
                    <a:lnT w="12700" cap="flat" cmpd="sng" algn="ctr">
                      <a:solidFill>
                        <a:srgbClr val="F3CEAA"/>
                      </a:solidFill>
                      <a:prstDash val="solid"/>
                      <a:round/>
                      <a:headEnd type="none" w="med" len="med"/>
                      <a:tailEnd type="none" w="med" len="med"/>
                    </a:lnT>
                    <a:lnB w="25400" cap="flat" cmpd="sng" algn="ctr">
                      <a:solidFill>
                        <a:srgbClr val="F3CEAA"/>
                      </a:solidFill>
                      <a:prstDash val="solid"/>
                      <a:round/>
                      <a:headEnd type="none" w="med" len="med"/>
                      <a:tailEnd type="none" w="med" len="med"/>
                    </a:lnB>
                    <a:lnTlToBr>
                      <a:noFill/>
                    </a:lnTlToBr>
                    <a:lnBlToTr>
                      <a:noFill/>
                    </a:lnBlToTr>
                    <a:noFill/>
                  </a:tcPr>
                </a:tc>
              </a:tr>
              <a:tr h="822325">
                <a:tc>
                  <a:txBody>
                    <a:body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pPr>
                      <a:r>
                        <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总经理方针</a:t>
                      </a: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anchor="ctr" anchorCtr="1" horzOverflow="overflow">
                    <a:lnL w="12700" cap="flat" cmpd="sng" algn="ctr">
                      <a:solidFill>
                        <a:srgbClr val="F3CEAA"/>
                      </a:solidFill>
                      <a:prstDash val="solid"/>
                      <a:round/>
                      <a:headEnd type="none" w="med" len="med"/>
                      <a:tailEnd type="none" w="med" len="med"/>
                    </a:lnL>
                    <a:lnR w="12700" cap="flat" cmpd="sng" algn="ctr">
                      <a:solidFill>
                        <a:srgbClr val="F3CEAA"/>
                      </a:solidFill>
                      <a:prstDash val="solid"/>
                      <a:round/>
                      <a:headEnd type="none" w="med" len="med"/>
                      <a:tailEnd type="none" w="med" len="med"/>
                    </a:lnR>
                    <a:lnT w="25400" cap="flat" cmpd="sng" algn="ctr">
                      <a:solidFill>
                        <a:srgbClr val="F3CEAA"/>
                      </a:solidFill>
                      <a:prstDash val="solid"/>
                      <a:round/>
                      <a:headEnd type="none" w="med" len="med"/>
                      <a:tailEnd type="none" w="med" len="med"/>
                    </a:lnT>
                    <a:lnB w="12700" cap="flat" cmpd="sng" algn="ctr">
                      <a:solidFill>
                        <a:srgbClr val="F3CEAA"/>
                      </a:solidFill>
                      <a:prstDash val="solid"/>
                      <a:round/>
                      <a:headEnd type="none" w="med" len="med"/>
                      <a:tailEnd type="none" w="med" len="med"/>
                    </a:lnB>
                    <a:lnTlToBr>
                      <a:noFill/>
                    </a:lnTlToBr>
                    <a:lnBlToTr>
                      <a:noFill/>
                    </a:lnBlToTr>
                    <a:solidFill>
                      <a:srgbClr val="F3CEAA">
                        <a:alpha val="20000"/>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pPr>
                      <a:r>
                        <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引进自动化设备，降低不良率：由</a:t>
                      </a:r>
                      <a:r>
                        <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1.8%</a:t>
                      </a:r>
                      <a:r>
                        <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降低到</a:t>
                      </a:r>
                      <a:r>
                        <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1.0%</a:t>
                      </a: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anchor="ctr" anchorCtr="1" horzOverflow="overflow">
                    <a:lnL w="12700" cap="flat" cmpd="sng" algn="ctr">
                      <a:solidFill>
                        <a:srgbClr val="F3CEAA"/>
                      </a:solidFill>
                      <a:prstDash val="solid"/>
                      <a:round/>
                      <a:headEnd type="none" w="med" len="med"/>
                      <a:tailEnd type="none" w="med" len="med"/>
                    </a:lnL>
                    <a:lnR w="12700" cap="flat" cmpd="sng" algn="ctr">
                      <a:solidFill>
                        <a:srgbClr val="F3CEAA"/>
                      </a:solidFill>
                      <a:prstDash val="solid"/>
                      <a:round/>
                      <a:headEnd type="none" w="med" len="med"/>
                      <a:tailEnd type="none" w="med" len="med"/>
                    </a:lnR>
                    <a:lnT w="25400" cap="flat" cmpd="sng" algn="ctr">
                      <a:solidFill>
                        <a:srgbClr val="F3CEAA"/>
                      </a:solidFill>
                      <a:prstDash val="solid"/>
                      <a:round/>
                      <a:headEnd type="none" w="med" len="med"/>
                      <a:tailEnd type="none" w="med" len="med"/>
                    </a:lnT>
                    <a:lnB w="12700" cap="flat" cmpd="sng" algn="ctr">
                      <a:solidFill>
                        <a:srgbClr val="F3CEAA"/>
                      </a:solidFill>
                      <a:prstDash val="solid"/>
                      <a:round/>
                      <a:headEnd type="none" w="med" len="med"/>
                      <a:tailEnd type="none" w="med" len="med"/>
                    </a:lnB>
                    <a:lnTlToBr>
                      <a:noFill/>
                    </a:lnTlToBr>
                    <a:lnBlToTr>
                      <a:noFill/>
                    </a:lnBlToTr>
                    <a:solidFill>
                      <a:srgbClr val="F3CEAA">
                        <a:alpha val="20000"/>
                      </a:srgbClr>
                    </a:solidFill>
                  </a:tcPr>
                </a:tc>
              </a:tr>
              <a:tr h="822325">
                <a:tc>
                  <a:txBody>
                    <a:body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pPr>
                      <a:r>
                        <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制造部长方针</a:t>
                      </a: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anchor="ctr" anchorCtr="1" horzOverflow="overflow">
                    <a:lnL w="12700" cap="flat" cmpd="sng" algn="ctr">
                      <a:solidFill>
                        <a:srgbClr val="F3CEAA"/>
                      </a:solidFill>
                      <a:prstDash val="solid"/>
                      <a:round/>
                      <a:headEnd type="none" w="med" len="med"/>
                      <a:tailEnd type="none" w="med" len="med"/>
                    </a:lnL>
                    <a:lnR w="12700" cap="flat" cmpd="sng" algn="ctr">
                      <a:solidFill>
                        <a:srgbClr val="F3CEAA"/>
                      </a:solidFill>
                      <a:prstDash val="solid"/>
                      <a:round/>
                      <a:headEnd type="none" w="med" len="med"/>
                      <a:tailEnd type="none" w="med" len="med"/>
                    </a:lnR>
                    <a:lnT w="12700" cap="flat" cmpd="sng" algn="ctr">
                      <a:solidFill>
                        <a:srgbClr val="F3CEAA"/>
                      </a:solidFill>
                      <a:prstDash val="solid"/>
                      <a:round/>
                      <a:headEnd type="none" w="med" len="med"/>
                      <a:tailEnd type="none" w="med" len="med"/>
                    </a:lnT>
                    <a:lnB w="12700" cap="flat" cmpd="sng" algn="ctr">
                      <a:solidFill>
                        <a:srgbClr val="F3CEAA"/>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pPr>
                      <a:r>
                        <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制程的合理化、自动化，检测的自动化，以降低制程不良率至</a:t>
                      </a:r>
                      <a:r>
                        <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0.8%</a:t>
                      </a:r>
                      <a:r>
                        <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左右</a:t>
                      </a: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anchor="ctr" anchorCtr="1" horzOverflow="overflow">
                    <a:lnL w="12700" cap="flat" cmpd="sng" algn="ctr">
                      <a:solidFill>
                        <a:srgbClr val="F3CEAA"/>
                      </a:solidFill>
                      <a:prstDash val="solid"/>
                      <a:round/>
                      <a:headEnd type="none" w="med" len="med"/>
                      <a:tailEnd type="none" w="med" len="med"/>
                    </a:lnL>
                    <a:lnR w="12700" cap="flat" cmpd="sng" algn="ctr">
                      <a:solidFill>
                        <a:srgbClr val="F3CEAA"/>
                      </a:solidFill>
                      <a:prstDash val="solid"/>
                      <a:round/>
                      <a:headEnd type="none" w="med" len="med"/>
                      <a:tailEnd type="none" w="med" len="med"/>
                    </a:lnR>
                    <a:lnT w="12700" cap="flat" cmpd="sng" algn="ctr">
                      <a:solidFill>
                        <a:srgbClr val="F3CEAA"/>
                      </a:solidFill>
                      <a:prstDash val="solid"/>
                      <a:round/>
                      <a:headEnd type="none" w="med" len="med"/>
                      <a:tailEnd type="none" w="med" len="med"/>
                    </a:lnT>
                    <a:lnB w="12700" cap="flat" cmpd="sng" algn="ctr">
                      <a:solidFill>
                        <a:srgbClr val="F3CEAA"/>
                      </a:solidFill>
                      <a:prstDash val="solid"/>
                      <a:round/>
                      <a:headEnd type="none" w="med" len="med"/>
                      <a:tailEnd type="none" w="med" len="med"/>
                    </a:lnB>
                    <a:lnTlToBr>
                      <a:noFill/>
                    </a:lnTlToBr>
                    <a:lnBlToTr>
                      <a:noFill/>
                    </a:lnBlToTr>
                    <a:noFill/>
                  </a:tcPr>
                </a:tc>
              </a:tr>
              <a:tr h="822325">
                <a:tc>
                  <a:txBody>
                    <a:body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pPr>
                      <a:r>
                        <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总装车间方针</a:t>
                      </a: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anchor="ctr" anchorCtr="1" horzOverflow="overflow">
                    <a:lnL w="12700" cap="flat" cmpd="sng" algn="ctr">
                      <a:solidFill>
                        <a:srgbClr val="F3CEAA"/>
                      </a:solidFill>
                      <a:prstDash val="solid"/>
                      <a:round/>
                      <a:headEnd type="none" w="med" len="med"/>
                      <a:tailEnd type="none" w="med" len="med"/>
                    </a:lnL>
                    <a:lnR w="12700" cap="flat" cmpd="sng" algn="ctr">
                      <a:solidFill>
                        <a:srgbClr val="F3CEAA"/>
                      </a:solidFill>
                      <a:prstDash val="solid"/>
                      <a:round/>
                      <a:headEnd type="none" w="med" len="med"/>
                      <a:tailEnd type="none" w="med" len="med"/>
                    </a:lnR>
                    <a:lnT w="12700" cap="flat" cmpd="sng" algn="ctr">
                      <a:solidFill>
                        <a:srgbClr val="F3CEAA"/>
                      </a:solidFill>
                      <a:prstDash val="solid"/>
                      <a:round/>
                      <a:headEnd type="none" w="med" len="med"/>
                      <a:tailEnd type="none" w="med" len="med"/>
                    </a:lnT>
                    <a:lnB w="12700" cap="flat" cmpd="sng" algn="ctr">
                      <a:solidFill>
                        <a:srgbClr val="F3CEAA"/>
                      </a:solidFill>
                      <a:prstDash val="solid"/>
                      <a:round/>
                      <a:headEnd type="none" w="med" len="med"/>
                      <a:tailEnd type="none" w="med" len="med"/>
                    </a:lnB>
                    <a:lnTlToBr>
                      <a:noFill/>
                    </a:lnTlToBr>
                    <a:lnBlToTr>
                      <a:noFill/>
                    </a:lnBlToTr>
                    <a:solidFill>
                      <a:srgbClr val="F3CEAA">
                        <a:alpha val="20000"/>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pPr>
                      <a:r>
                        <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加强自主管理以及品管的教育训练，降低不良率至</a:t>
                      </a:r>
                      <a:r>
                        <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0.8%</a:t>
                      </a:r>
                      <a:r>
                        <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以下</a:t>
                      </a: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anchor="ctr" anchorCtr="1" horzOverflow="overflow">
                    <a:lnL w="12700" cap="flat" cmpd="sng" algn="ctr">
                      <a:solidFill>
                        <a:srgbClr val="F3CEAA"/>
                      </a:solidFill>
                      <a:prstDash val="solid"/>
                      <a:round/>
                      <a:headEnd type="none" w="med" len="med"/>
                      <a:tailEnd type="none" w="med" len="med"/>
                    </a:lnL>
                    <a:lnR w="12700" cap="flat" cmpd="sng" algn="ctr">
                      <a:solidFill>
                        <a:srgbClr val="F3CEAA"/>
                      </a:solidFill>
                      <a:prstDash val="solid"/>
                      <a:round/>
                      <a:headEnd type="none" w="med" len="med"/>
                      <a:tailEnd type="none" w="med" len="med"/>
                    </a:lnR>
                    <a:lnT w="12700" cap="flat" cmpd="sng" algn="ctr">
                      <a:solidFill>
                        <a:srgbClr val="F3CEAA"/>
                      </a:solidFill>
                      <a:prstDash val="solid"/>
                      <a:round/>
                      <a:headEnd type="none" w="med" len="med"/>
                      <a:tailEnd type="none" w="med" len="med"/>
                    </a:lnT>
                    <a:lnB w="12700" cap="flat" cmpd="sng" algn="ctr">
                      <a:solidFill>
                        <a:srgbClr val="F3CEAA"/>
                      </a:solidFill>
                      <a:prstDash val="solid"/>
                      <a:round/>
                      <a:headEnd type="none" w="med" len="med"/>
                      <a:tailEnd type="none" w="med" len="med"/>
                    </a:lnB>
                    <a:lnTlToBr>
                      <a:noFill/>
                    </a:lnTlToBr>
                    <a:lnBlToTr>
                      <a:noFill/>
                    </a:lnBlToTr>
                    <a:solidFill>
                      <a:srgbClr val="F3CEAA">
                        <a:alpha val="20000"/>
                      </a:srgbClr>
                    </a:solidFill>
                  </a:tcPr>
                </a:tc>
              </a:tr>
            </a:tbl>
          </a:graphicData>
        </a:graphic>
      </p:graphicFrame>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6" name="Freeform 34"/>
          <p:cNvSpPr>
            <a:spLocks noEditPoints="1"/>
          </p:cNvSpPr>
          <p:nvPr/>
        </p:nvSpPr>
        <p:spPr>
          <a:xfrm>
            <a:off x="1203325" y="4084638"/>
            <a:ext cx="144463" cy="309562"/>
          </a:xfrm>
          <a:custGeom>
            <a:avLst/>
            <a:gdLst/>
            <a:ahLst/>
            <a:cxnLst>
              <a:cxn ang="0">
                <a:pos x="144463" y="237234"/>
              </a:cxn>
              <a:cxn ang="0">
                <a:pos x="124238" y="286417"/>
              </a:cxn>
              <a:cxn ang="0">
                <a:pos x="72232" y="309562"/>
              </a:cxn>
              <a:cxn ang="0">
                <a:pos x="20225" y="286417"/>
              </a:cxn>
              <a:cxn ang="0">
                <a:pos x="0" y="237234"/>
              </a:cxn>
              <a:cxn ang="0">
                <a:pos x="0" y="72328"/>
              </a:cxn>
              <a:cxn ang="0">
                <a:pos x="20225" y="20252"/>
              </a:cxn>
              <a:cxn ang="0">
                <a:pos x="72232" y="0"/>
              </a:cxn>
              <a:cxn ang="0">
                <a:pos x="124238" y="20252"/>
              </a:cxn>
              <a:cxn ang="0">
                <a:pos x="144463" y="72328"/>
              </a:cxn>
              <a:cxn ang="0">
                <a:pos x="144463" y="237234"/>
              </a:cxn>
              <a:cxn ang="0">
                <a:pos x="98235" y="69434"/>
              </a:cxn>
              <a:cxn ang="0">
                <a:pos x="89567" y="52076"/>
              </a:cxn>
              <a:cxn ang="0">
                <a:pos x="72232" y="43397"/>
              </a:cxn>
              <a:cxn ang="0">
                <a:pos x="52007" y="52076"/>
              </a:cxn>
              <a:cxn ang="0">
                <a:pos x="46228" y="69434"/>
              </a:cxn>
              <a:cxn ang="0">
                <a:pos x="46228" y="234341"/>
              </a:cxn>
              <a:cxn ang="0">
                <a:pos x="52007" y="254593"/>
              </a:cxn>
              <a:cxn ang="0">
                <a:pos x="72232" y="263272"/>
              </a:cxn>
              <a:cxn ang="0">
                <a:pos x="89567" y="254593"/>
              </a:cxn>
              <a:cxn ang="0">
                <a:pos x="98235" y="234341"/>
              </a:cxn>
              <a:cxn ang="0">
                <a:pos x="98235" y="69434"/>
              </a:cxn>
            </a:cxnLst>
            <a:pathLst>
              <a:path w="50" h="107">
                <a:moveTo>
                  <a:pt x="50" y="82"/>
                </a:moveTo>
                <a:cubicBezTo>
                  <a:pt x="50" y="89"/>
                  <a:pt x="47" y="95"/>
                  <a:pt x="43" y="99"/>
                </a:cubicBezTo>
                <a:cubicBezTo>
                  <a:pt x="38" y="104"/>
                  <a:pt x="32" y="107"/>
                  <a:pt x="25" y="107"/>
                </a:cubicBezTo>
                <a:cubicBezTo>
                  <a:pt x="18" y="107"/>
                  <a:pt x="12" y="104"/>
                  <a:pt x="7" y="99"/>
                </a:cubicBezTo>
                <a:cubicBezTo>
                  <a:pt x="2" y="95"/>
                  <a:pt x="0" y="89"/>
                  <a:pt x="0" y="82"/>
                </a:cubicBezTo>
                <a:cubicBezTo>
                  <a:pt x="0" y="25"/>
                  <a:pt x="0" y="25"/>
                  <a:pt x="0" y="25"/>
                </a:cubicBezTo>
                <a:cubicBezTo>
                  <a:pt x="0" y="18"/>
                  <a:pt x="2" y="12"/>
                  <a:pt x="7" y="7"/>
                </a:cubicBezTo>
                <a:cubicBezTo>
                  <a:pt x="12" y="2"/>
                  <a:pt x="18" y="0"/>
                  <a:pt x="25" y="0"/>
                </a:cubicBezTo>
                <a:cubicBezTo>
                  <a:pt x="32" y="0"/>
                  <a:pt x="38" y="2"/>
                  <a:pt x="43" y="7"/>
                </a:cubicBezTo>
                <a:cubicBezTo>
                  <a:pt x="48" y="12"/>
                  <a:pt x="50" y="18"/>
                  <a:pt x="50" y="25"/>
                </a:cubicBezTo>
                <a:lnTo>
                  <a:pt x="50" y="82"/>
                </a:lnTo>
                <a:close/>
                <a:moveTo>
                  <a:pt x="34" y="24"/>
                </a:moveTo>
                <a:cubicBezTo>
                  <a:pt x="34" y="22"/>
                  <a:pt x="33" y="20"/>
                  <a:pt x="31" y="18"/>
                </a:cubicBezTo>
                <a:cubicBezTo>
                  <a:pt x="29" y="16"/>
                  <a:pt x="27" y="15"/>
                  <a:pt x="25" y="15"/>
                </a:cubicBezTo>
                <a:cubicBezTo>
                  <a:pt x="22" y="15"/>
                  <a:pt x="20" y="16"/>
                  <a:pt x="18" y="18"/>
                </a:cubicBezTo>
                <a:cubicBezTo>
                  <a:pt x="16" y="20"/>
                  <a:pt x="16" y="22"/>
                  <a:pt x="16" y="24"/>
                </a:cubicBezTo>
                <a:cubicBezTo>
                  <a:pt x="16" y="81"/>
                  <a:pt x="16" y="81"/>
                  <a:pt x="16" y="81"/>
                </a:cubicBezTo>
                <a:cubicBezTo>
                  <a:pt x="16" y="84"/>
                  <a:pt x="16" y="86"/>
                  <a:pt x="18" y="88"/>
                </a:cubicBezTo>
                <a:cubicBezTo>
                  <a:pt x="20" y="90"/>
                  <a:pt x="22" y="91"/>
                  <a:pt x="25" y="91"/>
                </a:cubicBezTo>
                <a:cubicBezTo>
                  <a:pt x="27" y="91"/>
                  <a:pt x="29" y="90"/>
                  <a:pt x="31" y="88"/>
                </a:cubicBezTo>
                <a:cubicBezTo>
                  <a:pt x="33" y="86"/>
                  <a:pt x="34" y="84"/>
                  <a:pt x="34" y="81"/>
                </a:cubicBezTo>
                <a:lnTo>
                  <a:pt x="34" y="24"/>
                </a:lnTo>
                <a:close/>
              </a:path>
            </a:pathLst>
          </a:custGeom>
          <a:solidFill>
            <a:srgbClr val="FFFFFF">
              <a:alpha val="100000"/>
            </a:srgbClr>
          </a:solidFill>
          <a:ln w="9525">
            <a:noFill/>
          </a:ln>
        </p:spPr>
        <p:txBody>
          <a:bodyPr/>
          <a:p>
            <a:endParaRPr lang="zh-CN" altLang="en-US"/>
          </a:p>
        </p:txBody>
      </p:sp>
      <p:sp>
        <p:nvSpPr>
          <p:cNvPr id="41987" name="Freeform 35"/>
          <p:cNvSpPr>
            <a:spLocks noEditPoints="1"/>
          </p:cNvSpPr>
          <p:nvPr/>
        </p:nvSpPr>
        <p:spPr>
          <a:xfrm>
            <a:off x="1387475" y="4084638"/>
            <a:ext cx="136525" cy="309562"/>
          </a:xfrm>
          <a:custGeom>
            <a:avLst/>
            <a:gdLst/>
            <a:ahLst/>
            <a:cxnLst>
              <a:cxn ang="0">
                <a:pos x="90048" y="78114"/>
              </a:cxn>
              <a:cxn ang="0">
                <a:pos x="90048" y="69434"/>
              </a:cxn>
              <a:cxn ang="0">
                <a:pos x="84239" y="52076"/>
              </a:cxn>
              <a:cxn ang="0">
                <a:pos x="66810" y="43397"/>
              </a:cxn>
              <a:cxn ang="0">
                <a:pos x="49381" y="52076"/>
              </a:cxn>
              <a:cxn ang="0">
                <a:pos x="43572" y="69434"/>
              </a:cxn>
              <a:cxn ang="0">
                <a:pos x="43572" y="130190"/>
              </a:cxn>
              <a:cxn ang="0">
                <a:pos x="78429" y="115724"/>
              </a:cxn>
              <a:cxn ang="0">
                <a:pos x="124906" y="138869"/>
              </a:cxn>
              <a:cxn ang="0">
                <a:pos x="136525" y="188052"/>
              </a:cxn>
              <a:cxn ang="0">
                <a:pos x="136525" y="240128"/>
              </a:cxn>
              <a:cxn ang="0">
                <a:pos x="136525" y="240128"/>
              </a:cxn>
              <a:cxn ang="0">
                <a:pos x="116191" y="289310"/>
              </a:cxn>
              <a:cxn ang="0">
                <a:pos x="66810" y="309562"/>
              </a:cxn>
              <a:cxn ang="0">
                <a:pos x="17429" y="286417"/>
              </a:cxn>
              <a:cxn ang="0">
                <a:pos x="0" y="237234"/>
              </a:cxn>
              <a:cxn ang="0">
                <a:pos x="0" y="72328"/>
              </a:cxn>
              <a:cxn ang="0">
                <a:pos x="8714" y="31824"/>
              </a:cxn>
              <a:cxn ang="0">
                <a:pos x="40667" y="5786"/>
              </a:cxn>
              <a:cxn ang="0">
                <a:pos x="66810" y="0"/>
              </a:cxn>
              <a:cxn ang="0">
                <a:pos x="119096" y="20252"/>
              </a:cxn>
              <a:cxn ang="0">
                <a:pos x="136525" y="72328"/>
              </a:cxn>
              <a:cxn ang="0">
                <a:pos x="136525" y="78114"/>
              </a:cxn>
              <a:cxn ang="0">
                <a:pos x="90048" y="78114"/>
              </a:cxn>
              <a:cxn ang="0">
                <a:pos x="43572" y="234341"/>
              </a:cxn>
              <a:cxn ang="0">
                <a:pos x="49381" y="254593"/>
              </a:cxn>
              <a:cxn ang="0">
                <a:pos x="66810" y="263272"/>
              </a:cxn>
              <a:cxn ang="0">
                <a:pos x="84239" y="254593"/>
              </a:cxn>
              <a:cxn ang="0">
                <a:pos x="90048" y="234341"/>
              </a:cxn>
              <a:cxn ang="0">
                <a:pos x="90048" y="179372"/>
              </a:cxn>
              <a:cxn ang="0">
                <a:pos x="78429" y="159121"/>
              </a:cxn>
              <a:cxn ang="0">
                <a:pos x="66810" y="153334"/>
              </a:cxn>
              <a:cxn ang="0">
                <a:pos x="49381" y="162014"/>
              </a:cxn>
              <a:cxn ang="0">
                <a:pos x="43572" y="179372"/>
              </a:cxn>
              <a:cxn ang="0">
                <a:pos x="43572" y="234341"/>
              </a:cxn>
            </a:cxnLst>
            <a:pathLst>
              <a:path w="47" h="107">
                <a:moveTo>
                  <a:pt x="31" y="27"/>
                </a:moveTo>
                <a:cubicBezTo>
                  <a:pt x="31" y="24"/>
                  <a:pt x="31" y="24"/>
                  <a:pt x="31" y="24"/>
                </a:cubicBezTo>
                <a:cubicBezTo>
                  <a:pt x="31" y="22"/>
                  <a:pt x="30" y="20"/>
                  <a:pt x="29" y="18"/>
                </a:cubicBezTo>
                <a:cubicBezTo>
                  <a:pt x="27" y="16"/>
                  <a:pt x="25" y="15"/>
                  <a:pt x="23" y="15"/>
                </a:cubicBezTo>
                <a:cubicBezTo>
                  <a:pt x="20" y="15"/>
                  <a:pt x="18" y="16"/>
                  <a:pt x="17" y="18"/>
                </a:cubicBezTo>
                <a:cubicBezTo>
                  <a:pt x="16" y="20"/>
                  <a:pt x="15" y="22"/>
                  <a:pt x="15" y="24"/>
                </a:cubicBezTo>
                <a:cubicBezTo>
                  <a:pt x="15" y="45"/>
                  <a:pt x="15" y="45"/>
                  <a:pt x="15" y="45"/>
                </a:cubicBezTo>
                <a:cubicBezTo>
                  <a:pt x="19" y="42"/>
                  <a:pt x="23" y="40"/>
                  <a:pt x="27" y="40"/>
                </a:cubicBezTo>
                <a:cubicBezTo>
                  <a:pt x="34" y="40"/>
                  <a:pt x="39" y="43"/>
                  <a:pt x="43" y="48"/>
                </a:cubicBezTo>
                <a:cubicBezTo>
                  <a:pt x="46" y="52"/>
                  <a:pt x="47" y="58"/>
                  <a:pt x="47" y="65"/>
                </a:cubicBezTo>
                <a:cubicBezTo>
                  <a:pt x="47" y="83"/>
                  <a:pt x="47" y="83"/>
                  <a:pt x="47" y="83"/>
                </a:cubicBezTo>
                <a:cubicBezTo>
                  <a:pt x="47" y="83"/>
                  <a:pt x="47" y="83"/>
                  <a:pt x="47" y="83"/>
                </a:cubicBezTo>
                <a:cubicBezTo>
                  <a:pt x="47" y="90"/>
                  <a:pt x="44" y="95"/>
                  <a:pt x="40" y="100"/>
                </a:cubicBezTo>
                <a:cubicBezTo>
                  <a:pt x="35" y="104"/>
                  <a:pt x="30" y="107"/>
                  <a:pt x="23" y="107"/>
                </a:cubicBezTo>
                <a:cubicBezTo>
                  <a:pt x="16" y="107"/>
                  <a:pt x="11" y="104"/>
                  <a:pt x="6" y="99"/>
                </a:cubicBezTo>
                <a:cubicBezTo>
                  <a:pt x="2" y="94"/>
                  <a:pt x="0" y="89"/>
                  <a:pt x="0" y="82"/>
                </a:cubicBezTo>
                <a:cubicBezTo>
                  <a:pt x="0" y="25"/>
                  <a:pt x="0" y="25"/>
                  <a:pt x="0" y="25"/>
                </a:cubicBezTo>
                <a:cubicBezTo>
                  <a:pt x="0" y="20"/>
                  <a:pt x="1" y="15"/>
                  <a:pt x="3" y="11"/>
                </a:cubicBezTo>
                <a:cubicBezTo>
                  <a:pt x="6" y="7"/>
                  <a:pt x="9" y="4"/>
                  <a:pt x="14" y="2"/>
                </a:cubicBezTo>
                <a:cubicBezTo>
                  <a:pt x="17" y="0"/>
                  <a:pt x="20" y="0"/>
                  <a:pt x="23" y="0"/>
                </a:cubicBezTo>
                <a:cubicBezTo>
                  <a:pt x="30" y="0"/>
                  <a:pt x="36" y="2"/>
                  <a:pt x="41" y="7"/>
                </a:cubicBezTo>
                <a:cubicBezTo>
                  <a:pt x="45" y="12"/>
                  <a:pt x="47" y="18"/>
                  <a:pt x="47" y="25"/>
                </a:cubicBezTo>
                <a:cubicBezTo>
                  <a:pt x="47" y="27"/>
                  <a:pt x="47" y="27"/>
                  <a:pt x="47" y="27"/>
                </a:cubicBezTo>
                <a:lnTo>
                  <a:pt x="31" y="27"/>
                </a:lnTo>
                <a:close/>
                <a:moveTo>
                  <a:pt x="15" y="81"/>
                </a:moveTo>
                <a:cubicBezTo>
                  <a:pt x="15" y="84"/>
                  <a:pt x="16" y="86"/>
                  <a:pt x="17" y="88"/>
                </a:cubicBezTo>
                <a:cubicBezTo>
                  <a:pt x="18" y="90"/>
                  <a:pt x="20" y="91"/>
                  <a:pt x="23" y="91"/>
                </a:cubicBezTo>
                <a:cubicBezTo>
                  <a:pt x="25" y="91"/>
                  <a:pt x="27" y="90"/>
                  <a:pt x="29" y="88"/>
                </a:cubicBezTo>
                <a:cubicBezTo>
                  <a:pt x="30" y="86"/>
                  <a:pt x="31" y="84"/>
                  <a:pt x="31" y="81"/>
                </a:cubicBezTo>
                <a:cubicBezTo>
                  <a:pt x="31" y="62"/>
                  <a:pt x="31" y="62"/>
                  <a:pt x="31" y="62"/>
                </a:cubicBezTo>
                <a:cubicBezTo>
                  <a:pt x="31" y="59"/>
                  <a:pt x="30" y="57"/>
                  <a:pt x="27" y="55"/>
                </a:cubicBezTo>
                <a:cubicBezTo>
                  <a:pt x="26" y="54"/>
                  <a:pt x="25" y="53"/>
                  <a:pt x="23" y="53"/>
                </a:cubicBezTo>
                <a:cubicBezTo>
                  <a:pt x="20" y="53"/>
                  <a:pt x="18" y="54"/>
                  <a:pt x="17" y="56"/>
                </a:cubicBezTo>
                <a:cubicBezTo>
                  <a:pt x="16" y="58"/>
                  <a:pt x="15" y="60"/>
                  <a:pt x="15" y="62"/>
                </a:cubicBezTo>
                <a:lnTo>
                  <a:pt x="15" y="81"/>
                </a:lnTo>
                <a:close/>
              </a:path>
            </a:pathLst>
          </a:custGeom>
          <a:solidFill>
            <a:srgbClr val="FFFFFF">
              <a:alpha val="100000"/>
            </a:srgbClr>
          </a:solidFill>
          <a:ln w="9525">
            <a:noFill/>
          </a:ln>
        </p:spPr>
        <p:txBody>
          <a:bodyPr/>
          <a:p>
            <a:endParaRPr lang="zh-CN" altLang="en-US"/>
          </a:p>
        </p:txBody>
      </p:sp>
      <p:sp>
        <p:nvSpPr>
          <p:cNvPr id="41988" name="Oval 68"/>
          <p:cNvSpPr/>
          <p:nvPr/>
        </p:nvSpPr>
        <p:spPr>
          <a:xfrm>
            <a:off x="2833688" y="879475"/>
            <a:ext cx="3459162" cy="3462338"/>
          </a:xfrm>
          <a:prstGeom prst="ellipse">
            <a:avLst/>
          </a:prstGeom>
          <a:noFill/>
          <a:ln w="9525">
            <a:noFill/>
          </a:ln>
        </p:spPr>
        <p:txBody>
          <a:bodyPr/>
          <a:p>
            <a:endParaRPr lang="zh-CN" altLang="en-US" dirty="0">
              <a:latin typeface="Calibri" panose="020F0502020204030204" pitchFamily="34" charset="0"/>
            </a:endParaRPr>
          </a:p>
        </p:txBody>
      </p:sp>
      <p:sp>
        <p:nvSpPr>
          <p:cNvPr id="41989" name="Rectangle 4"/>
          <p:cNvSpPr/>
          <p:nvPr/>
        </p:nvSpPr>
        <p:spPr>
          <a:xfrm>
            <a:off x="34925" y="96838"/>
            <a:ext cx="1554163" cy="523875"/>
          </a:xfrm>
          <a:prstGeom prst="rect">
            <a:avLst/>
          </a:prstGeom>
          <a:noFill/>
          <a:ln w="9525">
            <a:noFill/>
          </a:ln>
        </p:spPr>
        <p:txBody>
          <a:bodyPr>
            <a:spAutoFit/>
          </a:bodyPr>
          <a:p>
            <a:pPr algn="ctr" eaLnBrk="0" hangingPunct="0">
              <a:spcBef>
                <a:spcPct val="50000"/>
              </a:spcBef>
            </a:pPr>
            <a:r>
              <a:rPr lang="zh-CN" altLang="en-US" sz="2800" b="1" dirty="0">
                <a:solidFill>
                  <a:srgbClr val="0097E0"/>
                </a:solidFill>
                <a:latin typeface="微软雅黑" panose="020B0503020204020204" pitchFamily="34" charset="-122"/>
                <a:ea typeface="微软雅黑" panose="020B0503020204020204" pitchFamily="34" charset="-122"/>
              </a:rPr>
              <a:t>目　录</a:t>
            </a:r>
            <a:endParaRPr lang="zh-CN" altLang="fr-FR" sz="2800" b="1" dirty="0">
              <a:solidFill>
                <a:srgbClr val="0097E0"/>
              </a:solidFill>
              <a:latin typeface="微软雅黑" panose="020B0503020204020204" pitchFamily="34" charset="-122"/>
              <a:ea typeface="微软雅黑" panose="020B0503020204020204" pitchFamily="34" charset="-122"/>
            </a:endParaRPr>
          </a:p>
        </p:txBody>
      </p:sp>
      <p:pic>
        <p:nvPicPr>
          <p:cNvPr id="41990" name="Picture 4"/>
          <p:cNvPicPr>
            <a:picLocks noChangeAspect="1"/>
          </p:cNvPicPr>
          <p:nvPr/>
        </p:nvPicPr>
        <p:blipFill>
          <a:blip r:embed="rId1"/>
          <a:stretch>
            <a:fillRect/>
          </a:stretch>
        </p:blipFill>
        <p:spPr>
          <a:xfrm>
            <a:off x="1055688" y="4051300"/>
            <a:ext cx="1068387" cy="890588"/>
          </a:xfrm>
          <a:prstGeom prst="rect">
            <a:avLst/>
          </a:prstGeom>
          <a:noFill/>
          <a:ln w="9525">
            <a:noFill/>
          </a:ln>
        </p:spPr>
      </p:pic>
      <p:pic>
        <p:nvPicPr>
          <p:cNvPr id="41991" name="Picture 5"/>
          <p:cNvPicPr>
            <a:picLocks noChangeAspect="1"/>
          </p:cNvPicPr>
          <p:nvPr/>
        </p:nvPicPr>
        <p:blipFill>
          <a:blip r:embed="rId2"/>
          <a:stretch>
            <a:fillRect/>
          </a:stretch>
        </p:blipFill>
        <p:spPr>
          <a:xfrm>
            <a:off x="3995738" y="3494088"/>
            <a:ext cx="990600" cy="930275"/>
          </a:xfrm>
          <a:prstGeom prst="rect">
            <a:avLst/>
          </a:prstGeom>
          <a:noFill/>
          <a:ln w="9525">
            <a:noFill/>
          </a:ln>
        </p:spPr>
      </p:pic>
      <p:grpSp>
        <p:nvGrpSpPr>
          <p:cNvPr id="41992" name="组合 440"/>
          <p:cNvGrpSpPr/>
          <p:nvPr/>
        </p:nvGrpSpPr>
        <p:grpSpPr>
          <a:xfrm>
            <a:off x="1055688" y="1889125"/>
            <a:ext cx="7034212" cy="3433763"/>
            <a:chOff x="5322294" y="1674676"/>
            <a:chExt cx="2939360" cy="1802128"/>
          </a:xfrm>
        </p:grpSpPr>
        <p:grpSp>
          <p:nvGrpSpPr>
            <p:cNvPr id="41996" name="组合 441"/>
            <p:cNvGrpSpPr/>
            <p:nvPr/>
          </p:nvGrpSpPr>
          <p:grpSpPr>
            <a:xfrm>
              <a:off x="5322294" y="1674676"/>
              <a:ext cx="2922114" cy="1041655"/>
              <a:chOff x="3779912" y="1276530"/>
              <a:chExt cx="2652141" cy="932898"/>
            </a:xfrm>
          </p:grpSpPr>
          <p:sp>
            <p:nvSpPr>
              <p:cNvPr id="459" name="矩形 458"/>
              <p:cNvSpPr/>
              <p:nvPr/>
            </p:nvSpPr>
            <p:spPr>
              <a:xfrm>
                <a:off x="3779912" y="1777212"/>
                <a:ext cx="2652140" cy="432034"/>
              </a:xfrm>
              <a:prstGeom prst="rect">
                <a:avLst/>
              </a:prstGeom>
              <a:no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endParaRPr>
              </a:p>
            </p:txBody>
          </p:sp>
          <p:sp>
            <p:nvSpPr>
              <p:cNvPr id="460" name="矩形 459"/>
              <p:cNvSpPr/>
              <p:nvPr/>
            </p:nvSpPr>
            <p:spPr>
              <a:xfrm>
                <a:off x="3779912" y="1777212"/>
                <a:ext cx="602677" cy="432034"/>
              </a:xfrm>
              <a:prstGeom prst="rect">
                <a:avLst/>
              </a:prstGeom>
              <a:gradFill>
                <a:gsLst>
                  <a:gs pos="0">
                    <a:schemeClr val="bg1">
                      <a:lumMod val="65000"/>
                    </a:schemeClr>
                  </a:gs>
                  <a:gs pos="100000">
                    <a:schemeClr val="tx1">
                      <a:lumMod val="65000"/>
                      <a:lumOff val="35000"/>
                    </a:schemeClr>
                  </a:gs>
                </a:gsLst>
                <a:lin ang="5400000" scaled="0"/>
              </a:grad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3600" b="1" i="0" u="none" strike="noStrike" kern="1200" cap="none" spc="0" normalizeH="0" baseline="0" noProof="1" smtClean="0">
                    <a:ln>
                      <a:noFill/>
                    </a:ln>
                    <a:solidFill>
                      <a:schemeClr val="lt1"/>
                    </a:solidFill>
                    <a:effectLst/>
                    <a:uLnTx/>
                    <a:uFillTx/>
                    <a:latin typeface="微软雅黑" panose="020B0503020204020204" pitchFamily="34" charset="-122"/>
                    <a:ea typeface="微软雅黑" panose="020B0503020204020204" pitchFamily="34" charset="-122"/>
                    <a:cs typeface="+mn-cs"/>
                  </a:rPr>
                  <a:t>2</a:t>
                </a:r>
                <a:endParaRPr kumimoji="0" lang="en-US" altLang="zh-CN" sz="3600" b="1" i="0" u="none" strike="noStrike" kern="1200" cap="none" spc="0" normalizeH="0" baseline="0" noProof="1" smtClean="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461" name="TextBox 460"/>
              <p:cNvSpPr txBox="1"/>
              <p:nvPr/>
            </p:nvSpPr>
            <p:spPr>
              <a:xfrm>
                <a:off x="4382367" y="1837775"/>
                <a:ext cx="1991823" cy="303230"/>
              </a:xfrm>
              <a:prstGeom prst="rect">
                <a:avLst/>
              </a:prstGeom>
              <a:noFill/>
            </p:spPr>
            <p:txBody>
              <a:bodyPr>
                <a:spAutoFit/>
                <a:scene3d>
                  <a:camera prst="orthographicFront"/>
                  <a:lightRig rig="soft" dir="t">
                    <a:rot lat="0" lon="0" rev="15600000"/>
                  </a:lightRig>
                </a:scene3d>
                <a:sp3d extrusionH="57150" prstMaterial="softEdge">
                  <a:bevelT w="25400" h="38100"/>
                </a:sp3d>
              </a:bodyPr>
              <a:lstStyle/>
              <a:p>
                <a:pPr marR="0" defTabSz="914400">
                  <a:buClrTx/>
                  <a:buSzTx/>
                  <a:buFontTx/>
                  <a:buNone/>
                  <a:defRPr/>
                </a:pPr>
                <a:r>
                  <a:rPr kumimoji="0" lang="zh-CN" altLang="en-US" sz="3600" b="1" kern="1200" cap="none" spc="0" normalizeH="0" baseline="0" noProof="1">
                    <a:solidFill>
                      <a:schemeClr val="accent4"/>
                    </a:solidFill>
                    <a:latin typeface="微软雅黑" panose="020B0503020204020204" pitchFamily="34" charset="-122"/>
                    <a:ea typeface="微软雅黑" panose="020B0503020204020204" pitchFamily="34" charset="-122"/>
                    <a:cs typeface="+mn-cs"/>
                  </a:rPr>
                  <a:t>和部下的沟通</a:t>
                </a:r>
                <a:endParaRPr kumimoji="0" lang="zh-CN" altLang="en-US" sz="3600" b="1" kern="1200" cap="none" spc="0" normalizeH="0" baseline="0" noProof="1">
                  <a:solidFill>
                    <a:schemeClr val="accent4"/>
                  </a:solidFill>
                  <a:latin typeface="微软雅黑" panose="020B0503020204020204" pitchFamily="34" charset="-122"/>
                  <a:ea typeface="微软雅黑" panose="020B0503020204020204" pitchFamily="34" charset="-122"/>
                  <a:cs typeface="+mn-cs"/>
                </a:endParaRPr>
              </a:p>
            </p:txBody>
          </p:sp>
          <p:sp>
            <p:nvSpPr>
              <p:cNvPr id="28" name="TextBox 27"/>
              <p:cNvSpPr txBox="1"/>
              <p:nvPr/>
            </p:nvSpPr>
            <p:spPr>
              <a:xfrm>
                <a:off x="4411488" y="1276530"/>
                <a:ext cx="1991664" cy="302946"/>
              </a:xfrm>
              <a:prstGeom prst="rect">
                <a:avLst/>
              </a:prstGeom>
              <a:noFill/>
            </p:spPr>
            <p:txBody>
              <a:bodyPr>
                <a:spAutoFit/>
              </a:bodyPr>
              <a:lstStyle/>
              <a:p>
                <a:pPr marR="0" defTabSz="914400">
                  <a:buClrTx/>
                  <a:buSzTx/>
                  <a:buFontTx/>
                  <a:buNone/>
                  <a:defRPr/>
                </a:pPr>
                <a:r>
                  <a:rPr kumimoji="1" lang="zh-CN" altLang="en-US" sz="3600" b="1" kern="1200" cap="none" spc="0" normalizeH="0" baseline="0" noProof="0" dirty="0" smtClean="0">
                    <a:effectLst>
                      <a:outerShdw blurRad="38100" dist="19050" dir="2700000" algn="tl" rotWithShape="0">
                        <a:schemeClr val="dk1">
                          <a:alpha val="40000"/>
                        </a:schemeClr>
                      </a:outerShdw>
                    </a:effectLst>
                    <a:latin typeface="华文中宋" panose="02010600040101010101" pitchFamily="2" charset="-122"/>
                    <a:ea typeface="华文中宋" panose="02010600040101010101" pitchFamily="2" charset="-122"/>
                    <a:cs typeface="+mn-cs"/>
                    <a:sym typeface="+mn-ea"/>
                  </a:rPr>
                  <a:t>管理方针的制作</a:t>
                </a:r>
                <a:endParaRPr kumimoji="1" lang="zh-CN" altLang="en-US" sz="3600" b="1" kern="1200" cap="none" spc="0" normalizeH="0" baseline="0" noProof="0" dirty="0" smtClean="0">
                  <a:effectLst>
                    <a:outerShdw blurRad="38100" dist="19050" dir="2700000" algn="tl" rotWithShape="0">
                      <a:schemeClr val="dk1">
                        <a:alpha val="40000"/>
                      </a:schemeClr>
                    </a:outerShdw>
                  </a:effectLst>
                  <a:latin typeface="华文中宋" panose="02010600040101010101" pitchFamily="2" charset="-122"/>
                  <a:ea typeface="华文中宋" panose="02010600040101010101" pitchFamily="2" charset="-122"/>
                  <a:cs typeface="+mn-cs"/>
                  <a:sym typeface="+mn-ea"/>
                </a:endParaRPr>
              </a:p>
            </p:txBody>
          </p:sp>
        </p:grpSp>
        <p:grpSp>
          <p:nvGrpSpPr>
            <p:cNvPr id="41997" name="组合 442"/>
            <p:cNvGrpSpPr/>
            <p:nvPr/>
          </p:nvGrpSpPr>
          <p:grpSpPr>
            <a:xfrm>
              <a:off x="5322294" y="2927522"/>
              <a:ext cx="2939360" cy="549282"/>
              <a:chOff x="3779912" y="1777380"/>
              <a:chExt cx="2667794" cy="491932"/>
            </a:xfrm>
          </p:grpSpPr>
          <p:sp>
            <p:nvSpPr>
              <p:cNvPr id="41998" name="矩形 455"/>
              <p:cNvSpPr/>
              <p:nvPr/>
            </p:nvSpPr>
            <p:spPr>
              <a:xfrm>
                <a:off x="3779912" y="1777380"/>
                <a:ext cx="2652141" cy="491932"/>
              </a:xfrm>
              <a:prstGeom prst="rect">
                <a:avLst/>
              </a:prstGeom>
              <a:noFill/>
              <a:ln w="9525">
                <a:noFill/>
              </a:ln>
            </p:spPr>
            <p:txBody>
              <a:bodyPr>
                <a:spAutoFit/>
              </a:bodyPr>
              <a:p>
                <a:endParaRPr lang="zh-CN" altLang="en-US" sz="3600" b="1" dirty="0">
                  <a:solidFill>
                    <a:srgbClr val="595959"/>
                  </a:solidFill>
                  <a:latin typeface="微软雅黑" panose="020B0503020204020204" pitchFamily="34" charset="-122"/>
                  <a:ea typeface="微软雅黑" panose="020B0503020204020204" pitchFamily="34" charset="-122"/>
                </a:endParaRPr>
              </a:p>
            </p:txBody>
          </p:sp>
          <p:sp>
            <p:nvSpPr>
              <p:cNvPr id="457" name="矩形 456"/>
              <p:cNvSpPr/>
              <p:nvPr/>
            </p:nvSpPr>
            <p:spPr>
              <a:xfrm>
                <a:off x="3779912" y="1777584"/>
                <a:ext cx="602677" cy="432034"/>
              </a:xfrm>
              <a:prstGeom prst="rect">
                <a:avLst/>
              </a:prstGeom>
              <a:gradFill>
                <a:gsLst>
                  <a:gs pos="0">
                    <a:schemeClr val="bg1">
                      <a:lumMod val="65000"/>
                    </a:schemeClr>
                  </a:gs>
                  <a:gs pos="100000">
                    <a:schemeClr val="tx1">
                      <a:lumMod val="65000"/>
                      <a:lumOff val="35000"/>
                    </a:schemeClr>
                  </a:gs>
                </a:gsLst>
                <a:lin ang="5400000" scaled="0"/>
              </a:grad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3600" b="1" i="0" u="none" strike="noStrike" kern="1200" cap="none" spc="0" normalizeH="0" baseline="0" noProof="1" smtClean="0">
                    <a:ln>
                      <a:noFill/>
                    </a:ln>
                    <a:solidFill>
                      <a:schemeClr val="lt1"/>
                    </a:solidFill>
                    <a:effectLst/>
                    <a:uLnTx/>
                    <a:uFillTx/>
                    <a:latin typeface="微软雅黑" panose="020B0503020204020204" pitchFamily="34" charset="-122"/>
                    <a:ea typeface="微软雅黑" panose="020B0503020204020204" pitchFamily="34" charset="-122"/>
                    <a:cs typeface="+mn-cs"/>
                  </a:rPr>
                  <a:t>3</a:t>
                </a:r>
                <a:endParaRPr kumimoji="0" lang="en-US" altLang="zh-CN" sz="36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458" name="TextBox 457"/>
              <p:cNvSpPr txBox="1"/>
              <p:nvPr/>
            </p:nvSpPr>
            <p:spPr>
              <a:xfrm>
                <a:off x="4398021" y="1839703"/>
                <a:ext cx="2049685" cy="303229"/>
              </a:xfrm>
              <a:prstGeom prst="rect">
                <a:avLst/>
              </a:prstGeom>
              <a:noFill/>
            </p:spPr>
            <p:txBody>
              <a:bodyPr>
                <a:spAutoFit/>
                <a:scene3d>
                  <a:camera prst="orthographicFront"/>
                  <a:lightRig rig="threePt" dir="t"/>
                </a:scene3d>
              </a:bodyPr>
              <a:lstStyle/>
              <a:p>
                <a:pPr marR="0" defTabSz="914400">
                  <a:buClrTx/>
                  <a:buSzTx/>
                  <a:buFontTx/>
                  <a:buNone/>
                  <a:defRPr/>
                </a:pPr>
                <a:r>
                  <a:rPr kumimoji="0" lang="zh-CN" altLang="en-US" sz="3600" b="1" kern="1200" cap="none" spc="0" normalizeH="0" baseline="0" noProof="1" smtClean="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mn-cs"/>
                    <a:sym typeface="+mn-ea"/>
                  </a:rPr>
                  <a:t>可视化管理</a:t>
                </a:r>
                <a:endParaRPr kumimoji="0" lang="zh-CN" altLang="en-US" sz="3600" b="1" kern="1200" cap="none" spc="0" normalizeH="0" baseline="0" noProof="1" smtClean="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mn-cs"/>
                  <a:sym typeface="+mn-ea"/>
                </a:endParaRPr>
              </a:p>
            </p:txBody>
          </p:sp>
        </p:grpSp>
      </p:grpSp>
      <p:sp>
        <p:nvSpPr>
          <p:cNvPr id="2" name="矩形 1"/>
          <p:cNvSpPr/>
          <p:nvPr/>
        </p:nvSpPr>
        <p:spPr>
          <a:xfrm>
            <a:off x="2644775" y="4275138"/>
            <a:ext cx="5445125" cy="919163"/>
          </a:xfrm>
          <a:prstGeom prst="rect">
            <a:avLst/>
          </a:prstGeom>
          <a:no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endParaRPr>
          </a:p>
        </p:txBody>
      </p:sp>
      <p:sp>
        <p:nvSpPr>
          <p:cNvPr id="24" name="矩形 23"/>
          <p:cNvSpPr/>
          <p:nvPr/>
        </p:nvSpPr>
        <p:spPr>
          <a:xfrm>
            <a:off x="1055688" y="1776413"/>
            <a:ext cx="6992938" cy="919163"/>
          </a:xfrm>
          <a:prstGeom prst="rect">
            <a:avLst/>
          </a:prstGeom>
          <a:no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0" b="0" i="0" u="none" strike="noStrike" kern="1200" cap="none" spc="0" normalizeH="0" baseline="0" noProof="1">
              <a:ln>
                <a:noFill/>
              </a:ln>
              <a:solidFill>
                <a:schemeClr val="lt1"/>
              </a:solidFill>
              <a:effectLst/>
              <a:uLnTx/>
              <a:uFillTx/>
              <a:latin typeface="+mn-lt"/>
              <a:ea typeface="+mn-ea"/>
              <a:cs typeface="+mn-cs"/>
            </a:endParaRPr>
          </a:p>
        </p:txBody>
      </p:sp>
      <p:sp>
        <p:nvSpPr>
          <p:cNvPr id="25" name="矩形 24"/>
          <p:cNvSpPr/>
          <p:nvPr/>
        </p:nvSpPr>
        <p:spPr>
          <a:xfrm>
            <a:off x="1055688" y="1776413"/>
            <a:ext cx="1589088" cy="919163"/>
          </a:xfrm>
          <a:prstGeom prst="rect">
            <a:avLst/>
          </a:prstGeom>
          <a:gradFill>
            <a:gsLst>
              <a:gs pos="0">
                <a:schemeClr val="bg1">
                  <a:lumMod val="65000"/>
                </a:schemeClr>
              </a:gs>
              <a:gs pos="100000">
                <a:schemeClr val="tx1">
                  <a:lumMod val="65000"/>
                  <a:lumOff val="35000"/>
                </a:schemeClr>
              </a:gs>
            </a:gsLst>
            <a:lin ang="5400000" scaled="0"/>
          </a:grad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3600" b="1" i="0" u="none" strike="noStrike" kern="1200" cap="none" spc="0" normalizeH="0" baseline="0" noProof="1" smtClean="0">
                <a:ln>
                  <a:noFill/>
                </a:ln>
                <a:solidFill>
                  <a:schemeClr val="lt1"/>
                </a:solidFill>
                <a:effectLst/>
                <a:uLnTx/>
                <a:uFillTx/>
                <a:latin typeface="微软雅黑" panose="020B0503020204020204" pitchFamily="34" charset="-122"/>
                <a:ea typeface="微软雅黑" panose="020B0503020204020204" pitchFamily="34" charset="-122"/>
                <a:cs typeface="+mn-cs"/>
              </a:rPr>
              <a:t>1</a:t>
            </a:r>
            <a:endParaRPr kumimoji="0" lang="en-US" altLang="zh-CN" sz="3600" b="1" i="0" u="none" strike="noStrike" kern="1200" cap="none" spc="0" normalizeH="0" baseline="0" noProof="1" smtClean="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transition spd="slow">
    <p:pull/>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页脚占位符 5"/>
          <p:cNvSpPr txBox="1">
            <a:spLocks noGrp="1"/>
          </p:cNvSpPr>
          <p:nvPr>
            <p:ph type="ftr" sz="quarter" idx="4294967295"/>
          </p:nvPr>
        </p:nvSpPr>
        <p:spPr bwMode="gray">
          <a:xfrm>
            <a:off x="0" y="6644005"/>
            <a:ext cx="6022975" cy="152400"/>
          </a:xfrm>
          <a:prstGeom prst="rect">
            <a:avLst/>
          </a:prstGeom>
          <a:noFill/>
          <a:ln>
            <a:noFill/>
            <a:miter lim="800000"/>
          </a:ln>
        </p:spPr>
        <p:txBody>
          <a:bodyPr lIns="0" tIns="0" rIns="0" bIns="0" anchor="ctr">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1000" b="0" i="0" u="none" strike="noStrike" kern="1200" cap="none" spc="0" normalizeH="0" baseline="0" noProof="0">
                <a:ln>
                  <a:noFill/>
                </a:ln>
                <a:solidFill>
                  <a:srgbClr val="5A93B6"/>
                </a:solidFill>
                <a:effectLst/>
                <a:uLnTx/>
                <a:uFillTx/>
                <a:latin typeface="+mn-lt"/>
                <a:ea typeface="+mn-ea"/>
                <a:cs typeface="+mn-cs"/>
              </a:rPr>
              <a:t>Fengshen Reserved</a:t>
            </a:r>
            <a:endParaRPr kumimoji="0" lang="en-US" altLang="zh-CN" sz="1000" b="0" i="0" u="none" strike="noStrike" kern="1200" cap="none" spc="0" normalizeH="0" baseline="0" noProof="0">
              <a:ln>
                <a:noFill/>
              </a:ln>
              <a:solidFill>
                <a:srgbClr val="5A93B6"/>
              </a:solidFill>
              <a:effectLst/>
              <a:uLnTx/>
              <a:uFillTx/>
              <a:latin typeface="+mn-lt"/>
              <a:ea typeface="+mn-ea"/>
              <a:cs typeface="+mn-cs"/>
            </a:endParaRPr>
          </a:p>
        </p:txBody>
      </p:sp>
      <p:sp>
        <p:nvSpPr>
          <p:cNvPr id="60419" name="Text Box 4"/>
          <p:cNvSpPr txBox="1"/>
          <p:nvPr/>
        </p:nvSpPr>
        <p:spPr>
          <a:xfrm>
            <a:off x="0" y="93663"/>
            <a:ext cx="5486400" cy="579437"/>
          </a:xfrm>
          <a:prstGeom prst="rect">
            <a:avLst/>
          </a:prstGeom>
          <a:noFill/>
          <a:ln w="9525">
            <a:noFill/>
          </a:ln>
        </p:spPr>
        <p:txBody>
          <a:bodyPr>
            <a:spAutoFit/>
          </a:bodyPr>
          <a:p>
            <a:pPr>
              <a:spcBef>
                <a:spcPct val="50000"/>
              </a:spcBef>
            </a:pPr>
            <a:r>
              <a:rPr lang="zh-CN" altLang="en-US" sz="3200" i="1" dirty="0">
                <a:latin typeface="Times New Roman" panose="02020603050405020304" pitchFamily="18" charset="0"/>
                <a:ea typeface="黑体" panose="02010609060101010101" pitchFamily="49" charset="-122"/>
              </a:rPr>
              <a:t>二、方针</a:t>
            </a:r>
            <a:r>
              <a:rPr lang="en-US" altLang="zh-CN" sz="3200" i="1" dirty="0">
                <a:latin typeface="Times New Roman" panose="02020603050405020304" pitchFamily="18" charset="0"/>
                <a:ea typeface="黑体" panose="02010609060101010101" pitchFamily="49" charset="-122"/>
              </a:rPr>
              <a:t>`</a:t>
            </a:r>
            <a:r>
              <a:rPr lang="zh-CN" altLang="en-US" sz="3200" i="1" dirty="0">
                <a:latin typeface="Times New Roman" panose="02020603050405020304" pitchFamily="18" charset="0"/>
                <a:ea typeface="黑体" panose="02010609060101010101" pitchFamily="49" charset="-122"/>
              </a:rPr>
              <a:t>目标</a:t>
            </a:r>
            <a:r>
              <a:rPr lang="en-US" altLang="zh-CN" sz="3200" i="1" dirty="0">
                <a:latin typeface="Times New Roman" panose="02020603050405020304" pitchFamily="18" charset="0"/>
                <a:ea typeface="黑体" panose="02010609060101010101" pitchFamily="49" charset="-122"/>
              </a:rPr>
              <a:t>`</a:t>
            </a:r>
            <a:r>
              <a:rPr lang="zh-CN" altLang="en-US" sz="3200" i="1" dirty="0">
                <a:latin typeface="Times New Roman" panose="02020603050405020304" pitchFamily="18" charset="0"/>
                <a:ea typeface="黑体" panose="02010609060101010101" pitchFamily="49" charset="-122"/>
              </a:rPr>
              <a:t>方策</a:t>
            </a:r>
            <a:endParaRPr lang="zh-CN" altLang="en-US" sz="3200" i="1" dirty="0">
              <a:latin typeface="Times New Roman" panose="02020603050405020304" pitchFamily="18" charset="0"/>
              <a:ea typeface="黑体" panose="02010609060101010101" pitchFamily="49" charset="-122"/>
            </a:endParaRPr>
          </a:p>
        </p:txBody>
      </p:sp>
      <p:sp>
        <p:nvSpPr>
          <p:cNvPr id="60420" name="Text Box 5"/>
          <p:cNvSpPr txBox="1"/>
          <p:nvPr/>
        </p:nvSpPr>
        <p:spPr>
          <a:xfrm>
            <a:off x="0" y="908050"/>
            <a:ext cx="7272338" cy="457200"/>
          </a:xfrm>
          <a:prstGeom prst="rect">
            <a:avLst/>
          </a:prstGeom>
          <a:noFill/>
          <a:ln w="9525">
            <a:noFill/>
          </a:ln>
        </p:spPr>
        <p:txBody>
          <a:bodyPr>
            <a:spAutoFit/>
          </a:bodyPr>
          <a:p>
            <a:r>
              <a:rPr lang="en-US" altLang="zh-CN" sz="2400" i="1" u="sng" dirty="0">
                <a:latin typeface="黑体" panose="02010609060101010101" pitchFamily="49" charset="-122"/>
                <a:ea typeface="黑体" panose="02010609060101010101" pitchFamily="49" charset="-122"/>
              </a:rPr>
              <a:t>3</a:t>
            </a:r>
            <a:r>
              <a:rPr lang="zh-CN" altLang="en-US" sz="2400" i="1" u="sng" dirty="0">
                <a:latin typeface="黑体" panose="02010609060101010101" pitchFamily="49" charset="-122"/>
                <a:ea typeface="黑体" panose="02010609060101010101" pitchFamily="49" charset="-122"/>
              </a:rPr>
              <a:t>、策略、方策与方案：</a:t>
            </a:r>
            <a:endParaRPr lang="zh-CN" altLang="en-US" sz="2400" i="1" u="sng" dirty="0">
              <a:latin typeface="黑体" panose="02010609060101010101" pitchFamily="49" charset="-122"/>
              <a:ea typeface="黑体" panose="02010609060101010101" pitchFamily="49" charset="-122"/>
            </a:endParaRPr>
          </a:p>
        </p:txBody>
      </p:sp>
      <p:sp>
        <p:nvSpPr>
          <p:cNvPr id="60421" name="Rectangle 7"/>
          <p:cNvSpPr/>
          <p:nvPr/>
        </p:nvSpPr>
        <p:spPr>
          <a:xfrm>
            <a:off x="323850" y="1268413"/>
            <a:ext cx="8640763" cy="1006475"/>
          </a:xfrm>
          <a:prstGeom prst="rect">
            <a:avLst/>
          </a:prstGeom>
          <a:noFill/>
          <a:ln w="9525">
            <a:noFill/>
          </a:ln>
        </p:spPr>
        <p:txBody>
          <a:bodyPr>
            <a:spAutoFit/>
          </a:bodyPr>
          <a:p>
            <a:r>
              <a:rPr lang="zh-CN" altLang="en-US" u="sng" dirty="0">
                <a:solidFill>
                  <a:srgbClr val="E40B06"/>
                </a:solidFill>
                <a:latin typeface="黑体" panose="02010609060101010101" pitchFamily="49" charset="-122"/>
                <a:ea typeface="黑体" panose="02010609060101010101" pitchFamily="49" charset="-122"/>
              </a:rPr>
              <a:t>策略：</a:t>
            </a:r>
            <a:endParaRPr lang="zh-CN" altLang="en-US" u="sng" dirty="0">
              <a:solidFill>
                <a:srgbClr val="E40B06"/>
              </a:solidFill>
              <a:latin typeface="黑体" panose="02010609060101010101" pitchFamily="49" charset="-122"/>
              <a:ea typeface="黑体" panose="02010609060101010101" pitchFamily="49" charset="-122"/>
            </a:endParaRPr>
          </a:p>
          <a:p>
            <a:r>
              <a:rPr lang="zh-CN" altLang="en-US" dirty="0">
                <a:solidFill>
                  <a:srgbClr val="3263C6"/>
                </a:solidFill>
                <a:latin typeface="黑体" panose="02010609060101010101" pitchFamily="49" charset="-122"/>
                <a:ea typeface="黑体" panose="02010609060101010101" pitchFamily="49" charset="-122"/>
              </a:rPr>
              <a:t>    涉及的时间较长范围较广，达成中长期的目标所定的手段或方法，就是中长期策略；整个公司的年度目标达成的手段或方法就是公司的年度策略</a:t>
            </a:r>
            <a:endParaRPr lang="zh-CN" altLang="en-US" dirty="0">
              <a:solidFill>
                <a:srgbClr val="3263C6"/>
              </a:solidFill>
              <a:latin typeface="黑体" panose="02010609060101010101" pitchFamily="49" charset="-122"/>
              <a:ea typeface="黑体" panose="02010609060101010101" pitchFamily="49" charset="-122"/>
            </a:endParaRPr>
          </a:p>
        </p:txBody>
      </p:sp>
      <p:sp>
        <p:nvSpPr>
          <p:cNvPr id="60422" name="Rectangle 8"/>
          <p:cNvSpPr/>
          <p:nvPr/>
        </p:nvSpPr>
        <p:spPr>
          <a:xfrm>
            <a:off x="250825" y="2524125"/>
            <a:ext cx="8713788" cy="1984375"/>
          </a:xfrm>
          <a:prstGeom prst="rect">
            <a:avLst/>
          </a:prstGeom>
          <a:noFill/>
          <a:ln w="9525">
            <a:noFill/>
          </a:ln>
        </p:spPr>
        <p:txBody>
          <a:bodyPr>
            <a:spAutoFit/>
          </a:bodyPr>
          <a:p>
            <a:r>
              <a:rPr lang="zh-CN" altLang="en-US" u="sng" dirty="0">
                <a:solidFill>
                  <a:srgbClr val="E40B06"/>
                </a:solidFill>
                <a:latin typeface="Arial" panose="020B0604020202020204" pitchFamily="34" charset="0"/>
              </a:rPr>
              <a:t>方策：</a:t>
            </a:r>
            <a:endParaRPr lang="zh-CN" altLang="en-US" u="sng" dirty="0">
              <a:solidFill>
                <a:srgbClr val="E40B06"/>
              </a:solidFill>
              <a:latin typeface="黑体" panose="02010609060101010101" pitchFamily="49" charset="-122"/>
              <a:ea typeface="黑体" panose="02010609060101010101" pitchFamily="49" charset="-122"/>
            </a:endParaRPr>
          </a:p>
          <a:p>
            <a:r>
              <a:rPr lang="zh-CN" altLang="en-US" dirty="0">
                <a:solidFill>
                  <a:srgbClr val="3263C6"/>
                </a:solidFill>
                <a:latin typeface="黑体" panose="02010609060101010101" pitchFamily="49" charset="-122"/>
                <a:ea typeface="黑体" panose="02010609060101010101" pitchFamily="49" charset="-122"/>
              </a:rPr>
              <a:t>    属于年度方针中针对公司较大的部门，如：事业部或分公司等的年度目标而制定的达成手段或方法</a:t>
            </a:r>
            <a:endParaRPr lang="zh-CN" altLang="en-US" dirty="0">
              <a:solidFill>
                <a:srgbClr val="3263C6"/>
              </a:solidFill>
              <a:latin typeface="黑体" panose="02010609060101010101" pitchFamily="49" charset="-122"/>
              <a:ea typeface="黑体" panose="02010609060101010101" pitchFamily="49" charset="-122"/>
            </a:endParaRPr>
          </a:p>
          <a:p>
            <a:r>
              <a:rPr lang="zh-CN" altLang="en-US" sz="1600" dirty="0">
                <a:solidFill>
                  <a:srgbClr val="E40B06"/>
                </a:solidFill>
                <a:latin typeface="黑体" panose="02010609060101010101" pitchFamily="49" charset="-122"/>
                <a:ea typeface="黑体" panose="02010609060101010101" pitchFamily="49" charset="-122"/>
              </a:rPr>
              <a:t>例：制造事业群的年度目标：</a:t>
            </a:r>
            <a:r>
              <a:rPr lang="en-US" altLang="zh-CN" sz="1600" dirty="0">
                <a:solidFill>
                  <a:srgbClr val="E40B06"/>
                </a:solidFill>
                <a:latin typeface="黑体" panose="02010609060101010101" pitchFamily="49" charset="-122"/>
                <a:ea typeface="黑体" panose="02010609060101010101" pitchFamily="49" charset="-122"/>
              </a:rPr>
              <a:t>QCC</a:t>
            </a:r>
            <a:r>
              <a:rPr lang="zh-CN" altLang="en-US" sz="1600" dirty="0">
                <a:solidFill>
                  <a:srgbClr val="E40B06"/>
                </a:solidFill>
                <a:latin typeface="黑体" panose="02010609060101010101" pitchFamily="49" charset="-122"/>
                <a:ea typeface="黑体" panose="02010609060101010101" pitchFamily="49" charset="-122"/>
              </a:rPr>
              <a:t>活动的参与率提高至</a:t>
            </a:r>
            <a:r>
              <a:rPr lang="en-US" altLang="zh-CN" sz="1600" dirty="0">
                <a:solidFill>
                  <a:srgbClr val="E40B06"/>
                </a:solidFill>
                <a:latin typeface="黑体" panose="02010609060101010101" pitchFamily="49" charset="-122"/>
                <a:ea typeface="黑体" panose="02010609060101010101" pitchFamily="49" charset="-122"/>
              </a:rPr>
              <a:t>70%</a:t>
            </a:r>
            <a:endParaRPr lang="en-US" altLang="zh-CN" sz="1600" dirty="0">
              <a:solidFill>
                <a:srgbClr val="E40B06"/>
              </a:solidFill>
              <a:latin typeface="黑体" panose="02010609060101010101" pitchFamily="49" charset="-122"/>
              <a:ea typeface="黑体" panose="02010609060101010101" pitchFamily="49" charset="-122"/>
            </a:endParaRPr>
          </a:p>
          <a:p>
            <a:r>
              <a:rPr lang="en-US" altLang="zh-CN" sz="1600" dirty="0">
                <a:solidFill>
                  <a:srgbClr val="E40B06"/>
                </a:solidFill>
                <a:latin typeface="黑体" panose="02010609060101010101" pitchFamily="49" charset="-122"/>
                <a:ea typeface="黑体" panose="02010609060101010101" pitchFamily="49" charset="-122"/>
              </a:rPr>
              <a:t>    *</a:t>
            </a:r>
            <a:r>
              <a:rPr lang="zh-CN" altLang="en-US" sz="1600" dirty="0">
                <a:solidFill>
                  <a:srgbClr val="E40B06"/>
                </a:solidFill>
                <a:latin typeface="黑体" panose="02010609060101010101" pitchFamily="49" charset="-122"/>
                <a:ea typeface="黑体" panose="02010609060101010101" pitchFamily="49" charset="-122"/>
              </a:rPr>
              <a:t>增加事业群的</a:t>
            </a:r>
            <a:r>
              <a:rPr lang="en-US" altLang="zh-CN" sz="1600" dirty="0">
                <a:solidFill>
                  <a:srgbClr val="E40B06"/>
                </a:solidFill>
                <a:latin typeface="黑体" panose="02010609060101010101" pitchFamily="49" charset="-122"/>
                <a:ea typeface="黑体" panose="02010609060101010101" pitchFamily="49" charset="-122"/>
              </a:rPr>
              <a:t>QCC</a:t>
            </a:r>
            <a:r>
              <a:rPr lang="zh-CN" altLang="en-US" sz="1600" dirty="0">
                <a:solidFill>
                  <a:srgbClr val="E40B06"/>
                </a:solidFill>
                <a:latin typeface="黑体" panose="02010609060101010101" pitchFamily="49" charset="-122"/>
                <a:ea typeface="黑体" panose="02010609060101010101" pitchFamily="49" charset="-122"/>
              </a:rPr>
              <a:t>之教育训练</a:t>
            </a:r>
            <a:endParaRPr lang="zh-CN" altLang="en-US" sz="1600" dirty="0">
              <a:solidFill>
                <a:srgbClr val="E40B06"/>
              </a:solidFill>
              <a:latin typeface="黑体" panose="02010609060101010101" pitchFamily="49" charset="-122"/>
              <a:ea typeface="黑体" panose="02010609060101010101" pitchFamily="49" charset="-122"/>
            </a:endParaRPr>
          </a:p>
          <a:p>
            <a:r>
              <a:rPr lang="zh-CN" altLang="en-US" sz="1600" dirty="0">
                <a:solidFill>
                  <a:srgbClr val="E40B06"/>
                </a:solidFill>
                <a:latin typeface="黑体" panose="02010609060101010101" pitchFamily="49" charset="-122"/>
                <a:ea typeface="黑体" panose="02010609060101010101" pitchFamily="49" charset="-122"/>
              </a:rPr>
              <a:t>    *要求各部门主管积极配合</a:t>
            </a:r>
            <a:endParaRPr lang="zh-CN" altLang="en-US" sz="1600" dirty="0">
              <a:solidFill>
                <a:srgbClr val="E40B06"/>
              </a:solidFill>
              <a:latin typeface="黑体" panose="02010609060101010101" pitchFamily="49" charset="-122"/>
              <a:ea typeface="黑体" panose="02010609060101010101" pitchFamily="49" charset="-122"/>
            </a:endParaRPr>
          </a:p>
          <a:p>
            <a:r>
              <a:rPr lang="zh-CN" altLang="en-US" sz="1600" dirty="0">
                <a:solidFill>
                  <a:srgbClr val="E40B06"/>
                </a:solidFill>
                <a:latin typeface="黑体" panose="02010609060101010101" pitchFamily="49" charset="-122"/>
                <a:ea typeface="黑体" panose="02010609060101010101" pitchFamily="49" charset="-122"/>
              </a:rPr>
              <a:t>    *提高各种</a:t>
            </a:r>
            <a:r>
              <a:rPr lang="en-US" altLang="zh-CN" sz="1600" dirty="0">
                <a:solidFill>
                  <a:srgbClr val="E40B06"/>
                </a:solidFill>
                <a:latin typeface="黑体" panose="02010609060101010101" pitchFamily="49" charset="-122"/>
                <a:ea typeface="黑体" panose="02010609060101010101" pitchFamily="49" charset="-122"/>
              </a:rPr>
              <a:t>QCC</a:t>
            </a:r>
            <a:r>
              <a:rPr lang="zh-CN" altLang="en-US" sz="1600" dirty="0">
                <a:solidFill>
                  <a:srgbClr val="E40B06"/>
                </a:solidFill>
                <a:latin typeface="黑体" panose="02010609060101010101" pitchFamily="49" charset="-122"/>
                <a:ea typeface="黑体" panose="02010609060101010101" pitchFamily="49" charset="-122"/>
              </a:rPr>
              <a:t>活动参与的诱因</a:t>
            </a:r>
            <a:endParaRPr lang="zh-CN" altLang="en-US" sz="1600" dirty="0">
              <a:solidFill>
                <a:srgbClr val="E40B06"/>
              </a:solidFill>
              <a:latin typeface="黑体" panose="02010609060101010101" pitchFamily="49" charset="-122"/>
              <a:ea typeface="黑体" panose="02010609060101010101" pitchFamily="49" charset="-122"/>
            </a:endParaRPr>
          </a:p>
        </p:txBody>
      </p:sp>
      <p:sp>
        <p:nvSpPr>
          <p:cNvPr id="60423" name="Rectangle 9"/>
          <p:cNvSpPr/>
          <p:nvPr/>
        </p:nvSpPr>
        <p:spPr>
          <a:xfrm>
            <a:off x="250825" y="4508500"/>
            <a:ext cx="8569325" cy="2289175"/>
          </a:xfrm>
          <a:prstGeom prst="rect">
            <a:avLst/>
          </a:prstGeom>
          <a:noFill/>
          <a:ln w="9525">
            <a:noFill/>
          </a:ln>
        </p:spPr>
        <p:txBody>
          <a:bodyPr>
            <a:spAutoFit/>
          </a:bodyPr>
          <a:p>
            <a:r>
              <a:rPr lang="zh-CN" altLang="en-US" u="sng" dirty="0">
                <a:solidFill>
                  <a:srgbClr val="E40B06"/>
                </a:solidFill>
                <a:latin typeface="黑体" panose="02010609060101010101" pitchFamily="49" charset="-122"/>
                <a:ea typeface="黑体" panose="02010609060101010101" pitchFamily="49" charset="-122"/>
              </a:rPr>
              <a:t>方案：</a:t>
            </a:r>
            <a:endParaRPr lang="zh-CN" altLang="en-US" u="sng" dirty="0">
              <a:solidFill>
                <a:srgbClr val="E40B06"/>
              </a:solidFill>
              <a:latin typeface="黑体" panose="02010609060101010101" pitchFamily="49" charset="-122"/>
              <a:ea typeface="黑体" panose="02010609060101010101" pitchFamily="49" charset="-122"/>
            </a:endParaRPr>
          </a:p>
          <a:p>
            <a:r>
              <a:rPr lang="zh-CN" altLang="en-US" dirty="0">
                <a:solidFill>
                  <a:srgbClr val="3263C6"/>
                </a:solidFill>
                <a:latin typeface="黑体" panose="02010609060101010101" pitchFamily="49" charset="-122"/>
                <a:ea typeface="黑体" panose="02010609060101010101" pitchFamily="49" charset="-122"/>
              </a:rPr>
              <a:t>    在年度方针中，为了达成较小单位，如物料部门，品管课等年度方针所采取的手段或方法</a:t>
            </a:r>
            <a:endParaRPr lang="zh-CN" altLang="en-US" dirty="0">
              <a:solidFill>
                <a:srgbClr val="3263C6"/>
              </a:solidFill>
              <a:latin typeface="黑体" panose="02010609060101010101" pitchFamily="49" charset="-122"/>
              <a:ea typeface="黑体" panose="02010609060101010101" pitchFamily="49" charset="-122"/>
            </a:endParaRPr>
          </a:p>
          <a:p>
            <a:r>
              <a:rPr lang="zh-CN" altLang="en-US" sz="1600" dirty="0">
                <a:solidFill>
                  <a:srgbClr val="E40B06"/>
                </a:solidFill>
                <a:latin typeface="黑体" panose="02010609060101010101" pitchFamily="49" charset="-122"/>
                <a:ea typeface="黑体" panose="02010609060101010101" pitchFamily="49" charset="-122"/>
              </a:rPr>
              <a:t>例：生产课的年度目标：生产绩效提高</a:t>
            </a:r>
            <a:r>
              <a:rPr lang="en-US" altLang="zh-CN" sz="1600" dirty="0">
                <a:solidFill>
                  <a:srgbClr val="E40B06"/>
                </a:solidFill>
                <a:latin typeface="黑体" panose="02010609060101010101" pitchFamily="49" charset="-122"/>
                <a:ea typeface="黑体" panose="02010609060101010101" pitchFamily="49" charset="-122"/>
              </a:rPr>
              <a:t>10%</a:t>
            </a:r>
            <a:endParaRPr lang="en-US" altLang="zh-CN" sz="1600" dirty="0">
              <a:solidFill>
                <a:srgbClr val="E40B06"/>
              </a:solidFill>
              <a:latin typeface="黑体" panose="02010609060101010101" pitchFamily="49" charset="-122"/>
              <a:ea typeface="黑体" panose="02010609060101010101" pitchFamily="49" charset="-122"/>
            </a:endParaRPr>
          </a:p>
          <a:p>
            <a:r>
              <a:rPr lang="en-US" altLang="zh-CN" sz="1600" dirty="0">
                <a:solidFill>
                  <a:srgbClr val="E40B06"/>
                </a:solidFill>
                <a:latin typeface="黑体" panose="02010609060101010101" pitchFamily="49" charset="-122"/>
                <a:ea typeface="黑体" panose="02010609060101010101" pitchFamily="49" charset="-122"/>
              </a:rPr>
              <a:t>     *</a:t>
            </a:r>
            <a:r>
              <a:rPr lang="zh-CN" altLang="en-US" sz="1600" dirty="0">
                <a:solidFill>
                  <a:srgbClr val="E40B06"/>
                </a:solidFill>
                <a:latin typeface="黑体" panose="02010609060101010101" pitchFamily="49" charset="-122"/>
                <a:ea typeface="黑体" panose="02010609060101010101" pitchFamily="49" charset="-122"/>
              </a:rPr>
              <a:t>制程改善，作业合理化</a:t>
            </a:r>
            <a:endParaRPr lang="zh-CN" altLang="en-US" sz="1600" dirty="0">
              <a:solidFill>
                <a:srgbClr val="E40B06"/>
              </a:solidFill>
              <a:latin typeface="黑体" panose="02010609060101010101" pitchFamily="49" charset="-122"/>
              <a:ea typeface="黑体" panose="02010609060101010101" pitchFamily="49" charset="-122"/>
            </a:endParaRPr>
          </a:p>
          <a:p>
            <a:r>
              <a:rPr lang="zh-CN" altLang="en-US" sz="1600" dirty="0">
                <a:solidFill>
                  <a:srgbClr val="E40B06"/>
                </a:solidFill>
                <a:latin typeface="黑体" panose="02010609060101010101" pitchFamily="49" charset="-122"/>
                <a:ea typeface="黑体" panose="02010609060101010101" pitchFamily="49" charset="-122"/>
              </a:rPr>
              <a:t>     *提升在制品及进料品质</a:t>
            </a:r>
            <a:endParaRPr lang="zh-CN" altLang="en-US" sz="1600" dirty="0">
              <a:solidFill>
                <a:srgbClr val="E40B06"/>
              </a:solidFill>
              <a:latin typeface="黑体" panose="02010609060101010101" pitchFamily="49" charset="-122"/>
              <a:ea typeface="黑体" panose="02010609060101010101" pitchFamily="49" charset="-122"/>
            </a:endParaRPr>
          </a:p>
          <a:p>
            <a:r>
              <a:rPr lang="zh-CN" altLang="en-US" sz="1600" dirty="0">
                <a:solidFill>
                  <a:srgbClr val="E40B06"/>
                </a:solidFill>
                <a:latin typeface="黑体" panose="02010609060101010101" pitchFamily="49" charset="-122"/>
                <a:ea typeface="黑体" panose="02010609060101010101" pitchFamily="49" charset="-122"/>
              </a:rPr>
              <a:t>     *部分设备改善为半自动化</a:t>
            </a:r>
            <a:endParaRPr lang="zh-CN" altLang="en-US" sz="1600" dirty="0">
              <a:solidFill>
                <a:srgbClr val="E40B06"/>
              </a:solidFill>
              <a:latin typeface="黑体" panose="02010609060101010101" pitchFamily="49" charset="-122"/>
              <a:ea typeface="黑体" panose="02010609060101010101" pitchFamily="49" charset="-122"/>
            </a:endParaRPr>
          </a:p>
          <a:p>
            <a:endParaRPr lang="en-US" altLang="zh-CN" dirty="0">
              <a:solidFill>
                <a:srgbClr val="3263C6"/>
              </a:solidFill>
              <a:latin typeface="黑体" panose="02010609060101010101" pitchFamily="49" charset="-122"/>
              <a:ea typeface="黑体" panose="02010609060101010101" pitchFamily="49" charset="-122"/>
            </a:endParaRP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42" name="Text Box 4"/>
          <p:cNvSpPr txBox="1"/>
          <p:nvPr/>
        </p:nvSpPr>
        <p:spPr>
          <a:xfrm>
            <a:off x="7938" y="119063"/>
            <a:ext cx="5486400" cy="579437"/>
          </a:xfrm>
          <a:prstGeom prst="rect">
            <a:avLst/>
          </a:prstGeom>
          <a:noFill/>
          <a:ln w="9525">
            <a:noFill/>
          </a:ln>
        </p:spPr>
        <p:txBody>
          <a:bodyPr>
            <a:spAutoFit/>
          </a:bodyPr>
          <a:p>
            <a:pPr>
              <a:spcBef>
                <a:spcPct val="50000"/>
              </a:spcBef>
            </a:pPr>
            <a:r>
              <a:rPr lang="zh-CN" altLang="en-US" sz="3200" i="1" dirty="0">
                <a:latin typeface="Times New Roman" panose="02020603050405020304" pitchFamily="18" charset="0"/>
                <a:ea typeface="黑体" panose="02010609060101010101" pitchFamily="49" charset="-122"/>
              </a:rPr>
              <a:t>二、方针</a:t>
            </a:r>
            <a:r>
              <a:rPr lang="en-US" altLang="zh-CN" sz="3200" i="1" dirty="0">
                <a:latin typeface="Times New Roman" panose="02020603050405020304" pitchFamily="18" charset="0"/>
                <a:ea typeface="黑体" panose="02010609060101010101" pitchFamily="49" charset="-122"/>
              </a:rPr>
              <a:t>`</a:t>
            </a:r>
            <a:r>
              <a:rPr lang="zh-CN" altLang="en-US" sz="3200" i="1" dirty="0">
                <a:latin typeface="Times New Roman" panose="02020603050405020304" pitchFamily="18" charset="0"/>
                <a:ea typeface="黑体" panose="02010609060101010101" pitchFamily="49" charset="-122"/>
              </a:rPr>
              <a:t>目标</a:t>
            </a:r>
            <a:r>
              <a:rPr lang="en-US" altLang="zh-CN" sz="3200" i="1" dirty="0">
                <a:latin typeface="Times New Roman" panose="02020603050405020304" pitchFamily="18" charset="0"/>
                <a:ea typeface="黑体" panose="02010609060101010101" pitchFamily="49" charset="-122"/>
              </a:rPr>
              <a:t>`</a:t>
            </a:r>
            <a:r>
              <a:rPr lang="zh-CN" altLang="en-US" sz="3200" i="1" dirty="0">
                <a:latin typeface="Times New Roman" panose="02020603050405020304" pitchFamily="18" charset="0"/>
                <a:ea typeface="黑体" panose="02010609060101010101" pitchFamily="49" charset="-122"/>
              </a:rPr>
              <a:t>方策</a:t>
            </a:r>
            <a:endParaRPr lang="zh-CN" altLang="en-US" sz="3200" i="1" dirty="0">
              <a:latin typeface="Times New Roman" panose="02020603050405020304" pitchFamily="18" charset="0"/>
              <a:ea typeface="黑体" panose="02010609060101010101" pitchFamily="49" charset="-122"/>
            </a:endParaRPr>
          </a:p>
        </p:txBody>
      </p:sp>
      <p:sp>
        <p:nvSpPr>
          <p:cNvPr id="61443" name="Rectangle 23"/>
          <p:cNvSpPr/>
          <p:nvPr/>
        </p:nvSpPr>
        <p:spPr>
          <a:xfrm>
            <a:off x="214313" y="1071563"/>
            <a:ext cx="7885112" cy="2554287"/>
          </a:xfrm>
          <a:prstGeom prst="rect">
            <a:avLst/>
          </a:prstGeom>
          <a:noFill/>
          <a:ln w="9525">
            <a:noFill/>
          </a:ln>
        </p:spPr>
        <p:txBody>
          <a:bodyPr anchor="ctr" anchorCtr="0">
            <a:spAutoFit/>
          </a:bodyPr>
          <a:p>
            <a:r>
              <a:rPr lang="en-US" altLang="zh-CN" dirty="0">
                <a:solidFill>
                  <a:schemeClr val="bg2"/>
                </a:solidFill>
                <a:latin typeface="宋体" panose="02010600030101010101" pitchFamily="2" charset="-122"/>
              </a:rPr>
              <a:t>.</a:t>
            </a:r>
            <a:r>
              <a:rPr lang="en-US" altLang="zh-CN" dirty="0">
                <a:latin typeface="宋体" panose="02010600030101010101" pitchFamily="2" charset="-122"/>
              </a:rPr>
              <a:t>.</a:t>
            </a:r>
            <a:r>
              <a:rPr lang="zh-CN" altLang="en-US" dirty="0">
                <a:latin typeface="宋体" panose="02010600030101010101" pitchFamily="2" charset="-122"/>
              </a:rPr>
              <a:t>重点原则－重点的突破，重大方向的改善。</a:t>
            </a:r>
            <a:endParaRPr lang="zh-CN" altLang="en-US" dirty="0">
              <a:latin typeface="宋体" panose="02010600030101010101" pitchFamily="2" charset="-122"/>
            </a:endParaRPr>
          </a:p>
          <a:p>
            <a:r>
              <a:rPr lang="en-US" altLang="zh-CN" dirty="0">
                <a:latin typeface="宋体" panose="02010600030101010101" pitchFamily="2" charset="-122"/>
              </a:rPr>
              <a:t>..</a:t>
            </a:r>
            <a:r>
              <a:rPr lang="zh-CN" altLang="en-US" dirty="0">
                <a:latin typeface="宋体" panose="02010600030101010101" pitchFamily="2" charset="-122"/>
              </a:rPr>
              <a:t>配合原则－时间及阶层组织间目标的结合。</a:t>
            </a:r>
            <a:endParaRPr lang="zh-CN" altLang="en-US" dirty="0">
              <a:latin typeface="宋体" panose="02010600030101010101" pitchFamily="2" charset="-122"/>
            </a:endParaRPr>
          </a:p>
          <a:p>
            <a:r>
              <a:rPr lang="en-US" altLang="zh-CN" dirty="0">
                <a:latin typeface="宋体" panose="02010600030101010101" pitchFamily="2" charset="-122"/>
              </a:rPr>
              <a:t>..</a:t>
            </a:r>
            <a:r>
              <a:rPr lang="zh-CN" altLang="en-US" dirty="0">
                <a:latin typeface="宋体" panose="02010600030101010101" pitchFamily="2" charset="-122"/>
              </a:rPr>
              <a:t>一致原则－时间及组织层间不相矛盾。</a:t>
            </a:r>
            <a:endParaRPr lang="zh-CN" altLang="en-US" dirty="0">
              <a:latin typeface="宋体" panose="02010600030101010101" pitchFamily="2" charset="-122"/>
            </a:endParaRPr>
          </a:p>
          <a:p>
            <a:r>
              <a:rPr lang="en-US" altLang="zh-CN" dirty="0">
                <a:latin typeface="宋体" panose="02010600030101010101" pitchFamily="2" charset="-122"/>
              </a:rPr>
              <a:t>..</a:t>
            </a:r>
            <a:r>
              <a:rPr lang="zh-CN" altLang="en-US" dirty="0">
                <a:latin typeface="宋体" panose="02010600030101010101" pitchFamily="2" charset="-122"/>
              </a:rPr>
              <a:t>具体原则－能设定量化的目标值。</a:t>
            </a:r>
            <a:endParaRPr lang="zh-CN" altLang="en-US" dirty="0">
              <a:latin typeface="宋体" panose="02010600030101010101" pitchFamily="2" charset="-122"/>
            </a:endParaRPr>
          </a:p>
          <a:p>
            <a:r>
              <a:rPr lang="en-US" altLang="zh-CN" dirty="0">
                <a:latin typeface="宋体" panose="02010600030101010101" pitchFamily="2" charset="-122"/>
              </a:rPr>
              <a:t>..</a:t>
            </a:r>
            <a:r>
              <a:rPr lang="zh-CN" altLang="en-US" dirty="0">
                <a:latin typeface="宋体" panose="02010600030101010101" pitchFamily="2" charset="-122"/>
              </a:rPr>
              <a:t>衡量原则－可设立衡量的标准，绩效评估项目。</a:t>
            </a:r>
            <a:endParaRPr lang="zh-CN" altLang="en-US" dirty="0">
              <a:latin typeface="宋体" panose="02010600030101010101" pitchFamily="2" charset="-122"/>
            </a:endParaRPr>
          </a:p>
          <a:p>
            <a:r>
              <a:rPr lang="en-US" altLang="zh-CN" dirty="0">
                <a:latin typeface="宋体" panose="02010600030101010101" pitchFamily="2" charset="-122"/>
              </a:rPr>
              <a:t>..</a:t>
            </a:r>
            <a:r>
              <a:rPr lang="zh-CN" altLang="en-US" dirty="0">
                <a:latin typeface="宋体" panose="02010600030101010101" pitchFamily="2" charset="-122"/>
              </a:rPr>
              <a:t>弹性原则－环境发生变化，资源应用的情况差距大时可作修正。</a:t>
            </a:r>
            <a:endParaRPr lang="zh-CN" altLang="en-US" dirty="0">
              <a:latin typeface="宋体" panose="02010600030101010101" pitchFamily="2" charset="-122"/>
            </a:endParaRPr>
          </a:p>
          <a:p>
            <a:r>
              <a:rPr lang="en-US" altLang="zh-CN" dirty="0">
                <a:latin typeface="宋体" panose="02010600030101010101" pitchFamily="2" charset="-122"/>
              </a:rPr>
              <a:t>..</a:t>
            </a:r>
            <a:r>
              <a:rPr lang="zh-CN" altLang="en-US" dirty="0">
                <a:latin typeface="宋体" panose="02010600030101010101" pitchFamily="2" charset="-122"/>
              </a:rPr>
              <a:t>可行原则－可以进行具体的执行计划，划分责任。</a:t>
            </a:r>
            <a:endParaRPr lang="zh-CN" altLang="en-US" dirty="0">
              <a:latin typeface="宋体" panose="02010600030101010101" pitchFamily="2" charset="-122"/>
            </a:endParaRPr>
          </a:p>
          <a:p>
            <a:r>
              <a:rPr lang="en-US" altLang="zh-CN" dirty="0">
                <a:latin typeface="宋体" panose="02010600030101010101" pitchFamily="2" charset="-122"/>
              </a:rPr>
              <a:t>..</a:t>
            </a:r>
            <a:r>
              <a:rPr lang="zh-CN" altLang="en-US" dirty="0">
                <a:latin typeface="宋体" panose="02010600030101010101" pitchFamily="2" charset="-122"/>
              </a:rPr>
              <a:t>全员参与的原则－要全体努力才能达成。</a:t>
            </a:r>
            <a:endParaRPr lang="zh-CN" altLang="en-US" dirty="0">
              <a:latin typeface="宋体" panose="02010600030101010101" pitchFamily="2" charset="-122"/>
            </a:endParaRPr>
          </a:p>
        </p:txBody>
      </p:sp>
      <p:sp>
        <p:nvSpPr>
          <p:cNvPr id="61444" name="Rectangle 4"/>
          <p:cNvSpPr/>
          <p:nvPr/>
        </p:nvSpPr>
        <p:spPr>
          <a:xfrm>
            <a:off x="1643063" y="3643313"/>
            <a:ext cx="7272337" cy="2862262"/>
          </a:xfrm>
          <a:prstGeom prst="rect">
            <a:avLst/>
          </a:prstGeom>
          <a:noFill/>
          <a:ln w="9525">
            <a:noFill/>
          </a:ln>
        </p:spPr>
        <p:txBody>
          <a:bodyPr anchor="ctr" anchorCtr="0">
            <a:spAutoFit/>
          </a:bodyPr>
          <a:p>
            <a:r>
              <a:rPr lang="en-US" altLang="zh-CN" dirty="0">
                <a:solidFill>
                  <a:schemeClr val="bg2"/>
                </a:solidFill>
                <a:latin typeface="宋体" panose="02010600030101010101" pitchFamily="2" charset="-122"/>
              </a:rPr>
              <a:t>.</a:t>
            </a:r>
            <a:r>
              <a:rPr lang="en-US" altLang="zh-CN" dirty="0">
                <a:latin typeface="宋体" panose="02010600030101010101" pitchFamily="2" charset="-122"/>
              </a:rPr>
              <a:t>.</a:t>
            </a:r>
            <a:r>
              <a:rPr lang="zh-CN" altLang="en-US" dirty="0">
                <a:latin typeface="宋体" panose="02010600030101010101" pitchFamily="2" charset="-122"/>
              </a:rPr>
              <a:t>可及原则－预估是否能达成所设订的目标。</a:t>
            </a:r>
            <a:endParaRPr lang="zh-CN" altLang="en-US" dirty="0">
              <a:latin typeface="宋体" panose="02010600030101010101" pitchFamily="2" charset="-122"/>
            </a:endParaRPr>
          </a:p>
          <a:p>
            <a:r>
              <a:rPr lang="en-US" altLang="zh-CN" dirty="0">
                <a:latin typeface="宋体" panose="02010600030101010101" pitchFamily="2" charset="-122"/>
              </a:rPr>
              <a:t>..</a:t>
            </a:r>
            <a:r>
              <a:rPr lang="zh-CN" altLang="en-US" dirty="0">
                <a:latin typeface="宋体" panose="02010600030101010101" pitchFamily="2" charset="-122"/>
              </a:rPr>
              <a:t>经济原则－使用的资源最少，花费成本最低。</a:t>
            </a:r>
            <a:endParaRPr lang="zh-CN" altLang="en-US" dirty="0">
              <a:latin typeface="宋体" panose="02010600030101010101" pitchFamily="2" charset="-122"/>
            </a:endParaRPr>
          </a:p>
          <a:p>
            <a:r>
              <a:rPr lang="en-US" altLang="zh-CN" dirty="0">
                <a:latin typeface="宋体" panose="02010600030101010101" pitchFamily="2" charset="-122"/>
              </a:rPr>
              <a:t>..</a:t>
            </a:r>
            <a:r>
              <a:rPr lang="zh-CN" altLang="en-US" dirty="0">
                <a:latin typeface="宋体" panose="02010600030101010101" pitchFamily="2" charset="-122"/>
              </a:rPr>
              <a:t>配合原则－上、下目标与方策能紧密结合。</a:t>
            </a:r>
            <a:endParaRPr lang="zh-CN" altLang="en-US" dirty="0">
              <a:latin typeface="宋体" panose="02010600030101010101" pitchFamily="2" charset="-122"/>
            </a:endParaRPr>
          </a:p>
          <a:p>
            <a:r>
              <a:rPr lang="en-US" altLang="zh-CN" dirty="0">
                <a:latin typeface="宋体" panose="02010600030101010101" pitchFamily="2" charset="-122"/>
              </a:rPr>
              <a:t>..</a:t>
            </a:r>
            <a:r>
              <a:rPr lang="zh-CN" altLang="en-US" dirty="0">
                <a:latin typeface="宋体" panose="02010600030101010101" pitchFamily="2" charset="-122"/>
              </a:rPr>
              <a:t>参与原则－透过全体参与的方式来决定。</a:t>
            </a:r>
            <a:endParaRPr lang="zh-CN" altLang="en-US" dirty="0">
              <a:latin typeface="宋体" panose="02010600030101010101" pitchFamily="2" charset="-122"/>
            </a:endParaRPr>
          </a:p>
          <a:p>
            <a:r>
              <a:rPr lang="en-US" altLang="zh-CN" dirty="0">
                <a:latin typeface="宋体" panose="02010600030101010101" pitchFamily="2" charset="-122"/>
              </a:rPr>
              <a:t>..</a:t>
            </a:r>
            <a:r>
              <a:rPr lang="zh-CN" altLang="en-US" dirty="0">
                <a:latin typeface="宋体" panose="02010600030101010101" pitchFamily="2" charset="-122"/>
              </a:rPr>
              <a:t>管理原则－决定绩效衡量项目、标准及执行的</a:t>
            </a:r>
            <a:r>
              <a:rPr lang="zh-TW" altLang="zh-CN" dirty="0">
                <a:latin typeface="宋体" panose="02010600030101010101" pitchFamily="2" charset="-122"/>
              </a:rPr>
              <a:t> </a:t>
            </a:r>
            <a:r>
              <a:rPr lang="zh-CN" altLang="en-US" dirty="0">
                <a:latin typeface="宋体" panose="02010600030101010101" pitchFamily="2" charset="-122"/>
              </a:rPr>
              <a:t>管理项目、控制执行过程。</a:t>
            </a:r>
            <a:endParaRPr lang="zh-CN" altLang="en-US" dirty="0">
              <a:latin typeface="宋体" panose="02010600030101010101" pitchFamily="2" charset="-122"/>
            </a:endParaRPr>
          </a:p>
          <a:p>
            <a:r>
              <a:rPr lang="en-US" altLang="zh-CN" dirty="0">
                <a:latin typeface="宋体" panose="02010600030101010101" pitchFamily="2" charset="-122"/>
              </a:rPr>
              <a:t>..</a:t>
            </a:r>
            <a:r>
              <a:rPr lang="zh-CN" altLang="en-US" dirty="0">
                <a:latin typeface="宋体" panose="02010600030101010101" pitchFamily="2" charset="-122"/>
              </a:rPr>
              <a:t>周全原则－能应付环境变化的弹性、调整。</a:t>
            </a:r>
            <a:endParaRPr lang="zh-CN" altLang="en-US" dirty="0">
              <a:latin typeface="宋体" panose="02010600030101010101" pitchFamily="2" charset="-122"/>
            </a:endParaRPr>
          </a:p>
          <a:p>
            <a:r>
              <a:rPr lang="en-US" altLang="zh-CN" dirty="0">
                <a:latin typeface="宋体" panose="02010600030101010101" pitchFamily="2" charset="-122"/>
              </a:rPr>
              <a:t>..</a:t>
            </a:r>
            <a:r>
              <a:rPr lang="zh-CN" altLang="en-US" dirty="0">
                <a:latin typeface="宋体" panose="02010600030101010101" pitchFamily="2" charset="-122"/>
              </a:rPr>
              <a:t>持续原则－配合目标的时间持续，方策也须有。</a:t>
            </a:r>
            <a:endParaRPr lang="zh-CN" altLang="en-US" dirty="0">
              <a:latin typeface="宋体" panose="02010600030101010101" pitchFamily="2" charset="-122"/>
            </a:endParaRPr>
          </a:p>
          <a:p>
            <a:r>
              <a:rPr lang="en-US" altLang="zh-CN" dirty="0">
                <a:latin typeface="宋体" panose="02010600030101010101" pitchFamily="2" charset="-122"/>
              </a:rPr>
              <a:t>..</a:t>
            </a:r>
            <a:r>
              <a:rPr lang="zh-CN" altLang="en-US" dirty="0">
                <a:latin typeface="宋体" panose="02010600030101010101" pitchFamily="2" charset="-122"/>
              </a:rPr>
              <a:t>延续原则、评估原则、具体原则。</a:t>
            </a:r>
            <a:endParaRPr lang="zh-CN" altLang="en-US" dirty="0">
              <a:latin typeface="宋体" panose="02010600030101010101" pitchFamily="2" charset="-122"/>
            </a:endParaRPr>
          </a:p>
        </p:txBody>
      </p:sp>
      <p:sp>
        <p:nvSpPr>
          <p:cNvPr id="61445" name="TextBox 11"/>
          <p:cNvSpPr txBox="1"/>
          <p:nvPr/>
        </p:nvSpPr>
        <p:spPr>
          <a:xfrm>
            <a:off x="8223250" y="1357313"/>
            <a:ext cx="492125" cy="1785937"/>
          </a:xfrm>
          <a:prstGeom prst="rect">
            <a:avLst/>
          </a:prstGeom>
          <a:noFill/>
          <a:ln w="9525">
            <a:noFill/>
          </a:ln>
        </p:spPr>
        <p:txBody>
          <a:bodyPr vert="eaVert">
            <a:spAutoFit/>
          </a:bodyPr>
          <a:p>
            <a:r>
              <a:rPr lang="zh-CN" altLang="en-US" dirty="0">
                <a:solidFill>
                  <a:srgbClr val="FF0000"/>
                </a:solidFill>
                <a:latin typeface="Arial" panose="020B0604020202020204" pitchFamily="34" charset="0"/>
              </a:rPr>
              <a:t>目标设定原则</a:t>
            </a:r>
            <a:endParaRPr lang="zh-CN" altLang="en-US" dirty="0">
              <a:solidFill>
                <a:srgbClr val="FF0000"/>
              </a:solidFill>
              <a:latin typeface="Arial" panose="020B0604020202020204" pitchFamily="34" charset="0"/>
            </a:endParaRPr>
          </a:p>
        </p:txBody>
      </p:sp>
      <p:sp>
        <p:nvSpPr>
          <p:cNvPr id="61446" name="TextBox 12"/>
          <p:cNvSpPr txBox="1"/>
          <p:nvPr/>
        </p:nvSpPr>
        <p:spPr>
          <a:xfrm>
            <a:off x="714375" y="4214813"/>
            <a:ext cx="492125" cy="1785937"/>
          </a:xfrm>
          <a:prstGeom prst="rect">
            <a:avLst/>
          </a:prstGeom>
          <a:noFill/>
          <a:ln w="9525">
            <a:noFill/>
          </a:ln>
        </p:spPr>
        <p:txBody>
          <a:bodyPr vert="eaVert">
            <a:spAutoFit/>
          </a:bodyPr>
          <a:p>
            <a:r>
              <a:rPr lang="zh-CN" altLang="en-US" dirty="0">
                <a:solidFill>
                  <a:srgbClr val="FF0000"/>
                </a:solidFill>
                <a:latin typeface="Arial" panose="020B0604020202020204" pitchFamily="34" charset="0"/>
              </a:rPr>
              <a:t>方策设定原则</a:t>
            </a:r>
            <a:endParaRPr lang="zh-CN" altLang="en-US" dirty="0">
              <a:solidFill>
                <a:srgbClr val="FF0000"/>
              </a:solidFill>
              <a:latin typeface="Arial" panose="020B0604020202020204" pitchFamily="34" charset="0"/>
            </a:endParaRPr>
          </a:p>
        </p:txBody>
      </p:sp>
      <p:cxnSp>
        <p:nvCxnSpPr>
          <p:cNvPr id="61447" name="直接连接符 14"/>
          <p:cNvCxnSpPr/>
          <p:nvPr/>
        </p:nvCxnSpPr>
        <p:spPr>
          <a:xfrm>
            <a:off x="142875" y="3643313"/>
            <a:ext cx="8786813" cy="1587"/>
          </a:xfrm>
          <a:prstGeom prst="line">
            <a:avLst/>
          </a:prstGeom>
          <a:ln w="9525" cap="flat" cmpd="sng">
            <a:solidFill>
              <a:schemeClr val="bg2"/>
            </a:solidFill>
            <a:prstDash val="dash"/>
            <a:headEnd type="none" w="med" len="med"/>
            <a:tailEnd type="none" w="med" len="med"/>
          </a:ln>
        </p:spPr>
      </p:cxn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2466" name="Text Box 4"/>
          <p:cNvSpPr txBox="1"/>
          <p:nvPr/>
        </p:nvSpPr>
        <p:spPr>
          <a:xfrm>
            <a:off x="50800" y="85725"/>
            <a:ext cx="5486400" cy="579438"/>
          </a:xfrm>
          <a:prstGeom prst="rect">
            <a:avLst/>
          </a:prstGeom>
          <a:noFill/>
          <a:ln w="9525">
            <a:noFill/>
          </a:ln>
        </p:spPr>
        <p:txBody>
          <a:bodyPr>
            <a:spAutoFit/>
          </a:bodyPr>
          <a:p>
            <a:pPr>
              <a:spcBef>
                <a:spcPct val="50000"/>
              </a:spcBef>
            </a:pPr>
            <a:r>
              <a:rPr lang="zh-CN" altLang="en-US" sz="3200" i="1" dirty="0">
                <a:latin typeface="Times New Roman" panose="02020603050405020304" pitchFamily="18" charset="0"/>
                <a:ea typeface="黑体" panose="02010609060101010101" pitchFamily="49" charset="-122"/>
              </a:rPr>
              <a:t>二、方针</a:t>
            </a:r>
            <a:r>
              <a:rPr lang="en-US" altLang="zh-CN" sz="3200" i="1" dirty="0">
                <a:latin typeface="Times New Roman" panose="02020603050405020304" pitchFamily="18" charset="0"/>
                <a:ea typeface="黑体" panose="02010609060101010101" pitchFamily="49" charset="-122"/>
              </a:rPr>
              <a:t>`</a:t>
            </a:r>
            <a:r>
              <a:rPr lang="zh-CN" altLang="en-US" sz="3200" i="1" dirty="0">
                <a:latin typeface="Times New Roman" panose="02020603050405020304" pitchFamily="18" charset="0"/>
                <a:ea typeface="黑体" panose="02010609060101010101" pitchFamily="49" charset="-122"/>
              </a:rPr>
              <a:t>目标</a:t>
            </a:r>
            <a:r>
              <a:rPr lang="en-US" altLang="zh-CN" sz="3200" i="1" dirty="0">
                <a:latin typeface="Times New Roman" panose="02020603050405020304" pitchFamily="18" charset="0"/>
                <a:ea typeface="黑体" panose="02010609060101010101" pitchFamily="49" charset="-122"/>
              </a:rPr>
              <a:t>`</a:t>
            </a:r>
            <a:r>
              <a:rPr lang="zh-CN" altLang="en-US" sz="3200" i="1" dirty="0">
                <a:latin typeface="Times New Roman" panose="02020603050405020304" pitchFamily="18" charset="0"/>
                <a:ea typeface="黑体" panose="02010609060101010101" pitchFamily="49" charset="-122"/>
              </a:rPr>
              <a:t>方策</a:t>
            </a:r>
            <a:endParaRPr lang="zh-CN" altLang="en-US" sz="3200" i="1" dirty="0">
              <a:latin typeface="Times New Roman" panose="02020603050405020304" pitchFamily="18" charset="0"/>
              <a:ea typeface="黑体" panose="02010609060101010101" pitchFamily="49" charset="-122"/>
            </a:endParaRPr>
          </a:p>
        </p:txBody>
      </p:sp>
      <p:sp>
        <p:nvSpPr>
          <p:cNvPr id="52227" name="Text Box 10"/>
          <p:cNvSpPr txBox="1"/>
          <p:nvPr/>
        </p:nvSpPr>
        <p:spPr>
          <a:xfrm>
            <a:off x="179388" y="836613"/>
            <a:ext cx="4643437" cy="457200"/>
          </a:xfrm>
          <a:prstGeom prst="rect">
            <a:avLst/>
          </a:prstGeom>
          <a:noFill/>
          <a:ln w="9525">
            <a:noFill/>
          </a:ln>
        </p:spPr>
        <p:txBody>
          <a:bodyPr>
            <a:spAutoFit/>
            <a:scene3d>
              <a:camera prst="orthographicFront"/>
              <a:lightRig rig="threePt" dir="t"/>
            </a:scene3d>
          </a:bodyPr>
          <a:lstStyle/>
          <a:p>
            <a:pPr marR="0" defTabSz="914400">
              <a:buClrTx/>
              <a:buSzTx/>
              <a:buFontTx/>
              <a:buNone/>
              <a:defRPr/>
            </a:pPr>
            <a:r>
              <a:rPr kumimoji="0" lang="en-US" altLang="zh-CN" sz="2400" u="sng" kern="1200" cap="none" spc="0" normalizeH="0" baseline="0" noProof="1">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mn-cs"/>
              </a:rPr>
              <a:t>4</a:t>
            </a:r>
            <a:r>
              <a:rPr kumimoji="0" lang="zh-CN" altLang="en-US" sz="2400" u="sng" kern="1200" cap="none" spc="0" normalizeH="0" baseline="0" noProof="1">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mn-cs"/>
              </a:rPr>
              <a:t>、方针的三要素（案例说明）：</a:t>
            </a:r>
            <a:endParaRPr kumimoji="0" lang="zh-CN" altLang="en-US" sz="2400" u="sng" kern="1200" cap="none" spc="0" normalizeH="0" baseline="0" noProof="1">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mn-cs"/>
            </a:endParaRPr>
          </a:p>
        </p:txBody>
      </p:sp>
      <p:graphicFrame>
        <p:nvGraphicFramePr>
          <p:cNvPr id="11" name="表格 10"/>
          <p:cNvGraphicFramePr>
            <a:graphicFrameLocks noGrp="1"/>
          </p:cNvGraphicFramePr>
          <p:nvPr/>
        </p:nvGraphicFramePr>
        <p:xfrm>
          <a:off x="250825" y="1916113"/>
          <a:ext cx="8358188" cy="3082925"/>
        </p:xfrm>
        <a:graphic>
          <a:graphicData uri="http://schemas.openxmlformats.org/drawingml/2006/table">
            <a:tbl>
              <a:tblPr/>
              <a:tblGrid>
                <a:gridCol w="1687513"/>
                <a:gridCol w="3686175"/>
                <a:gridCol w="2984500"/>
              </a:tblGrid>
              <a:tr h="571500">
                <a:tc>
                  <a:txBody>
                    <a:body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pPr>
                      <a:r>
                        <a:rPr kumimoji="0" lang="zh-CN" altLang="en-US" sz="1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目标</a:t>
                      </a:r>
                      <a:endParaRPr kumimoji="0" lang="zh-CN" altLang="en-US" sz="1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pPr>
                      <a:r>
                        <a:rPr kumimoji="0" lang="zh-CN" altLang="en-US" sz="1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不正确的方策</a:t>
                      </a:r>
                      <a:endParaRPr kumimoji="0" lang="zh-CN" altLang="en-US" sz="1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pPr>
                      <a:r>
                        <a:rPr kumimoji="0" lang="zh-CN" altLang="en-US" sz="1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正确的方策</a:t>
                      </a:r>
                      <a:endParaRPr kumimoji="0" lang="zh-CN" altLang="en-US" sz="1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47750">
                <a:tc>
                  <a:txBody>
                    <a:body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pPr>
                      <a:r>
                        <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1.</a:t>
                      </a:r>
                      <a:r>
                        <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自由品牌销售额突破</a:t>
                      </a:r>
                      <a:r>
                        <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2</a:t>
                      </a:r>
                      <a:r>
                        <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亿</a:t>
                      </a: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pPr>
                      <a:r>
                        <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a.</a:t>
                      </a:r>
                      <a:r>
                        <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国内市场突破</a:t>
                      </a:r>
                      <a:r>
                        <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1.5</a:t>
                      </a:r>
                      <a:r>
                        <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亿</a:t>
                      </a:r>
                      <a:endPar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pPr>
                      <a:r>
                        <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b.</a:t>
                      </a:r>
                      <a:r>
                        <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国外市场突破</a:t>
                      </a:r>
                      <a:r>
                        <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0.5</a:t>
                      </a:r>
                      <a:r>
                        <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亿</a:t>
                      </a: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pPr>
                      <a:r>
                        <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a.</a:t>
                      </a:r>
                      <a:r>
                        <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增加国内外销售据点</a:t>
                      </a: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pPr>
                      <a:r>
                        <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b.</a:t>
                      </a:r>
                      <a:r>
                        <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提高自由品牌的销售奖金</a:t>
                      </a: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63675">
                <a:tc>
                  <a:txBody>
                    <a:body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pPr>
                      <a:r>
                        <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2.QCC</a:t>
                      </a:r>
                      <a:r>
                        <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活动参与率提高至</a:t>
                      </a:r>
                      <a:r>
                        <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70%</a:t>
                      </a: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pPr>
                      <a:r>
                        <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a.</a:t>
                      </a:r>
                      <a:r>
                        <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生产部门的参与率提高至</a:t>
                      </a:r>
                      <a:r>
                        <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85%</a:t>
                      </a:r>
                      <a:endPar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pPr>
                      <a:r>
                        <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b.</a:t>
                      </a:r>
                      <a:r>
                        <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间接部门的参与率提高至</a:t>
                      </a:r>
                      <a:r>
                        <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50%</a:t>
                      </a: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pPr>
                      <a:r>
                        <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a.</a:t>
                      </a:r>
                      <a:r>
                        <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增加</a:t>
                      </a:r>
                      <a:r>
                        <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QCC</a:t>
                      </a:r>
                      <a:r>
                        <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的教育训练</a:t>
                      </a:r>
                      <a:endPar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pPr>
                      <a:r>
                        <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b.</a:t>
                      </a:r>
                      <a:r>
                        <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要求各部门主管积极配合</a:t>
                      </a:r>
                      <a:endPar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pPr>
                      <a:r>
                        <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C.</a:t>
                      </a:r>
                      <a:r>
                        <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提高各种</a:t>
                      </a:r>
                      <a:r>
                        <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QCC</a:t>
                      </a:r>
                      <a:r>
                        <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活动的参与诱因</a:t>
                      </a: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3491" name="AutoShape 36"/>
          <p:cNvSpPr/>
          <p:nvPr/>
        </p:nvSpPr>
        <p:spPr>
          <a:xfrm>
            <a:off x="-396875" y="1341438"/>
            <a:ext cx="9228138" cy="660400"/>
          </a:xfrm>
          <a:prstGeom prst="leftArrowCallout">
            <a:avLst>
              <a:gd name="adj1" fmla="val 42861"/>
              <a:gd name="adj2" fmla="val 21430"/>
              <a:gd name="adj3" fmla="val 151509"/>
              <a:gd name="adj4" fmla="val 89134"/>
            </a:avLst>
          </a:prstGeom>
          <a:noFill/>
          <a:ln w="9525">
            <a:noFill/>
          </a:ln>
        </p:spPr>
        <p:txBody>
          <a:bodyPr wrap="none" anchor="ctr" anchorCtr="0"/>
          <a:p>
            <a:r>
              <a:rPr lang="en-US" altLang="zh-CN" dirty="0">
                <a:solidFill>
                  <a:srgbClr val="000000"/>
                </a:solidFill>
                <a:latin typeface="黑体" panose="02010609060101010101" pitchFamily="49" charset="-122"/>
                <a:ea typeface="Arial Unicode MS" panose="020B0604020202020204" pitchFamily="34" charset="-122"/>
              </a:rPr>
              <a:t>1.</a:t>
            </a:r>
            <a:r>
              <a:rPr lang="zh-CN" altLang="en-US" dirty="0">
                <a:solidFill>
                  <a:srgbClr val="000000"/>
                </a:solidFill>
                <a:latin typeface="黑体" panose="02010609060101010101" pitchFamily="49" charset="-122"/>
                <a:ea typeface="Arial Unicode MS" panose="020B0604020202020204" pitchFamily="34" charset="-122"/>
              </a:rPr>
              <a:t>目标管理项目最多不超过</a:t>
            </a:r>
            <a:r>
              <a:rPr lang="en-US" altLang="zh-CN" dirty="0">
                <a:solidFill>
                  <a:srgbClr val="000000"/>
                </a:solidFill>
                <a:latin typeface="黑体" panose="02010609060101010101" pitchFamily="49" charset="-122"/>
                <a:ea typeface="Arial Unicode MS" panose="020B0604020202020204" pitchFamily="34" charset="-122"/>
              </a:rPr>
              <a:t>20</a:t>
            </a:r>
            <a:r>
              <a:rPr lang="zh-CN" altLang="en-US" dirty="0">
                <a:solidFill>
                  <a:srgbClr val="000000"/>
                </a:solidFill>
                <a:latin typeface="黑体" panose="02010609060101010101" pitchFamily="49" charset="-122"/>
                <a:ea typeface="Arial Unicode MS" panose="020B0604020202020204" pitchFamily="34" charset="-122"/>
              </a:rPr>
              <a:t>项，最好在</a:t>
            </a:r>
            <a:r>
              <a:rPr lang="en-US" altLang="zh-CN" dirty="0">
                <a:solidFill>
                  <a:srgbClr val="000000"/>
                </a:solidFill>
                <a:latin typeface="黑体" panose="02010609060101010101" pitchFamily="49" charset="-122"/>
                <a:ea typeface="Arial Unicode MS" panose="020B0604020202020204" pitchFamily="34" charset="-122"/>
              </a:rPr>
              <a:t>15</a:t>
            </a:r>
            <a:r>
              <a:rPr lang="zh-CN" altLang="en-US" dirty="0">
                <a:solidFill>
                  <a:srgbClr val="000000"/>
                </a:solidFill>
                <a:latin typeface="黑体" panose="02010609060101010101" pitchFamily="49" charset="-122"/>
                <a:ea typeface="Arial Unicode MS" panose="020B0604020202020204" pitchFamily="34" charset="-122"/>
              </a:rPr>
              <a:t>项以内。</a:t>
            </a:r>
            <a:endParaRPr lang="zh-TW" altLang="en-US" dirty="0">
              <a:solidFill>
                <a:srgbClr val="000000"/>
              </a:solidFill>
              <a:latin typeface="黑体" panose="02010609060101010101" pitchFamily="49" charset="-122"/>
              <a:ea typeface="Arial Unicode MS" panose="020B0604020202020204" pitchFamily="34" charset="-122"/>
            </a:endParaRPr>
          </a:p>
        </p:txBody>
      </p:sp>
      <p:sp>
        <p:nvSpPr>
          <p:cNvPr id="63492" name="AutoShape 37"/>
          <p:cNvSpPr/>
          <p:nvPr/>
        </p:nvSpPr>
        <p:spPr>
          <a:xfrm>
            <a:off x="-392112" y="2057400"/>
            <a:ext cx="9536112" cy="820738"/>
          </a:xfrm>
          <a:prstGeom prst="leftArrowCallout">
            <a:avLst>
              <a:gd name="adj1" fmla="val 42861"/>
              <a:gd name="adj2" fmla="val 21430"/>
              <a:gd name="adj3" fmla="val 126194"/>
              <a:gd name="adj4" fmla="val 89134"/>
            </a:avLst>
          </a:prstGeom>
          <a:noFill/>
          <a:ln w="9525">
            <a:noFill/>
          </a:ln>
        </p:spPr>
        <p:txBody>
          <a:bodyPr wrap="none" anchor="ctr" anchorCtr="0"/>
          <a:p>
            <a:r>
              <a:rPr lang="en-US" altLang="zh-CN" dirty="0">
                <a:solidFill>
                  <a:srgbClr val="000000"/>
                </a:solidFill>
                <a:latin typeface="黑体" panose="02010609060101010101" pitchFamily="49" charset="-122"/>
                <a:ea typeface="Arial Unicode MS" panose="020B0604020202020204" pitchFamily="34" charset="-122"/>
              </a:rPr>
              <a:t>2.</a:t>
            </a:r>
            <a:r>
              <a:rPr lang="zh-CN" altLang="en-US" dirty="0">
                <a:solidFill>
                  <a:srgbClr val="000000"/>
                </a:solidFill>
                <a:latin typeface="黑体" panose="02010609060101010101" pitchFamily="49" charset="-122"/>
                <a:ea typeface="Arial Unicode MS" panose="020B0604020202020204" pitchFamily="34" charset="-122"/>
              </a:rPr>
              <a:t>下一层的目标值比上一层目标值要加严，以确保目标必达。</a:t>
            </a:r>
            <a:endParaRPr lang="zh-TW" altLang="en-US" dirty="0">
              <a:solidFill>
                <a:srgbClr val="000000"/>
              </a:solidFill>
              <a:latin typeface="黑体" panose="02010609060101010101" pitchFamily="49" charset="-122"/>
              <a:ea typeface="Arial Unicode MS" panose="020B0604020202020204" pitchFamily="34" charset="-122"/>
            </a:endParaRPr>
          </a:p>
        </p:txBody>
      </p:sp>
      <p:sp>
        <p:nvSpPr>
          <p:cNvPr id="63493" name="AutoShape 38"/>
          <p:cNvSpPr/>
          <p:nvPr/>
        </p:nvSpPr>
        <p:spPr>
          <a:xfrm>
            <a:off x="-376237" y="2895600"/>
            <a:ext cx="9520237" cy="719138"/>
          </a:xfrm>
          <a:prstGeom prst="leftArrowCallout">
            <a:avLst>
              <a:gd name="adj1" fmla="val 42861"/>
              <a:gd name="adj2" fmla="val 21430"/>
              <a:gd name="adj3" fmla="val 143783"/>
              <a:gd name="adj4" fmla="val 89134"/>
            </a:avLst>
          </a:prstGeom>
          <a:noFill/>
          <a:ln w="9525">
            <a:noFill/>
          </a:ln>
        </p:spPr>
        <p:txBody>
          <a:bodyPr anchor="ctr" anchorCtr="0"/>
          <a:p>
            <a:pPr marL="374650" indent="-374650">
              <a:lnSpc>
                <a:spcPct val="90000"/>
              </a:lnSpc>
            </a:pPr>
            <a:r>
              <a:rPr lang="en-US" altLang="zh-CN" dirty="0">
                <a:solidFill>
                  <a:srgbClr val="000000"/>
                </a:solidFill>
                <a:latin typeface="黑体" panose="02010609060101010101" pitchFamily="49" charset="-122"/>
                <a:ea typeface="Arial Unicode MS" panose="020B0604020202020204" pitchFamily="34" charset="-122"/>
              </a:rPr>
              <a:t>3.</a:t>
            </a:r>
            <a:r>
              <a:rPr lang="zh-CN" altLang="en-US" dirty="0">
                <a:solidFill>
                  <a:srgbClr val="000000"/>
                </a:solidFill>
                <a:latin typeface="黑体" panose="02010609060101010101" pitchFamily="49" charset="-122"/>
                <a:ea typeface="Arial Unicode MS" panose="020B0604020202020204" pitchFamily="34" charset="-122"/>
              </a:rPr>
              <a:t>目标必须加以定义，目标值必须列出计算公式及数据来源。</a:t>
            </a:r>
            <a:endParaRPr lang="zh-TW" altLang="en-US" dirty="0">
              <a:solidFill>
                <a:srgbClr val="000000"/>
              </a:solidFill>
              <a:latin typeface="黑体" panose="02010609060101010101" pitchFamily="49" charset="-122"/>
              <a:ea typeface="Arial Unicode MS" panose="020B0604020202020204" pitchFamily="34" charset="-122"/>
            </a:endParaRPr>
          </a:p>
        </p:txBody>
      </p:sp>
      <p:sp>
        <p:nvSpPr>
          <p:cNvPr id="63494" name="AutoShape 39"/>
          <p:cNvSpPr/>
          <p:nvPr/>
        </p:nvSpPr>
        <p:spPr>
          <a:xfrm>
            <a:off x="-376237" y="3505200"/>
            <a:ext cx="9520237" cy="719138"/>
          </a:xfrm>
          <a:prstGeom prst="leftArrowCallout">
            <a:avLst>
              <a:gd name="adj1" fmla="val 42861"/>
              <a:gd name="adj2" fmla="val 21430"/>
              <a:gd name="adj3" fmla="val 143783"/>
              <a:gd name="adj4" fmla="val 89134"/>
            </a:avLst>
          </a:prstGeom>
          <a:noFill/>
          <a:ln w="9525">
            <a:noFill/>
          </a:ln>
        </p:spPr>
        <p:txBody>
          <a:bodyPr wrap="none" anchor="ctr" anchorCtr="0"/>
          <a:p>
            <a:r>
              <a:rPr lang="en-US" altLang="zh-CN" dirty="0">
                <a:solidFill>
                  <a:srgbClr val="000000"/>
                </a:solidFill>
                <a:latin typeface="黑体" panose="02010609060101010101" pitchFamily="49" charset="-122"/>
                <a:ea typeface="Arial Unicode MS" panose="020B0604020202020204" pitchFamily="34" charset="-122"/>
              </a:rPr>
              <a:t>4.</a:t>
            </a:r>
            <a:r>
              <a:rPr lang="zh-CN" altLang="en-US" dirty="0">
                <a:solidFill>
                  <a:srgbClr val="000000"/>
                </a:solidFill>
                <a:latin typeface="黑体" panose="02010609060101010101" pitchFamily="49" charset="-122"/>
                <a:ea typeface="Arial Unicode MS" panose="020B0604020202020204" pitchFamily="34" charset="-122"/>
              </a:rPr>
              <a:t>目标、方策、管理项目愈往下位者须更具体化。</a:t>
            </a:r>
            <a:endParaRPr lang="zh-TW" altLang="en-US" dirty="0">
              <a:solidFill>
                <a:srgbClr val="000000"/>
              </a:solidFill>
              <a:latin typeface="黑体" panose="02010609060101010101" pitchFamily="49" charset="-122"/>
              <a:ea typeface="Arial Unicode MS" panose="020B0604020202020204" pitchFamily="34" charset="-122"/>
            </a:endParaRPr>
          </a:p>
        </p:txBody>
      </p:sp>
      <p:sp>
        <p:nvSpPr>
          <p:cNvPr id="63495" name="AutoShape 40"/>
          <p:cNvSpPr/>
          <p:nvPr/>
        </p:nvSpPr>
        <p:spPr>
          <a:xfrm>
            <a:off x="-322262" y="4005263"/>
            <a:ext cx="8926512" cy="1554162"/>
          </a:xfrm>
          <a:prstGeom prst="leftArrowCallout">
            <a:avLst>
              <a:gd name="adj1" fmla="val 42861"/>
              <a:gd name="adj2" fmla="val 21430"/>
              <a:gd name="adj3" fmla="val 62382"/>
              <a:gd name="adj4" fmla="val 89134"/>
            </a:avLst>
          </a:prstGeom>
          <a:noFill/>
          <a:ln w="9525">
            <a:noFill/>
          </a:ln>
        </p:spPr>
        <p:txBody>
          <a:bodyPr anchor="ctr" anchorCtr="0"/>
          <a:p>
            <a:pPr marL="374650" indent="-374650">
              <a:lnSpc>
                <a:spcPct val="90000"/>
              </a:lnSpc>
            </a:pPr>
            <a:r>
              <a:rPr lang="en-US" altLang="zh-CN" dirty="0">
                <a:solidFill>
                  <a:srgbClr val="000000"/>
                </a:solidFill>
                <a:latin typeface="黑体" panose="02010609060101010101" pitchFamily="49" charset="-122"/>
                <a:ea typeface="Arial Unicode MS" panose="020B0604020202020204" pitchFamily="34" charset="-122"/>
              </a:rPr>
              <a:t>5.</a:t>
            </a:r>
            <a:r>
              <a:rPr lang="zh-CN" altLang="en-US" dirty="0">
                <a:solidFill>
                  <a:srgbClr val="000000"/>
                </a:solidFill>
                <a:latin typeface="黑体" panose="02010609060101010101" pitchFamily="49" charset="-122"/>
                <a:ea typeface="Arial Unicode MS" panose="020B0604020202020204" pitchFamily="34" charset="-122"/>
              </a:rPr>
              <a:t>上下之间之方针、目标、方策必须有一致性、连贯性、以确保长期经 营目的的达成。</a:t>
            </a:r>
            <a:r>
              <a:rPr lang="en-US" altLang="zh-CN" dirty="0">
                <a:solidFill>
                  <a:srgbClr val="000000"/>
                </a:solidFill>
                <a:latin typeface="黑体" panose="02010609060101010101" pitchFamily="49" charset="-122"/>
                <a:ea typeface="Arial Unicode MS" panose="020B0604020202020204" pitchFamily="34" charset="-122"/>
              </a:rPr>
              <a:t>(</a:t>
            </a:r>
            <a:r>
              <a:rPr lang="zh-CN" altLang="en-US" dirty="0">
                <a:solidFill>
                  <a:srgbClr val="000000"/>
                </a:solidFill>
                <a:latin typeface="黑体" panose="02010609060101010101" pitchFamily="49" charset="-122"/>
                <a:ea typeface="Arial Unicode MS" panose="020B0604020202020204" pitchFamily="34" charset="-122"/>
              </a:rPr>
              <a:t>最终目标、愿景的实现及短期、中长期兼顾</a:t>
            </a:r>
            <a:r>
              <a:rPr lang="en-US" altLang="zh-CN" dirty="0">
                <a:solidFill>
                  <a:srgbClr val="000000"/>
                </a:solidFill>
                <a:latin typeface="黑体" panose="02010609060101010101" pitchFamily="49" charset="-122"/>
                <a:ea typeface="Arial Unicode MS" panose="020B0604020202020204" pitchFamily="34" charset="-122"/>
              </a:rPr>
              <a:t>)</a:t>
            </a:r>
            <a:endParaRPr lang="en-US" altLang="zh-TW" dirty="0">
              <a:solidFill>
                <a:srgbClr val="000000"/>
              </a:solidFill>
              <a:latin typeface="黑体" panose="02010609060101010101" pitchFamily="49" charset="-122"/>
              <a:ea typeface="Arial Unicode MS" panose="020B0604020202020204" pitchFamily="34" charset="-122"/>
            </a:endParaRPr>
          </a:p>
        </p:txBody>
      </p:sp>
      <p:sp>
        <p:nvSpPr>
          <p:cNvPr id="63496" name="AutoShape 41"/>
          <p:cNvSpPr/>
          <p:nvPr/>
        </p:nvSpPr>
        <p:spPr>
          <a:xfrm>
            <a:off x="-373062" y="5084763"/>
            <a:ext cx="9517062" cy="1084262"/>
          </a:xfrm>
          <a:prstGeom prst="leftArrowCallout">
            <a:avLst>
              <a:gd name="adj1" fmla="val 42861"/>
              <a:gd name="adj2" fmla="val 24162"/>
              <a:gd name="adj3" fmla="val 95332"/>
              <a:gd name="adj4" fmla="val 89134"/>
            </a:avLst>
          </a:prstGeom>
          <a:noFill/>
          <a:ln w="9525">
            <a:noFill/>
          </a:ln>
        </p:spPr>
        <p:txBody>
          <a:bodyPr anchor="ctr" anchorCtr="0"/>
          <a:p>
            <a:pPr marL="374650" indent="-374650">
              <a:lnSpc>
                <a:spcPct val="90000"/>
              </a:lnSpc>
            </a:pPr>
            <a:r>
              <a:rPr lang="en-US" altLang="zh-CN" dirty="0">
                <a:solidFill>
                  <a:srgbClr val="000000"/>
                </a:solidFill>
                <a:latin typeface="黑体" panose="02010609060101010101" pitchFamily="49" charset="-122"/>
                <a:ea typeface="Arial Unicode MS" panose="020B0604020202020204" pitchFamily="34" charset="-122"/>
              </a:rPr>
              <a:t>6.</a:t>
            </a:r>
            <a:r>
              <a:rPr lang="zh-CN" altLang="en-US" dirty="0">
                <a:solidFill>
                  <a:srgbClr val="000000"/>
                </a:solidFill>
                <a:latin typeface="黑体" panose="02010609060101010101" pitchFamily="49" charset="-122"/>
                <a:ea typeface="Arial Unicode MS" panose="020B0604020202020204" pitchFamily="34" charset="-122"/>
              </a:rPr>
              <a:t>方针管理检讨，重点关注实绩未达及实绩过达的项目</a:t>
            </a:r>
            <a:endParaRPr lang="en-US" altLang="zh-CN" dirty="0">
              <a:solidFill>
                <a:srgbClr val="000000"/>
              </a:solidFill>
              <a:latin typeface="黑体" panose="02010609060101010101" pitchFamily="49" charset="-122"/>
              <a:ea typeface="Arial Unicode MS" panose="020B0604020202020204" pitchFamily="34" charset="-122"/>
            </a:endParaRPr>
          </a:p>
        </p:txBody>
      </p:sp>
      <p:sp>
        <p:nvSpPr>
          <p:cNvPr id="113706" name="Text Box 42"/>
          <p:cNvSpPr txBox="1">
            <a:spLocks noChangeArrowheads="1"/>
          </p:cNvSpPr>
          <p:nvPr/>
        </p:nvSpPr>
        <p:spPr bwMode="auto">
          <a:xfrm>
            <a:off x="251460" y="188913"/>
            <a:ext cx="6553200" cy="641350"/>
          </a:xfrm>
          <a:prstGeom prst="rect">
            <a:avLst/>
          </a:prstGeom>
          <a:noFill/>
          <a:ln w="9525">
            <a:noFill/>
            <a:miter lim="800000"/>
          </a:ln>
          <a:effectLst/>
        </p:spPr>
        <p:txBody>
          <a:bodyPr>
            <a:spAutoFit/>
          </a:bodyPr>
          <a:lstStyle>
            <a:lvl1pPr eaLnBrk="0" hangingPunct="0">
              <a:defRPr sz="2000" b="1">
                <a:solidFill>
                  <a:schemeClr val="tx1"/>
                </a:solidFill>
                <a:latin typeface="Arial" panose="020B0604020202020204" pitchFamily="34" charset="0"/>
                <a:ea typeface="宋体" panose="02010600030101010101" pitchFamily="2" charset="-122"/>
              </a:defRPr>
            </a:lvl1pPr>
            <a:lvl2pPr marL="742950" indent="-285750" eaLnBrk="0" hangingPunct="0">
              <a:defRPr sz="2000" b="1">
                <a:solidFill>
                  <a:schemeClr val="tx1"/>
                </a:solidFill>
                <a:latin typeface="Arial" panose="020B0604020202020204" pitchFamily="34" charset="0"/>
                <a:ea typeface="宋体" panose="02010600030101010101" pitchFamily="2" charset="-122"/>
              </a:defRPr>
            </a:lvl2pPr>
            <a:lvl3pPr marL="1143000" indent="-228600" eaLnBrk="0" hangingPunct="0">
              <a:defRPr sz="2000" b="1">
                <a:solidFill>
                  <a:schemeClr val="tx1"/>
                </a:solidFill>
                <a:latin typeface="Arial" panose="020B0604020202020204" pitchFamily="34" charset="0"/>
                <a:ea typeface="宋体" panose="02010600030101010101" pitchFamily="2" charset="-122"/>
              </a:defRPr>
            </a:lvl3pPr>
            <a:lvl4pPr marL="1600200" indent="-228600" eaLnBrk="0" hangingPunct="0">
              <a:defRPr sz="2000" b="1">
                <a:solidFill>
                  <a:schemeClr val="tx1"/>
                </a:solidFill>
                <a:latin typeface="Arial" panose="020B0604020202020204" pitchFamily="34" charset="0"/>
                <a:ea typeface="宋体" panose="02010600030101010101" pitchFamily="2" charset="-122"/>
              </a:defRPr>
            </a:lvl4pPr>
            <a:lvl5pPr marL="2057400" indent="-228600" eaLnBrk="0" hangingPunct="0">
              <a:defRPr sz="20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1" lang="zh-TW" altLang="en-US" sz="3600" b="0" i="0" u="none" strike="noStrike" kern="1200" cap="none" spc="0" normalizeH="0" baseline="0" noProof="0" smtClean="0">
                <a:ln>
                  <a:noFill/>
                </a:ln>
                <a:solidFill>
                  <a:srgbClr val="000000"/>
                </a:solidFill>
                <a:effectLst>
                  <a:outerShdw blurRad="38100" dist="38100" dir="2700000" algn="tl">
                    <a:srgbClr val="C0C0C0"/>
                  </a:outerShdw>
                </a:effectLst>
                <a:uLnTx/>
                <a:uFillTx/>
                <a:latin typeface="華康中楷體" charset="-122"/>
                <a:ea typeface="Arial Unicode MS" panose="020B0604020202020204" pitchFamily="34" charset="-122"/>
                <a:cs typeface="Arial Unicode MS" panose="020B0604020202020204" pitchFamily="34" charset="-122"/>
              </a:rPr>
              <a:t>方</a:t>
            </a:r>
            <a:r>
              <a:rPr kumimoji="1" lang="zh-CN" altLang="en-US" sz="3600" b="0" i="0" u="none" strike="noStrike" kern="1200" cap="none" spc="0" normalizeH="0" baseline="0" noProof="0" smtClean="0">
                <a:ln>
                  <a:noFill/>
                </a:ln>
                <a:solidFill>
                  <a:srgbClr val="000000"/>
                </a:solidFill>
                <a:effectLst>
                  <a:outerShdw blurRad="38100" dist="38100" dir="2700000" algn="tl">
                    <a:srgbClr val="C0C0C0"/>
                  </a:outerShdw>
                </a:effectLst>
                <a:uLnTx/>
                <a:uFillTx/>
                <a:latin typeface="華康中楷體" charset="-122"/>
                <a:ea typeface="Arial Unicode MS" panose="020B0604020202020204" pitchFamily="34" charset="-122"/>
                <a:cs typeface="Arial Unicode MS" panose="020B0604020202020204" pitchFamily="34" charset="-122"/>
              </a:rPr>
              <a:t>针</a:t>
            </a:r>
            <a:r>
              <a:rPr kumimoji="1" lang="zh-TW" altLang="en-US" sz="3600" b="0" i="0" u="none" strike="noStrike" kern="1200" cap="none" spc="0" normalizeH="0" baseline="0" noProof="0" smtClean="0">
                <a:ln>
                  <a:noFill/>
                </a:ln>
                <a:solidFill>
                  <a:srgbClr val="000000"/>
                </a:solidFill>
                <a:effectLst>
                  <a:outerShdw blurRad="38100" dist="38100" dir="2700000" algn="tl">
                    <a:srgbClr val="C0C0C0"/>
                  </a:outerShdw>
                </a:effectLst>
                <a:uLnTx/>
                <a:uFillTx/>
                <a:latin typeface="華康中楷體" charset="-122"/>
                <a:ea typeface="Arial Unicode MS" panose="020B0604020202020204" pitchFamily="34" charset="-122"/>
                <a:cs typeface="Arial Unicode MS" panose="020B0604020202020204" pitchFamily="34" charset="-122"/>
              </a:rPr>
              <a:t>管理的注意事</a:t>
            </a:r>
            <a:r>
              <a:rPr kumimoji="1" lang="zh-CN" altLang="en-US" sz="3600" b="0" i="0" u="none" strike="noStrike" kern="1200" cap="none" spc="0" normalizeH="0" baseline="0" noProof="0" smtClean="0">
                <a:ln>
                  <a:noFill/>
                </a:ln>
                <a:solidFill>
                  <a:srgbClr val="000000"/>
                </a:solidFill>
                <a:effectLst>
                  <a:outerShdw blurRad="38100" dist="38100" dir="2700000" algn="tl">
                    <a:srgbClr val="C0C0C0"/>
                  </a:outerShdw>
                </a:effectLst>
                <a:uLnTx/>
                <a:uFillTx/>
                <a:latin typeface="華康中楷體" charset="-122"/>
                <a:ea typeface="Arial Unicode MS" panose="020B0604020202020204" pitchFamily="34" charset="-122"/>
                <a:cs typeface="Arial Unicode MS" panose="020B0604020202020204" pitchFamily="34" charset="-122"/>
              </a:rPr>
              <a:t>项</a:t>
            </a:r>
            <a:r>
              <a:rPr kumimoji="1" lang="en-US" altLang="zh-TW" sz="3600" b="0" i="0" u="none" strike="noStrike" kern="1200" cap="none" spc="0" normalizeH="0" baseline="0" noProof="0" smtClean="0">
                <a:ln>
                  <a:noFill/>
                </a:ln>
                <a:solidFill>
                  <a:srgbClr val="000000"/>
                </a:solidFill>
                <a:effectLst>
                  <a:outerShdw blurRad="38100" dist="38100" dir="2700000" algn="tl">
                    <a:srgbClr val="C0C0C0"/>
                  </a:outerShdw>
                </a:effectLst>
                <a:uLnTx/>
                <a:uFillTx/>
                <a:latin typeface="華康中楷體" charset="-122"/>
                <a:ea typeface="Arial Unicode MS" panose="020B0604020202020204" pitchFamily="34" charset="-122"/>
                <a:cs typeface="Arial Unicode MS" panose="020B0604020202020204" pitchFamily="34" charset="-122"/>
              </a:rPr>
              <a:t>(</a:t>
            </a:r>
            <a:r>
              <a:rPr kumimoji="1" lang="zh-CN" altLang="en-US" sz="3600" b="0" i="0" u="none" strike="noStrike" kern="1200" cap="none" spc="0" normalizeH="0" baseline="0" noProof="0" smtClean="0">
                <a:ln>
                  <a:noFill/>
                </a:ln>
                <a:solidFill>
                  <a:srgbClr val="000000"/>
                </a:solidFill>
                <a:effectLst>
                  <a:outerShdw blurRad="38100" dist="38100" dir="2700000" algn="tl">
                    <a:srgbClr val="C0C0C0"/>
                  </a:outerShdw>
                </a:effectLst>
                <a:uLnTx/>
                <a:uFillTx/>
                <a:latin typeface="華康中楷體" charset="-122"/>
                <a:ea typeface="Arial Unicode MS" panose="020B0604020202020204" pitchFamily="34" charset="-122"/>
                <a:cs typeface="Arial Unicode MS" panose="020B0604020202020204" pitchFamily="34" charset="-122"/>
              </a:rPr>
              <a:t>练习</a:t>
            </a:r>
            <a:r>
              <a:rPr kumimoji="1" lang="zh-TW" altLang="en-US" sz="3600" b="0" i="0" u="none" strike="noStrike" kern="1200" cap="none" spc="0" normalizeH="0" baseline="0" noProof="0" smtClean="0">
                <a:ln>
                  <a:noFill/>
                </a:ln>
                <a:solidFill>
                  <a:srgbClr val="000000"/>
                </a:solidFill>
                <a:effectLst>
                  <a:outerShdw blurRad="38100" dist="38100" dir="2700000" algn="tl">
                    <a:srgbClr val="C0C0C0"/>
                  </a:outerShdw>
                </a:effectLst>
                <a:uLnTx/>
                <a:uFillTx/>
                <a:latin typeface="華康中楷體" charset="-122"/>
                <a:ea typeface="Arial Unicode MS" panose="020B0604020202020204" pitchFamily="34" charset="-122"/>
                <a:cs typeface="Arial Unicode MS" panose="020B0604020202020204" pitchFamily="34" charset="-122"/>
              </a:rPr>
              <a:t>要</a:t>
            </a:r>
            <a:r>
              <a:rPr kumimoji="1" lang="zh-CN" altLang="en-US" sz="3600" b="0" i="0" u="none" strike="noStrike" kern="1200" cap="none" spc="0" normalizeH="0" baseline="0" noProof="0" smtClean="0">
                <a:ln>
                  <a:noFill/>
                </a:ln>
                <a:solidFill>
                  <a:srgbClr val="000000"/>
                </a:solidFill>
                <a:effectLst>
                  <a:outerShdw blurRad="38100" dist="38100" dir="2700000" algn="tl">
                    <a:srgbClr val="C0C0C0"/>
                  </a:outerShdw>
                </a:effectLst>
                <a:uLnTx/>
                <a:uFillTx/>
                <a:latin typeface="華康中楷體" charset="-122"/>
                <a:ea typeface="Arial Unicode MS" panose="020B0604020202020204" pitchFamily="34" charset="-122"/>
                <a:cs typeface="Arial Unicode MS" panose="020B0604020202020204" pitchFamily="34" charset="-122"/>
              </a:rPr>
              <a:t>点</a:t>
            </a:r>
            <a:r>
              <a:rPr kumimoji="1" lang="en-US" altLang="zh-TW" sz="3600" b="0" i="0" u="none" strike="noStrike" kern="1200" cap="none" spc="0" normalizeH="0" baseline="0" noProof="0" smtClean="0">
                <a:ln>
                  <a:noFill/>
                </a:ln>
                <a:solidFill>
                  <a:srgbClr val="000000"/>
                </a:solidFill>
                <a:effectLst>
                  <a:outerShdw blurRad="38100" dist="38100" dir="2700000" algn="tl">
                    <a:srgbClr val="C0C0C0"/>
                  </a:outerShdw>
                </a:effectLst>
                <a:uLnTx/>
                <a:uFillTx/>
                <a:latin typeface="華康中楷體" charset="-122"/>
                <a:ea typeface="Arial Unicode MS" panose="020B0604020202020204" pitchFamily="34" charset="-122"/>
                <a:cs typeface="Arial Unicode MS" panose="020B0604020202020204" pitchFamily="34" charset="-122"/>
              </a:rPr>
              <a:t>)</a:t>
            </a:r>
            <a:endParaRPr kumimoji="1" lang="en-US" altLang="zh-TW" sz="3600" b="0" i="0" u="none" strike="noStrike" kern="1200" cap="none" spc="0" normalizeH="0" baseline="0" noProof="0" smtClean="0">
              <a:ln>
                <a:noFill/>
              </a:ln>
              <a:solidFill>
                <a:srgbClr val="000000"/>
              </a:solidFill>
              <a:effectLst>
                <a:outerShdw blurRad="38100" dist="38100" dir="2700000" algn="tl">
                  <a:srgbClr val="C0C0C0"/>
                </a:outerShdw>
              </a:effectLst>
              <a:uLnTx/>
              <a:uFillTx/>
              <a:latin typeface="華康中楷體" charset="-122"/>
              <a:ea typeface="Arial Unicode MS" panose="020B0604020202020204" pitchFamily="34" charset="-122"/>
              <a:cs typeface="Arial Unicode MS" panose="020B0604020202020204" pitchFamily="34" charset="-122"/>
            </a:endParaRP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4698" name="Text Box 10"/>
          <p:cNvSpPr txBox="1">
            <a:spLocks noChangeArrowheads="1"/>
          </p:cNvSpPr>
          <p:nvPr/>
        </p:nvSpPr>
        <p:spPr bwMode="auto">
          <a:xfrm>
            <a:off x="-180657" y="188913"/>
            <a:ext cx="6553200" cy="641350"/>
          </a:xfrm>
          <a:prstGeom prst="rect">
            <a:avLst/>
          </a:prstGeom>
          <a:noFill/>
          <a:ln w="9525">
            <a:noFill/>
            <a:miter lim="800000"/>
          </a:ln>
          <a:effectLst/>
        </p:spPr>
        <p:txBody>
          <a:bodyPr>
            <a:spAutoFit/>
          </a:bodyPr>
          <a:lstStyle/>
          <a:p>
            <a:pPr marR="0" algn="ctr" defTabSz="914400">
              <a:spcBef>
                <a:spcPct val="50000"/>
              </a:spcBef>
              <a:buClrTx/>
              <a:buSzTx/>
              <a:buFontTx/>
              <a:buNone/>
              <a:defRPr/>
            </a:pPr>
            <a:r>
              <a:rPr kumimoji="1" lang="zh-TW" altLang="en-US" sz="3600" kern="1200" cap="none" spc="0" normalizeH="0" baseline="0" noProof="0">
                <a:solidFill>
                  <a:srgbClr val="000000"/>
                </a:solidFill>
                <a:effectLst>
                  <a:outerShdw blurRad="38100" dist="38100" dir="2700000" algn="tl">
                    <a:srgbClr val="C0C0C0"/>
                  </a:outerShdw>
                </a:effectLst>
                <a:latin typeface="華康中楷體" charset="-122"/>
                <a:ea typeface="Arial Unicode MS" panose="020B0604020202020204" pitchFamily="34" charset="-122"/>
                <a:cs typeface="Arial Unicode MS" panose="020B0604020202020204" pitchFamily="34" charset="-122"/>
              </a:rPr>
              <a:t>方</a:t>
            </a:r>
            <a:r>
              <a:rPr kumimoji="1" lang="zh-CN" altLang="en-US" sz="3600" kern="1200" cap="none" spc="0" normalizeH="0" baseline="0" noProof="0">
                <a:solidFill>
                  <a:srgbClr val="000000"/>
                </a:solidFill>
                <a:effectLst>
                  <a:outerShdw blurRad="38100" dist="38100" dir="2700000" algn="tl">
                    <a:srgbClr val="C0C0C0"/>
                  </a:outerShdw>
                </a:effectLst>
                <a:latin typeface="華康中楷體" charset="-122"/>
                <a:ea typeface="Arial Unicode MS" panose="020B0604020202020204" pitchFamily="34" charset="-122"/>
                <a:cs typeface="Arial Unicode MS" panose="020B0604020202020204" pitchFamily="34" charset="-122"/>
              </a:rPr>
              <a:t>针</a:t>
            </a:r>
            <a:r>
              <a:rPr kumimoji="1" lang="zh-TW" altLang="en-US" sz="3600" kern="1200" cap="none" spc="0" normalizeH="0" baseline="0" noProof="0">
                <a:solidFill>
                  <a:srgbClr val="000000"/>
                </a:solidFill>
                <a:effectLst>
                  <a:outerShdw blurRad="38100" dist="38100" dir="2700000" algn="tl">
                    <a:srgbClr val="C0C0C0"/>
                  </a:outerShdw>
                </a:effectLst>
                <a:latin typeface="華康中楷體" charset="-122"/>
                <a:ea typeface="Arial Unicode MS" panose="020B0604020202020204" pitchFamily="34" charset="-122"/>
                <a:cs typeface="Arial Unicode MS" panose="020B0604020202020204" pitchFamily="34" charset="-122"/>
              </a:rPr>
              <a:t>管理的注意事</a:t>
            </a:r>
            <a:r>
              <a:rPr kumimoji="1" lang="zh-CN" altLang="en-US" sz="3600" kern="1200" cap="none" spc="0" normalizeH="0" baseline="0" noProof="0">
                <a:solidFill>
                  <a:srgbClr val="000000"/>
                </a:solidFill>
                <a:effectLst>
                  <a:outerShdw blurRad="38100" dist="38100" dir="2700000" algn="tl">
                    <a:srgbClr val="C0C0C0"/>
                  </a:outerShdw>
                </a:effectLst>
                <a:latin typeface="華康中楷體" charset="-122"/>
                <a:ea typeface="Arial Unicode MS" panose="020B0604020202020204" pitchFamily="34" charset="-122"/>
                <a:cs typeface="Arial Unicode MS" panose="020B0604020202020204" pitchFamily="34" charset="-122"/>
              </a:rPr>
              <a:t>项</a:t>
            </a:r>
            <a:r>
              <a:rPr kumimoji="1" lang="en-US" altLang="zh-TW" sz="3600" kern="1200" cap="none" spc="0" normalizeH="0" baseline="0" noProof="0">
                <a:solidFill>
                  <a:srgbClr val="000000"/>
                </a:solidFill>
                <a:effectLst>
                  <a:outerShdw blurRad="38100" dist="38100" dir="2700000" algn="tl">
                    <a:srgbClr val="C0C0C0"/>
                  </a:outerShdw>
                </a:effectLst>
                <a:latin typeface="華康中楷體" charset="-122"/>
                <a:ea typeface="Arial Unicode MS" panose="020B0604020202020204" pitchFamily="34" charset="-122"/>
                <a:cs typeface="Arial Unicode MS" panose="020B0604020202020204" pitchFamily="34" charset="-122"/>
              </a:rPr>
              <a:t>(</a:t>
            </a:r>
            <a:r>
              <a:rPr kumimoji="1" lang="zh-TW" altLang="en-US" sz="3600" kern="1200" cap="none" spc="0" normalizeH="0" baseline="0" noProof="0">
                <a:solidFill>
                  <a:srgbClr val="000000"/>
                </a:solidFill>
                <a:effectLst>
                  <a:outerShdw blurRad="38100" dist="38100" dir="2700000" algn="tl">
                    <a:srgbClr val="C0C0C0"/>
                  </a:outerShdw>
                </a:effectLst>
                <a:latin typeface="華康中楷體" charset="-122"/>
                <a:ea typeface="Arial Unicode MS" panose="020B0604020202020204" pitchFamily="34" charset="-122"/>
                <a:cs typeface="Arial Unicode MS" panose="020B0604020202020204" pitchFamily="34" charset="-122"/>
              </a:rPr>
              <a:t>要</a:t>
            </a:r>
            <a:r>
              <a:rPr kumimoji="1" lang="zh-CN" altLang="en-US" sz="3600" kern="1200" cap="none" spc="0" normalizeH="0" baseline="0" noProof="0">
                <a:solidFill>
                  <a:srgbClr val="000000"/>
                </a:solidFill>
                <a:effectLst>
                  <a:outerShdw blurRad="38100" dist="38100" dir="2700000" algn="tl">
                    <a:srgbClr val="C0C0C0"/>
                  </a:outerShdw>
                </a:effectLst>
                <a:latin typeface="華康中楷體" charset="-122"/>
                <a:ea typeface="Arial Unicode MS" panose="020B0604020202020204" pitchFamily="34" charset="-122"/>
                <a:cs typeface="Arial Unicode MS" panose="020B0604020202020204" pitchFamily="34" charset="-122"/>
              </a:rPr>
              <a:t>点</a:t>
            </a:r>
            <a:r>
              <a:rPr kumimoji="1" lang="en-US" altLang="zh-TW" sz="3600" kern="1200" cap="none" spc="0" normalizeH="0" baseline="0" noProof="0">
                <a:solidFill>
                  <a:srgbClr val="000000"/>
                </a:solidFill>
                <a:effectLst>
                  <a:outerShdw blurRad="38100" dist="38100" dir="2700000" algn="tl">
                    <a:srgbClr val="C0C0C0"/>
                  </a:outerShdw>
                </a:effectLst>
                <a:latin typeface="華康中楷體" charset="-122"/>
                <a:ea typeface="Arial Unicode MS" panose="020B0604020202020204" pitchFamily="34" charset="-122"/>
                <a:cs typeface="Arial Unicode MS" panose="020B0604020202020204" pitchFamily="34" charset="-122"/>
              </a:rPr>
              <a:t>)</a:t>
            </a:r>
            <a:endParaRPr kumimoji="1" lang="en-US" altLang="zh-TW" sz="3600" kern="1200" cap="none" spc="0" normalizeH="0" baseline="0" noProof="0">
              <a:solidFill>
                <a:srgbClr val="000000"/>
              </a:solidFill>
              <a:effectLst>
                <a:outerShdw blurRad="38100" dist="38100" dir="2700000" algn="tl">
                  <a:srgbClr val="C0C0C0"/>
                </a:outerShdw>
              </a:effectLst>
              <a:latin typeface="華康中楷體" charset="-122"/>
              <a:ea typeface="Arial Unicode MS" panose="020B0604020202020204" pitchFamily="34" charset="-122"/>
              <a:cs typeface="Arial Unicode MS" panose="020B0604020202020204" pitchFamily="34" charset="-122"/>
            </a:endParaRPr>
          </a:p>
        </p:txBody>
      </p:sp>
      <p:sp>
        <p:nvSpPr>
          <p:cNvPr id="64516" name="AutoShape 16"/>
          <p:cNvSpPr/>
          <p:nvPr/>
        </p:nvSpPr>
        <p:spPr>
          <a:xfrm>
            <a:off x="-381000" y="1295400"/>
            <a:ext cx="9525000" cy="985838"/>
          </a:xfrm>
          <a:prstGeom prst="leftArrowCallout">
            <a:avLst>
              <a:gd name="adj1" fmla="val 42861"/>
              <a:gd name="adj2" fmla="val 21430"/>
              <a:gd name="adj3" fmla="val 104938"/>
              <a:gd name="adj4" fmla="val 89134"/>
            </a:avLst>
          </a:prstGeom>
          <a:noFill/>
          <a:ln w="9525">
            <a:noFill/>
          </a:ln>
        </p:spPr>
        <p:txBody>
          <a:bodyPr anchor="ctr" anchorCtr="0"/>
          <a:p>
            <a:r>
              <a:rPr lang="en-US" altLang="zh-CN" dirty="0">
                <a:solidFill>
                  <a:srgbClr val="000000"/>
                </a:solidFill>
                <a:latin typeface="黑体" panose="02010609060101010101" pitchFamily="49" charset="-122"/>
                <a:ea typeface="Arial Unicode MS" panose="020B0604020202020204" pitchFamily="34" charset="-122"/>
              </a:rPr>
              <a:t>7.</a:t>
            </a:r>
            <a:r>
              <a:rPr lang="zh-CN" altLang="en-US" dirty="0">
                <a:solidFill>
                  <a:srgbClr val="000000"/>
                </a:solidFill>
                <a:latin typeface="黑体" panose="02010609060101010101" pitchFamily="49" charset="-122"/>
                <a:ea typeface="Arial Unicode MS" panose="020B0604020202020204" pitchFamily="34" charset="-122"/>
              </a:rPr>
              <a:t>必须有衡量目标、方策实施绩效的指标，必须与人事</a:t>
            </a:r>
            <a:r>
              <a:rPr lang="en-US" altLang="zh-CN" dirty="0">
                <a:solidFill>
                  <a:srgbClr val="000000"/>
                </a:solidFill>
                <a:latin typeface="黑体" panose="02010609060101010101" pitchFamily="49" charset="-122"/>
                <a:ea typeface="Arial Unicode MS" panose="020B0604020202020204" pitchFamily="34" charset="-122"/>
              </a:rPr>
              <a:t>(</a:t>
            </a:r>
            <a:r>
              <a:rPr lang="zh-CN" altLang="en-US" dirty="0">
                <a:solidFill>
                  <a:srgbClr val="000000"/>
                </a:solidFill>
                <a:latin typeface="黑体" panose="02010609060101010101" pitchFamily="49" charset="-122"/>
                <a:ea typeface="Arial Unicode MS" panose="020B0604020202020204" pitchFamily="34" charset="-122"/>
              </a:rPr>
              <a:t>绩效</a:t>
            </a:r>
            <a:r>
              <a:rPr lang="en-US" altLang="zh-CN" dirty="0">
                <a:solidFill>
                  <a:srgbClr val="000000"/>
                </a:solidFill>
                <a:latin typeface="黑体" panose="02010609060101010101" pitchFamily="49" charset="-122"/>
                <a:ea typeface="Arial Unicode MS" panose="020B0604020202020204" pitchFamily="34" charset="-122"/>
              </a:rPr>
              <a:t>)</a:t>
            </a:r>
            <a:r>
              <a:rPr lang="zh-CN" altLang="en-US" dirty="0">
                <a:solidFill>
                  <a:srgbClr val="000000"/>
                </a:solidFill>
                <a:latin typeface="黑体" panose="02010609060101010101" pitchFamily="49" charset="-122"/>
                <a:ea typeface="Arial Unicode MS" panose="020B0604020202020204" pitchFamily="34" charset="-122"/>
              </a:rPr>
              <a:t>考核充分地结合。</a:t>
            </a:r>
            <a:endParaRPr lang="zh-TW" altLang="en-US" dirty="0">
              <a:solidFill>
                <a:srgbClr val="000000"/>
              </a:solidFill>
              <a:latin typeface="黑体" panose="02010609060101010101" pitchFamily="49" charset="-122"/>
              <a:ea typeface="Arial Unicode MS" panose="020B0604020202020204" pitchFamily="34" charset="-122"/>
            </a:endParaRPr>
          </a:p>
        </p:txBody>
      </p:sp>
      <p:sp>
        <p:nvSpPr>
          <p:cNvPr id="64517" name="AutoShape 17"/>
          <p:cNvSpPr/>
          <p:nvPr/>
        </p:nvSpPr>
        <p:spPr>
          <a:xfrm>
            <a:off x="-417512" y="2362200"/>
            <a:ext cx="9561512" cy="533400"/>
          </a:xfrm>
          <a:prstGeom prst="leftArrowCallout">
            <a:avLst>
              <a:gd name="adj1" fmla="val 42861"/>
              <a:gd name="adj2" fmla="val 21430"/>
              <a:gd name="adj3" fmla="val 194691"/>
              <a:gd name="adj4" fmla="val 89134"/>
            </a:avLst>
          </a:prstGeom>
          <a:noFill/>
          <a:ln w="9525">
            <a:noFill/>
          </a:ln>
        </p:spPr>
        <p:txBody>
          <a:bodyPr anchor="ctr" anchorCtr="0"/>
          <a:p>
            <a:r>
              <a:rPr lang="en-US" altLang="zh-CN" dirty="0">
                <a:solidFill>
                  <a:srgbClr val="000000"/>
                </a:solidFill>
                <a:latin typeface="黑体" panose="02010609060101010101" pitchFamily="49" charset="-122"/>
                <a:ea typeface="Arial Unicode MS" panose="020B0604020202020204" pitchFamily="34" charset="-122"/>
              </a:rPr>
              <a:t>8.</a:t>
            </a:r>
            <a:r>
              <a:rPr lang="zh-CN" altLang="en-US" dirty="0">
                <a:solidFill>
                  <a:srgbClr val="000000"/>
                </a:solidFill>
                <a:latin typeface="黑体" panose="02010609060101010101" pitchFamily="49" charset="-122"/>
                <a:ea typeface="Arial Unicode MS" panose="020B0604020202020204" pitchFamily="34" charset="-122"/>
              </a:rPr>
              <a:t>方针管理之检讨结果系及要因系</a:t>
            </a:r>
            <a:r>
              <a:rPr lang="en-US" altLang="zh-CN" dirty="0">
                <a:solidFill>
                  <a:srgbClr val="000000"/>
                </a:solidFill>
                <a:latin typeface="黑体" panose="02010609060101010101" pitchFamily="49" charset="-122"/>
                <a:ea typeface="Arial Unicode MS" panose="020B0604020202020204" pitchFamily="34" charset="-122"/>
              </a:rPr>
              <a:t>(</a:t>
            </a:r>
            <a:r>
              <a:rPr lang="zh-CN" altLang="en-US" dirty="0">
                <a:solidFill>
                  <a:srgbClr val="000000"/>
                </a:solidFill>
                <a:latin typeface="黑体" panose="02010609060101010101" pitchFamily="49" charset="-122"/>
                <a:ea typeface="Arial Unicode MS" panose="020B0604020202020204" pitchFamily="34" charset="-122"/>
              </a:rPr>
              <a:t>结果与过程</a:t>
            </a:r>
            <a:r>
              <a:rPr lang="en-US" altLang="zh-CN" dirty="0">
                <a:solidFill>
                  <a:srgbClr val="000000"/>
                </a:solidFill>
                <a:latin typeface="黑体" panose="02010609060101010101" pitchFamily="49" charset="-122"/>
                <a:ea typeface="Arial Unicode MS" panose="020B0604020202020204" pitchFamily="34" charset="-122"/>
              </a:rPr>
              <a:t>)</a:t>
            </a:r>
            <a:r>
              <a:rPr lang="zh-CN" altLang="en-US" dirty="0">
                <a:solidFill>
                  <a:srgbClr val="000000"/>
                </a:solidFill>
                <a:latin typeface="黑体" panose="02010609060101010101" pitchFamily="49" charset="-122"/>
                <a:ea typeface="Arial Unicode MS" panose="020B0604020202020204" pitchFamily="34" charset="-122"/>
              </a:rPr>
              <a:t>之未达及过达项目皆须底检讨。</a:t>
            </a:r>
            <a:endParaRPr lang="zh-TW" altLang="en-US" dirty="0">
              <a:solidFill>
                <a:srgbClr val="000000"/>
              </a:solidFill>
              <a:latin typeface="黑体" panose="02010609060101010101" pitchFamily="49" charset="-122"/>
              <a:ea typeface="Arial Unicode MS" panose="020B0604020202020204" pitchFamily="34" charset="-122"/>
            </a:endParaRPr>
          </a:p>
        </p:txBody>
      </p:sp>
      <p:sp>
        <p:nvSpPr>
          <p:cNvPr id="64518" name="AutoShape 18"/>
          <p:cNvSpPr/>
          <p:nvPr/>
        </p:nvSpPr>
        <p:spPr>
          <a:xfrm>
            <a:off x="-407987" y="2971800"/>
            <a:ext cx="9551987" cy="808038"/>
          </a:xfrm>
          <a:prstGeom prst="leftArrowCallout">
            <a:avLst>
              <a:gd name="adj1" fmla="val 42861"/>
              <a:gd name="adj2" fmla="val 21430"/>
              <a:gd name="adj3" fmla="val 128391"/>
              <a:gd name="adj4" fmla="val 89134"/>
            </a:avLst>
          </a:prstGeom>
          <a:noFill/>
          <a:ln w="9525">
            <a:noFill/>
          </a:ln>
        </p:spPr>
        <p:txBody>
          <a:bodyPr anchor="ctr" anchorCtr="0"/>
          <a:p>
            <a:r>
              <a:rPr lang="en-US" altLang="zh-CN" dirty="0">
                <a:solidFill>
                  <a:srgbClr val="000000"/>
                </a:solidFill>
                <a:latin typeface="黑体" panose="02010609060101010101" pitchFamily="49" charset="-122"/>
                <a:ea typeface="Arial Unicode MS" panose="020B0604020202020204" pitchFamily="34" charset="-122"/>
              </a:rPr>
              <a:t>9.</a:t>
            </a:r>
            <a:r>
              <a:rPr lang="zh-CN" altLang="en-US" dirty="0">
                <a:solidFill>
                  <a:srgbClr val="000000"/>
                </a:solidFill>
                <a:latin typeface="黑体" panose="02010609060101010101" pitchFamily="49" charset="-122"/>
                <a:ea typeface="Arial Unicode MS" panose="020B0604020202020204" pitchFamily="34" charset="-122"/>
              </a:rPr>
              <a:t>方针管理须取得上下及部门间的协调与调整</a:t>
            </a:r>
            <a:endParaRPr lang="zh-TW" altLang="en-US" dirty="0">
              <a:solidFill>
                <a:srgbClr val="000000"/>
              </a:solidFill>
              <a:latin typeface="黑体" panose="02010609060101010101" pitchFamily="49" charset="-122"/>
              <a:ea typeface="Arial Unicode MS" panose="020B0604020202020204" pitchFamily="34" charset="-122"/>
            </a:endParaRPr>
          </a:p>
        </p:txBody>
      </p:sp>
      <p:sp>
        <p:nvSpPr>
          <p:cNvPr id="64519" name="AutoShape 19"/>
          <p:cNvSpPr/>
          <p:nvPr/>
        </p:nvSpPr>
        <p:spPr>
          <a:xfrm>
            <a:off x="-396875" y="3789363"/>
            <a:ext cx="9480550" cy="709612"/>
          </a:xfrm>
          <a:prstGeom prst="leftArrowCallout">
            <a:avLst>
              <a:gd name="adj1" fmla="val 42861"/>
              <a:gd name="adj2" fmla="val 21430"/>
              <a:gd name="adj3" fmla="val 145106"/>
              <a:gd name="adj4" fmla="val 89134"/>
            </a:avLst>
          </a:prstGeom>
          <a:noFill/>
          <a:ln w="9525">
            <a:noFill/>
          </a:ln>
        </p:spPr>
        <p:txBody>
          <a:bodyPr anchor="ctr" anchorCtr="0"/>
          <a:p>
            <a:r>
              <a:rPr lang="en-US" altLang="zh-CN" dirty="0">
                <a:solidFill>
                  <a:srgbClr val="000000"/>
                </a:solidFill>
                <a:latin typeface="黑体" panose="02010609060101010101" pitchFamily="49" charset="-122"/>
                <a:ea typeface="Arial Unicode MS" panose="020B0604020202020204" pitchFamily="34" charset="-122"/>
              </a:rPr>
              <a:t>10.</a:t>
            </a:r>
            <a:r>
              <a:rPr lang="zh-CN" altLang="en-US" dirty="0">
                <a:solidFill>
                  <a:srgbClr val="000000"/>
                </a:solidFill>
                <a:latin typeface="黑体" panose="02010609060101010101" pitchFamily="49" charset="-122"/>
                <a:ea typeface="Arial Unicode MS" panose="020B0604020202020204" pitchFamily="34" charset="-122"/>
              </a:rPr>
              <a:t>结果的评价须包含目标达成的困难度与达成度。</a:t>
            </a:r>
            <a:r>
              <a:rPr lang="zh-TW" altLang="en-US" dirty="0">
                <a:solidFill>
                  <a:srgbClr val="000000"/>
                </a:solidFill>
                <a:latin typeface="黑体" panose="02010609060101010101" pitchFamily="49" charset="-122"/>
                <a:ea typeface="Arial Unicode MS" panose="020B0604020202020204" pitchFamily="34" charset="-122"/>
              </a:rPr>
              <a:t> </a:t>
            </a:r>
            <a:r>
              <a:rPr lang="en-US" altLang="zh-CN" dirty="0">
                <a:solidFill>
                  <a:srgbClr val="000000"/>
                </a:solidFill>
                <a:latin typeface="黑体" panose="02010609060101010101" pitchFamily="49" charset="-122"/>
                <a:ea typeface="Arial Unicode MS" panose="020B0604020202020204" pitchFamily="34" charset="-122"/>
              </a:rPr>
              <a:t>(</a:t>
            </a:r>
            <a:r>
              <a:rPr lang="zh-CN" altLang="en-US" dirty="0">
                <a:solidFill>
                  <a:srgbClr val="000000"/>
                </a:solidFill>
                <a:latin typeface="黑体" panose="02010609060101010101" pitchFamily="49" charset="-122"/>
                <a:ea typeface="Arial Unicode MS" panose="020B0604020202020204" pitchFamily="34" charset="-122"/>
              </a:rPr>
              <a:t>设定时及年终评价</a:t>
            </a:r>
            <a:r>
              <a:rPr lang="en-US" altLang="zh-CN" dirty="0">
                <a:solidFill>
                  <a:srgbClr val="000000"/>
                </a:solidFill>
                <a:latin typeface="黑体" panose="02010609060101010101" pitchFamily="49" charset="-122"/>
                <a:ea typeface="Arial Unicode MS" panose="020B0604020202020204" pitchFamily="34" charset="-122"/>
              </a:rPr>
              <a:t>)</a:t>
            </a:r>
            <a:r>
              <a:rPr lang="zh-CN" altLang="en-US" dirty="0">
                <a:solidFill>
                  <a:srgbClr val="000000"/>
                </a:solidFill>
                <a:latin typeface="黑体" panose="02010609060101010101" pitchFamily="49" charset="-122"/>
                <a:ea typeface="Arial Unicode MS" panose="020B0604020202020204" pitchFamily="34" charset="-122"/>
              </a:rPr>
              <a:t>。</a:t>
            </a:r>
            <a:endParaRPr lang="zh-TW" altLang="zh-TW" dirty="0">
              <a:solidFill>
                <a:srgbClr val="000000"/>
              </a:solidFill>
              <a:latin typeface="黑体" panose="02010609060101010101" pitchFamily="49" charset="-122"/>
              <a:ea typeface="Arial Unicode MS" panose="020B0604020202020204" pitchFamily="34" charset="-122"/>
            </a:endParaRPr>
          </a:p>
        </p:txBody>
      </p:sp>
      <p:sp>
        <p:nvSpPr>
          <p:cNvPr id="64520" name="AutoShape 20"/>
          <p:cNvSpPr/>
          <p:nvPr/>
        </p:nvSpPr>
        <p:spPr>
          <a:xfrm>
            <a:off x="-396875" y="4495800"/>
            <a:ext cx="9001125" cy="1020763"/>
          </a:xfrm>
          <a:prstGeom prst="leftArrowCallout">
            <a:avLst>
              <a:gd name="adj1" fmla="val 42861"/>
              <a:gd name="adj2" fmla="val 21430"/>
              <a:gd name="adj3" fmla="val 95773"/>
              <a:gd name="adj4" fmla="val 89134"/>
            </a:avLst>
          </a:prstGeom>
          <a:noFill/>
          <a:ln w="9525">
            <a:noFill/>
          </a:ln>
        </p:spPr>
        <p:txBody>
          <a:bodyPr anchor="ctr" anchorCtr="0"/>
          <a:p>
            <a:pPr marL="288925" indent="-288925"/>
            <a:r>
              <a:rPr lang="en-US" altLang="zh-CN" dirty="0">
                <a:solidFill>
                  <a:srgbClr val="000000"/>
                </a:solidFill>
                <a:latin typeface="黑体" panose="02010609060101010101" pitchFamily="49" charset="-122"/>
                <a:ea typeface="Arial Unicode MS" panose="020B0604020202020204" pitchFamily="34" charset="-122"/>
              </a:rPr>
              <a:t>11.</a:t>
            </a:r>
            <a:r>
              <a:rPr lang="zh-CN" altLang="en-US" dirty="0">
                <a:solidFill>
                  <a:srgbClr val="000000"/>
                </a:solidFill>
                <a:latin typeface="黑体" panose="02010609060101010101" pitchFamily="49" charset="-122"/>
                <a:ea typeface="Arial Unicode MS" panose="020B0604020202020204" pitchFamily="34" charset="-122"/>
              </a:rPr>
              <a:t>目标、方策、目标值实际状况及内外部环境变化适时修正、调整。 </a:t>
            </a:r>
            <a:r>
              <a:rPr lang="en-US" altLang="zh-CN" dirty="0">
                <a:solidFill>
                  <a:srgbClr val="000000"/>
                </a:solidFill>
                <a:latin typeface="黑体" panose="02010609060101010101" pitchFamily="49" charset="-122"/>
                <a:ea typeface="Arial Unicode MS" panose="020B0604020202020204" pitchFamily="34" charset="-122"/>
              </a:rPr>
              <a:t>(</a:t>
            </a:r>
            <a:r>
              <a:rPr lang="zh-CN" altLang="en-US" dirty="0">
                <a:solidFill>
                  <a:srgbClr val="000000"/>
                </a:solidFill>
                <a:latin typeface="黑体" panose="02010609060101010101" pitchFamily="49" charset="-122"/>
                <a:ea typeface="Arial Unicode MS" panose="020B0604020202020204" pitchFamily="34" charset="-122"/>
              </a:rPr>
              <a:t>并非一成不变</a:t>
            </a:r>
            <a:r>
              <a:rPr lang="en-US" altLang="zh-CN" dirty="0">
                <a:solidFill>
                  <a:srgbClr val="000000"/>
                </a:solidFill>
                <a:latin typeface="黑体" panose="02010609060101010101" pitchFamily="49" charset="-122"/>
                <a:ea typeface="Arial Unicode MS" panose="020B0604020202020204" pitchFamily="34" charset="-122"/>
              </a:rPr>
              <a:t>)</a:t>
            </a:r>
            <a:endParaRPr lang="zh-TW" altLang="zh-TW" dirty="0">
              <a:solidFill>
                <a:srgbClr val="000000"/>
              </a:solidFill>
              <a:latin typeface="黑体" panose="02010609060101010101" pitchFamily="49" charset="-122"/>
              <a:ea typeface="Arial Unicode MS" panose="020B0604020202020204" pitchFamily="34" charset="-122"/>
            </a:endParaRP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5539" name="Text Box 4"/>
          <p:cNvSpPr txBox="1"/>
          <p:nvPr/>
        </p:nvSpPr>
        <p:spPr>
          <a:xfrm>
            <a:off x="-6350" y="60325"/>
            <a:ext cx="5486400" cy="579438"/>
          </a:xfrm>
          <a:prstGeom prst="rect">
            <a:avLst/>
          </a:prstGeom>
          <a:noFill/>
          <a:ln w="9525">
            <a:noFill/>
          </a:ln>
        </p:spPr>
        <p:txBody>
          <a:bodyPr>
            <a:spAutoFit/>
          </a:bodyPr>
          <a:p>
            <a:pPr>
              <a:spcBef>
                <a:spcPct val="50000"/>
              </a:spcBef>
            </a:pPr>
            <a:r>
              <a:rPr lang="zh-CN" altLang="en-US" sz="3200" dirty="0">
                <a:latin typeface="Times New Roman" panose="02020603050405020304" pitchFamily="18" charset="0"/>
                <a:ea typeface="黑体" panose="02010609060101010101" pitchFamily="49" charset="-122"/>
              </a:rPr>
              <a:t>四、方针的展开</a:t>
            </a:r>
            <a:endParaRPr lang="zh-CN" altLang="en-US" sz="3200" dirty="0">
              <a:latin typeface="Times New Roman" panose="02020603050405020304" pitchFamily="18" charset="0"/>
              <a:ea typeface="黑体" panose="02010609060101010101" pitchFamily="49" charset="-122"/>
            </a:endParaRPr>
          </a:p>
        </p:txBody>
      </p:sp>
      <p:sp>
        <p:nvSpPr>
          <p:cNvPr id="68612" name="Text Box 5"/>
          <p:cNvSpPr txBox="1"/>
          <p:nvPr/>
        </p:nvSpPr>
        <p:spPr>
          <a:xfrm>
            <a:off x="0" y="836613"/>
            <a:ext cx="7272337" cy="457200"/>
          </a:xfrm>
          <a:prstGeom prst="rect">
            <a:avLst/>
          </a:prstGeom>
          <a:noFill/>
          <a:ln w="9525">
            <a:noFill/>
          </a:ln>
        </p:spPr>
        <p:txBody>
          <a:bodyPr>
            <a:spAutoFit/>
            <a:scene3d>
              <a:camera prst="orthographicFront"/>
              <a:lightRig rig="threePt" dir="t"/>
            </a:scene3d>
          </a:bodyPr>
          <a:lstStyle/>
          <a:p>
            <a:pPr marR="0" defTabSz="914400">
              <a:buClrTx/>
              <a:buSzTx/>
              <a:buFontTx/>
              <a:buNone/>
              <a:defRPr/>
            </a:pPr>
            <a:r>
              <a:rPr kumimoji="0" lang="en-US" altLang="zh-CN" sz="2400" i="1" u="sng" kern="1200" cap="none" spc="0" normalizeH="0" baseline="0" noProof="1">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mn-cs"/>
              </a:rPr>
              <a:t>2</a:t>
            </a:r>
            <a:r>
              <a:rPr kumimoji="0" lang="zh-CN" altLang="en-US" sz="2400" i="1" u="sng" kern="1200" cap="none" spc="0" normalizeH="0" baseline="0" noProof="1">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mn-cs"/>
              </a:rPr>
              <a:t>、方针的展开方式：</a:t>
            </a:r>
            <a:endParaRPr kumimoji="0" lang="zh-CN" altLang="en-US" sz="2400" i="1" u="sng" kern="1200" cap="none" spc="0" normalizeH="0" baseline="0" noProof="1">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mn-cs"/>
            </a:endParaRPr>
          </a:p>
        </p:txBody>
      </p:sp>
      <p:grpSp>
        <p:nvGrpSpPr>
          <p:cNvPr id="65541" name="Group 174"/>
          <p:cNvGrpSpPr/>
          <p:nvPr/>
        </p:nvGrpSpPr>
        <p:grpSpPr>
          <a:xfrm>
            <a:off x="323850" y="1341438"/>
            <a:ext cx="8569325" cy="5040312"/>
            <a:chOff x="672" y="960"/>
            <a:chExt cx="4468" cy="2784"/>
          </a:xfrm>
        </p:grpSpPr>
        <p:sp>
          <p:nvSpPr>
            <p:cNvPr id="65542" name="AutoShape 175"/>
            <p:cNvSpPr/>
            <p:nvPr/>
          </p:nvSpPr>
          <p:spPr>
            <a:xfrm>
              <a:off x="1152" y="960"/>
              <a:ext cx="1200" cy="192"/>
            </a:xfrm>
            <a:prstGeom prst="roundRect">
              <a:avLst>
                <a:gd name="adj" fmla="val 16667"/>
              </a:avLst>
            </a:prstGeom>
            <a:solidFill>
              <a:srgbClr val="CC99FF"/>
            </a:solidFill>
            <a:ln w="12700" cap="flat" cmpd="sng">
              <a:solidFill>
                <a:srgbClr val="000000"/>
              </a:solidFill>
              <a:prstDash val="solid"/>
              <a:headEnd type="none" w="sm" len="sm"/>
              <a:tailEnd type="none" w="sm" len="sm"/>
            </a:ln>
            <a:effectLst>
              <a:outerShdw dist="35921" dir="2699999" algn="ctr" rotWithShape="0">
                <a:schemeClr val="hlink"/>
              </a:outerShdw>
            </a:effectLst>
          </p:spPr>
          <p:txBody>
            <a:bodyPr wrap="none" anchor="ctr" anchorCtr="0"/>
            <a:p>
              <a:pPr algn="ctr"/>
              <a:r>
                <a:rPr lang="en-US" altLang="zh-CN" dirty="0">
                  <a:solidFill>
                    <a:srgbClr val="000000"/>
                  </a:solidFill>
                  <a:latin typeface="Times New Roman" panose="02020603050405020304" pitchFamily="18" charset="0"/>
                  <a:ea typeface="Arial Unicode MS" panose="020B0604020202020204" pitchFamily="34" charset="-122"/>
                </a:rPr>
                <a:t>Z</a:t>
              </a:r>
              <a:r>
                <a:rPr lang="zh-CN" altLang="en-US" dirty="0">
                  <a:solidFill>
                    <a:srgbClr val="000000"/>
                  </a:solidFill>
                  <a:latin typeface="Times New Roman" panose="02020603050405020304" pitchFamily="18" charset="0"/>
                  <a:ea typeface="Arial Unicode MS" panose="020B0604020202020204" pitchFamily="34" charset="-122"/>
                </a:rPr>
                <a:t>类</a:t>
              </a:r>
              <a:r>
                <a:rPr lang="zh-TW" altLang="en-US" dirty="0">
                  <a:solidFill>
                    <a:srgbClr val="000000"/>
                  </a:solidFill>
                  <a:latin typeface="Times New Roman" panose="02020603050405020304" pitchFamily="18" charset="0"/>
                  <a:ea typeface="Arial Unicode MS" panose="020B0604020202020204" pitchFamily="34" charset="-122"/>
                </a:rPr>
                <a:t>型</a:t>
              </a:r>
              <a:endParaRPr lang="zh-TW" altLang="en-US" dirty="0">
                <a:solidFill>
                  <a:srgbClr val="000000"/>
                </a:solidFill>
                <a:latin typeface="Times New Roman" panose="02020603050405020304" pitchFamily="18" charset="0"/>
                <a:ea typeface="Arial Unicode MS" panose="020B0604020202020204" pitchFamily="34" charset="-122"/>
              </a:endParaRPr>
            </a:p>
          </p:txBody>
        </p:sp>
        <p:sp>
          <p:nvSpPr>
            <p:cNvPr id="65543" name="AutoShape 176"/>
            <p:cNvSpPr/>
            <p:nvPr/>
          </p:nvSpPr>
          <p:spPr>
            <a:xfrm>
              <a:off x="3456" y="960"/>
              <a:ext cx="1200" cy="192"/>
            </a:xfrm>
            <a:prstGeom prst="roundRect">
              <a:avLst>
                <a:gd name="adj" fmla="val 16667"/>
              </a:avLst>
            </a:prstGeom>
            <a:solidFill>
              <a:srgbClr val="CC99FF"/>
            </a:solidFill>
            <a:ln w="12700" cap="flat" cmpd="sng">
              <a:solidFill>
                <a:srgbClr val="000000"/>
              </a:solidFill>
              <a:prstDash val="solid"/>
              <a:headEnd type="none" w="sm" len="sm"/>
              <a:tailEnd type="none" w="sm" len="sm"/>
            </a:ln>
            <a:effectLst>
              <a:outerShdw dist="35921" dir="2699999" algn="ctr" rotWithShape="0">
                <a:schemeClr val="hlink"/>
              </a:outerShdw>
            </a:effectLst>
          </p:spPr>
          <p:txBody>
            <a:bodyPr wrap="none" anchor="ctr" anchorCtr="0"/>
            <a:p>
              <a:pPr algn="ctr"/>
              <a:r>
                <a:rPr lang="en-US" altLang="zh-CN" dirty="0">
                  <a:solidFill>
                    <a:srgbClr val="000000"/>
                  </a:solidFill>
                  <a:latin typeface="Times New Roman" panose="02020603050405020304" pitchFamily="18" charset="0"/>
                  <a:ea typeface="Arial Unicode MS" panose="020B0604020202020204" pitchFamily="34" charset="-122"/>
                </a:rPr>
                <a:t>I</a:t>
              </a:r>
              <a:r>
                <a:rPr lang="zh-CN" altLang="en-US" dirty="0">
                  <a:solidFill>
                    <a:srgbClr val="000000"/>
                  </a:solidFill>
                  <a:latin typeface="Times New Roman" panose="02020603050405020304" pitchFamily="18" charset="0"/>
                  <a:ea typeface="Arial Unicode MS" panose="020B0604020202020204" pitchFamily="34" charset="-122"/>
                </a:rPr>
                <a:t>类</a:t>
              </a:r>
              <a:r>
                <a:rPr lang="zh-TW" altLang="en-US" dirty="0">
                  <a:solidFill>
                    <a:srgbClr val="000000"/>
                  </a:solidFill>
                  <a:latin typeface="Times New Roman" panose="02020603050405020304" pitchFamily="18" charset="0"/>
                  <a:ea typeface="Arial Unicode MS" panose="020B0604020202020204" pitchFamily="34" charset="-122"/>
                </a:rPr>
                <a:t>型</a:t>
              </a:r>
              <a:endParaRPr lang="zh-TW" altLang="en-US" dirty="0">
                <a:solidFill>
                  <a:srgbClr val="000000"/>
                </a:solidFill>
                <a:latin typeface="Times New Roman" panose="02020603050405020304" pitchFamily="18" charset="0"/>
                <a:ea typeface="Arial Unicode MS" panose="020B0604020202020204" pitchFamily="34" charset="-122"/>
              </a:endParaRPr>
            </a:p>
          </p:txBody>
        </p:sp>
        <p:grpSp>
          <p:nvGrpSpPr>
            <p:cNvPr id="65544" name="Group 177"/>
            <p:cNvGrpSpPr/>
            <p:nvPr/>
          </p:nvGrpSpPr>
          <p:grpSpPr>
            <a:xfrm>
              <a:off x="672" y="1248"/>
              <a:ext cx="2164" cy="432"/>
              <a:chOff x="864" y="1488"/>
              <a:chExt cx="2164" cy="432"/>
            </a:xfrm>
          </p:grpSpPr>
          <p:sp>
            <p:nvSpPr>
              <p:cNvPr id="65598" name="Rectangle 178"/>
              <p:cNvSpPr/>
              <p:nvPr/>
            </p:nvSpPr>
            <p:spPr>
              <a:xfrm>
                <a:off x="864" y="1488"/>
                <a:ext cx="2160" cy="432"/>
              </a:xfrm>
              <a:prstGeom prst="rect">
                <a:avLst/>
              </a:prstGeom>
              <a:noFill/>
              <a:ln w="12700" cap="flat" cmpd="sng">
                <a:solidFill>
                  <a:srgbClr val="000000"/>
                </a:solidFill>
                <a:prstDash val="solid"/>
                <a:miter/>
                <a:headEnd type="none" w="sm" len="sm"/>
                <a:tailEnd type="none" w="sm" len="sm"/>
              </a:ln>
            </p:spPr>
            <p:txBody>
              <a:bodyPr wrap="none" anchor="ctr" anchorCtr="0"/>
              <a:p>
                <a:r>
                  <a:rPr lang="zh-TW" altLang="en-US" sz="1400" dirty="0">
                    <a:solidFill>
                      <a:srgbClr val="000000"/>
                    </a:solidFill>
                    <a:latin typeface="Times New Roman" panose="02020603050405020304" pitchFamily="18" charset="0"/>
                    <a:ea typeface="Arial Unicode MS" panose="020B0604020202020204" pitchFamily="34" charset="-122"/>
                  </a:rPr>
                  <a:t>目</a:t>
                </a:r>
                <a:r>
                  <a:rPr lang="zh-CN" altLang="en-US" sz="1400" dirty="0">
                    <a:solidFill>
                      <a:srgbClr val="000000"/>
                    </a:solidFill>
                    <a:latin typeface="Times New Roman" panose="02020603050405020304" pitchFamily="18" charset="0"/>
                    <a:ea typeface="Arial Unicode MS" panose="020B0604020202020204" pitchFamily="34" charset="-122"/>
                  </a:rPr>
                  <a:t>标</a:t>
                </a:r>
                <a:r>
                  <a:rPr lang="zh-TW" altLang="en-US" sz="1400" dirty="0">
                    <a:solidFill>
                      <a:srgbClr val="000000"/>
                    </a:solidFill>
                    <a:latin typeface="Times New Roman" panose="02020603050405020304" pitchFamily="18" charset="0"/>
                    <a:ea typeface="Arial Unicode MS" panose="020B0604020202020204" pitchFamily="34" charset="-122"/>
                  </a:rPr>
                  <a:t>→→方策 </a:t>
                </a:r>
                <a:r>
                  <a:rPr lang="en-US" altLang="zh-TW" sz="1400" dirty="0">
                    <a:solidFill>
                      <a:srgbClr val="000000"/>
                    </a:solidFill>
                    <a:latin typeface="Times New Roman" panose="02020603050405020304" pitchFamily="18" charset="0"/>
                    <a:ea typeface="Arial Unicode MS" panose="020B0604020202020204" pitchFamily="34" charset="-122"/>
                  </a:rPr>
                  <a:t>[</a:t>
                </a:r>
                <a:r>
                  <a:rPr lang="zh-TW" altLang="en-US" sz="1400" dirty="0">
                    <a:solidFill>
                      <a:srgbClr val="000000"/>
                    </a:solidFill>
                    <a:latin typeface="Times New Roman" panose="02020603050405020304" pitchFamily="18" charset="0"/>
                    <a:ea typeface="Arial Unicode MS" panose="020B0604020202020204" pitchFamily="34" charset="-122"/>
                  </a:rPr>
                  <a:t>管理</a:t>
                </a:r>
                <a:r>
                  <a:rPr lang="zh-CN" altLang="en-US" sz="1400" dirty="0">
                    <a:solidFill>
                      <a:srgbClr val="000000"/>
                    </a:solidFill>
                    <a:latin typeface="Times New Roman" panose="02020603050405020304" pitchFamily="18" charset="0"/>
                    <a:ea typeface="Arial Unicode MS" panose="020B0604020202020204" pitchFamily="34" charset="-122"/>
                  </a:rPr>
                  <a:t>项</a:t>
                </a:r>
                <a:r>
                  <a:rPr lang="zh-TW" altLang="en-US" sz="1400" dirty="0">
                    <a:solidFill>
                      <a:srgbClr val="000000"/>
                    </a:solidFill>
                    <a:latin typeface="Times New Roman" panose="02020603050405020304" pitchFamily="18" charset="0"/>
                    <a:ea typeface="Arial Unicode MS" panose="020B0604020202020204" pitchFamily="34" charset="-122"/>
                  </a:rPr>
                  <a:t>目</a:t>
                </a:r>
                <a:r>
                  <a:rPr lang="en-US" altLang="zh-TW" sz="1400" dirty="0">
                    <a:solidFill>
                      <a:srgbClr val="000000"/>
                    </a:solidFill>
                    <a:latin typeface="Times New Roman" panose="02020603050405020304" pitchFamily="18" charset="0"/>
                    <a:ea typeface="Arial Unicode MS" panose="020B0604020202020204" pitchFamily="34" charset="-122"/>
                  </a:rPr>
                  <a:t>]</a:t>
                </a:r>
                <a:endParaRPr lang="en-US" altLang="zh-TW" sz="1400" dirty="0">
                  <a:solidFill>
                    <a:srgbClr val="000000"/>
                  </a:solidFill>
                  <a:latin typeface="Times New Roman" panose="02020603050405020304" pitchFamily="18" charset="0"/>
                  <a:ea typeface="Arial Unicode MS" panose="020B0604020202020204" pitchFamily="34" charset="-122"/>
                </a:endParaRPr>
              </a:p>
              <a:p>
                <a:endParaRPr lang="en-US" altLang="zh-TW" sz="900" dirty="0">
                  <a:solidFill>
                    <a:srgbClr val="000000"/>
                  </a:solidFill>
                  <a:latin typeface="Times New Roman" panose="02020603050405020304" pitchFamily="18" charset="0"/>
                  <a:ea typeface="Arial Unicode MS" panose="020B0604020202020204" pitchFamily="34" charset="-122"/>
                </a:endParaRPr>
              </a:p>
              <a:p>
                <a:r>
                  <a:rPr lang="en-US" altLang="zh-TW" sz="1400" dirty="0">
                    <a:solidFill>
                      <a:srgbClr val="000000"/>
                    </a:solidFill>
                    <a:latin typeface="Times New Roman" panose="02020603050405020304" pitchFamily="18" charset="0"/>
                    <a:ea typeface="Arial Unicode MS" panose="020B0604020202020204" pitchFamily="34" charset="-122"/>
                  </a:rPr>
                  <a:t>          </a:t>
                </a:r>
                <a:r>
                  <a:rPr lang="zh-TW" altLang="en-US" sz="1400" dirty="0">
                    <a:solidFill>
                      <a:srgbClr val="000000"/>
                    </a:solidFill>
                    <a:latin typeface="Times New Roman" panose="02020603050405020304" pitchFamily="18" charset="0"/>
                    <a:ea typeface="Arial Unicode MS" panose="020B0604020202020204" pitchFamily="34" charset="-122"/>
                  </a:rPr>
                  <a:t>目</a:t>
                </a:r>
                <a:r>
                  <a:rPr lang="zh-CN" altLang="en-US" sz="1400" dirty="0">
                    <a:solidFill>
                      <a:srgbClr val="000000"/>
                    </a:solidFill>
                    <a:latin typeface="Times New Roman" panose="02020603050405020304" pitchFamily="18" charset="0"/>
                    <a:ea typeface="Arial Unicode MS" panose="020B0604020202020204" pitchFamily="34" charset="-122"/>
                  </a:rPr>
                  <a:t>标</a:t>
                </a:r>
                <a:r>
                  <a:rPr lang="zh-TW" altLang="en-US" sz="1400" dirty="0">
                    <a:solidFill>
                      <a:srgbClr val="000000"/>
                    </a:solidFill>
                    <a:latin typeface="Times New Roman" panose="02020603050405020304" pitchFamily="18" charset="0"/>
                    <a:ea typeface="Arial Unicode MS" panose="020B0604020202020204" pitchFamily="34" charset="-122"/>
                  </a:rPr>
                  <a:t>→→方策 </a:t>
                </a:r>
                <a:r>
                  <a:rPr lang="en-US" altLang="zh-TW" sz="1400" dirty="0">
                    <a:solidFill>
                      <a:srgbClr val="000000"/>
                    </a:solidFill>
                    <a:latin typeface="Times New Roman" panose="02020603050405020304" pitchFamily="18" charset="0"/>
                    <a:ea typeface="Arial Unicode MS" panose="020B0604020202020204" pitchFamily="34" charset="-122"/>
                  </a:rPr>
                  <a:t>[</a:t>
                </a:r>
                <a:r>
                  <a:rPr lang="zh-TW" altLang="en-US" sz="1400" dirty="0">
                    <a:solidFill>
                      <a:srgbClr val="000000"/>
                    </a:solidFill>
                    <a:latin typeface="Times New Roman" panose="02020603050405020304" pitchFamily="18" charset="0"/>
                    <a:ea typeface="Arial Unicode MS" panose="020B0604020202020204" pitchFamily="34" charset="-122"/>
                  </a:rPr>
                  <a:t>管理</a:t>
                </a:r>
                <a:r>
                  <a:rPr lang="zh-CN" altLang="en-US" sz="1400" dirty="0">
                    <a:solidFill>
                      <a:srgbClr val="000000"/>
                    </a:solidFill>
                    <a:latin typeface="Times New Roman" panose="02020603050405020304" pitchFamily="18" charset="0"/>
                    <a:ea typeface="Arial Unicode MS" panose="020B0604020202020204" pitchFamily="34" charset="-122"/>
                  </a:rPr>
                  <a:t>项</a:t>
                </a:r>
                <a:r>
                  <a:rPr lang="zh-TW" altLang="en-US" sz="1400" dirty="0">
                    <a:solidFill>
                      <a:srgbClr val="000000"/>
                    </a:solidFill>
                    <a:latin typeface="Times New Roman" panose="02020603050405020304" pitchFamily="18" charset="0"/>
                    <a:ea typeface="Arial Unicode MS" panose="020B0604020202020204" pitchFamily="34" charset="-122"/>
                  </a:rPr>
                  <a:t>目</a:t>
                </a:r>
                <a:r>
                  <a:rPr lang="en-US" altLang="zh-TW" sz="1400" dirty="0">
                    <a:solidFill>
                      <a:srgbClr val="000000"/>
                    </a:solidFill>
                    <a:latin typeface="Times New Roman" panose="02020603050405020304" pitchFamily="18" charset="0"/>
                    <a:ea typeface="Arial Unicode MS" panose="020B0604020202020204" pitchFamily="34" charset="-122"/>
                  </a:rPr>
                  <a:t>]</a:t>
                </a:r>
                <a:endParaRPr lang="en-US" altLang="zh-TW" sz="1400" dirty="0">
                  <a:solidFill>
                    <a:srgbClr val="000000"/>
                  </a:solidFill>
                  <a:latin typeface="Times New Roman" panose="02020603050405020304" pitchFamily="18" charset="0"/>
                  <a:ea typeface="Arial Unicode MS" panose="020B0604020202020204" pitchFamily="34" charset="-122"/>
                </a:endParaRPr>
              </a:p>
            </p:txBody>
          </p:sp>
          <p:sp>
            <p:nvSpPr>
              <p:cNvPr id="65599" name="Text Box 179"/>
              <p:cNvSpPr txBox="1"/>
              <p:nvPr/>
            </p:nvSpPr>
            <p:spPr>
              <a:xfrm>
                <a:off x="2640" y="1488"/>
                <a:ext cx="384" cy="361"/>
              </a:xfrm>
              <a:prstGeom prst="rect">
                <a:avLst/>
              </a:prstGeom>
              <a:noFill/>
              <a:ln w="12700">
                <a:noFill/>
              </a:ln>
            </p:spPr>
            <p:txBody>
              <a:bodyPr>
                <a:spAutoFit/>
              </a:bodyPr>
              <a:p>
                <a:r>
                  <a:rPr lang="zh-TW" altLang="en-US" sz="1400" dirty="0">
                    <a:solidFill>
                      <a:srgbClr val="000000"/>
                    </a:solidFill>
                    <a:latin typeface="Times New Roman" panose="02020603050405020304" pitchFamily="18" charset="0"/>
                    <a:ea typeface="Arial Unicode MS" panose="020B0604020202020204" pitchFamily="34" charset="-122"/>
                  </a:rPr>
                  <a:t>上</a:t>
                </a:r>
                <a:r>
                  <a:rPr lang="zh-CN" altLang="en-US" sz="1400" dirty="0">
                    <a:solidFill>
                      <a:srgbClr val="000000"/>
                    </a:solidFill>
                    <a:latin typeface="Times New Roman" panose="02020603050405020304" pitchFamily="18" charset="0"/>
                    <a:ea typeface="Arial Unicode MS" panose="020B0604020202020204" pitchFamily="34" charset="-122"/>
                  </a:rPr>
                  <a:t>级</a:t>
                </a:r>
                <a:endParaRPr lang="zh-TW" altLang="en-US" sz="1400" dirty="0">
                  <a:solidFill>
                    <a:srgbClr val="000000"/>
                  </a:solidFill>
                  <a:latin typeface="Times New Roman" panose="02020603050405020304" pitchFamily="18" charset="0"/>
                  <a:ea typeface="Arial Unicode MS" panose="020B0604020202020204" pitchFamily="34" charset="-122"/>
                </a:endParaRPr>
              </a:p>
              <a:p>
                <a:endParaRPr lang="zh-TW" altLang="en-US" sz="900" dirty="0">
                  <a:solidFill>
                    <a:srgbClr val="000000"/>
                  </a:solidFill>
                  <a:latin typeface="Times New Roman" panose="02020603050405020304" pitchFamily="18" charset="0"/>
                  <a:ea typeface="Arial Unicode MS" panose="020B0604020202020204" pitchFamily="34" charset="-122"/>
                </a:endParaRPr>
              </a:p>
              <a:p>
                <a:r>
                  <a:rPr lang="zh-TW" altLang="en-US" sz="1400" dirty="0">
                    <a:solidFill>
                      <a:srgbClr val="000000"/>
                    </a:solidFill>
                    <a:latin typeface="Times New Roman" panose="02020603050405020304" pitchFamily="18" charset="0"/>
                    <a:ea typeface="Arial Unicode MS" panose="020B0604020202020204" pitchFamily="34" charset="-122"/>
                  </a:rPr>
                  <a:t>下</a:t>
                </a:r>
                <a:r>
                  <a:rPr lang="zh-CN" altLang="en-US" sz="1400" dirty="0">
                    <a:solidFill>
                      <a:srgbClr val="000000"/>
                    </a:solidFill>
                    <a:latin typeface="Times New Roman" panose="02020603050405020304" pitchFamily="18" charset="0"/>
                    <a:ea typeface="Arial Unicode MS" panose="020B0604020202020204" pitchFamily="34" charset="-122"/>
                  </a:rPr>
                  <a:t>级</a:t>
                </a:r>
                <a:endParaRPr lang="zh-TW" altLang="en-US" sz="1400" dirty="0">
                  <a:solidFill>
                    <a:srgbClr val="000000"/>
                  </a:solidFill>
                  <a:latin typeface="Times New Roman" panose="02020603050405020304" pitchFamily="18" charset="0"/>
                  <a:ea typeface="Arial Unicode MS" panose="020B0604020202020204" pitchFamily="34" charset="-122"/>
                </a:endParaRPr>
              </a:p>
            </p:txBody>
          </p:sp>
          <p:sp>
            <p:nvSpPr>
              <p:cNvPr id="65600" name="Line 180"/>
              <p:cNvSpPr/>
              <p:nvPr/>
            </p:nvSpPr>
            <p:spPr>
              <a:xfrm>
                <a:off x="868" y="1702"/>
                <a:ext cx="2160" cy="0"/>
              </a:xfrm>
              <a:prstGeom prst="line">
                <a:avLst/>
              </a:prstGeom>
              <a:ln w="3175" cap="flat" cmpd="sng">
                <a:solidFill>
                  <a:srgbClr val="000000"/>
                </a:solidFill>
                <a:prstDash val="solid"/>
                <a:headEnd type="none" w="sm" len="sm"/>
                <a:tailEnd type="none" w="sm" len="sm"/>
              </a:ln>
            </p:spPr>
          </p:sp>
          <p:sp>
            <p:nvSpPr>
              <p:cNvPr id="65601" name="Line 181"/>
              <p:cNvSpPr/>
              <p:nvPr/>
            </p:nvSpPr>
            <p:spPr>
              <a:xfrm>
                <a:off x="2592" y="1488"/>
                <a:ext cx="0" cy="432"/>
              </a:xfrm>
              <a:prstGeom prst="line">
                <a:avLst/>
              </a:prstGeom>
              <a:ln w="3175" cap="flat" cmpd="sng">
                <a:solidFill>
                  <a:srgbClr val="000000"/>
                </a:solidFill>
                <a:prstDash val="solid"/>
                <a:headEnd type="none" w="sm" len="sm"/>
                <a:tailEnd type="none" w="sm" len="sm"/>
              </a:ln>
            </p:spPr>
          </p:sp>
          <p:sp>
            <p:nvSpPr>
              <p:cNvPr id="65602" name="Line 182"/>
              <p:cNvSpPr/>
              <p:nvPr/>
            </p:nvSpPr>
            <p:spPr>
              <a:xfrm flipH="1">
                <a:off x="1344" y="1650"/>
                <a:ext cx="120" cy="102"/>
              </a:xfrm>
              <a:prstGeom prst="line">
                <a:avLst/>
              </a:prstGeom>
              <a:ln w="12700" cap="flat" cmpd="sng">
                <a:solidFill>
                  <a:srgbClr val="000000"/>
                </a:solidFill>
                <a:prstDash val="solid"/>
                <a:headEnd type="none" w="sm" len="sm"/>
                <a:tailEnd type="triangle" w="sm" len="sm"/>
              </a:ln>
            </p:spPr>
          </p:sp>
        </p:grpSp>
        <p:grpSp>
          <p:nvGrpSpPr>
            <p:cNvPr id="65545" name="Group 183"/>
            <p:cNvGrpSpPr/>
            <p:nvPr/>
          </p:nvGrpSpPr>
          <p:grpSpPr>
            <a:xfrm>
              <a:off x="2976" y="1248"/>
              <a:ext cx="2164" cy="432"/>
              <a:chOff x="3168" y="1488"/>
              <a:chExt cx="2164" cy="432"/>
            </a:xfrm>
          </p:grpSpPr>
          <p:sp>
            <p:nvSpPr>
              <p:cNvPr id="65593" name="Rectangle 184"/>
              <p:cNvSpPr/>
              <p:nvPr/>
            </p:nvSpPr>
            <p:spPr>
              <a:xfrm>
                <a:off x="3168" y="1488"/>
                <a:ext cx="2160" cy="432"/>
              </a:xfrm>
              <a:prstGeom prst="rect">
                <a:avLst/>
              </a:prstGeom>
              <a:noFill/>
              <a:ln w="12700" cap="flat" cmpd="sng">
                <a:solidFill>
                  <a:srgbClr val="000000"/>
                </a:solidFill>
                <a:prstDash val="solid"/>
                <a:miter/>
                <a:headEnd type="none" w="sm" len="sm"/>
                <a:tailEnd type="none" w="sm" len="sm"/>
              </a:ln>
            </p:spPr>
            <p:txBody>
              <a:bodyPr wrap="none" anchor="ctr" anchorCtr="0"/>
              <a:p>
                <a:r>
                  <a:rPr lang="zh-TW" altLang="en-US" sz="1400" dirty="0">
                    <a:solidFill>
                      <a:srgbClr val="000000"/>
                    </a:solidFill>
                    <a:latin typeface="Times New Roman" panose="02020603050405020304" pitchFamily="18" charset="0"/>
                    <a:ea typeface="Arial Unicode MS" panose="020B0604020202020204" pitchFamily="34" charset="-122"/>
                  </a:rPr>
                  <a:t>目</a:t>
                </a:r>
                <a:r>
                  <a:rPr lang="zh-CN" altLang="en-US" sz="1400" dirty="0">
                    <a:solidFill>
                      <a:srgbClr val="000000"/>
                    </a:solidFill>
                    <a:latin typeface="Times New Roman" panose="02020603050405020304" pitchFamily="18" charset="0"/>
                    <a:ea typeface="Arial Unicode MS" panose="020B0604020202020204" pitchFamily="34" charset="-122"/>
                  </a:rPr>
                  <a:t>标</a:t>
                </a:r>
                <a:r>
                  <a:rPr lang="zh-TW" altLang="en-US" sz="1400" dirty="0">
                    <a:solidFill>
                      <a:srgbClr val="000000"/>
                    </a:solidFill>
                    <a:latin typeface="Times New Roman" panose="02020603050405020304" pitchFamily="18" charset="0"/>
                    <a:ea typeface="Arial Unicode MS" panose="020B0604020202020204" pitchFamily="34" charset="-122"/>
                  </a:rPr>
                  <a:t>→→方策 </a:t>
                </a:r>
                <a:r>
                  <a:rPr lang="en-US" altLang="zh-TW" sz="1400" dirty="0">
                    <a:solidFill>
                      <a:srgbClr val="000000"/>
                    </a:solidFill>
                    <a:latin typeface="Times New Roman" panose="02020603050405020304" pitchFamily="18" charset="0"/>
                    <a:ea typeface="Arial Unicode MS" panose="020B0604020202020204" pitchFamily="34" charset="-122"/>
                  </a:rPr>
                  <a:t>[</a:t>
                </a:r>
                <a:r>
                  <a:rPr lang="zh-TW" altLang="en-US" sz="1400" dirty="0">
                    <a:solidFill>
                      <a:srgbClr val="000000"/>
                    </a:solidFill>
                    <a:latin typeface="Times New Roman" panose="02020603050405020304" pitchFamily="18" charset="0"/>
                    <a:ea typeface="Arial Unicode MS" panose="020B0604020202020204" pitchFamily="34" charset="-122"/>
                  </a:rPr>
                  <a:t>管理</a:t>
                </a:r>
                <a:r>
                  <a:rPr lang="zh-CN" altLang="en-US" sz="1400" dirty="0">
                    <a:solidFill>
                      <a:srgbClr val="000000"/>
                    </a:solidFill>
                    <a:latin typeface="Times New Roman" panose="02020603050405020304" pitchFamily="18" charset="0"/>
                    <a:ea typeface="Arial Unicode MS" panose="020B0604020202020204" pitchFamily="34" charset="-122"/>
                  </a:rPr>
                  <a:t>项</a:t>
                </a:r>
                <a:r>
                  <a:rPr lang="zh-TW" altLang="en-US" sz="1400" dirty="0">
                    <a:solidFill>
                      <a:srgbClr val="000000"/>
                    </a:solidFill>
                    <a:latin typeface="Times New Roman" panose="02020603050405020304" pitchFamily="18" charset="0"/>
                    <a:ea typeface="Arial Unicode MS" panose="020B0604020202020204" pitchFamily="34" charset="-122"/>
                  </a:rPr>
                  <a:t>目</a:t>
                </a:r>
                <a:r>
                  <a:rPr lang="en-US" altLang="zh-TW" sz="1400" dirty="0">
                    <a:solidFill>
                      <a:srgbClr val="000000"/>
                    </a:solidFill>
                    <a:latin typeface="Times New Roman" panose="02020603050405020304" pitchFamily="18" charset="0"/>
                    <a:ea typeface="Arial Unicode MS" panose="020B0604020202020204" pitchFamily="34" charset="-122"/>
                  </a:rPr>
                  <a:t>]</a:t>
                </a:r>
                <a:endParaRPr lang="en-US" altLang="zh-TW" sz="1400" dirty="0">
                  <a:solidFill>
                    <a:srgbClr val="000000"/>
                  </a:solidFill>
                  <a:latin typeface="Times New Roman" panose="02020603050405020304" pitchFamily="18" charset="0"/>
                  <a:ea typeface="Arial Unicode MS" panose="020B0604020202020204" pitchFamily="34" charset="-122"/>
                </a:endParaRPr>
              </a:p>
              <a:p>
                <a:endParaRPr lang="en-US" altLang="zh-TW" sz="900" dirty="0">
                  <a:solidFill>
                    <a:srgbClr val="000000"/>
                  </a:solidFill>
                  <a:latin typeface="Times New Roman" panose="02020603050405020304" pitchFamily="18" charset="0"/>
                  <a:ea typeface="Arial Unicode MS" panose="020B0604020202020204" pitchFamily="34" charset="-122"/>
                </a:endParaRPr>
              </a:p>
              <a:p>
                <a:r>
                  <a:rPr lang="en-US" altLang="zh-TW" sz="1400" dirty="0">
                    <a:solidFill>
                      <a:srgbClr val="000000"/>
                    </a:solidFill>
                    <a:latin typeface="Times New Roman" panose="02020603050405020304" pitchFamily="18" charset="0"/>
                    <a:ea typeface="Arial Unicode MS" panose="020B0604020202020204" pitchFamily="34" charset="-122"/>
                  </a:rPr>
                  <a:t>          </a:t>
                </a:r>
                <a:r>
                  <a:rPr lang="zh-TW" altLang="en-US" sz="1400" dirty="0">
                    <a:solidFill>
                      <a:srgbClr val="000000"/>
                    </a:solidFill>
                    <a:latin typeface="Times New Roman" panose="02020603050405020304" pitchFamily="18" charset="0"/>
                    <a:ea typeface="Arial Unicode MS" panose="020B0604020202020204" pitchFamily="34" charset="-122"/>
                  </a:rPr>
                  <a:t>目</a:t>
                </a:r>
                <a:r>
                  <a:rPr lang="zh-CN" altLang="en-US" sz="1400" dirty="0">
                    <a:solidFill>
                      <a:srgbClr val="000000"/>
                    </a:solidFill>
                    <a:latin typeface="Times New Roman" panose="02020603050405020304" pitchFamily="18" charset="0"/>
                    <a:ea typeface="Arial Unicode MS" panose="020B0604020202020204" pitchFamily="34" charset="-122"/>
                  </a:rPr>
                  <a:t>标</a:t>
                </a:r>
                <a:r>
                  <a:rPr lang="zh-TW" altLang="en-US" sz="1400" dirty="0">
                    <a:solidFill>
                      <a:srgbClr val="000000"/>
                    </a:solidFill>
                    <a:latin typeface="Times New Roman" panose="02020603050405020304" pitchFamily="18" charset="0"/>
                    <a:ea typeface="Arial Unicode MS" panose="020B0604020202020204" pitchFamily="34" charset="-122"/>
                  </a:rPr>
                  <a:t>→→方策 </a:t>
                </a:r>
                <a:r>
                  <a:rPr lang="en-US" altLang="zh-TW" sz="1400" dirty="0">
                    <a:solidFill>
                      <a:srgbClr val="000000"/>
                    </a:solidFill>
                    <a:latin typeface="Times New Roman" panose="02020603050405020304" pitchFamily="18" charset="0"/>
                    <a:ea typeface="Arial Unicode MS" panose="020B0604020202020204" pitchFamily="34" charset="-122"/>
                  </a:rPr>
                  <a:t>[</a:t>
                </a:r>
                <a:r>
                  <a:rPr lang="zh-TW" altLang="en-US" sz="1400" dirty="0">
                    <a:solidFill>
                      <a:srgbClr val="000000"/>
                    </a:solidFill>
                    <a:latin typeface="Times New Roman" panose="02020603050405020304" pitchFamily="18" charset="0"/>
                    <a:ea typeface="Arial Unicode MS" panose="020B0604020202020204" pitchFamily="34" charset="-122"/>
                  </a:rPr>
                  <a:t>管理</a:t>
                </a:r>
                <a:r>
                  <a:rPr lang="zh-CN" altLang="en-US" sz="1400" dirty="0">
                    <a:solidFill>
                      <a:srgbClr val="000000"/>
                    </a:solidFill>
                    <a:latin typeface="Times New Roman" panose="02020603050405020304" pitchFamily="18" charset="0"/>
                    <a:ea typeface="Arial Unicode MS" panose="020B0604020202020204" pitchFamily="34" charset="-122"/>
                  </a:rPr>
                  <a:t>项</a:t>
                </a:r>
                <a:r>
                  <a:rPr lang="zh-TW" altLang="en-US" sz="1400" dirty="0">
                    <a:solidFill>
                      <a:srgbClr val="000000"/>
                    </a:solidFill>
                    <a:latin typeface="Times New Roman" panose="02020603050405020304" pitchFamily="18" charset="0"/>
                    <a:ea typeface="Arial Unicode MS" panose="020B0604020202020204" pitchFamily="34" charset="-122"/>
                  </a:rPr>
                  <a:t>目</a:t>
                </a:r>
                <a:r>
                  <a:rPr lang="en-US" altLang="zh-TW" sz="1400" dirty="0">
                    <a:solidFill>
                      <a:srgbClr val="000000"/>
                    </a:solidFill>
                    <a:latin typeface="Times New Roman" panose="02020603050405020304" pitchFamily="18" charset="0"/>
                    <a:ea typeface="Arial Unicode MS" panose="020B0604020202020204" pitchFamily="34" charset="-122"/>
                  </a:rPr>
                  <a:t>]</a:t>
                </a:r>
                <a:endParaRPr lang="en-US" altLang="zh-TW" sz="1400" dirty="0">
                  <a:solidFill>
                    <a:srgbClr val="000000"/>
                  </a:solidFill>
                  <a:latin typeface="Times New Roman" panose="02020603050405020304" pitchFamily="18" charset="0"/>
                  <a:ea typeface="Arial Unicode MS" panose="020B0604020202020204" pitchFamily="34" charset="-122"/>
                </a:endParaRPr>
              </a:p>
            </p:txBody>
          </p:sp>
          <p:sp>
            <p:nvSpPr>
              <p:cNvPr id="65594" name="Text Box 185"/>
              <p:cNvSpPr txBox="1"/>
              <p:nvPr/>
            </p:nvSpPr>
            <p:spPr>
              <a:xfrm>
                <a:off x="4944" y="1488"/>
                <a:ext cx="384" cy="361"/>
              </a:xfrm>
              <a:prstGeom prst="rect">
                <a:avLst/>
              </a:prstGeom>
              <a:noFill/>
              <a:ln w="12700">
                <a:noFill/>
              </a:ln>
            </p:spPr>
            <p:txBody>
              <a:bodyPr>
                <a:spAutoFit/>
              </a:bodyPr>
              <a:p>
                <a:r>
                  <a:rPr lang="zh-TW" altLang="en-US" sz="1400" dirty="0">
                    <a:solidFill>
                      <a:srgbClr val="000000"/>
                    </a:solidFill>
                    <a:latin typeface="Times New Roman" panose="02020603050405020304" pitchFamily="18" charset="0"/>
                    <a:ea typeface="Arial Unicode MS" panose="020B0604020202020204" pitchFamily="34" charset="-122"/>
                  </a:rPr>
                  <a:t>上</a:t>
                </a:r>
                <a:r>
                  <a:rPr lang="zh-CN" altLang="en-US" sz="1400" dirty="0">
                    <a:solidFill>
                      <a:srgbClr val="000000"/>
                    </a:solidFill>
                    <a:latin typeface="Times New Roman" panose="02020603050405020304" pitchFamily="18" charset="0"/>
                    <a:ea typeface="Arial Unicode MS" panose="020B0604020202020204" pitchFamily="34" charset="-122"/>
                  </a:rPr>
                  <a:t>级</a:t>
                </a:r>
                <a:endParaRPr lang="zh-CN" altLang="en-US" sz="1400" dirty="0">
                  <a:solidFill>
                    <a:srgbClr val="000000"/>
                  </a:solidFill>
                  <a:latin typeface="Times New Roman" panose="02020603050405020304" pitchFamily="18" charset="0"/>
                  <a:ea typeface="Arial Unicode MS" panose="020B0604020202020204" pitchFamily="34" charset="-122"/>
                </a:endParaRPr>
              </a:p>
              <a:p>
                <a:endParaRPr lang="zh-TW" altLang="en-US" sz="900" dirty="0">
                  <a:solidFill>
                    <a:srgbClr val="000000"/>
                  </a:solidFill>
                  <a:latin typeface="Times New Roman" panose="02020603050405020304" pitchFamily="18" charset="0"/>
                  <a:ea typeface="Arial Unicode MS" panose="020B0604020202020204" pitchFamily="34" charset="-122"/>
                </a:endParaRPr>
              </a:p>
              <a:p>
                <a:r>
                  <a:rPr lang="zh-TW" altLang="en-US" sz="1400" dirty="0">
                    <a:solidFill>
                      <a:srgbClr val="000000"/>
                    </a:solidFill>
                    <a:latin typeface="Times New Roman" panose="02020603050405020304" pitchFamily="18" charset="0"/>
                    <a:ea typeface="Arial Unicode MS" panose="020B0604020202020204" pitchFamily="34" charset="-122"/>
                  </a:rPr>
                  <a:t>下</a:t>
                </a:r>
                <a:r>
                  <a:rPr lang="zh-CN" altLang="en-US" sz="1400" dirty="0">
                    <a:solidFill>
                      <a:srgbClr val="000000"/>
                    </a:solidFill>
                    <a:latin typeface="Times New Roman" panose="02020603050405020304" pitchFamily="18" charset="0"/>
                    <a:ea typeface="Arial Unicode MS" panose="020B0604020202020204" pitchFamily="34" charset="-122"/>
                  </a:rPr>
                  <a:t>级</a:t>
                </a:r>
                <a:endParaRPr lang="zh-CN" altLang="en-US" sz="1400" dirty="0">
                  <a:solidFill>
                    <a:srgbClr val="000000"/>
                  </a:solidFill>
                  <a:latin typeface="Times New Roman" panose="02020603050405020304" pitchFamily="18" charset="0"/>
                  <a:ea typeface="Arial Unicode MS" panose="020B0604020202020204" pitchFamily="34" charset="-122"/>
                </a:endParaRPr>
              </a:p>
            </p:txBody>
          </p:sp>
          <p:sp>
            <p:nvSpPr>
              <p:cNvPr id="65595" name="Line 186"/>
              <p:cNvSpPr/>
              <p:nvPr/>
            </p:nvSpPr>
            <p:spPr>
              <a:xfrm>
                <a:off x="3172" y="1702"/>
                <a:ext cx="2160" cy="0"/>
              </a:xfrm>
              <a:prstGeom prst="line">
                <a:avLst/>
              </a:prstGeom>
              <a:ln w="3175" cap="flat" cmpd="sng">
                <a:solidFill>
                  <a:srgbClr val="000000"/>
                </a:solidFill>
                <a:prstDash val="solid"/>
                <a:headEnd type="none" w="sm" len="sm"/>
                <a:tailEnd type="none" w="sm" len="sm"/>
              </a:ln>
            </p:spPr>
          </p:sp>
          <p:sp>
            <p:nvSpPr>
              <p:cNvPr id="65596" name="Line 187"/>
              <p:cNvSpPr/>
              <p:nvPr/>
            </p:nvSpPr>
            <p:spPr>
              <a:xfrm>
                <a:off x="4896" y="1488"/>
                <a:ext cx="0" cy="432"/>
              </a:xfrm>
              <a:prstGeom prst="line">
                <a:avLst/>
              </a:prstGeom>
              <a:ln w="3175" cap="flat" cmpd="sng">
                <a:solidFill>
                  <a:srgbClr val="000000"/>
                </a:solidFill>
                <a:prstDash val="solid"/>
                <a:headEnd type="none" w="sm" len="sm"/>
                <a:tailEnd type="none" w="sm" len="sm"/>
              </a:ln>
            </p:spPr>
          </p:sp>
          <p:sp>
            <p:nvSpPr>
              <p:cNvPr id="65597" name="Line 188"/>
              <p:cNvSpPr/>
              <p:nvPr/>
            </p:nvSpPr>
            <p:spPr>
              <a:xfrm>
                <a:off x="3378" y="1674"/>
                <a:ext cx="246" cy="84"/>
              </a:xfrm>
              <a:prstGeom prst="line">
                <a:avLst/>
              </a:prstGeom>
              <a:ln w="12700" cap="flat" cmpd="sng">
                <a:solidFill>
                  <a:srgbClr val="000000"/>
                </a:solidFill>
                <a:prstDash val="solid"/>
                <a:headEnd type="none" w="sm" len="sm"/>
                <a:tailEnd type="triangle" w="sm" len="sm"/>
              </a:ln>
            </p:spPr>
          </p:sp>
        </p:grpSp>
        <p:sp>
          <p:nvSpPr>
            <p:cNvPr id="65546" name="Line 189"/>
            <p:cNvSpPr/>
            <p:nvPr/>
          </p:nvSpPr>
          <p:spPr>
            <a:xfrm>
              <a:off x="3594" y="1428"/>
              <a:ext cx="246" cy="84"/>
            </a:xfrm>
            <a:prstGeom prst="line">
              <a:avLst/>
            </a:prstGeom>
            <a:ln w="12700" cap="flat" cmpd="sng">
              <a:solidFill>
                <a:srgbClr val="000000"/>
              </a:solidFill>
              <a:prstDash val="solid"/>
              <a:headEnd type="none" w="sm" len="sm"/>
              <a:tailEnd type="triangle" w="sm" len="sm"/>
            </a:ln>
          </p:spPr>
        </p:sp>
        <p:sp>
          <p:nvSpPr>
            <p:cNvPr id="65547" name="Rectangle 190"/>
            <p:cNvSpPr/>
            <p:nvPr/>
          </p:nvSpPr>
          <p:spPr>
            <a:xfrm>
              <a:off x="672" y="1872"/>
              <a:ext cx="2160" cy="1872"/>
            </a:xfrm>
            <a:prstGeom prst="rect">
              <a:avLst/>
            </a:prstGeom>
            <a:noFill/>
            <a:ln w="12700" cap="flat" cmpd="sng">
              <a:solidFill>
                <a:srgbClr val="000000"/>
              </a:solidFill>
              <a:prstDash val="solid"/>
              <a:miter/>
              <a:headEnd type="none" w="sm" len="sm"/>
              <a:tailEnd type="none" w="sm" len="sm"/>
            </a:ln>
          </p:spPr>
          <p:txBody>
            <a:bodyPr wrap="none" anchor="ctr" anchorCtr="0"/>
            <a:p>
              <a:endParaRPr lang="zh-CN" altLang="en-US" dirty="0">
                <a:latin typeface="Arial" panose="020B0604020202020204" pitchFamily="34" charset="0"/>
              </a:endParaRPr>
            </a:p>
          </p:txBody>
        </p:sp>
        <p:sp>
          <p:nvSpPr>
            <p:cNvPr id="65548" name="AutoShape 191"/>
            <p:cNvSpPr/>
            <p:nvPr/>
          </p:nvSpPr>
          <p:spPr>
            <a:xfrm>
              <a:off x="720" y="1776"/>
              <a:ext cx="960" cy="192"/>
            </a:xfrm>
            <a:prstGeom prst="octagon">
              <a:avLst>
                <a:gd name="adj" fmla="val 18231"/>
              </a:avLst>
            </a:prstGeom>
            <a:solidFill>
              <a:srgbClr val="FFCC99"/>
            </a:solidFill>
            <a:ln w="12700" cap="flat" cmpd="sng">
              <a:solidFill>
                <a:srgbClr val="000000"/>
              </a:solidFill>
              <a:prstDash val="solid"/>
              <a:miter/>
              <a:headEnd type="none" w="sm" len="sm"/>
              <a:tailEnd type="none" w="sm" len="sm"/>
            </a:ln>
          </p:spPr>
          <p:txBody>
            <a:bodyPr wrap="none" anchor="ctr" anchorCtr="0"/>
            <a:p>
              <a:pPr algn="ctr"/>
              <a:r>
                <a:rPr lang="zh-TW" altLang="en-US" sz="1400" dirty="0">
                  <a:solidFill>
                    <a:srgbClr val="0000FF"/>
                  </a:solidFill>
                  <a:latin typeface="Times New Roman" panose="02020603050405020304" pitchFamily="18" charset="0"/>
                  <a:ea typeface="Arial Unicode MS" panose="020B0604020202020204" pitchFamily="34" charset="-122"/>
                </a:rPr>
                <a:t>目</a:t>
              </a:r>
              <a:r>
                <a:rPr lang="zh-CN" altLang="en-US" sz="1400" dirty="0">
                  <a:solidFill>
                    <a:srgbClr val="0000FF"/>
                  </a:solidFill>
                  <a:latin typeface="Times New Roman" panose="02020603050405020304" pitchFamily="18" charset="0"/>
                  <a:ea typeface="Arial Unicode MS" panose="020B0604020202020204" pitchFamily="34" charset="-122"/>
                </a:rPr>
                <a:t>标</a:t>
              </a:r>
              <a:r>
                <a:rPr lang="zh-TW" altLang="en-US" sz="1400" dirty="0">
                  <a:solidFill>
                    <a:srgbClr val="0000FF"/>
                  </a:solidFill>
                  <a:latin typeface="Times New Roman" panose="02020603050405020304" pitchFamily="18" charset="0"/>
                  <a:ea typeface="Arial Unicode MS" panose="020B0604020202020204" pitchFamily="34" charset="-122"/>
                </a:rPr>
                <a:t>、方策系統</a:t>
              </a:r>
              <a:r>
                <a:rPr lang="zh-CN" altLang="en-US" sz="1400" dirty="0">
                  <a:solidFill>
                    <a:srgbClr val="0000FF"/>
                  </a:solidFill>
                  <a:latin typeface="Times New Roman" panose="02020603050405020304" pitchFamily="18" charset="0"/>
                  <a:ea typeface="Arial Unicode MS" panose="020B0604020202020204" pitchFamily="34" charset="-122"/>
                </a:rPr>
                <a:t>图</a:t>
              </a:r>
              <a:endParaRPr lang="zh-TW" altLang="en-US" sz="1400" dirty="0">
                <a:solidFill>
                  <a:srgbClr val="0000FF"/>
                </a:solidFill>
                <a:latin typeface="Times New Roman" panose="02020603050405020304" pitchFamily="18" charset="0"/>
                <a:ea typeface="Arial Unicode MS" panose="020B0604020202020204" pitchFamily="34" charset="-122"/>
              </a:endParaRPr>
            </a:p>
          </p:txBody>
        </p:sp>
        <p:sp>
          <p:nvSpPr>
            <p:cNvPr id="65549" name="Rectangle 192"/>
            <p:cNvSpPr/>
            <p:nvPr/>
          </p:nvSpPr>
          <p:spPr>
            <a:xfrm>
              <a:off x="768" y="2304"/>
              <a:ext cx="288" cy="96"/>
            </a:xfrm>
            <a:prstGeom prst="rect">
              <a:avLst/>
            </a:prstGeom>
            <a:solidFill>
              <a:srgbClr val="00CC99"/>
            </a:solidFill>
            <a:ln w="12700" cap="flat" cmpd="sng">
              <a:solidFill>
                <a:srgbClr val="000000"/>
              </a:solidFill>
              <a:prstDash val="solid"/>
              <a:miter/>
              <a:headEnd type="none" w="sm" len="sm"/>
              <a:tailEnd type="none" w="sm" len="sm"/>
            </a:ln>
          </p:spPr>
          <p:txBody>
            <a:bodyPr wrap="none" anchor="ctr" anchorCtr="0"/>
            <a:p>
              <a:endParaRPr lang="zh-CN" altLang="en-US" dirty="0">
                <a:latin typeface="Arial" panose="020B0604020202020204" pitchFamily="34" charset="0"/>
              </a:endParaRPr>
            </a:p>
          </p:txBody>
        </p:sp>
        <p:sp>
          <p:nvSpPr>
            <p:cNvPr id="65550" name="Rectangle 193"/>
            <p:cNvSpPr/>
            <p:nvPr/>
          </p:nvSpPr>
          <p:spPr>
            <a:xfrm>
              <a:off x="1296" y="2304"/>
              <a:ext cx="528" cy="96"/>
            </a:xfrm>
            <a:prstGeom prst="rect">
              <a:avLst/>
            </a:prstGeom>
            <a:solidFill>
              <a:srgbClr val="00CC99"/>
            </a:solidFill>
            <a:ln w="12700" cap="flat" cmpd="sng">
              <a:solidFill>
                <a:srgbClr val="000000"/>
              </a:solidFill>
              <a:prstDash val="solid"/>
              <a:miter/>
              <a:headEnd type="none" w="sm" len="sm"/>
              <a:tailEnd type="none" w="sm" len="sm"/>
            </a:ln>
          </p:spPr>
          <p:txBody>
            <a:bodyPr wrap="none" anchor="ctr" anchorCtr="0"/>
            <a:p>
              <a:endParaRPr lang="zh-CN" altLang="en-US" dirty="0">
                <a:latin typeface="Arial" panose="020B0604020202020204" pitchFamily="34" charset="0"/>
              </a:endParaRPr>
            </a:p>
          </p:txBody>
        </p:sp>
        <p:sp>
          <p:nvSpPr>
            <p:cNvPr id="65551" name="Rectangle 194"/>
            <p:cNvSpPr/>
            <p:nvPr/>
          </p:nvSpPr>
          <p:spPr>
            <a:xfrm>
              <a:off x="2064" y="2304"/>
              <a:ext cx="576" cy="96"/>
            </a:xfrm>
            <a:prstGeom prst="rect">
              <a:avLst/>
            </a:prstGeom>
            <a:solidFill>
              <a:srgbClr val="00CC99"/>
            </a:solidFill>
            <a:ln w="12700" cap="flat" cmpd="sng">
              <a:solidFill>
                <a:srgbClr val="000000"/>
              </a:solidFill>
              <a:prstDash val="solid"/>
              <a:miter/>
              <a:headEnd type="none" w="sm" len="sm"/>
              <a:tailEnd type="none" w="sm" len="sm"/>
            </a:ln>
          </p:spPr>
          <p:txBody>
            <a:bodyPr wrap="none" anchor="ctr" anchorCtr="0"/>
            <a:p>
              <a:endParaRPr lang="zh-CN" altLang="en-US" dirty="0">
                <a:latin typeface="Arial" panose="020B0604020202020204" pitchFamily="34" charset="0"/>
              </a:endParaRPr>
            </a:p>
          </p:txBody>
        </p:sp>
        <p:sp>
          <p:nvSpPr>
            <p:cNvPr id="65552" name="Rectangle 195"/>
            <p:cNvSpPr/>
            <p:nvPr/>
          </p:nvSpPr>
          <p:spPr>
            <a:xfrm>
              <a:off x="1296" y="2496"/>
              <a:ext cx="528" cy="96"/>
            </a:xfrm>
            <a:prstGeom prst="rect">
              <a:avLst/>
            </a:prstGeom>
            <a:solidFill>
              <a:srgbClr val="00CC99"/>
            </a:solidFill>
            <a:ln w="12700" cap="flat" cmpd="sng">
              <a:solidFill>
                <a:srgbClr val="000000"/>
              </a:solidFill>
              <a:prstDash val="solid"/>
              <a:miter/>
              <a:headEnd type="none" w="sm" len="sm"/>
              <a:tailEnd type="none" w="sm" len="sm"/>
            </a:ln>
          </p:spPr>
          <p:txBody>
            <a:bodyPr wrap="none" anchor="ctr" anchorCtr="0"/>
            <a:p>
              <a:endParaRPr lang="zh-CN" altLang="en-US" dirty="0">
                <a:latin typeface="Arial" panose="020B0604020202020204" pitchFamily="34" charset="0"/>
              </a:endParaRPr>
            </a:p>
          </p:txBody>
        </p:sp>
        <p:sp>
          <p:nvSpPr>
            <p:cNvPr id="65553" name="Rectangle 196"/>
            <p:cNvSpPr/>
            <p:nvPr/>
          </p:nvSpPr>
          <p:spPr>
            <a:xfrm>
              <a:off x="1296" y="2784"/>
              <a:ext cx="528" cy="96"/>
            </a:xfrm>
            <a:prstGeom prst="rect">
              <a:avLst/>
            </a:prstGeom>
            <a:solidFill>
              <a:srgbClr val="00CC99"/>
            </a:solidFill>
            <a:ln w="12700" cap="flat" cmpd="sng">
              <a:solidFill>
                <a:srgbClr val="000000"/>
              </a:solidFill>
              <a:prstDash val="solid"/>
              <a:miter/>
              <a:headEnd type="none" w="sm" len="sm"/>
              <a:tailEnd type="none" w="sm" len="sm"/>
            </a:ln>
          </p:spPr>
          <p:txBody>
            <a:bodyPr wrap="none" anchor="ctr" anchorCtr="0"/>
            <a:p>
              <a:endParaRPr lang="zh-CN" altLang="en-US" dirty="0">
                <a:latin typeface="Arial" panose="020B0604020202020204" pitchFamily="34" charset="0"/>
              </a:endParaRPr>
            </a:p>
          </p:txBody>
        </p:sp>
        <p:sp>
          <p:nvSpPr>
            <p:cNvPr id="65554" name="Rectangle 197"/>
            <p:cNvSpPr/>
            <p:nvPr/>
          </p:nvSpPr>
          <p:spPr>
            <a:xfrm>
              <a:off x="2064" y="2448"/>
              <a:ext cx="576" cy="96"/>
            </a:xfrm>
            <a:prstGeom prst="rect">
              <a:avLst/>
            </a:prstGeom>
            <a:solidFill>
              <a:srgbClr val="00CC99"/>
            </a:solidFill>
            <a:ln w="12700" cap="flat" cmpd="sng">
              <a:solidFill>
                <a:srgbClr val="000000"/>
              </a:solidFill>
              <a:prstDash val="solid"/>
              <a:miter/>
              <a:headEnd type="none" w="sm" len="sm"/>
              <a:tailEnd type="none" w="sm" len="sm"/>
            </a:ln>
          </p:spPr>
          <p:txBody>
            <a:bodyPr wrap="none" anchor="ctr" anchorCtr="0"/>
            <a:p>
              <a:endParaRPr lang="zh-CN" altLang="en-US" dirty="0">
                <a:latin typeface="Arial" panose="020B0604020202020204" pitchFamily="34" charset="0"/>
              </a:endParaRPr>
            </a:p>
          </p:txBody>
        </p:sp>
        <p:sp>
          <p:nvSpPr>
            <p:cNvPr id="65555" name="Rectangle 198"/>
            <p:cNvSpPr/>
            <p:nvPr/>
          </p:nvSpPr>
          <p:spPr>
            <a:xfrm>
              <a:off x="2064" y="2784"/>
              <a:ext cx="576" cy="96"/>
            </a:xfrm>
            <a:prstGeom prst="rect">
              <a:avLst/>
            </a:prstGeom>
            <a:solidFill>
              <a:srgbClr val="00CC99"/>
            </a:solidFill>
            <a:ln w="12700" cap="flat" cmpd="sng">
              <a:solidFill>
                <a:srgbClr val="000000"/>
              </a:solidFill>
              <a:prstDash val="solid"/>
              <a:miter/>
              <a:headEnd type="none" w="sm" len="sm"/>
              <a:tailEnd type="none" w="sm" len="sm"/>
            </a:ln>
          </p:spPr>
          <p:txBody>
            <a:bodyPr wrap="none" anchor="ctr" anchorCtr="0"/>
            <a:p>
              <a:endParaRPr lang="zh-CN" altLang="en-US" dirty="0">
                <a:latin typeface="Arial" panose="020B0604020202020204" pitchFamily="34" charset="0"/>
              </a:endParaRPr>
            </a:p>
          </p:txBody>
        </p:sp>
        <p:sp>
          <p:nvSpPr>
            <p:cNvPr id="65556" name="Rectangle 199"/>
            <p:cNvSpPr/>
            <p:nvPr/>
          </p:nvSpPr>
          <p:spPr>
            <a:xfrm>
              <a:off x="2064" y="2928"/>
              <a:ext cx="576" cy="96"/>
            </a:xfrm>
            <a:prstGeom prst="rect">
              <a:avLst/>
            </a:prstGeom>
            <a:solidFill>
              <a:srgbClr val="00CC99"/>
            </a:solidFill>
            <a:ln w="12700" cap="flat" cmpd="sng">
              <a:solidFill>
                <a:srgbClr val="000000"/>
              </a:solidFill>
              <a:prstDash val="solid"/>
              <a:miter/>
              <a:headEnd type="none" w="sm" len="sm"/>
              <a:tailEnd type="none" w="sm" len="sm"/>
            </a:ln>
          </p:spPr>
          <p:txBody>
            <a:bodyPr wrap="none" anchor="ctr" anchorCtr="0"/>
            <a:p>
              <a:endParaRPr lang="zh-CN" altLang="en-US" dirty="0">
                <a:latin typeface="Arial" panose="020B0604020202020204" pitchFamily="34" charset="0"/>
              </a:endParaRPr>
            </a:p>
          </p:txBody>
        </p:sp>
        <p:cxnSp>
          <p:nvCxnSpPr>
            <p:cNvPr id="65557" name="AutoShape 200"/>
            <p:cNvCxnSpPr>
              <a:stCxn id="65549" idx="3"/>
              <a:endCxn id="65550" idx="1"/>
            </p:cNvCxnSpPr>
            <p:nvPr/>
          </p:nvCxnSpPr>
          <p:spPr>
            <a:xfrm>
              <a:off x="1056" y="2352"/>
              <a:ext cx="240" cy="0"/>
            </a:xfrm>
            <a:prstGeom prst="straightConnector1">
              <a:avLst/>
            </a:prstGeom>
            <a:ln w="12700" cap="flat" cmpd="sng">
              <a:solidFill>
                <a:srgbClr val="000000"/>
              </a:solidFill>
              <a:prstDash val="solid"/>
              <a:headEnd type="none" w="sm" len="sm"/>
              <a:tailEnd type="triangle" w="sm" len="sm"/>
            </a:ln>
          </p:spPr>
        </p:cxnSp>
        <p:cxnSp>
          <p:nvCxnSpPr>
            <p:cNvPr id="65558" name="AutoShape 201"/>
            <p:cNvCxnSpPr>
              <a:stCxn id="65549" idx="3"/>
              <a:endCxn id="65552" idx="1"/>
            </p:cNvCxnSpPr>
            <p:nvPr/>
          </p:nvCxnSpPr>
          <p:spPr>
            <a:xfrm>
              <a:off x="1056" y="2352"/>
              <a:ext cx="240" cy="192"/>
            </a:xfrm>
            <a:prstGeom prst="bentConnector3">
              <a:avLst>
                <a:gd name="adj1" fmla="val 50000"/>
              </a:avLst>
            </a:prstGeom>
            <a:ln w="12700" cap="flat" cmpd="sng">
              <a:solidFill>
                <a:srgbClr val="000000"/>
              </a:solidFill>
              <a:prstDash val="solid"/>
              <a:miter/>
              <a:headEnd type="none" w="sm" len="sm"/>
              <a:tailEnd type="triangle" w="sm" len="sm"/>
            </a:ln>
          </p:spPr>
        </p:cxnSp>
        <p:cxnSp>
          <p:nvCxnSpPr>
            <p:cNvPr id="65559" name="AutoShape 202"/>
            <p:cNvCxnSpPr>
              <a:stCxn id="65549" idx="3"/>
              <a:endCxn id="65553" idx="1"/>
            </p:cNvCxnSpPr>
            <p:nvPr/>
          </p:nvCxnSpPr>
          <p:spPr>
            <a:xfrm>
              <a:off x="1056" y="2352"/>
              <a:ext cx="240" cy="480"/>
            </a:xfrm>
            <a:prstGeom prst="bentConnector3">
              <a:avLst>
                <a:gd name="adj1" fmla="val 50000"/>
              </a:avLst>
            </a:prstGeom>
            <a:ln w="12700" cap="flat" cmpd="sng">
              <a:solidFill>
                <a:srgbClr val="000000"/>
              </a:solidFill>
              <a:prstDash val="solid"/>
              <a:miter/>
              <a:headEnd type="none" w="sm" len="sm"/>
              <a:tailEnd type="triangle" w="sm" len="sm"/>
            </a:ln>
          </p:spPr>
        </p:cxnSp>
        <p:cxnSp>
          <p:nvCxnSpPr>
            <p:cNvPr id="65560" name="AutoShape 203"/>
            <p:cNvCxnSpPr>
              <a:stCxn id="65550" idx="3"/>
              <a:endCxn id="65551" idx="1"/>
            </p:cNvCxnSpPr>
            <p:nvPr/>
          </p:nvCxnSpPr>
          <p:spPr>
            <a:xfrm>
              <a:off x="1824" y="2352"/>
              <a:ext cx="240" cy="0"/>
            </a:xfrm>
            <a:prstGeom prst="straightConnector1">
              <a:avLst/>
            </a:prstGeom>
            <a:ln w="12700" cap="flat" cmpd="sng">
              <a:solidFill>
                <a:srgbClr val="000000"/>
              </a:solidFill>
              <a:prstDash val="solid"/>
              <a:headEnd type="none" w="sm" len="sm"/>
              <a:tailEnd type="triangle" w="sm" len="sm"/>
            </a:ln>
          </p:spPr>
        </p:cxnSp>
        <p:cxnSp>
          <p:nvCxnSpPr>
            <p:cNvPr id="65561" name="AutoShape 204"/>
            <p:cNvCxnSpPr>
              <a:stCxn id="65550" idx="3"/>
              <a:endCxn id="65554" idx="1"/>
            </p:cNvCxnSpPr>
            <p:nvPr/>
          </p:nvCxnSpPr>
          <p:spPr>
            <a:xfrm>
              <a:off x="1824" y="2352"/>
              <a:ext cx="240" cy="144"/>
            </a:xfrm>
            <a:prstGeom prst="bentConnector3">
              <a:avLst>
                <a:gd name="adj1" fmla="val 50000"/>
              </a:avLst>
            </a:prstGeom>
            <a:ln w="12700" cap="flat" cmpd="sng">
              <a:solidFill>
                <a:srgbClr val="000000"/>
              </a:solidFill>
              <a:prstDash val="solid"/>
              <a:miter/>
              <a:headEnd type="none" w="sm" len="sm"/>
              <a:tailEnd type="triangle" w="sm" len="sm"/>
            </a:ln>
          </p:spPr>
        </p:cxnSp>
        <p:cxnSp>
          <p:nvCxnSpPr>
            <p:cNvPr id="65562" name="AutoShape 205"/>
            <p:cNvCxnSpPr>
              <a:stCxn id="65550" idx="3"/>
              <a:endCxn id="65554" idx="1"/>
            </p:cNvCxnSpPr>
            <p:nvPr/>
          </p:nvCxnSpPr>
          <p:spPr>
            <a:xfrm>
              <a:off x="1824" y="2832"/>
              <a:ext cx="240" cy="0"/>
            </a:xfrm>
            <a:prstGeom prst="straightConnector1">
              <a:avLst/>
            </a:prstGeom>
            <a:ln w="12700" cap="flat" cmpd="sng">
              <a:solidFill>
                <a:srgbClr val="000000"/>
              </a:solidFill>
              <a:prstDash val="solid"/>
              <a:headEnd type="none" w="sm" len="sm"/>
              <a:tailEnd type="triangle" w="sm" len="sm"/>
            </a:ln>
          </p:spPr>
        </p:cxnSp>
        <p:cxnSp>
          <p:nvCxnSpPr>
            <p:cNvPr id="65563" name="AutoShape 206"/>
            <p:cNvCxnSpPr>
              <a:stCxn id="65550" idx="3"/>
              <a:endCxn id="65554" idx="1"/>
            </p:cNvCxnSpPr>
            <p:nvPr/>
          </p:nvCxnSpPr>
          <p:spPr>
            <a:xfrm>
              <a:off x="1824" y="2832"/>
              <a:ext cx="240" cy="144"/>
            </a:xfrm>
            <a:prstGeom prst="bentConnector3">
              <a:avLst>
                <a:gd name="adj1" fmla="val 50000"/>
              </a:avLst>
            </a:prstGeom>
            <a:ln w="12700" cap="flat" cmpd="sng">
              <a:solidFill>
                <a:srgbClr val="000000"/>
              </a:solidFill>
              <a:prstDash val="solid"/>
              <a:miter/>
              <a:headEnd type="none" w="sm" len="sm"/>
              <a:tailEnd type="triangle" w="sm" len="sm"/>
            </a:ln>
          </p:spPr>
        </p:cxnSp>
        <p:sp>
          <p:nvSpPr>
            <p:cNvPr id="65564" name="Line 207"/>
            <p:cNvSpPr/>
            <p:nvPr/>
          </p:nvSpPr>
          <p:spPr>
            <a:xfrm>
              <a:off x="1173" y="2784"/>
              <a:ext cx="0" cy="336"/>
            </a:xfrm>
            <a:prstGeom prst="line">
              <a:avLst/>
            </a:prstGeom>
            <a:ln w="12700" cap="flat" cmpd="sng">
              <a:solidFill>
                <a:srgbClr val="000000"/>
              </a:solidFill>
              <a:prstDash val="solid"/>
              <a:headEnd type="none" w="sm" len="sm"/>
              <a:tailEnd type="none" w="sm" len="sm"/>
            </a:ln>
          </p:spPr>
        </p:sp>
        <p:sp>
          <p:nvSpPr>
            <p:cNvPr id="65565" name="Freeform 208"/>
            <p:cNvSpPr/>
            <p:nvPr/>
          </p:nvSpPr>
          <p:spPr>
            <a:xfrm>
              <a:off x="1946" y="2957"/>
              <a:ext cx="1" cy="345"/>
            </a:xfrm>
            <a:custGeom>
              <a:avLst/>
              <a:gdLst/>
              <a:ahLst/>
              <a:cxnLst>
                <a:cxn ang="0">
                  <a:pos x="0" y="0"/>
                </a:cxn>
                <a:cxn ang="0">
                  <a:pos x="0" y="345"/>
                </a:cxn>
              </a:cxnLst>
              <a:pathLst>
                <a:path w="1" h="345">
                  <a:moveTo>
                    <a:pt x="0" y="0"/>
                  </a:moveTo>
                  <a:lnTo>
                    <a:pt x="0" y="345"/>
                  </a:lnTo>
                </a:path>
              </a:pathLst>
            </a:custGeom>
            <a:noFill/>
            <a:ln w="12700" cap="flat" cmpd="sng">
              <a:solidFill>
                <a:srgbClr val="000000">
                  <a:alpha val="100000"/>
                </a:srgbClr>
              </a:solidFill>
              <a:prstDash val="solid"/>
              <a:round/>
              <a:headEnd type="none" w="sm" len="sm"/>
              <a:tailEnd type="none" w="sm" len="sm"/>
            </a:ln>
          </p:spPr>
          <p:txBody>
            <a:bodyPr/>
            <a:p>
              <a:endParaRPr lang="zh-CN" altLang="en-US"/>
            </a:p>
          </p:txBody>
        </p:sp>
        <p:sp>
          <p:nvSpPr>
            <p:cNvPr id="65566" name="Line 209"/>
            <p:cNvSpPr/>
            <p:nvPr/>
          </p:nvSpPr>
          <p:spPr>
            <a:xfrm>
              <a:off x="1553" y="2208"/>
              <a:ext cx="0" cy="1392"/>
            </a:xfrm>
            <a:prstGeom prst="line">
              <a:avLst/>
            </a:prstGeom>
            <a:ln w="12700" cap="flat" cmpd="sng">
              <a:solidFill>
                <a:srgbClr val="000000"/>
              </a:solidFill>
              <a:prstDash val="lgDash"/>
              <a:headEnd type="none" w="sm" len="sm"/>
              <a:tailEnd type="none" w="sm" len="sm"/>
            </a:ln>
          </p:spPr>
        </p:sp>
        <p:sp>
          <p:nvSpPr>
            <p:cNvPr id="65567" name="Line 210"/>
            <p:cNvSpPr/>
            <p:nvPr/>
          </p:nvSpPr>
          <p:spPr>
            <a:xfrm>
              <a:off x="2352" y="2208"/>
              <a:ext cx="0" cy="1392"/>
            </a:xfrm>
            <a:prstGeom prst="line">
              <a:avLst/>
            </a:prstGeom>
            <a:ln w="12700" cap="flat" cmpd="sng">
              <a:solidFill>
                <a:srgbClr val="000000"/>
              </a:solidFill>
              <a:prstDash val="lgDash"/>
              <a:headEnd type="none" w="sm" len="sm"/>
              <a:tailEnd type="none" w="sm" len="sm"/>
            </a:ln>
          </p:spPr>
        </p:sp>
        <p:sp>
          <p:nvSpPr>
            <p:cNvPr id="65568" name="Text Box 211"/>
            <p:cNvSpPr txBox="1"/>
            <p:nvPr/>
          </p:nvSpPr>
          <p:spPr>
            <a:xfrm>
              <a:off x="741" y="2112"/>
              <a:ext cx="281" cy="169"/>
            </a:xfrm>
            <a:prstGeom prst="rect">
              <a:avLst/>
            </a:prstGeom>
            <a:noFill/>
            <a:ln w="12700">
              <a:noFill/>
            </a:ln>
          </p:spPr>
          <p:txBody>
            <a:bodyPr wrap="none">
              <a:spAutoFit/>
            </a:bodyPr>
            <a:p>
              <a:r>
                <a:rPr lang="zh-TW" altLang="en-US" sz="1400" dirty="0">
                  <a:solidFill>
                    <a:srgbClr val="000000"/>
                  </a:solidFill>
                  <a:latin typeface="Times New Roman" panose="02020603050405020304" pitchFamily="18" charset="0"/>
                  <a:ea typeface="Arial Unicode MS" panose="020B0604020202020204" pitchFamily="34" charset="-122"/>
                </a:rPr>
                <a:t>目</a:t>
              </a:r>
              <a:r>
                <a:rPr lang="zh-CN" altLang="en-US" sz="1400" dirty="0">
                  <a:solidFill>
                    <a:srgbClr val="000000"/>
                  </a:solidFill>
                  <a:latin typeface="Times New Roman" panose="02020603050405020304" pitchFamily="18" charset="0"/>
                  <a:ea typeface="Arial Unicode MS" panose="020B0604020202020204" pitchFamily="34" charset="-122"/>
                </a:rPr>
                <a:t>标</a:t>
              </a:r>
              <a:endParaRPr lang="zh-TW" altLang="en-US" sz="1400" dirty="0">
                <a:solidFill>
                  <a:srgbClr val="000000"/>
                </a:solidFill>
                <a:latin typeface="Times New Roman" panose="02020603050405020304" pitchFamily="18" charset="0"/>
                <a:ea typeface="Arial Unicode MS" panose="020B0604020202020204" pitchFamily="34" charset="-122"/>
              </a:endParaRPr>
            </a:p>
          </p:txBody>
        </p:sp>
        <p:sp>
          <p:nvSpPr>
            <p:cNvPr id="65569" name="Text Box 212"/>
            <p:cNvSpPr txBox="1"/>
            <p:nvPr/>
          </p:nvSpPr>
          <p:spPr>
            <a:xfrm>
              <a:off x="1248" y="2112"/>
              <a:ext cx="493" cy="169"/>
            </a:xfrm>
            <a:prstGeom prst="rect">
              <a:avLst/>
            </a:prstGeom>
            <a:noFill/>
            <a:ln w="12700">
              <a:noFill/>
            </a:ln>
          </p:spPr>
          <p:txBody>
            <a:bodyPr wrap="none">
              <a:spAutoFit/>
            </a:bodyPr>
            <a:p>
              <a:r>
                <a:rPr lang="zh-TW" altLang="en-US" sz="1400" dirty="0">
                  <a:solidFill>
                    <a:srgbClr val="000000"/>
                  </a:solidFill>
                  <a:latin typeface="Times New Roman" panose="02020603050405020304" pitchFamily="18" charset="0"/>
                  <a:ea typeface="Arial Unicode MS" panose="020B0604020202020204" pitchFamily="34" charset="-122"/>
                </a:rPr>
                <a:t>方策</a:t>
              </a:r>
              <a:r>
                <a:rPr lang="en-US" altLang="zh-TW" sz="1400" dirty="0">
                  <a:solidFill>
                    <a:srgbClr val="000000"/>
                  </a:solidFill>
                  <a:latin typeface="Times New Roman" panose="02020603050405020304" pitchFamily="18" charset="0"/>
                  <a:ea typeface="Arial Unicode MS" panose="020B0604020202020204" pitchFamily="34" charset="-122"/>
                </a:rPr>
                <a:t>/</a:t>
              </a:r>
              <a:r>
                <a:rPr lang="zh-TW" altLang="en-US" sz="1400" dirty="0">
                  <a:solidFill>
                    <a:srgbClr val="000000"/>
                  </a:solidFill>
                  <a:latin typeface="Times New Roman" panose="02020603050405020304" pitchFamily="18" charset="0"/>
                  <a:ea typeface="Arial Unicode MS" panose="020B0604020202020204" pitchFamily="34" charset="-122"/>
                </a:rPr>
                <a:t>目</a:t>
              </a:r>
              <a:r>
                <a:rPr lang="zh-CN" altLang="en-US" sz="1400" dirty="0">
                  <a:solidFill>
                    <a:srgbClr val="000000"/>
                  </a:solidFill>
                  <a:latin typeface="Times New Roman" panose="02020603050405020304" pitchFamily="18" charset="0"/>
                  <a:ea typeface="Arial Unicode MS" panose="020B0604020202020204" pitchFamily="34" charset="-122"/>
                </a:rPr>
                <a:t>标</a:t>
              </a:r>
              <a:endParaRPr lang="zh-TW" altLang="en-US" sz="1400" dirty="0">
                <a:solidFill>
                  <a:srgbClr val="000000"/>
                </a:solidFill>
                <a:latin typeface="Times New Roman" panose="02020603050405020304" pitchFamily="18" charset="0"/>
                <a:ea typeface="Arial Unicode MS" panose="020B0604020202020204" pitchFamily="34" charset="-122"/>
              </a:endParaRPr>
            </a:p>
          </p:txBody>
        </p:sp>
        <p:sp>
          <p:nvSpPr>
            <p:cNvPr id="65570" name="Text Box 213"/>
            <p:cNvSpPr txBox="1"/>
            <p:nvPr/>
          </p:nvSpPr>
          <p:spPr>
            <a:xfrm>
              <a:off x="2037" y="2112"/>
              <a:ext cx="492" cy="169"/>
            </a:xfrm>
            <a:prstGeom prst="rect">
              <a:avLst/>
            </a:prstGeom>
            <a:noFill/>
            <a:ln w="12700">
              <a:noFill/>
            </a:ln>
          </p:spPr>
          <p:txBody>
            <a:bodyPr wrap="none">
              <a:spAutoFit/>
            </a:bodyPr>
            <a:p>
              <a:r>
                <a:rPr lang="zh-TW" altLang="en-US" sz="1400" dirty="0">
                  <a:solidFill>
                    <a:srgbClr val="000000"/>
                  </a:solidFill>
                  <a:latin typeface="Times New Roman" panose="02020603050405020304" pitchFamily="18" charset="0"/>
                  <a:ea typeface="Arial Unicode MS" panose="020B0604020202020204" pitchFamily="34" charset="-122"/>
                </a:rPr>
                <a:t>方策</a:t>
              </a:r>
              <a:r>
                <a:rPr lang="en-US" altLang="zh-TW" sz="1400" dirty="0">
                  <a:solidFill>
                    <a:srgbClr val="000000"/>
                  </a:solidFill>
                  <a:latin typeface="Times New Roman" panose="02020603050405020304" pitchFamily="18" charset="0"/>
                  <a:ea typeface="Arial Unicode MS" panose="020B0604020202020204" pitchFamily="34" charset="-122"/>
                </a:rPr>
                <a:t>/</a:t>
              </a:r>
              <a:r>
                <a:rPr lang="zh-TW" altLang="en-US" sz="1400" dirty="0">
                  <a:solidFill>
                    <a:srgbClr val="000000"/>
                  </a:solidFill>
                  <a:latin typeface="Times New Roman" panose="02020603050405020304" pitchFamily="18" charset="0"/>
                  <a:ea typeface="Arial Unicode MS" panose="020B0604020202020204" pitchFamily="34" charset="-122"/>
                </a:rPr>
                <a:t>目</a:t>
              </a:r>
              <a:r>
                <a:rPr lang="zh-CN" altLang="en-US" sz="1400" dirty="0">
                  <a:solidFill>
                    <a:srgbClr val="000000"/>
                  </a:solidFill>
                  <a:latin typeface="Times New Roman" panose="02020603050405020304" pitchFamily="18" charset="0"/>
                  <a:ea typeface="Arial Unicode MS" panose="020B0604020202020204" pitchFamily="34" charset="-122"/>
                </a:rPr>
                <a:t>标</a:t>
              </a:r>
              <a:endParaRPr lang="zh-TW" altLang="en-US" sz="1400" dirty="0">
                <a:solidFill>
                  <a:srgbClr val="000000"/>
                </a:solidFill>
                <a:latin typeface="Times New Roman" panose="02020603050405020304" pitchFamily="18" charset="0"/>
                <a:ea typeface="Arial Unicode MS" panose="020B0604020202020204" pitchFamily="34" charset="-122"/>
              </a:endParaRPr>
            </a:p>
          </p:txBody>
        </p:sp>
        <p:sp>
          <p:nvSpPr>
            <p:cNvPr id="65571" name="Text Box 214"/>
            <p:cNvSpPr txBox="1"/>
            <p:nvPr/>
          </p:nvSpPr>
          <p:spPr>
            <a:xfrm>
              <a:off x="960" y="3408"/>
              <a:ext cx="308" cy="186"/>
            </a:xfrm>
            <a:prstGeom prst="rect">
              <a:avLst/>
            </a:prstGeom>
            <a:noFill/>
            <a:ln w="12700">
              <a:noFill/>
            </a:ln>
          </p:spPr>
          <p:txBody>
            <a:bodyPr wrap="none">
              <a:spAutoFit/>
            </a:bodyPr>
            <a:p>
              <a:r>
                <a:rPr lang="zh-CN" altLang="en-US" sz="1600" dirty="0">
                  <a:solidFill>
                    <a:srgbClr val="000000"/>
                  </a:solidFill>
                  <a:latin typeface="Times New Roman" panose="02020603050405020304" pitchFamily="18" charset="0"/>
                  <a:ea typeface="Arial Unicode MS" panose="020B0604020202020204" pitchFamily="34" charset="-122"/>
                </a:rPr>
                <a:t>经</a:t>
              </a:r>
              <a:r>
                <a:rPr lang="zh-TW" altLang="en-US" sz="1600" dirty="0">
                  <a:solidFill>
                    <a:srgbClr val="000000"/>
                  </a:solidFill>
                  <a:latin typeface="Times New Roman" panose="02020603050405020304" pitchFamily="18" charset="0"/>
                  <a:ea typeface="Arial Unicode MS" panose="020B0604020202020204" pitchFamily="34" charset="-122"/>
                </a:rPr>
                <a:t>理</a:t>
              </a:r>
              <a:endParaRPr lang="zh-TW" altLang="en-US" sz="1600" dirty="0">
                <a:solidFill>
                  <a:srgbClr val="000000"/>
                </a:solidFill>
                <a:latin typeface="Times New Roman" panose="02020603050405020304" pitchFamily="18" charset="0"/>
                <a:ea typeface="Arial Unicode MS" panose="020B0604020202020204" pitchFamily="34" charset="-122"/>
              </a:endParaRPr>
            </a:p>
          </p:txBody>
        </p:sp>
        <p:sp>
          <p:nvSpPr>
            <p:cNvPr id="65572" name="Text Box 215"/>
            <p:cNvSpPr txBox="1"/>
            <p:nvPr/>
          </p:nvSpPr>
          <p:spPr>
            <a:xfrm>
              <a:off x="1776" y="3408"/>
              <a:ext cx="308" cy="186"/>
            </a:xfrm>
            <a:prstGeom prst="rect">
              <a:avLst/>
            </a:prstGeom>
            <a:noFill/>
            <a:ln w="12700">
              <a:noFill/>
            </a:ln>
          </p:spPr>
          <p:txBody>
            <a:bodyPr wrap="none">
              <a:spAutoFit/>
            </a:bodyPr>
            <a:p>
              <a:r>
                <a:rPr lang="zh-CN" altLang="en-US" sz="1600" dirty="0">
                  <a:solidFill>
                    <a:srgbClr val="FFFFFF"/>
                  </a:solidFill>
                  <a:latin typeface="Times New Roman" panose="02020603050405020304" pitchFamily="18" charset="0"/>
                  <a:ea typeface="Arial Unicode MS" panose="020B0604020202020204" pitchFamily="34" charset="-122"/>
                </a:rPr>
                <a:t>科长</a:t>
              </a:r>
              <a:endParaRPr lang="zh-CN" altLang="en-US" sz="1600" dirty="0">
                <a:solidFill>
                  <a:srgbClr val="FFFFFF"/>
                </a:solidFill>
                <a:latin typeface="Times New Roman" panose="02020603050405020304" pitchFamily="18" charset="0"/>
                <a:ea typeface="Arial Unicode MS" panose="020B0604020202020204" pitchFamily="34" charset="-122"/>
              </a:endParaRPr>
            </a:p>
          </p:txBody>
        </p:sp>
        <p:sp>
          <p:nvSpPr>
            <p:cNvPr id="65573" name="Text Box 216"/>
            <p:cNvSpPr txBox="1"/>
            <p:nvPr/>
          </p:nvSpPr>
          <p:spPr>
            <a:xfrm>
              <a:off x="2352" y="3408"/>
              <a:ext cx="308" cy="186"/>
            </a:xfrm>
            <a:prstGeom prst="rect">
              <a:avLst/>
            </a:prstGeom>
            <a:noFill/>
            <a:ln w="12700">
              <a:noFill/>
            </a:ln>
          </p:spPr>
          <p:txBody>
            <a:bodyPr wrap="none">
              <a:spAutoFit/>
            </a:bodyPr>
            <a:p>
              <a:r>
                <a:rPr lang="zh-TW" altLang="en-US" sz="1600" dirty="0">
                  <a:solidFill>
                    <a:srgbClr val="000000"/>
                  </a:solidFill>
                  <a:latin typeface="Times New Roman" panose="02020603050405020304" pitchFamily="18" charset="0"/>
                  <a:ea typeface="Arial Unicode MS" panose="020B0604020202020204" pitchFamily="34" charset="-122"/>
                </a:rPr>
                <a:t>承</a:t>
              </a:r>
              <a:r>
                <a:rPr lang="zh-CN" altLang="en-US" sz="1600" dirty="0">
                  <a:solidFill>
                    <a:srgbClr val="000000"/>
                  </a:solidFill>
                  <a:latin typeface="Times New Roman" panose="02020603050405020304" pitchFamily="18" charset="0"/>
                  <a:ea typeface="Arial Unicode MS" panose="020B0604020202020204" pitchFamily="34" charset="-122"/>
                </a:rPr>
                <a:t>办</a:t>
              </a:r>
              <a:endParaRPr lang="zh-TW" altLang="en-US" sz="1600" dirty="0">
                <a:solidFill>
                  <a:srgbClr val="FFFFFF"/>
                </a:solidFill>
                <a:latin typeface="Times New Roman" panose="02020603050405020304" pitchFamily="18" charset="0"/>
                <a:ea typeface="Arial Unicode MS" panose="020B0604020202020204" pitchFamily="34" charset="-122"/>
              </a:endParaRPr>
            </a:p>
          </p:txBody>
        </p:sp>
        <p:sp>
          <p:nvSpPr>
            <p:cNvPr id="65574" name="Rectangle 217"/>
            <p:cNvSpPr/>
            <p:nvPr/>
          </p:nvSpPr>
          <p:spPr>
            <a:xfrm>
              <a:off x="2976" y="1872"/>
              <a:ext cx="2160" cy="864"/>
            </a:xfrm>
            <a:prstGeom prst="rect">
              <a:avLst/>
            </a:prstGeom>
            <a:noFill/>
            <a:ln w="12700" cap="flat" cmpd="sng">
              <a:solidFill>
                <a:srgbClr val="000000"/>
              </a:solidFill>
              <a:prstDash val="solid"/>
              <a:miter/>
              <a:headEnd type="none" w="sm" len="sm"/>
              <a:tailEnd type="none" w="sm" len="sm"/>
            </a:ln>
          </p:spPr>
          <p:txBody>
            <a:bodyPr wrap="none" anchor="ctr" anchorCtr="0"/>
            <a:p>
              <a:endParaRPr lang="zh-CN" altLang="en-US" dirty="0">
                <a:latin typeface="Arial" panose="020B0604020202020204" pitchFamily="34" charset="0"/>
              </a:endParaRPr>
            </a:p>
          </p:txBody>
        </p:sp>
        <p:sp>
          <p:nvSpPr>
            <p:cNvPr id="65575" name="AutoShape 218"/>
            <p:cNvSpPr/>
            <p:nvPr/>
          </p:nvSpPr>
          <p:spPr>
            <a:xfrm>
              <a:off x="3024" y="1776"/>
              <a:ext cx="1104" cy="192"/>
            </a:xfrm>
            <a:prstGeom prst="octagon">
              <a:avLst>
                <a:gd name="adj" fmla="val 18231"/>
              </a:avLst>
            </a:prstGeom>
            <a:solidFill>
              <a:srgbClr val="FFCC99"/>
            </a:solidFill>
            <a:ln w="12700" cap="flat" cmpd="sng">
              <a:solidFill>
                <a:srgbClr val="000000"/>
              </a:solidFill>
              <a:prstDash val="solid"/>
              <a:miter/>
              <a:headEnd type="none" w="sm" len="sm"/>
              <a:tailEnd type="none" w="sm" len="sm"/>
            </a:ln>
          </p:spPr>
          <p:txBody>
            <a:bodyPr wrap="none" anchor="ctr" anchorCtr="0"/>
            <a:p>
              <a:pPr algn="ctr"/>
              <a:r>
                <a:rPr lang="zh-TW" altLang="en-US" sz="1400" dirty="0">
                  <a:solidFill>
                    <a:srgbClr val="0000FF"/>
                  </a:solidFill>
                  <a:latin typeface="Times New Roman" panose="02020603050405020304" pitchFamily="18" charset="0"/>
                  <a:ea typeface="Arial Unicode MS" panose="020B0604020202020204" pitchFamily="34" charset="-122"/>
                </a:rPr>
                <a:t>目</a:t>
              </a:r>
              <a:r>
                <a:rPr lang="zh-CN" altLang="en-US" sz="1400" dirty="0">
                  <a:solidFill>
                    <a:srgbClr val="0000FF"/>
                  </a:solidFill>
                  <a:latin typeface="Times New Roman" panose="02020603050405020304" pitchFamily="18" charset="0"/>
                  <a:ea typeface="Arial Unicode MS" panose="020B0604020202020204" pitchFamily="34" charset="-122"/>
                </a:rPr>
                <a:t>标</a:t>
              </a:r>
              <a:r>
                <a:rPr lang="zh-TW" altLang="en-US" sz="1400" dirty="0">
                  <a:solidFill>
                    <a:srgbClr val="0000FF"/>
                  </a:solidFill>
                  <a:latin typeface="Times New Roman" panose="02020603050405020304" pitchFamily="18" charset="0"/>
                  <a:ea typeface="Arial Unicode MS" panose="020B0604020202020204" pitchFamily="34" charset="-122"/>
                </a:rPr>
                <a:t>、方策展</a:t>
              </a:r>
              <a:r>
                <a:rPr lang="zh-CN" altLang="en-US" sz="1400" dirty="0">
                  <a:solidFill>
                    <a:srgbClr val="0000FF"/>
                  </a:solidFill>
                  <a:latin typeface="Times New Roman" panose="02020603050405020304" pitchFamily="18" charset="0"/>
                  <a:ea typeface="Arial Unicode MS" panose="020B0604020202020204" pitchFamily="34" charset="-122"/>
                </a:rPr>
                <a:t>开</a:t>
              </a:r>
              <a:r>
                <a:rPr lang="zh-TW" altLang="en-US" sz="1400" dirty="0">
                  <a:solidFill>
                    <a:srgbClr val="0000FF"/>
                  </a:solidFill>
                  <a:latin typeface="Times New Roman" panose="02020603050405020304" pitchFamily="18" charset="0"/>
                  <a:ea typeface="Arial Unicode MS" panose="020B0604020202020204" pitchFamily="34" charset="-122"/>
                </a:rPr>
                <a:t>矩</a:t>
              </a:r>
              <a:r>
                <a:rPr lang="zh-CN" altLang="en-US" sz="1400" dirty="0">
                  <a:solidFill>
                    <a:srgbClr val="0000FF"/>
                  </a:solidFill>
                  <a:latin typeface="Times New Roman" panose="02020603050405020304" pitchFamily="18" charset="0"/>
                  <a:ea typeface="Arial Unicode MS" panose="020B0604020202020204" pitchFamily="34" charset="-122"/>
                </a:rPr>
                <a:t>阵</a:t>
              </a:r>
              <a:endParaRPr lang="zh-TW" altLang="en-US" sz="1400" dirty="0">
                <a:solidFill>
                  <a:srgbClr val="0000FF"/>
                </a:solidFill>
                <a:latin typeface="Times New Roman" panose="02020603050405020304" pitchFamily="18" charset="0"/>
                <a:ea typeface="Arial Unicode MS" panose="020B0604020202020204" pitchFamily="34" charset="-122"/>
              </a:endParaRPr>
            </a:p>
          </p:txBody>
        </p:sp>
        <p:graphicFrame>
          <p:nvGraphicFramePr>
            <p:cNvPr id="65576" name="Object 219"/>
            <p:cNvGraphicFramePr>
              <a:graphicFrameLocks noChangeAspect="1"/>
            </p:cNvGraphicFramePr>
            <p:nvPr/>
          </p:nvGraphicFramePr>
          <p:xfrm>
            <a:off x="3198" y="2021"/>
            <a:ext cx="1769" cy="694"/>
          </p:xfrm>
          <a:graphic>
            <a:graphicData uri="http://schemas.openxmlformats.org/presentationml/2006/ole">
              <mc:AlternateContent xmlns:mc="http://schemas.openxmlformats.org/markup-compatibility/2006">
                <mc:Choice xmlns:v="urn:schemas-microsoft-com:vml" Requires="v">
                  <p:oleObj spid="_x0000_s3076" name="" r:id="rId1" imgW="4371975" imgH="2628900" progId="Excel.Sheet.8">
                    <p:embed/>
                  </p:oleObj>
                </mc:Choice>
                <mc:Fallback>
                  <p:oleObj name="" r:id="rId1" imgW="4371975" imgH="2628900" progId="Excel.Sheet.8">
                    <p:embed/>
                    <p:pic>
                      <p:nvPicPr>
                        <p:cNvPr id="0" name="图片 3075"/>
                        <p:cNvPicPr/>
                        <p:nvPr/>
                      </p:nvPicPr>
                      <p:blipFill>
                        <a:blip r:embed="rId2"/>
                        <a:stretch>
                          <a:fillRect/>
                        </a:stretch>
                      </p:blipFill>
                      <p:spPr>
                        <a:xfrm>
                          <a:off x="3198" y="2021"/>
                          <a:ext cx="1769" cy="694"/>
                        </a:xfrm>
                        <a:prstGeom prst="rect">
                          <a:avLst/>
                        </a:prstGeom>
                        <a:solidFill>
                          <a:srgbClr val="FFFFFF"/>
                        </a:solidFill>
                        <a:ln w="38100">
                          <a:noFill/>
                          <a:miter/>
                        </a:ln>
                      </p:spPr>
                    </p:pic>
                  </p:oleObj>
                </mc:Fallback>
              </mc:AlternateContent>
            </a:graphicData>
          </a:graphic>
        </p:graphicFrame>
        <p:sp>
          <p:nvSpPr>
            <p:cNvPr id="65577" name="Rectangle 220"/>
            <p:cNvSpPr/>
            <p:nvPr/>
          </p:nvSpPr>
          <p:spPr>
            <a:xfrm>
              <a:off x="2976" y="2832"/>
              <a:ext cx="2160" cy="864"/>
            </a:xfrm>
            <a:prstGeom prst="rect">
              <a:avLst/>
            </a:prstGeom>
            <a:noFill/>
            <a:ln w="12700" cap="flat" cmpd="sng">
              <a:solidFill>
                <a:srgbClr val="000000"/>
              </a:solidFill>
              <a:prstDash val="solid"/>
              <a:miter/>
              <a:headEnd type="none" w="sm" len="sm"/>
              <a:tailEnd type="none" w="sm" len="sm"/>
            </a:ln>
          </p:spPr>
          <p:txBody>
            <a:bodyPr wrap="none" anchor="ctr" anchorCtr="0"/>
            <a:p>
              <a:endParaRPr lang="zh-CN" altLang="en-US" dirty="0">
                <a:latin typeface="Arial" panose="020B0604020202020204" pitchFamily="34" charset="0"/>
              </a:endParaRPr>
            </a:p>
          </p:txBody>
        </p:sp>
        <p:sp>
          <p:nvSpPr>
            <p:cNvPr id="65578" name="AutoShape 221"/>
            <p:cNvSpPr/>
            <p:nvPr/>
          </p:nvSpPr>
          <p:spPr>
            <a:xfrm>
              <a:off x="3024" y="2784"/>
              <a:ext cx="960" cy="192"/>
            </a:xfrm>
            <a:prstGeom prst="octagon">
              <a:avLst>
                <a:gd name="adj" fmla="val 18231"/>
              </a:avLst>
            </a:prstGeom>
            <a:solidFill>
              <a:srgbClr val="FFCC99"/>
            </a:solidFill>
            <a:ln w="12700" cap="flat" cmpd="sng">
              <a:solidFill>
                <a:srgbClr val="000000"/>
              </a:solidFill>
              <a:prstDash val="solid"/>
              <a:miter/>
              <a:headEnd type="none" w="sm" len="sm"/>
              <a:tailEnd type="none" w="sm" len="sm"/>
            </a:ln>
          </p:spPr>
          <p:txBody>
            <a:bodyPr wrap="none" anchor="ctr" anchorCtr="0"/>
            <a:p>
              <a:pPr algn="ctr"/>
              <a:r>
                <a:rPr lang="zh-TW" altLang="en-US" sz="1400" dirty="0">
                  <a:solidFill>
                    <a:srgbClr val="000000"/>
                  </a:solidFill>
                  <a:latin typeface="Times New Roman" panose="02020603050405020304" pitchFamily="18" charset="0"/>
                  <a:ea typeface="Arial Unicode MS" panose="020B0604020202020204" pitchFamily="34" charset="-122"/>
                </a:rPr>
                <a:t>目</a:t>
              </a:r>
              <a:r>
                <a:rPr lang="zh-CN" altLang="en-US" sz="1400" dirty="0">
                  <a:solidFill>
                    <a:srgbClr val="000000"/>
                  </a:solidFill>
                  <a:latin typeface="Times New Roman" panose="02020603050405020304" pitchFamily="18" charset="0"/>
                  <a:ea typeface="Arial Unicode MS" panose="020B0604020202020204" pitchFamily="34" charset="-122"/>
                </a:rPr>
                <a:t>标</a:t>
              </a:r>
              <a:r>
                <a:rPr lang="zh-TW" altLang="en-US" sz="1400" dirty="0">
                  <a:solidFill>
                    <a:srgbClr val="000000"/>
                  </a:solidFill>
                  <a:latin typeface="Times New Roman" panose="02020603050405020304" pitchFamily="18" charset="0"/>
                  <a:ea typeface="Arial Unicode MS" panose="020B0604020202020204" pitchFamily="34" charset="-122"/>
                </a:rPr>
                <a:t>、方策系</a:t>
              </a:r>
              <a:r>
                <a:rPr lang="zh-CN" altLang="en-US" sz="1400" dirty="0">
                  <a:solidFill>
                    <a:srgbClr val="000000"/>
                  </a:solidFill>
                  <a:latin typeface="Times New Roman" panose="02020603050405020304" pitchFamily="18" charset="0"/>
                  <a:ea typeface="Arial Unicode MS" panose="020B0604020202020204" pitchFamily="34" charset="-122"/>
                </a:rPr>
                <a:t>统图</a:t>
              </a:r>
              <a:endParaRPr lang="zh-TW" altLang="en-US" sz="1400" dirty="0">
                <a:solidFill>
                  <a:srgbClr val="000000"/>
                </a:solidFill>
                <a:latin typeface="Times New Roman" panose="02020603050405020304" pitchFamily="18" charset="0"/>
                <a:ea typeface="Arial Unicode MS" panose="020B0604020202020204" pitchFamily="34" charset="-122"/>
              </a:endParaRPr>
            </a:p>
          </p:txBody>
        </p:sp>
        <p:sp>
          <p:nvSpPr>
            <p:cNvPr id="65579" name="Rectangle 222"/>
            <p:cNvSpPr/>
            <p:nvPr/>
          </p:nvSpPr>
          <p:spPr>
            <a:xfrm>
              <a:off x="3024" y="3024"/>
              <a:ext cx="384" cy="144"/>
            </a:xfrm>
            <a:prstGeom prst="rect">
              <a:avLst/>
            </a:prstGeom>
            <a:solidFill>
              <a:srgbClr val="00CC99"/>
            </a:solidFill>
            <a:ln w="12700" cap="flat" cmpd="sng">
              <a:solidFill>
                <a:srgbClr val="000000"/>
              </a:solidFill>
              <a:prstDash val="solid"/>
              <a:miter/>
              <a:headEnd type="none" w="sm" len="sm"/>
              <a:tailEnd type="none" w="sm" len="sm"/>
            </a:ln>
          </p:spPr>
          <p:txBody>
            <a:bodyPr wrap="none" anchor="ctr" anchorCtr="0"/>
            <a:p>
              <a:pPr algn="ctr"/>
              <a:r>
                <a:rPr lang="zh-TW" altLang="en-US" sz="1400" dirty="0">
                  <a:solidFill>
                    <a:srgbClr val="000000"/>
                  </a:solidFill>
                  <a:latin typeface="Times New Roman" panose="02020603050405020304" pitchFamily="18" charset="0"/>
                  <a:ea typeface="Arial Unicode MS" panose="020B0604020202020204" pitchFamily="34" charset="-122"/>
                </a:rPr>
                <a:t>目</a:t>
              </a:r>
              <a:r>
                <a:rPr lang="zh-CN" altLang="en-US" sz="1400" dirty="0">
                  <a:solidFill>
                    <a:srgbClr val="000000"/>
                  </a:solidFill>
                  <a:latin typeface="Times New Roman" panose="02020603050405020304" pitchFamily="18" charset="0"/>
                  <a:ea typeface="Arial Unicode MS" panose="020B0604020202020204" pitchFamily="34" charset="-122"/>
                </a:rPr>
                <a:t>标</a:t>
              </a:r>
              <a:endParaRPr lang="zh-CN" altLang="en-US" sz="1400" dirty="0">
                <a:solidFill>
                  <a:srgbClr val="000000"/>
                </a:solidFill>
                <a:latin typeface="Times New Roman" panose="02020603050405020304" pitchFamily="18" charset="0"/>
                <a:ea typeface="Arial Unicode MS" panose="020B0604020202020204" pitchFamily="34" charset="-122"/>
              </a:endParaRPr>
            </a:p>
          </p:txBody>
        </p:sp>
        <p:sp>
          <p:nvSpPr>
            <p:cNvPr id="65580" name="Rectangle 223"/>
            <p:cNvSpPr/>
            <p:nvPr/>
          </p:nvSpPr>
          <p:spPr>
            <a:xfrm>
              <a:off x="3072" y="3168"/>
              <a:ext cx="384" cy="144"/>
            </a:xfrm>
            <a:prstGeom prst="rect">
              <a:avLst/>
            </a:prstGeom>
            <a:noFill/>
            <a:ln w="12700" cap="flat" cmpd="sng">
              <a:solidFill>
                <a:srgbClr val="000000"/>
              </a:solidFill>
              <a:prstDash val="solid"/>
              <a:miter/>
              <a:headEnd type="none" w="sm" len="sm"/>
              <a:tailEnd type="none" w="sm" len="sm"/>
            </a:ln>
          </p:spPr>
          <p:txBody>
            <a:bodyPr wrap="none" anchor="ctr" anchorCtr="0"/>
            <a:p>
              <a:pPr algn="ctr"/>
              <a:r>
                <a:rPr lang="zh-TW" altLang="en-US" sz="1400" dirty="0">
                  <a:solidFill>
                    <a:srgbClr val="000000"/>
                  </a:solidFill>
                  <a:latin typeface="Times New Roman" panose="02020603050405020304" pitchFamily="18" charset="0"/>
                  <a:ea typeface="Arial Unicode MS" panose="020B0604020202020204" pitchFamily="34" charset="-122"/>
                </a:rPr>
                <a:t>方策</a:t>
              </a:r>
              <a:endParaRPr lang="zh-TW" altLang="en-US" sz="1400" dirty="0">
                <a:solidFill>
                  <a:srgbClr val="FFFFFF"/>
                </a:solidFill>
                <a:latin typeface="Times New Roman" panose="02020603050405020304" pitchFamily="18" charset="0"/>
                <a:ea typeface="Arial Unicode MS" panose="020B0604020202020204" pitchFamily="34" charset="-122"/>
              </a:endParaRPr>
            </a:p>
          </p:txBody>
        </p:sp>
        <p:sp>
          <p:nvSpPr>
            <p:cNvPr id="65581" name="Rectangle 224"/>
            <p:cNvSpPr/>
            <p:nvPr/>
          </p:nvSpPr>
          <p:spPr>
            <a:xfrm>
              <a:off x="3792" y="3024"/>
              <a:ext cx="384" cy="144"/>
            </a:xfrm>
            <a:prstGeom prst="rect">
              <a:avLst/>
            </a:prstGeom>
            <a:solidFill>
              <a:srgbClr val="00CC99"/>
            </a:solidFill>
            <a:ln w="12700" cap="flat" cmpd="sng">
              <a:solidFill>
                <a:srgbClr val="000000"/>
              </a:solidFill>
              <a:prstDash val="solid"/>
              <a:miter/>
              <a:headEnd type="none" w="sm" len="sm"/>
              <a:tailEnd type="none" w="sm" len="sm"/>
            </a:ln>
          </p:spPr>
          <p:txBody>
            <a:bodyPr wrap="none" anchor="ctr" anchorCtr="0"/>
            <a:p>
              <a:pPr algn="ctr"/>
              <a:r>
                <a:rPr lang="zh-TW" altLang="en-US" sz="1400" dirty="0">
                  <a:solidFill>
                    <a:srgbClr val="000000"/>
                  </a:solidFill>
                  <a:latin typeface="Times New Roman" panose="02020603050405020304" pitchFamily="18" charset="0"/>
                  <a:ea typeface="Arial Unicode MS" panose="020B0604020202020204" pitchFamily="34" charset="-122"/>
                </a:rPr>
                <a:t>目</a:t>
              </a:r>
              <a:r>
                <a:rPr lang="zh-CN" altLang="en-US" sz="1400" dirty="0">
                  <a:solidFill>
                    <a:srgbClr val="000000"/>
                  </a:solidFill>
                  <a:latin typeface="Times New Roman" panose="02020603050405020304" pitchFamily="18" charset="0"/>
                  <a:ea typeface="Arial Unicode MS" panose="020B0604020202020204" pitchFamily="34" charset="-122"/>
                </a:rPr>
                <a:t>标</a:t>
              </a:r>
              <a:endParaRPr lang="zh-CN" altLang="en-US" sz="1400" dirty="0">
                <a:solidFill>
                  <a:srgbClr val="000000"/>
                </a:solidFill>
                <a:latin typeface="Times New Roman" panose="02020603050405020304" pitchFamily="18" charset="0"/>
                <a:ea typeface="Arial Unicode MS" panose="020B0604020202020204" pitchFamily="34" charset="-122"/>
              </a:endParaRPr>
            </a:p>
          </p:txBody>
        </p:sp>
        <p:sp>
          <p:nvSpPr>
            <p:cNvPr id="65582" name="Rectangle 225"/>
            <p:cNvSpPr/>
            <p:nvPr/>
          </p:nvSpPr>
          <p:spPr>
            <a:xfrm>
              <a:off x="3840" y="3168"/>
              <a:ext cx="384" cy="144"/>
            </a:xfrm>
            <a:prstGeom prst="rect">
              <a:avLst/>
            </a:prstGeom>
            <a:noFill/>
            <a:ln w="12700" cap="flat" cmpd="sng">
              <a:solidFill>
                <a:srgbClr val="000000"/>
              </a:solidFill>
              <a:prstDash val="solid"/>
              <a:miter/>
              <a:headEnd type="none" w="sm" len="sm"/>
              <a:tailEnd type="none" w="sm" len="sm"/>
            </a:ln>
          </p:spPr>
          <p:txBody>
            <a:bodyPr wrap="none" anchor="ctr" anchorCtr="0"/>
            <a:p>
              <a:pPr algn="ctr"/>
              <a:r>
                <a:rPr lang="zh-TW" altLang="en-US" sz="1400" dirty="0">
                  <a:solidFill>
                    <a:srgbClr val="000000"/>
                  </a:solidFill>
                  <a:latin typeface="Times New Roman" panose="02020603050405020304" pitchFamily="18" charset="0"/>
                  <a:ea typeface="Arial Unicode MS" panose="020B0604020202020204" pitchFamily="34" charset="-122"/>
                </a:rPr>
                <a:t>方策</a:t>
              </a:r>
              <a:endParaRPr lang="zh-TW" altLang="en-US" sz="1400" dirty="0">
                <a:solidFill>
                  <a:srgbClr val="000000"/>
                </a:solidFill>
                <a:latin typeface="Times New Roman" panose="02020603050405020304" pitchFamily="18" charset="0"/>
                <a:ea typeface="Arial Unicode MS" panose="020B0604020202020204" pitchFamily="34" charset="-122"/>
              </a:endParaRPr>
            </a:p>
          </p:txBody>
        </p:sp>
        <p:sp>
          <p:nvSpPr>
            <p:cNvPr id="65583" name="Rectangle 226"/>
            <p:cNvSpPr/>
            <p:nvPr/>
          </p:nvSpPr>
          <p:spPr>
            <a:xfrm>
              <a:off x="4512" y="3024"/>
              <a:ext cx="384" cy="144"/>
            </a:xfrm>
            <a:prstGeom prst="rect">
              <a:avLst/>
            </a:prstGeom>
            <a:solidFill>
              <a:srgbClr val="00CC99"/>
            </a:solidFill>
            <a:ln w="12700" cap="flat" cmpd="sng">
              <a:solidFill>
                <a:srgbClr val="000000"/>
              </a:solidFill>
              <a:prstDash val="solid"/>
              <a:miter/>
              <a:headEnd type="none" w="sm" len="sm"/>
              <a:tailEnd type="none" w="sm" len="sm"/>
            </a:ln>
          </p:spPr>
          <p:txBody>
            <a:bodyPr wrap="none" anchor="ctr" anchorCtr="0"/>
            <a:p>
              <a:pPr algn="ctr"/>
              <a:r>
                <a:rPr lang="zh-TW" altLang="en-US" sz="1400" dirty="0">
                  <a:solidFill>
                    <a:srgbClr val="000000"/>
                  </a:solidFill>
                  <a:latin typeface="Times New Roman" panose="02020603050405020304" pitchFamily="18" charset="0"/>
                  <a:ea typeface="Arial Unicode MS" panose="020B0604020202020204" pitchFamily="34" charset="-122"/>
                </a:rPr>
                <a:t>目</a:t>
              </a:r>
              <a:r>
                <a:rPr lang="zh-CN" altLang="en-US" sz="1400" dirty="0">
                  <a:solidFill>
                    <a:srgbClr val="000000"/>
                  </a:solidFill>
                  <a:latin typeface="Times New Roman" panose="02020603050405020304" pitchFamily="18" charset="0"/>
                  <a:ea typeface="Arial Unicode MS" panose="020B0604020202020204" pitchFamily="34" charset="-122"/>
                </a:rPr>
                <a:t>标</a:t>
              </a:r>
              <a:endParaRPr lang="zh-CN" altLang="en-US" sz="1400" dirty="0">
                <a:solidFill>
                  <a:srgbClr val="000000"/>
                </a:solidFill>
                <a:latin typeface="Times New Roman" panose="02020603050405020304" pitchFamily="18" charset="0"/>
                <a:ea typeface="Arial Unicode MS" panose="020B0604020202020204" pitchFamily="34" charset="-122"/>
              </a:endParaRPr>
            </a:p>
          </p:txBody>
        </p:sp>
        <p:sp>
          <p:nvSpPr>
            <p:cNvPr id="65584" name="Rectangle 227"/>
            <p:cNvSpPr/>
            <p:nvPr/>
          </p:nvSpPr>
          <p:spPr>
            <a:xfrm>
              <a:off x="4560" y="3168"/>
              <a:ext cx="384" cy="144"/>
            </a:xfrm>
            <a:prstGeom prst="rect">
              <a:avLst/>
            </a:prstGeom>
            <a:noFill/>
            <a:ln w="12700" cap="flat" cmpd="sng">
              <a:solidFill>
                <a:srgbClr val="000000"/>
              </a:solidFill>
              <a:prstDash val="solid"/>
              <a:miter/>
              <a:headEnd type="none" w="sm" len="sm"/>
              <a:tailEnd type="none" w="sm" len="sm"/>
            </a:ln>
          </p:spPr>
          <p:txBody>
            <a:bodyPr wrap="none" anchor="ctr" anchorCtr="0"/>
            <a:p>
              <a:pPr algn="ctr"/>
              <a:r>
                <a:rPr lang="zh-TW" altLang="en-US" sz="1400" dirty="0">
                  <a:solidFill>
                    <a:srgbClr val="000000"/>
                  </a:solidFill>
                  <a:latin typeface="Times New Roman" panose="02020603050405020304" pitchFamily="18" charset="0"/>
                  <a:ea typeface="Arial Unicode MS" panose="020B0604020202020204" pitchFamily="34" charset="-122"/>
                </a:rPr>
                <a:t>方策</a:t>
              </a:r>
              <a:endParaRPr lang="zh-TW" altLang="en-US" sz="1400" dirty="0">
                <a:solidFill>
                  <a:srgbClr val="FFFFFF"/>
                </a:solidFill>
                <a:latin typeface="Times New Roman" panose="02020603050405020304" pitchFamily="18" charset="0"/>
                <a:ea typeface="Arial Unicode MS" panose="020B0604020202020204" pitchFamily="34" charset="-122"/>
              </a:endParaRPr>
            </a:p>
          </p:txBody>
        </p:sp>
        <p:sp>
          <p:nvSpPr>
            <p:cNvPr id="65585" name="Rectangle 228"/>
            <p:cNvSpPr/>
            <p:nvPr/>
          </p:nvSpPr>
          <p:spPr>
            <a:xfrm>
              <a:off x="3792" y="3360"/>
              <a:ext cx="384" cy="144"/>
            </a:xfrm>
            <a:prstGeom prst="rect">
              <a:avLst/>
            </a:prstGeom>
            <a:solidFill>
              <a:srgbClr val="00CC99"/>
            </a:solidFill>
            <a:ln w="12700" cap="flat" cmpd="sng">
              <a:solidFill>
                <a:srgbClr val="000000"/>
              </a:solidFill>
              <a:prstDash val="solid"/>
              <a:miter/>
              <a:headEnd type="none" w="sm" len="sm"/>
              <a:tailEnd type="none" w="sm" len="sm"/>
            </a:ln>
          </p:spPr>
          <p:txBody>
            <a:bodyPr wrap="none" anchor="ctr" anchorCtr="0"/>
            <a:p>
              <a:pPr algn="ctr"/>
              <a:r>
                <a:rPr lang="zh-TW" altLang="en-US" sz="1400" dirty="0">
                  <a:solidFill>
                    <a:srgbClr val="000000"/>
                  </a:solidFill>
                  <a:latin typeface="Times New Roman" panose="02020603050405020304" pitchFamily="18" charset="0"/>
                  <a:ea typeface="Arial Unicode MS" panose="020B0604020202020204" pitchFamily="34" charset="-122"/>
                </a:rPr>
                <a:t>目</a:t>
              </a:r>
              <a:r>
                <a:rPr lang="zh-CN" altLang="en-US" sz="1400" dirty="0">
                  <a:solidFill>
                    <a:srgbClr val="000000"/>
                  </a:solidFill>
                  <a:latin typeface="Times New Roman" panose="02020603050405020304" pitchFamily="18" charset="0"/>
                  <a:ea typeface="Arial Unicode MS" panose="020B0604020202020204" pitchFamily="34" charset="-122"/>
                </a:rPr>
                <a:t>标</a:t>
              </a:r>
              <a:endParaRPr lang="zh-CN" altLang="en-US" sz="1400" dirty="0">
                <a:solidFill>
                  <a:srgbClr val="000000"/>
                </a:solidFill>
                <a:latin typeface="Times New Roman" panose="02020603050405020304" pitchFamily="18" charset="0"/>
                <a:ea typeface="Arial Unicode MS" panose="020B0604020202020204" pitchFamily="34" charset="-122"/>
              </a:endParaRPr>
            </a:p>
          </p:txBody>
        </p:sp>
        <p:sp>
          <p:nvSpPr>
            <p:cNvPr id="65586" name="Rectangle 229"/>
            <p:cNvSpPr/>
            <p:nvPr/>
          </p:nvSpPr>
          <p:spPr>
            <a:xfrm>
              <a:off x="3840" y="3504"/>
              <a:ext cx="384" cy="144"/>
            </a:xfrm>
            <a:prstGeom prst="rect">
              <a:avLst/>
            </a:prstGeom>
            <a:noFill/>
            <a:ln w="12700" cap="flat" cmpd="sng">
              <a:solidFill>
                <a:srgbClr val="000000"/>
              </a:solidFill>
              <a:prstDash val="solid"/>
              <a:miter/>
              <a:headEnd type="none" w="sm" len="sm"/>
              <a:tailEnd type="none" w="sm" len="sm"/>
            </a:ln>
          </p:spPr>
          <p:txBody>
            <a:bodyPr wrap="none" anchor="ctr" anchorCtr="0"/>
            <a:p>
              <a:pPr algn="ctr"/>
              <a:r>
                <a:rPr lang="zh-TW" altLang="en-US" sz="1400" dirty="0">
                  <a:solidFill>
                    <a:srgbClr val="000000"/>
                  </a:solidFill>
                  <a:latin typeface="Times New Roman" panose="02020603050405020304" pitchFamily="18" charset="0"/>
                  <a:ea typeface="Arial Unicode MS" panose="020B0604020202020204" pitchFamily="34" charset="-122"/>
                </a:rPr>
                <a:t>方策</a:t>
              </a:r>
              <a:endParaRPr lang="zh-TW" altLang="en-US" sz="1400" dirty="0">
                <a:solidFill>
                  <a:srgbClr val="FFFFFF"/>
                </a:solidFill>
                <a:latin typeface="Times New Roman" panose="02020603050405020304" pitchFamily="18" charset="0"/>
                <a:ea typeface="Arial Unicode MS" panose="020B0604020202020204" pitchFamily="34" charset="-122"/>
              </a:endParaRPr>
            </a:p>
          </p:txBody>
        </p:sp>
        <p:sp>
          <p:nvSpPr>
            <p:cNvPr id="65587" name="Rectangle 230"/>
            <p:cNvSpPr/>
            <p:nvPr/>
          </p:nvSpPr>
          <p:spPr>
            <a:xfrm>
              <a:off x="4512" y="3360"/>
              <a:ext cx="384" cy="144"/>
            </a:xfrm>
            <a:prstGeom prst="rect">
              <a:avLst/>
            </a:prstGeom>
            <a:solidFill>
              <a:srgbClr val="00CC99"/>
            </a:solidFill>
            <a:ln w="12700" cap="flat" cmpd="sng">
              <a:solidFill>
                <a:srgbClr val="000000"/>
              </a:solidFill>
              <a:prstDash val="solid"/>
              <a:miter/>
              <a:headEnd type="none" w="sm" len="sm"/>
              <a:tailEnd type="none" w="sm" len="sm"/>
            </a:ln>
          </p:spPr>
          <p:txBody>
            <a:bodyPr wrap="none" anchor="ctr" anchorCtr="0"/>
            <a:p>
              <a:pPr algn="ctr"/>
              <a:r>
                <a:rPr lang="zh-TW" altLang="en-US" sz="1400" dirty="0">
                  <a:solidFill>
                    <a:srgbClr val="000000"/>
                  </a:solidFill>
                  <a:latin typeface="Times New Roman" panose="02020603050405020304" pitchFamily="18" charset="0"/>
                  <a:ea typeface="Arial Unicode MS" panose="020B0604020202020204" pitchFamily="34" charset="-122"/>
                </a:rPr>
                <a:t>目</a:t>
              </a:r>
              <a:r>
                <a:rPr lang="zh-CN" altLang="en-US" sz="1400" dirty="0">
                  <a:solidFill>
                    <a:srgbClr val="000000"/>
                  </a:solidFill>
                  <a:latin typeface="Times New Roman" panose="02020603050405020304" pitchFamily="18" charset="0"/>
                  <a:ea typeface="Arial Unicode MS" panose="020B0604020202020204" pitchFamily="34" charset="-122"/>
                </a:rPr>
                <a:t>标</a:t>
              </a:r>
              <a:endParaRPr lang="zh-CN" altLang="en-US" sz="1400" dirty="0">
                <a:solidFill>
                  <a:srgbClr val="000000"/>
                </a:solidFill>
                <a:latin typeface="Times New Roman" panose="02020603050405020304" pitchFamily="18" charset="0"/>
                <a:ea typeface="Arial Unicode MS" panose="020B0604020202020204" pitchFamily="34" charset="-122"/>
              </a:endParaRPr>
            </a:p>
          </p:txBody>
        </p:sp>
        <p:sp>
          <p:nvSpPr>
            <p:cNvPr id="65588" name="Rectangle 231"/>
            <p:cNvSpPr/>
            <p:nvPr/>
          </p:nvSpPr>
          <p:spPr>
            <a:xfrm>
              <a:off x="4560" y="3504"/>
              <a:ext cx="384" cy="144"/>
            </a:xfrm>
            <a:prstGeom prst="rect">
              <a:avLst/>
            </a:prstGeom>
            <a:noFill/>
            <a:ln w="12700" cap="flat" cmpd="sng">
              <a:solidFill>
                <a:srgbClr val="000000"/>
              </a:solidFill>
              <a:prstDash val="solid"/>
              <a:miter/>
              <a:headEnd type="none" w="sm" len="sm"/>
              <a:tailEnd type="none" w="sm" len="sm"/>
            </a:ln>
          </p:spPr>
          <p:txBody>
            <a:bodyPr wrap="none" anchor="ctr" anchorCtr="0"/>
            <a:p>
              <a:pPr algn="ctr"/>
              <a:r>
                <a:rPr lang="zh-TW" altLang="en-US" sz="1400" dirty="0">
                  <a:solidFill>
                    <a:srgbClr val="000000"/>
                  </a:solidFill>
                  <a:latin typeface="Times New Roman" panose="02020603050405020304" pitchFamily="18" charset="0"/>
                  <a:ea typeface="Arial Unicode MS" panose="020B0604020202020204" pitchFamily="34" charset="-122"/>
                </a:rPr>
                <a:t>方策</a:t>
              </a:r>
              <a:endParaRPr lang="zh-TW" altLang="en-US" sz="1400" dirty="0">
                <a:solidFill>
                  <a:srgbClr val="FFFFFF"/>
                </a:solidFill>
                <a:latin typeface="Times New Roman" panose="02020603050405020304" pitchFamily="18" charset="0"/>
                <a:ea typeface="Arial Unicode MS" panose="020B0604020202020204" pitchFamily="34" charset="-122"/>
              </a:endParaRPr>
            </a:p>
          </p:txBody>
        </p:sp>
        <p:cxnSp>
          <p:nvCxnSpPr>
            <p:cNvPr id="65589" name="AutoShape 232"/>
            <p:cNvCxnSpPr>
              <a:stCxn id="65579" idx="3"/>
              <a:endCxn id="65581" idx="1"/>
            </p:cNvCxnSpPr>
            <p:nvPr/>
          </p:nvCxnSpPr>
          <p:spPr>
            <a:xfrm>
              <a:off x="3408" y="3096"/>
              <a:ext cx="384" cy="0"/>
            </a:xfrm>
            <a:prstGeom prst="straightConnector1">
              <a:avLst/>
            </a:prstGeom>
            <a:ln w="12700" cap="flat" cmpd="sng">
              <a:solidFill>
                <a:srgbClr val="000000"/>
              </a:solidFill>
              <a:prstDash val="solid"/>
              <a:headEnd type="none" w="sm" len="sm"/>
              <a:tailEnd type="triangle" w="sm" len="sm"/>
            </a:ln>
          </p:spPr>
        </p:cxnSp>
        <p:cxnSp>
          <p:nvCxnSpPr>
            <p:cNvPr id="65590" name="AutoShape 233"/>
            <p:cNvCxnSpPr>
              <a:stCxn id="65579" idx="3"/>
              <a:endCxn id="65585" idx="1"/>
            </p:cNvCxnSpPr>
            <p:nvPr/>
          </p:nvCxnSpPr>
          <p:spPr>
            <a:xfrm>
              <a:off x="3408" y="3096"/>
              <a:ext cx="384" cy="336"/>
            </a:xfrm>
            <a:prstGeom prst="bentConnector3">
              <a:avLst>
                <a:gd name="adj1" fmla="val 50000"/>
              </a:avLst>
            </a:prstGeom>
            <a:ln w="12700" cap="flat" cmpd="sng">
              <a:solidFill>
                <a:srgbClr val="000000"/>
              </a:solidFill>
              <a:prstDash val="solid"/>
              <a:miter/>
              <a:headEnd type="none" w="sm" len="sm"/>
              <a:tailEnd type="triangle" w="sm" len="sm"/>
            </a:ln>
          </p:spPr>
        </p:cxnSp>
        <p:cxnSp>
          <p:nvCxnSpPr>
            <p:cNvPr id="65591" name="AutoShape 234"/>
            <p:cNvCxnSpPr>
              <a:stCxn id="65581" idx="3"/>
              <a:endCxn id="65583" idx="1"/>
            </p:cNvCxnSpPr>
            <p:nvPr/>
          </p:nvCxnSpPr>
          <p:spPr>
            <a:xfrm>
              <a:off x="4176" y="3096"/>
              <a:ext cx="336" cy="0"/>
            </a:xfrm>
            <a:prstGeom prst="straightConnector1">
              <a:avLst/>
            </a:prstGeom>
            <a:ln w="12700" cap="flat" cmpd="sng">
              <a:solidFill>
                <a:srgbClr val="000000"/>
              </a:solidFill>
              <a:prstDash val="solid"/>
              <a:headEnd type="none" w="sm" len="sm"/>
              <a:tailEnd type="triangle" w="sm" len="sm"/>
            </a:ln>
          </p:spPr>
        </p:cxnSp>
        <p:cxnSp>
          <p:nvCxnSpPr>
            <p:cNvPr id="65592" name="AutoShape 235"/>
            <p:cNvCxnSpPr>
              <a:stCxn id="65581" idx="3"/>
              <a:endCxn id="65587" idx="1"/>
            </p:cNvCxnSpPr>
            <p:nvPr/>
          </p:nvCxnSpPr>
          <p:spPr>
            <a:xfrm>
              <a:off x="4176" y="3096"/>
              <a:ext cx="336" cy="336"/>
            </a:xfrm>
            <a:prstGeom prst="bentConnector3">
              <a:avLst>
                <a:gd name="adj1" fmla="val 50000"/>
              </a:avLst>
            </a:prstGeom>
            <a:ln w="12700" cap="flat" cmpd="sng">
              <a:solidFill>
                <a:srgbClr val="000000"/>
              </a:solidFill>
              <a:prstDash val="solid"/>
              <a:miter/>
              <a:headEnd type="none" w="sm" len="sm"/>
              <a:tailEnd type="triangle" w="sm" len="sm"/>
            </a:ln>
          </p:spPr>
        </p:cxnSp>
      </p:gr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70" name="Rectangle 2"/>
          <p:cNvSpPr>
            <a:spLocks noGrp="1" noChangeArrowheads="1"/>
          </p:cNvSpPr>
          <p:nvPr>
            <p:ph type="ctrTitle" idx="4294967295"/>
          </p:nvPr>
        </p:nvSpPr>
        <p:spPr bwMode="auto">
          <a:xfrm>
            <a:off x="0" y="2130425"/>
            <a:ext cx="7772400" cy="1470025"/>
          </a:xfrm>
          <a:prstGeom prst="rect">
            <a:avLst/>
          </a:prstGeom>
          <a:ln>
            <a:noFill/>
            <a:miter lim="800000"/>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6000" b="1" i="0" u="none" strike="noStrike" kern="0" cap="none" spc="0" normalizeH="0" baseline="0" noProof="0" smtClean="0">
                <a:ln>
                  <a:noFill/>
                </a:ln>
                <a:solidFill>
                  <a:schemeClr val="tx1"/>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j-cs"/>
              </a:rPr>
              <a:t>方针计划做成练习</a:t>
            </a:r>
            <a:endParaRPr kumimoji="1" lang="zh-CN" altLang="en-US" sz="6000" b="1" i="0" u="none" strike="noStrike" kern="0" cap="none" spc="0" normalizeH="0" baseline="0" noProof="0" smtClean="0">
              <a:ln>
                <a:noFill/>
              </a:ln>
              <a:solidFill>
                <a:schemeClr val="tx1"/>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j-cs"/>
            </a:endParaRPr>
          </a:p>
        </p:txBody>
      </p:sp>
      <p:sp>
        <p:nvSpPr>
          <p:cNvPr id="32771" name="Rectangle 3"/>
          <p:cNvSpPr>
            <a:spLocks noGrp="1" noChangeArrowheads="1"/>
          </p:cNvSpPr>
          <p:nvPr>
            <p:ph type="subTitle" idx="4294967295"/>
          </p:nvPr>
        </p:nvSpPr>
        <p:spPr bwMode="auto">
          <a:xfrm>
            <a:off x="2743200" y="4419600"/>
            <a:ext cx="6400800" cy="1066800"/>
          </a:xfrm>
          <a:prstGeom prst="rect">
            <a:avLst/>
          </a:prstGeom>
          <a:ln>
            <a:noFill/>
            <a:miter lim="800000"/>
          </a:ln>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6000" b="1" i="0" u="none" strike="noStrike" kern="0" cap="none" spc="0" normalizeH="0" baseline="0" noProof="0" smtClean="0">
                <a:ln>
                  <a:noFill/>
                </a:ln>
                <a:solidFill>
                  <a:schemeClr val="tx2"/>
                </a:solidFill>
                <a:effectLst>
                  <a:outerShdw blurRad="38100" dist="38100" dir="2700000" algn="tl">
                    <a:srgbClr val="C0C0C0"/>
                  </a:outerShdw>
                </a:effectLst>
                <a:uLnTx/>
                <a:uFillTx/>
                <a:latin typeface="+mn-lt"/>
                <a:ea typeface="+mn-ea"/>
                <a:cs typeface="+mn-cs"/>
              </a:rPr>
              <a:t>(10</a:t>
            </a:r>
            <a:r>
              <a:rPr kumimoji="0" lang="zh-CN" altLang="en-US" sz="6000" b="1" i="0" u="none" strike="noStrike" kern="0" cap="none" spc="0" normalizeH="0" baseline="0" noProof="0" smtClean="0">
                <a:ln>
                  <a:noFill/>
                </a:ln>
                <a:solidFill>
                  <a:schemeClr val="tx2"/>
                </a:solidFill>
                <a:effectLst>
                  <a:outerShdw blurRad="38100" dist="38100" dir="2700000" algn="tl">
                    <a:srgbClr val="C0C0C0"/>
                  </a:outerShdw>
                </a:effectLst>
                <a:uLnTx/>
                <a:uFillTx/>
                <a:latin typeface="+mn-lt"/>
                <a:ea typeface="+mn-ea"/>
                <a:cs typeface="+mn-cs"/>
              </a:rPr>
              <a:t>分钟）</a:t>
            </a:r>
            <a:endParaRPr kumimoji="0" lang="zh-CN" altLang="en-US" sz="6000" b="1" i="0" u="none" strike="noStrike" kern="0" cap="none" spc="0" normalizeH="0" baseline="0" noProof="0" smtClean="0">
              <a:ln>
                <a:noFill/>
              </a:ln>
              <a:solidFill>
                <a:schemeClr val="tx2"/>
              </a:solidFill>
              <a:effectLst>
                <a:outerShdw blurRad="38100" dist="38100" dir="2700000" algn="tl">
                  <a:srgbClr val="C0C0C0"/>
                </a:outerShdw>
              </a:effectLst>
              <a:uLnTx/>
              <a:uFillTx/>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1" i="0" u="none" strike="noStrike" kern="0" cap="none" spc="0" normalizeH="0" baseline="0" noProof="0" smtClean="0">
              <a:ln>
                <a:noFill/>
              </a:ln>
              <a:solidFill>
                <a:schemeClr val="tx2"/>
              </a:solidFill>
              <a:effectLst>
                <a:outerShdw blurRad="38100" dist="38100" dir="2700000" algn="tl">
                  <a:srgbClr val="C0C0C0"/>
                </a:outerShdw>
              </a:effectLst>
              <a:uLnTx/>
              <a:uFillTx/>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0" i="0" u="none" strike="noStrike" kern="0" cap="none" spc="0" normalizeH="0" baseline="0" noProof="0" smtClean="0">
              <a:ln>
                <a:noFill/>
              </a:ln>
              <a:solidFill>
                <a:schemeClr val="tx1"/>
              </a:solidFill>
              <a:effectLst/>
              <a:uLnTx/>
              <a:uFillTx/>
              <a:latin typeface="+mn-lt"/>
              <a:ea typeface="+mn-ea"/>
              <a:cs typeface="+mn-cs"/>
            </a:endParaRPr>
          </a:p>
        </p:txBody>
      </p:sp>
      <p:sp>
        <p:nvSpPr>
          <p:cNvPr id="66564" name="Text Box 4"/>
          <p:cNvSpPr txBox="1"/>
          <p:nvPr/>
        </p:nvSpPr>
        <p:spPr>
          <a:xfrm>
            <a:off x="-6350" y="60325"/>
            <a:ext cx="5486400" cy="579438"/>
          </a:xfrm>
          <a:prstGeom prst="rect">
            <a:avLst/>
          </a:prstGeom>
          <a:noFill/>
          <a:ln w="9525">
            <a:noFill/>
          </a:ln>
        </p:spPr>
        <p:txBody>
          <a:bodyPr>
            <a:spAutoFit/>
          </a:bodyPr>
          <a:p>
            <a:pPr>
              <a:spcBef>
                <a:spcPct val="50000"/>
              </a:spcBef>
            </a:pPr>
            <a:r>
              <a:rPr lang="zh-CN" altLang="en-US" sz="3200" dirty="0">
                <a:latin typeface="Times New Roman" panose="02020603050405020304" pitchFamily="18" charset="0"/>
                <a:ea typeface="黑体" panose="02010609060101010101" pitchFamily="49" charset="-122"/>
              </a:rPr>
              <a:t>四、方针的展开</a:t>
            </a:r>
            <a:endParaRPr lang="zh-CN" altLang="en-US" sz="3200" dirty="0">
              <a:latin typeface="Times New Roman" panose="02020603050405020304" pitchFamily="18" charset="0"/>
              <a:ea typeface="黑体" panose="02010609060101010101" pitchFamily="49" charset="-122"/>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p:txBody>
          <a:bodyPr/>
          <a:p>
            <a:endParaRPr lang="zh-CN" altLang="en-US"/>
          </a:p>
        </p:txBody>
      </p:sp>
      <p:sp>
        <p:nvSpPr>
          <p:cNvPr id="67587" name="Text Box 4"/>
          <p:cNvSpPr txBox="1"/>
          <p:nvPr/>
        </p:nvSpPr>
        <p:spPr>
          <a:xfrm>
            <a:off x="-6350" y="60325"/>
            <a:ext cx="5486400" cy="579438"/>
          </a:xfrm>
          <a:prstGeom prst="rect">
            <a:avLst/>
          </a:prstGeom>
          <a:noFill/>
          <a:ln w="9525">
            <a:noFill/>
          </a:ln>
        </p:spPr>
        <p:txBody>
          <a:bodyPr>
            <a:spAutoFit/>
          </a:bodyPr>
          <a:p>
            <a:pPr>
              <a:spcBef>
                <a:spcPct val="50000"/>
              </a:spcBef>
            </a:pPr>
            <a:r>
              <a:rPr lang="zh-CN" altLang="en-US" sz="3200" dirty="0">
                <a:latin typeface="Times New Roman" panose="02020603050405020304" pitchFamily="18" charset="0"/>
                <a:ea typeface="黑体" panose="02010609060101010101" pitchFamily="49" charset="-122"/>
              </a:rPr>
              <a:t>四、方针的展开</a:t>
            </a:r>
            <a:endParaRPr lang="zh-CN" altLang="en-US" sz="3200" dirty="0">
              <a:latin typeface="Times New Roman" panose="02020603050405020304" pitchFamily="18" charset="0"/>
              <a:ea typeface="黑体" panose="02010609060101010101" pitchFamily="49" charset="-122"/>
            </a:endParaRPr>
          </a:p>
        </p:txBody>
      </p:sp>
      <p:grpSp>
        <p:nvGrpSpPr>
          <p:cNvPr id="5" name="组合 4"/>
          <p:cNvGrpSpPr/>
          <p:nvPr/>
        </p:nvGrpSpPr>
        <p:grpSpPr>
          <a:xfrm>
            <a:off x="281305" y="1269365"/>
            <a:ext cx="8581390" cy="4250055"/>
            <a:chOff x="443" y="1999"/>
            <a:chExt cx="13514" cy="6693"/>
          </a:xfrm>
        </p:grpSpPr>
        <p:pic>
          <p:nvPicPr>
            <p:cNvPr id="67586" name="图片 4"/>
            <p:cNvPicPr>
              <a:picLocks noChangeAspect="1"/>
            </p:cNvPicPr>
            <p:nvPr/>
          </p:nvPicPr>
          <p:blipFill>
            <a:blip r:embed="rId1"/>
            <a:stretch>
              <a:fillRect/>
            </a:stretch>
          </p:blipFill>
          <p:spPr>
            <a:xfrm>
              <a:off x="443" y="2108"/>
              <a:ext cx="13515" cy="6585"/>
            </a:xfrm>
            <a:prstGeom prst="rect">
              <a:avLst/>
            </a:prstGeom>
            <a:noFill/>
            <a:ln w="9525">
              <a:noFill/>
            </a:ln>
          </p:spPr>
        </p:pic>
        <p:sp>
          <p:nvSpPr>
            <p:cNvPr id="4" name="矩形 3"/>
            <p:cNvSpPr/>
            <p:nvPr/>
          </p:nvSpPr>
          <p:spPr>
            <a:xfrm>
              <a:off x="850" y="1999"/>
              <a:ext cx="1900" cy="9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endParaRPr lang="zh-CN" altLang="en-US" dirty="0" smtClean="0"/>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p:txBody>
          <a:bodyPr/>
          <a:p>
            <a:endParaRPr lang="zh-CN" altLang="en-US"/>
          </a:p>
        </p:txBody>
      </p:sp>
      <p:pic>
        <p:nvPicPr>
          <p:cNvPr id="68610" name="图片 3"/>
          <p:cNvPicPr>
            <a:picLocks noChangeAspect="1"/>
          </p:cNvPicPr>
          <p:nvPr/>
        </p:nvPicPr>
        <p:blipFill>
          <a:blip r:embed="rId1"/>
          <a:stretch>
            <a:fillRect/>
          </a:stretch>
        </p:blipFill>
        <p:spPr>
          <a:xfrm>
            <a:off x="211138" y="1093788"/>
            <a:ext cx="8743950" cy="4240212"/>
          </a:xfrm>
          <a:prstGeom prst="rect">
            <a:avLst/>
          </a:prstGeom>
          <a:noFill/>
          <a:ln w="9525">
            <a:noFill/>
          </a:ln>
        </p:spPr>
      </p:pic>
      <p:sp>
        <p:nvSpPr>
          <p:cNvPr id="68611" name="AutoShape 30"/>
          <p:cNvSpPr/>
          <p:nvPr/>
        </p:nvSpPr>
        <p:spPr>
          <a:xfrm>
            <a:off x="2555875" y="1844675"/>
            <a:ext cx="1944688" cy="1296988"/>
          </a:xfrm>
          <a:prstGeom prst="wedgeRoundRectCallout">
            <a:avLst>
              <a:gd name="adj1" fmla="val 73755"/>
              <a:gd name="adj2" fmla="val 24296"/>
              <a:gd name="adj3" fmla="val 16667"/>
            </a:avLst>
          </a:prstGeom>
          <a:solidFill>
            <a:srgbClr val="FF0000"/>
          </a:solidFill>
          <a:ln w="9525" cap="flat" cmpd="sng">
            <a:solidFill>
              <a:schemeClr val="tx1"/>
            </a:solidFill>
            <a:prstDash val="solid"/>
            <a:miter/>
            <a:headEnd type="none" w="med" len="med"/>
            <a:tailEnd type="none" w="med" len="med"/>
          </a:ln>
        </p:spPr>
        <p:txBody>
          <a:bodyPr/>
          <a:p>
            <a:pPr algn="ctr"/>
            <a:r>
              <a:rPr lang="zh-CN" altLang="en-US" dirty="0">
                <a:latin typeface="Arial" panose="020B0604020202020204" pitchFamily="34" charset="0"/>
                <a:ea typeface="黑体" panose="02010609060101010101" pitchFamily="49" charset="-122"/>
              </a:rPr>
              <a:t>班长活动计划书与主管活动计划书目标具有承接性，项目无遗漏</a:t>
            </a:r>
            <a:endParaRPr lang="en-US" altLang="zh-CN" dirty="0">
              <a:latin typeface="Arial" panose="020B0604020202020204" pitchFamily="34" charset="0"/>
              <a:ea typeface="黑体" panose="02010609060101010101" pitchFamily="49" charset="-122"/>
            </a:endParaRPr>
          </a:p>
        </p:txBody>
      </p:sp>
      <p:sp>
        <p:nvSpPr>
          <p:cNvPr id="68612" name="Text Box 4"/>
          <p:cNvSpPr txBox="1"/>
          <p:nvPr/>
        </p:nvSpPr>
        <p:spPr>
          <a:xfrm>
            <a:off x="-6350" y="60325"/>
            <a:ext cx="5486400" cy="579438"/>
          </a:xfrm>
          <a:prstGeom prst="rect">
            <a:avLst/>
          </a:prstGeom>
          <a:noFill/>
          <a:ln w="9525">
            <a:noFill/>
          </a:ln>
        </p:spPr>
        <p:txBody>
          <a:bodyPr>
            <a:spAutoFit/>
          </a:bodyPr>
          <a:p>
            <a:pPr>
              <a:spcBef>
                <a:spcPct val="50000"/>
              </a:spcBef>
            </a:pPr>
            <a:r>
              <a:rPr lang="zh-CN" altLang="en-US" sz="3200" dirty="0">
                <a:latin typeface="Times New Roman" panose="02020603050405020304" pitchFamily="18" charset="0"/>
                <a:ea typeface="黑体" panose="02010609060101010101" pitchFamily="49" charset="-122"/>
              </a:rPr>
              <a:t>四、方针的展开</a:t>
            </a:r>
            <a:endParaRPr lang="zh-CN" altLang="en-US" sz="3200" dirty="0">
              <a:latin typeface="Times New Roman" panose="02020603050405020304" pitchFamily="18" charset="0"/>
              <a:ea typeface="黑体" panose="02010609060101010101" pitchFamily="49" charset="-122"/>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p:txBody>
          <a:bodyPr/>
          <a:p>
            <a:endParaRPr lang="zh-CN" altLang="en-US"/>
          </a:p>
        </p:txBody>
      </p:sp>
      <p:sp>
        <p:nvSpPr>
          <p:cNvPr id="69635" name="Text Box 4"/>
          <p:cNvSpPr txBox="1"/>
          <p:nvPr/>
        </p:nvSpPr>
        <p:spPr>
          <a:xfrm>
            <a:off x="-6350" y="60325"/>
            <a:ext cx="5486400" cy="579438"/>
          </a:xfrm>
          <a:prstGeom prst="rect">
            <a:avLst/>
          </a:prstGeom>
          <a:noFill/>
          <a:ln w="9525">
            <a:noFill/>
          </a:ln>
        </p:spPr>
        <p:txBody>
          <a:bodyPr>
            <a:spAutoFit/>
          </a:bodyPr>
          <a:p>
            <a:pPr>
              <a:spcBef>
                <a:spcPct val="50000"/>
              </a:spcBef>
            </a:pPr>
            <a:r>
              <a:rPr lang="zh-CN" altLang="en-US" sz="3200" dirty="0">
                <a:latin typeface="Times New Roman" panose="02020603050405020304" pitchFamily="18" charset="0"/>
                <a:ea typeface="黑体" panose="02010609060101010101" pitchFamily="49" charset="-122"/>
              </a:rPr>
              <a:t>四、方针的展开</a:t>
            </a:r>
            <a:endParaRPr lang="zh-CN" altLang="en-US" sz="3200" dirty="0">
              <a:latin typeface="Times New Roman" panose="02020603050405020304" pitchFamily="18" charset="0"/>
              <a:ea typeface="黑体" panose="02010609060101010101" pitchFamily="49" charset="-122"/>
            </a:endParaRPr>
          </a:p>
        </p:txBody>
      </p:sp>
      <p:grpSp>
        <p:nvGrpSpPr>
          <p:cNvPr id="5" name="组合 4"/>
          <p:cNvGrpSpPr/>
          <p:nvPr/>
        </p:nvGrpSpPr>
        <p:grpSpPr>
          <a:xfrm>
            <a:off x="195580" y="1160780"/>
            <a:ext cx="8752840" cy="5107940"/>
            <a:chOff x="308" y="1828"/>
            <a:chExt cx="13784" cy="8044"/>
          </a:xfrm>
        </p:grpSpPr>
        <p:pic>
          <p:nvPicPr>
            <p:cNvPr id="69634" name="图片 3"/>
            <p:cNvPicPr>
              <a:picLocks noChangeAspect="1"/>
            </p:cNvPicPr>
            <p:nvPr/>
          </p:nvPicPr>
          <p:blipFill>
            <a:blip r:embed="rId1"/>
            <a:stretch>
              <a:fillRect/>
            </a:stretch>
          </p:blipFill>
          <p:spPr>
            <a:xfrm>
              <a:off x="308" y="1828"/>
              <a:ext cx="13785" cy="8045"/>
            </a:xfrm>
            <a:prstGeom prst="rect">
              <a:avLst/>
            </a:prstGeom>
            <a:noFill/>
            <a:ln w="9525">
              <a:noFill/>
            </a:ln>
          </p:spPr>
        </p:pic>
        <p:sp>
          <p:nvSpPr>
            <p:cNvPr id="4" name="矩形 3"/>
            <p:cNvSpPr/>
            <p:nvPr/>
          </p:nvSpPr>
          <p:spPr>
            <a:xfrm>
              <a:off x="623" y="1885"/>
              <a:ext cx="794" cy="3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endParaRPr lang="zh-CN" altLang="en-US" dirty="0" smtClean="0"/>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1182688" y="2184083"/>
            <a:ext cx="7772400" cy="4114800"/>
          </a:xfrm>
        </p:spPr>
        <p:txBody>
          <a:bodyPr/>
          <a:p>
            <a:endParaRPr lang="zh-CN" altLang="en-US"/>
          </a:p>
        </p:txBody>
      </p:sp>
      <p:sp>
        <p:nvSpPr>
          <p:cNvPr id="43010" name="灯片编号占位符 5"/>
          <p:cNvSpPr txBox="1">
            <a:spLocks noGrp="1"/>
          </p:cNvSpPr>
          <p:nvPr>
            <p:ph type="sldNum" sz="quarter" idx="4"/>
          </p:nvPr>
        </p:nvSpPr>
        <p:spPr>
          <a:ln/>
        </p:spPr>
        <p:txBody>
          <a:bodyPr anchor="ctr" anchorCtr="0"/>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zh-CN" altLang="en-US" sz="2000" b="1" dirty="0">
                <a:solidFill>
                  <a:srgbClr val="FF5050"/>
                </a:solidFill>
                <a:latin typeface="Calibri" panose="020F0502020204030204" pitchFamily="34" charset="0"/>
              </a:rPr>
            </a:fld>
            <a:endParaRPr lang="zh-CN" altLang="en-US" sz="2000" b="1" dirty="0">
              <a:solidFill>
                <a:srgbClr val="FF5050"/>
              </a:solidFill>
              <a:latin typeface="Calibri" panose="020F0502020204030204" pitchFamily="34" charset="0"/>
            </a:endParaRPr>
          </a:p>
        </p:txBody>
      </p:sp>
      <p:sp>
        <p:nvSpPr>
          <p:cNvPr id="43011" name="Rectangle 3"/>
          <p:cNvSpPr/>
          <p:nvPr/>
        </p:nvSpPr>
        <p:spPr>
          <a:xfrm>
            <a:off x="1943100" y="1697038"/>
            <a:ext cx="7200900" cy="1300162"/>
          </a:xfrm>
          <a:prstGeom prst="rect">
            <a:avLst/>
          </a:prstGeom>
          <a:noFill/>
          <a:ln w="9525">
            <a:noFill/>
          </a:ln>
        </p:spPr>
        <p:txBody>
          <a:bodyPr lIns="0" tIns="137160" rIns="0" bIns="0"/>
          <a:p>
            <a:pPr marL="342900" indent="-342900">
              <a:spcBef>
                <a:spcPct val="20000"/>
              </a:spcBef>
            </a:pPr>
            <a:r>
              <a:rPr lang="zh-CN" altLang="en-US" sz="2800" dirty="0">
                <a:latin typeface="Calibri" panose="020F0502020204030204" pitchFamily="34" charset="0"/>
              </a:rPr>
              <a:t>  </a:t>
            </a:r>
            <a:endParaRPr lang="en-US" altLang="zh-CN" sz="3300" dirty="0">
              <a:latin typeface="宋体" panose="02010600030101010101" pitchFamily="2" charset="-122"/>
            </a:endParaRPr>
          </a:p>
        </p:txBody>
      </p:sp>
      <p:sp>
        <p:nvSpPr>
          <p:cNvPr id="43012" name="AutoShape 6"/>
          <p:cNvSpPr/>
          <p:nvPr/>
        </p:nvSpPr>
        <p:spPr>
          <a:xfrm>
            <a:off x="3419475" y="1052513"/>
            <a:ext cx="976313" cy="485775"/>
          </a:xfrm>
          <a:prstGeom prst="rightArrow">
            <a:avLst>
              <a:gd name="adj1" fmla="val 50000"/>
              <a:gd name="adj2" fmla="val 50235"/>
            </a:avLst>
          </a:prstGeom>
          <a:noFill/>
          <a:ln w="9525">
            <a:noFill/>
          </a:ln>
        </p:spPr>
        <p:txBody>
          <a:bodyPr wrap="none" anchor="ctr" anchorCtr="0"/>
          <a:p>
            <a:endParaRPr lang="zh-CN" altLang="en-US" sz="2000" b="1" dirty="0">
              <a:latin typeface="黑体" panose="02010609060101010101" pitchFamily="49" charset="-122"/>
              <a:ea typeface="黑体" panose="02010609060101010101" pitchFamily="49" charset="-122"/>
            </a:endParaRPr>
          </a:p>
        </p:txBody>
      </p:sp>
      <p:sp>
        <p:nvSpPr>
          <p:cNvPr id="43013" name="AutoShape 8"/>
          <p:cNvSpPr/>
          <p:nvPr/>
        </p:nvSpPr>
        <p:spPr>
          <a:xfrm>
            <a:off x="3706813" y="4451350"/>
            <a:ext cx="914400" cy="914400"/>
          </a:xfrm>
          <a:prstGeom prst="plus">
            <a:avLst>
              <a:gd name="adj" fmla="val 25000"/>
            </a:avLst>
          </a:prstGeom>
          <a:noFill/>
          <a:ln w="9525">
            <a:noFill/>
          </a:ln>
        </p:spPr>
        <p:txBody>
          <a:bodyPr wrap="none" anchor="ctr" anchorCtr="0"/>
          <a:p>
            <a:endParaRPr lang="zh-CN" altLang="en-US" sz="2000" b="1" dirty="0">
              <a:latin typeface="黑体" panose="02010609060101010101" pitchFamily="49" charset="-122"/>
              <a:ea typeface="黑体" panose="02010609060101010101" pitchFamily="49" charset="-122"/>
            </a:endParaRPr>
          </a:p>
        </p:txBody>
      </p:sp>
      <p:sp>
        <p:nvSpPr>
          <p:cNvPr id="43014" name="Rectangle 3"/>
          <p:cNvSpPr/>
          <p:nvPr/>
        </p:nvSpPr>
        <p:spPr>
          <a:xfrm>
            <a:off x="-15875" y="30163"/>
            <a:ext cx="4176713" cy="619125"/>
          </a:xfrm>
          <a:prstGeom prst="rect">
            <a:avLst/>
          </a:prstGeom>
          <a:noFill/>
          <a:ln w="9525">
            <a:noFill/>
          </a:ln>
        </p:spPr>
        <p:txBody>
          <a:bodyPr lIns="0" tIns="0" rIns="0" bIns="0" anchor="ctr" anchorCtr="0"/>
          <a:p>
            <a:pPr algn="ctr"/>
            <a:r>
              <a:rPr lang="zh-CN" altLang="en-US" sz="2400" b="1" dirty="0">
                <a:latin typeface="黑体" panose="02010609060101010101" pitchFamily="49" charset="-122"/>
                <a:ea typeface="黑体" panose="02010609060101010101" pitchFamily="49" charset="-122"/>
              </a:rPr>
              <a:t>一、什么现场管理</a:t>
            </a:r>
            <a:endParaRPr lang="zh-CN" altLang="en-US" sz="2400" b="1" dirty="0">
              <a:latin typeface="黑体" panose="02010609060101010101" pitchFamily="49" charset="-122"/>
              <a:ea typeface="黑体" panose="02010609060101010101" pitchFamily="49" charset="-122"/>
            </a:endParaRPr>
          </a:p>
        </p:txBody>
      </p:sp>
      <p:sp>
        <p:nvSpPr>
          <p:cNvPr id="1113099" name="Text Box 11"/>
          <p:cNvSpPr txBox="1">
            <a:spLocks noChangeArrowheads="1"/>
          </p:cNvSpPr>
          <p:nvPr/>
        </p:nvSpPr>
        <p:spPr bwMode="auto">
          <a:xfrm>
            <a:off x="323850" y="981075"/>
            <a:ext cx="6192838" cy="43180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marL="457200" fontAlgn="base">
              <a:spcBef>
                <a:spcPct val="0"/>
              </a:spcBef>
              <a:spcAft>
                <a:spcPct val="0"/>
              </a:spcAft>
              <a:defRPr sz="2400">
                <a:solidFill>
                  <a:schemeClr val="tx1"/>
                </a:solidFill>
                <a:latin typeface="Times New Roman" panose="02020603050405020304" pitchFamily="18" charset="0"/>
                <a:ea typeface="宋体" panose="02010600030101010101" pitchFamily="2" charset="-122"/>
              </a:defRPr>
            </a:lvl6pPr>
            <a:lvl7pPr marL="914400" fontAlgn="base">
              <a:spcBef>
                <a:spcPct val="0"/>
              </a:spcBef>
              <a:spcAft>
                <a:spcPct val="0"/>
              </a:spcAft>
              <a:defRPr sz="2400">
                <a:solidFill>
                  <a:schemeClr val="tx1"/>
                </a:solidFill>
                <a:latin typeface="Times New Roman" panose="02020603050405020304" pitchFamily="18" charset="0"/>
                <a:ea typeface="宋体" panose="02010600030101010101" pitchFamily="2" charset="-122"/>
              </a:defRPr>
            </a:lvl7pPr>
            <a:lvl8pPr marL="1371600" fontAlgn="base">
              <a:spcBef>
                <a:spcPct val="0"/>
              </a:spcBef>
              <a:spcAft>
                <a:spcPct val="0"/>
              </a:spcAft>
              <a:defRPr sz="2400">
                <a:solidFill>
                  <a:schemeClr val="tx1"/>
                </a:solidFill>
                <a:latin typeface="Times New Roman" panose="02020603050405020304" pitchFamily="18" charset="0"/>
                <a:ea typeface="宋体" panose="02010600030101010101" pitchFamily="2" charset="-122"/>
              </a:defRPr>
            </a:lvl8pPr>
            <a:lvl9pPr marL="1828800" fontAlgn="base">
              <a:spcBef>
                <a:spcPct val="0"/>
              </a:spcBef>
              <a:spcAft>
                <a:spcPct val="0"/>
              </a:spcAft>
              <a:defRPr sz="2400">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en-US" altLang="zh-CN" sz="2000" b="1" i="0" u="none" strike="noStrike" kern="1200" cap="none" spc="0" normalizeH="0" baseline="0" noProof="0" dirty="0" smtClean="0">
                <a:ln>
                  <a:noFill/>
                </a:ln>
                <a:solidFill>
                  <a:srgbClr val="00CC00"/>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1</a:t>
            </a:r>
            <a:r>
              <a:rPr kumimoji="1" lang="zh-CN" altLang="en-US" sz="2000" b="1" i="0" u="none" strike="noStrike" kern="1200" cap="none" spc="0" normalizeH="0" baseline="0" noProof="0" dirty="0" smtClean="0">
                <a:ln>
                  <a:noFill/>
                </a:ln>
                <a:solidFill>
                  <a:srgbClr val="00CC00"/>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 什么是</a:t>
            </a:r>
            <a:r>
              <a:rPr kumimoji="1" lang="en-US" altLang="zh-CN" sz="2000" b="1" i="0" u="none" strike="noStrike" kern="1200" cap="none" spc="0" normalizeH="0" baseline="0" noProof="0" dirty="0" smtClean="0">
                <a:ln>
                  <a:noFill/>
                </a:ln>
                <a:solidFill>
                  <a:srgbClr val="00CC00"/>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GK  </a:t>
            </a:r>
            <a:r>
              <a:rPr kumimoji="1" lang="en-US" altLang="zh-CN" sz="2400" b="0" i="0" u="none" strike="noStrike" kern="1200" cap="none" spc="0" normalizeH="0" baseline="0" noProof="0" dirty="0" err="1" smtClean="0">
                <a:ln>
                  <a:noFill/>
                </a:ln>
                <a:solidFill>
                  <a:srgbClr val="FF0000"/>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Ge</a:t>
            </a:r>
            <a:r>
              <a:rPr kumimoji="1" lang="en-US" altLang="zh-CN" sz="2400" b="0" i="0" u="none" strike="noStrike" kern="1200" cap="none" spc="0" normalizeH="0" baseline="0" noProof="0" dirty="0" err="1">
                <a:ln>
                  <a:noFill/>
                </a:ln>
                <a:solidFill>
                  <a:srgbClr val="FF0000"/>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n</a:t>
            </a:r>
            <a:r>
              <a:rPr kumimoji="1" lang="en-US" altLang="zh-CN" sz="2400" b="0" i="0" u="none" strike="noStrike" kern="1200" cap="none" spc="0" normalizeH="0" baseline="0" noProof="0" dirty="0" err="1" smtClean="0">
                <a:ln>
                  <a:noFill/>
                </a:ln>
                <a:solidFill>
                  <a:srgbClr val="FF0000"/>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ba</a:t>
            </a:r>
            <a:r>
              <a:rPr kumimoji="1" lang="en-US" altLang="zh-CN" sz="2400" b="0" i="0" u="none" strike="noStrike" kern="1200" cap="none" spc="0" normalizeH="0" baseline="0" noProof="0" dirty="0" smtClean="0">
                <a:ln>
                  <a:noFill/>
                </a:ln>
                <a:solidFill>
                  <a:srgbClr val="FF0000"/>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 Kaizen-</a:t>
            </a:r>
            <a:r>
              <a:rPr kumimoji="1" lang="en-US" altLang="zh-CN" sz="2400" b="0" i="0" u="none" strike="noStrike" kern="1200" cap="none" spc="0" normalizeH="0" baseline="0" noProof="0" dirty="0" err="1" smtClean="0">
                <a:ln>
                  <a:noFill/>
                </a:ln>
                <a:solidFill>
                  <a:srgbClr val="FF0000"/>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Kanri</a:t>
            </a:r>
            <a:r>
              <a:rPr kumimoji="1" lang="zh-CN" altLang="en-US" sz="2000" b="1" i="0" u="none" strike="noStrike" kern="1200" cap="none" spc="0" normalizeH="0" baseline="0" noProof="0" dirty="0" smtClean="0">
                <a:ln>
                  <a:noFill/>
                </a:ln>
                <a:solidFill>
                  <a:srgbClr val="00CC00"/>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a:t>
            </a:r>
            <a:endParaRPr kumimoji="1" lang="zh-CN" altLang="en-US" sz="2000" b="1" i="0" u="none" strike="noStrike" kern="1200" cap="none" spc="0" normalizeH="0" baseline="0" noProof="0" dirty="0" smtClean="0">
              <a:ln>
                <a:noFill/>
              </a:ln>
              <a:solidFill>
                <a:srgbClr val="00CC00"/>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endParaRPr>
          </a:p>
        </p:txBody>
      </p:sp>
      <p:sp>
        <p:nvSpPr>
          <p:cNvPr id="43016" name="Rectangle 20"/>
          <p:cNvSpPr/>
          <p:nvPr/>
        </p:nvSpPr>
        <p:spPr>
          <a:xfrm>
            <a:off x="733425" y="2786063"/>
            <a:ext cx="3640138" cy="3024187"/>
          </a:xfrm>
          <a:prstGeom prst="rect">
            <a:avLst/>
          </a:prstGeom>
          <a:noFill/>
          <a:ln w="6350">
            <a:noFill/>
          </a:ln>
        </p:spPr>
        <p:txBody>
          <a:bodyPr lIns="0" tIns="0" rIns="0" bIns="0">
            <a:spAutoFit/>
          </a:bodyPr>
          <a:p>
            <a:pPr marL="443230" indent="-266700" defTabSz="330200">
              <a:spcBef>
                <a:spcPct val="20000"/>
              </a:spcBef>
              <a:tabLst>
                <a:tab pos="8521700" algn="r"/>
              </a:tabLst>
            </a:pPr>
            <a:r>
              <a:rPr lang="zh-CN" altLang="en-US" dirty="0">
                <a:solidFill>
                  <a:schemeClr val="tx2"/>
                </a:solidFill>
                <a:latin typeface="黑体" panose="02010609060101010101" pitchFamily="49" charset="-122"/>
                <a:ea typeface="黑体" panose="02010609060101010101" pitchFamily="49" charset="-122"/>
              </a:rPr>
              <a:t>广义上：</a:t>
            </a:r>
            <a:endParaRPr lang="zh-CN" altLang="en-US" dirty="0">
              <a:solidFill>
                <a:schemeClr val="tx2"/>
              </a:solidFill>
              <a:latin typeface="黑体" panose="02010609060101010101" pitchFamily="49" charset="-122"/>
              <a:ea typeface="黑体" panose="02010609060101010101" pitchFamily="49" charset="-122"/>
            </a:endParaRPr>
          </a:p>
          <a:p>
            <a:pPr marL="443230" indent="-266700" defTabSz="330200">
              <a:spcBef>
                <a:spcPct val="20000"/>
              </a:spcBef>
              <a:tabLst>
                <a:tab pos="8521700" algn="r"/>
              </a:tabLst>
            </a:pPr>
            <a:r>
              <a:rPr lang="zh-CN" altLang="en-US" dirty="0">
                <a:solidFill>
                  <a:schemeClr val="tx2"/>
                </a:solidFill>
                <a:latin typeface="黑体" panose="02010609060101010101" pitchFamily="49" charset="-122"/>
                <a:ea typeface="黑体" panose="02010609060101010101" pitchFamily="49" charset="-122"/>
              </a:rPr>
              <a:t>  </a:t>
            </a:r>
            <a:r>
              <a:rPr lang="zh-CN" altLang="en-US" dirty="0">
                <a:solidFill>
                  <a:schemeClr val="tx2"/>
                </a:solidFill>
                <a:latin typeface="Arial" panose="020B0604020202020204" pitchFamily="34" charset="0"/>
                <a:ea typeface="黑体" panose="02010609060101010101" pitchFamily="49" charset="-122"/>
              </a:rPr>
              <a:t>“</a:t>
            </a:r>
            <a:r>
              <a:rPr lang="zh-CN" altLang="en-US" dirty="0">
                <a:solidFill>
                  <a:schemeClr val="tx2"/>
                </a:solidFill>
                <a:latin typeface="黑体" panose="02010609060101010101" pitchFamily="49" charset="-122"/>
                <a:ea typeface="黑体" panose="02010609060101010101" pitchFamily="49" charset="-122"/>
              </a:rPr>
              <a:t>事件真正发生的地方</a:t>
            </a:r>
            <a:r>
              <a:rPr lang="zh-CN" altLang="en-US" dirty="0">
                <a:solidFill>
                  <a:schemeClr val="tx2"/>
                </a:solidFill>
                <a:latin typeface="Arial" panose="020B0604020202020204" pitchFamily="34" charset="0"/>
                <a:ea typeface="黑体" panose="02010609060101010101" pitchFamily="49" charset="-122"/>
              </a:rPr>
              <a:t>”</a:t>
            </a:r>
            <a:r>
              <a:rPr lang="zh-CN" altLang="en-US" dirty="0">
                <a:solidFill>
                  <a:schemeClr val="tx2"/>
                </a:solidFill>
                <a:latin typeface="黑体" panose="02010609060101010101" pitchFamily="49" charset="-122"/>
                <a:ea typeface="黑体" panose="02010609060101010101" pitchFamily="49" charset="-122"/>
              </a:rPr>
              <a:t> </a:t>
            </a:r>
            <a:endParaRPr lang="zh-CN" altLang="en-US" dirty="0">
              <a:solidFill>
                <a:schemeClr val="tx2"/>
              </a:solidFill>
              <a:latin typeface="黑体" panose="02010609060101010101" pitchFamily="49" charset="-122"/>
              <a:ea typeface="黑体" panose="02010609060101010101" pitchFamily="49" charset="-122"/>
            </a:endParaRPr>
          </a:p>
          <a:p>
            <a:pPr marL="443230" indent="-266700" defTabSz="330200">
              <a:spcBef>
                <a:spcPct val="20000"/>
              </a:spcBef>
              <a:tabLst>
                <a:tab pos="8521700" algn="r"/>
              </a:tabLst>
            </a:pPr>
            <a:r>
              <a:rPr lang="zh-CN" altLang="en-US" dirty="0">
                <a:solidFill>
                  <a:schemeClr val="tx2"/>
                </a:solidFill>
                <a:latin typeface="黑体" panose="02010609060101010101" pitchFamily="49" charset="-122"/>
                <a:ea typeface="黑体" panose="02010609060101010101" pitchFamily="49" charset="-122"/>
              </a:rPr>
              <a:t>狭义上</a:t>
            </a:r>
            <a:r>
              <a:rPr lang="en-US" altLang="zh-CN" dirty="0">
                <a:solidFill>
                  <a:schemeClr val="tx2"/>
                </a:solidFill>
                <a:latin typeface="黑体" panose="02010609060101010101" pitchFamily="49" charset="-122"/>
                <a:ea typeface="黑体" panose="02010609060101010101" pitchFamily="49" charset="-122"/>
              </a:rPr>
              <a:t>:</a:t>
            </a:r>
            <a:endParaRPr lang="en-US" altLang="zh-CN" dirty="0">
              <a:solidFill>
                <a:schemeClr val="tx2"/>
              </a:solidFill>
              <a:latin typeface="黑体" panose="02010609060101010101" pitchFamily="49" charset="-122"/>
              <a:ea typeface="黑体" panose="02010609060101010101" pitchFamily="49" charset="-122"/>
            </a:endParaRPr>
          </a:p>
          <a:p>
            <a:pPr marL="443230" indent="-266700" defTabSz="330200">
              <a:spcBef>
                <a:spcPct val="20000"/>
              </a:spcBef>
              <a:tabLst>
                <a:tab pos="8521700" algn="r"/>
              </a:tabLst>
            </a:pPr>
            <a:r>
              <a:rPr lang="en-US" altLang="zh-CN" dirty="0">
                <a:solidFill>
                  <a:schemeClr val="tx2"/>
                </a:solidFill>
                <a:latin typeface="黑体" panose="02010609060101010101" pitchFamily="49" charset="-122"/>
                <a:ea typeface="黑体" panose="02010609060101010101" pitchFamily="49" charset="-122"/>
              </a:rPr>
              <a:t>  </a:t>
            </a:r>
            <a:r>
              <a:rPr lang="en-US" altLang="zh-CN" dirty="0">
                <a:solidFill>
                  <a:schemeClr val="tx2"/>
                </a:solidFill>
                <a:latin typeface="Arial" panose="020B0604020202020204" pitchFamily="34" charset="0"/>
                <a:ea typeface="黑体" panose="02010609060101010101" pitchFamily="49" charset="-122"/>
              </a:rPr>
              <a:t>“</a:t>
            </a:r>
            <a:r>
              <a:rPr lang="zh-CN" altLang="en-US" dirty="0">
                <a:solidFill>
                  <a:schemeClr val="tx2"/>
                </a:solidFill>
                <a:latin typeface="黑体" panose="02010609060101010101" pitchFamily="49" charset="-122"/>
                <a:ea typeface="黑体" panose="02010609060101010101" pitchFamily="49" charset="-122"/>
              </a:rPr>
              <a:t>工作领域</a:t>
            </a:r>
            <a:r>
              <a:rPr lang="zh-CN" altLang="en-US" dirty="0">
                <a:solidFill>
                  <a:schemeClr val="tx2"/>
                </a:solidFill>
                <a:latin typeface="Arial" panose="020B0604020202020204" pitchFamily="34" charset="0"/>
                <a:ea typeface="黑体" panose="02010609060101010101" pitchFamily="49" charset="-122"/>
              </a:rPr>
              <a:t>”</a:t>
            </a:r>
            <a:r>
              <a:rPr lang="zh-CN" altLang="en-US" dirty="0">
                <a:solidFill>
                  <a:schemeClr val="tx2"/>
                </a:solidFill>
                <a:latin typeface="黑体" panose="02010609060101010101" pitchFamily="49" charset="-122"/>
                <a:ea typeface="黑体" panose="02010609060101010101" pitchFamily="49" charset="-122"/>
              </a:rPr>
              <a:t>或</a:t>
            </a:r>
            <a:r>
              <a:rPr lang="zh-CN" altLang="en-US" dirty="0">
                <a:solidFill>
                  <a:schemeClr val="tx2"/>
                </a:solidFill>
                <a:latin typeface="Arial" panose="020B0604020202020204" pitchFamily="34" charset="0"/>
                <a:ea typeface="黑体" panose="02010609060101010101" pitchFamily="49" charset="-122"/>
              </a:rPr>
              <a:t>“</a:t>
            </a:r>
            <a:r>
              <a:rPr lang="zh-CN" altLang="en-US" dirty="0">
                <a:solidFill>
                  <a:schemeClr val="tx2"/>
                </a:solidFill>
                <a:latin typeface="黑体" panose="02010609060101010101" pitchFamily="49" charset="-122"/>
                <a:ea typeface="黑体" panose="02010609060101010101" pitchFamily="49" charset="-122"/>
              </a:rPr>
              <a:t>工作位置</a:t>
            </a:r>
            <a:r>
              <a:rPr lang="zh-CN" altLang="en-US" dirty="0">
                <a:solidFill>
                  <a:schemeClr val="tx2"/>
                </a:solidFill>
                <a:latin typeface="Arial" panose="020B0604020202020204" pitchFamily="34" charset="0"/>
                <a:ea typeface="黑体" panose="02010609060101010101" pitchFamily="49" charset="-122"/>
              </a:rPr>
              <a:t>”</a:t>
            </a:r>
            <a:endParaRPr lang="zh-CN" altLang="en-US" dirty="0">
              <a:solidFill>
                <a:schemeClr val="tx2"/>
              </a:solidFill>
              <a:latin typeface="黑体" panose="02010609060101010101" pitchFamily="49" charset="-122"/>
              <a:ea typeface="黑体" panose="02010609060101010101" pitchFamily="49" charset="-122"/>
            </a:endParaRPr>
          </a:p>
          <a:p>
            <a:pPr marL="443230" indent="-266700" defTabSz="330200">
              <a:spcBef>
                <a:spcPct val="20000"/>
              </a:spcBef>
              <a:tabLst>
                <a:tab pos="8521700" algn="r"/>
              </a:tabLst>
            </a:pPr>
            <a:endParaRPr lang="zh-CN" altLang="en-US" dirty="0">
              <a:solidFill>
                <a:schemeClr val="tx2"/>
              </a:solidFill>
              <a:latin typeface="Calibri" panose="020F0502020204030204" pitchFamily="34" charset="0"/>
            </a:endParaRPr>
          </a:p>
          <a:p>
            <a:pPr marL="443230" indent="-266700" defTabSz="330200">
              <a:spcBef>
                <a:spcPct val="20000"/>
              </a:spcBef>
              <a:tabLst>
                <a:tab pos="8521700" algn="r"/>
              </a:tabLst>
            </a:pPr>
            <a:r>
              <a:rPr lang="zh-CN" altLang="en-US" dirty="0">
                <a:solidFill>
                  <a:srgbClr val="FF3300"/>
                </a:solidFill>
                <a:latin typeface="Calibri" panose="020F0502020204030204" pitchFamily="34" charset="0"/>
              </a:rPr>
              <a:t>☆</a:t>
            </a:r>
            <a:r>
              <a:rPr lang="zh-CN" altLang="en-US" dirty="0">
                <a:solidFill>
                  <a:schemeClr val="tx2"/>
                </a:solidFill>
                <a:latin typeface="黑体" panose="02010609060101010101" pitchFamily="49" charset="-122"/>
                <a:ea typeface="黑体" panose="02010609060101010101" pitchFamily="49" charset="-122"/>
              </a:rPr>
              <a:t>制造产品或提供服务的地方</a:t>
            </a:r>
            <a:endParaRPr lang="zh-CN" altLang="en-US" dirty="0">
              <a:solidFill>
                <a:schemeClr val="tx2"/>
              </a:solidFill>
              <a:latin typeface="黑体" panose="02010609060101010101" pitchFamily="49" charset="-122"/>
              <a:ea typeface="黑体" panose="02010609060101010101" pitchFamily="49" charset="-122"/>
            </a:endParaRPr>
          </a:p>
          <a:p>
            <a:pPr marL="443230" indent="-266700" defTabSz="330200">
              <a:spcBef>
                <a:spcPct val="20000"/>
              </a:spcBef>
              <a:tabLst>
                <a:tab pos="8521700" algn="r"/>
              </a:tabLst>
            </a:pPr>
            <a:r>
              <a:rPr lang="zh-CN" altLang="en-US" dirty="0">
                <a:solidFill>
                  <a:srgbClr val="FF3300"/>
                </a:solidFill>
                <a:latin typeface="Calibri" panose="020F0502020204030204" pitchFamily="34" charset="0"/>
              </a:rPr>
              <a:t>☆</a:t>
            </a:r>
            <a:r>
              <a:rPr lang="zh-CN" altLang="en-US" dirty="0">
                <a:solidFill>
                  <a:schemeClr val="tx2"/>
                </a:solidFill>
                <a:latin typeface="黑体" panose="02010609060101010101" pitchFamily="49" charset="-122"/>
                <a:ea typeface="黑体" panose="02010609060101010101" pitchFamily="49" charset="-122"/>
              </a:rPr>
              <a:t>直接创造利润的场所</a:t>
            </a:r>
            <a:endParaRPr lang="zh-CN" altLang="en-US" dirty="0">
              <a:solidFill>
                <a:schemeClr val="tx2"/>
              </a:solidFill>
              <a:latin typeface="黑体" panose="02010609060101010101" pitchFamily="49" charset="-122"/>
              <a:ea typeface="黑体" panose="02010609060101010101" pitchFamily="49" charset="-122"/>
            </a:endParaRPr>
          </a:p>
          <a:p>
            <a:pPr marL="443230" indent="-266700" defTabSz="330200">
              <a:spcBef>
                <a:spcPct val="20000"/>
              </a:spcBef>
              <a:tabLst>
                <a:tab pos="8521700" algn="r"/>
              </a:tabLst>
            </a:pPr>
            <a:r>
              <a:rPr lang="zh-CN" altLang="en-US" dirty="0">
                <a:solidFill>
                  <a:srgbClr val="FF3300"/>
                </a:solidFill>
                <a:latin typeface="Calibri" panose="020F0502020204030204" pitchFamily="34" charset="0"/>
              </a:rPr>
              <a:t>☆</a:t>
            </a:r>
            <a:r>
              <a:rPr lang="zh-CN" altLang="en-US" dirty="0">
                <a:solidFill>
                  <a:schemeClr val="tx2"/>
                </a:solidFill>
                <a:latin typeface="黑体" panose="02010609060101010101" pitchFamily="49" charset="-122"/>
                <a:ea typeface="黑体" panose="02010609060101010101" pitchFamily="49" charset="-122"/>
              </a:rPr>
              <a:t>常被管理部门忽略</a:t>
            </a:r>
            <a:r>
              <a:rPr lang="zh-CN" altLang="en-US" b="1" dirty="0">
                <a:solidFill>
                  <a:schemeClr val="tx2"/>
                </a:solidFill>
                <a:latin typeface="宋体" panose="02010600030101010101" pitchFamily="2" charset="-122"/>
              </a:rPr>
              <a:t> </a:t>
            </a:r>
            <a:endParaRPr lang="zh-CN" altLang="en-US" b="1" dirty="0">
              <a:solidFill>
                <a:schemeClr val="tx2"/>
              </a:solidFill>
              <a:latin typeface="宋体" panose="02010600030101010101" pitchFamily="2" charset="-122"/>
            </a:endParaRPr>
          </a:p>
          <a:p>
            <a:pPr marL="443230" indent="-266700" defTabSz="330200">
              <a:spcBef>
                <a:spcPct val="20000"/>
              </a:spcBef>
              <a:tabLst>
                <a:tab pos="8521700" algn="r"/>
              </a:tabLst>
            </a:pPr>
            <a:endParaRPr lang="zh-CN" altLang="de-DE" sz="2400" dirty="0">
              <a:solidFill>
                <a:srgbClr val="000000"/>
              </a:solidFill>
              <a:latin typeface="Calibri" panose="020F0502020204030204" pitchFamily="34" charset="0"/>
            </a:endParaRPr>
          </a:p>
        </p:txBody>
      </p:sp>
      <p:sp>
        <p:nvSpPr>
          <p:cNvPr id="43017" name="Rectangle 21"/>
          <p:cNvSpPr/>
          <p:nvPr/>
        </p:nvSpPr>
        <p:spPr>
          <a:xfrm>
            <a:off x="633413" y="1719263"/>
            <a:ext cx="3819525" cy="879475"/>
          </a:xfrm>
          <a:prstGeom prst="rect">
            <a:avLst/>
          </a:prstGeom>
          <a:solidFill>
            <a:srgbClr val="C5C5C5"/>
          </a:solidFill>
          <a:ln w="6350">
            <a:noFill/>
          </a:ln>
          <a:effectLst>
            <a:outerShdw dist="35921" dir="2699999" algn="ctr" rotWithShape="0">
              <a:schemeClr val="bg2"/>
            </a:outerShdw>
          </a:effectLst>
        </p:spPr>
        <p:txBody>
          <a:bodyPr lIns="0" tIns="0" rIns="0" bIns="0" anchor="ctr" anchorCtr="0">
            <a:spAutoFit/>
          </a:bodyPr>
          <a:p>
            <a:endParaRPr lang="zh-CN" altLang="en-US" sz="2000" b="1" dirty="0">
              <a:latin typeface="黑体" panose="02010609060101010101" pitchFamily="49" charset="-122"/>
              <a:ea typeface="黑体" panose="02010609060101010101" pitchFamily="49" charset="-122"/>
            </a:endParaRPr>
          </a:p>
        </p:txBody>
      </p:sp>
      <p:sp>
        <p:nvSpPr>
          <p:cNvPr id="43018" name="Text Box 22"/>
          <p:cNvSpPr txBox="1"/>
          <p:nvPr/>
        </p:nvSpPr>
        <p:spPr>
          <a:xfrm>
            <a:off x="900113" y="1924050"/>
            <a:ext cx="3260725" cy="304800"/>
          </a:xfrm>
          <a:prstGeom prst="rect">
            <a:avLst/>
          </a:prstGeom>
          <a:noFill/>
          <a:ln w="6350">
            <a:noFill/>
          </a:ln>
        </p:spPr>
        <p:txBody>
          <a:bodyPr lIns="0" tIns="0" rIns="0" bIns="0" anchor="ctr" anchorCtr="0">
            <a:spAutoFit/>
          </a:bodyPr>
          <a:p>
            <a:pPr algn="ctr">
              <a:spcBef>
                <a:spcPct val="50000"/>
              </a:spcBef>
            </a:pPr>
            <a:r>
              <a:rPr lang="en-US" altLang="zh-CN" sz="2000" b="1" dirty="0">
                <a:solidFill>
                  <a:srgbClr val="FF0000"/>
                </a:solidFill>
                <a:latin typeface="黑体" panose="02010609060101010101" pitchFamily="49" charset="-122"/>
                <a:ea typeface="黑体" panose="02010609060101010101" pitchFamily="49" charset="-122"/>
              </a:rPr>
              <a:t>Gemba</a:t>
            </a:r>
            <a:r>
              <a:rPr lang="en-US" altLang="zh-CN" sz="2000" b="1" dirty="0">
                <a:solidFill>
                  <a:schemeClr val="tx2"/>
                </a:solidFill>
                <a:latin typeface="黑体" panose="02010609060101010101" pitchFamily="49" charset="-122"/>
                <a:ea typeface="黑体" panose="02010609060101010101" pitchFamily="49" charset="-122"/>
              </a:rPr>
              <a:t> </a:t>
            </a:r>
            <a:r>
              <a:rPr lang="zh-CN" altLang="en-US" sz="2000" b="1" dirty="0">
                <a:solidFill>
                  <a:schemeClr val="tx2"/>
                </a:solidFill>
                <a:latin typeface="黑体" panose="02010609060101010101" pitchFamily="49" charset="-122"/>
                <a:ea typeface="黑体" panose="02010609060101010101" pitchFamily="49" charset="-122"/>
              </a:rPr>
              <a:t>现场</a:t>
            </a:r>
            <a:endParaRPr lang="zh-CN" altLang="en-US" sz="2000" b="1" dirty="0">
              <a:solidFill>
                <a:schemeClr val="tx2"/>
              </a:solidFill>
              <a:latin typeface="黑体" panose="02010609060101010101" pitchFamily="49" charset="-122"/>
              <a:ea typeface="黑体" panose="02010609060101010101" pitchFamily="49" charset="-122"/>
            </a:endParaRPr>
          </a:p>
        </p:txBody>
      </p:sp>
      <p:sp>
        <p:nvSpPr>
          <p:cNvPr id="43019" name="Rectangle 23"/>
          <p:cNvSpPr/>
          <p:nvPr/>
        </p:nvSpPr>
        <p:spPr>
          <a:xfrm>
            <a:off x="633413" y="2697163"/>
            <a:ext cx="3819525" cy="2646362"/>
          </a:xfrm>
          <a:prstGeom prst="rect">
            <a:avLst/>
          </a:prstGeom>
          <a:noFill/>
          <a:ln w="6350" cap="flat" cmpd="sng">
            <a:solidFill>
              <a:srgbClr val="000000"/>
            </a:solidFill>
            <a:prstDash val="solid"/>
            <a:miter/>
            <a:headEnd type="none" w="med" len="med"/>
            <a:tailEnd type="none" w="med" len="med"/>
          </a:ln>
        </p:spPr>
        <p:txBody>
          <a:bodyPr lIns="0" tIns="0" rIns="0" bIns="0" anchor="ctr" anchorCtr="0">
            <a:spAutoFit/>
          </a:bodyPr>
          <a:p>
            <a:endParaRPr lang="zh-CN" altLang="en-US" sz="2000" b="1" dirty="0">
              <a:latin typeface="黑体" panose="02010609060101010101" pitchFamily="49" charset="-122"/>
              <a:ea typeface="黑体" panose="02010609060101010101" pitchFamily="49" charset="-122"/>
            </a:endParaRPr>
          </a:p>
        </p:txBody>
      </p:sp>
      <p:sp>
        <p:nvSpPr>
          <p:cNvPr id="43020" name="Rectangle 24"/>
          <p:cNvSpPr/>
          <p:nvPr/>
        </p:nvSpPr>
        <p:spPr>
          <a:xfrm>
            <a:off x="4786313" y="2786063"/>
            <a:ext cx="3640137" cy="3522662"/>
          </a:xfrm>
          <a:prstGeom prst="rect">
            <a:avLst/>
          </a:prstGeom>
          <a:noFill/>
          <a:ln w="6350">
            <a:noFill/>
          </a:ln>
        </p:spPr>
        <p:txBody>
          <a:bodyPr lIns="0" tIns="0" rIns="0" bIns="0">
            <a:spAutoFit/>
          </a:bodyPr>
          <a:p>
            <a:pPr marL="190500" lvl="1" indent="-188595" defTabSz="330200" eaLnBrk="1" hangingPunct="1">
              <a:spcBef>
                <a:spcPct val="20000"/>
              </a:spcBef>
              <a:buChar char="–"/>
              <a:tabLst>
                <a:tab pos="8521700" algn="r"/>
              </a:tabLst>
            </a:pPr>
            <a:r>
              <a:rPr lang="zh-CN" altLang="de-DE" sz="1600" dirty="0">
                <a:solidFill>
                  <a:srgbClr val="000000"/>
                </a:solidFill>
                <a:latin typeface="Calibri" panose="020F0502020204030204" pitchFamily="34" charset="0"/>
              </a:rPr>
              <a:t>☆一种企业经营理念，用以持续不断地改进工作方法和人员的效率；</a:t>
            </a:r>
            <a:endParaRPr lang="zh-CN" altLang="de-DE" sz="1600" dirty="0">
              <a:solidFill>
                <a:srgbClr val="000000"/>
              </a:solidFill>
              <a:latin typeface="Calibri" panose="020F0502020204030204" pitchFamily="34" charset="0"/>
            </a:endParaRPr>
          </a:p>
          <a:p>
            <a:pPr marL="190500" lvl="1" indent="-188595" defTabSz="330200" eaLnBrk="1" hangingPunct="1">
              <a:spcBef>
                <a:spcPct val="20000"/>
              </a:spcBef>
              <a:buChar char="–"/>
              <a:tabLst>
                <a:tab pos="8521700" algn="r"/>
              </a:tabLst>
            </a:pPr>
            <a:r>
              <a:rPr lang="zh-CN" altLang="de-DE" sz="1600" dirty="0">
                <a:solidFill>
                  <a:srgbClr val="000000"/>
                </a:solidFill>
                <a:latin typeface="Calibri" panose="020F0502020204030204" pitchFamily="34" charset="0"/>
              </a:rPr>
              <a:t>☆一种常识性和低成本的改进方式；</a:t>
            </a:r>
            <a:endParaRPr lang="zh-CN" altLang="de-DE" sz="1600" dirty="0">
              <a:solidFill>
                <a:srgbClr val="000000"/>
              </a:solidFill>
              <a:latin typeface="Calibri" panose="020F0502020204030204" pitchFamily="34" charset="0"/>
            </a:endParaRPr>
          </a:p>
          <a:p>
            <a:pPr marL="190500" lvl="1" indent="-188595" defTabSz="330200" eaLnBrk="1" hangingPunct="1">
              <a:spcBef>
                <a:spcPct val="20000"/>
              </a:spcBef>
              <a:buChar char="–"/>
              <a:tabLst>
                <a:tab pos="8521700" algn="r"/>
              </a:tabLst>
            </a:pPr>
            <a:r>
              <a:rPr lang="zh-CN" altLang="de-DE" sz="1600" dirty="0">
                <a:solidFill>
                  <a:srgbClr val="000000"/>
                </a:solidFill>
                <a:latin typeface="Calibri" panose="020F0502020204030204" pitchFamily="34" charset="0"/>
              </a:rPr>
              <a:t>☆与创新相比风险较低；</a:t>
            </a:r>
            <a:endParaRPr lang="zh-CN" altLang="de-DE" sz="1600" dirty="0">
              <a:solidFill>
                <a:srgbClr val="000000"/>
              </a:solidFill>
              <a:latin typeface="Calibri" panose="020F0502020204030204" pitchFamily="34" charset="0"/>
            </a:endParaRPr>
          </a:p>
          <a:p>
            <a:pPr marL="190500" lvl="1" indent="-188595" defTabSz="330200" eaLnBrk="1" hangingPunct="1">
              <a:spcBef>
                <a:spcPct val="20000"/>
              </a:spcBef>
              <a:buChar char="–"/>
              <a:tabLst>
                <a:tab pos="8521700" algn="r"/>
              </a:tabLst>
            </a:pPr>
            <a:r>
              <a:rPr lang="zh-CN" altLang="de-DE" sz="1600" dirty="0">
                <a:solidFill>
                  <a:srgbClr val="000000"/>
                </a:solidFill>
                <a:latin typeface="Calibri" panose="020F0502020204030204" pitchFamily="34" charset="0"/>
              </a:rPr>
              <a:t>☆强调以员工的努力、士气、沟通、训练、团队、参与及自律来达成目标</a:t>
            </a:r>
            <a:endParaRPr lang="zh-CN" altLang="de-DE" sz="1600" dirty="0">
              <a:solidFill>
                <a:srgbClr val="000000"/>
              </a:solidFill>
              <a:latin typeface="Calibri" panose="020F0502020204030204" pitchFamily="34" charset="0"/>
            </a:endParaRPr>
          </a:p>
          <a:p>
            <a:pPr marL="190500" lvl="1" indent="-188595" defTabSz="330200" eaLnBrk="1" hangingPunct="1">
              <a:spcBef>
                <a:spcPct val="20000"/>
              </a:spcBef>
              <a:buChar char="–"/>
              <a:tabLst>
                <a:tab pos="8521700" algn="r"/>
              </a:tabLst>
            </a:pPr>
            <a:r>
              <a:rPr lang="zh-CN" altLang="de-DE" sz="1600" dirty="0">
                <a:solidFill>
                  <a:srgbClr val="000000"/>
                </a:solidFill>
                <a:latin typeface="Calibri" panose="020F0502020204030204" pitchFamily="34" charset="0"/>
              </a:rPr>
              <a:t>☆改善步伐一小步一小步、阶梯式，但随时间推移，会带来戏剧性重大成果。</a:t>
            </a:r>
            <a:endParaRPr lang="zh-CN" altLang="de-DE" sz="1600" dirty="0">
              <a:solidFill>
                <a:srgbClr val="000000"/>
              </a:solidFill>
              <a:latin typeface="Calibri" panose="020F0502020204030204" pitchFamily="34" charset="0"/>
            </a:endParaRPr>
          </a:p>
          <a:p>
            <a:pPr marL="190500" lvl="1" indent="-188595" defTabSz="330200" eaLnBrk="1" hangingPunct="1">
              <a:spcBef>
                <a:spcPct val="20000"/>
              </a:spcBef>
              <a:buChar char="–"/>
              <a:tabLst>
                <a:tab pos="8521700" algn="r"/>
              </a:tabLst>
            </a:pPr>
            <a:endParaRPr lang="zh-CN" altLang="de-DE" sz="1600" dirty="0">
              <a:solidFill>
                <a:srgbClr val="000000"/>
              </a:solidFill>
              <a:latin typeface="Calibri" panose="020F0502020204030204" pitchFamily="34" charset="0"/>
            </a:endParaRPr>
          </a:p>
          <a:p>
            <a:pPr marL="190500" lvl="1" indent="-188595" defTabSz="330200" eaLnBrk="1" hangingPunct="1">
              <a:spcBef>
                <a:spcPct val="20000"/>
              </a:spcBef>
              <a:buChar char="–"/>
              <a:tabLst>
                <a:tab pos="8521700" algn="r"/>
              </a:tabLst>
            </a:pPr>
            <a:r>
              <a:rPr lang="zh-CN" altLang="de-DE" sz="1600" dirty="0">
                <a:solidFill>
                  <a:srgbClr val="000000"/>
                </a:solidFill>
                <a:latin typeface="Calibri" panose="020F0502020204030204" pitchFamily="34" charset="0"/>
              </a:rPr>
              <a:t>达</a:t>
            </a:r>
            <a:r>
              <a:rPr lang="zh-CN" altLang="de-DE" sz="1600" dirty="0">
                <a:solidFill>
                  <a:srgbClr val="000000"/>
                </a:solidFill>
                <a:latin typeface="Arial" panose="020B0604020202020204" pitchFamily="34" charset="0"/>
              </a:rPr>
              <a:t>  </a:t>
            </a:r>
            <a:r>
              <a:rPr lang="zh-CN" altLang="de-DE" sz="1600" dirty="0">
                <a:solidFill>
                  <a:srgbClr val="000000"/>
                </a:solidFill>
                <a:latin typeface="Calibri" panose="020F0502020204030204" pitchFamily="34" charset="0"/>
              </a:rPr>
              <a:t>标</a:t>
            </a:r>
            <a:r>
              <a:rPr lang="zh-CN" altLang="de-DE" sz="1600" dirty="0">
                <a:solidFill>
                  <a:srgbClr val="000000"/>
                </a:solidFill>
                <a:latin typeface="Arial" panose="020B0604020202020204" pitchFamily="34" charset="0"/>
              </a:rPr>
              <a:t>  </a:t>
            </a:r>
            <a:r>
              <a:rPr lang="de-DE" altLang="zh-CN" sz="1600" dirty="0">
                <a:solidFill>
                  <a:srgbClr val="000000"/>
                </a:solidFill>
                <a:latin typeface="Calibri" panose="020F0502020204030204" pitchFamily="34" charset="0"/>
              </a:rPr>
              <a:t>-</a:t>
            </a:r>
            <a:r>
              <a:rPr lang="de-DE" altLang="zh-CN" sz="1600" dirty="0">
                <a:solidFill>
                  <a:srgbClr val="000000"/>
                </a:solidFill>
                <a:latin typeface="Arial" panose="020B0604020202020204" pitchFamily="34" charset="0"/>
              </a:rPr>
              <a:t>  </a:t>
            </a:r>
            <a:r>
              <a:rPr lang="zh-CN" altLang="de-DE" sz="1600" dirty="0">
                <a:solidFill>
                  <a:srgbClr val="000000"/>
                </a:solidFill>
                <a:latin typeface="Calibri" panose="020F0502020204030204" pitchFamily="34" charset="0"/>
              </a:rPr>
              <a:t>被</a:t>
            </a:r>
            <a:r>
              <a:rPr lang="zh-CN" altLang="de-DE" sz="1600" dirty="0">
                <a:solidFill>
                  <a:srgbClr val="000000"/>
                </a:solidFill>
                <a:latin typeface="Arial" panose="020B0604020202020204" pitchFamily="34" charset="0"/>
              </a:rPr>
              <a:t>  </a:t>
            </a:r>
            <a:r>
              <a:rPr lang="zh-CN" altLang="de-DE" sz="1600" dirty="0">
                <a:solidFill>
                  <a:srgbClr val="000000"/>
                </a:solidFill>
                <a:latin typeface="Calibri" panose="020F0502020204030204" pitchFamily="34" charset="0"/>
              </a:rPr>
              <a:t>动</a:t>
            </a:r>
            <a:r>
              <a:rPr lang="zh-CN" altLang="de-DE" sz="1600" dirty="0">
                <a:solidFill>
                  <a:srgbClr val="000000"/>
                </a:solidFill>
                <a:latin typeface="Arial" panose="020B0604020202020204" pitchFamily="34" charset="0"/>
              </a:rPr>
              <a:t>  </a:t>
            </a:r>
            <a:r>
              <a:rPr lang="zh-CN" altLang="de-DE" sz="1600" dirty="0">
                <a:solidFill>
                  <a:srgbClr val="000000"/>
                </a:solidFill>
                <a:latin typeface="Calibri" panose="020F0502020204030204" pitchFamily="34" charset="0"/>
              </a:rPr>
              <a:t>式</a:t>
            </a:r>
            <a:r>
              <a:rPr lang="zh-CN" altLang="de-DE" sz="1600" dirty="0">
                <a:solidFill>
                  <a:srgbClr val="000000"/>
                </a:solidFill>
                <a:latin typeface="Arial" panose="020B0604020202020204" pitchFamily="34" charset="0"/>
              </a:rPr>
              <a:t>  </a:t>
            </a:r>
            <a:r>
              <a:rPr lang="zh-CN" altLang="de-DE" sz="1600" dirty="0">
                <a:solidFill>
                  <a:srgbClr val="000000"/>
                </a:solidFill>
                <a:latin typeface="Calibri" panose="020F0502020204030204" pitchFamily="34" charset="0"/>
              </a:rPr>
              <a:t>的</a:t>
            </a:r>
            <a:r>
              <a:rPr lang="zh-CN" altLang="de-DE" sz="1600" dirty="0">
                <a:solidFill>
                  <a:srgbClr val="000000"/>
                </a:solidFill>
                <a:latin typeface="Arial" panose="020B0604020202020204" pitchFamily="34" charset="0"/>
              </a:rPr>
              <a:t>  </a:t>
            </a:r>
            <a:r>
              <a:rPr lang="zh-CN" altLang="de-DE" sz="1600" dirty="0">
                <a:solidFill>
                  <a:srgbClr val="000000"/>
                </a:solidFill>
                <a:latin typeface="Calibri" panose="020F0502020204030204" pitchFamily="34" charset="0"/>
              </a:rPr>
              <a:t>管</a:t>
            </a:r>
            <a:r>
              <a:rPr lang="zh-CN" altLang="de-DE" sz="1600" dirty="0">
                <a:solidFill>
                  <a:srgbClr val="000000"/>
                </a:solidFill>
                <a:latin typeface="Arial" panose="020B0604020202020204" pitchFamily="34" charset="0"/>
              </a:rPr>
              <a:t>  </a:t>
            </a:r>
            <a:r>
              <a:rPr lang="zh-CN" altLang="de-DE" sz="1600" dirty="0">
                <a:solidFill>
                  <a:srgbClr val="000000"/>
                </a:solidFill>
                <a:latin typeface="Calibri" panose="020F0502020204030204" pitchFamily="34" charset="0"/>
              </a:rPr>
              <a:t>理</a:t>
            </a:r>
            <a:r>
              <a:rPr lang="zh-CN" altLang="de-DE" sz="1600" dirty="0">
                <a:solidFill>
                  <a:srgbClr val="000000"/>
                </a:solidFill>
                <a:latin typeface="Arial" panose="020B0604020202020204" pitchFamily="34" charset="0"/>
              </a:rPr>
              <a:t>  </a:t>
            </a:r>
            <a:r>
              <a:rPr lang="zh-CN" altLang="de-DE" sz="1600" dirty="0">
                <a:solidFill>
                  <a:srgbClr val="000000"/>
                </a:solidFill>
                <a:latin typeface="Calibri" panose="020F0502020204030204" pitchFamily="34" charset="0"/>
              </a:rPr>
              <a:t>思</a:t>
            </a:r>
            <a:r>
              <a:rPr lang="zh-CN" altLang="de-DE" sz="1600" dirty="0">
                <a:solidFill>
                  <a:srgbClr val="000000"/>
                </a:solidFill>
                <a:latin typeface="Arial" panose="020B0604020202020204" pitchFamily="34" charset="0"/>
              </a:rPr>
              <a:t>  </a:t>
            </a:r>
            <a:r>
              <a:rPr lang="zh-CN" altLang="de-DE" sz="1600" dirty="0">
                <a:solidFill>
                  <a:srgbClr val="000000"/>
                </a:solidFill>
                <a:latin typeface="Calibri" panose="020F0502020204030204" pitchFamily="34" charset="0"/>
              </a:rPr>
              <a:t>想 改</a:t>
            </a:r>
            <a:r>
              <a:rPr lang="zh-CN" altLang="de-DE" sz="1600" dirty="0">
                <a:solidFill>
                  <a:srgbClr val="000000"/>
                </a:solidFill>
                <a:latin typeface="Arial" panose="020B0604020202020204" pitchFamily="34" charset="0"/>
              </a:rPr>
              <a:t>  </a:t>
            </a:r>
            <a:r>
              <a:rPr lang="zh-CN" altLang="de-DE" sz="1600" dirty="0">
                <a:solidFill>
                  <a:srgbClr val="000000"/>
                </a:solidFill>
                <a:latin typeface="Calibri" panose="020F0502020204030204" pitchFamily="34" charset="0"/>
              </a:rPr>
              <a:t>善</a:t>
            </a:r>
            <a:r>
              <a:rPr lang="zh-CN" altLang="de-DE" sz="1600" dirty="0">
                <a:solidFill>
                  <a:srgbClr val="000000"/>
                </a:solidFill>
                <a:latin typeface="Arial" panose="020B0604020202020204" pitchFamily="34" charset="0"/>
              </a:rPr>
              <a:t>  </a:t>
            </a:r>
            <a:r>
              <a:rPr lang="de-DE" altLang="zh-CN" sz="1600" dirty="0">
                <a:solidFill>
                  <a:srgbClr val="000000"/>
                </a:solidFill>
                <a:latin typeface="Calibri" panose="020F0502020204030204" pitchFamily="34" charset="0"/>
              </a:rPr>
              <a:t>-</a:t>
            </a:r>
            <a:r>
              <a:rPr lang="de-DE" altLang="zh-CN" sz="1600" dirty="0">
                <a:solidFill>
                  <a:srgbClr val="000000"/>
                </a:solidFill>
                <a:latin typeface="Arial" panose="020B0604020202020204" pitchFamily="34" charset="0"/>
              </a:rPr>
              <a:t>  </a:t>
            </a:r>
            <a:r>
              <a:rPr lang="zh-CN" altLang="de-DE" sz="1600" dirty="0">
                <a:solidFill>
                  <a:srgbClr val="000000"/>
                </a:solidFill>
                <a:latin typeface="Calibri" panose="020F0502020204030204" pitchFamily="34" charset="0"/>
              </a:rPr>
              <a:t>主</a:t>
            </a:r>
            <a:r>
              <a:rPr lang="zh-CN" altLang="de-DE" sz="1600" dirty="0">
                <a:solidFill>
                  <a:srgbClr val="000000"/>
                </a:solidFill>
                <a:latin typeface="Arial" panose="020B0604020202020204" pitchFamily="34" charset="0"/>
              </a:rPr>
              <a:t>  </a:t>
            </a:r>
            <a:r>
              <a:rPr lang="zh-CN" altLang="de-DE" sz="1600" dirty="0">
                <a:solidFill>
                  <a:srgbClr val="000000"/>
                </a:solidFill>
                <a:latin typeface="Calibri" panose="020F0502020204030204" pitchFamily="34" charset="0"/>
              </a:rPr>
              <a:t>动</a:t>
            </a:r>
            <a:r>
              <a:rPr lang="zh-CN" altLang="de-DE" sz="1600" dirty="0">
                <a:solidFill>
                  <a:srgbClr val="000000"/>
                </a:solidFill>
                <a:latin typeface="Arial" panose="020B0604020202020204" pitchFamily="34" charset="0"/>
              </a:rPr>
              <a:t>  </a:t>
            </a:r>
            <a:r>
              <a:rPr lang="zh-CN" altLang="de-DE" sz="1600" dirty="0">
                <a:solidFill>
                  <a:srgbClr val="000000"/>
                </a:solidFill>
                <a:latin typeface="Calibri" panose="020F0502020204030204" pitchFamily="34" charset="0"/>
              </a:rPr>
              <a:t>式</a:t>
            </a:r>
            <a:r>
              <a:rPr lang="zh-CN" altLang="de-DE" sz="1600" dirty="0">
                <a:solidFill>
                  <a:srgbClr val="000000"/>
                </a:solidFill>
                <a:latin typeface="Arial" panose="020B0604020202020204" pitchFamily="34" charset="0"/>
              </a:rPr>
              <a:t>  </a:t>
            </a:r>
            <a:r>
              <a:rPr lang="zh-CN" altLang="de-DE" sz="1600" dirty="0">
                <a:solidFill>
                  <a:srgbClr val="000000"/>
                </a:solidFill>
                <a:latin typeface="Calibri" panose="020F0502020204030204" pitchFamily="34" charset="0"/>
              </a:rPr>
              <a:t>的</a:t>
            </a:r>
            <a:r>
              <a:rPr lang="zh-CN" altLang="de-DE" sz="1600" dirty="0">
                <a:solidFill>
                  <a:srgbClr val="000000"/>
                </a:solidFill>
                <a:latin typeface="Arial" panose="020B0604020202020204" pitchFamily="34" charset="0"/>
              </a:rPr>
              <a:t>  </a:t>
            </a:r>
            <a:r>
              <a:rPr lang="zh-CN" altLang="de-DE" sz="1600" dirty="0">
                <a:solidFill>
                  <a:srgbClr val="000000"/>
                </a:solidFill>
                <a:latin typeface="Calibri" panose="020F0502020204030204" pitchFamily="34" charset="0"/>
              </a:rPr>
              <a:t>管</a:t>
            </a:r>
            <a:r>
              <a:rPr lang="zh-CN" altLang="de-DE" sz="1600" dirty="0">
                <a:solidFill>
                  <a:srgbClr val="000000"/>
                </a:solidFill>
                <a:latin typeface="Arial" panose="020B0604020202020204" pitchFamily="34" charset="0"/>
              </a:rPr>
              <a:t>  </a:t>
            </a:r>
            <a:r>
              <a:rPr lang="zh-CN" altLang="de-DE" sz="1600" dirty="0">
                <a:solidFill>
                  <a:srgbClr val="000000"/>
                </a:solidFill>
                <a:latin typeface="Calibri" panose="020F0502020204030204" pitchFamily="34" charset="0"/>
              </a:rPr>
              <a:t>理</a:t>
            </a:r>
            <a:r>
              <a:rPr lang="zh-CN" altLang="de-DE" sz="1600" dirty="0">
                <a:solidFill>
                  <a:srgbClr val="000000"/>
                </a:solidFill>
                <a:latin typeface="Arial" panose="020B0604020202020204" pitchFamily="34" charset="0"/>
              </a:rPr>
              <a:t>  </a:t>
            </a:r>
            <a:r>
              <a:rPr lang="zh-CN" altLang="de-DE" sz="1600" dirty="0">
                <a:solidFill>
                  <a:srgbClr val="000000"/>
                </a:solidFill>
                <a:latin typeface="Calibri" panose="020F0502020204030204" pitchFamily="34" charset="0"/>
              </a:rPr>
              <a:t>思</a:t>
            </a:r>
            <a:r>
              <a:rPr lang="zh-CN" altLang="de-DE" sz="1600" dirty="0">
                <a:solidFill>
                  <a:srgbClr val="000000"/>
                </a:solidFill>
                <a:latin typeface="Arial" panose="020B0604020202020204" pitchFamily="34" charset="0"/>
              </a:rPr>
              <a:t>  </a:t>
            </a:r>
            <a:r>
              <a:rPr lang="zh-CN" altLang="de-DE" sz="1600" dirty="0">
                <a:solidFill>
                  <a:srgbClr val="000000"/>
                </a:solidFill>
                <a:latin typeface="Calibri" panose="020F0502020204030204" pitchFamily="34" charset="0"/>
              </a:rPr>
              <a:t>想</a:t>
            </a:r>
            <a:endParaRPr lang="zh-CN" altLang="de-DE" sz="1600" dirty="0">
              <a:solidFill>
                <a:srgbClr val="000000"/>
              </a:solidFill>
              <a:latin typeface="Calibri" panose="020F0502020204030204" pitchFamily="34" charset="0"/>
            </a:endParaRPr>
          </a:p>
          <a:p>
            <a:pPr marL="190500" lvl="1" indent="-188595" defTabSz="330200" eaLnBrk="1" hangingPunct="1">
              <a:spcBef>
                <a:spcPct val="20000"/>
              </a:spcBef>
              <a:buChar char="–"/>
              <a:tabLst>
                <a:tab pos="8521700" algn="r"/>
              </a:tabLst>
            </a:pPr>
            <a:endParaRPr lang="zh-CN" altLang="de-DE" sz="1600" dirty="0">
              <a:solidFill>
                <a:srgbClr val="000000"/>
              </a:solidFill>
              <a:latin typeface="Calibri" panose="020F0502020204030204" pitchFamily="34" charset="0"/>
            </a:endParaRPr>
          </a:p>
        </p:txBody>
      </p:sp>
      <p:sp>
        <p:nvSpPr>
          <p:cNvPr id="43021" name="Rectangle 25"/>
          <p:cNvSpPr/>
          <p:nvPr/>
        </p:nvSpPr>
        <p:spPr>
          <a:xfrm>
            <a:off x="4684713" y="1719263"/>
            <a:ext cx="3821112" cy="879475"/>
          </a:xfrm>
          <a:prstGeom prst="rect">
            <a:avLst/>
          </a:prstGeom>
          <a:solidFill>
            <a:srgbClr val="C5C5C5"/>
          </a:solidFill>
          <a:ln w="6350">
            <a:noFill/>
          </a:ln>
          <a:effectLst>
            <a:outerShdw dist="35921" dir="2699999" algn="ctr" rotWithShape="0">
              <a:schemeClr val="bg2"/>
            </a:outerShdw>
          </a:effectLst>
        </p:spPr>
        <p:txBody>
          <a:bodyPr lIns="0" tIns="0" rIns="0" bIns="0" anchor="ctr" anchorCtr="0">
            <a:spAutoFit/>
          </a:bodyPr>
          <a:p>
            <a:endParaRPr lang="zh-CN" altLang="en-US" sz="2000" b="1" dirty="0">
              <a:latin typeface="黑体" panose="02010609060101010101" pitchFamily="49" charset="-122"/>
              <a:ea typeface="黑体" panose="02010609060101010101" pitchFamily="49" charset="-122"/>
            </a:endParaRPr>
          </a:p>
        </p:txBody>
      </p:sp>
      <p:sp>
        <p:nvSpPr>
          <p:cNvPr id="1113114" name="Text Box 26"/>
          <p:cNvSpPr txBox="1">
            <a:spLocks noChangeArrowheads="1"/>
          </p:cNvSpPr>
          <p:nvPr/>
        </p:nvSpPr>
        <p:spPr bwMode="auto">
          <a:xfrm>
            <a:off x="4964113" y="1800225"/>
            <a:ext cx="3260725" cy="6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R="0" algn="ctr" defTabSz="914400">
              <a:buClrTx/>
              <a:buSzTx/>
              <a:buFontTx/>
              <a:buNone/>
              <a:defRPr/>
            </a:pPr>
            <a:r>
              <a:rPr kumimoji="1" lang="en-US" altLang="zh-CN" kern="1200" cap="none" spc="0" normalizeH="0" baseline="0" noProof="0">
                <a:solidFill>
                  <a:srgbClr val="FF0000"/>
                </a:solidFill>
                <a:effectLst>
                  <a:outerShdw blurRad="38100" dist="38100" dir="2700000" algn="tl">
                    <a:srgbClr val="C0C0C0"/>
                  </a:outerShdw>
                </a:effectLst>
                <a:latin typeface="黑体" panose="02010609060101010101" pitchFamily="49" charset="-122"/>
                <a:ea typeface="黑体" panose="02010609060101010101" pitchFamily="49" charset="-122"/>
                <a:cs typeface="+mn-cs"/>
              </a:rPr>
              <a:t>Kanri --- Kaizen</a:t>
            </a:r>
            <a:r>
              <a:rPr kumimoji="1" lang="en-US" altLang="zh-CN" kern="1200" cap="none" spc="0" normalizeH="0" baseline="0" noProof="0">
                <a:solidFill>
                  <a:schemeClr val="tx2"/>
                </a:solidFill>
                <a:effectLst>
                  <a:outerShdw blurRad="38100" dist="38100" dir="2700000" algn="tl">
                    <a:srgbClr val="C0C0C0"/>
                  </a:outerShdw>
                </a:effectLst>
                <a:latin typeface="黑体" panose="02010609060101010101" pitchFamily="49" charset="-122"/>
                <a:ea typeface="黑体" panose="02010609060101010101" pitchFamily="49" charset="-122"/>
                <a:cs typeface="+mn-cs"/>
              </a:rPr>
              <a:t> </a:t>
            </a:r>
            <a:endParaRPr kumimoji="1" lang="en-US" altLang="zh-CN" kern="1200" cap="none" spc="0" normalizeH="0" baseline="0" noProof="0">
              <a:solidFill>
                <a:schemeClr val="tx2"/>
              </a:solidFill>
              <a:effectLst>
                <a:outerShdw blurRad="38100" dist="38100" dir="2700000" algn="tl">
                  <a:srgbClr val="C0C0C0"/>
                </a:outerShdw>
              </a:effectLst>
              <a:latin typeface="黑体" panose="02010609060101010101" pitchFamily="49" charset="-122"/>
              <a:ea typeface="黑体" panose="02010609060101010101" pitchFamily="49" charset="-122"/>
              <a:cs typeface="+mn-cs"/>
            </a:endParaRPr>
          </a:p>
          <a:p>
            <a:pPr marR="0" algn="ctr" defTabSz="914400">
              <a:buClrTx/>
              <a:buSzTx/>
              <a:buFontTx/>
              <a:buNone/>
              <a:defRPr/>
            </a:pPr>
            <a:r>
              <a:rPr kumimoji="1" lang="zh-CN" altLang="en-US" kern="1200" cap="none" spc="0" normalizeH="0" baseline="0" noProof="0">
                <a:solidFill>
                  <a:schemeClr val="tx2"/>
                </a:solidFill>
                <a:effectLst>
                  <a:outerShdw blurRad="38100" dist="38100" dir="2700000" algn="tl">
                    <a:srgbClr val="C0C0C0"/>
                  </a:outerShdw>
                </a:effectLst>
                <a:latin typeface="黑体" panose="02010609060101010101" pitchFamily="49" charset="-122"/>
                <a:ea typeface="黑体" panose="02010609060101010101" pitchFamily="49" charset="-122"/>
                <a:cs typeface="+mn-cs"/>
              </a:rPr>
              <a:t>管理      改善</a:t>
            </a:r>
            <a:endParaRPr kumimoji="1" lang="zh-CN" altLang="en-US" kern="1200" cap="none" spc="0" normalizeH="0" baseline="0" noProof="0">
              <a:solidFill>
                <a:schemeClr val="tx2"/>
              </a:solidFill>
              <a:effectLst>
                <a:outerShdw blurRad="38100" dist="38100" dir="2700000" algn="tl">
                  <a:srgbClr val="C0C0C0"/>
                </a:outerShdw>
              </a:effectLst>
              <a:latin typeface="黑体" panose="02010609060101010101" pitchFamily="49" charset="-122"/>
              <a:ea typeface="黑体" panose="02010609060101010101" pitchFamily="49" charset="-122"/>
              <a:cs typeface="+mn-cs"/>
            </a:endParaRPr>
          </a:p>
        </p:txBody>
      </p:sp>
      <p:sp>
        <p:nvSpPr>
          <p:cNvPr id="43023" name="Rectangle 27"/>
          <p:cNvSpPr/>
          <p:nvPr/>
        </p:nvSpPr>
        <p:spPr>
          <a:xfrm>
            <a:off x="4716463" y="2716213"/>
            <a:ext cx="3821112" cy="2646362"/>
          </a:xfrm>
          <a:prstGeom prst="rect">
            <a:avLst/>
          </a:prstGeom>
          <a:noFill/>
          <a:ln w="6350" cap="flat" cmpd="sng">
            <a:solidFill>
              <a:srgbClr val="000000"/>
            </a:solidFill>
            <a:prstDash val="solid"/>
            <a:miter/>
            <a:headEnd type="none" w="med" len="med"/>
            <a:tailEnd type="none" w="med" len="med"/>
          </a:ln>
        </p:spPr>
        <p:txBody>
          <a:bodyPr lIns="0" tIns="0" rIns="0" bIns="0" anchor="ctr" anchorCtr="0">
            <a:spAutoFit/>
          </a:bodyPr>
          <a:p>
            <a:endParaRPr lang="zh-CN" altLang="en-US" sz="2000" b="1" dirty="0">
              <a:latin typeface="黑体" panose="02010609060101010101" pitchFamily="49" charset="-122"/>
              <a:ea typeface="黑体" panose="02010609060101010101" pitchFamily="49" charset="-122"/>
            </a:endParaRPr>
          </a:p>
        </p:txBody>
      </p:sp>
      <p:sp>
        <p:nvSpPr>
          <p:cNvPr id="43024" name="AutoShape 7"/>
          <p:cNvSpPr/>
          <p:nvPr/>
        </p:nvSpPr>
        <p:spPr>
          <a:xfrm>
            <a:off x="6300788" y="2184400"/>
            <a:ext cx="649287" cy="214313"/>
          </a:xfrm>
          <a:prstGeom prst="leftRightArrow">
            <a:avLst>
              <a:gd name="adj1" fmla="val 50000"/>
              <a:gd name="adj2" fmla="val 60578"/>
            </a:avLst>
          </a:prstGeom>
          <a:noFill/>
          <a:ln w="9525" cap="flat" cmpd="sng">
            <a:solidFill>
              <a:srgbClr val="FF0000"/>
            </a:solidFill>
            <a:prstDash val="solid"/>
            <a:miter/>
            <a:headEnd type="none" w="med" len="med"/>
            <a:tailEnd type="none" w="med" len="med"/>
          </a:ln>
        </p:spPr>
        <p:txBody>
          <a:bodyPr wrap="none" anchor="ctr" anchorCtr="0"/>
          <a:p>
            <a:endParaRPr lang="zh-CN" altLang="en-US" sz="2000" b="1" dirty="0">
              <a:latin typeface="黑体" panose="02010609060101010101" pitchFamily="49" charset="-122"/>
              <a:ea typeface="黑体" panose="02010609060101010101" pitchFamily="49" charset="-122"/>
            </a:endParaRPr>
          </a:p>
        </p:txBody>
      </p:sp>
      <p:pic>
        <p:nvPicPr>
          <p:cNvPr id="43025" name="图片 1"/>
          <p:cNvPicPr>
            <a:picLocks noChangeAspect="1"/>
          </p:cNvPicPr>
          <p:nvPr/>
        </p:nvPicPr>
        <p:blipFill>
          <a:blip r:embed="rId1"/>
          <a:stretch>
            <a:fillRect/>
          </a:stretch>
        </p:blipFill>
        <p:spPr>
          <a:xfrm>
            <a:off x="6635750" y="790575"/>
            <a:ext cx="1589088" cy="1009650"/>
          </a:xfrm>
          <a:prstGeom prst="rect">
            <a:avLst/>
          </a:prstGeom>
          <a:noFill/>
          <a:ln w="9525">
            <a:noFill/>
          </a:ln>
        </p:spPr>
      </p:pic>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70658" name="Group 3"/>
          <p:cNvGrpSpPr/>
          <p:nvPr/>
        </p:nvGrpSpPr>
        <p:grpSpPr>
          <a:xfrm>
            <a:off x="971550" y="1122363"/>
            <a:ext cx="7416800" cy="1154112"/>
            <a:chOff x="612" y="707"/>
            <a:chExt cx="4672" cy="727"/>
          </a:xfrm>
        </p:grpSpPr>
        <p:sp>
          <p:nvSpPr>
            <p:cNvPr id="70670" name="Rectangle 4"/>
            <p:cNvSpPr/>
            <p:nvPr/>
          </p:nvSpPr>
          <p:spPr>
            <a:xfrm>
              <a:off x="1156" y="707"/>
              <a:ext cx="4128" cy="727"/>
            </a:xfrm>
            <a:prstGeom prst="rect">
              <a:avLst/>
            </a:prstGeom>
            <a:solidFill>
              <a:srgbClr val="66CCFF"/>
            </a:solidFill>
            <a:ln w="9525" cap="flat" cmpd="sng">
              <a:solidFill>
                <a:schemeClr val="tx1"/>
              </a:solidFill>
              <a:prstDash val="solid"/>
              <a:miter/>
              <a:headEnd type="none" w="med" len="med"/>
              <a:tailEnd type="none" w="med" len="med"/>
            </a:ln>
          </p:spPr>
          <p:txBody>
            <a:bodyPr anchor="ctr" anchorCtr="0"/>
            <a:p>
              <a:r>
                <a:rPr lang="zh-CN" altLang="en-US" b="1" dirty="0">
                  <a:latin typeface="黑体" panose="02010609060101010101" pitchFamily="49" charset="-122"/>
                  <a:ea typeface="MS PMincho" panose="02020600040205080304" pitchFamily="18" charset="-128"/>
                </a:rPr>
                <a:t>现场管理是现场的一面镜子，要真实反应生产现场。因此一切数据务必真实来源于现场，一切活动务必在现场真实开展。</a:t>
              </a:r>
              <a:endParaRPr lang="zh-CN" altLang="en-US" b="1" dirty="0">
                <a:latin typeface="黑体" panose="02010609060101010101" pitchFamily="49" charset="-122"/>
                <a:ea typeface="MS PMincho" panose="02020600040205080304" pitchFamily="18" charset="-128"/>
              </a:endParaRPr>
            </a:p>
          </p:txBody>
        </p:sp>
        <p:sp>
          <p:nvSpPr>
            <p:cNvPr id="70671" name="Rectangle 5"/>
            <p:cNvSpPr/>
            <p:nvPr/>
          </p:nvSpPr>
          <p:spPr>
            <a:xfrm>
              <a:off x="612" y="707"/>
              <a:ext cx="544" cy="727"/>
            </a:xfrm>
            <a:prstGeom prst="rect">
              <a:avLst/>
            </a:prstGeom>
            <a:solidFill>
              <a:srgbClr val="FFFF00"/>
            </a:solidFill>
            <a:ln w="9525" cap="flat" cmpd="sng">
              <a:solidFill>
                <a:schemeClr val="tx1"/>
              </a:solidFill>
              <a:prstDash val="solid"/>
              <a:miter/>
              <a:headEnd type="none" w="med" len="med"/>
              <a:tailEnd type="none" w="med" len="med"/>
            </a:ln>
          </p:spPr>
          <p:txBody>
            <a:bodyPr anchor="ctr" anchorCtr="0"/>
            <a:p>
              <a:r>
                <a:rPr lang="zh-CN" altLang="en-US" sz="2400" b="1" dirty="0">
                  <a:latin typeface="黑体" panose="02010609060101010101" pitchFamily="49" charset="-122"/>
                  <a:ea typeface="黑体" panose="02010609060101010101" pitchFamily="49" charset="-122"/>
                </a:rPr>
                <a:t>真实</a:t>
              </a:r>
              <a:endParaRPr lang="zh-CN" altLang="en-US" sz="2400" b="1" dirty="0">
                <a:latin typeface="黑体" panose="02010609060101010101" pitchFamily="49" charset="-122"/>
                <a:ea typeface="黑体" panose="02010609060101010101" pitchFamily="49" charset="-122"/>
              </a:endParaRPr>
            </a:p>
            <a:p>
              <a:r>
                <a:rPr lang="en-US" altLang="ja-JP" b="1" dirty="0">
                  <a:latin typeface="黑体" panose="02010609060101010101" pitchFamily="49" charset="-122"/>
                  <a:ea typeface="黑体" panose="02010609060101010101" pitchFamily="49" charset="-122"/>
                </a:rPr>
                <a:t>(</a:t>
              </a:r>
              <a:r>
                <a:rPr lang="ja-JP" altLang="en-US" b="1" dirty="0">
                  <a:latin typeface="黑体" panose="02010609060101010101" pitchFamily="49" charset="-122"/>
                  <a:ea typeface="黑体" panose="02010609060101010101" pitchFamily="49" charset="-122"/>
                </a:rPr>
                <a:t>事</a:t>
              </a:r>
              <a:r>
                <a:rPr lang="zh-CN" altLang="en-US" b="1" dirty="0">
                  <a:latin typeface="黑体" panose="02010609060101010101" pitchFamily="49" charset="-122"/>
                  <a:ea typeface="黑体" panose="02010609060101010101" pitchFamily="49" charset="-122"/>
                </a:rPr>
                <a:t>实）</a:t>
              </a:r>
              <a:endParaRPr lang="ja-JP" altLang="en-US" b="1" dirty="0">
                <a:latin typeface="黑体" panose="02010609060101010101" pitchFamily="49" charset="-122"/>
                <a:ea typeface="黑体" panose="02010609060101010101" pitchFamily="49" charset="-122"/>
              </a:endParaRPr>
            </a:p>
          </p:txBody>
        </p:sp>
      </p:grpSp>
      <p:grpSp>
        <p:nvGrpSpPr>
          <p:cNvPr id="70659" name="Group 6"/>
          <p:cNvGrpSpPr/>
          <p:nvPr/>
        </p:nvGrpSpPr>
        <p:grpSpPr>
          <a:xfrm>
            <a:off x="971550" y="2420938"/>
            <a:ext cx="7416800" cy="1150937"/>
            <a:chOff x="612" y="1572"/>
            <a:chExt cx="4672" cy="725"/>
          </a:xfrm>
        </p:grpSpPr>
        <p:sp>
          <p:nvSpPr>
            <p:cNvPr id="70668" name="Rectangle 7"/>
            <p:cNvSpPr/>
            <p:nvPr/>
          </p:nvSpPr>
          <p:spPr>
            <a:xfrm>
              <a:off x="1156" y="1572"/>
              <a:ext cx="4128" cy="725"/>
            </a:xfrm>
            <a:prstGeom prst="rect">
              <a:avLst/>
            </a:prstGeom>
            <a:solidFill>
              <a:srgbClr val="66CCFF"/>
            </a:solidFill>
            <a:ln w="9525" cap="flat" cmpd="sng">
              <a:solidFill>
                <a:schemeClr val="tx1"/>
              </a:solidFill>
              <a:prstDash val="solid"/>
              <a:miter/>
              <a:headEnd type="none" w="med" len="med"/>
              <a:tailEnd type="none" w="med" len="med"/>
            </a:ln>
          </p:spPr>
          <p:txBody>
            <a:bodyPr anchor="ctr" anchorCtr="0"/>
            <a:p>
              <a:pPr>
                <a:lnSpc>
                  <a:spcPct val="90000"/>
                </a:lnSpc>
                <a:spcBef>
                  <a:spcPct val="20000"/>
                </a:spcBef>
              </a:pPr>
              <a:r>
                <a:rPr lang="zh-CN" altLang="en-US" b="1" dirty="0">
                  <a:latin typeface="MS PMincho" panose="02020600040205080304" pitchFamily="18" charset="-128"/>
                  <a:ea typeface="MS PMincho" panose="02020600040205080304" pitchFamily="18" charset="-128"/>
                </a:rPr>
                <a:t>活用</a:t>
              </a:r>
              <a:r>
                <a:rPr lang="en-US" altLang="zh-CN" b="1" dirty="0">
                  <a:latin typeface="MS PMincho" panose="02020600040205080304" pitchFamily="18" charset="-128"/>
                  <a:ea typeface="MS PMincho" panose="02020600040205080304" pitchFamily="18" charset="-128"/>
                </a:rPr>
                <a:t>5</a:t>
              </a:r>
              <a:r>
                <a:rPr lang="zh-CN" altLang="en-US" b="1" dirty="0">
                  <a:latin typeface="MS PMincho" panose="02020600040205080304" pitchFamily="18" charset="-128"/>
                  <a:ea typeface="MS PMincho" panose="02020600040205080304" pitchFamily="18" charset="-128"/>
                </a:rPr>
                <a:t>现主义、</a:t>
              </a:r>
              <a:r>
                <a:rPr lang="en-US" altLang="zh-CN" b="1" dirty="0">
                  <a:latin typeface="MS PMincho" panose="02020600040205080304" pitchFamily="18" charset="-128"/>
                  <a:ea typeface="MS PMincho" panose="02020600040205080304" pitchFamily="18" charset="-128"/>
                </a:rPr>
                <a:t>QC</a:t>
              </a:r>
              <a:r>
                <a:rPr lang="zh-CN" altLang="en-US" b="1" dirty="0">
                  <a:latin typeface="MS PMincho" panose="02020600040205080304" pitchFamily="18" charset="-128"/>
                  <a:ea typeface="MS PMincho" panose="02020600040205080304" pitchFamily="18" charset="-128"/>
                </a:rPr>
                <a:t>、</a:t>
              </a:r>
              <a:r>
                <a:rPr lang="en-US" altLang="zh-CN" b="1" dirty="0">
                  <a:latin typeface="MS PMincho" panose="02020600040205080304" pitchFamily="18" charset="-128"/>
                  <a:ea typeface="MS PMincho" panose="02020600040205080304" pitchFamily="18" charset="-128"/>
                </a:rPr>
                <a:t>IE</a:t>
              </a:r>
              <a:r>
                <a:rPr lang="zh-CN" altLang="en-US" b="1" dirty="0">
                  <a:latin typeface="MS PMincho" panose="02020600040205080304" pitchFamily="18" charset="-128"/>
                  <a:ea typeface="MS PMincho" panose="02020600040205080304" pitchFamily="18" charset="-128"/>
                </a:rPr>
                <a:t>等科学工具，准确地把握现场、管理现场、改善现场</a:t>
              </a:r>
              <a:r>
                <a:rPr lang="zh-CN" altLang="en-US" sz="2000" b="1" dirty="0">
                  <a:latin typeface="MS Gothic" panose="020B0609070205080204" pitchFamily="49" charset="-128"/>
                  <a:ea typeface="MS Gothic" panose="020B0609070205080204" pitchFamily="49" charset="-128"/>
                </a:rPr>
                <a:t>。</a:t>
              </a:r>
              <a:endParaRPr lang="zh-CN" altLang="en-US" sz="2000" b="1" dirty="0">
                <a:latin typeface="MS Gothic" panose="020B0609070205080204" pitchFamily="49" charset="-128"/>
                <a:ea typeface="MS Gothic" panose="020B0609070205080204" pitchFamily="49" charset="-128"/>
              </a:endParaRPr>
            </a:p>
            <a:p>
              <a:pPr>
                <a:lnSpc>
                  <a:spcPct val="90000"/>
                </a:lnSpc>
                <a:spcBef>
                  <a:spcPct val="20000"/>
                </a:spcBef>
              </a:pPr>
              <a:r>
                <a:rPr lang="ja-JP" altLang="en-US" b="1" dirty="0">
                  <a:latin typeface="MS PGothic" panose="020B0600070205080204" pitchFamily="34" charset="-128"/>
                  <a:ea typeface="黑体" panose="02010609060101010101" pitchFamily="49" charset="-122"/>
                </a:rPr>
                <a:t>（</a:t>
              </a:r>
              <a:r>
                <a:rPr lang="zh-CN" altLang="en-US" b="1" dirty="0">
                  <a:latin typeface="MS PGothic" panose="020B0600070205080204" pitchFamily="34" charset="-128"/>
                  <a:ea typeface="黑体" panose="02010609060101010101" pitchFamily="49" charset="-122"/>
                </a:rPr>
                <a:t>停止小聪明的改善进度</a:t>
              </a:r>
              <a:r>
                <a:rPr lang="ja-JP" altLang="en-US" b="1" dirty="0">
                  <a:latin typeface="MS PGothic" panose="020B0600070205080204" pitchFamily="34" charset="-128"/>
                  <a:ea typeface="黑体" panose="02010609060101010101" pitchFamily="49" charset="-122"/>
                </a:rPr>
                <a:t>）</a:t>
              </a:r>
              <a:endParaRPr lang="zh-CN" altLang="en-US" b="1" dirty="0">
                <a:latin typeface="MS PGothic" panose="020B0600070205080204" pitchFamily="34" charset="-128"/>
                <a:ea typeface="黑体" panose="02010609060101010101" pitchFamily="49" charset="-122"/>
              </a:endParaRPr>
            </a:p>
          </p:txBody>
        </p:sp>
        <p:sp>
          <p:nvSpPr>
            <p:cNvPr id="70669" name="Rectangle 8"/>
            <p:cNvSpPr/>
            <p:nvPr/>
          </p:nvSpPr>
          <p:spPr>
            <a:xfrm>
              <a:off x="612" y="1572"/>
              <a:ext cx="544" cy="725"/>
            </a:xfrm>
            <a:prstGeom prst="rect">
              <a:avLst/>
            </a:prstGeom>
            <a:solidFill>
              <a:srgbClr val="FFFF00"/>
            </a:solidFill>
            <a:ln w="9525" cap="flat" cmpd="sng">
              <a:solidFill>
                <a:schemeClr val="tx1"/>
              </a:solidFill>
              <a:prstDash val="solid"/>
              <a:miter/>
              <a:headEnd type="none" w="med" len="med"/>
              <a:tailEnd type="none" w="med" len="med"/>
            </a:ln>
          </p:spPr>
          <p:txBody>
            <a:bodyPr anchor="ctr" anchorCtr="0"/>
            <a:p>
              <a:r>
                <a:rPr lang="zh-CN" altLang="en-US" sz="2400" b="1" dirty="0">
                  <a:latin typeface="黑体" panose="02010609060101010101" pitchFamily="49" charset="-122"/>
                  <a:ea typeface="黑体" panose="02010609060101010101" pitchFamily="49" charset="-122"/>
                </a:rPr>
                <a:t>准确</a:t>
              </a:r>
              <a:endParaRPr lang="zh-CN" altLang="en-US" sz="2400" b="1" dirty="0">
                <a:latin typeface="黑体" panose="02010609060101010101" pitchFamily="49" charset="-122"/>
                <a:ea typeface="黑体" panose="02010609060101010101" pitchFamily="49" charset="-122"/>
              </a:endParaRPr>
            </a:p>
          </p:txBody>
        </p:sp>
      </p:grpSp>
      <p:grpSp>
        <p:nvGrpSpPr>
          <p:cNvPr id="70660" name="Group 9"/>
          <p:cNvGrpSpPr/>
          <p:nvPr/>
        </p:nvGrpSpPr>
        <p:grpSpPr>
          <a:xfrm>
            <a:off x="971550" y="3716338"/>
            <a:ext cx="7416800" cy="1150937"/>
            <a:chOff x="612" y="2479"/>
            <a:chExt cx="4672" cy="725"/>
          </a:xfrm>
        </p:grpSpPr>
        <p:sp>
          <p:nvSpPr>
            <p:cNvPr id="70666" name="Rectangle 10"/>
            <p:cNvSpPr/>
            <p:nvPr/>
          </p:nvSpPr>
          <p:spPr>
            <a:xfrm>
              <a:off x="1156" y="2479"/>
              <a:ext cx="4128" cy="725"/>
            </a:xfrm>
            <a:prstGeom prst="rect">
              <a:avLst/>
            </a:prstGeom>
            <a:solidFill>
              <a:srgbClr val="66CCFF"/>
            </a:solidFill>
            <a:ln w="9525" cap="flat" cmpd="sng">
              <a:solidFill>
                <a:schemeClr val="tx1"/>
              </a:solidFill>
              <a:prstDash val="solid"/>
              <a:miter/>
              <a:headEnd type="none" w="med" len="med"/>
              <a:tailEnd type="none" w="med" len="med"/>
            </a:ln>
          </p:spPr>
          <p:txBody>
            <a:bodyPr anchor="ctr" anchorCtr="0"/>
            <a:p>
              <a:pPr>
                <a:spcBef>
                  <a:spcPct val="20000"/>
                </a:spcBef>
              </a:pPr>
              <a:r>
                <a:rPr lang="zh-CN" altLang="en-US" b="1" dirty="0">
                  <a:latin typeface="黑体" panose="02010609060101010101" pitchFamily="49" charset="-122"/>
                  <a:ea typeface="MS PMincho" panose="02020600040205080304" pitchFamily="18" charset="-128"/>
                </a:rPr>
                <a:t>所有工作必须达到应有的效益，没有效益的工作就是损失，必须消除。</a:t>
              </a:r>
              <a:endParaRPr lang="zh-CN" altLang="en-US" b="1" dirty="0">
                <a:latin typeface="黑体" panose="02010609060101010101" pitchFamily="49" charset="-122"/>
                <a:ea typeface="MS PMincho" panose="02020600040205080304" pitchFamily="18" charset="-128"/>
              </a:endParaRPr>
            </a:p>
            <a:p>
              <a:pPr>
                <a:spcBef>
                  <a:spcPct val="20000"/>
                </a:spcBef>
              </a:pPr>
              <a:endParaRPr lang="zh-CN" altLang="en-US" b="1" dirty="0">
                <a:latin typeface="黑体" panose="02010609060101010101" pitchFamily="49" charset="-122"/>
              </a:endParaRPr>
            </a:p>
          </p:txBody>
        </p:sp>
        <p:sp>
          <p:nvSpPr>
            <p:cNvPr id="70667" name="Rectangle 11"/>
            <p:cNvSpPr/>
            <p:nvPr/>
          </p:nvSpPr>
          <p:spPr>
            <a:xfrm>
              <a:off x="612" y="2479"/>
              <a:ext cx="544" cy="725"/>
            </a:xfrm>
            <a:prstGeom prst="rect">
              <a:avLst/>
            </a:prstGeom>
            <a:solidFill>
              <a:srgbClr val="FFFF00"/>
            </a:solidFill>
            <a:ln w="9525" cap="flat" cmpd="sng">
              <a:solidFill>
                <a:schemeClr val="tx1"/>
              </a:solidFill>
              <a:prstDash val="solid"/>
              <a:miter/>
              <a:headEnd type="none" w="med" len="med"/>
              <a:tailEnd type="none" w="med" len="med"/>
            </a:ln>
          </p:spPr>
          <p:txBody>
            <a:bodyPr anchor="ctr" anchorCtr="0"/>
            <a:p>
              <a:r>
                <a:rPr lang="zh-CN" altLang="en-US" sz="2400" b="1" dirty="0">
                  <a:latin typeface="黑体" panose="02010609060101010101" pitchFamily="49" charset="-122"/>
                  <a:ea typeface="黑体" panose="02010609060101010101" pitchFamily="49" charset="-122"/>
                </a:rPr>
                <a:t>利益</a:t>
              </a:r>
              <a:endParaRPr lang="zh-CN" altLang="en-US" sz="2400" b="1" dirty="0">
                <a:latin typeface="黑体" panose="02010609060101010101" pitchFamily="49" charset="-122"/>
                <a:ea typeface="黑体" panose="02010609060101010101" pitchFamily="49" charset="-122"/>
              </a:endParaRPr>
            </a:p>
          </p:txBody>
        </p:sp>
      </p:grpSp>
      <p:grpSp>
        <p:nvGrpSpPr>
          <p:cNvPr id="70661" name="Group 12"/>
          <p:cNvGrpSpPr/>
          <p:nvPr/>
        </p:nvGrpSpPr>
        <p:grpSpPr>
          <a:xfrm>
            <a:off x="971550" y="5013325"/>
            <a:ext cx="7416800" cy="1079500"/>
            <a:chOff x="612" y="3385"/>
            <a:chExt cx="4672" cy="680"/>
          </a:xfrm>
        </p:grpSpPr>
        <p:sp>
          <p:nvSpPr>
            <p:cNvPr id="70664" name="Rectangle 13"/>
            <p:cNvSpPr/>
            <p:nvPr/>
          </p:nvSpPr>
          <p:spPr>
            <a:xfrm>
              <a:off x="1156" y="3385"/>
              <a:ext cx="4128" cy="680"/>
            </a:xfrm>
            <a:prstGeom prst="rect">
              <a:avLst/>
            </a:prstGeom>
            <a:solidFill>
              <a:srgbClr val="66CCFF"/>
            </a:solidFill>
            <a:ln w="9525" cap="flat" cmpd="sng">
              <a:solidFill>
                <a:schemeClr val="tx1"/>
              </a:solidFill>
              <a:prstDash val="solid"/>
              <a:miter/>
              <a:headEnd type="none" w="med" len="med"/>
              <a:tailEnd type="none" w="med" len="med"/>
            </a:ln>
          </p:spPr>
          <p:txBody>
            <a:bodyPr anchor="ctr" anchorCtr="0"/>
            <a:p>
              <a:pPr>
                <a:spcBef>
                  <a:spcPct val="20000"/>
                </a:spcBef>
              </a:pPr>
              <a:r>
                <a:rPr lang="zh-CN" altLang="en-US" b="1" dirty="0">
                  <a:latin typeface="黑体" panose="02010609060101010101" pitchFamily="49" charset="-122"/>
                  <a:ea typeface="MS PMincho" panose="02020600040205080304" pitchFamily="18" charset="-128"/>
                </a:rPr>
                <a:t>提升现场管理的效率，做好管理的标准化和简单化。</a:t>
              </a:r>
              <a:endParaRPr lang="zh-CN" altLang="ja-JP" b="1" dirty="0">
                <a:latin typeface="黑体" panose="02010609060101010101" pitchFamily="49" charset="-122"/>
                <a:ea typeface="MS PMincho" panose="02020600040205080304" pitchFamily="18" charset="-128"/>
              </a:endParaRPr>
            </a:p>
            <a:p>
              <a:pPr>
                <a:spcBef>
                  <a:spcPct val="20000"/>
                </a:spcBef>
              </a:pPr>
              <a:r>
                <a:rPr lang="zh-CN" altLang="en-US" b="1" dirty="0">
                  <a:latin typeface="黑体" panose="02010609060101010101" pitchFamily="49" charset="-122"/>
                  <a:ea typeface="MS PMincho" panose="02020600040205080304" pitchFamily="18" charset="-128"/>
                </a:rPr>
                <a:t>在</a:t>
              </a:r>
              <a:r>
                <a:rPr lang="ja-JP" altLang="en-US" b="1" dirty="0">
                  <a:latin typeface="黑体" panose="02010609060101010101" pitchFamily="49" charset="-122"/>
                  <a:ea typeface="MS PMincho" panose="02020600040205080304" pitchFamily="18" charset="-128"/>
                </a:rPr>
                <a:t>日常</a:t>
              </a:r>
              <a:r>
                <a:rPr lang="zh-CN" altLang="en-US" b="1" dirty="0">
                  <a:latin typeface="黑体" panose="02010609060101010101" pitchFamily="49" charset="-122"/>
                  <a:ea typeface="MS PMincho" panose="02020600040205080304" pitchFamily="18" charset="-128"/>
                </a:rPr>
                <a:t>中不断的追求、完善现场</a:t>
              </a:r>
              <a:r>
                <a:rPr lang="ja-JP" altLang="en-US" b="1" dirty="0">
                  <a:latin typeface="黑体" panose="02010609060101010101" pitchFamily="49" charset="-122"/>
                  <a:ea typeface="MS PMincho" panose="02020600040205080304" pitchFamily="18" charset="-128"/>
                </a:rPr>
                <a:t>。</a:t>
              </a:r>
              <a:endParaRPr lang="ja-JP" altLang="en-US" b="1" dirty="0">
                <a:latin typeface="黑体" panose="02010609060101010101" pitchFamily="49" charset="-122"/>
                <a:ea typeface="MS PMincho" panose="02020600040205080304" pitchFamily="18" charset="-128"/>
              </a:endParaRPr>
            </a:p>
          </p:txBody>
        </p:sp>
        <p:sp>
          <p:nvSpPr>
            <p:cNvPr id="70665" name="Rectangle 14"/>
            <p:cNvSpPr/>
            <p:nvPr/>
          </p:nvSpPr>
          <p:spPr>
            <a:xfrm>
              <a:off x="612" y="3386"/>
              <a:ext cx="544" cy="679"/>
            </a:xfrm>
            <a:prstGeom prst="rect">
              <a:avLst/>
            </a:prstGeom>
            <a:solidFill>
              <a:srgbClr val="FFFF00"/>
            </a:solidFill>
            <a:ln w="9525" cap="flat" cmpd="sng">
              <a:solidFill>
                <a:schemeClr val="tx1"/>
              </a:solidFill>
              <a:prstDash val="solid"/>
              <a:miter/>
              <a:headEnd type="none" w="med" len="med"/>
              <a:tailEnd type="none" w="med" len="med"/>
            </a:ln>
          </p:spPr>
          <p:txBody>
            <a:bodyPr anchor="ctr" anchorCtr="0"/>
            <a:p>
              <a:r>
                <a:rPr lang="ja-JP" altLang="en-US" sz="2400" b="1" dirty="0">
                  <a:latin typeface="黑体" panose="02010609060101010101" pitchFamily="49" charset="-122"/>
                  <a:ea typeface="黑体" panose="02010609060101010101" pitchFamily="49" charset="-122"/>
                </a:rPr>
                <a:t>効率</a:t>
              </a:r>
              <a:endParaRPr lang="zh-CN" altLang="en-US" sz="2400" b="1" dirty="0">
                <a:latin typeface="黑体" panose="02010609060101010101" pitchFamily="49" charset="-122"/>
                <a:ea typeface="黑体" panose="02010609060101010101" pitchFamily="49" charset="-122"/>
              </a:endParaRPr>
            </a:p>
          </p:txBody>
        </p:sp>
      </p:grpSp>
      <p:sp>
        <p:nvSpPr>
          <p:cNvPr id="70662" name="Oval 15"/>
          <p:cNvSpPr/>
          <p:nvPr/>
        </p:nvSpPr>
        <p:spPr>
          <a:xfrm>
            <a:off x="-15875" y="114300"/>
            <a:ext cx="4344988" cy="876300"/>
          </a:xfrm>
          <a:prstGeom prst="ellipse">
            <a:avLst/>
          </a:prstGeom>
          <a:solidFill>
            <a:srgbClr val="FF66FF"/>
          </a:solidFill>
          <a:ln w="9525" cap="flat" cmpd="sng">
            <a:prstDash val="solid"/>
            <a:headEnd type="none" w="med" len="med"/>
            <a:tailEnd type="none" w="med" len="med"/>
          </a:ln>
          <a:scene3d>
            <a:camera prst="legacyPerspectiveTop">
              <a:rot lat="0" lon="0" rev="0"/>
            </a:camera>
            <a:lightRig rig="legacyFlat3" dir="b"/>
          </a:scene3d>
          <a:sp3d extrusionH="887400" prstMaterial="legacyMatte">
            <a:bevelT w="13500" h="13500" prst="angle"/>
            <a:bevelB w="13500" h="13500" prst="angle"/>
            <a:extrusionClr>
              <a:srgbClr val="FF66FF"/>
            </a:extrusionClr>
          </a:sp3d>
        </p:spPr>
        <p:txBody>
          <a:bodyPr wrap="none" anchor="ctr" anchorCtr="0">
            <a:flatTx/>
          </a:bodyPr>
          <a:p>
            <a:r>
              <a:rPr lang="en-US" altLang="zh-CN" sz="2800" b="1" dirty="0">
                <a:solidFill>
                  <a:schemeClr val="bg1"/>
                </a:solidFill>
                <a:latin typeface="黑体" panose="02010609060101010101" pitchFamily="49" charset="-122"/>
                <a:ea typeface="黑体" panose="02010609060101010101" pitchFamily="49" charset="-122"/>
              </a:rPr>
              <a:t>   </a:t>
            </a:r>
            <a:r>
              <a:rPr lang="zh-CN" altLang="en-US" sz="2800" b="1" dirty="0">
                <a:solidFill>
                  <a:schemeClr val="bg1"/>
                </a:solidFill>
                <a:latin typeface="黑体" panose="02010609060101010101" pitchFamily="49" charset="-122"/>
                <a:ea typeface="黑体" panose="02010609060101010101" pitchFamily="49" charset="-122"/>
              </a:rPr>
              <a:t>ＧＫ活动方针</a:t>
            </a:r>
            <a:endParaRPr lang="zh-CN" altLang="en-US" sz="2800" b="1" dirty="0">
              <a:solidFill>
                <a:schemeClr val="bg1"/>
              </a:solidFill>
              <a:latin typeface="黑体" panose="02010609060101010101" pitchFamily="49" charset="-122"/>
            </a:endParaRPr>
          </a:p>
        </p:txBody>
      </p:sp>
      <p:sp>
        <p:nvSpPr>
          <p:cNvPr id="70663" name="Rectangle 2"/>
          <p:cNvSpPr/>
          <p:nvPr/>
        </p:nvSpPr>
        <p:spPr>
          <a:xfrm>
            <a:off x="1259840" y="6092825"/>
            <a:ext cx="4968875" cy="366713"/>
          </a:xfrm>
          <a:prstGeom prst="rect">
            <a:avLst/>
          </a:prstGeom>
          <a:noFill/>
          <a:ln w="9525">
            <a:noFill/>
          </a:ln>
        </p:spPr>
        <p:txBody>
          <a:bodyPr>
            <a:spAutoFit/>
          </a:bodyPr>
          <a:p>
            <a:r>
              <a:rPr lang="ja-JP" altLang="en-US" b="1" dirty="0">
                <a:latin typeface="HGP創英ﾌﾟﾚｾﾞﾝｽEB" pitchFamily="18" charset="-128"/>
                <a:ea typeface="HGP創英ﾌﾟﾚｾﾞﾝｽEB" pitchFamily="18" charset="-128"/>
              </a:rPr>
              <a:t>＊</a:t>
            </a:r>
            <a:r>
              <a:rPr lang="en-US" altLang="ja-JP" b="1" dirty="0">
                <a:latin typeface="HGP創英ﾌﾟﾚｾﾞﾝｽEB" pitchFamily="18" charset="-128"/>
                <a:ea typeface="HGP創英ﾌﾟﾚｾﾞﾝｽEB" pitchFamily="18" charset="-128"/>
              </a:rPr>
              <a:t>5</a:t>
            </a:r>
            <a:r>
              <a:rPr lang="zh-CN" altLang="en-US" b="1" dirty="0">
                <a:latin typeface="HGP創英ﾌﾟﾚｾﾞﾝｽEB" pitchFamily="18" charset="-128"/>
                <a:ea typeface="HGP創英ﾌﾟﾚｾﾞﾝｽEB" pitchFamily="18" charset="-128"/>
              </a:rPr>
              <a:t>现主义：</a:t>
            </a:r>
            <a:r>
              <a:rPr lang="ja-JP" altLang="en-US" b="1" dirty="0">
                <a:latin typeface="HGP創英ﾌﾟﾚｾﾞﾝｽEB" pitchFamily="18" charset="-128"/>
                <a:ea typeface="HGP創英ﾌﾟﾚｾﾞﾝｽEB" pitchFamily="18" charset="-128"/>
              </a:rPr>
              <a:t>原理</a:t>
            </a:r>
            <a:r>
              <a:rPr lang="zh-CN" altLang="en-US" b="1" dirty="0">
                <a:latin typeface="HGP創英ﾌﾟﾚｾﾞﾝｽEB" pitchFamily="18" charset="-128"/>
                <a:ea typeface="HGP創英ﾌﾟﾚｾﾞﾝｽEB" pitchFamily="18" charset="-128"/>
              </a:rPr>
              <a:t>、原则</a:t>
            </a:r>
            <a:r>
              <a:rPr lang="ja-JP" altLang="en-US" b="1" dirty="0">
                <a:latin typeface="HGP創英ﾌﾟﾚｾﾞﾝｽEB" pitchFamily="18" charset="-128"/>
                <a:ea typeface="HGP創英ﾌﾟﾚｾﾞﾝｽEB" pitchFamily="18" charset="-128"/>
              </a:rPr>
              <a:t>、</a:t>
            </a:r>
            <a:r>
              <a:rPr lang="zh-CN" altLang="en-US" b="1" dirty="0">
                <a:latin typeface="HGP創英ﾌﾟﾚｾﾞﾝｽEB" pitchFamily="18" charset="-128"/>
                <a:ea typeface="HGP創英ﾌﾟﾚｾﾞﾝｽEB" pitchFamily="18" charset="-128"/>
              </a:rPr>
              <a:t>现场</a:t>
            </a:r>
            <a:r>
              <a:rPr lang="ja-JP" altLang="en-US" b="1" dirty="0">
                <a:latin typeface="HGP創英ﾌﾟﾚｾﾞﾝｽEB" pitchFamily="18" charset="-128"/>
                <a:ea typeface="HGP創英ﾌﾟﾚｾﾞﾝｽEB" pitchFamily="18" charset="-128"/>
              </a:rPr>
              <a:t>、</a:t>
            </a:r>
            <a:r>
              <a:rPr lang="zh-CN" altLang="en-US" b="1" dirty="0">
                <a:latin typeface="HGP創英ﾌﾟﾚｾﾞﾝｽEB" pitchFamily="18" charset="-128"/>
                <a:ea typeface="HGP創英ﾌﾟﾚｾﾞﾝｽEB" pitchFamily="18" charset="-128"/>
              </a:rPr>
              <a:t>现物</a:t>
            </a:r>
            <a:r>
              <a:rPr lang="ja-JP" altLang="en-US" b="1" dirty="0">
                <a:latin typeface="HGP創英ﾌﾟﾚｾﾞﾝｽEB" pitchFamily="18" charset="-128"/>
                <a:ea typeface="HGP創英ﾌﾟﾚｾﾞﾝｽEB" pitchFamily="18" charset="-128"/>
              </a:rPr>
              <a:t>、</a:t>
            </a:r>
            <a:r>
              <a:rPr lang="zh-CN" altLang="en-US" b="1" dirty="0">
                <a:latin typeface="HGP創英ﾌﾟﾚｾﾞﾝｽEB" pitchFamily="18" charset="-128"/>
                <a:ea typeface="HGP創英ﾌﾟﾚｾﾞﾝｽEB" pitchFamily="18" charset="-128"/>
              </a:rPr>
              <a:t>现实</a:t>
            </a:r>
            <a:endParaRPr lang="zh-CN" altLang="en-US" b="1" dirty="0">
              <a:latin typeface="HGP創英ﾌﾟﾚｾﾞﾝｽEB" pitchFamily="18" charset="-128"/>
              <a:ea typeface="HGP創英ﾌﾟﾚｾﾞﾝｽEB" pitchFamily="18" charset="-128"/>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682" name="Text Box 26"/>
          <p:cNvSpPr txBox="1"/>
          <p:nvPr/>
        </p:nvSpPr>
        <p:spPr>
          <a:xfrm>
            <a:off x="107950" y="69850"/>
            <a:ext cx="3097213" cy="457200"/>
          </a:xfrm>
          <a:prstGeom prst="rect">
            <a:avLst/>
          </a:prstGeom>
          <a:noFill/>
          <a:ln w="9525">
            <a:noFill/>
          </a:ln>
        </p:spPr>
        <p:txBody>
          <a:bodyPr>
            <a:spAutoFit/>
          </a:bodyPr>
          <a:p>
            <a:pPr>
              <a:spcBef>
                <a:spcPct val="50000"/>
              </a:spcBef>
            </a:pPr>
            <a:r>
              <a:rPr lang="zh-CN" altLang="en-US" dirty="0">
                <a:solidFill>
                  <a:srgbClr val="FF3300"/>
                </a:solidFill>
                <a:latin typeface="Arial" panose="020B0604020202020204" pitchFamily="34" charset="0"/>
                <a:ea typeface="黑体" panose="02010609060101010101" pitchFamily="49" charset="-122"/>
              </a:rPr>
              <a:t>二、与部下沟通</a:t>
            </a:r>
            <a:endParaRPr lang="zh-CN" altLang="en-US" dirty="0">
              <a:solidFill>
                <a:srgbClr val="FF3300"/>
              </a:solidFill>
              <a:latin typeface="Arial" panose="020B0604020202020204" pitchFamily="34" charset="0"/>
              <a:ea typeface="黑体" panose="02010609060101010101" pitchFamily="49" charset="-122"/>
            </a:endParaRPr>
          </a:p>
        </p:txBody>
      </p:sp>
      <p:pic>
        <p:nvPicPr>
          <p:cNvPr id="71683" name="图片 1"/>
          <p:cNvPicPr>
            <a:picLocks noChangeAspect="1"/>
          </p:cNvPicPr>
          <p:nvPr/>
        </p:nvPicPr>
        <p:blipFill>
          <a:blip r:embed="rId1"/>
          <a:stretch>
            <a:fillRect/>
          </a:stretch>
        </p:blipFill>
        <p:spPr>
          <a:xfrm>
            <a:off x="4659313" y="885825"/>
            <a:ext cx="4124325" cy="5707063"/>
          </a:xfrm>
          <a:prstGeom prst="rect">
            <a:avLst/>
          </a:prstGeom>
          <a:noFill/>
          <a:ln w="9525">
            <a:noFill/>
          </a:ln>
        </p:spPr>
      </p:pic>
      <p:pic>
        <p:nvPicPr>
          <p:cNvPr id="71684" name="图片 2"/>
          <p:cNvPicPr>
            <a:picLocks noChangeAspect="1"/>
          </p:cNvPicPr>
          <p:nvPr/>
        </p:nvPicPr>
        <p:blipFill>
          <a:blip r:embed="rId2"/>
          <a:stretch>
            <a:fillRect/>
          </a:stretch>
        </p:blipFill>
        <p:spPr>
          <a:xfrm>
            <a:off x="295275" y="742950"/>
            <a:ext cx="3987800" cy="5815013"/>
          </a:xfrm>
          <a:prstGeom prst="rect">
            <a:avLst/>
          </a:prstGeom>
          <a:noFill/>
          <a:ln w="9525">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2706" name="Text Box 3"/>
          <p:cNvSpPr txBox="1"/>
          <p:nvPr/>
        </p:nvSpPr>
        <p:spPr>
          <a:xfrm>
            <a:off x="2627313" y="561975"/>
            <a:ext cx="4319587" cy="457200"/>
          </a:xfrm>
          <a:prstGeom prst="rect">
            <a:avLst/>
          </a:prstGeom>
          <a:noFill/>
          <a:ln w="9525">
            <a:noFill/>
          </a:ln>
        </p:spPr>
        <p:txBody>
          <a:bodyPr>
            <a:spAutoFit/>
          </a:bodyPr>
          <a:p>
            <a:pPr algn="ctr">
              <a:spcBef>
                <a:spcPct val="50000"/>
              </a:spcBef>
            </a:pPr>
            <a:r>
              <a:rPr lang="zh-CN" altLang="en-US" b="1" dirty="0">
                <a:solidFill>
                  <a:srgbClr val="FF3300"/>
                </a:solidFill>
                <a:latin typeface="Arial" panose="020B0604020202020204" pitchFamily="34" charset="0"/>
              </a:rPr>
              <a:t>可视化看板</a:t>
            </a:r>
            <a:endParaRPr lang="zh-CN" altLang="en-US" b="1" dirty="0">
              <a:solidFill>
                <a:srgbClr val="FF3300"/>
              </a:solidFill>
              <a:latin typeface="Arial" panose="020B0604020202020204" pitchFamily="34" charset="0"/>
            </a:endParaRPr>
          </a:p>
        </p:txBody>
      </p:sp>
      <p:sp>
        <p:nvSpPr>
          <p:cNvPr id="72707" name="Text Box 27"/>
          <p:cNvSpPr txBox="1"/>
          <p:nvPr/>
        </p:nvSpPr>
        <p:spPr>
          <a:xfrm>
            <a:off x="395288" y="333375"/>
            <a:ext cx="3097212" cy="457200"/>
          </a:xfrm>
          <a:prstGeom prst="rect">
            <a:avLst/>
          </a:prstGeom>
          <a:noFill/>
          <a:ln w="9525">
            <a:noFill/>
          </a:ln>
        </p:spPr>
        <p:txBody>
          <a:bodyPr>
            <a:spAutoFit/>
          </a:bodyPr>
          <a:p>
            <a:pPr>
              <a:spcBef>
                <a:spcPct val="50000"/>
              </a:spcBef>
            </a:pPr>
            <a:r>
              <a:rPr lang="zh-CN" altLang="en-US" dirty="0">
                <a:solidFill>
                  <a:srgbClr val="FF3300"/>
                </a:solidFill>
                <a:latin typeface="Arial" panose="020B0604020202020204" pitchFamily="34" charset="0"/>
                <a:ea typeface="黑体" panose="02010609060101010101" pitchFamily="49" charset="-122"/>
              </a:rPr>
              <a:t>三、可视化管理</a:t>
            </a:r>
            <a:endParaRPr lang="zh-CN" altLang="en-US" dirty="0">
              <a:solidFill>
                <a:srgbClr val="FF3300"/>
              </a:solidFill>
              <a:latin typeface="Arial" panose="020B0604020202020204" pitchFamily="34" charset="0"/>
              <a:ea typeface="黑体" panose="02010609060101010101" pitchFamily="49" charset="-122"/>
            </a:endParaRPr>
          </a:p>
        </p:txBody>
      </p:sp>
      <p:grpSp>
        <p:nvGrpSpPr>
          <p:cNvPr id="8" name="组合 7"/>
          <p:cNvGrpSpPr/>
          <p:nvPr/>
        </p:nvGrpSpPr>
        <p:grpSpPr>
          <a:xfrm>
            <a:off x="177800" y="1437005"/>
            <a:ext cx="8788400" cy="4612640"/>
            <a:chOff x="280" y="2263"/>
            <a:chExt cx="13840" cy="7264"/>
          </a:xfrm>
        </p:grpSpPr>
        <p:grpSp>
          <p:nvGrpSpPr>
            <p:cNvPr id="3" name="组合 2"/>
            <p:cNvGrpSpPr/>
            <p:nvPr/>
          </p:nvGrpSpPr>
          <p:grpSpPr>
            <a:xfrm>
              <a:off x="280" y="2263"/>
              <a:ext cx="13840" cy="7264"/>
              <a:chOff x="280" y="2263"/>
              <a:chExt cx="13840" cy="7264"/>
            </a:xfrm>
          </p:grpSpPr>
          <p:pic>
            <p:nvPicPr>
              <p:cNvPr id="72708" name="图片 1"/>
              <p:cNvPicPr>
                <a:picLocks noChangeAspect="1"/>
              </p:cNvPicPr>
              <p:nvPr/>
            </p:nvPicPr>
            <p:blipFill>
              <a:blip r:embed="rId1"/>
              <a:stretch>
                <a:fillRect/>
              </a:stretch>
            </p:blipFill>
            <p:spPr>
              <a:xfrm>
                <a:off x="280" y="2263"/>
                <a:ext cx="13840" cy="7265"/>
              </a:xfrm>
              <a:prstGeom prst="rect">
                <a:avLst/>
              </a:prstGeom>
              <a:noFill/>
              <a:ln w="9525">
                <a:noFill/>
              </a:ln>
            </p:spPr>
          </p:pic>
          <p:sp>
            <p:nvSpPr>
              <p:cNvPr id="2" name="矩形 1"/>
              <p:cNvSpPr/>
              <p:nvPr/>
            </p:nvSpPr>
            <p:spPr>
              <a:xfrm>
                <a:off x="623" y="2921"/>
                <a:ext cx="1248" cy="43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endParaRPr lang="zh-CN" altLang="en-US" dirty="0" smtClean="0"/>
              </a:p>
            </p:txBody>
          </p:sp>
        </p:grpSp>
        <p:sp>
          <p:nvSpPr>
            <p:cNvPr id="7" name="矩形 6"/>
            <p:cNvSpPr/>
            <p:nvPr/>
          </p:nvSpPr>
          <p:spPr>
            <a:xfrm>
              <a:off x="5273" y="3019"/>
              <a:ext cx="1701" cy="56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endParaRPr lang="zh-CN" altLang="en-US" dirty="0" smtClean="0"/>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 name="组合 2"/>
          <p:cNvGrpSpPr/>
          <p:nvPr/>
        </p:nvGrpSpPr>
        <p:grpSpPr>
          <a:xfrm>
            <a:off x="683895" y="1125220"/>
            <a:ext cx="7894320" cy="5109210"/>
            <a:chOff x="1077" y="1772"/>
            <a:chExt cx="12432" cy="8046"/>
          </a:xfrm>
        </p:grpSpPr>
        <p:grpSp>
          <p:nvGrpSpPr>
            <p:cNvPr id="6" name="组合 5"/>
            <p:cNvGrpSpPr/>
            <p:nvPr/>
          </p:nvGrpSpPr>
          <p:grpSpPr>
            <a:xfrm>
              <a:off x="1077" y="1772"/>
              <a:ext cx="12432" cy="8047"/>
              <a:chOff x="4306" y="4530"/>
              <a:chExt cx="9712" cy="6190"/>
            </a:xfrm>
          </p:grpSpPr>
          <p:pic>
            <p:nvPicPr>
              <p:cNvPr id="72709" name="图片 2"/>
              <p:cNvPicPr>
                <a:picLocks noChangeAspect="1"/>
              </p:cNvPicPr>
              <p:nvPr>
                <p:custDataLst>
                  <p:tags r:id="rId1"/>
                </p:custDataLst>
              </p:nvPr>
            </p:nvPicPr>
            <p:blipFill>
              <a:blip r:embed="rId2"/>
              <a:stretch>
                <a:fillRect/>
              </a:stretch>
            </p:blipFill>
            <p:spPr>
              <a:xfrm>
                <a:off x="4306" y="4530"/>
                <a:ext cx="9712" cy="6190"/>
              </a:xfrm>
              <a:prstGeom prst="rect">
                <a:avLst/>
              </a:prstGeom>
              <a:noFill/>
              <a:ln w="9525">
                <a:noFill/>
              </a:ln>
            </p:spPr>
          </p:pic>
          <p:sp>
            <p:nvSpPr>
              <p:cNvPr id="4" name="矩形 3"/>
              <p:cNvSpPr/>
              <p:nvPr>
                <p:custDataLst>
                  <p:tags r:id="rId3"/>
                </p:custDataLst>
              </p:nvPr>
            </p:nvSpPr>
            <p:spPr>
              <a:xfrm>
                <a:off x="4706" y="4643"/>
                <a:ext cx="1164" cy="5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endParaRPr lang="zh-CN" altLang="en-US" dirty="0" smtClean="0"/>
              </a:p>
            </p:txBody>
          </p:sp>
          <p:sp>
            <p:nvSpPr>
              <p:cNvPr id="5" name="矩形 4"/>
              <p:cNvSpPr/>
              <p:nvPr>
                <p:custDataLst>
                  <p:tags r:id="rId4"/>
                </p:custDataLst>
              </p:nvPr>
            </p:nvSpPr>
            <p:spPr>
              <a:xfrm>
                <a:off x="6974" y="4720"/>
                <a:ext cx="1516" cy="5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endParaRPr lang="zh-CN" altLang="en-US" dirty="0" smtClean="0"/>
              </a:p>
            </p:txBody>
          </p:sp>
        </p:grpSp>
        <p:sp>
          <p:nvSpPr>
            <p:cNvPr id="2" name="矩形 1"/>
            <p:cNvSpPr/>
            <p:nvPr/>
          </p:nvSpPr>
          <p:spPr>
            <a:xfrm>
              <a:off x="1190" y="9143"/>
              <a:ext cx="12134" cy="5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endParaRPr lang="zh-CN" altLang="en-US" dirty="0" smtClean="0"/>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3730" name="Text Box 3"/>
          <p:cNvSpPr txBox="1"/>
          <p:nvPr/>
        </p:nvSpPr>
        <p:spPr>
          <a:xfrm>
            <a:off x="9525" y="171450"/>
            <a:ext cx="4319588" cy="457200"/>
          </a:xfrm>
          <a:prstGeom prst="rect">
            <a:avLst/>
          </a:prstGeom>
          <a:noFill/>
          <a:ln w="9525">
            <a:noFill/>
          </a:ln>
        </p:spPr>
        <p:txBody>
          <a:bodyPr>
            <a:spAutoFit/>
          </a:bodyPr>
          <a:p>
            <a:pPr>
              <a:spcBef>
                <a:spcPct val="50000"/>
              </a:spcBef>
            </a:pPr>
            <a:r>
              <a:rPr lang="zh-CN" altLang="en-US" b="1" dirty="0">
                <a:solidFill>
                  <a:srgbClr val="FF3300"/>
                </a:solidFill>
                <a:latin typeface="Arial" panose="020B0604020202020204" pitchFamily="34" charset="0"/>
              </a:rPr>
              <a:t>活动计划书方策管理表</a:t>
            </a:r>
            <a:endParaRPr lang="zh-CN" altLang="en-US" b="1" dirty="0">
              <a:solidFill>
                <a:srgbClr val="FF3300"/>
              </a:solidFill>
              <a:latin typeface="Arial" panose="020B0604020202020204" pitchFamily="34" charset="0"/>
            </a:endParaRPr>
          </a:p>
        </p:txBody>
      </p:sp>
      <p:pic>
        <p:nvPicPr>
          <p:cNvPr id="73731" name="图片 1"/>
          <p:cNvPicPr>
            <a:picLocks noChangeAspect="1"/>
          </p:cNvPicPr>
          <p:nvPr/>
        </p:nvPicPr>
        <p:blipFill>
          <a:blip r:embed="rId1"/>
          <a:stretch>
            <a:fillRect/>
          </a:stretch>
        </p:blipFill>
        <p:spPr>
          <a:xfrm>
            <a:off x="136525" y="803275"/>
            <a:ext cx="8721725" cy="6048375"/>
          </a:xfrm>
          <a:prstGeom prst="rect">
            <a:avLst/>
          </a:prstGeom>
          <a:noFill/>
          <a:ln w="9525">
            <a:noFill/>
          </a:ln>
        </p:spPr>
      </p:pic>
      <p:sp>
        <p:nvSpPr>
          <p:cNvPr id="73732" name="AutoShape 5"/>
          <p:cNvSpPr/>
          <p:nvPr/>
        </p:nvSpPr>
        <p:spPr>
          <a:xfrm>
            <a:off x="1835150" y="3284538"/>
            <a:ext cx="2665413" cy="1368425"/>
          </a:xfrm>
          <a:prstGeom prst="wedgeRoundRectCallout">
            <a:avLst>
              <a:gd name="adj1" fmla="val 43986"/>
              <a:gd name="adj2" fmla="val 89097"/>
              <a:gd name="adj3" fmla="val 16667"/>
            </a:avLst>
          </a:prstGeom>
          <a:solidFill>
            <a:srgbClr val="FF0000"/>
          </a:solidFill>
          <a:ln w="9525" cap="flat" cmpd="sng">
            <a:solidFill>
              <a:schemeClr val="tx1"/>
            </a:solidFill>
            <a:prstDash val="solid"/>
            <a:miter/>
            <a:headEnd type="none" w="med" len="med"/>
            <a:tailEnd type="none" w="med" len="med"/>
          </a:ln>
        </p:spPr>
        <p:txBody>
          <a:bodyPr/>
          <a:p>
            <a:pPr algn="ctr"/>
            <a:r>
              <a:rPr lang="zh-CN" altLang="en-US" dirty="0">
                <a:latin typeface="Arial" panose="020B0604020202020204" pitchFamily="34" charset="0"/>
                <a:ea typeface="黑体" panose="02010609060101010101" pitchFamily="49" charset="-122"/>
              </a:rPr>
              <a:t>活动计划书结果系和要因系项目要用管理表实施管理</a:t>
            </a:r>
            <a:endParaRPr lang="zh-CN" altLang="en-US" dirty="0">
              <a:latin typeface="Arial" panose="020B0604020202020204" pitchFamily="34" charset="0"/>
              <a:ea typeface="黑体" panose="02010609060101010101" pitchFamily="49" charset="-122"/>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4754" name="图片 1"/>
          <p:cNvPicPr>
            <a:picLocks noChangeAspect="1"/>
          </p:cNvPicPr>
          <p:nvPr/>
        </p:nvPicPr>
        <p:blipFill>
          <a:blip r:embed="rId1"/>
          <a:stretch>
            <a:fillRect/>
          </a:stretch>
        </p:blipFill>
        <p:spPr>
          <a:xfrm>
            <a:off x="4962525" y="717550"/>
            <a:ext cx="4167188" cy="6078538"/>
          </a:xfrm>
          <a:prstGeom prst="rect">
            <a:avLst/>
          </a:prstGeom>
          <a:noFill/>
          <a:ln w="9525">
            <a:noFill/>
          </a:ln>
        </p:spPr>
      </p:pic>
      <p:sp>
        <p:nvSpPr>
          <p:cNvPr id="74755" name="AutoShape 6"/>
          <p:cNvSpPr/>
          <p:nvPr/>
        </p:nvSpPr>
        <p:spPr>
          <a:xfrm>
            <a:off x="5468938" y="3622675"/>
            <a:ext cx="2808287" cy="792163"/>
          </a:xfrm>
          <a:prstGeom prst="wedgeRoundRectCallout">
            <a:avLst>
              <a:gd name="adj1" fmla="val 2065"/>
              <a:gd name="adj2" fmla="val 24551"/>
              <a:gd name="adj3" fmla="val 16667"/>
            </a:avLst>
          </a:prstGeom>
          <a:solidFill>
            <a:srgbClr val="FF3300"/>
          </a:solidFill>
          <a:ln w="9525" cap="flat" cmpd="sng">
            <a:solidFill>
              <a:schemeClr val="tx1"/>
            </a:solidFill>
            <a:prstDash val="solid"/>
            <a:miter/>
            <a:headEnd type="none" w="med" len="med"/>
            <a:tailEnd type="none" w="med" len="med"/>
          </a:ln>
        </p:spPr>
        <p:txBody>
          <a:bodyPr/>
          <a:p>
            <a:pPr algn="ctr"/>
            <a:r>
              <a:rPr lang="zh-CN" altLang="en-US" sz="1600" b="1" dirty="0">
                <a:latin typeface="Arial" panose="020B0604020202020204" pitchFamily="34" charset="0"/>
              </a:rPr>
              <a:t>每月班组要对班组</a:t>
            </a:r>
            <a:r>
              <a:rPr lang="en-US" altLang="zh-CN" sz="1600" b="1" dirty="0">
                <a:latin typeface="Arial" panose="020B0604020202020204" pitchFamily="34" charset="0"/>
              </a:rPr>
              <a:t>QCTSM</a:t>
            </a:r>
            <a:r>
              <a:rPr lang="zh-CN" altLang="en-US" sz="1600" b="1" dirty="0">
                <a:latin typeface="Arial" panose="020B0604020202020204" pitchFamily="34" charset="0"/>
              </a:rPr>
              <a:t>的经营结果向员工说明，并有记录</a:t>
            </a:r>
            <a:endParaRPr lang="zh-CN" altLang="en-US" sz="1600" b="1" dirty="0">
              <a:latin typeface="Arial" panose="020B0604020202020204" pitchFamily="34" charset="0"/>
            </a:endParaRPr>
          </a:p>
        </p:txBody>
      </p:sp>
      <p:pic>
        <p:nvPicPr>
          <p:cNvPr id="74756" name="图片 3"/>
          <p:cNvPicPr>
            <a:picLocks noChangeAspect="1"/>
          </p:cNvPicPr>
          <p:nvPr/>
        </p:nvPicPr>
        <p:blipFill>
          <a:blip r:embed="rId2"/>
          <a:stretch>
            <a:fillRect/>
          </a:stretch>
        </p:blipFill>
        <p:spPr>
          <a:xfrm>
            <a:off x="390525" y="1660525"/>
            <a:ext cx="4254500" cy="3536950"/>
          </a:xfrm>
          <a:prstGeom prst="rect">
            <a:avLst/>
          </a:prstGeom>
          <a:noFill/>
          <a:ln w="9525">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5778" name="图片 1"/>
          <p:cNvPicPr>
            <a:picLocks noChangeAspect="1"/>
          </p:cNvPicPr>
          <p:nvPr/>
        </p:nvPicPr>
        <p:blipFill>
          <a:blip r:embed="rId1"/>
          <a:stretch>
            <a:fillRect/>
          </a:stretch>
        </p:blipFill>
        <p:spPr>
          <a:xfrm>
            <a:off x="115888" y="949325"/>
            <a:ext cx="8912225" cy="5329238"/>
          </a:xfrm>
          <a:prstGeom prst="rect">
            <a:avLst/>
          </a:prstGeom>
          <a:noFill/>
          <a:ln w="9525">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6802" name="Picture 10"/>
          <p:cNvPicPr>
            <a:picLocks noChangeAspect="1"/>
          </p:cNvPicPr>
          <p:nvPr/>
        </p:nvPicPr>
        <p:blipFill>
          <a:blip r:embed="rId1"/>
          <a:stretch>
            <a:fillRect/>
          </a:stretch>
        </p:blipFill>
        <p:spPr>
          <a:xfrm>
            <a:off x="250825" y="908050"/>
            <a:ext cx="8713788" cy="5772150"/>
          </a:xfrm>
          <a:prstGeom prst="rect">
            <a:avLst/>
          </a:prstGeom>
          <a:noFill/>
          <a:ln w="9525">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6" name="Rectangle 4"/>
          <p:cNvSpPr>
            <a:spLocks noChangeArrowheads="1"/>
          </p:cNvSpPr>
          <p:nvPr/>
        </p:nvSpPr>
        <p:spPr bwMode="auto">
          <a:xfrm>
            <a:off x="220663" y="100013"/>
            <a:ext cx="5522913" cy="1168400"/>
          </a:xfrm>
          <a:prstGeom prst="rect">
            <a:avLst/>
          </a:prstGeom>
          <a:noFill/>
          <a:ln w="9525" algn="ctr">
            <a:noFill/>
            <a:miter lim="800000"/>
          </a:ln>
          <a:effectLst/>
        </p:spPr>
        <p:txBody>
          <a:bodyPr>
            <a:spAutoFit/>
          </a:bodyPr>
          <a:lstStyle/>
          <a:p>
            <a:pPr marL="342900" marR="0" lvl="0" indent="-342900" algn="l" defTabSz="914400" rtl="0" eaLnBrk="0" fontAlgn="base" latinLnBrk="0" hangingPunct="0">
              <a:lnSpc>
                <a:spcPct val="100000"/>
              </a:lnSpc>
              <a:spcBef>
                <a:spcPct val="50000"/>
              </a:spcBef>
              <a:spcAft>
                <a:spcPct val="0"/>
              </a:spcAft>
              <a:buClrTx/>
              <a:buSzTx/>
              <a:buFont typeface="Wingdings" panose="05000000000000000000" pitchFamily="2" charset="2"/>
              <a:buChar char="Ø"/>
              <a:defRPr/>
            </a:pPr>
            <a:r>
              <a:rPr kumimoji="0" lang="en-US" altLang="zh-CN" sz="2800" b="1" i="0" u="none" strike="noStrike" kern="1200" cap="none" spc="0" normalizeH="0" baseline="0" noProof="1" smtClean="0">
                <a:ln>
                  <a:noFill/>
                </a:ln>
                <a:solidFill>
                  <a:srgbClr val="0097E0"/>
                </a:solidFill>
                <a:effectLst/>
                <a:uLnTx/>
                <a:uFillTx/>
                <a:latin typeface="微软雅黑" panose="020B0503020204020204" pitchFamily="34" charset="-122"/>
                <a:ea typeface="微软雅黑" panose="020B0503020204020204" pitchFamily="34" charset="-122"/>
                <a:cs typeface="+mn-cs"/>
              </a:rPr>
              <a:t>5</a:t>
            </a:r>
            <a:r>
              <a:rPr kumimoji="0" lang="zh-CN" altLang="en-US" sz="2800" b="1" i="0" u="none" strike="noStrike" kern="1200" cap="none" spc="0" normalizeH="0" baseline="0" noProof="1" smtClean="0">
                <a:ln>
                  <a:noFill/>
                </a:ln>
                <a:solidFill>
                  <a:srgbClr val="0097E0"/>
                </a:solidFill>
                <a:effectLst/>
                <a:uLnTx/>
                <a:uFillTx/>
                <a:latin typeface="微软雅黑" panose="020B0503020204020204" pitchFamily="34" charset="-122"/>
                <a:ea typeface="微软雅黑" panose="020B0503020204020204" pitchFamily="34" charset="-122"/>
                <a:cs typeface="+mn-cs"/>
              </a:rPr>
              <a:t>－</a:t>
            </a:r>
            <a:r>
              <a:rPr kumimoji="0" lang="en-US" sz="2800" b="1" i="0" u="none" strike="noStrike" kern="1200" cap="none" spc="0" normalizeH="0" baseline="0" noProof="1" smtClean="0">
                <a:ln>
                  <a:noFill/>
                </a:ln>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mn-cs"/>
                <a:sym typeface="+mn-ea"/>
              </a:rPr>
              <a:t>4</a:t>
            </a:r>
            <a:r>
              <a:rPr kumimoji="0" lang="zh-CN" altLang="en-US" sz="2800" b="1" i="0" u="none" strike="noStrike" kern="1200" cap="none" spc="0" normalizeH="0" baseline="0" noProof="1" smtClean="0">
                <a:ln>
                  <a:noFill/>
                </a:ln>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mn-cs"/>
                <a:sym typeface="+mn-ea"/>
              </a:rPr>
              <a:t>工段班长培训计划</a:t>
            </a:r>
            <a:endParaRPr kumimoji="0" lang="zh-CN" altLang="en-US" sz="2800" b="1" i="0" u="none" strike="noStrike" kern="1200" cap="none" spc="0" normalizeH="0" baseline="0" noProof="1" smtClean="0">
              <a:ln>
                <a:noFill/>
              </a:ln>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mn-cs"/>
              <a:sym typeface="+mn-ea"/>
            </a:endParaRPr>
          </a:p>
          <a:p>
            <a:pPr marL="342900" marR="0" lvl="0" indent="-342900" algn="l" defTabSz="914400" rtl="0" eaLnBrk="0" fontAlgn="base" latinLnBrk="0" hangingPunct="0">
              <a:lnSpc>
                <a:spcPct val="100000"/>
              </a:lnSpc>
              <a:spcBef>
                <a:spcPct val="50000"/>
              </a:spcBef>
              <a:spcAft>
                <a:spcPct val="0"/>
              </a:spcAft>
              <a:buClrTx/>
              <a:buSzTx/>
              <a:buFont typeface="Wingdings" panose="05000000000000000000" pitchFamily="2" charset="2"/>
              <a:buChar char="Ø"/>
              <a:defRPr/>
            </a:pPr>
            <a:endParaRPr kumimoji="0" lang="zh-CN" altLang="fr-FR" sz="2800" b="1" i="0" u="none" strike="noStrike" kern="1200" cap="none" spc="0" normalizeH="0" baseline="0" noProof="1">
              <a:ln>
                <a:noFill/>
              </a:ln>
              <a:solidFill>
                <a:srgbClr val="0097E0"/>
              </a:solidFill>
              <a:effectLst/>
              <a:uLnTx/>
              <a:uFillTx/>
              <a:latin typeface="微软雅黑" panose="020B0503020204020204" pitchFamily="34" charset="-122"/>
              <a:ea typeface="微软雅黑" panose="020B0503020204020204" pitchFamily="34" charset="-122"/>
              <a:cs typeface="+mn-cs"/>
            </a:endParaRPr>
          </a:p>
        </p:txBody>
      </p:sp>
      <p:grpSp>
        <p:nvGrpSpPr>
          <p:cNvPr id="4" name="组合 3"/>
          <p:cNvGrpSpPr/>
          <p:nvPr/>
        </p:nvGrpSpPr>
        <p:grpSpPr>
          <a:xfrm>
            <a:off x="330200" y="1450975"/>
            <a:ext cx="8642350" cy="4451350"/>
            <a:chOff x="520" y="2285"/>
            <a:chExt cx="13610" cy="7010"/>
          </a:xfrm>
        </p:grpSpPr>
        <p:pic>
          <p:nvPicPr>
            <p:cNvPr id="77827" name="图片 1"/>
            <p:cNvPicPr>
              <a:picLocks noChangeAspect="1"/>
            </p:cNvPicPr>
            <p:nvPr/>
          </p:nvPicPr>
          <p:blipFill>
            <a:blip r:embed="rId1"/>
            <a:stretch>
              <a:fillRect/>
            </a:stretch>
          </p:blipFill>
          <p:spPr>
            <a:xfrm>
              <a:off x="520" y="2285"/>
              <a:ext cx="13610" cy="7010"/>
            </a:xfrm>
            <a:prstGeom prst="rect">
              <a:avLst/>
            </a:prstGeom>
            <a:noFill/>
            <a:ln w="9525">
              <a:noFill/>
            </a:ln>
          </p:spPr>
        </p:pic>
        <p:sp>
          <p:nvSpPr>
            <p:cNvPr id="2" name="矩形 1"/>
            <p:cNvSpPr/>
            <p:nvPr/>
          </p:nvSpPr>
          <p:spPr>
            <a:xfrm>
              <a:off x="4592" y="2338"/>
              <a:ext cx="498" cy="4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endParaRPr lang="zh-CN" altLang="en-US" dirty="0" smtClean="0"/>
            </a:p>
          </p:txBody>
        </p:sp>
        <p:sp>
          <p:nvSpPr>
            <p:cNvPr id="3" name="矩形 2"/>
            <p:cNvSpPr/>
            <p:nvPr/>
          </p:nvSpPr>
          <p:spPr>
            <a:xfrm>
              <a:off x="623" y="2452"/>
              <a:ext cx="1815" cy="3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endParaRPr lang="zh-CN" altLang="en-US" dirty="0" smtClean="0"/>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2124075" y="2349500"/>
            <a:ext cx="5165090" cy="1741805"/>
          </a:xfrm>
          <a:prstGeom prst="rect">
            <a:avLst/>
          </a:prstGeom>
          <a:noFill/>
          <a:ln>
            <a:noFill/>
          </a:ln>
        </p:spPr>
        <p:txBody>
          <a:bodyPr wrap="none" rtlCol="0" anchor="t">
            <a:noAutofit/>
          </a:bodyPr>
          <a:p>
            <a:pPr algn="ctr"/>
            <a:r>
              <a:rPr lang="zh-CN" altLang="en-US" sz="11500" b="1">
                <a:ln/>
                <a:solidFill>
                  <a:schemeClr val="accent1"/>
                </a:solidFill>
                <a:effectLst>
                  <a:outerShdw blurRad="38100" dist="25400" dir="5400000" algn="ctr" rotWithShape="0">
                    <a:srgbClr val="6E747A">
                      <a:alpha val="43000"/>
                    </a:srgbClr>
                  </a:outerShdw>
                </a:effectLst>
              </a:rPr>
              <a:t>谢谢聆听</a:t>
            </a:r>
            <a:endParaRPr lang="zh-CN" altLang="en-US" sz="11500" b="1">
              <a:ln/>
              <a:solidFill>
                <a:schemeClr val="accent1"/>
              </a:solidFill>
              <a:effectLst>
                <a:outerShdw blurRad="38100" dist="25400" dir="5400000" algn="ctr" rotWithShape="0">
                  <a:srgbClr val="6E747A">
                    <a:alpha val="43000"/>
                  </a:srgbClr>
                </a:outerShdw>
              </a:effectLs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4" name="灯片编号占位符 5"/>
          <p:cNvSpPr txBox="1">
            <a:spLocks noGrp="1"/>
          </p:cNvSpPr>
          <p:nvPr>
            <p:ph type="sldNum" sz="quarter" idx="4"/>
          </p:nvPr>
        </p:nvSpPr>
        <p:spPr>
          <a:ln/>
        </p:spPr>
        <p:txBody>
          <a:bodyPr anchor="ctr" anchorCtr="0"/>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zh-CN" altLang="en-US" sz="2000" b="1" dirty="0">
                <a:solidFill>
                  <a:srgbClr val="FF5050"/>
                </a:solidFill>
                <a:latin typeface="Calibri" panose="020F0502020204030204" pitchFamily="34" charset="0"/>
              </a:rPr>
            </a:fld>
            <a:endParaRPr lang="zh-CN" altLang="en-US" sz="2000" b="1" dirty="0">
              <a:solidFill>
                <a:srgbClr val="FF5050"/>
              </a:solidFill>
              <a:latin typeface="Calibri" panose="020F0502020204030204" pitchFamily="34" charset="0"/>
            </a:endParaRPr>
          </a:p>
        </p:txBody>
      </p:sp>
      <p:sp>
        <p:nvSpPr>
          <p:cNvPr id="44035" name="Rectangle 3"/>
          <p:cNvSpPr/>
          <p:nvPr/>
        </p:nvSpPr>
        <p:spPr>
          <a:xfrm>
            <a:off x="136525" y="39688"/>
            <a:ext cx="4176713" cy="619125"/>
          </a:xfrm>
          <a:prstGeom prst="rect">
            <a:avLst/>
          </a:prstGeom>
          <a:noFill/>
          <a:ln w="9525">
            <a:noFill/>
          </a:ln>
        </p:spPr>
        <p:txBody>
          <a:bodyPr lIns="0" tIns="0" rIns="0" bIns="0" anchor="ctr" anchorCtr="0"/>
          <a:p>
            <a:pPr algn="ctr"/>
            <a:r>
              <a:rPr lang="zh-CN" altLang="en-US" sz="2400" b="1" dirty="0">
                <a:latin typeface="黑体" panose="02010609060101010101" pitchFamily="49" charset="-122"/>
                <a:ea typeface="黑体" panose="02010609060101010101" pitchFamily="49" charset="-122"/>
              </a:rPr>
              <a:t>一、什么现场管理</a:t>
            </a:r>
            <a:endParaRPr lang="zh-CN" altLang="en-US" sz="2400" b="1" dirty="0">
              <a:latin typeface="黑体" panose="02010609060101010101" pitchFamily="49" charset="-122"/>
              <a:ea typeface="黑体" panose="02010609060101010101" pitchFamily="49" charset="-122"/>
            </a:endParaRPr>
          </a:p>
        </p:txBody>
      </p:sp>
      <p:sp>
        <p:nvSpPr>
          <p:cNvPr id="1103887" name="Text Box 15"/>
          <p:cNvSpPr txBox="1">
            <a:spLocks noChangeArrowheads="1"/>
          </p:cNvSpPr>
          <p:nvPr/>
        </p:nvSpPr>
        <p:spPr bwMode="auto">
          <a:xfrm>
            <a:off x="250825" y="836613"/>
            <a:ext cx="6192838" cy="43180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New Roman" panose="02020603050405020304" pitchFamily="18" charset="0"/>
                <a:ea typeface="宋体" panose="02010600030101010101" pitchFamily="2" charset="-122"/>
              </a:defRPr>
            </a:lvl1pPr>
            <a:lvl2pPr>
              <a:defRPr sz="2400">
                <a:solidFill>
                  <a:schemeClr val="tx1"/>
                </a:solidFill>
                <a:latin typeface="Times New Roman" panose="02020603050405020304" pitchFamily="18" charset="0"/>
                <a:ea typeface="宋体" panose="02010600030101010101" pitchFamily="2" charset="-122"/>
              </a:defRPr>
            </a:lvl2pPr>
            <a:lvl3pPr>
              <a:defRPr sz="2400">
                <a:solidFill>
                  <a:schemeClr val="tx1"/>
                </a:solidFill>
                <a:latin typeface="Times New Roman" panose="02020603050405020304" pitchFamily="18" charset="0"/>
                <a:ea typeface="宋体" panose="02010600030101010101" pitchFamily="2" charset="-122"/>
              </a:defRPr>
            </a:lvl3pPr>
            <a:lvl4pPr>
              <a:defRPr sz="2400">
                <a:solidFill>
                  <a:schemeClr val="tx1"/>
                </a:solidFill>
                <a:latin typeface="Times New Roman" panose="02020603050405020304" pitchFamily="18" charset="0"/>
                <a:ea typeface="宋体" panose="02010600030101010101" pitchFamily="2" charset="-122"/>
              </a:defRPr>
            </a:lvl4pPr>
            <a:lvl5pPr>
              <a:defRPr sz="2400">
                <a:solidFill>
                  <a:schemeClr val="tx1"/>
                </a:solidFill>
                <a:latin typeface="Times New Roman" panose="02020603050405020304" pitchFamily="18" charset="0"/>
                <a:ea typeface="宋体" panose="02010600030101010101" pitchFamily="2" charset="-122"/>
              </a:defRPr>
            </a:lvl5pPr>
            <a:lvl6pPr marL="457200" fontAlgn="base">
              <a:spcBef>
                <a:spcPct val="0"/>
              </a:spcBef>
              <a:spcAft>
                <a:spcPct val="0"/>
              </a:spcAft>
              <a:defRPr sz="2400">
                <a:solidFill>
                  <a:schemeClr val="tx1"/>
                </a:solidFill>
                <a:latin typeface="Times New Roman" panose="02020603050405020304" pitchFamily="18" charset="0"/>
                <a:ea typeface="宋体" panose="02010600030101010101" pitchFamily="2" charset="-122"/>
              </a:defRPr>
            </a:lvl6pPr>
            <a:lvl7pPr marL="914400" fontAlgn="base">
              <a:spcBef>
                <a:spcPct val="0"/>
              </a:spcBef>
              <a:spcAft>
                <a:spcPct val="0"/>
              </a:spcAft>
              <a:defRPr sz="2400">
                <a:solidFill>
                  <a:schemeClr val="tx1"/>
                </a:solidFill>
                <a:latin typeface="Times New Roman" panose="02020603050405020304" pitchFamily="18" charset="0"/>
                <a:ea typeface="宋体" panose="02010600030101010101" pitchFamily="2" charset="-122"/>
              </a:defRPr>
            </a:lvl7pPr>
            <a:lvl8pPr marL="1371600" fontAlgn="base">
              <a:spcBef>
                <a:spcPct val="0"/>
              </a:spcBef>
              <a:spcAft>
                <a:spcPct val="0"/>
              </a:spcAft>
              <a:defRPr sz="2400">
                <a:solidFill>
                  <a:schemeClr val="tx1"/>
                </a:solidFill>
                <a:latin typeface="Times New Roman" panose="02020603050405020304" pitchFamily="18" charset="0"/>
                <a:ea typeface="宋体" panose="02010600030101010101" pitchFamily="2" charset="-122"/>
              </a:defRPr>
            </a:lvl8pPr>
            <a:lvl9pPr marL="1828800" fontAlgn="base">
              <a:spcBef>
                <a:spcPct val="0"/>
              </a:spcBef>
              <a:spcAft>
                <a:spcPct val="0"/>
              </a:spcAft>
              <a:defRPr sz="2400">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en-US" altLang="zh-CN" sz="2000" b="1" i="0" u="none" strike="noStrike" kern="1200" cap="none" spc="0" normalizeH="0" baseline="0" noProof="0" smtClean="0">
                <a:ln>
                  <a:noFill/>
                </a:ln>
                <a:solidFill>
                  <a:srgbClr val="00CC00"/>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1</a:t>
            </a:r>
            <a:r>
              <a:rPr kumimoji="1" lang="zh-CN" altLang="en-US" sz="2000" b="1" i="0" u="none" strike="noStrike" kern="1200" cap="none" spc="0" normalizeH="0" baseline="0" noProof="0" smtClean="0">
                <a:ln>
                  <a:noFill/>
                </a:ln>
                <a:solidFill>
                  <a:srgbClr val="00CC00"/>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 什么是</a:t>
            </a:r>
            <a:r>
              <a:rPr kumimoji="1" lang="en-US" altLang="zh-CN" sz="2000" b="1" i="0" u="none" strike="noStrike" kern="1200" cap="none" spc="0" normalizeH="0" baseline="0" noProof="0" smtClean="0">
                <a:ln>
                  <a:noFill/>
                </a:ln>
                <a:solidFill>
                  <a:srgbClr val="00CC00"/>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GK  </a:t>
            </a:r>
            <a:r>
              <a:rPr kumimoji="1" lang="en-US" altLang="zh-CN" sz="2400" b="0" i="0" u="none" strike="noStrike" kern="1200" cap="none" spc="0" normalizeH="0" baseline="0" noProof="0" smtClean="0">
                <a:ln>
                  <a:noFill/>
                </a:ln>
                <a:solidFill>
                  <a:srgbClr val="FF0000"/>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Gemba Kaizen-Kanri</a:t>
            </a:r>
            <a:r>
              <a:rPr kumimoji="1" lang="zh-CN" altLang="en-US" sz="2000" b="1" i="0" u="none" strike="noStrike" kern="1200" cap="none" spc="0" normalizeH="0" baseline="0" noProof="0" smtClean="0">
                <a:ln>
                  <a:noFill/>
                </a:ln>
                <a:solidFill>
                  <a:srgbClr val="00CC00"/>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a:t>
            </a:r>
            <a:endParaRPr kumimoji="1" lang="zh-CN" altLang="en-US" sz="2000" b="1" i="0" u="none" strike="noStrike" kern="1200" cap="none" spc="0" normalizeH="0" baseline="0" noProof="0" smtClean="0">
              <a:ln>
                <a:noFill/>
              </a:ln>
              <a:solidFill>
                <a:srgbClr val="00CC00"/>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endParaRPr>
          </a:p>
        </p:txBody>
      </p:sp>
      <p:sp>
        <p:nvSpPr>
          <p:cNvPr id="44037" name="AutoShape 16"/>
          <p:cNvSpPr/>
          <p:nvPr/>
        </p:nvSpPr>
        <p:spPr>
          <a:xfrm>
            <a:off x="6103938" y="5011738"/>
            <a:ext cx="1131887" cy="1154112"/>
          </a:xfrm>
          <a:prstGeom prst="plus">
            <a:avLst>
              <a:gd name="adj" fmla="val 25000"/>
            </a:avLst>
          </a:prstGeom>
          <a:noFill/>
          <a:ln w="9525">
            <a:noFill/>
          </a:ln>
        </p:spPr>
        <p:txBody>
          <a:bodyPr wrap="none" anchor="ctr" anchorCtr="0"/>
          <a:p>
            <a:endParaRPr lang="zh-CN" altLang="en-US" sz="2000" b="1" dirty="0">
              <a:latin typeface="黑体" panose="02010609060101010101" pitchFamily="49" charset="-122"/>
              <a:ea typeface="黑体" panose="02010609060101010101" pitchFamily="49" charset="-122"/>
            </a:endParaRPr>
          </a:p>
        </p:txBody>
      </p:sp>
      <p:sp>
        <p:nvSpPr>
          <p:cNvPr id="44038" name="Rectangle 17"/>
          <p:cNvSpPr/>
          <p:nvPr/>
        </p:nvSpPr>
        <p:spPr>
          <a:xfrm>
            <a:off x="2268538" y="1557338"/>
            <a:ext cx="4729162" cy="792162"/>
          </a:xfrm>
          <a:prstGeom prst="rect">
            <a:avLst/>
          </a:prstGeom>
          <a:solidFill>
            <a:srgbClr val="C5C5C5"/>
          </a:solidFill>
          <a:ln w="6350">
            <a:noFill/>
          </a:ln>
          <a:effectLst>
            <a:outerShdw dist="35921" dir="2699999" algn="ctr" rotWithShape="0">
              <a:schemeClr val="bg2"/>
            </a:outerShdw>
          </a:effectLst>
        </p:spPr>
        <p:txBody>
          <a:bodyPr lIns="0" tIns="0" rIns="0" bIns="0" anchor="ctr" anchorCtr="0">
            <a:spAutoFit/>
          </a:bodyPr>
          <a:p>
            <a:endParaRPr lang="zh-CN" altLang="en-US" sz="2000" b="1" dirty="0">
              <a:latin typeface="黑体" panose="02010609060101010101" pitchFamily="49" charset="-122"/>
              <a:ea typeface="黑体" panose="02010609060101010101" pitchFamily="49" charset="-122"/>
            </a:endParaRPr>
          </a:p>
        </p:txBody>
      </p:sp>
      <p:sp>
        <p:nvSpPr>
          <p:cNvPr id="1103890" name="Text Box 18"/>
          <p:cNvSpPr txBox="1">
            <a:spLocks noChangeArrowheads="1"/>
          </p:cNvSpPr>
          <p:nvPr/>
        </p:nvSpPr>
        <p:spPr bwMode="auto">
          <a:xfrm>
            <a:off x="2625725" y="1879600"/>
            <a:ext cx="403860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R="0" algn="ctr" defTabSz="914400">
              <a:buClrTx/>
              <a:buSzTx/>
              <a:buFontTx/>
              <a:buNone/>
              <a:defRPr/>
            </a:pPr>
            <a:r>
              <a:rPr kumimoji="1" lang="en-US" altLang="zh-CN" kern="1200" cap="none" spc="0" normalizeH="0" baseline="0" noProof="0">
                <a:effectLst>
                  <a:outerShdw blurRad="38100" dist="38100" dir="2700000" algn="tl">
                    <a:srgbClr val="C0C0C0"/>
                  </a:outerShdw>
                </a:effectLst>
                <a:latin typeface="黑体" panose="02010609060101010101" pitchFamily="49" charset="-122"/>
                <a:ea typeface="黑体" panose="02010609060101010101" pitchFamily="49" charset="-122"/>
                <a:cs typeface="+mn-cs"/>
              </a:rPr>
              <a:t>GK </a:t>
            </a:r>
            <a:r>
              <a:rPr kumimoji="1" lang="zh-CN" altLang="en-US" kern="1200" cap="none" spc="0" normalizeH="0" baseline="0" noProof="0">
                <a:effectLst>
                  <a:outerShdw blurRad="38100" dist="38100" dir="2700000" algn="tl">
                    <a:srgbClr val="C0C0C0"/>
                  </a:outerShdw>
                </a:effectLst>
                <a:latin typeface="黑体" panose="02010609060101010101" pitchFamily="49" charset="-122"/>
                <a:ea typeface="黑体" panose="02010609060101010101" pitchFamily="49" charset="-122"/>
                <a:cs typeface="+mn-cs"/>
              </a:rPr>
              <a:t>现场改善        管理</a:t>
            </a:r>
            <a:endParaRPr kumimoji="1" lang="zh-CN" altLang="en-US" kern="1200" cap="none" spc="0" normalizeH="0" baseline="0" noProof="0">
              <a:effectLst>
                <a:outerShdw blurRad="38100" dist="38100" dir="2700000" algn="tl">
                  <a:srgbClr val="C0C0C0"/>
                </a:outerShdw>
              </a:effectLst>
              <a:latin typeface="黑体" panose="02010609060101010101" pitchFamily="49" charset="-122"/>
              <a:ea typeface="黑体" panose="02010609060101010101" pitchFamily="49" charset="-122"/>
              <a:cs typeface="+mn-cs"/>
            </a:endParaRPr>
          </a:p>
        </p:txBody>
      </p:sp>
      <p:sp>
        <p:nvSpPr>
          <p:cNvPr id="44040" name="Rectangle 19"/>
          <p:cNvSpPr/>
          <p:nvPr/>
        </p:nvSpPr>
        <p:spPr>
          <a:xfrm>
            <a:off x="2268538" y="2843213"/>
            <a:ext cx="4729162" cy="3014662"/>
          </a:xfrm>
          <a:prstGeom prst="rect">
            <a:avLst/>
          </a:prstGeom>
          <a:noFill/>
          <a:ln w="6350" cap="flat" cmpd="sng">
            <a:solidFill>
              <a:srgbClr val="000000"/>
            </a:solidFill>
            <a:prstDash val="solid"/>
            <a:miter/>
            <a:headEnd type="none" w="med" len="med"/>
            <a:tailEnd type="none" w="med" len="med"/>
          </a:ln>
        </p:spPr>
        <p:txBody>
          <a:bodyPr lIns="0" tIns="0" rIns="0" bIns="0" anchor="ctr" anchorCtr="0">
            <a:spAutoFit/>
          </a:bodyPr>
          <a:p>
            <a:pPr algn="ctr"/>
            <a:r>
              <a:rPr lang="zh-CN" altLang="en-US" sz="2800" dirty="0">
                <a:latin typeface="黑体" panose="02010609060101010101" pitchFamily="49" charset="-122"/>
                <a:ea typeface="黑体" panose="02010609060101010101" pitchFamily="49" charset="-122"/>
              </a:rPr>
              <a:t>用常识性、低成本的方法来</a:t>
            </a:r>
            <a:r>
              <a:rPr lang="zh-CN" altLang="en-US" sz="2800" b="1" dirty="0">
                <a:solidFill>
                  <a:srgbClr val="FF0000"/>
                </a:solidFill>
                <a:latin typeface="黑体" panose="02010609060101010101" pitchFamily="49" charset="-122"/>
                <a:ea typeface="黑体" panose="02010609060101010101" pitchFamily="49" charset="-122"/>
              </a:rPr>
              <a:t>管理</a:t>
            </a:r>
            <a:r>
              <a:rPr lang="zh-CN" altLang="en-US" sz="2800" dirty="0">
                <a:latin typeface="黑体" panose="02010609060101010101" pitchFamily="49" charset="-122"/>
                <a:ea typeface="黑体" panose="02010609060101010101" pitchFamily="49" charset="-122"/>
              </a:rPr>
              <a:t>工作</a:t>
            </a:r>
            <a:r>
              <a:rPr lang="zh-CN" altLang="en-US" sz="2800" b="1" i="1" u="sng" dirty="0">
                <a:solidFill>
                  <a:srgbClr val="FF0000"/>
                </a:solidFill>
                <a:latin typeface="黑体" panose="02010609060101010101" pitchFamily="49" charset="-122"/>
                <a:ea typeface="黑体" panose="02010609060101010101" pitchFamily="49" charset="-122"/>
              </a:rPr>
              <a:t>场所</a:t>
            </a:r>
            <a:r>
              <a:rPr lang="en-US" altLang="zh-CN" sz="2800" b="1" i="1" u="sng" dirty="0">
                <a:solidFill>
                  <a:srgbClr val="FF0000"/>
                </a:solidFill>
                <a:latin typeface="微软雅黑" panose="020B0503020204020204" pitchFamily="34" charset="-122"/>
                <a:ea typeface="黑体" panose="02010609060101010101" pitchFamily="49" charset="-122"/>
              </a:rPr>
              <a:t>——</a:t>
            </a:r>
            <a:r>
              <a:rPr lang="zh-CN" altLang="en-US" sz="2800" b="1" i="1" u="sng" dirty="0">
                <a:solidFill>
                  <a:srgbClr val="FF0000"/>
                </a:solidFill>
                <a:latin typeface="黑体" panose="02010609060101010101" pitchFamily="49" charset="-122"/>
                <a:ea typeface="黑体" panose="02010609060101010101" pitchFamily="49" charset="-122"/>
              </a:rPr>
              <a:t>产生附加价值的地方</a:t>
            </a:r>
            <a:endParaRPr lang="zh-CN" altLang="en-US" sz="2800" b="1" i="1" u="sng" dirty="0">
              <a:solidFill>
                <a:srgbClr val="FF0000"/>
              </a:solidFill>
              <a:latin typeface="黑体" panose="02010609060101010101" pitchFamily="49" charset="-122"/>
              <a:ea typeface="黑体" panose="02010609060101010101" pitchFamily="49" charset="-122"/>
            </a:endParaRPr>
          </a:p>
          <a:p>
            <a:r>
              <a:rPr lang="zh-CN" altLang="en-US" sz="2800" b="1" u="sng" dirty="0">
                <a:latin typeface="黑体" panose="02010609060101010101" pitchFamily="49" charset="-122"/>
                <a:ea typeface="黑体" panose="02010609060101010101" pitchFamily="49" charset="-122"/>
              </a:rPr>
              <a:t>大英词典的释义：</a:t>
            </a:r>
            <a:endParaRPr lang="zh-CN" altLang="en-US" sz="2800" b="1" u="sng" dirty="0">
              <a:latin typeface="黑体" panose="02010609060101010101" pitchFamily="49" charset="-122"/>
              <a:ea typeface="黑体" panose="02010609060101010101" pitchFamily="49" charset="-122"/>
            </a:endParaRPr>
          </a:p>
          <a:p>
            <a:pPr algn="ctr"/>
            <a:r>
              <a:rPr lang="en-US" altLang="zh-CN" sz="2800" b="1" u="sng" dirty="0">
                <a:latin typeface="黑体" panose="02010609060101010101" pitchFamily="49" charset="-122"/>
                <a:ea typeface="黑体" panose="02010609060101010101" pitchFamily="49" charset="-122"/>
              </a:rPr>
              <a:t>Gemba Kaizen-Kanri</a:t>
            </a:r>
            <a:endParaRPr lang="en-US" altLang="zh-CN" sz="2800" b="1" u="sng" dirty="0">
              <a:latin typeface="黑体" panose="02010609060101010101" pitchFamily="49" charset="-122"/>
              <a:ea typeface="黑体" panose="02010609060101010101" pitchFamily="49" charset="-122"/>
            </a:endParaRPr>
          </a:p>
          <a:p>
            <a:pPr algn="ctr"/>
            <a:r>
              <a:rPr lang="en-US" altLang="zh-CN" sz="2800" b="1" u="sng" dirty="0">
                <a:latin typeface="黑体" panose="02010609060101010101" pitchFamily="49" charset="-122"/>
                <a:ea typeface="黑体" panose="02010609060101010101" pitchFamily="49" charset="-122"/>
              </a:rPr>
              <a:t>A Commonsense Low-cost approach</a:t>
            </a:r>
            <a:r>
              <a:rPr lang="zh-CN" altLang="en-US" sz="2800" b="1" u="sng" dirty="0">
                <a:latin typeface="黑体" panose="02010609060101010101" pitchFamily="49" charset="-122"/>
                <a:ea typeface="黑体" panose="02010609060101010101" pitchFamily="49" charset="-122"/>
              </a:rPr>
              <a:t>　</a:t>
            </a:r>
            <a:r>
              <a:rPr lang="en-US" altLang="zh-CN" sz="2800" b="1" u="sng" dirty="0">
                <a:latin typeface="黑体" panose="02010609060101010101" pitchFamily="49" charset="-122"/>
                <a:ea typeface="黑体" panose="02010609060101010101" pitchFamily="49" charset="-122"/>
              </a:rPr>
              <a:t>to</a:t>
            </a:r>
            <a:r>
              <a:rPr lang="zh-CN" altLang="en-US" sz="2800" b="1" u="sng" dirty="0">
                <a:latin typeface="黑体" panose="02010609060101010101" pitchFamily="49" charset="-122"/>
                <a:ea typeface="黑体" panose="02010609060101010101" pitchFamily="49" charset="-122"/>
              </a:rPr>
              <a:t>　</a:t>
            </a:r>
            <a:r>
              <a:rPr lang="en-US" altLang="zh-CN" sz="2800" b="1" u="sng" dirty="0">
                <a:latin typeface="黑体" panose="02010609060101010101" pitchFamily="49" charset="-122"/>
                <a:ea typeface="黑体" panose="02010609060101010101" pitchFamily="49" charset="-122"/>
              </a:rPr>
              <a:t>Management</a:t>
            </a:r>
            <a:endParaRPr lang="zh-CN" altLang="en-US" sz="2800" b="1" u="sng" dirty="0">
              <a:latin typeface="黑体" panose="02010609060101010101" pitchFamily="49" charset="-122"/>
              <a:ea typeface="黑体" panose="02010609060101010101" pitchFamily="49" charset="-122"/>
            </a:endParaRPr>
          </a:p>
        </p:txBody>
      </p:sp>
      <p:sp>
        <p:nvSpPr>
          <p:cNvPr id="44041" name="AutoShape 14"/>
          <p:cNvSpPr/>
          <p:nvPr/>
        </p:nvSpPr>
        <p:spPr>
          <a:xfrm>
            <a:off x="4716463" y="1844675"/>
            <a:ext cx="720725" cy="433388"/>
          </a:xfrm>
          <a:prstGeom prst="rightArrow">
            <a:avLst>
              <a:gd name="adj1" fmla="val 50000"/>
              <a:gd name="adj2" fmla="val 41567"/>
            </a:avLst>
          </a:prstGeom>
          <a:solidFill>
            <a:srgbClr val="FF0000"/>
          </a:solidFill>
          <a:ln w="9525">
            <a:noFill/>
          </a:ln>
        </p:spPr>
        <p:txBody>
          <a:bodyPr wrap="none" anchor="ctr" anchorCtr="0"/>
          <a:p>
            <a:endParaRPr lang="zh-CN" altLang="en-US" sz="2000" b="1" dirty="0">
              <a:latin typeface="黑体" panose="02010609060101010101" pitchFamily="49" charset="-122"/>
              <a:ea typeface="黑体" panose="02010609060101010101" pitchFamily="49"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8" name="灯片编号占位符 5"/>
          <p:cNvSpPr txBox="1">
            <a:spLocks noGrp="1"/>
          </p:cNvSpPr>
          <p:nvPr>
            <p:ph type="sldNum" sz="quarter" idx="4"/>
          </p:nvPr>
        </p:nvSpPr>
        <p:spPr>
          <a:ln/>
        </p:spPr>
        <p:txBody>
          <a:bodyPr anchor="ctr" anchorCtr="0"/>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zh-CN" altLang="en-US" sz="2000" b="1" dirty="0">
                <a:solidFill>
                  <a:srgbClr val="FF5050"/>
                </a:solidFill>
                <a:latin typeface="Calibri" panose="020F0502020204030204" pitchFamily="34" charset="0"/>
              </a:rPr>
            </a:fld>
            <a:endParaRPr lang="zh-CN" altLang="en-US" sz="2000" b="1" dirty="0">
              <a:solidFill>
                <a:srgbClr val="FF5050"/>
              </a:solidFill>
              <a:latin typeface="Calibri" panose="020F0502020204030204" pitchFamily="34" charset="0"/>
            </a:endParaRPr>
          </a:p>
        </p:txBody>
      </p:sp>
      <p:sp>
        <p:nvSpPr>
          <p:cNvPr id="45059" name="Rectangle 4"/>
          <p:cNvSpPr/>
          <p:nvPr/>
        </p:nvSpPr>
        <p:spPr>
          <a:xfrm>
            <a:off x="395288" y="206375"/>
            <a:ext cx="2484437" cy="396875"/>
          </a:xfrm>
          <a:prstGeom prst="rect">
            <a:avLst/>
          </a:prstGeom>
          <a:noFill/>
          <a:ln w="19050">
            <a:noFill/>
          </a:ln>
        </p:spPr>
        <p:txBody>
          <a:bodyPr wrap="none" anchor="ctr" anchorCtr="0">
            <a:spAutoFit/>
          </a:bodyPr>
          <a:p>
            <a:r>
              <a:rPr lang="zh-CN" altLang="en-US" sz="2000" b="1" dirty="0">
                <a:latin typeface="黑体" panose="02010609060101010101" pitchFamily="49" charset="-122"/>
                <a:ea typeface="黑体" panose="02010609060101010101" pitchFamily="49" charset="-122"/>
              </a:rPr>
              <a:t>改善的十条基本精神</a:t>
            </a:r>
            <a:endParaRPr lang="zh-CN" altLang="en-US" sz="2000" b="1" dirty="0">
              <a:latin typeface="黑体" panose="02010609060101010101" pitchFamily="49" charset="-122"/>
              <a:ea typeface="黑体" panose="02010609060101010101" pitchFamily="49" charset="-122"/>
            </a:endParaRPr>
          </a:p>
        </p:txBody>
      </p:sp>
      <p:sp>
        <p:nvSpPr>
          <p:cNvPr id="45060" name="Rectangle 5"/>
          <p:cNvSpPr/>
          <p:nvPr/>
        </p:nvSpPr>
        <p:spPr>
          <a:xfrm>
            <a:off x="305118" y="909320"/>
            <a:ext cx="8532812" cy="5572125"/>
          </a:xfrm>
          <a:prstGeom prst="rect">
            <a:avLst/>
          </a:prstGeom>
          <a:noFill/>
          <a:ln w="19050" cap="flat" cmpd="sng">
            <a:solidFill>
              <a:srgbClr val="00FF00"/>
            </a:solidFill>
            <a:prstDash val="solid"/>
            <a:miter/>
            <a:headEnd type="none" w="med" len="med"/>
            <a:tailEnd type="none" w="med" len="med"/>
          </a:ln>
        </p:spPr>
        <p:txBody>
          <a:bodyPr anchor="ctr" anchorCtr="0">
            <a:spAutoFit/>
          </a:bodyPr>
          <a:p>
            <a:r>
              <a:rPr lang="zh-CN" altLang="en-US" sz="1600" b="1" dirty="0">
                <a:solidFill>
                  <a:srgbClr val="FF0000"/>
                </a:solidFill>
                <a:latin typeface="黑体" panose="02010609060101010101" pitchFamily="49" charset="-122"/>
                <a:ea typeface="黑体" panose="02010609060101010101" pitchFamily="49" charset="-122"/>
              </a:rPr>
              <a:t>１：丢弃老观念</a:t>
            </a:r>
            <a:endParaRPr lang="zh-CN" altLang="en-US" sz="1600" b="1" dirty="0">
              <a:solidFill>
                <a:srgbClr val="FF0000"/>
              </a:solidFill>
              <a:latin typeface="黑体" panose="02010609060101010101" pitchFamily="49" charset="-122"/>
              <a:ea typeface="黑体" panose="02010609060101010101" pitchFamily="49" charset="-122"/>
            </a:endParaRPr>
          </a:p>
          <a:p>
            <a:r>
              <a:rPr lang="zh-CN" altLang="en-US" sz="1400" b="1" dirty="0">
                <a:latin typeface="黑体" panose="02010609060101010101" pitchFamily="49" charset="-122"/>
                <a:ea typeface="MS PGothic" panose="020B0600070205080204" pitchFamily="34" charset="-128"/>
              </a:rPr>
              <a:t>丢弃老做法的因定观念</a:t>
            </a:r>
            <a:r>
              <a:rPr lang="ja-JP" altLang="en-US" sz="1400" b="1" dirty="0">
                <a:latin typeface="黑体" panose="02010609060101010101" pitchFamily="49" charset="-122"/>
                <a:ea typeface="MS PGothic" panose="020B0600070205080204" pitchFamily="34" charset="-128"/>
              </a:rPr>
              <a:t>・・</a:t>
            </a:r>
            <a:r>
              <a:rPr lang="zh-CN" altLang="en-US" sz="1400" b="1" dirty="0">
                <a:latin typeface="黑体" panose="02010609060101010101" pitchFamily="49" charset="-122"/>
                <a:ea typeface="MS PGothic" panose="020B0600070205080204" pitchFamily="34" charset="-128"/>
              </a:rPr>
              <a:t>作业历史越长的工场的意识越老旧，改善首先要从丢弃老观念开始</a:t>
            </a:r>
            <a:endParaRPr lang="zh-CN" altLang="en-US" sz="1400" b="1" dirty="0">
              <a:latin typeface="黑体" panose="02010609060101010101" pitchFamily="49" charset="-122"/>
              <a:ea typeface="MS PGothic" panose="020B0600070205080204" pitchFamily="34" charset="-128"/>
            </a:endParaRPr>
          </a:p>
          <a:p>
            <a:r>
              <a:rPr lang="zh-CN" altLang="en-US" sz="1600" b="1" dirty="0">
                <a:solidFill>
                  <a:srgbClr val="FF0000"/>
                </a:solidFill>
                <a:latin typeface="黑体" panose="02010609060101010101" pitchFamily="49" charset="-122"/>
                <a:ea typeface="MS PGothic" panose="020B0600070205080204" pitchFamily="34" charset="-128"/>
              </a:rPr>
              <a:t>２：与其找理由不做改善，不如找改善的方法</a:t>
            </a:r>
            <a:endParaRPr lang="zh-CN" altLang="en-US" sz="1600" b="1" dirty="0">
              <a:solidFill>
                <a:srgbClr val="FF0000"/>
              </a:solidFill>
              <a:latin typeface="黑体" panose="02010609060101010101" pitchFamily="49" charset="-122"/>
              <a:ea typeface="MS PGothic" panose="020B0600070205080204" pitchFamily="34" charset="-128"/>
            </a:endParaRPr>
          </a:p>
          <a:p>
            <a:r>
              <a:rPr lang="zh-CN" altLang="en-US" sz="1400" b="1" dirty="0">
                <a:latin typeface="黑体" panose="02010609060101010101" pitchFamily="49" charset="-122"/>
                <a:ea typeface="MS PGothic" panose="020B0600070205080204" pitchFamily="34" charset="-128"/>
              </a:rPr>
              <a:t>与其找理由还不如想解决的方法</a:t>
            </a:r>
            <a:r>
              <a:rPr lang="ja-JP" altLang="en-US" sz="1400" b="1" dirty="0">
                <a:latin typeface="黑体" panose="02010609060101010101" pitchFamily="49" charset="-122"/>
                <a:ea typeface="MS PGothic" panose="020B0600070205080204" pitchFamily="34" charset="-128"/>
              </a:rPr>
              <a:t>・・</a:t>
            </a:r>
            <a:r>
              <a:rPr lang="zh-CN" altLang="en-US" sz="1400" b="1" dirty="0">
                <a:latin typeface="黑体" panose="02010609060101010101" pitchFamily="49" charset="-122"/>
                <a:ea typeface="MS PGothic" panose="020B0600070205080204" pitchFamily="34" charset="-128"/>
              </a:rPr>
              <a:t>找借口不做改善的人更多。</a:t>
            </a:r>
            <a:r>
              <a:rPr lang="ja-JP" altLang="en-US" sz="1400" b="1" dirty="0">
                <a:latin typeface="黑体" panose="02010609060101010101" pitchFamily="49" charset="-122"/>
                <a:ea typeface="MS PGothic" panose="020B0600070205080204" pitchFamily="34" charset="-128"/>
              </a:rPr>
              <a:t>「</a:t>
            </a:r>
            <a:r>
              <a:rPr lang="zh-CN" altLang="en-US" sz="1400" b="1" dirty="0">
                <a:latin typeface="黑体" panose="02010609060101010101" pitchFamily="49" charset="-122"/>
                <a:ea typeface="MS PGothic" panose="020B0600070205080204" pitchFamily="34" charset="-128"/>
              </a:rPr>
              <a:t>哎呀</a:t>
            </a:r>
            <a:r>
              <a:rPr lang="ja-JP" altLang="en-US" sz="1400" b="1" dirty="0">
                <a:latin typeface="黑体" panose="02010609060101010101" pitchFamily="49" charset="-122"/>
                <a:ea typeface="MS PGothic" panose="020B0600070205080204" pitchFamily="34" charset="-128"/>
              </a:rPr>
              <a:t>ー</a:t>
            </a:r>
            <a:r>
              <a:rPr lang="zh-CN" altLang="en-US" sz="1400" b="1" dirty="0">
                <a:latin typeface="黑体" panose="02010609060101010101" pitchFamily="49" charset="-122"/>
                <a:ea typeface="MS PGothic" panose="020B0600070205080204" pitchFamily="34" charset="-128"/>
              </a:rPr>
              <a:t>这个呀</a:t>
            </a:r>
            <a:r>
              <a:rPr lang="ja-JP" altLang="en-US" sz="1400" b="1" dirty="0">
                <a:latin typeface="黑体" panose="02010609060101010101" pitchFamily="49" charset="-122"/>
                <a:ea typeface="MS PGothic" panose="020B0600070205080204" pitchFamily="34" charset="-128"/>
              </a:rPr>
              <a:t>、</a:t>
            </a:r>
            <a:r>
              <a:rPr lang="zh-CN" altLang="en-US" sz="1400" b="1" dirty="0">
                <a:latin typeface="黑体" panose="02010609060101010101" pitchFamily="49" charset="-122"/>
                <a:ea typeface="MS PGothic" panose="020B0600070205080204" pitchFamily="34" charset="-128"/>
              </a:rPr>
              <a:t>那个呀</a:t>
            </a:r>
            <a:r>
              <a:rPr lang="ja-JP" altLang="en-US" sz="1400" b="1" dirty="0">
                <a:latin typeface="黑体" panose="02010609060101010101" pitchFamily="49" charset="-122"/>
                <a:ea typeface="MS PGothic" panose="020B0600070205080204" pitchFamily="34" charset="-128"/>
              </a:rPr>
              <a:t>」</a:t>
            </a:r>
            <a:endParaRPr lang="zh-CN" altLang="en-US" sz="1400" b="1" dirty="0">
              <a:latin typeface="黑体" panose="02010609060101010101" pitchFamily="49" charset="-122"/>
              <a:ea typeface="MS PGothic" panose="020B0600070205080204" pitchFamily="34" charset="-128"/>
            </a:endParaRPr>
          </a:p>
          <a:p>
            <a:r>
              <a:rPr lang="zh-CN" altLang="en-US" sz="1600" b="1" dirty="0">
                <a:solidFill>
                  <a:srgbClr val="FF0000"/>
                </a:solidFill>
                <a:latin typeface="黑体" panose="02010609060101010101" pitchFamily="49" charset="-122"/>
                <a:ea typeface="MS PGothic" panose="020B0600070205080204" pitchFamily="34" charset="-128"/>
              </a:rPr>
              <a:t>３：不找借口，否定现状</a:t>
            </a:r>
            <a:endParaRPr lang="zh-CN" altLang="en-US" sz="1600" b="1" dirty="0">
              <a:solidFill>
                <a:srgbClr val="FF0000"/>
              </a:solidFill>
              <a:latin typeface="黑体" panose="02010609060101010101" pitchFamily="49" charset="-122"/>
              <a:ea typeface="MS PGothic" panose="020B0600070205080204" pitchFamily="34" charset="-128"/>
            </a:endParaRPr>
          </a:p>
          <a:p>
            <a:r>
              <a:rPr lang="zh-CN" altLang="en-US" sz="1400" b="1" dirty="0">
                <a:latin typeface="黑体" panose="02010609060101010101" pitchFamily="49" charset="-122"/>
                <a:ea typeface="MS PGothic" panose="020B0600070205080204" pitchFamily="34" charset="-128"/>
              </a:rPr>
              <a:t>不找借口，首先否定现状</a:t>
            </a:r>
            <a:r>
              <a:rPr lang="ja-JP" altLang="en-US" sz="1400" b="1" dirty="0">
                <a:latin typeface="黑体" panose="02010609060101010101" pitchFamily="49" charset="-122"/>
                <a:ea typeface="MS PGothic" panose="020B0600070205080204" pitchFamily="34" charset="-128"/>
              </a:rPr>
              <a:t>・・</a:t>
            </a:r>
            <a:r>
              <a:rPr lang="zh-CN" altLang="en-US" sz="1400" b="1" dirty="0">
                <a:latin typeface="黑体" panose="02010609060101010101" pitchFamily="49" charset="-122"/>
                <a:ea typeface="MS PGothic" panose="020B0600070205080204" pitchFamily="34" charset="-128"/>
              </a:rPr>
              <a:t>借口多的工场多数没有力量，总认为现状的做法是最好的。这样是不会有进步的。如果认为现在的做法是最差的话就不会有借口了。</a:t>
            </a:r>
            <a:endParaRPr lang="en-US" altLang="zh-CN" sz="1400" b="1" dirty="0">
              <a:latin typeface="黑体" panose="02010609060101010101" pitchFamily="49" charset="-122"/>
              <a:ea typeface="MS PGothic" panose="020B0600070205080204" pitchFamily="34" charset="-128"/>
            </a:endParaRPr>
          </a:p>
          <a:p>
            <a:r>
              <a:rPr lang="zh-CN" altLang="en-US" sz="1600" b="1" dirty="0">
                <a:solidFill>
                  <a:srgbClr val="FF0000"/>
                </a:solidFill>
                <a:latin typeface="黑体" panose="02010609060101010101" pitchFamily="49" charset="-122"/>
                <a:ea typeface="MS PGothic" panose="020B0600070205080204" pitchFamily="34" charset="-128"/>
              </a:rPr>
              <a:t>４：不追求完美，５０分既可，迅速去做</a:t>
            </a:r>
            <a:endParaRPr lang="zh-CN" altLang="en-US" sz="1600" b="1" dirty="0">
              <a:solidFill>
                <a:srgbClr val="FF0000"/>
              </a:solidFill>
              <a:latin typeface="黑体" panose="02010609060101010101" pitchFamily="49" charset="-122"/>
              <a:ea typeface="MS PGothic" panose="020B0600070205080204" pitchFamily="34" charset="-128"/>
            </a:endParaRPr>
          </a:p>
          <a:p>
            <a:r>
              <a:rPr lang="zh-CN" altLang="en-US" sz="1400" b="1" dirty="0">
                <a:latin typeface="黑体" panose="02010609060101010101" pitchFamily="49" charset="-122"/>
                <a:ea typeface="MS PGothic" panose="020B0600070205080204" pitchFamily="34" charset="-128"/>
              </a:rPr>
              <a:t>不追求</a:t>
            </a:r>
            <a:r>
              <a:rPr lang="ja-JP" altLang="en-US" sz="1400" b="1" dirty="0">
                <a:latin typeface="黑体" panose="02010609060101010101" pitchFamily="49" charset="-122"/>
                <a:ea typeface="MS PGothic" panose="020B0600070205080204" pitchFamily="34" charset="-128"/>
              </a:rPr>
              <a:t>１００％</a:t>
            </a:r>
            <a:r>
              <a:rPr lang="zh-CN" altLang="en-US" sz="1400" b="1" dirty="0">
                <a:latin typeface="黑体" panose="02010609060101010101" pitchFamily="49" charset="-122"/>
                <a:ea typeface="MS PGothic" panose="020B0600070205080204" pitchFamily="34" charset="-128"/>
              </a:rPr>
              <a:t>的完美，</a:t>
            </a:r>
            <a:r>
              <a:rPr lang="ja-JP" altLang="en-US" sz="1400" b="1" dirty="0">
                <a:latin typeface="黑体" panose="02010609060101010101" pitchFamily="49" charset="-122"/>
                <a:ea typeface="MS PGothic" panose="020B0600070205080204" pitchFamily="34" charset="-128"/>
              </a:rPr>
              <a:t>５０</a:t>
            </a:r>
            <a:r>
              <a:rPr lang="zh-CN" altLang="en-US" sz="1400" b="1" dirty="0">
                <a:latin typeface="黑体" panose="02010609060101010101" pitchFamily="49" charset="-122"/>
                <a:ea typeface="MS PGothic" panose="020B0600070205080204" pitchFamily="34" charset="-128"/>
              </a:rPr>
              <a:t>分就可以迅速去做</a:t>
            </a:r>
            <a:r>
              <a:rPr lang="ja-JP" altLang="en-US" sz="1400" b="1" dirty="0">
                <a:latin typeface="黑体" panose="02010609060101010101" pitchFamily="49" charset="-122"/>
                <a:ea typeface="MS PGothic" panose="020B0600070205080204" pitchFamily="34" charset="-128"/>
              </a:rPr>
              <a:t>・・</a:t>
            </a:r>
            <a:r>
              <a:rPr lang="zh-CN" altLang="en-US" sz="1400" b="1" dirty="0">
                <a:latin typeface="黑体" panose="02010609060101010101" pitchFamily="49" charset="-122"/>
                <a:ea typeface="MS PGothic" panose="020B0600070205080204" pitchFamily="34" charset="-128"/>
              </a:rPr>
              <a:t>为了追求</a:t>
            </a:r>
            <a:r>
              <a:rPr lang="ja-JP" altLang="en-US" sz="1400" b="1" dirty="0">
                <a:latin typeface="黑体" panose="02010609060101010101" pitchFamily="49" charset="-122"/>
                <a:ea typeface="MS PGothic" panose="020B0600070205080204" pitchFamily="34" charset="-128"/>
              </a:rPr>
              <a:t>１００</a:t>
            </a:r>
            <a:r>
              <a:rPr lang="zh-CN" altLang="en-US" sz="1400" b="1" dirty="0">
                <a:latin typeface="黑体" panose="02010609060101010101" pitchFamily="49" charset="-122"/>
                <a:ea typeface="MS PGothic" panose="020B0600070205080204" pitchFamily="34" charset="-128"/>
              </a:rPr>
              <a:t>分要花费很多时间去议论、商讨。浪费时间。一个小小的改善就将很多金钱都浪费到说话上了。</a:t>
            </a:r>
            <a:endParaRPr lang="zh-CN" altLang="en-US" sz="1400" b="1" dirty="0">
              <a:latin typeface="黑体" panose="02010609060101010101" pitchFamily="49" charset="-122"/>
              <a:ea typeface="MS PGothic" panose="020B0600070205080204" pitchFamily="34" charset="-128"/>
            </a:endParaRPr>
          </a:p>
          <a:p>
            <a:r>
              <a:rPr lang="ja-JP" altLang="en-US" sz="1600" b="1" dirty="0">
                <a:solidFill>
                  <a:srgbClr val="FF0000"/>
                </a:solidFill>
                <a:latin typeface="黑体" panose="02010609060101010101" pitchFamily="49" charset="-122"/>
                <a:ea typeface="MS PGothic" panose="020B0600070205080204" pitchFamily="34" charset="-128"/>
              </a:rPr>
              <a:t>５：马上纠正错误</a:t>
            </a:r>
            <a:endParaRPr lang="zh-CN" altLang="en-US" sz="1600" b="1" dirty="0">
              <a:solidFill>
                <a:srgbClr val="FF0000"/>
              </a:solidFill>
              <a:latin typeface="黑体" panose="02010609060101010101" pitchFamily="49" charset="-122"/>
              <a:ea typeface="MS PGothic" panose="020B0600070205080204" pitchFamily="34" charset="-128"/>
            </a:endParaRPr>
          </a:p>
          <a:p>
            <a:r>
              <a:rPr lang="zh-CN" altLang="en-US" sz="1400" b="1" dirty="0">
                <a:latin typeface="黑体" panose="02010609060101010101" pitchFamily="49" charset="-122"/>
                <a:ea typeface="MS PGothic" panose="020B0600070205080204" pitchFamily="34" charset="-128"/>
              </a:rPr>
              <a:t>有错误马上纠正</a:t>
            </a:r>
            <a:r>
              <a:rPr lang="ja-JP" altLang="en-US" sz="1400" b="1" dirty="0">
                <a:latin typeface="黑体" panose="02010609060101010101" pitchFamily="49" charset="-122"/>
                <a:ea typeface="MS PGothic" panose="020B0600070205080204" pitchFamily="34" charset="-128"/>
              </a:rPr>
              <a:t>・・</a:t>
            </a:r>
            <a:r>
              <a:rPr lang="zh-CN" altLang="en-US" sz="1400" b="1" dirty="0">
                <a:latin typeface="黑体" panose="02010609060101010101" pitchFamily="49" charset="-122"/>
                <a:ea typeface="MS PGothic" panose="020B0600070205080204" pitchFamily="34" charset="-128"/>
              </a:rPr>
              <a:t>发现现在的方法不好马上改正，另外改善后的东西如果无法得到认同时也要马上改正</a:t>
            </a:r>
            <a:endParaRPr lang="zh-CN" altLang="en-US" sz="1400" b="1" dirty="0">
              <a:latin typeface="黑体" panose="02010609060101010101" pitchFamily="49" charset="-122"/>
              <a:ea typeface="MS PGothic" panose="020B0600070205080204" pitchFamily="34" charset="-128"/>
            </a:endParaRPr>
          </a:p>
          <a:p>
            <a:r>
              <a:rPr lang="zh-CN" altLang="en-US" sz="1600" b="1" dirty="0">
                <a:solidFill>
                  <a:srgbClr val="FF0000"/>
                </a:solidFill>
                <a:latin typeface="黑体" panose="02010609060101010101" pitchFamily="49" charset="-122"/>
                <a:ea typeface="MS PGothic" panose="020B0600070205080204" pitchFamily="34" charset="-128"/>
              </a:rPr>
              <a:t>６：不使用金钱成本的改善</a:t>
            </a:r>
            <a:endParaRPr lang="zh-CN" altLang="en-US" sz="1600" b="1" dirty="0">
              <a:solidFill>
                <a:srgbClr val="FF0000"/>
              </a:solidFill>
              <a:latin typeface="黑体" panose="02010609060101010101" pitchFamily="49" charset="-122"/>
              <a:ea typeface="MS PGothic" panose="020B0600070205080204" pitchFamily="34" charset="-128"/>
            </a:endParaRPr>
          </a:p>
          <a:p>
            <a:r>
              <a:rPr lang="zh-CN" altLang="en-US" sz="1400" b="1" dirty="0">
                <a:latin typeface="黑体" panose="02010609060101010101" pitchFamily="49" charset="-122"/>
                <a:ea typeface="MS PGothic" panose="020B0600070205080204" pitchFamily="34" charset="-128"/>
              </a:rPr>
              <a:t>不花钱进行改善</a:t>
            </a:r>
            <a:r>
              <a:rPr lang="ja-JP" altLang="en-US" sz="1400" b="1" dirty="0">
                <a:latin typeface="黑体" panose="02010609060101010101" pitchFamily="49" charset="-122"/>
                <a:ea typeface="MS PGothic" panose="020B0600070205080204" pitchFamily="34" charset="-128"/>
              </a:rPr>
              <a:t>・・・改善</a:t>
            </a:r>
            <a:r>
              <a:rPr lang="zh-CN" altLang="en-US" sz="1400" b="1" dirty="0">
                <a:latin typeface="黑体" panose="02010609060101010101" pitchFamily="49" charset="-122"/>
                <a:ea typeface="MS PGothic" panose="020B0600070205080204" pitchFamily="34" charset="-128"/>
              </a:rPr>
              <a:t>要马上做，只有去做才能用最少的成本金钱来完成。不要丢了钱，要用智慧取胜。</a:t>
            </a:r>
            <a:endParaRPr lang="zh-CN" altLang="en-US" sz="1400" b="1" dirty="0">
              <a:latin typeface="黑体" panose="02010609060101010101" pitchFamily="49" charset="-122"/>
              <a:ea typeface="MS PGothic" panose="020B0600070205080204" pitchFamily="34" charset="-128"/>
            </a:endParaRPr>
          </a:p>
          <a:p>
            <a:r>
              <a:rPr lang="zh-CN" altLang="en-US" sz="1600" b="1" dirty="0">
                <a:solidFill>
                  <a:srgbClr val="FF0000"/>
                </a:solidFill>
                <a:latin typeface="黑体" panose="02010609060101010101" pitchFamily="49" charset="-122"/>
                <a:ea typeface="MS PGothic" panose="020B0600070205080204" pitchFamily="34" charset="-128"/>
              </a:rPr>
              <a:t>７：不历经困难就不会增长智慧</a:t>
            </a:r>
            <a:endParaRPr lang="zh-CN" altLang="en-US" sz="1600" b="1" dirty="0">
              <a:solidFill>
                <a:srgbClr val="FF0000"/>
              </a:solidFill>
              <a:latin typeface="黑体" panose="02010609060101010101" pitchFamily="49" charset="-122"/>
              <a:ea typeface="MS PGothic" panose="020B0600070205080204" pitchFamily="34" charset="-128"/>
            </a:endParaRPr>
          </a:p>
          <a:p>
            <a:r>
              <a:rPr lang="zh-CN" altLang="en-US" sz="1400" b="1" dirty="0">
                <a:latin typeface="黑体" panose="02010609060101010101" pitchFamily="49" charset="-122"/>
                <a:ea typeface="MS PGothic" panose="020B0600070205080204" pitchFamily="34" charset="-128"/>
              </a:rPr>
              <a:t>不经历困难就不会长智慧</a:t>
            </a:r>
            <a:r>
              <a:rPr lang="ja-JP" altLang="en-US" sz="1400" b="1" dirty="0">
                <a:latin typeface="黑体" panose="02010609060101010101" pitchFamily="49" charset="-122"/>
                <a:ea typeface="MS PGothic" panose="020B0600070205080204" pitchFamily="34" charset="-128"/>
              </a:rPr>
              <a:t>困・・・</a:t>
            </a:r>
            <a:r>
              <a:rPr lang="zh-CN" altLang="en-US" sz="1400" b="1" dirty="0">
                <a:latin typeface="黑体" panose="02010609060101010101" pitchFamily="49" charset="-122"/>
                <a:ea typeface="MS PGothic" panose="020B0600070205080204" pitchFamily="34" charset="-128"/>
              </a:rPr>
              <a:t>例如试一下大幅度改变布局，问题就出来了，问题来了就为难了，有难题智慧就出来了。</a:t>
            </a:r>
            <a:endParaRPr lang="zh-CN" altLang="en-US" sz="1400" b="1" dirty="0">
              <a:latin typeface="黑体" panose="02010609060101010101" pitchFamily="49" charset="-122"/>
              <a:ea typeface="MS PGothic" panose="020B0600070205080204" pitchFamily="34" charset="-128"/>
            </a:endParaRPr>
          </a:p>
          <a:p>
            <a:r>
              <a:rPr lang="zh-CN" altLang="en-US" sz="1600" b="1" dirty="0">
                <a:solidFill>
                  <a:srgbClr val="FF0000"/>
                </a:solidFill>
                <a:latin typeface="黑体" panose="02010609060101010101" pitchFamily="49" charset="-122"/>
                <a:ea typeface="MS PGothic" panose="020B0600070205080204" pitchFamily="34" charset="-128"/>
              </a:rPr>
              <a:t>８：问５次为什么就能找到真正原因</a:t>
            </a:r>
            <a:endParaRPr lang="zh-CN" altLang="en-US" sz="1600" b="1" dirty="0">
              <a:solidFill>
                <a:srgbClr val="FF0000"/>
              </a:solidFill>
              <a:latin typeface="黑体" panose="02010609060101010101" pitchFamily="49" charset="-122"/>
              <a:ea typeface="MS PGothic" panose="020B0600070205080204" pitchFamily="34" charset="-128"/>
            </a:endParaRPr>
          </a:p>
          <a:p>
            <a:r>
              <a:rPr lang="ja-JP" altLang="en-US" sz="1400" b="1" dirty="0">
                <a:latin typeface="微软雅黑" panose="020B0503020204020204" pitchFamily="34" charset="-122"/>
                <a:ea typeface="MS PGothic" panose="020B0600070205080204" pitchFamily="34" charset="-128"/>
              </a:rPr>
              <a:t>‘</a:t>
            </a:r>
            <a:r>
              <a:rPr lang="zh-CN" altLang="en-US" sz="1400" b="1" dirty="0">
                <a:latin typeface="微软雅黑" panose="020B0503020204020204" pitchFamily="34" charset="-122"/>
                <a:ea typeface="MS PGothic" panose="020B0600070205080204" pitchFamily="34" charset="-128"/>
              </a:rPr>
              <a:t>为什么为什么</a:t>
            </a:r>
            <a:r>
              <a:rPr lang="ja-JP" altLang="en-US" sz="1400" b="1" dirty="0">
                <a:latin typeface="黑体" panose="02010609060101010101" pitchFamily="49" charset="-122"/>
                <a:ea typeface="MS PGothic" panose="020B0600070205080204" pitchFamily="34" charset="-128"/>
              </a:rPr>
              <a:t>・・</a:t>
            </a:r>
            <a:r>
              <a:rPr lang="zh-CN" altLang="en-US" sz="1400" b="1" dirty="0">
                <a:latin typeface="黑体" panose="02010609060101010101" pitchFamily="49" charset="-122"/>
                <a:ea typeface="MS PGothic" panose="020B0600070205080204" pitchFamily="34" charset="-128"/>
              </a:rPr>
              <a:t>反复问</a:t>
            </a:r>
            <a:r>
              <a:rPr lang="ja-JP" altLang="en-US" sz="1400" b="1" dirty="0">
                <a:latin typeface="黑体" panose="02010609060101010101" pitchFamily="49" charset="-122"/>
                <a:ea typeface="MS PGothic" panose="020B0600070205080204" pitchFamily="34" charset="-128"/>
              </a:rPr>
              <a:t>５</a:t>
            </a:r>
            <a:r>
              <a:rPr lang="zh-CN" altLang="en-US" sz="1400" b="1" dirty="0">
                <a:latin typeface="黑体" panose="02010609060101010101" pitchFamily="49" charset="-122"/>
                <a:ea typeface="MS PGothic" panose="020B0600070205080204" pitchFamily="34" charset="-128"/>
              </a:rPr>
              <a:t>次，找出真正的原因</a:t>
            </a:r>
            <a:r>
              <a:rPr lang="ja-JP" altLang="en-US" sz="1400" b="1" dirty="0">
                <a:latin typeface="黑体" panose="02010609060101010101" pitchFamily="49" charset="-122"/>
                <a:ea typeface="MS PGothic" panose="020B0600070205080204" pitchFamily="34" charset="-128"/>
              </a:rPr>
              <a:t>・・・</a:t>
            </a:r>
            <a:r>
              <a:rPr lang="zh-CN" altLang="en-US" sz="1400" b="1" dirty="0">
                <a:latin typeface="黑体" panose="02010609060101010101" pitchFamily="49" charset="-122"/>
                <a:ea typeface="MS PGothic" panose="020B0600070205080204" pitchFamily="34" charset="-128"/>
              </a:rPr>
              <a:t>为了不只是对表面进行改善，要反复询问为什么？才能解决真正的原因</a:t>
            </a:r>
            <a:endParaRPr lang="en-US" altLang="zh-CN" sz="1400" b="1" dirty="0">
              <a:latin typeface="黑体" panose="02010609060101010101" pitchFamily="49" charset="-122"/>
              <a:ea typeface="MS PGothic" panose="020B0600070205080204" pitchFamily="34" charset="-128"/>
            </a:endParaRPr>
          </a:p>
          <a:p>
            <a:r>
              <a:rPr lang="zh-CN" altLang="en-US" sz="1600" b="1" dirty="0">
                <a:solidFill>
                  <a:srgbClr val="FF0000"/>
                </a:solidFill>
                <a:latin typeface="黑体" panose="02010609060101010101" pitchFamily="49" charset="-122"/>
                <a:ea typeface="MS PGothic" panose="020B0600070205080204" pitchFamily="34" charset="-128"/>
              </a:rPr>
              <a:t>９：团体力量战胜个人力量</a:t>
            </a:r>
            <a:endParaRPr lang="zh-CN" altLang="en-US" sz="1600" b="1" dirty="0">
              <a:solidFill>
                <a:srgbClr val="FF0000"/>
              </a:solidFill>
              <a:latin typeface="黑体" panose="02010609060101010101" pitchFamily="49" charset="-122"/>
              <a:ea typeface="MS PGothic" panose="020B0600070205080204" pitchFamily="34" charset="-128"/>
            </a:endParaRPr>
          </a:p>
          <a:p>
            <a:r>
              <a:rPr lang="en-US" altLang="ja-JP" sz="1400" b="1" dirty="0">
                <a:latin typeface="黑体" panose="02010609060101010101" pitchFamily="49" charset="-122"/>
                <a:ea typeface="MS PGothic" panose="020B0600070205080204" pitchFamily="34" charset="-128"/>
              </a:rPr>
              <a:t>10</a:t>
            </a:r>
            <a:r>
              <a:rPr lang="zh-CN" altLang="en-US" sz="1400" b="1" dirty="0">
                <a:latin typeface="黑体" panose="02010609060101010101" pitchFamily="49" charset="-122"/>
                <a:ea typeface="MS PGothic" panose="020B0600070205080204" pitchFamily="34" charset="-128"/>
              </a:rPr>
              <a:t>个人的智慧胜过一个人的知识</a:t>
            </a:r>
            <a:r>
              <a:rPr lang="ja-JP" altLang="en-US" sz="1400" b="1" dirty="0">
                <a:latin typeface="黑体" panose="02010609060101010101" pitchFamily="49" charset="-122"/>
                <a:ea typeface="MS PGothic" panose="020B0600070205080204" pitchFamily="34" charset="-128"/>
              </a:rPr>
              <a:t>一・・・</a:t>
            </a:r>
            <a:r>
              <a:rPr lang="zh-CN" altLang="en-US" sz="1400" b="1" dirty="0">
                <a:latin typeface="黑体" panose="02010609060101010101" pitchFamily="49" charset="-122"/>
                <a:ea typeface="MS PGothic" panose="020B0600070205080204" pitchFamily="34" charset="-128"/>
              </a:rPr>
              <a:t>通过大家在现场所学到的智慧胜过头脑中的知识</a:t>
            </a:r>
            <a:endParaRPr lang="zh-CN" altLang="en-US" sz="1400" b="1" dirty="0">
              <a:latin typeface="黑体" panose="02010609060101010101" pitchFamily="49" charset="-122"/>
              <a:ea typeface="MS PGothic" panose="020B0600070205080204" pitchFamily="34" charset="-128"/>
            </a:endParaRPr>
          </a:p>
          <a:p>
            <a:r>
              <a:rPr lang="ja-JP" altLang="en-US" sz="1600" b="1" dirty="0">
                <a:solidFill>
                  <a:srgbClr val="FF0000"/>
                </a:solidFill>
                <a:latin typeface="黑体" panose="02010609060101010101" pitchFamily="49" charset="-122"/>
                <a:ea typeface="MS PGothic" panose="020B0600070205080204" pitchFamily="34" charset="-128"/>
              </a:rPr>
              <a:t>１０：改善是无止境的</a:t>
            </a:r>
            <a:endParaRPr lang="zh-CN" altLang="en-US" sz="1600" b="1" dirty="0">
              <a:solidFill>
                <a:srgbClr val="FF0000"/>
              </a:solidFill>
              <a:latin typeface="黑体" panose="02010609060101010101" pitchFamily="49" charset="-122"/>
              <a:ea typeface="MS PGothic" panose="020B0600070205080204" pitchFamily="34" charset="-128"/>
            </a:endParaRPr>
          </a:p>
          <a:p>
            <a:r>
              <a:rPr lang="ja-JP" altLang="en-US" sz="1400" b="1" dirty="0">
                <a:latin typeface="黑体" panose="02010609060101010101" pitchFamily="49" charset="-122"/>
                <a:ea typeface="MS PGothic" panose="020B0600070205080204" pitchFamily="34" charset="-128"/>
              </a:rPr>
              <a:t>改善</a:t>
            </a:r>
            <a:r>
              <a:rPr lang="zh-CN" altLang="en-US" sz="1400" b="1" dirty="0">
                <a:latin typeface="黑体" panose="02010609060101010101" pitchFamily="49" charset="-122"/>
                <a:ea typeface="MS PGothic" panose="020B0600070205080204" pitchFamily="34" charset="-128"/>
              </a:rPr>
              <a:t>是无止境的，成本可以无止境下降，改善能做到无止境，这是</a:t>
            </a:r>
            <a:r>
              <a:rPr lang="en-US" altLang="ja-JP" sz="1400" b="1" dirty="0">
                <a:latin typeface="黑体" panose="02010609060101010101" pitchFamily="49" charset="-122"/>
                <a:ea typeface="MS PGothic" panose="020B0600070205080204" pitchFamily="34" charset="-128"/>
              </a:rPr>
              <a:t>JIT</a:t>
            </a:r>
            <a:r>
              <a:rPr lang="zh-CN" altLang="en-US" sz="1400" b="1" dirty="0">
                <a:latin typeface="黑体" panose="02010609060101010101" pitchFamily="49" charset="-122"/>
                <a:ea typeface="MS PGothic" panose="020B0600070205080204" pitchFamily="34" charset="-128"/>
              </a:rPr>
              <a:t>的</a:t>
            </a:r>
            <a:r>
              <a:rPr lang="ja-JP" altLang="en-US" sz="1400" b="1" dirty="0">
                <a:latin typeface="黑体" panose="02010609060101010101" pitchFamily="49" charset="-122"/>
                <a:ea typeface="MS PGothic" panose="020B0600070205080204" pitchFamily="34" charset="-128"/>
              </a:rPr>
              <a:t>信念</a:t>
            </a:r>
            <a:endParaRPr lang="ja-JP" altLang="en-US" sz="1400" b="1" dirty="0">
              <a:latin typeface="黑体" panose="02010609060101010101" pitchFamily="49" charset="-122"/>
              <a:ea typeface="MS PGothic" panose="020B0600070205080204" pitchFamily="34" charset="-128"/>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页脚占位符 5"/>
          <p:cNvSpPr txBox="1">
            <a:spLocks noGrp="1"/>
          </p:cNvSpPr>
          <p:nvPr>
            <p:ph type="ftr" sz="quarter" idx="4294967295"/>
          </p:nvPr>
        </p:nvSpPr>
        <p:spPr bwMode="gray">
          <a:xfrm>
            <a:off x="0" y="6644005"/>
            <a:ext cx="6022975" cy="152400"/>
          </a:xfrm>
          <a:prstGeom prst="rect">
            <a:avLst/>
          </a:prstGeom>
          <a:noFill/>
          <a:ln>
            <a:noFill/>
            <a:miter lim="800000"/>
          </a:ln>
        </p:spPr>
        <p:txBody>
          <a:bodyPr lIns="0" tIns="0" rIns="0" bIns="0" anchor="ctr">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1000" b="0" i="0" u="none" strike="noStrike" kern="1200" cap="none" spc="0" normalizeH="0" baseline="0" noProof="0">
                <a:ln>
                  <a:noFill/>
                </a:ln>
                <a:solidFill>
                  <a:srgbClr val="5A93B6"/>
                </a:solidFill>
                <a:effectLst/>
                <a:uLnTx/>
                <a:uFillTx/>
                <a:latin typeface="+mn-lt"/>
                <a:ea typeface="+mn-ea"/>
                <a:cs typeface="+mn-cs"/>
              </a:rPr>
              <a:t>Fengshen Reserved</a:t>
            </a:r>
            <a:endParaRPr kumimoji="0" lang="en-US" altLang="zh-CN" sz="1000" b="0" i="0" u="none" strike="noStrike" kern="1200" cap="none" spc="0" normalizeH="0" baseline="0" noProof="0">
              <a:ln>
                <a:noFill/>
              </a:ln>
              <a:solidFill>
                <a:srgbClr val="5A93B6"/>
              </a:solidFill>
              <a:effectLst/>
              <a:uLnTx/>
              <a:uFillTx/>
              <a:latin typeface="+mn-lt"/>
              <a:ea typeface="+mn-ea"/>
              <a:cs typeface="+mn-cs"/>
            </a:endParaRPr>
          </a:p>
        </p:txBody>
      </p:sp>
      <p:sp>
        <p:nvSpPr>
          <p:cNvPr id="46083" name="Text Box 4"/>
          <p:cNvSpPr txBox="1"/>
          <p:nvPr/>
        </p:nvSpPr>
        <p:spPr>
          <a:xfrm>
            <a:off x="34925" y="50800"/>
            <a:ext cx="5486400" cy="579438"/>
          </a:xfrm>
          <a:prstGeom prst="rect">
            <a:avLst/>
          </a:prstGeom>
          <a:noFill/>
          <a:ln w="9525">
            <a:noFill/>
          </a:ln>
        </p:spPr>
        <p:txBody>
          <a:bodyPr>
            <a:spAutoFit/>
          </a:bodyPr>
          <a:p>
            <a:pPr>
              <a:spcBef>
                <a:spcPct val="50000"/>
              </a:spcBef>
            </a:pPr>
            <a:r>
              <a:rPr lang="zh-CN" altLang="en-US" sz="3200" i="1" dirty="0">
                <a:latin typeface="Times New Roman" panose="02020603050405020304" pitchFamily="18" charset="0"/>
                <a:ea typeface="黑体" panose="02010609060101010101" pitchFamily="49" charset="-122"/>
              </a:rPr>
              <a:t>一、方针管理的基本认识</a:t>
            </a:r>
            <a:endParaRPr lang="zh-CN" altLang="en-US" sz="3200" i="1" dirty="0">
              <a:latin typeface="Times New Roman" panose="02020603050405020304" pitchFamily="18" charset="0"/>
              <a:ea typeface="黑体" panose="02010609060101010101" pitchFamily="49" charset="-122"/>
            </a:endParaRPr>
          </a:p>
        </p:txBody>
      </p:sp>
      <p:sp>
        <p:nvSpPr>
          <p:cNvPr id="13316" name="Text Box 5"/>
          <p:cNvSpPr txBox="1"/>
          <p:nvPr/>
        </p:nvSpPr>
        <p:spPr>
          <a:xfrm>
            <a:off x="34925" y="981075"/>
            <a:ext cx="7272338" cy="460375"/>
          </a:xfrm>
          <a:prstGeom prst="rect">
            <a:avLst/>
          </a:prstGeom>
          <a:noFill/>
          <a:ln w="9525">
            <a:noFill/>
          </a:ln>
        </p:spPr>
        <p:txBody>
          <a:bodyPr>
            <a:spAutoFit/>
          </a:bodyPr>
          <a:lstStyle/>
          <a:p>
            <a:pPr marR="0" defTabSz="914400">
              <a:buClrTx/>
              <a:buSzTx/>
              <a:buFontTx/>
              <a:buNone/>
              <a:defRPr/>
            </a:pPr>
            <a:r>
              <a:rPr kumimoji="0" lang="en-US" altLang="zh-CN" sz="2400" i="1" u="sng" kern="1200" cap="none" spc="0" normalizeH="0" baseline="0" noProof="1">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mn-cs"/>
              </a:rPr>
              <a:t>1</a:t>
            </a:r>
            <a:r>
              <a:rPr kumimoji="0" lang="zh-CN" altLang="en-US" sz="2400" i="1" u="sng" kern="1200" cap="none" spc="0" normalizeH="0" baseline="0" noProof="1">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mn-cs"/>
              </a:rPr>
              <a:t>、方针管理的基本概念</a:t>
            </a:r>
            <a:r>
              <a:rPr kumimoji="0" lang="en-US" altLang="zh-CN" sz="2400" i="1" u="sng" kern="1200" cap="none" spc="0" normalizeH="0" baseline="0" noProof="1">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mn-cs"/>
              </a:rPr>
              <a:t>:</a:t>
            </a:r>
            <a:endParaRPr kumimoji="0" lang="en-US" altLang="zh-CN" sz="2400" i="1" u="sng" kern="1200" cap="none" spc="0" normalizeH="0" baseline="0" noProof="1">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mn-cs"/>
            </a:endParaRPr>
          </a:p>
        </p:txBody>
      </p:sp>
      <p:sp>
        <p:nvSpPr>
          <p:cNvPr id="46085" name="Rectangle 6"/>
          <p:cNvSpPr/>
          <p:nvPr/>
        </p:nvSpPr>
        <p:spPr>
          <a:xfrm>
            <a:off x="0" y="1392238"/>
            <a:ext cx="9144000" cy="0"/>
          </a:xfrm>
          <a:prstGeom prst="rect">
            <a:avLst/>
          </a:prstGeom>
          <a:noFill/>
          <a:ln w="9525">
            <a:noFill/>
          </a:ln>
        </p:spPr>
        <p:txBody>
          <a:bodyPr wrap="none" anchor="ctr" anchorCtr="0">
            <a:spAutoFit/>
          </a:bodyPr>
          <a:p>
            <a:pPr algn="ctr"/>
            <a:endParaRPr lang="zh-CN" altLang="en-US" dirty="0">
              <a:latin typeface="Arial" panose="020B0604020202020204" pitchFamily="34" charset="0"/>
              <a:ea typeface="黑体" panose="02010609060101010101" pitchFamily="49" charset="-122"/>
            </a:endParaRPr>
          </a:p>
        </p:txBody>
      </p:sp>
      <p:sp>
        <p:nvSpPr>
          <p:cNvPr id="46086" name="Text Box 14"/>
          <p:cNvSpPr txBox="1"/>
          <p:nvPr/>
        </p:nvSpPr>
        <p:spPr>
          <a:xfrm>
            <a:off x="323850" y="1546225"/>
            <a:ext cx="8532813" cy="396875"/>
          </a:xfrm>
          <a:prstGeom prst="rect">
            <a:avLst/>
          </a:prstGeom>
          <a:noFill/>
          <a:ln w="12700">
            <a:noFill/>
          </a:ln>
        </p:spPr>
        <p:txBody>
          <a:bodyPr>
            <a:spAutoFit/>
          </a:bodyPr>
          <a:p>
            <a:pPr marL="2470150" indent="-2470150"/>
            <a:r>
              <a:rPr lang="zh-TW" altLang="en-US" dirty="0">
                <a:solidFill>
                  <a:srgbClr val="3333CC"/>
                </a:solidFill>
                <a:latin typeface="黑体" panose="02010609060101010101" pitchFamily="49" charset="-122"/>
                <a:ea typeface="黑体" panose="02010609060101010101" pitchFamily="49" charset="-122"/>
              </a:rPr>
              <a:t>方针</a:t>
            </a:r>
            <a:r>
              <a:rPr lang="en-US" altLang="zh-TW" dirty="0">
                <a:solidFill>
                  <a:srgbClr val="3333CC"/>
                </a:solidFill>
                <a:latin typeface="黑体" panose="02010609060101010101" pitchFamily="49" charset="-122"/>
                <a:ea typeface="黑体" panose="02010609060101010101" pitchFamily="49" charset="-122"/>
              </a:rPr>
              <a:t>(Policy)</a:t>
            </a:r>
            <a:r>
              <a:rPr lang="zh-TW" altLang="en-US" dirty="0">
                <a:solidFill>
                  <a:srgbClr val="000000"/>
                </a:solidFill>
                <a:latin typeface="黑体" panose="02010609060101010101" pitchFamily="49" charset="-122"/>
                <a:ea typeface="黑体" panose="02010609060101010101" pitchFamily="49" charset="-122"/>
              </a:rPr>
              <a:t>：企业理念</a:t>
            </a:r>
            <a:r>
              <a:rPr lang="zh-CN" altLang="en-US" dirty="0">
                <a:solidFill>
                  <a:srgbClr val="000000"/>
                </a:solidFill>
                <a:latin typeface="黑体" panose="02010609060101010101" pitchFamily="49" charset="-122"/>
                <a:ea typeface="黑体" panose="02010609060101010101" pitchFamily="49" charset="-122"/>
              </a:rPr>
              <a:t>，愿景，公司的经营策略，长官的信念／指示</a:t>
            </a:r>
            <a:endParaRPr lang="zh-TW" altLang="en-US" dirty="0">
              <a:solidFill>
                <a:srgbClr val="000000"/>
              </a:solidFill>
              <a:latin typeface="黑体" panose="02010609060101010101" pitchFamily="49" charset="-122"/>
              <a:ea typeface="黑体" panose="02010609060101010101" pitchFamily="49" charset="-122"/>
            </a:endParaRPr>
          </a:p>
        </p:txBody>
      </p:sp>
      <p:sp>
        <p:nvSpPr>
          <p:cNvPr id="46087" name="Text Box 15"/>
          <p:cNvSpPr txBox="1"/>
          <p:nvPr/>
        </p:nvSpPr>
        <p:spPr>
          <a:xfrm>
            <a:off x="323850" y="2049463"/>
            <a:ext cx="7273925" cy="396875"/>
          </a:xfrm>
          <a:prstGeom prst="rect">
            <a:avLst/>
          </a:prstGeom>
          <a:noFill/>
          <a:ln w="12700">
            <a:noFill/>
          </a:ln>
        </p:spPr>
        <p:txBody>
          <a:bodyPr>
            <a:spAutoFit/>
          </a:bodyPr>
          <a:p>
            <a:r>
              <a:rPr lang="zh-TW" altLang="en-US" dirty="0">
                <a:solidFill>
                  <a:srgbClr val="3333CC"/>
                </a:solidFill>
                <a:latin typeface="黑体" panose="02010609060101010101" pitchFamily="49" charset="-122"/>
                <a:ea typeface="黑体" panose="02010609060101010101" pitchFamily="49" charset="-122"/>
              </a:rPr>
              <a:t>方针管理</a:t>
            </a:r>
            <a:r>
              <a:rPr lang="en-US" altLang="zh-TW" dirty="0">
                <a:solidFill>
                  <a:srgbClr val="3333CC"/>
                </a:solidFill>
                <a:latin typeface="黑体" panose="02010609060101010101" pitchFamily="49" charset="-122"/>
                <a:ea typeface="黑体" panose="02010609060101010101" pitchFamily="49" charset="-122"/>
              </a:rPr>
              <a:t>( Policy</a:t>
            </a:r>
            <a:r>
              <a:rPr lang="zh-TW" altLang="en-US" dirty="0">
                <a:solidFill>
                  <a:srgbClr val="3333CC"/>
                </a:solidFill>
                <a:latin typeface="黑体" panose="02010609060101010101" pitchFamily="49" charset="-122"/>
                <a:ea typeface="黑体" panose="02010609060101010101" pitchFamily="49" charset="-122"/>
              </a:rPr>
              <a:t>　</a:t>
            </a:r>
            <a:r>
              <a:rPr lang="en-US" altLang="zh-TW" dirty="0">
                <a:solidFill>
                  <a:srgbClr val="3333CC"/>
                </a:solidFill>
                <a:latin typeface="黑体" panose="02010609060101010101" pitchFamily="49" charset="-122"/>
                <a:ea typeface="黑体" panose="02010609060101010101" pitchFamily="49" charset="-122"/>
              </a:rPr>
              <a:t>Management</a:t>
            </a:r>
            <a:r>
              <a:rPr lang="en-US" altLang="zh-TW" dirty="0">
                <a:solidFill>
                  <a:srgbClr val="000000"/>
                </a:solidFill>
                <a:latin typeface="黑体" panose="02010609060101010101" pitchFamily="49" charset="-122"/>
                <a:ea typeface="黑体" panose="02010609060101010101" pitchFamily="49" charset="-122"/>
              </a:rPr>
              <a:t> )</a:t>
            </a:r>
            <a:r>
              <a:rPr lang="zh-TW" altLang="en-US" dirty="0">
                <a:solidFill>
                  <a:srgbClr val="000000"/>
                </a:solidFill>
                <a:latin typeface="黑体" panose="02010609060101010101" pitchFamily="49" charset="-122"/>
                <a:ea typeface="黑体" panose="02010609060101010101" pitchFamily="49" charset="-122"/>
              </a:rPr>
              <a:t>：</a:t>
            </a:r>
            <a:endParaRPr lang="zh-TW" altLang="en-US" dirty="0">
              <a:solidFill>
                <a:srgbClr val="000000"/>
              </a:solidFill>
              <a:latin typeface="黑体" panose="02010609060101010101" pitchFamily="49" charset="-122"/>
              <a:ea typeface="黑体" panose="02010609060101010101" pitchFamily="49" charset="-122"/>
            </a:endParaRPr>
          </a:p>
        </p:txBody>
      </p:sp>
      <p:sp>
        <p:nvSpPr>
          <p:cNvPr id="46088" name="Text Box 16"/>
          <p:cNvSpPr txBox="1"/>
          <p:nvPr/>
        </p:nvSpPr>
        <p:spPr>
          <a:xfrm>
            <a:off x="323850" y="2482850"/>
            <a:ext cx="8604250" cy="1138238"/>
          </a:xfrm>
          <a:prstGeom prst="rect">
            <a:avLst/>
          </a:prstGeom>
          <a:noFill/>
          <a:ln w="12700">
            <a:noFill/>
          </a:ln>
        </p:spPr>
        <p:txBody>
          <a:bodyPr>
            <a:spAutoFit/>
          </a:bodyPr>
          <a:p>
            <a:pPr algn="just">
              <a:lnSpc>
                <a:spcPct val="170000"/>
              </a:lnSpc>
              <a:spcBef>
                <a:spcPct val="50000"/>
              </a:spcBef>
            </a:pPr>
            <a:r>
              <a:rPr lang="zh-CN" altLang="en-US" dirty="0">
                <a:solidFill>
                  <a:srgbClr val="000000"/>
                </a:solidFill>
                <a:latin typeface="黑体" panose="02010609060101010101" pitchFamily="49" charset="-122"/>
                <a:ea typeface="黑体" panose="02010609060101010101" pitchFamily="49" charset="-122"/>
              </a:rPr>
              <a:t>为了达成公司的经营方针，将必要</a:t>
            </a:r>
            <a:r>
              <a:rPr lang="zh-TW" altLang="en-US" dirty="0">
                <a:solidFill>
                  <a:srgbClr val="000000"/>
                </a:solidFill>
                <a:latin typeface="黑体" panose="02010609060101010101" pitchFamily="49" charset="-122"/>
                <a:ea typeface="黑体" panose="02010609060101010101" pitchFamily="49" charset="-122"/>
              </a:rPr>
              <a:t>的</a:t>
            </a:r>
            <a:r>
              <a:rPr lang="zh-TW" altLang="en-US" u="sng" dirty="0">
                <a:solidFill>
                  <a:srgbClr val="000000"/>
                </a:solidFill>
                <a:latin typeface="黑体" panose="02010609060101010101" pitchFamily="49" charset="-122"/>
                <a:ea typeface="黑体" panose="02010609060101010101" pitchFamily="49" charset="-122"/>
              </a:rPr>
              <a:t>课题</a:t>
            </a:r>
            <a:r>
              <a:rPr lang="en-US" altLang="zh-TW" dirty="0">
                <a:solidFill>
                  <a:srgbClr val="000000"/>
                </a:solidFill>
                <a:latin typeface="黑体" panose="02010609060101010101" pitchFamily="49" charset="-122"/>
                <a:ea typeface="黑体" panose="02010609060101010101" pitchFamily="49" charset="-122"/>
              </a:rPr>
              <a:t>(</a:t>
            </a:r>
            <a:r>
              <a:rPr lang="zh-TW" altLang="en-US" dirty="0">
                <a:solidFill>
                  <a:srgbClr val="000000"/>
                </a:solidFill>
                <a:latin typeface="黑体" panose="02010609060101010101" pitchFamily="49" charset="-122"/>
                <a:ea typeface="黑体" panose="02010609060101010101" pitchFamily="49" charset="-122"/>
              </a:rPr>
              <a:t>工作</a:t>
            </a:r>
            <a:r>
              <a:rPr lang="en-US" altLang="zh-TW" dirty="0">
                <a:solidFill>
                  <a:srgbClr val="000000"/>
                </a:solidFill>
                <a:latin typeface="黑体" panose="02010609060101010101" pitchFamily="49" charset="-122"/>
                <a:ea typeface="黑体" panose="02010609060101010101" pitchFamily="49" charset="-122"/>
              </a:rPr>
              <a:t>)</a:t>
            </a:r>
            <a:r>
              <a:rPr lang="zh-CN" altLang="en-US" dirty="0">
                <a:solidFill>
                  <a:srgbClr val="000000"/>
                </a:solidFill>
                <a:latin typeface="黑体" panose="02010609060101010101" pitchFamily="49" charset="-122"/>
                <a:ea typeface="黑体" panose="02010609060101010101" pitchFamily="49" charset="-122"/>
              </a:rPr>
              <a:t>配合</a:t>
            </a:r>
            <a:r>
              <a:rPr lang="zh-CN" altLang="en-US" dirty="0">
                <a:solidFill>
                  <a:srgbClr val="FF0000"/>
                </a:solidFill>
                <a:latin typeface="黑体" panose="02010609060101010101" pitchFamily="49" charset="-122"/>
                <a:ea typeface="黑体" panose="02010609060101010101" pitchFamily="49" charset="-122"/>
              </a:rPr>
              <a:t>组织架构</a:t>
            </a:r>
            <a:r>
              <a:rPr lang="zh-CN" altLang="en-US" dirty="0">
                <a:solidFill>
                  <a:srgbClr val="000000"/>
                </a:solidFill>
                <a:latin typeface="黑体" panose="02010609060101010101" pitchFamily="49" charset="-122"/>
                <a:ea typeface="黑体" panose="02010609060101010101" pitchFamily="49" charset="-122"/>
              </a:rPr>
              <a:t>展开，并有系统的运</a:t>
            </a:r>
            <a:r>
              <a:rPr lang="zh-TW" altLang="en-US" dirty="0">
                <a:solidFill>
                  <a:srgbClr val="000000"/>
                </a:solidFill>
                <a:latin typeface="黑体" panose="02010609060101010101" pitchFamily="49" charset="-122"/>
                <a:ea typeface="黑体" panose="02010609060101010101" pitchFamily="49" charset="-122"/>
              </a:rPr>
              <a:t>作</a:t>
            </a:r>
            <a:r>
              <a:rPr lang="zh-TW" altLang="en-US" u="sng" dirty="0">
                <a:solidFill>
                  <a:srgbClr val="000000"/>
                </a:solidFill>
                <a:latin typeface="黑体" panose="02010609060101010101" pitchFamily="49" charset="-122"/>
                <a:ea typeface="黑体" panose="02010609060101010101" pitchFamily="49" charset="-122"/>
              </a:rPr>
              <a:t>计划</a:t>
            </a:r>
            <a:r>
              <a:rPr lang="en-US" altLang="zh-TW" u="sng" dirty="0">
                <a:solidFill>
                  <a:srgbClr val="000000"/>
                </a:solidFill>
                <a:latin typeface="黑体" panose="02010609060101010101" pitchFamily="49" charset="-122"/>
                <a:ea typeface="黑体" panose="02010609060101010101" pitchFamily="49" charset="-122"/>
              </a:rPr>
              <a:t>(P)</a:t>
            </a:r>
            <a:r>
              <a:rPr lang="zh-TW" altLang="en-US" dirty="0">
                <a:solidFill>
                  <a:srgbClr val="000000"/>
                </a:solidFill>
                <a:latin typeface="黑体" panose="02010609060101010101" pitchFamily="49" charset="-122"/>
                <a:ea typeface="黑体" panose="02010609060101010101" pitchFamily="49" charset="-122"/>
              </a:rPr>
              <a:t>、</a:t>
            </a:r>
            <a:r>
              <a:rPr lang="zh-TW" altLang="en-US" u="sng" dirty="0">
                <a:solidFill>
                  <a:srgbClr val="000000"/>
                </a:solidFill>
                <a:latin typeface="黑体" panose="02010609060101010101" pitchFamily="49" charset="-122"/>
                <a:ea typeface="黑体" panose="02010609060101010101" pitchFamily="49" charset="-122"/>
              </a:rPr>
              <a:t>实施</a:t>
            </a:r>
            <a:r>
              <a:rPr lang="en-US" altLang="zh-TW" u="sng" dirty="0">
                <a:solidFill>
                  <a:srgbClr val="000000"/>
                </a:solidFill>
                <a:latin typeface="黑体" panose="02010609060101010101" pitchFamily="49" charset="-122"/>
                <a:ea typeface="黑体" panose="02010609060101010101" pitchFamily="49" charset="-122"/>
              </a:rPr>
              <a:t>(D)</a:t>
            </a:r>
            <a:r>
              <a:rPr lang="zh-TW" altLang="en-US" dirty="0">
                <a:solidFill>
                  <a:srgbClr val="000000"/>
                </a:solidFill>
                <a:latin typeface="黑体" panose="02010609060101010101" pitchFamily="49" charset="-122"/>
                <a:ea typeface="黑体" panose="02010609060101010101" pitchFamily="49" charset="-122"/>
              </a:rPr>
              <a:t>、</a:t>
            </a:r>
            <a:r>
              <a:rPr lang="zh-TW" altLang="en-US" u="sng" dirty="0">
                <a:solidFill>
                  <a:srgbClr val="000000"/>
                </a:solidFill>
                <a:latin typeface="黑体" panose="02010609060101010101" pitchFamily="49" charset="-122"/>
                <a:ea typeface="黑体" panose="02010609060101010101" pitchFamily="49" charset="-122"/>
              </a:rPr>
              <a:t>检查</a:t>
            </a:r>
            <a:r>
              <a:rPr lang="en-US" altLang="zh-TW" u="sng" dirty="0">
                <a:solidFill>
                  <a:srgbClr val="000000"/>
                </a:solidFill>
                <a:latin typeface="黑体" panose="02010609060101010101" pitchFamily="49" charset="-122"/>
                <a:ea typeface="黑体" panose="02010609060101010101" pitchFamily="49" charset="-122"/>
              </a:rPr>
              <a:t>(C)</a:t>
            </a:r>
            <a:r>
              <a:rPr lang="zh-TW" altLang="en-US" dirty="0">
                <a:solidFill>
                  <a:srgbClr val="000000"/>
                </a:solidFill>
                <a:latin typeface="黑体" panose="02010609060101010101" pitchFamily="49" charset="-122"/>
                <a:ea typeface="黑体" panose="02010609060101010101" pitchFamily="49" charset="-122"/>
              </a:rPr>
              <a:t>及</a:t>
            </a:r>
            <a:r>
              <a:rPr lang="zh-TW" altLang="en-US" u="sng" dirty="0">
                <a:solidFill>
                  <a:srgbClr val="000000"/>
                </a:solidFill>
                <a:latin typeface="黑体" panose="02010609060101010101" pitchFamily="49" charset="-122"/>
                <a:ea typeface="黑体" panose="02010609060101010101" pitchFamily="49" charset="-122"/>
              </a:rPr>
              <a:t>修正</a:t>
            </a:r>
            <a:r>
              <a:rPr lang="en-US" altLang="zh-TW" u="sng" dirty="0">
                <a:solidFill>
                  <a:srgbClr val="000000"/>
                </a:solidFill>
                <a:latin typeface="黑体" panose="02010609060101010101" pitchFamily="49" charset="-122"/>
                <a:ea typeface="黑体" panose="02010609060101010101" pitchFamily="49" charset="-122"/>
              </a:rPr>
              <a:t>(A)</a:t>
            </a:r>
            <a:r>
              <a:rPr lang="zh-TW" altLang="en-US" dirty="0">
                <a:solidFill>
                  <a:srgbClr val="000000"/>
                </a:solidFill>
                <a:latin typeface="黑体" panose="02010609060101010101" pitchFamily="49" charset="-122"/>
                <a:ea typeface="黑体" panose="02010609060101010101" pitchFamily="49" charset="-122"/>
              </a:rPr>
              <a:t>等措施的一种管理方法。</a:t>
            </a:r>
            <a:endParaRPr lang="zh-TW" altLang="en-US" dirty="0">
              <a:solidFill>
                <a:srgbClr val="000000"/>
              </a:solidFill>
              <a:latin typeface="黑体" panose="02010609060101010101" pitchFamily="49" charset="-122"/>
              <a:ea typeface="黑体" panose="02010609060101010101" pitchFamily="49" charset="-122"/>
            </a:endParaRPr>
          </a:p>
        </p:txBody>
      </p:sp>
      <p:sp>
        <p:nvSpPr>
          <p:cNvPr id="46089" name="Rectangle 17"/>
          <p:cNvSpPr/>
          <p:nvPr/>
        </p:nvSpPr>
        <p:spPr>
          <a:xfrm>
            <a:off x="395288" y="3994150"/>
            <a:ext cx="8135937" cy="2530475"/>
          </a:xfrm>
          <a:prstGeom prst="rect">
            <a:avLst/>
          </a:prstGeom>
          <a:noFill/>
          <a:ln w="9525">
            <a:noFill/>
          </a:ln>
        </p:spPr>
        <p:txBody>
          <a:bodyPr anchor="ctr" anchorCtr="0">
            <a:spAutoFit/>
          </a:bodyPr>
          <a:p>
            <a:r>
              <a:rPr lang="en-US" altLang="zh-CN" dirty="0">
                <a:solidFill>
                  <a:srgbClr val="000000"/>
                </a:solidFill>
                <a:latin typeface="黑体" panose="02010609060101010101" pitchFamily="49" charset="-122"/>
                <a:ea typeface="黑体" panose="02010609060101010101" pitchFamily="49" charset="-122"/>
              </a:rPr>
              <a:t>1.</a:t>
            </a:r>
            <a:r>
              <a:rPr lang="zh-CN" altLang="en-US" dirty="0">
                <a:solidFill>
                  <a:srgbClr val="000000"/>
                </a:solidFill>
                <a:latin typeface="黑体" panose="02010609060101010101" pitchFamily="49" charset="-122"/>
                <a:ea typeface="黑体" panose="02010609060101010101" pitchFamily="49" charset="-122"/>
              </a:rPr>
              <a:t>设定具有前瞻性、突破性的方针，并依据所设定的方针集合全公司的有限资源来经营管理整个公司的企业活动。</a:t>
            </a:r>
            <a:endParaRPr lang="zh-CN" altLang="en-US" dirty="0">
              <a:solidFill>
                <a:srgbClr val="000000"/>
              </a:solidFill>
              <a:latin typeface="黑体" panose="02010609060101010101" pitchFamily="49" charset="-122"/>
              <a:ea typeface="黑体" panose="02010609060101010101" pitchFamily="49" charset="-122"/>
            </a:endParaRPr>
          </a:p>
          <a:p>
            <a:r>
              <a:rPr lang="en-US" altLang="zh-CN" dirty="0">
                <a:solidFill>
                  <a:srgbClr val="000000"/>
                </a:solidFill>
                <a:latin typeface="黑体" panose="02010609060101010101" pitchFamily="49" charset="-122"/>
                <a:ea typeface="黑体" panose="02010609060101010101" pitchFamily="49" charset="-122"/>
              </a:rPr>
              <a:t>2.</a:t>
            </a:r>
            <a:r>
              <a:rPr lang="zh-CN" altLang="en-US" dirty="0">
                <a:solidFill>
                  <a:srgbClr val="000000"/>
                </a:solidFill>
                <a:latin typeface="黑体" panose="02010609060101010101" pitchFamily="49" charset="-122"/>
                <a:ea typeface="黑体" panose="02010609060101010101" pitchFamily="49" charset="-122"/>
              </a:rPr>
              <a:t>方针管理综合了公司使命、经营理念、公司价值、远景、方针、目标策略、方策、方案、执行计划及公司资源的全面性管理系统。</a:t>
            </a:r>
            <a:endParaRPr lang="zh-CN" altLang="en-US" dirty="0">
              <a:solidFill>
                <a:srgbClr val="000000"/>
              </a:solidFill>
              <a:latin typeface="黑体" panose="02010609060101010101" pitchFamily="49" charset="-122"/>
              <a:ea typeface="黑体" panose="02010609060101010101" pitchFamily="49" charset="-122"/>
            </a:endParaRPr>
          </a:p>
          <a:p>
            <a:r>
              <a:rPr lang="en-US" altLang="zh-CN" dirty="0">
                <a:solidFill>
                  <a:srgbClr val="000000"/>
                </a:solidFill>
                <a:latin typeface="黑体" panose="02010609060101010101" pitchFamily="49" charset="-122"/>
                <a:ea typeface="黑体" panose="02010609060101010101" pitchFamily="49" charset="-122"/>
              </a:rPr>
              <a:t>3.</a:t>
            </a:r>
            <a:r>
              <a:rPr lang="zh-CN" altLang="en-US" dirty="0">
                <a:solidFill>
                  <a:srgbClr val="000000"/>
                </a:solidFill>
                <a:latin typeface="黑体" panose="02010609060101010101" pitchFamily="49" charset="-122"/>
                <a:ea typeface="黑体" panose="02010609060101010101" pitchFamily="49" charset="-122"/>
              </a:rPr>
              <a:t>方针就是企业经营的基本方向或策略方向，以及各阶段所欲达成的目标及为了达成这些目标所采取的方策或执行计划。</a:t>
            </a:r>
            <a:endParaRPr lang="zh-CN" altLang="en-US" dirty="0">
              <a:solidFill>
                <a:srgbClr val="000000"/>
              </a:solidFill>
              <a:latin typeface="黑体" panose="02010609060101010101" pitchFamily="49" charset="-122"/>
              <a:ea typeface="黑体" panose="02010609060101010101" pitchFamily="49" charset="-122"/>
            </a:endParaRPr>
          </a:p>
          <a:p>
            <a:r>
              <a:rPr lang="en-US" altLang="zh-CN" dirty="0">
                <a:solidFill>
                  <a:srgbClr val="000000"/>
                </a:solidFill>
                <a:latin typeface="黑体" panose="02010609060101010101" pitchFamily="49" charset="-122"/>
                <a:ea typeface="黑体" panose="02010609060101010101" pitchFamily="49" charset="-122"/>
              </a:rPr>
              <a:t>4.</a:t>
            </a:r>
            <a:r>
              <a:rPr lang="zh-CN" altLang="en-US" dirty="0">
                <a:solidFill>
                  <a:srgbClr val="000000"/>
                </a:solidFill>
                <a:latin typeface="黑体" panose="02010609060101010101" pitchFamily="49" charset="-122"/>
                <a:ea typeface="黑体" panose="02010609060101010101" pitchFamily="49" charset="-122"/>
              </a:rPr>
              <a:t>方针就是以方针来带动</a:t>
            </a:r>
            <a:r>
              <a:rPr lang="en-US" altLang="zh-CN" dirty="0">
                <a:solidFill>
                  <a:srgbClr val="000000"/>
                </a:solidFill>
                <a:latin typeface="黑体" panose="02010609060101010101" pitchFamily="49" charset="-122"/>
                <a:ea typeface="黑体" panose="02010609060101010101" pitchFamily="49" charset="-122"/>
              </a:rPr>
              <a:t>P-D-C-A</a:t>
            </a:r>
            <a:r>
              <a:rPr lang="zh-CN" altLang="en-US" dirty="0">
                <a:solidFill>
                  <a:srgbClr val="000000"/>
                </a:solidFill>
                <a:latin typeface="黑体" panose="02010609060101010101" pitchFamily="49" charset="-122"/>
                <a:ea typeface="黑体" panose="02010609060101010101" pitchFamily="49" charset="-122"/>
              </a:rPr>
              <a:t>之管理循环的转动，达成公司各阶段目标及经营的目的。</a:t>
            </a:r>
            <a:endParaRPr lang="zh-TW" altLang="en-US" dirty="0">
              <a:solidFill>
                <a:srgbClr val="000000"/>
              </a:solidFill>
              <a:latin typeface="黑体" panose="02010609060101010101" pitchFamily="49" charset="-122"/>
              <a:ea typeface="黑体" panose="02010609060101010101" pitchFamily="49" charset="-122"/>
            </a:endParaRP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 name="页脚占位符 5"/>
          <p:cNvSpPr txBox="1">
            <a:spLocks noGrp="1"/>
          </p:cNvSpPr>
          <p:nvPr>
            <p:ph type="ftr" sz="quarter" idx="4294967295"/>
          </p:nvPr>
        </p:nvSpPr>
        <p:spPr bwMode="gray">
          <a:xfrm>
            <a:off x="0" y="6644005"/>
            <a:ext cx="6022975" cy="152400"/>
          </a:xfrm>
          <a:prstGeom prst="rect">
            <a:avLst/>
          </a:prstGeom>
          <a:noFill/>
          <a:ln>
            <a:noFill/>
            <a:miter lim="800000"/>
          </a:ln>
        </p:spPr>
        <p:txBody>
          <a:bodyPr lIns="0" tIns="0" rIns="0" bIns="0" anchor="ctr">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1000" b="0" i="0" u="none" strike="noStrike" kern="1200" cap="none" spc="0" normalizeH="0" baseline="0" noProof="0">
                <a:ln>
                  <a:noFill/>
                </a:ln>
                <a:solidFill>
                  <a:srgbClr val="5A93B6"/>
                </a:solidFill>
                <a:effectLst/>
                <a:uLnTx/>
                <a:uFillTx/>
                <a:latin typeface="+mn-lt"/>
                <a:ea typeface="+mn-ea"/>
                <a:cs typeface="+mn-cs"/>
              </a:rPr>
              <a:t>Fengshen Reserved</a:t>
            </a:r>
            <a:endParaRPr kumimoji="0" lang="en-US" altLang="zh-CN" sz="1000" b="0" i="0" u="none" strike="noStrike" kern="1200" cap="none" spc="0" normalizeH="0" baseline="0" noProof="0">
              <a:ln>
                <a:noFill/>
              </a:ln>
              <a:solidFill>
                <a:srgbClr val="5A93B6"/>
              </a:solidFill>
              <a:effectLst/>
              <a:uLnTx/>
              <a:uFillTx/>
              <a:latin typeface="+mn-lt"/>
              <a:ea typeface="+mn-ea"/>
              <a:cs typeface="+mn-cs"/>
            </a:endParaRPr>
          </a:p>
        </p:txBody>
      </p:sp>
      <p:sp>
        <p:nvSpPr>
          <p:cNvPr id="47107" name="Text Box 4"/>
          <p:cNvSpPr txBox="1"/>
          <p:nvPr/>
        </p:nvSpPr>
        <p:spPr>
          <a:xfrm>
            <a:off x="0" y="53975"/>
            <a:ext cx="5486400" cy="579438"/>
          </a:xfrm>
          <a:prstGeom prst="rect">
            <a:avLst/>
          </a:prstGeom>
          <a:noFill/>
          <a:ln w="9525">
            <a:noFill/>
          </a:ln>
        </p:spPr>
        <p:txBody>
          <a:bodyPr>
            <a:spAutoFit/>
          </a:bodyPr>
          <a:p>
            <a:pPr>
              <a:spcBef>
                <a:spcPct val="50000"/>
              </a:spcBef>
            </a:pPr>
            <a:r>
              <a:rPr lang="zh-CN" altLang="en-US" sz="3200" i="1" dirty="0">
                <a:latin typeface="Times New Roman" panose="02020603050405020304" pitchFamily="18" charset="0"/>
                <a:ea typeface="黑体" panose="02010609060101010101" pitchFamily="49" charset="-122"/>
              </a:rPr>
              <a:t>一、方针管理的基本认识</a:t>
            </a:r>
            <a:endParaRPr lang="zh-CN" altLang="en-US" sz="3200" i="1" dirty="0">
              <a:latin typeface="Times New Roman" panose="02020603050405020304" pitchFamily="18" charset="0"/>
              <a:ea typeface="黑体" panose="02010609060101010101" pitchFamily="49" charset="-122"/>
            </a:endParaRPr>
          </a:p>
        </p:txBody>
      </p:sp>
      <p:sp>
        <p:nvSpPr>
          <p:cNvPr id="47108" name="Text Box 5"/>
          <p:cNvSpPr txBox="1"/>
          <p:nvPr/>
        </p:nvSpPr>
        <p:spPr>
          <a:xfrm>
            <a:off x="0" y="981075"/>
            <a:ext cx="7272338" cy="460375"/>
          </a:xfrm>
          <a:prstGeom prst="rect">
            <a:avLst/>
          </a:prstGeom>
          <a:noFill/>
          <a:ln w="9525">
            <a:noFill/>
          </a:ln>
        </p:spPr>
        <p:txBody>
          <a:bodyPr>
            <a:spAutoFit/>
          </a:bodyPr>
          <a:p>
            <a:r>
              <a:rPr lang="en-US" altLang="zh-CN" sz="2400" i="1" u="sng" dirty="0">
                <a:latin typeface="黑体" panose="02010609060101010101" pitchFamily="49" charset="-122"/>
                <a:ea typeface="黑体" panose="02010609060101010101" pitchFamily="49" charset="-122"/>
              </a:rPr>
              <a:t>2</a:t>
            </a:r>
            <a:r>
              <a:rPr lang="zh-CN" altLang="en-US" sz="2400" i="1" u="sng" dirty="0">
                <a:latin typeface="黑体" panose="02010609060101010101" pitchFamily="49" charset="-122"/>
                <a:ea typeface="黑体" panose="02010609060101010101" pitchFamily="49" charset="-122"/>
              </a:rPr>
              <a:t>、方针管理的特征及效果</a:t>
            </a:r>
            <a:endParaRPr lang="zh-CN" altLang="en-US" sz="2400" i="1" u="sng" dirty="0">
              <a:latin typeface="黑体" panose="02010609060101010101" pitchFamily="49" charset="-122"/>
              <a:ea typeface="黑体" panose="02010609060101010101" pitchFamily="49" charset="-122"/>
            </a:endParaRPr>
          </a:p>
        </p:txBody>
      </p:sp>
      <p:sp>
        <p:nvSpPr>
          <p:cNvPr id="47109" name="矩形 25"/>
          <p:cNvSpPr/>
          <p:nvPr/>
        </p:nvSpPr>
        <p:spPr>
          <a:xfrm>
            <a:off x="428625" y="1857375"/>
            <a:ext cx="8143875" cy="1323975"/>
          </a:xfrm>
          <a:prstGeom prst="rect">
            <a:avLst/>
          </a:prstGeom>
          <a:noFill/>
          <a:ln w="9525">
            <a:noFill/>
          </a:ln>
        </p:spPr>
        <p:txBody>
          <a:bodyPr>
            <a:spAutoFit/>
          </a:bodyPr>
          <a:p>
            <a:r>
              <a:rPr lang="zh-CN" altLang="en-US" dirty="0">
                <a:solidFill>
                  <a:srgbClr val="E40B06"/>
                </a:solidFill>
                <a:latin typeface="黑体" panose="02010609060101010101" pitchFamily="49" charset="-122"/>
                <a:ea typeface="黑体" panose="02010609060101010101" pitchFamily="49" charset="-122"/>
              </a:rPr>
              <a:t>特征</a:t>
            </a:r>
            <a:r>
              <a:rPr lang="en-US" altLang="zh-CN" dirty="0">
                <a:solidFill>
                  <a:srgbClr val="E40B06"/>
                </a:solidFill>
                <a:latin typeface="黑体" panose="02010609060101010101" pitchFamily="49" charset="-122"/>
                <a:ea typeface="黑体" panose="02010609060101010101" pitchFamily="49" charset="-122"/>
              </a:rPr>
              <a:t>1</a:t>
            </a:r>
            <a:r>
              <a:rPr lang="zh-CN" altLang="en-US" dirty="0">
                <a:solidFill>
                  <a:srgbClr val="E40B06"/>
                </a:solidFill>
                <a:latin typeface="黑体" panose="02010609060101010101" pitchFamily="49" charset="-122"/>
                <a:ea typeface="黑体" panose="02010609060101010101" pitchFamily="49" charset="-122"/>
              </a:rPr>
              <a:t>：上下左右的整合</a:t>
            </a:r>
            <a:endParaRPr lang="en-US" altLang="zh-CN" dirty="0">
              <a:solidFill>
                <a:srgbClr val="E40B06"/>
              </a:solidFill>
              <a:latin typeface="黑体" panose="02010609060101010101" pitchFamily="49" charset="-122"/>
              <a:ea typeface="黑体" panose="02010609060101010101" pitchFamily="49" charset="-122"/>
            </a:endParaRPr>
          </a:p>
          <a:p>
            <a:pPr>
              <a:buFont typeface="Wingdings" panose="05000000000000000000" pitchFamily="2" charset="2"/>
              <a:buChar char="u"/>
            </a:pPr>
            <a:r>
              <a:rPr lang="zh-CN" altLang="en-US" dirty="0">
                <a:latin typeface="黑体" panose="02010609060101010101" pitchFamily="49" charset="-122"/>
                <a:ea typeface="黑体" panose="02010609060101010101" pitchFamily="49" charset="-122"/>
              </a:rPr>
              <a:t>这是让公司方针</a:t>
            </a:r>
            <a:r>
              <a:rPr lang="en-US" altLang="zh-CN" dirty="0">
                <a:latin typeface="黑体" panose="02010609060101010101" pitchFamily="49" charset="-122"/>
                <a:ea typeface="黑体" panose="02010609060101010101" pitchFamily="49" charset="-122"/>
              </a:rPr>
              <a:t>(</a:t>
            </a:r>
            <a:r>
              <a:rPr lang="zh-CN" altLang="en-US" dirty="0">
                <a:latin typeface="黑体" panose="02010609060101010101" pitchFamily="49" charset="-122"/>
                <a:ea typeface="黑体" panose="02010609060101010101" pitchFamily="49" charset="-122"/>
              </a:rPr>
              <a:t>例</a:t>
            </a:r>
            <a:r>
              <a:rPr lang="en-US" altLang="zh-CN" dirty="0">
                <a:latin typeface="黑体" panose="02010609060101010101" pitchFamily="49" charset="-122"/>
                <a:ea typeface="黑体" panose="02010609060101010101" pitchFamily="49" charset="-122"/>
              </a:rPr>
              <a:t>:</a:t>
            </a:r>
            <a:r>
              <a:rPr lang="zh-CN" altLang="en-US" dirty="0">
                <a:latin typeface="黑体" panose="02010609060101010101" pitchFamily="49" charset="-122"/>
                <a:ea typeface="黑体" panose="02010609060101010101" pitchFamily="49" charset="-122"/>
              </a:rPr>
              <a:t>年度方针</a:t>
            </a:r>
            <a:r>
              <a:rPr lang="en-US" altLang="zh-CN" dirty="0">
                <a:latin typeface="黑体" panose="02010609060101010101" pitchFamily="49" charset="-122"/>
                <a:ea typeface="黑体" panose="02010609060101010101" pitchFamily="49" charset="-122"/>
              </a:rPr>
              <a:t>)</a:t>
            </a:r>
            <a:r>
              <a:rPr lang="zh-CN" altLang="en-US" dirty="0">
                <a:latin typeface="黑体" panose="02010609060101010101" pitchFamily="49" charset="-122"/>
                <a:ea typeface="黑体" panose="02010609060101010101" pitchFamily="49" charset="-122"/>
              </a:rPr>
              <a:t>取得上下左右的整合</a:t>
            </a:r>
            <a:r>
              <a:rPr lang="en-US" altLang="zh-CN" dirty="0">
                <a:latin typeface="黑体" panose="02010609060101010101" pitchFamily="49" charset="-122"/>
                <a:ea typeface="黑体" panose="02010609060101010101" pitchFamily="49" charset="-122"/>
              </a:rPr>
              <a:t>(</a:t>
            </a:r>
            <a:r>
              <a:rPr lang="zh-CN" altLang="en-US" dirty="0">
                <a:latin typeface="黑体" panose="02010609060101010101" pitchFamily="49" charset="-122"/>
                <a:ea typeface="黑体" panose="02010609060101010101" pitchFamily="49" charset="-122"/>
              </a:rPr>
              <a:t>即上下左右的投接球</a:t>
            </a:r>
            <a:r>
              <a:rPr lang="en-US" altLang="zh-CN" dirty="0">
                <a:latin typeface="黑体" panose="02010609060101010101" pitchFamily="49" charset="-122"/>
                <a:ea typeface="黑体" panose="02010609060101010101" pitchFamily="49" charset="-122"/>
              </a:rPr>
              <a:t>), </a:t>
            </a:r>
            <a:r>
              <a:rPr lang="zh-CN" altLang="en-US" dirty="0">
                <a:latin typeface="黑体" panose="02010609060101010101" pitchFamily="49" charset="-122"/>
                <a:ea typeface="黑体" panose="02010609060101010101" pitchFamily="49" charset="-122"/>
              </a:rPr>
              <a:t>并将该方针由全公司往下展开到各部门→各科（车间）→系、班组</a:t>
            </a:r>
            <a:r>
              <a:rPr lang="en-US" altLang="zh-CN" dirty="0">
                <a:latin typeface="黑体" panose="02010609060101010101" pitchFamily="49" charset="-122"/>
                <a:ea typeface="黑体" panose="02010609060101010101" pitchFamily="49" charset="-122"/>
              </a:rPr>
              <a:t>, </a:t>
            </a:r>
            <a:r>
              <a:rPr lang="zh-CN" altLang="en-US" dirty="0">
                <a:latin typeface="黑体" panose="02010609060101010101" pitchFamily="49" charset="-122"/>
                <a:ea typeface="黑体" panose="02010609060101010101" pitchFamily="49" charset="-122"/>
              </a:rPr>
              <a:t>逐步实施的一种方法、组织。</a:t>
            </a:r>
            <a:endParaRPr lang="zh-CN" altLang="en-US" dirty="0">
              <a:latin typeface="黑体" panose="02010609060101010101" pitchFamily="49" charset="-122"/>
              <a:ea typeface="黑体" panose="02010609060101010101" pitchFamily="49" charset="-122"/>
            </a:endParaRPr>
          </a:p>
        </p:txBody>
      </p:sp>
      <p:sp>
        <p:nvSpPr>
          <p:cNvPr id="47110" name="矩形 26"/>
          <p:cNvSpPr/>
          <p:nvPr/>
        </p:nvSpPr>
        <p:spPr>
          <a:xfrm>
            <a:off x="428625" y="3643313"/>
            <a:ext cx="8143875" cy="2246312"/>
          </a:xfrm>
          <a:prstGeom prst="rect">
            <a:avLst/>
          </a:prstGeom>
          <a:noFill/>
          <a:ln w="9525">
            <a:noFill/>
          </a:ln>
        </p:spPr>
        <p:txBody>
          <a:bodyPr>
            <a:spAutoFit/>
          </a:bodyPr>
          <a:p>
            <a:r>
              <a:rPr lang="en-US" altLang="zh-CN" dirty="0">
                <a:solidFill>
                  <a:srgbClr val="E40B06"/>
                </a:solidFill>
                <a:latin typeface="黑体" panose="02010609060101010101" pitchFamily="49" charset="-122"/>
                <a:ea typeface="黑体" panose="02010609060101010101" pitchFamily="49" charset="-122"/>
              </a:rPr>
              <a:t>[</a:t>
            </a:r>
            <a:r>
              <a:rPr lang="zh-CN" altLang="en-US" dirty="0">
                <a:solidFill>
                  <a:srgbClr val="E40B06"/>
                </a:solidFill>
                <a:latin typeface="黑体" panose="02010609060101010101" pitchFamily="49" charset="-122"/>
                <a:ea typeface="黑体" panose="02010609060101010101" pitchFamily="49" charset="-122"/>
              </a:rPr>
              <a:t>效果</a:t>
            </a:r>
            <a:r>
              <a:rPr lang="en-US" altLang="zh-CN" dirty="0">
                <a:solidFill>
                  <a:srgbClr val="E40B06"/>
                </a:solidFill>
                <a:latin typeface="黑体" panose="02010609060101010101" pitchFamily="49" charset="-122"/>
                <a:ea typeface="黑体" panose="02010609060101010101" pitchFamily="49" charset="-122"/>
              </a:rPr>
              <a:t>]</a:t>
            </a:r>
            <a:endParaRPr lang="en-US" altLang="zh-CN" dirty="0">
              <a:solidFill>
                <a:srgbClr val="E40B06"/>
              </a:solidFill>
              <a:latin typeface="黑体" panose="02010609060101010101" pitchFamily="49" charset="-122"/>
              <a:ea typeface="黑体" panose="02010609060101010101" pitchFamily="49" charset="-122"/>
            </a:endParaRPr>
          </a:p>
          <a:p>
            <a:pPr>
              <a:buFont typeface="Wingdings" panose="05000000000000000000" pitchFamily="2" charset="2"/>
              <a:buChar char="u"/>
            </a:pPr>
            <a:r>
              <a:rPr lang="zh-CN" altLang="en-US" dirty="0">
                <a:latin typeface="黑体" panose="02010609060101010101" pitchFamily="49" charset="-122"/>
                <a:ea typeface="黑体" panose="02010609060101010101" pitchFamily="49" charset="-122"/>
              </a:rPr>
              <a:t>藉由上下左右的意见一致</a:t>
            </a:r>
            <a:r>
              <a:rPr lang="en-US" altLang="zh-CN" dirty="0">
                <a:latin typeface="黑体" panose="02010609060101010101" pitchFamily="49" charset="-122"/>
                <a:ea typeface="黑体" panose="02010609060101010101" pitchFamily="49" charset="-122"/>
              </a:rPr>
              <a:t>, </a:t>
            </a:r>
            <a:r>
              <a:rPr lang="zh-CN" altLang="en-US" dirty="0">
                <a:latin typeface="黑体" panose="02010609060101010101" pitchFamily="49" charset="-122"/>
                <a:ea typeface="黑体" panose="02010609060101010101" pitchFamily="49" charset="-122"/>
              </a:rPr>
              <a:t>使部门计划为中心的考量可与团体至上、更进一步以顾客满意度至上的价值观互相结合。并减少他责问题之推拖</a:t>
            </a:r>
            <a:r>
              <a:rPr lang="en-US" altLang="zh-CN" dirty="0">
                <a:latin typeface="黑体" panose="02010609060101010101" pitchFamily="49" charset="-122"/>
                <a:ea typeface="黑体" panose="02010609060101010101" pitchFamily="49" charset="-122"/>
              </a:rPr>
              <a:t>, </a:t>
            </a:r>
            <a:r>
              <a:rPr lang="zh-CN" altLang="en-US" dirty="0">
                <a:latin typeface="黑体" panose="02010609060101010101" pitchFamily="49" charset="-122"/>
                <a:ea typeface="黑体" panose="02010609060101010101" pitchFamily="49" charset="-122"/>
              </a:rPr>
              <a:t>以统一方针为基础，提高该部门的职责分担意识。</a:t>
            </a:r>
            <a:endParaRPr lang="zh-CN" altLang="en-US" dirty="0">
              <a:latin typeface="黑体" panose="02010609060101010101" pitchFamily="49" charset="-122"/>
              <a:ea typeface="黑体" panose="02010609060101010101" pitchFamily="49" charset="-122"/>
            </a:endParaRPr>
          </a:p>
          <a:p>
            <a:endParaRPr lang="zh-CN" altLang="en-US" dirty="0">
              <a:latin typeface="黑体" panose="02010609060101010101" pitchFamily="49" charset="-122"/>
              <a:ea typeface="黑体" panose="02010609060101010101" pitchFamily="49" charset="-122"/>
            </a:endParaRPr>
          </a:p>
          <a:p>
            <a:r>
              <a:rPr lang="zh-CN" altLang="en-US" dirty="0">
                <a:latin typeface="黑体" panose="02010609060101010101" pitchFamily="49" charset="-122"/>
                <a:ea typeface="黑体" panose="02010609060101010101" pitchFamily="49" charset="-122"/>
              </a:rPr>
              <a:t>   </a:t>
            </a:r>
            <a:r>
              <a:rPr lang="en-US" altLang="zh-CN" dirty="0">
                <a:latin typeface="黑体" panose="02010609060101010101" pitchFamily="49" charset="-122"/>
                <a:ea typeface="黑体" panose="02010609060101010101" pitchFamily="49" charset="-122"/>
              </a:rPr>
              <a:t>‧</a:t>
            </a:r>
            <a:r>
              <a:rPr lang="zh-CN" altLang="en-US" dirty="0">
                <a:latin typeface="黑体" panose="02010609060101010101" pitchFamily="49" charset="-122"/>
                <a:ea typeface="黑体" panose="02010609060101010101" pitchFamily="49" charset="-122"/>
              </a:rPr>
              <a:t>方针管理中的「方针」</a:t>
            </a:r>
            <a:r>
              <a:rPr lang="en-US" altLang="zh-CN" dirty="0">
                <a:latin typeface="黑体" panose="02010609060101010101" pitchFamily="49" charset="-122"/>
                <a:ea typeface="黑体" panose="02010609060101010101" pitchFamily="49" charset="-122"/>
              </a:rPr>
              <a:t>, </a:t>
            </a:r>
            <a:r>
              <a:rPr lang="zh-CN" altLang="en-US" dirty="0">
                <a:latin typeface="黑体" panose="02010609060101010101" pitchFamily="49" charset="-122"/>
                <a:ea typeface="黑体" panose="02010609060101010101" pitchFamily="49" charset="-122"/>
              </a:rPr>
              <a:t>是指「目标」与「方策」与一般口号中的「方针」不同。</a:t>
            </a:r>
            <a:endParaRPr lang="zh-CN" altLang="en-US" dirty="0">
              <a:latin typeface="黑体" panose="02010609060101010101" pitchFamily="49" charset="-122"/>
              <a:ea typeface="黑体" panose="02010609060101010101" pitchFamily="49" charset="-122"/>
            </a:endParaRP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 name="页脚占位符 5"/>
          <p:cNvSpPr txBox="1">
            <a:spLocks noGrp="1"/>
          </p:cNvSpPr>
          <p:nvPr>
            <p:ph type="ftr" sz="quarter" idx="4294967295"/>
          </p:nvPr>
        </p:nvSpPr>
        <p:spPr bwMode="gray">
          <a:xfrm>
            <a:off x="0" y="6644005"/>
            <a:ext cx="6022975" cy="152400"/>
          </a:xfrm>
          <a:prstGeom prst="rect">
            <a:avLst/>
          </a:prstGeom>
          <a:noFill/>
          <a:ln>
            <a:noFill/>
            <a:miter lim="800000"/>
          </a:ln>
        </p:spPr>
        <p:txBody>
          <a:bodyPr lIns="0" tIns="0" rIns="0" bIns="0" anchor="ctr">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1000" b="0" i="0" u="none" strike="noStrike" kern="1200" cap="none" spc="0" normalizeH="0" baseline="0" noProof="0">
                <a:ln>
                  <a:noFill/>
                </a:ln>
                <a:solidFill>
                  <a:srgbClr val="5A93B6"/>
                </a:solidFill>
                <a:effectLst/>
                <a:uLnTx/>
                <a:uFillTx/>
                <a:latin typeface="+mn-lt"/>
                <a:ea typeface="+mn-ea"/>
                <a:cs typeface="+mn-cs"/>
              </a:rPr>
              <a:t>Fengshen Reserved</a:t>
            </a:r>
            <a:endParaRPr kumimoji="0" lang="en-US" altLang="zh-CN" sz="1000" b="0" i="0" u="none" strike="noStrike" kern="1200" cap="none" spc="0" normalizeH="0" baseline="0" noProof="0">
              <a:ln>
                <a:noFill/>
              </a:ln>
              <a:solidFill>
                <a:srgbClr val="5A93B6"/>
              </a:solidFill>
              <a:effectLst/>
              <a:uLnTx/>
              <a:uFillTx/>
              <a:latin typeface="+mn-lt"/>
              <a:ea typeface="+mn-ea"/>
              <a:cs typeface="+mn-cs"/>
            </a:endParaRPr>
          </a:p>
        </p:txBody>
      </p:sp>
      <p:sp>
        <p:nvSpPr>
          <p:cNvPr id="48131" name="Text Box 4"/>
          <p:cNvSpPr txBox="1"/>
          <p:nvPr/>
        </p:nvSpPr>
        <p:spPr>
          <a:xfrm>
            <a:off x="0" y="73025"/>
            <a:ext cx="5486400" cy="579438"/>
          </a:xfrm>
          <a:prstGeom prst="rect">
            <a:avLst/>
          </a:prstGeom>
          <a:noFill/>
          <a:ln w="9525">
            <a:noFill/>
          </a:ln>
        </p:spPr>
        <p:txBody>
          <a:bodyPr>
            <a:spAutoFit/>
          </a:bodyPr>
          <a:p>
            <a:pPr>
              <a:spcBef>
                <a:spcPct val="50000"/>
              </a:spcBef>
            </a:pPr>
            <a:r>
              <a:rPr lang="zh-CN" altLang="en-US" sz="3200" i="1" dirty="0">
                <a:latin typeface="Times New Roman" panose="02020603050405020304" pitchFamily="18" charset="0"/>
                <a:ea typeface="黑体" panose="02010609060101010101" pitchFamily="49" charset="-122"/>
              </a:rPr>
              <a:t>一、方针管理的基本认识</a:t>
            </a:r>
            <a:endParaRPr lang="zh-CN" altLang="en-US" sz="3200" i="1" dirty="0">
              <a:latin typeface="Times New Roman" panose="02020603050405020304" pitchFamily="18" charset="0"/>
              <a:ea typeface="黑体" panose="02010609060101010101" pitchFamily="49" charset="-122"/>
            </a:endParaRPr>
          </a:p>
        </p:txBody>
      </p:sp>
      <p:sp>
        <p:nvSpPr>
          <p:cNvPr id="48132" name="Text Box 5"/>
          <p:cNvSpPr txBox="1"/>
          <p:nvPr/>
        </p:nvSpPr>
        <p:spPr>
          <a:xfrm>
            <a:off x="0" y="981075"/>
            <a:ext cx="7272338" cy="457200"/>
          </a:xfrm>
          <a:prstGeom prst="rect">
            <a:avLst/>
          </a:prstGeom>
          <a:noFill/>
          <a:ln w="9525">
            <a:noFill/>
          </a:ln>
        </p:spPr>
        <p:txBody>
          <a:bodyPr>
            <a:spAutoFit/>
          </a:bodyPr>
          <a:p>
            <a:r>
              <a:rPr lang="en-US" altLang="zh-CN" sz="2400" i="1" u="sng" dirty="0">
                <a:latin typeface="黑体" panose="02010609060101010101" pitchFamily="49" charset="-122"/>
                <a:ea typeface="黑体" panose="02010609060101010101" pitchFamily="49" charset="-122"/>
              </a:rPr>
              <a:t>3</a:t>
            </a:r>
            <a:r>
              <a:rPr lang="zh-CN" altLang="en-US" sz="2400" i="1" u="sng" dirty="0">
                <a:latin typeface="黑体" panose="02010609060101010101" pitchFamily="49" charset="-122"/>
                <a:ea typeface="黑体" panose="02010609060101010101" pitchFamily="49" charset="-122"/>
              </a:rPr>
              <a:t>、方针管理的特征及效果</a:t>
            </a:r>
            <a:endParaRPr lang="zh-CN" altLang="en-US" sz="2400" i="1" u="sng" dirty="0">
              <a:latin typeface="黑体" panose="02010609060101010101" pitchFamily="49" charset="-122"/>
              <a:ea typeface="黑体" panose="02010609060101010101" pitchFamily="49" charset="-122"/>
            </a:endParaRPr>
          </a:p>
        </p:txBody>
      </p:sp>
      <p:sp>
        <p:nvSpPr>
          <p:cNvPr id="48133" name="矩形 25"/>
          <p:cNvSpPr/>
          <p:nvPr/>
        </p:nvSpPr>
        <p:spPr>
          <a:xfrm>
            <a:off x="428625" y="1571625"/>
            <a:ext cx="8143875" cy="708025"/>
          </a:xfrm>
          <a:prstGeom prst="rect">
            <a:avLst/>
          </a:prstGeom>
          <a:noFill/>
          <a:ln w="9525">
            <a:noFill/>
          </a:ln>
        </p:spPr>
        <p:txBody>
          <a:bodyPr>
            <a:spAutoFit/>
          </a:bodyPr>
          <a:p>
            <a:r>
              <a:rPr lang="zh-CN" altLang="en-US" dirty="0">
                <a:solidFill>
                  <a:srgbClr val="E40B06"/>
                </a:solidFill>
                <a:latin typeface="黑体" panose="02010609060101010101" pitchFamily="49" charset="-122"/>
                <a:ea typeface="黑体" panose="02010609060101010101" pitchFamily="49" charset="-122"/>
              </a:rPr>
              <a:t> 特征</a:t>
            </a:r>
            <a:r>
              <a:rPr lang="en-US" altLang="zh-CN" dirty="0">
                <a:solidFill>
                  <a:srgbClr val="E40B06"/>
                </a:solidFill>
                <a:latin typeface="黑体" panose="02010609060101010101" pitchFamily="49" charset="-122"/>
                <a:ea typeface="黑体" panose="02010609060101010101" pitchFamily="49" charset="-122"/>
              </a:rPr>
              <a:t>2</a:t>
            </a:r>
            <a:r>
              <a:rPr lang="zh-CN" altLang="en-US" dirty="0">
                <a:solidFill>
                  <a:srgbClr val="E40B06"/>
                </a:solidFill>
                <a:latin typeface="黑体" panose="02010609060101010101" pitchFamily="49" charset="-122"/>
                <a:ea typeface="黑体" panose="02010609060101010101" pitchFamily="49" charset="-122"/>
              </a:rPr>
              <a:t>：目标与方策之分解</a:t>
            </a:r>
            <a:endParaRPr lang="en-US" altLang="zh-CN" dirty="0">
              <a:solidFill>
                <a:srgbClr val="E40B06"/>
              </a:solidFill>
              <a:latin typeface="黑体" panose="02010609060101010101" pitchFamily="49" charset="-122"/>
              <a:ea typeface="黑体" panose="02010609060101010101" pitchFamily="49" charset="-122"/>
            </a:endParaRPr>
          </a:p>
          <a:p>
            <a:r>
              <a:rPr lang="zh-CN" altLang="en-US" dirty="0">
                <a:latin typeface="黑体" panose="02010609060101010101" pitchFamily="49" charset="-122"/>
                <a:ea typeface="黑体" panose="02010609060101010101" pitchFamily="49" charset="-122"/>
              </a:rPr>
              <a:t>除了展开目标</a:t>
            </a:r>
            <a:r>
              <a:rPr lang="en-US" altLang="zh-CN" dirty="0">
                <a:latin typeface="黑体" panose="02010609060101010101" pitchFamily="49" charset="-122"/>
                <a:ea typeface="黑体" panose="02010609060101010101" pitchFamily="49" charset="-122"/>
              </a:rPr>
              <a:t>(Break down)</a:t>
            </a:r>
            <a:r>
              <a:rPr lang="zh-CN" altLang="en-US" dirty="0">
                <a:latin typeface="黑体" panose="02010609060101010101" pitchFamily="49" charset="-122"/>
                <a:ea typeface="黑体" panose="02010609060101010101" pitchFamily="49" charset="-122"/>
              </a:rPr>
              <a:t>外</a:t>
            </a:r>
            <a:r>
              <a:rPr lang="en-US" altLang="zh-CN" dirty="0">
                <a:latin typeface="黑体" panose="02010609060101010101" pitchFamily="49" charset="-122"/>
                <a:ea typeface="黑体" panose="02010609060101010101" pitchFamily="49" charset="-122"/>
              </a:rPr>
              <a:t>, </a:t>
            </a:r>
            <a:r>
              <a:rPr lang="zh-CN" altLang="en-US" dirty="0">
                <a:latin typeface="黑体" panose="02010609060101010101" pitchFamily="49" charset="-122"/>
                <a:ea typeface="黑体" panose="02010609060101010101" pitchFamily="49" charset="-122"/>
              </a:rPr>
              <a:t>也要展开为达成目标之方策。</a:t>
            </a:r>
            <a:endParaRPr lang="zh-CN" altLang="en-US" dirty="0">
              <a:latin typeface="黑体" panose="02010609060101010101" pitchFamily="49" charset="-122"/>
              <a:ea typeface="黑体" panose="02010609060101010101" pitchFamily="49" charset="-122"/>
            </a:endParaRPr>
          </a:p>
        </p:txBody>
      </p:sp>
      <p:sp>
        <p:nvSpPr>
          <p:cNvPr id="48134" name="矩形 26"/>
          <p:cNvSpPr/>
          <p:nvPr/>
        </p:nvSpPr>
        <p:spPr>
          <a:xfrm>
            <a:off x="357188" y="2428875"/>
            <a:ext cx="8572500" cy="3786188"/>
          </a:xfrm>
          <a:prstGeom prst="rect">
            <a:avLst/>
          </a:prstGeom>
          <a:noFill/>
          <a:ln w="9525">
            <a:noFill/>
          </a:ln>
        </p:spPr>
        <p:txBody>
          <a:bodyPr>
            <a:spAutoFit/>
          </a:bodyPr>
          <a:p>
            <a:r>
              <a:rPr lang="en-US" altLang="zh-CN" dirty="0">
                <a:latin typeface="黑体" panose="02010609060101010101" pitchFamily="49" charset="-122"/>
                <a:ea typeface="黑体" panose="02010609060101010101" pitchFamily="49" charset="-122"/>
              </a:rPr>
              <a:t>[</a:t>
            </a:r>
            <a:r>
              <a:rPr lang="zh-CN" altLang="en-US" dirty="0">
                <a:latin typeface="黑体" panose="02010609060101010101" pitchFamily="49" charset="-122"/>
                <a:ea typeface="黑体" panose="02010609060101010101" pitchFamily="49" charset="-122"/>
              </a:rPr>
              <a:t>效果</a:t>
            </a:r>
            <a:r>
              <a:rPr lang="en-US" altLang="zh-CN" dirty="0">
                <a:latin typeface="黑体" panose="02010609060101010101" pitchFamily="49" charset="-122"/>
                <a:ea typeface="黑体" panose="02010609060101010101" pitchFamily="49" charset="-122"/>
              </a:rPr>
              <a:t>]</a:t>
            </a:r>
            <a:endParaRPr lang="en-US" altLang="zh-CN" dirty="0">
              <a:latin typeface="黑体" panose="02010609060101010101" pitchFamily="49" charset="-122"/>
              <a:ea typeface="黑体" panose="02010609060101010101" pitchFamily="49" charset="-122"/>
            </a:endParaRPr>
          </a:p>
          <a:p>
            <a:pPr>
              <a:buFont typeface="Wingdings" panose="05000000000000000000" pitchFamily="2" charset="2"/>
              <a:buChar char="u"/>
            </a:pPr>
            <a:r>
              <a:rPr lang="zh-CN" altLang="en-US" dirty="0">
                <a:latin typeface="黑体" panose="02010609060101010101" pitchFamily="49" charset="-122"/>
                <a:ea typeface="黑体" panose="02010609060101010101" pitchFamily="49" charset="-122"/>
              </a:rPr>
              <a:t> 在目标之外</a:t>
            </a:r>
            <a:r>
              <a:rPr lang="en-US" altLang="zh-CN" dirty="0">
                <a:latin typeface="黑体" panose="02010609060101010101" pitchFamily="49" charset="-122"/>
                <a:ea typeface="黑体" panose="02010609060101010101" pitchFamily="49" charset="-122"/>
              </a:rPr>
              <a:t>, </a:t>
            </a:r>
            <a:r>
              <a:rPr lang="zh-CN" altLang="en-US" dirty="0">
                <a:latin typeface="黑体" panose="02010609060101010101" pitchFamily="49" charset="-122"/>
                <a:ea typeface="黑体" panose="02010609060101010101" pitchFamily="49" charset="-122"/>
              </a:rPr>
              <a:t>也设定方策的话</a:t>
            </a:r>
            <a:r>
              <a:rPr lang="en-US" altLang="zh-CN" dirty="0">
                <a:latin typeface="黑体" panose="02010609060101010101" pitchFamily="49" charset="-122"/>
                <a:ea typeface="黑体" panose="02010609060101010101" pitchFamily="49" charset="-122"/>
              </a:rPr>
              <a:t>, </a:t>
            </a:r>
            <a:r>
              <a:rPr lang="zh-CN" altLang="en-US" dirty="0">
                <a:latin typeface="黑体" panose="02010609060101010101" pitchFamily="49" charset="-122"/>
                <a:ea typeface="黑体" panose="02010609060101010101" pitchFamily="49" charset="-122"/>
              </a:rPr>
              <a:t>可以充分过滤出处</a:t>
            </a:r>
            <a:r>
              <a:rPr lang="en-US" altLang="zh-CN" dirty="0">
                <a:latin typeface="黑体" panose="02010609060101010101" pitchFamily="49" charset="-122"/>
                <a:ea typeface="黑体" panose="02010609060101010101" pitchFamily="49" charset="-122"/>
              </a:rPr>
              <a:t>(</a:t>
            </a:r>
            <a:r>
              <a:rPr lang="zh-CN" altLang="en-US" dirty="0">
                <a:latin typeface="黑体" panose="02010609060101010101" pitchFamily="49" charset="-122"/>
                <a:ea typeface="黑体" panose="02010609060101010101" pitchFamily="49" charset="-122"/>
              </a:rPr>
              <a:t>部门</a:t>
            </a:r>
            <a:r>
              <a:rPr lang="en-US" altLang="zh-CN" dirty="0">
                <a:latin typeface="黑体" panose="02010609060101010101" pitchFamily="49" charset="-122"/>
                <a:ea typeface="黑体" panose="02010609060101010101" pitchFamily="49" charset="-122"/>
              </a:rPr>
              <a:t>)</a:t>
            </a:r>
            <a:r>
              <a:rPr lang="zh-CN" altLang="en-US" dirty="0">
                <a:latin typeface="黑体" panose="02010609060101010101" pitchFamily="49" charset="-122"/>
                <a:ea typeface="黑体" panose="02010609060101010101" pitchFamily="49" charset="-122"/>
              </a:rPr>
              <a:t>的问题点</a:t>
            </a:r>
            <a:r>
              <a:rPr lang="en-US" altLang="zh-CN" dirty="0">
                <a:latin typeface="黑体" panose="02010609060101010101" pitchFamily="49" charset="-122"/>
                <a:ea typeface="黑体" panose="02010609060101010101" pitchFamily="49" charset="-122"/>
              </a:rPr>
              <a:t>, </a:t>
            </a:r>
            <a:r>
              <a:rPr lang="zh-CN" altLang="en-US" dirty="0">
                <a:latin typeface="黑体" panose="02010609060101010101" pitchFamily="49" charset="-122"/>
                <a:ea typeface="黑体" panose="02010609060101010101" pitchFamily="49" charset="-122"/>
              </a:rPr>
              <a:t>如此方能拟订较可能实践的计划。</a:t>
            </a:r>
            <a:endParaRPr lang="zh-CN" altLang="en-US" dirty="0">
              <a:latin typeface="黑体" panose="02010609060101010101" pitchFamily="49" charset="-122"/>
              <a:ea typeface="黑体" panose="02010609060101010101" pitchFamily="49" charset="-122"/>
            </a:endParaRPr>
          </a:p>
          <a:p>
            <a:pPr>
              <a:buFont typeface="Wingdings" panose="05000000000000000000" pitchFamily="2" charset="2"/>
              <a:buChar char="u"/>
            </a:pPr>
            <a:endParaRPr lang="zh-CN" altLang="en-US" dirty="0">
              <a:latin typeface="黑体" panose="02010609060101010101" pitchFamily="49" charset="-122"/>
              <a:ea typeface="黑体" panose="02010609060101010101" pitchFamily="49" charset="-122"/>
            </a:endParaRPr>
          </a:p>
          <a:p>
            <a:pPr>
              <a:buFont typeface="Wingdings" panose="05000000000000000000" pitchFamily="2" charset="2"/>
              <a:buChar char="u"/>
            </a:pPr>
            <a:r>
              <a:rPr lang="zh-CN" altLang="en-US" dirty="0">
                <a:latin typeface="黑体" panose="02010609060101010101" pitchFamily="49" charset="-122"/>
                <a:ea typeface="黑体" panose="02010609060101010101" pitchFamily="49" charset="-122"/>
              </a:rPr>
              <a:t>所谓目标</a:t>
            </a:r>
            <a:r>
              <a:rPr lang="en-US" altLang="zh-CN" dirty="0">
                <a:latin typeface="黑体" panose="02010609060101010101" pitchFamily="49" charset="-122"/>
                <a:ea typeface="黑体" panose="02010609060101010101" pitchFamily="49" charset="-122"/>
              </a:rPr>
              <a:t>, </a:t>
            </a:r>
            <a:r>
              <a:rPr lang="zh-CN" altLang="en-US" dirty="0">
                <a:latin typeface="黑体" panose="02010609060101010101" pitchFamily="49" charset="-122"/>
                <a:ea typeface="黑体" panose="02010609060101010101" pitchFamily="49" charset="-122"/>
              </a:rPr>
              <a:t>是指未来期待会发生的结果。在设定目标时</a:t>
            </a:r>
            <a:r>
              <a:rPr lang="en-US" altLang="zh-CN" dirty="0">
                <a:latin typeface="黑体" panose="02010609060101010101" pitchFamily="49" charset="-122"/>
                <a:ea typeface="黑体" panose="02010609060101010101" pitchFamily="49" charset="-122"/>
              </a:rPr>
              <a:t>, </a:t>
            </a:r>
            <a:r>
              <a:rPr lang="zh-CN" altLang="en-US" dirty="0">
                <a:latin typeface="黑体" panose="02010609060101010101" pitchFamily="49" charset="-122"/>
                <a:ea typeface="黑体" panose="02010609060101010101" pitchFamily="49" charset="-122"/>
              </a:rPr>
              <a:t>应留意之处</a:t>
            </a:r>
            <a:r>
              <a:rPr lang="en-US" altLang="zh-CN" dirty="0">
                <a:latin typeface="黑体" panose="02010609060101010101" pitchFamily="49" charset="-122"/>
                <a:ea typeface="黑体" panose="02010609060101010101" pitchFamily="49" charset="-122"/>
              </a:rPr>
              <a:t>:</a:t>
            </a:r>
            <a:endParaRPr lang="en-US" altLang="zh-CN" dirty="0">
              <a:latin typeface="黑体" panose="02010609060101010101" pitchFamily="49" charset="-122"/>
              <a:ea typeface="黑体" panose="02010609060101010101" pitchFamily="49" charset="-122"/>
            </a:endParaRPr>
          </a:p>
          <a:p>
            <a:r>
              <a:rPr lang="en-US" altLang="zh-CN" dirty="0">
                <a:latin typeface="黑体" panose="02010609060101010101" pitchFamily="49" charset="-122"/>
                <a:ea typeface="黑体" panose="02010609060101010101" pitchFamily="49" charset="-122"/>
              </a:rPr>
              <a:t>(1)</a:t>
            </a:r>
            <a:r>
              <a:rPr lang="zh-CN" altLang="en-US" dirty="0">
                <a:latin typeface="黑体" panose="02010609060101010101" pitchFamily="49" charset="-122"/>
                <a:ea typeface="黑体" panose="02010609060101010101" pitchFamily="49" charset="-122"/>
              </a:rPr>
              <a:t>针对前年度之目标与实绩差异</a:t>
            </a:r>
            <a:r>
              <a:rPr lang="en-US" altLang="zh-CN" dirty="0">
                <a:latin typeface="黑体" panose="02010609060101010101" pitchFamily="49" charset="-122"/>
                <a:ea typeface="黑体" panose="02010609060101010101" pitchFamily="49" charset="-122"/>
              </a:rPr>
              <a:t>, </a:t>
            </a:r>
            <a:r>
              <a:rPr lang="zh-CN" altLang="en-US" dirty="0">
                <a:latin typeface="黑体" panose="02010609060101010101" pitchFamily="49" charset="-122"/>
                <a:ea typeface="黑体" panose="02010609060101010101" pitchFamily="49" charset="-122"/>
              </a:rPr>
              <a:t>要彻底解析</a:t>
            </a:r>
            <a:r>
              <a:rPr lang="en-US" altLang="zh-CN" dirty="0">
                <a:latin typeface="黑体" panose="02010609060101010101" pitchFamily="49" charset="-122"/>
                <a:ea typeface="黑体" panose="02010609060101010101" pitchFamily="49" charset="-122"/>
              </a:rPr>
              <a:t>, </a:t>
            </a:r>
            <a:r>
              <a:rPr lang="zh-CN" altLang="en-US" dirty="0">
                <a:latin typeface="黑体" panose="02010609060101010101" pitchFamily="49" charset="-122"/>
                <a:ea typeface="黑体" panose="02010609060101010101" pitchFamily="49" charset="-122"/>
              </a:rPr>
              <a:t>并过滤出重点课题。</a:t>
            </a:r>
            <a:endParaRPr lang="zh-CN" altLang="en-US" dirty="0">
              <a:latin typeface="黑体" panose="02010609060101010101" pitchFamily="49" charset="-122"/>
              <a:ea typeface="黑体" panose="02010609060101010101" pitchFamily="49" charset="-122"/>
            </a:endParaRPr>
          </a:p>
          <a:p>
            <a:r>
              <a:rPr lang="en-US" altLang="zh-CN" dirty="0">
                <a:latin typeface="黑体" panose="02010609060101010101" pitchFamily="49" charset="-122"/>
                <a:ea typeface="黑体" panose="02010609060101010101" pitchFamily="49" charset="-122"/>
              </a:rPr>
              <a:t>(2)</a:t>
            </a:r>
            <a:r>
              <a:rPr lang="zh-CN" altLang="en-US" dirty="0">
                <a:latin typeface="黑体" panose="02010609060101010101" pitchFamily="49" charset="-122"/>
                <a:ea typeface="黑体" panose="02010609060101010101" pitchFamily="49" charset="-122"/>
              </a:rPr>
              <a:t>以企业理念与经营指针作为部门计划</a:t>
            </a:r>
            <a:r>
              <a:rPr lang="en-US" altLang="zh-CN" dirty="0">
                <a:latin typeface="黑体" panose="02010609060101010101" pitchFamily="49" charset="-122"/>
                <a:ea typeface="黑体" panose="02010609060101010101" pitchFamily="49" charset="-122"/>
              </a:rPr>
              <a:t>, </a:t>
            </a:r>
            <a:r>
              <a:rPr lang="zh-CN" altLang="en-US" dirty="0">
                <a:latin typeface="黑体" panose="02010609060101010101" pitchFamily="49" charset="-122"/>
                <a:ea typeface="黑体" panose="02010609060101010101" pitchFamily="49" charset="-122"/>
              </a:rPr>
              <a:t>设定一可具体实现之目标。</a:t>
            </a:r>
            <a:endParaRPr lang="zh-CN" altLang="en-US" dirty="0">
              <a:latin typeface="黑体" panose="02010609060101010101" pitchFamily="49" charset="-122"/>
              <a:ea typeface="黑体" panose="02010609060101010101" pitchFamily="49" charset="-122"/>
            </a:endParaRPr>
          </a:p>
          <a:p>
            <a:r>
              <a:rPr lang="en-US" altLang="zh-CN" dirty="0">
                <a:latin typeface="黑体" panose="02010609060101010101" pitchFamily="49" charset="-122"/>
                <a:ea typeface="黑体" panose="02010609060101010101" pitchFamily="49" charset="-122"/>
              </a:rPr>
              <a:t>(3)</a:t>
            </a:r>
            <a:r>
              <a:rPr lang="zh-CN" altLang="en-US" dirty="0">
                <a:latin typeface="黑体" panose="02010609060101010101" pitchFamily="49" charset="-122"/>
                <a:ea typeface="黑体" panose="02010609060101010101" pitchFamily="49" charset="-122"/>
              </a:rPr>
              <a:t>设定一藉由外部环境变化、未来动向与竞争关系所判断得到的战略性目标。</a:t>
            </a:r>
            <a:endParaRPr lang="zh-CN" altLang="en-US" dirty="0">
              <a:latin typeface="黑体" panose="02010609060101010101" pitchFamily="49" charset="-122"/>
              <a:ea typeface="黑体" panose="02010609060101010101" pitchFamily="49" charset="-122"/>
            </a:endParaRPr>
          </a:p>
          <a:p>
            <a:pPr>
              <a:buFont typeface="Wingdings" panose="05000000000000000000" pitchFamily="2" charset="2"/>
              <a:buChar char="u"/>
            </a:pPr>
            <a:endParaRPr lang="zh-CN" altLang="en-US" dirty="0">
              <a:latin typeface="黑体" panose="02010609060101010101" pitchFamily="49" charset="-122"/>
              <a:ea typeface="黑体" panose="02010609060101010101" pitchFamily="49" charset="-122"/>
            </a:endParaRPr>
          </a:p>
          <a:p>
            <a:pPr>
              <a:buFont typeface="Wingdings" panose="05000000000000000000" pitchFamily="2" charset="2"/>
              <a:buChar char="u"/>
            </a:pPr>
            <a:r>
              <a:rPr lang="zh-CN" altLang="en-US" dirty="0">
                <a:latin typeface="黑体" panose="02010609060101010101" pitchFamily="49" charset="-122"/>
                <a:ea typeface="黑体" panose="02010609060101010101" pitchFamily="49" charset="-122"/>
              </a:rPr>
              <a:t>所谓方策</a:t>
            </a:r>
            <a:r>
              <a:rPr lang="en-US" altLang="zh-CN" dirty="0">
                <a:latin typeface="黑体" panose="02010609060101010101" pitchFamily="49" charset="-122"/>
                <a:ea typeface="黑体" panose="02010609060101010101" pitchFamily="49" charset="-122"/>
              </a:rPr>
              <a:t>, </a:t>
            </a:r>
            <a:r>
              <a:rPr lang="zh-CN" altLang="en-US" dirty="0">
                <a:latin typeface="黑体" panose="02010609060101010101" pitchFamily="49" charset="-122"/>
                <a:ea typeface="黑体" panose="02010609060101010101" pitchFamily="49" charset="-122"/>
              </a:rPr>
              <a:t>是指为求达成目标之方法或对策。</a:t>
            </a:r>
            <a:endParaRPr lang="zh-CN" altLang="en-US" dirty="0">
              <a:latin typeface="黑体" panose="02010609060101010101" pitchFamily="49" charset="-122"/>
              <a:ea typeface="黑体" panose="02010609060101010101" pitchFamily="49" charset="-122"/>
            </a:endParaRPr>
          </a:p>
          <a:p>
            <a:r>
              <a:rPr lang="zh-CN" altLang="en-US" dirty="0">
                <a:latin typeface="黑体" panose="02010609060101010101" pitchFamily="49" charset="-122"/>
                <a:ea typeface="黑体" panose="02010609060101010101" pitchFamily="49" charset="-122"/>
              </a:rPr>
              <a:t>在拟订计划之时</a:t>
            </a:r>
            <a:r>
              <a:rPr lang="en-US" altLang="zh-CN" dirty="0">
                <a:latin typeface="黑体" panose="02010609060101010101" pitchFamily="49" charset="-122"/>
                <a:ea typeface="黑体" panose="02010609060101010101" pitchFamily="49" charset="-122"/>
              </a:rPr>
              <a:t>, </a:t>
            </a:r>
            <a:r>
              <a:rPr lang="zh-CN" altLang="en-US" dirty="0">
                <a:latin typeface="黑体" panose="02010609060101010101" pitchFamily="49" charset="-122"/>
                <a:ea typeface="黑体" panose="02010609060101010101" pitchFamily="49" charset="-122"/>
              </a:rPr>
              <a:t>是否充分讨论过目标与方策的对应</a:t>
            </a:r>
            <a:r>
              <a:rPr lang="en-US" altLang="zh-CN" dirty="0">
                <a:latin typeface="黑体" panose="02010609060101010101" pitchFamily="49" charset="-122"/>
                <a:ea typeface="黑体" panose="02010609060101010101" pitchFamily="49" charset="-122"/>
              </a:rPr>
              <a:t>, </a:t>
            </a:r>
            <a:r>
              <a:rPr lang="zh-CN" altLang="en-US" dirty="0">
                <a:latin typeface="黑体" panose="02010609060101010101" pitchFamily="49" charset="-122"/>
                <a:ea typeface="黑体" panose="02010609060101010101" pitchFamily="49" charset="-122"/>
              </a:rPr>
              <a:t>乃相当重要</a:t>
            </a:r>
            <a:r>
              <a:rPr lang="zh-CN" altLang="en-US" dirty="0">
                <a:solidFill>
                  <a:schemeClr val="bg2"/>
                </a:solidFill>
                <a:latin typeface="黑体" panose="02010609060101010101" pitchFamily="49" charset="-122"/>
                <a:ea typeface="黑体" panose="02010609060101010101" pitchFamily="49" charset="-122"/>
              </a:rPr>
              <a:t>。</a:t>
            </a:r>
            <a:endParaRPr lang="zh-CN" altLang="en-US" dirty="0">
              <a:solidFill>
                <a:schemeClr val="bg2"/>
              </a:solidFill>
              <a:latin typeface="黑体" panose="02010609060101010101" pitchFamily="49" charset="-122"/>
              <a:ea typeface="黑体" panose="02010609060101010101" pitchFamily="49" charset="-122"/>
            </a:endParaRP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 name="页脚占位符 5"/>
          <p:cNvSpPr txBox="1">
            <a:spLocks noGrp="1"/>
          </p:cNvSpPr>
          <p:nvPr>
            <p:ph type="ftr" sz="quarter" idx="4294967295"/>
          </p:nvPr>
        </p:nvSpPr>
        <p:spPr bwMode="gray">
          <a:xfrm>
            <a:off x="0" y="6644005"/>
            <a:ext cx="6022975" cy="152400"/>
          </a:xfrm>
          <a:prstGeom prst="rect">
            <a:avLst/>
          </a:prstGeom>
          <a:noFill/>
          <a:ln>
            <a:noFill/>
            <a:miter lim="800000"/>
          </a:ln>
        </p:spPr>
        <p:txBody>
          <a:bodyPr lIns="0" tIns="0" rIns="0" bIns="0" anchor="ctr">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1000" b="0" i="0" u="none" strike="noStrike" kern="1200" cap="none" spc="0" normalizeH="0" baseline="0" noProof="0">
                <a:ln>
                  <a:noFill/>
                </a:ln>
                <a:solidFill>
                  <a:srgbClr val="5A93B6"/>
                </a:solidFill>
                <a:effectLst/>
                <a:uLnTx/>
                <a:uFillTx/>
                <a:latin typeface="+mn-lt"/>
                <a:ea typeface="+mn-ea"/>
                <a:cs typeface="+mn-cs"/>
              </a:rPr>
              <a:t>Fengshen Reserved</a:t>
            </a:r>
            <a:endParaRPr kumimoji="0" lang="en-US" altLang="zh-CN" sz="1000" b="0" i="0" u="none" strike="noStrike" kern="1200" cap="none" spc="0" normalizeH="0" baseline="0" noProof="0">
              <a:ln>
                <a:noFill/>
              </a:ln>
              <a:solidFill>
                <a:srgbClr val="5A93B6"/>
              </a:solidFill>
              <a:effectLst/>
              <a:uLnTx/>
              <a:uFillTx/>
              <a:latin typeface="+mn-lt"/>
              <a:ea typeface="+mn-ea"/>
              <a:cs typeface="+mn-cs"/>
            </a:endParaRPr>
          </a:p>
        </p:txBody>
      </p:sp>
      <p:sp>
        <p:nvSpPr>
          <p:cNvPr id="49155" name="Text Box 4"/>
          <p:cNvSpPr txBox="1"/>
          <p:nvPr/>
        </p:nvSpPr>
        <p:spPr>
          <a:xfrm>
            <a:off x="0" y="30163"/>
            <a:ext cx="5486400" cy="579437"/>
          </a:xfrm>
          <a:prstGeom prst="rect">
            <a:avLst/>
          </a:prstGeom>
          <a:noFill/>
          <a:ln w="9525">
            <a:noFill/>
          </a:ln>
        </p:spPr>
        <p:txBody>
          <a:bodyPr>
            <a:spAutoFit/>
          </a:bodyPr>
          <a:p>
            <a:pPr>
              <a:spcBef>
                <a:spcPct val="50000"/>
              </a:spcBef>
            </a:pPr>
            <a:r>
              <a:rPr lang="zh-CN" altLang="en-US" sz="3200" i="1" dirty="0">
                <a:latin typeface="Times New Roman" panose="02020603050405020304" pitchFamily="18" charset="0"/>
                <a:ea typeface="黑体" panose="02010609060101010101" pitchFamily="49" charset="-122"/>
              </a:rPr>
              <a:t>一、方针管理的基本认识</a:t>
            </a:r>
            <a:endParaRPr lang="zh-CN" altLang="en-US" sz="3200" i="1" dirty="0">
              <a:latin typeface="Times New Roman" panose="02020603050405020304" pitchFamily="18" charset="0"/>
              <a:ea typeface="黑体" panose="02010609060101010101" pitchFamily="49" charset="-122"/>
            </a:endParaRPr>
          </a:p>
        </p:txBody>
      </p:sp>
      <p:sp>
        <p:nvSpPr>
          <p:cNvPr id="49156" name="Text Box 5"/>
          <p:cNvSpPr txBox="1"/>
          <p:nvPr/>
        </p:nvSpPr>
        <p:spPr>
          <a:xfrm>
            <a:off x="0" y="981075"/>
            <a:ext cx="7272338" cy="457200"/>
          </a:xfrm>
          <a:prstGeom prst="rect">
            <a:avLst/>
          </a:prstGeom>
          <a:noFill/>
          <a:ln w="9525">
            <a:noFill/>
          </a:ln>
        </p:spPr>
        <p:txBody>
          <a:bodyPr>
            <a:spAutoFit/>
          </a:bodyPr>
          <a:p>
            <a:r>
              <a:rPr lang="en-US" altLang="zh-CN" sz="2400" i="1" u="sng" dirty="0">
                <a:latin typeface="黑体" panose="02010609060101010101" pitchFamily="49" charset="-122"/>
                <a:ea typeface="黑体" panose="02010609060101010101" pitchFamily="49" charset="-122"/>
              </a:rPr>
              <a:t>3</a:t>
            </a:r>
            <a:r>
              <a:rPr lang="zh-CN" altLang="en-US" sz="2400" i="1" u="sng" dirty="0">
                <a:latin typeface="黑体" panose="02010609060101010101" pitchFamily="49" charset="-122"/>
                <a:ea typeface="黑体" panose="02010609060101010101" pitchFamily="49" charset="-122"/>
              </a:rPr>
              <a:t>、方针管理的特征及效果</a:t>
            </a:r>
            <a:endParaRPr lang="zh-CN" altLang="en-US" sz="2400" i="1" u="sng" dirty="0">
              <a:latin typeface="黑体" panose="02010609060101010101" pitchFamily="49" charset="-122"/>
              <a:ea typeface="黑体" panose="02010609060101010101" pitchFamily="49" charset="-122"/>
            </a:endParaRPr>
          </a:p>
        </p:txBody>
      </p:sp>
      <p:sp>
        <p:nvSpPr>
          <p:cNvPr id="49157" name="矩形 25"/>
          <p:cNvSpPr/>
          <p:nvPr/>
        </p:nvSpPr>
        <p:spPr>
          <a:xfrm>
            <a:off x="428625" y="1571625"/>
            <a:ext cx="8143875" cy="708025"/>
          </a:xfrm>
          <a:prstGeom prst="rect">
            <a:avLst/>
          </a:prstGeom>
          <a:noFill/>
          <a:ln w="9525">
            <a:noFill/>
          </a:ln>
        </p:spPr>
        <p:txBody>
          <a:bodyPr>
            <a:spAutoFit/>
          </a:bodyPr>
          <a:p>
            <a:r>
              <a:rPr lang="zh-CN" altLang="en-US" dirty="0">
                <a:solidFill>
                  <a:srgbClr val="E40B06"/>
                </a:solidFill>
                <a:latin typeface="黑体" panose="02010609060101010101" pitchFamily="49" charset="-122"/>
                <a:ea typeface="黑体" panose="02010609060101010101" pitchFamily="49" charset="-122"/>
              </a:rPr>
              <a:t> 特征</a:t>
            </a:r>
            <a:r>
              <a:rPr lang="en-US" altLang="zh-CN" dirty="0">
                <a:solidFill>
                  <a:srgbClr val="E40B06"/>
                </a:solidFill>
                <a:latin typeface="黑体" panose="02010609060101010101" pitchFamily="49" charset="-122"/>
                <a:ea typeface="黑体" panose="02010609060101010101" pitchFamily="49" charset="-122"/>
              </a:rPr>
              <a:t>3</a:t>
            </a:r>
            <a:r>
              <a:rPr lang="zh-CN" altLang="en-US" dirty="0">
                <a:solidFill>
                  <a:srgbClr val="E40B06"/>
                </a:solidFill>
                <a:latin typeface="黑体" panose="02010609060101010101" pitchFamily="49" charset="-122"/>
                <a:ea typeface="黑体" panose="02010609060101010101" pitchFamily="49" charset="-122"/>
              </a:rPr>
              <a:t>：重视过程管理</a:t>
            </a:r>
            <a:endParaRPr lang="en-US" altLang="zh-CN" dirty="0">
              <a:solidFill>
                <a:srgbClr val="E40B06"/>
              </a:solidFill>
              <a:latin typeface="黑体" panose="02010609060101010101" pitchFamily="49" charset="-122"/>
              <a:ea typeface="黑体" panose="02010609060101010101" pitchFamily="49" charset="-122"/>
            </a:endParaRPr>
          </a:p>
          <a:p>
            <a:r>
              <a:rPr lang="zh-CN" altLang="en-US" dirty="0">
                <a:latin typeface="黑体" panose="02010609060101010101" pitchFamily="49" charset="-122"/>
                <a:ea typeface="黑体" panose="02010609060101010101" pitchFamily="49" charset="-122"/>
              </a:rPr>
              <a:t>非结果管理</a:t>
            </a:r>
            <a:r>
              <a:rPr lang="en-US" altLang="zh-CN" dirty="0">
                <a:latin typeface="黑体" panose="02010609060101010101" pitchFamily="49" charset="-122"/>
                <a:ea typeface="黑体" panose="02010609060101010101" pitchFamily="49" charset="-122"/>
              </a:rPr>
              <a:t>, </a:t>
            </a:r>
            <a:r>
              <a:rPr lang="zh-CN" altLang="en-US" dirty="0">
                <a:latin typeface="黑体" panose="02010609060101010101" pitchFamily="49" charset="-122"/>
                <a:ea typeface="黑体" panose="02010609060101010101" pitchFamily="49" charset="-122"/>
              </a:rPr>
              <a:t>而是重视过程</a:t>
            </a:r>
            <a:r>
              <a:rPr lang="en-US" altLang="zh-CN" dirty="0">
                <a:latin typeface="黑体" panose="02010609060101010101" pitchFamily="49" charset="-122"/>
                <a:ea typeface="黑体" panose="02010609060101010101" pitchFamily="49" charset="-122"/>
              </a:rPr>
              <a:t>(</a:t>
            </a:r>
            <a:r>
              <a:rPr lang="zh-CN" altLang="en-US" dirty="0">
                <a:latin typeface="黑体" panose="02010609060101010101" pitchFamily="49" charset="-122"/>
                <a:ea typeface="黑体" panose="02010609060101010101" pitchFamily="49" charset="-122"/>
              </a:rPr>
              <a:t>工作方法</a:t>
            </a:r>
            <a:r>
              <a:rPr lang="en-US" altLang="zh-CN" dirty="0">
                <a:latin typeface="黑体" panose="02010609060101010101" pitchFamily="49" charset="-122"/>
                <a:ea typeface="黑体" panose="02010609060101010101" pitchFamily="49" charset="-122"/>
              </a:rPr>
              <a:t>)</a:t>
            </a:r>
            <a:r>
              <a:rPr lang="zh-CN" altLang="en-US" dirty="0">
                <a:latin typeface="黑体" panose="02010609060101010101" pitchFamily="49" charset="-122"/>
                <a:ea typeface="黑体" panose="02010609060101010101" pitchFamily="49" charset="-122"/>
              </a:rPr>
              <a:t>甚于结果的管理。</a:t>
            </a:r>
            <a:endParaRPr lang="zh-CN" altLang="en-US" dirty="0">
              <a:latin typeface="黑体" panose="02010609060101010101" pitchFamily="49" charset="-122"/>
              <a:ea typeface="黑体" panose="02010609060101010101" pitchFamily="49" charset="-122"/>
            </a:endParaRPr>
          </a:p>
        </p:txBody>
      </p:sp>
      <p:sp>
        <p:nvSpPr>
          <p:cNvPr id="49158" name="矩形 26"/>
          <p:cNvSpPr/>
          <p:nvPr/>
        </p:nvSpPr>
        <p:spPr>
          <a:xfrm>
            <a:off x="357188" y="2428875"/>
            <a:ext cx="8572500" cy="1016000"/>
          </a:xfrm>
          <a:prstGeom prst="rect">
            <a:avLst/>
          </a:prstGeom>
          <a:noFill/>
          <a:ln w="9525">
            <a:noFill/>
          </a:ln>
        </p:spPr>
        <p:txBody>
          <a:bodyPr>
            <a:spAutoFit/>
          </a:bodyPr>
          <a:p>
            <a:r>
              <a:rPr lang="en-US" altLang="zh-CN" dirty="0">
                <a:latin typeface="黑体" panose="02010609060101010101" pitchFamily="49" charset="-122"/>
                <a:ea typeface="黑体" panose="02010609060101010101" pitchFamily="49" charset="-122"/>
              </a:rPr>
              <a:t>[</a:t>
            </a:r>
            <a:r>
              <a:rPr lang="zh-CN" altLang="en-US" dirty="0">
                <a:latin typeface="黑体" panose="02010609060101010101" pitchFamily="49" charset="-122"/>
                <a:ea typeface="黑体" panose="02010609060101010101" pitchFamily="49" charset="-122"/>
              </a:rPr>
              <a:t>效果</a:t>
            </a:r>
            <a:r>
              <a:rPr lang="en-US" altLang="zh-CN" dirty="0">
                <a:latin typeface="黑体" panose="02010609060101010101" pitchFamily="49" charset="-122"/>
                <a:ea typeface="黑体" panose="02010609060101010101" pitchFamily="49" charset="-122"/>
              </a:rPr>
              <a:t>]</a:t>
            </a:r>
            <a:endParaRPr lang="en-US" altLang="zh-CN" dirty="0">
              <a:latin typeface="黑体" panose="02010609060101010101" pitchFamily="49" charset="-122"/>
              <a:ea typeface="黑体" panose="02010609060101010101" pitchFamily="49" charset="-122"/>
            </a:endParaRPr>
          </a:p>
          <a:p>
            <a:pPr>
              <a:buFont typeface="Wingdings" panose="05000000000000000000" pitchFamily="2" charset="2"/>
              <a:buChar char="u"/>
            </a:pPr>
            <a:r>
              <a:rPr lang="zh-CN" altLang="en-US" dirty="0">
                <a:latin typeface="黑体" panose="02010609060101010101" pitchFamily="49" charset="-122"/>
                <a:ea typeface="黑体" panose="02010609060101010101" pitchFamily="49" charset="-122"/>
              </a:rPr>
              <a:t>预防演变成胡涂帐、只看结果的经营体制</a:t>
            </a:r>
            <a:r>
              <a:rPr lang="en-US" altLang="zh-CN" dirty="0">
                <a:latin typeface="黑体" panose="02010609060101010101" pitchFamily="49" charset="-122"/>
                <a:ea typeface="黑体" panose="02010609060101010101" pitchFamily="49" charset="-122"/>
              </a:rPr>
              <a:t>(</a:t>
            </a:r>
            <a:r>
              <a:rPr lang="zh-CN" altLang="en-US" dirty="0">
                <a:latin typeface="黑体" panose="02010609060101010101" pitchFamily="49" charset="-122"/>
                <a:ea typeface="黑体" panose="02010609060101010101" pitchFamily="49" charset="-122"/>
              </a:rPr>
              <a:t>亦即核对期末总帐</a:t>
            </a:r>
            <a:r>
              <a:rPr lang="en-US" altLang="zh-CN" dirty="0">
                <a:latin typeface="黑体" panose="02010609060101010101" pitchFamily="49" charset="-122"/>
                <a:ea typeface="黑体" panose="02010609060101010101" pitchFamily="49" charset="-122"/>
              </a:rPr>
              <a:t>, </a:t>
            </a:r>
            <a:r>
              <a:rPr lang="zh-CN" altLang="en-US" dirty="0">
                <a:latin typeface="黑体" panose="02010609060101010101" pitchFamily="49" charset="-122"/>
                <a:ea typeface="黑体" panose="02010609060101010101" pitchFamily="49" charset="-122"/>
              </a:rPr>
              <a:t>若达成目标即可</a:t>
            </a:r>
            <a:r>
              <a:rPr lang="en-US" altLang="zh-CN" dirty="0">
                <a:latin typeface="黑体" panose="02010609060101010101" pitchFamily="49" charset="-122"/>
                <a:ea typeface="黑体" panose="02010609060101010101" pitchFamily="49" charset="-122"/>
              </a:rPr>
              <a:t>)</a:t>
            </a:r>
            <a:r>
              <a:rPr lang="zh-CN" altLang="en-US" dirty="0">
                <a:solidFill>
                  <a:schemeClr val="bg2"/>
                </a:solidFill>
                <a:latin typeface="黑体" panose="02010609060101010101" pitchFamily="49" charset="-122"/>
                <a:ea typeface="黑体" panose="02010609060101010101" pitchFamily="49" charset="-122"/>
              </a:rPr>
              <a:t>。</a:t>
            </a:r>
            <a:endParaRPr lang="zh-CN" altLang="en-US" dirty="0">
              <a:solidFill>
                <a:schemeClr val="bg2"/>
              </a:solidFill>
              <a:latin typeface="黑体" panose="02010609060101010101" pitchFamily="49" charset="-122"/>
              <a:ea typeface="黑体" panose="02010609060101010101" pitchFamily="49" charset="-122"/>
            </a:endParaRPr>
          </a:p>
        </p:txBody>
      </p:sp>
      <p:pic>
        <p:nvPicPr>
          <p:cNvPr id="49159" name="Picture 2"/>
          <p:cNvPicPr>
            <a:picLocks noChangeAspect="1"/>
          </p:cNvPicPr>
          <p:nvPr/>
        </p:nvPicPr>
        <p:blipFill>
          <a:blip r:embed="rId1"/>
          <a:stretch>
            <a:fillRect/>
          </a:stretch>
        </p:blipFill>
        <p:spPr>
          <a:xfrm>
            <a:off x="571500" y="3571875"/>
            <a:ext cx="7858125" cy="2857500"/>
          </a:xfrm>
          <a:prstGeom prst="rect">
            <a:avLst/>
          </a:prstGeom>
          <a:noFill/>
          <a:ln w="9525">
            <a:noFill/>
          </a:ln>
        </p:spPr>
      </p:pic>
    </p:spTree>
  </p:cSld>
  <p:clrMapOvr>
    <a:masterClrMapping/>
  </p:clrMapOvr>
  <p:transition/>
</p:sld>
</file>

<file path=ppt/tags/tag1.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PP_MARK_KEY" val="03e25395-8802-4af5-93e3-e290a6d9924a"/>
  <p:tag name="COMMONDATA" val="eyJoZGlkIjoiODc5OTdkZDQxOTMwNGQxNTBmNzRiMmEzNWM0ZjQ1MmMifQ=="/>
</p:tagLst>
</file>

<file path=ppt/theme/theme1.xml><?xml version="1.0" encoding="utf-8"?>
<a:theme xmlns:a="http://schemas.openxmlformats.org/drawingml/2006/main" name="1_Office 主题">
  <a:themeElements>
    <a:clrScheme name="1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1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6_Office 主题">
  <a:themeElements>
    <a:clrScheme name="6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6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6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7_Office 主题">
  <a:themeElements>
    <a:clrScheme name="7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7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7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8_Office 主题">
  <a:themeElements>
    <a:clrScheme name="8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8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8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9_Office 主题">
  <a:themeElements>
    <a:clrScheme name="9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9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9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主题">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我的字体">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92D050"/>
        </a:solidFill>
        <a:ln>
          <a:solidFill>
            <a:srgbClr val="92D050"/>
          </a:solidFill>
        </a:ln>
      </a:spPr>
      <a:bodyPr rtlCol="0" anchor="ctr"/>
      <a:lstStyle>
        <a:defPP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Fan</Template>
  <TotalTime>0</TotalTime>
  <Words>6625</Words>
  <Application>WPS 演示</Application>
  <PresentationFormat/>
  <Paragraphs>660</Paragraphs>
  <Slides>39</Slides>
  <Notes>13</Notes>
  <HiddenSlides>0</HiddenSlides>
  <MMClips>0</MMClips>
  <ScaleCrop>false</ScaleCrop>
  <HeadingPairs>
    <vt:vector size="8" baseType="variant">
      <vt:variant>
        <vt:lpstr>已用的字体</vt:lpstr>
      </vt:variant>
      <vt:variant>
        <vt:i4>21</vt:i4>
      </vt:variant>
      <vt:variant>
        <vt:lpstr>主题</vt:lpstr>
      </vt:variant>
      <vt:variant>
        <vt:i4>6</vt:i4>
      </vt:variant>
      <vt:variant>
        <vt:lpstr>嵌入 OLE 服务器</vt:lpstr>
      </vt:variant>
      <vt:variant>
        <vt:i4>1</vt:i4>
      </vt:variant>
      <vt:variant>
        <vt:lpstr>幻灯片标题</vt:lpstr>
      </vt:variant>
      <vt:variant>
        <vt:i4>39</vt:i4>
      </vt:variant>
    </vt:vector>
  </HeadingPairs>
  <TitlesOfParts>
    <vt:vector size="67" baseType="lpstr">
      <vt:lpstr>Arial</vt:lpstr>
      <vt:lpstr>宋体</vt:lpstr>
      <vt:lpstr>Wingdings</vt:lpstr>
      <vt:lpstr>Calibri</vt:lpstr>
      <vt:lpstr>微软雅黑</vt:lpstr>
      <vt:lpstr>华文中宋</vt:lpstr>
      <vt:lpstr>+mn-ea</vt:lpstr>
      <vt:lpstr>ksdb</vt:lpstr>
      <vt:lpstr>黑体</vt:lpstr>
      <vt:lpstr>MS PGothic</vt:lpstr>
      <vt:lpstr>Times New Roman</vt:lpstr>
      <vt:lpstr>MS Gothic</vt:lpstr>
      <vt:lpstr>Arial Unicode MS</vt:lpstr>
      <vt:lpstr>華康中楷體</vt:lpstr>
      <vt:lpstr>MS PMincho</vt:lpstr>
      <vt:lpstr>HGP創英ﾌﾟﾚｾﾞﾝｽEB</vt:lpstr>
      <vt:lpstr>MS Mincho</vt:lpstr>
      <vt:lpstr>隶书</vt:lpstr>
      <vt:lpstr>Arial Narrow</vt:lpstr>
      <vt:lpstr>Tahoma</vt:lpstr>
      <vt:lpstr>Arial Black</vt:lpstr>
      <vt:lpstr>1_Office 主题</vt:lpstr>
      <vt:lpstr>6_Office 主题</vt:lpstr>
      <vt:lpstr>7_Office 主题</vt:lpstr>
      <vt:lpstr>8_Office 主题</vt:lpstr>
      <vt:lpstr>9_Office 主题</vt:lpstr>
      <vt:lpstr>Office 主题</vt:lpstr>
      <vt:lpstr>Excel.Sheet.8</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公司介绍</dc:title>
  <dc:creator>朱玲萍</dc:creator>
  <cp:lastModifiedBy>WPS_1670316127</cp:lastModifiedBy>
  <cp:revision>2043</cp:revision>
  <cp:lastPrinted>2411-12-30T00:00:00Z</cp:lastPrinted>
  <dcterms:created xsi:type="dcterms:W3CDTF">2011-01-06T02:25:00Z</dcterms:created>
  <dcterms:modified xsi:type="dcterms:W3CDTF">2023-01-06T03:47:13Z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2052-11.1.0.12980</vt:lpwstr>
  </property>
  <property fmtid="{D5CDD505-2E9C-101B-9397-08002B2CF9AE}" pid="3" name="ICV">
    <vt:lpwstr>DE1954D62A2D4AF2B3279133A53032E3</vt:lpwstr>
  </property>
</Properties>
</file>