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31" r:id="rId3"/>
    <p:sldId id="332" r:id="rId4"/>
    <p:sldId id="333" r:id="rId6"/>
    <p:sldId id="334" r:id="rId7"/>
    <p:sldId id="335" r:id="rId8"/>
    <p:sldId id="337" r:id="rId9"/>
    <p:sldId id="338" r:id="rId10"/>
    <p:sldId id="339" r:id="rId11"/>
    <p:sldId id="340" r:id="rId12"/>
    <p:sldId id="342" r:id="rId13"/>
    <p:sldId id="343" r:id="rId14"/>
    <p:sldId id="344" r:id="rId15"/>
    <p:sldId id="345" r:id="rId16"/>
    <p:sldId id="346" r:id="rId17"/>
    <p:sldId id="347" r:id="rId18"/>
    <p:sldId id="348" r:id="rId19"/>
    <p:sldId id="256" r:id="rId20"/>
    <p:sldId id="257" r:id="rId21"/>
    <p:sldId id="261" r:id="rId22"/>
    <p:sldId id="259" r:id="rId23"/>
    <p:sldId id="262" r:id="rId24"/>
    <p:sldId id="295" r:id="rId25"/>
    <p:sldId id="322" r:id="rId26"/>
    <p:sldId id="323" r:id="rId27"/>
    <p:sldId id="325" r:id="rId28"/>
    <p:sldId id="326" r:id="rId29"/>
    <p:sldId id="327" r:id="rId30"/>
    <p:sldId id="329" r:id="rId31"/>
    <p:sldId id="330" r:id="rId32"/>
    <p:sldId id="258" r:id="rId33"/>
    <p:sldId id="260"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 id="278" r:id="rId48"/>
    <p:sldId id="279" r:id="rId49"/>
    <p:sldId id="280" r:id="rId50"/>
    <p:sldId id="281" r:id="rId51"/>
    <p:sldId id="282" r:id="rId52"/>
    <p:sldId id="283" r:id="rId53"/>
    <p:sldId id="284" r:id="rId54"/>
    <p:sldId id="285" r:id="rId55"/>
    <p:sldId id="286" r:id="rId56"/>
    <p:sldId id="287" r:id="rId57"/>
    <p:sldId id="288" r:id="rId58"/>
    <p:sldId id="289" r:id="rId59"/>
    <p:sldId id="290" r:id="rId60"/>
    <p:sldId id="291" r:id="rId61"/>
    <p:sldId id="317" r:id="rId62"/>
  </p:sldIdLst>
  <p:sldSz cx="9144000" cy="6858000" type="screen4x3"/>
  <p:notesSz cx="6858000" cy="9144000"/>
  <p:custDataLst>
    <p:tags r:id="rId66"/>
  </p:custDataLst>
  <p:defaultTextStyle>
    <a:defPPr>
      <a:defRPr lang="zh-CN"/>
    </a:defPPr>
    <a:lvl1pPr marL="0" lvl="0"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75" d="100"/>
          <a:sy n="75" d="100"/>
        </p:scale>
        <p:origin x="-1014" y="18"/>
      </p:cViewPr>
      <p:guideLst>
        <p:guide orient="horz" pos="2115"/>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6" Type="http://schemas.openxmlformats.org/officeDocument/2006/relationships/tags" Target="tags/tag2.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704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0" hangingPunct="0">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704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7193B7C6-28D2-46F1-8F92-FA3B7F8ADF44}"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2468"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8704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04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0" hangingPunct="0">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704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2"/>
          <p:cNvSpPr>
            <a:spLocks noRot="1" noTextEdit="1"/>
          </p:cNvSpPr>
          <p:nvPr>
            <p:ph type="sldImg"/>
          </p:nvPr>
        </p:nvSpPr>
        <p:spPr>
          <a:xfrm>
            <a:off x="1143000" y="685800"/>
            <a:ext cx="4570413" cy="3429000"/>
          </a:xfrm>
          <a:ln/>
        </p:spPr>
      </p:sp>
      <p:sp>
        <p:nvSpPr>
          <p:cNvPr id="63491"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a:spLocks noRot="1" noTextEdit="1"/>
          </p:cNvSpPr>
          <p:nvPr>
            <p:ph type="sldImg"/>
          </p:nvPr>
        </p:nvSpPr>
        <p:spPr>
          <a:xfrm>
            <a:off x="1152525" y="692150"/>
            <a:ext cx="4554538" cy="3416300"/>
          </a:xfrm>
          <a:ln w="12700">
            <a:solidFill>
              <a:schemeClr val="tx1">
                <a:alpha val="100000"/>
              </a:schemeClr>
            </a:solidFill>
          </a:ln>
        </p:spPr>
      </p:sp>
      <p:sp>
        <p:nvSpPr>
          <p:cNvPr id="72707" name="Rectangle 3"/>
          <p:cNvSpPr>
            <a:spLocks noGrp="1"/>
          </p:cNvSpPr>
          <p:nvPr>
            <p:ph type="body" idx="1"/>
          </p:nvPr>
        </p:nvSpPr>
        <p:spPr>
          <a:xfrm>
            <a:off x="557213" y="4343400"/>
            <a:ext cx="5741987" cy="4113213"/>
          </a:xfrm>
          <a:ln/>
        </p:spPr>
        <p:txBody>
          <a:bodyPr wrap="square" lIns="92075" tIns="46038" rIns="92075" bIns="46038" anchor="t" anchorCtr="0"/>
          <a:p>
            <a:pPr lvl="0" defTabSz="762000" eaLnBrk="1" hangingPunct="1"/>
            <a:r>
              <a:rPr lang="zh-CN" altLang="en-US" dirty="0"/>
              <a:t>「安全」を例にとると、現場では日々「けが・疾病をしない・させない」という</a:t>
            </a:r>
            <a:endParaRPr lang="zh-CN" altLang="en-US" dirty="0"/>
          </a:p>
          <a:p>
            <a:pPr lvl="0" defTabSz="762000" eaLnBrk="1" hangingPunct="1"/>
            <a:r>
              <a:rPr lang="zh-CN" altLang="en-US" dirty="0"/>
              <a:t>「目的」に向かって、色々な活動を行っている。</a:t>
            </a:r>
            <a:endParaRPr lang="zh-CN" altLang="en-US" dirty="0"/>
          </a:p>
          <a:p>
            <a:pPr lvl="0" defTabSz="762000" eaLnBrk="1" hangingPunct="1"/>
            <a:r>
              <a:rPr lang="zh-CN" altLang="en-US" dirty="0"/>
              <a:t>ここで「安全のための活動」というとどんなものがあるか考えて欲しい。</a:t>
            </a:r>
            <a:endParaRPr lang="zh-CN" altLang="en-US" dirty="0"/>
          </a:p>
          <a:p>
            <a:pPr lvl="0" defTabSz="762000" eaLnBrk="1" hangingPunct="1"/>
            <a:r>
              <a:rPr lang="zh-CN" altLang="en-US" dirty="0"/>
              <a:t>例えば、「ステップアップ活動」「疾病防止活動」「ヒヤリハット提案」といった</a:t>
            </a:r>
            <a:endParaRPr lang="zh-CN" altLang="en-US" dirty="0"/>
          </a:p>
          <a:p>
            <a:pPr lvl="0" defTabSz="762000" eaLnBrk="1" hangingPunct="1"/>
            <a:r>
              <a:rPr lang="zh-CN" altLang="en-US" dirty="0"/>
              <a:t>活動がすぐに思いつくと思う。</a:t>
            </a:r>
            <a:endParaRPr lang="zh-CN" altLang="en-US" dirty="0"/>
          </a:p>
          <a:p>
            <a:pPr lvl="0" defTabSz="762000" eaLnBrk="1" hangingPunct="1"/>
            <a:r>
              <a:rPr lang="zh-CN" altLang="en-US" dirty="0"/>
              <a:t>しかし、それらの活動は「安全のため」という目的は同じであっても、例えば</a:t>
            </a:r>
            <a:endParaRPr lang="zh-CN" altLang="en-US" dirty="0"/>
          </a:p>
          <a:p>
            <a:pPr lvl="0" defTabSz="762000" eaLnBrk="1" hangingPunct="1"/>
            <a:r>
              <a:rPr lang="zh-CN" altLang="en-US" dirty="0"/>
              <a:t>個人を対象にしたり、設備を対象にしたりと活動の内容は大きく異なる。</a:t>
            </a:r>
            <a:endParaRPr lang="zh-CN" altLang="en-US" dirty="0"/>
          </a:p>
          <a:p>
            <a:pPr lvl="0" defTabSz="762000" eaLnBrk="1" hangingPunct="1"/>
            <a:r>
              <a:rPr lang="zh-CN" altLang="en-US" dirty="0"/>
              <a:t>そこで、それぞれの活動が「安全」のための何を目指して行われているか、</a:t>
            </a:r>
            <a:endParaRPr lang="zh-CN" altLang="en-US" dirty="0"/>
          </a:p>
          <a:p>
            <a:pPr lvl="0" defTabSz="762000" eaLnBrk="1" hangingPunct="1"/>
            <a:r>
              <a:rPr lang="zh-CN" altLang="en-US" dirty="0"/>
              <a:t>ＧＬの行動上どういう性格のものであるのか、という観点で層別を行った。</a:t>
            </a:r>
            <a:endParaRPr lang="zh-CN" altLang="en-US" dirty="0"/>
          </a:p>
          <a:p>
            <a:pPr lvl="0" defTabSz="762000" eaLnBrk="1" hangingPunct="1"/>
            <a:r>
              <a:rPr lang="en-US" altLang="zh-CN" dirty="0"/>
              <a:t>①</a:t>
            </a:r>
            <a:r>
              <a:rPr lang="zh-CN" altLang="en-US" dirty="0"/>
              <a:t>維持活動：日々の状態を維持するための活動。これはさらに、</a:t>
            </a:r>
            <a:endParaRPr lang="zh-CN" altLang="en-US" dirty="0"/>
          </a:p>
          <a:p>
            <a:pPr lvl="0" defTabSz="762000" eaLnBrk="1" hangingPunct="1"/>
            <a:r>
              <a:rPr lang="zh-CN" altLang="en-US" dirty="0"/>
              <a:t>　　　　　　　　</a:t>
            </a:r>
            <a:r>
              <a:rPr lang="en-US" altLang="zh-CN" dirty="0"/>
              <a:t>▽</a:t>
            </a:r>
            <a:r>
              <a:rPr lang="zh-CN" altLang="en-US" dirty="0"/>
              <a:t>定期的な点検・観察など、通常（ルーチン）の監督的な業務</a:t>
            </a:r>
            <a:endParaRPr lang="zh-CN" altLang="en-US" dirty="0"/>
          </a:p>
          <a:p>
            <a:pPr lvl="0" defTabSz="762000" eaLnBrk="1" hangingPunct="1"/>
            <a:r>
              <a:rPr lang="zh-CN" altLang="en-US" dirty="0"/>
              <a:t>　　　　　　　　</a:t>
            </a:r>
            <a:r>
              <a:rPr lang="en-US" altLang="zh-CN" dirty="0"/>
              <a:t>▽</a:t>
            </a:r>
            <a:r>
              <a:rPr lang="zh-CN" altLang="en-US" dirty="0"/>
              <a:t>異常発生時に通常の状態への復帰を目指した処置的な業務</a:t>
            </a:r>
            <a:endParaRPr lang="zh-CN" altLang="en-US" dirty="0"/>
          </a:p>
          <a:p>
            <a:pPr lvl="0" defTabSz="762000" eaLnBrk="1" hangingPunct="1"/>
            <a:r>
              <a:rPr lang="zh-CN" altLang="en-US" dirty="0"/>
              <a:t>　　　　　　　　の２種類に層別できる。</a:t>
            </a:r>
            <a:endParaRPr lang="zh-CN" altLang="en-US" dirty="0"/>
          </a:p>
          <a:p>
            <a:pPr lvl="0" defTabSz="762000" eaLnBrk="1" hangingPunct="1"/>
            <a:r>
              <a:rPr lang="en-US" altLang="zh-CN" dirty="0"/>
              <a:t>②</a:t>
            </a:r>
            <a:r>
              <a:rPr lang="zh-CN" altLang="en-US" dirty="0"/>
              <a:t>改善活動：日々の状態よりもさらにレベルを上げるための向上的な活動。</a:t>
            </a:r>
            <a:endParaRPr lang="zh-CN" altLang="en-US" dirty="0"/>
          </a:p>
          <a:p>
            <a:pPr lvl="0" defTabSz="762000" eaLnBrk="1" hangingPunct="1"/>
            <a:r>
              <a:rPr lang="en-US" altLang="zh-CN" dirty="0"/>
              <a:t>③</a:t>
            </a:r>
            <a:r>
              <a:rPr lang="zh-CN" altLang="en-US" dirty="0"/>
              <a:t>人材育成：目的に合致した人作り・意識向上など個人のレベルアップ活動</a:t>
            </a:r>
            <a:endParaRPr lang="zh-CN" altLang="en-US" dirty="0"/>
          </a:p>
          <a:p>
            <a:pPr lvl="0" defTabSz="762000" eaLnBrk="1" hangingPunct="1"/>
            <a:r>
              <a:rPr lang="zh-CN" altLang="en-US" dirty="0"/>
              <a:t>これらの活動の結果が最終的に「けがをしたか？」「疾病が発生したか？」</a:t>
            </a:r>
            <a:endParaRPr lang="zh-CN" altLang="en-US" dirty="0"/>
          </a:p>
          <a:p>
            <a:pPr lvl="0" defTabSz="762000" eaLnBrk="1" hangingPunct="1"/>
            <a:r>
              <a:rPr lang="zh-CN" altLang="en-US" dirty="0"/>
              <a:t>という「結果指標」に結びついている。</a:t>
            </a: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2"/>
          <p:cNvSpPr>
            <a:spLocks noRot="1" noTextEdit="1"/>
          </p:cNvSpPr>
          <p:nvPr>
            <p:ph type="sldImg"/>
          </p:nvPr>
        </p:nvSpPr>
        <p:spPr>
          <a:xfrm>
            <a:off x="1152525" y="692150"/>
            <a:ext cx="4554538" cy="3416300"/>
          </a:xfrm>
          <a:ln w="12700">
            <a:solidFill>
              <a:schemeClr val="tx1">
                <a:alpha val="100000"/>
              </a:schemeClr>
            </a:solidFill>
          </a:ln>
        </p:spPr>
      </p:sp>
      <p:sp>
        <p:nvSpPr>
          <p:cNvPr id="73731" name="Rectangle 3"/>
          <p:cNvSpPr>
            <a:spLocks noGrp="1"/>
          </p:cNvSpPr>
          <p:nvPr>
            <p:ph type="body" idx="1"/>
          </p:nvPr>
        </p:nvSpPr>
        <p:spPr>
          <a:xfrm>
            <a:off x="912813" y="4343400"/>
            <a:ext cx="5030787" cy="4113213"/>
          </a:xfrm>
          <a:ln/>
        </p:spPr>
        <p:txBody>
          <a:bodyPr wrap="square" lIns="92075" tIns="46038" rIns="92075" bIns="46038" anchor="t" anchorCtr="0"/>
          <a:p>
            <a:pPr lvl="0" defTabSz="76200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p:cNvSpPr>
            <a:spLocks noRot="1" noTextEdit="1"/>
          </p:cNvSpPr>
          <p:nvPr>
            <p:ph type="sldImg"/>
          </p:nvPr>
        </p:nvSpPr>
        <p:spPr>
          <a:xfrm>
            <a:off x="1152525" y="692150"/>
            <a:ext cx="4554538" cy="3416300"/>
          </a:xfrm>
          <a:ln w="12700">
            <a:solidFill>
              <a:schemeClr val="tx1">
                <a:alpha val="100000"/>
              </a:schemeClr>
            </a:solidFill>
          </a:ln>
        </p:spPr>
      </p:sp>
      <p:sp>
        <p:nvSpPr>
          <p:cNvPr id="64515" name="Rectangle 3"/>
          <p:cNvSpPr>
            <a:spLocks noGrp="1"/>
          </p:cNvSpPr>
          <p:nvPr>
            <p:ph type="body" idx="1"/>
          </p:nvPr>
        </p:nvSpPr>
        <p:spPr>
          <a:xfrm>
            <a:off x="557213" y="4343400"/>
            <a:ext cx="5819775" cy="4113213"/>
          </a:xfrm>
          <a:ln/>
        </p:spPr>
        <p:txBody>
          <a:bodyPr wrap="square" lIns="92075" tIns="46038" rIns="92075" bIns="46038" anchor="t" anchorCtr="0"/>
          <a:p>
            <a:pPr lvl="0" defTabSz="762000" eaLnBrk="1" hangingPunct="1"/>
            <a:r>
              <a:rPr lang="en-US" altLang="zh-CN" dirty="0"/>
              <a:t>02</a:t>
            </a:r>
            <a:r>
              <a:rPr lang="zh-CN" altLang="en-US" dirty="0"/>
              <a:t>年春に「人事部」より展開された「管理者・監督者ﾊﾝﾄﾞﾌﾞｯｸ」を復習したい。</a:t>
            </a:r>
            <a:endParaRPr lang="zh-CN" altLang="en-US" dirty="0"/>
          </a:p>
          <a:p>
            <a:pPr lvl="0" defTabSz="762000" eaLnBrk="1" hangingPunct="1"/>
            <a:r>
              <a:rPr lang="zh-CN" altLang="en-US" dirty="0"/>
              <a:t>「課長」を始めとするマネージャー層は「管理者」の位置づけ（比重）が高く、</a:t>
            </a:r>
            <a:endParaRPr lang="zh-CN" altLang="en-US" dirty="0"/>
          </a:p>
          <a:p>
            <a:pPr lvl="0" defTabSz="762000" eaLnBrk="1" hangingPunct="1"/>
            <a:r>
              <a:rPr lang="zh-CN" altLang="en-US" dirty="0"/>
              <a:t>一方、「ＧＬ」を始めとする現場のリーダーは「監督者」の比重が高い。</a:t>
            </a:r>
            <a:endParaRPr lang="zh-CN" altLang="en-US" dirty="0"/>
          </a:p>
          <a:p>
            <a:pPr lvl="0" defTabSz="762000" eaLnBrk="1" hangingPunct="1"/>
            <a:r>
              <a:rPr lang="zh-CN" altLang="en-US" dirty="0"/>
              <a:t>ここで「管理者」とは、</a:t>
            </a:r>
            <a:endParaRPr lang="zh-CN" altLang="en-US" dirty="0"/>
          </a:p>
          <a:p>
            <a:pPr lvl="0" defTabSz="762000" eaLnBrk="1" hangingPunct="1"/>
            <a:r>
              <a:rPr lang="zh-CN" altLang="en-US" dirty="0">
                <a:latin typeface="MS PMincho" panose="02020600040205080304" pitchFamily="18" charset="-128"/>
              </a:rPr>
              <a:t>　組織を管轄・運営する責任者であり、必要に応じた支援</a:t>
            </a:r>
            <a:r>
              <a:rPr lang="en-US" altLang="zh-CN" dirty="0">
                <a:latin typeface="MS PMincho" panose="02020600040205080304" pitchFamily="18" charset="-128"/>
              </a:rPr>
              <a:t>(</a:t>
            </a:r>
            <a:r>
              <a:rPr lang="zh-CN" altLang="en-US" dirty="0">
                <a:latin typeface="MS PMincho" panose="02020600040205080304" pitchFamily="18" charset="-128"/>
              </a:rPr>
              <a:t>環境整備</a:t>
            </a:r>
            <a:r>
              <a:rPr lang="en-US" altLang="zh-CN" dirty="0">
                <a:latin typeface="MS PMincho" panose="02020600040205080304" pitchFamily="18" charset="-128"/>
              </a:rPr>
              <a:t>)</a:t>
            </a:r>
            <a:r>
              <a:rPr lang="zh-CN" altLang="en-US" dirty="0">
                <a:latin typeface="MS PMincho" panose="02020600040205080304" pitchFamily="18" charset="-128"/>
              </a:rPr>
              <a:t>により</a:t>
            </a:r>
            <a:br>
              <a:rPr lang="zh-CN" altLang="en-US" dirty="0">
                <a:latin typeface="MS PMincho" panose="02020600040205080304" pitchFamily="18" charset="-128"/>
              </a:rPr>
            </a:br>
            <a:r>
              <a:rPr lang="zh-CN" altLang="en-US" dirty="0">
                <a:latin typeface="MS PMincho" panose="02020600040205080304" pitchFamily="18" charset="-128"/>
              </a:rPr>
              <a:t>　組織の成果を最大化を追求する。</a:t>
            </a:r>
            <a:endParaRPr lang="zh-CN" altLang="en-US" dirty="0">
              <a:latin typeface="MS PMincho" panose="02020600040205080304" pitchFamily="18" charset="-128"/>
            </a:endParaRPr>
          </a:p>
          <a:p>
            <a:pPr lvl="0" defTabSz="762000" eaLnBrk="1" hangingPunct="1"/>
            <a:r>
              <a:rPr lang="zh-CN" altLang="en-US" dirty="0">
                <a:latin typeface="MS PMincho" panose="02020600040205080304" pitchFamily="18" charset="-128"/>
              </a:rPr>
              <a:t>一方「監督者」とは、</a:t>
            </a:r>
            <a:endParaRPr lang="zh-CN" altLang="en-US" dirty="0">
              <a:latin typeface="MS PMincho" panose="02020600040205080304" pitchFamily="18" charset="-128"/>
            </a:endParaRPr>
          </a:p>
          <a:p>
            <a:pPr lvl="0" defTabSz="762000" eaLnBrk="1" hangingPunct="1"/>
            <a:r>
              <a:rPr lang="zh-CN" altLang="en-US" dirty="0">
                <a:latin typeface="MS PMincho" panose="02020600040205080304" pitchFamily="18" charset="-128"/>
              </a:rPr>
              <a:t>　仕事の方法や経過・プロセスを監視し、必要に応じてメンバーに指示・命令し、</a:t>
            </a:r>
            <a:br>
              <a:rPr lang="zh-CN" altLang="en-US" dirty="0">
                <a:latin typeface="MS PMincho" panose="02020600040205080304" pitchFamily="18" charset="-128"/>
              </a:rPr>
            </a:br>
            <a:r>
              <a:rPr lang="zh-CN" altLang="en-US" dirty="0">
                <a:latin typeface="MS PMincho" panose="02020600040205080304" pitchFamily="18" charset="-128"/>
              </a:rPr>
              <a:t>　仕事その物の最善化を追及する。</a:t>
            </a:r>
            <a:endParaRPr lang="zh-CN" altLang="en-US" dirty="0">
              <a:latin typeface="MS PMincho" panose="02020600040205080304" pitchFamily="18" charset="-128"/>
            </a:endParaRPr>
          </a:p>
          <a:p>
            <a:pPr lvl="0" defTabSz="762000" eaLnBrk="1" hangingPunct="1"/>
            <a:endParaRPr lang="zh-CN" altLang="en-US" dirty="0">
              <a:latin typeface="MS PMincho" panose="02020600040205080304" pitchFamily="1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Rot="1" noTextEdit="1"/>
          </p:cNvSpPr>
          <p:nvPr>
            <p:ph type="sldImg"/>
          </p:nvPr>
        </p:nvSpPr>
        <p:spPr>
          <a:xfrm>
            <a:off x="1152525" y="692150"/>
            <a:ext cx="4554538" cy="3416300"/>
          </a:xfrm>
          <a:ln w="12700">
            <a:solidFill>
              <a:schemeClr val="tx1">
                <a:alpha val="100000"/>
              </a:schemeClr>
            </a:solidFill>
          </a:ln>
        </p:spPr>
      </p:sp>
      <p:sp>
        <p:nvSpPr>
          <p:cNvPr id="65539" name="Rectangle 3"/>
          <p:cNvSpPr>
            <a:spLocks noGrp="1"/>
          </p:cNvSpPr>
          <p:nvPr>
            <p:ph type="body" idx="1"/>
          </p:nvPr>
        </p:nvSpPr>
        <p:spPr>
          <a:xfrm>
            <a:off x="557213" y="4343400"/>
            <a:ext cx="5662612" cy="4113213"/>
          </a:xfrm>
          <a:ln/>
        </p:spPr>
        <p:txBody>
          <a:bodyPr wrap="square" lIns="92075" tIns="46038" rIns="92075" bIns="46038" anchor="t" anchorCtr="0"/>
          <a:p>
            <a:pPr lvl="0" defTabSz="762000" eaLnBrk="1" hangingPunct="1"/>
            <a:r>
              <a:rPr lang="zh-CN" altLang="en-US" dirty="0"/>
              <a:t>皆さん、こんにちは。</a:t>
            </a:r>
            <a:endParaRPr lang="zh-CN" altLang="en-US" dirty="0"/>
          </a:p>
          <a:p>
            <a:pPr lvl="0" defTabSz="762000" eaLnBrk="1" hangingPunct="1"/>
            <a:r>
              <a:rPr lang="zh-CN" altLang="en-US" dirty="0"/>
              <a:t>・講師およびアドバイザーの自己紹介</a:t>
            </a:r>
            <a:endParaRPr lang="zh-CN" altLang="en-US" dirty="0"/>
          </a:p>
          <a:p>
            <a:pPr lvl="0" defTabSz="762000" eaLnBrk="1" hangingPunct="1"/>
            <a:endParaRPr lang="zh-CN" altLang="en-US" dirty="0"/>
          </a:p>
          <a:p>
            <a:pPr lvl="0" defTabSz="762000" eaLnBrk="1" hangingPunct="1"/>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a:spLocks noRot="1" noTextEdit="1"/>
          </p:cNvSpPr>
          <p:nvPr>
            <p:ph type="sldImg"/>
          </p:nvPr>
        </p:nvSpPr>
        <p:spPr>
          <a:xfrm>
            <a:off x="1152525" y="692150"/>
            <a:ext cx="4554538" cy="3416300"/>
          </a:xfrm>
          <a:ln w="12700">
            <a:solidFill>
              <a:schemeClr val="tx1">
                <a:alpha val="100000"/>
              </a:schemeClr>
            </a:solidFill>
          </a:ln>
        </p:spPr>
      </p:sp>
      <p:sp>
        <p:nvSpPr>
          <p:cNvPr id="66563" name="Rectangle 3"/>
          <p:cNvSpPr>
            <a:spLocks noGrp="1"/>
          </p:cNvSpPr>
          <p:nvPr>
            <p:ph type="body" idx="1"/>
          </p:nvPr>
        </p:nvSpPr>
        <p:spPr>
          <a:xfrm>
            <a:off x="557213" y="4343400"/>
            <a:ext cx="5741987" cy="4113213"/>
          </a:xfrm>
          <a:ln/>
        </p:spPr>
        <p:txBody>
          <a:bodyPr wrap="square" lIns="92075" tIns="46038" rIns="92075" bIns="46038" anchor="t" anchorCtr="0"/>
          <a:p>
            <a:pPr lvl="0" defTabSz="762000" eaLnBrk="1" hangingPunct="1"/>
            <a:r>
              <a:rPr lang="zh-CN" altLang="en-US" dirty="0"/>
              <a:t>今まで「工場基本要件」を説明してきたが、これは、</a:t>
            </a:r>
            <a:endParaRPr lang="zh-CN" altLang="en-US" dirty="0"/>
          </a:p>
          <a:p>
            <a:pPr lvl="0" defTabSz="762000" eaLnBrk="1" hangingPunct="1"/>
            <a:r>
              <a:rPr lang="zh-CN" altLang="en-US" dirty="0"/>
              <a:t>工場（事業体）としての「要件」を規定したものであり、実際の現場には</a:t>
            </a:r>
            <a:endParaRPr lang="zh-CN" altLang="en-US" dirty="0"/>
          </a:p>
          <a:p>
            <a:pPr lvl="0" defTabSz="762000" eaLnBrk="1" hangingPunct="1"/>
            <a:r>
              <a:rPr lang="zh-CN" altLang="en-US" dirty="0"/>
              <a:t>この要件がそのまま同じ内容・レベルでは当てはまらないケースがある。</a:t>
            </a:r>
            <a:endParaRPr lang="zh-CN" altLang="en-US" dirty="0"/>
          </a:p>
          <a:p>
            <a:pPr lvl="0" defTabSz="762000" eaLnBrk="1" hangingPunct="1"/>
            <a:r>
              <a:rPr lang="zh-CN" altLang="en-US" dirty="0"/>
              <a:t>そこで、「マネジメント編」に対して「現場編」として「要件」を整理した。</a:t>
            </a:r>
            <a:endParaRPr lang="zh-CN" altLang="en-US" dirty="0"/>
          </a:p>
          <a:p>
            <a:pPr lvl="0" defTabSz="762000" eaLnBrk="1" hangingPunct="1"/>
            <a:r>
              <a:rPr lang="zh-CN" altLang="en-US" dirty="0"/>
              <a:t>ただし、皆さんにとっては日々「ＣＬ」「ＧＬ」として行ってきた活動内容その物</a:t>
            </a:r>
            <a:endParaRPr lang="zh-CN" altLang="en-US" dirty="0"/>
          </a:p>
          <a:p>
            <a:pPr lvl="0" defTabSz="762000" eaLnBrk="1" hangingPunct="1"/>
            <a:r>
              <a:rPr lang="zh-CN" altLang="en-US" dirty="0"/>
              <a:t>であり、目新しい部分は基本的には無いはずである。</a:t>
            </a:r>
            <a:endParaRPr lang="zh-CN" altLang="en-US" dirty="0"/>
          </a:p>
          <a:p>
            <a:pPr lvl="0" defTabSz="762000" eaLnBrk="1" hangingPunct="1"/>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2"/>
          <p:cNvSpPr>
            <a:spLocks noRot="1" noTextEdit="1"/>
          </p:cNvSpPr>
          <p:nvPr>
            <p:ph type="sldImg"/>
          </p:nvPr>
        </p:nvSpPr>
        <p:spPr>
          <a:xfrm>
            <a:off x="1152525" y="692150"/>
            <a:ext cx="4554538" cy="3416300"/>
          </a:xfrm>
          <a:ln w="12700">
            <a:solidFill>
              <a:schemeClr val="tx1">
                <a:alpha val="100000"/>
              </a:schemeClr>
            </a:solidFill>
          </a:ln>
        </p:spPr>
      </p:sp>
      <p:sp>
        <p:nvSpPr>
          <p:cNvPr id="67587" name="Rectangle 3"/>
          <p:cNvSpPr>
            <a:spLocks noGrp="1"/>
          </p:cNvSpPr>
          <p:nvPr>
            <p:ph type="body" idx="1"/>
          </p:nvPr>
        </p:nvSpPr>
        <p:spPr>
          <a:xfrm>
            <a:off x="557213" y="4343400"/>
            <a:ext cx="5741987" cy="4113213"/>
          </a:xfrm>
          <a:ln/>
        </p:spPr>
        <p:txBody>
          <a:bodyPr wrap="square" lIns="92075" tIns="46038" rIns="92075" bIns="46038" anchor="t" anchorCtr="0"/>
          <a:p>
            <a:pPr lvl="0" defTabSz="762000" eaLnBrk="1" hangingPunct="1"/>
            <a:r>
              <a:rPr lang="zh-CN" altLang="en-US" dirty="0"/>
              <a:t>「７大任務」とまとめて言われる諸活動も、「生産」に対してどのような役割を</a:t>
            </a:r>
            <a:endParaRPr lang="zh-CN" altLang="en-US" dirty="0"/>
          </a:p>
          <a:p>
            <a:pPr lvl="0" defTabSz="762000" eaLnBrk="1" hangingPunct="1"/>
            <a:r>
              <a:rPr lang="zh-CN" altLang="en-US" dirty="0"/>
              <a:t>果たしているか整理すると、 「生産活動」とその「インプット」および</a:t>
            </a:r>
            <a:endParaRPr lang="zh-CN" altLang="en-US" dirty="0"/>
          </a:p>
          <a:p>
            <a:pPr lvl="0" defTabSz="762000" eaLnBrk="1" hangingPunct="1"/>
            <a:r>
              <a:rPr lang="zh-CN" altLang="en-US" dirty="0"/>
              <a:t>「アウトプット」、さらにそれらの「ベース」に層別される。つまり、</a:t>
            </a:r>
            <a:endParaRPr lang="zh-CN" altLang="en-US" dirty="0"/>
          </a:p>
          <a:p>
            <a:pPr lvl="0" defTabSz="762000" eaLnBrk="1" hangingPunct="1"/>
            <a:endParaRPr lang="zh-CN" altLang="en-US" dirty="0"/>
          </a:p>
          <a:p>
            <a:pPr lvl="0" defTabSz="762000" eaLnBrk="1" hangingPunct="1"/>
            <a:r>
              <a:rPr lang="en-US" altLang="zh-CN" dirty="0"/>
              <a:t>①</a:t>
            </a:r>
            <a:r>
              <a:rPr lang="zh-CN" altLang="en-US" dirty="0"/>
              <a:t>「人」「モノ（原材料）」「設備」「ｴﾈﾙｷﾞｰ」といったインプットをいかに効率的</a:t>
            </a:r>
            <a:endParaRPr lang="zh-CN" altLang="en-US" dirty="0"/>
          </a:p>
          <a:p>
            <a:pPr lvl="0" defTabSz="762000" eaLnBrk="1" hangingPunct="1"/>
            <a:r>
              <a:rPr lang="zh-CN" altLang="en-US" dirty="0"/>
              <a:t>　に使うか、という活動</a:t>
            </a:r>
            <a:endParaRPr lang="zh-CN" altLang="en-US" dirty="0"/>
          </a:p>
          <a:p>
            <a:pPr lvl="0" defTabSz="762000" eaLnBrk="1" hangingPunct="1"/>
            <a:r>
              <a:rPr lang="en-US" altLang="zh-CN" dirty="0"/>
              <a:t>②</a:t>
            </a:r>
            <a:r>
              <a:rPr lang="zh-CN" altLang="en-US" dirty="0"/>
              <a:t>それらのインプットや「安全」「品質」「ジャストインタイム」といったある種の</a:t>
            </a:r>
            <a:endParaRPr lang="zh-CN" altLang="en-US" dirty="0"/>
          </a:p>
          <a:p>
            <a:pPr lvl="0" defTabSz="762000" eaLnBrk="1" hangingPunct="1"/>
            <a:r>
              <a:rPr lang="zh-CN" altLang="en-US" dirty="0"/>
              <a:t>　制約条件を組み合わせ、実際にモノを作り出す「生産そのものの活動」</a:t>
            </a:r>
            <a:endParaRPr lang="zh-CN" altLang="en-US" dirty="0"/>
          </a:p>
          <a:p>
            <a:pPr lvl="0" defTabSz="762000" eaLnBrk="1" hangingPunct="1"/>
            <a:r>
              <a:rPr lang="en-US" altLang="zh-CN" dirty="0"/>
              <a:t>③</a:t>
            </a:r>
            <a:r>
              <a:rPr lang="zh-CN" altLang="en-US" dirty="0"/>
              <a:t>その結果として発生する「質」「量」「コスト」あるいは「廃棄物」といった</a:t>
            </a:r>
            <a:endParaRPr lang="zh-CN" altLang="en-US" dirty="0"/>
          </a:p>
          <a:p>
            <a:pPr lvl="0" defTabSz="762000" eaLnBrk="1" hangingPunct="1"/>
            <a:r>
              <a:rPr lang="zh-CN" altLang="en-US" dirty="0"/>
              <a:t>　アウトプットを管理する活動</a:t>
            </a:r>
            <a:endParaRPr lang="zh-CN" altLang="en-US" dirty="0"/>
          </a:p>
          <a:p>
            <a:pPr lvl="0" defTabSz="762000" eaLnBrk="1" hangingPunct="1"/>
            <a:r>
              <a:rPr lang="en-US" altLang="zh-CN" dirty="0"/>
              <a:t>④</a:t>
            </a:r>
            <a:r>
              <a:rPr lang="zh-CN" altLang="en-US" dirty="0"/>
              <a:t>そしてこれら全ての活動の担い手となる「人」について、人材育成も含めた</a:t>
            </a:r>
            <a:endParaRPr lang="zh-CN" altLang="en-US" dirty="0"/>
          </a:p>
          <a:p>
            <a:pPr lvl="0" defTabSz="762000" eaLnBrk="1" hangingPunct="1"/>
            <a:r>
              <a:rPr lang="zh-CN" altLang="en-US" dirty="0"/>
              <a:t>　個人の活性化やいきいきとした職場作りといったベースの活動</a:t>
            </a:r>
            <a:endParaRPr lang="zh-CN" altLang="en-US" dirty="0"/>
          </a:p>
          <a:p>
            <a:pPr lvl="0" defTabSz="762000" eaLnBrk="1" hangingPunct="1"/>
            <a:r>
              <a:rPr lang="zh-CN" altLang="en-US" dirty="0"/>
              <a:t>の４つのグループに「７大任務」を層別することができる。</a:t>
            </a:r>
            <a:endParaRPr lang="zh-CN" altLang="en-US" dirty="0"/>
          </a:p>
          <a:p>
            <a:pPr lvl="0" defTabSz="762000" eaLnBrk="1" hangingPunct="1"/>
            <a:endParaRPr lang="zh-CN" altLang="en-US" dirty="0"/>
          </a:p>
          <a:p>
            <a:pPr lvl="0" defTabSz="762000" eaLnBrk="1" hangingPunct="1"/>
            <a:r>
              <a:rPr lang="zh-CN" altLang="en-US" dirty="0"/>
              <a:t>ここで注目して欲しいのは「原価」と「環境」で、これらにはインプットとアウト</a:t>
            </a:r>
            <a:endParaRPr lang="zh-CN" altLang="en-US" dirty="0"/>
          </a:p>
          <a:p>
            <a:pPr lvl="0" defTabSz="762000" eaLnBrk="1" hangingPunct="1"/>
            <a:r>
              <a:rPr lang="zh-CN" altLang="en-US" dirty="0"/>
              <a:t>プットの両方の側面がある、ということであり、従来はその整理が十分されて</a:t>
            </a:r>
            <a:endParaRPr lang="zh-CN" altLang="en-US" dirty="0"/>
          </a:p>
          <a:p>
            <a:pPr lvl="0" defTabSz="762000" eaLnBrk="1" hangingPunct="1"/>
            <a:r>
              <a:rPr lang="zh-CN" altLang="en-US" dirty="0"/>
              <a:t>おらず、混同していたのではないかと思われる。</a:t>
            </a:r>
            <a:endParaRPr lang="zh-CN" altLang="en-US" dirty="0"/>
          </a:p>
          <a:p>
            <a:pPr lvl="0" defTabSz="762000" eaLnBrk="1" hangingPunct="1"/>
            <a:r>
              <a:rPr lang="zh-CN" altLang="en-US" dirty="0"/>
              <a:t>また、「安全」「品質」「生産」は三位一体となっている点も気を付けて欲しい。</a:t>
            </a:r>
            <a:endParaRPr lang="zh-CN" altLang="en-US" dirty="0"/>
          </a:p>
          <a:p>
            <a:pPr lvl="0" defTabSz="762000" eaLnBrk="1" hangingPunct="1"/>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a:spLocks noRot="1" noTextEdit="1"/>
          </p:cNvSpPr>
          <p:nvPr>
            <p:ph type="sldImg"/>
          </p:nvPr>
        </p:nvSpPr>
        <p:spPr>
          <a:xfrm>
            <a:off x="1152525" y="692150"/>
            <a:ext cx="4554538" cy="3416300"/>
          </a:xfrm>
          <a:ln w="12700">
            <a:solidFill>
              <a:schemeClr val="tx1">
                <a:alpha val="100000"/>
              </a:schemeClr>
            </a:solidFill>
          </a:ln>
        </p:spPr>
      </p:sp>
      <p:sp>
        <p:nvSpPr>
          <p:cNvPr id="68611" name="Rectangle 3"/>
          <p:cNvSpPr>
            <a:spLocks noGrp="1"/>
          </p:cNvSpPr>
          <p:nvPr>
            <p:ph type="body" idx="1"/>
          </p:nvPr>
        </p:nvSpPr>
        <p:spPr>
          <a:xfrm>
            <a:off x="912813" y="4343400"/>
            <a:ext cx="5030787" cy="4113213"/>
          </a:xfrm>
          <a:ln/>
        </p:spPr>
        <p:txBody>
          <a:bodyPr wrap="square" lIns="92075" tIns="46038" rIns="92075" bIns="46038" anchor="t" anchorCtr="0"/>
          <a:p>
            <a:pPr lvl="0" defTabSz="762000" eaLnBrk="1" hangingPunct="1"/>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Rot="1" noTextEdit="1"/>
          </p:cNvSpPr>
          <p:nvPr>
            <p:ph type="sldImg"/>
          </p:nvPr>
        </p:nvSpPr>
        <p:spPr>
          <a:xfrm>
            <a:off x="1152525" y="692150"/>
            <a:ext cx="4554538" cy="3416300"/>
          </a:xfrm>
          <a:ln w="12700">
            <a:solidFill>
              <a:schemeClr val="tx1">
                <a:alpha val="100000"/>
              </a:schemeClr>
            </a:solidFill>
          </a:ln>
        </p:spPr>
      </p:sp>
      <p:sp>
        <p:nvSpPr>
          <p:cNvPr id="69635" name="Rectangle 3"/>
          <p:cNvSpPr>
            <a:spLocks noGrp="1"/>
          </p:cNvSpPr>
          <p:nvPr>
            <p:ph type="body" idx="1"/>
          </p:nvPr>
        </p:nvSpPr>
        <p:spPr>
          <a:xfrm>
            <a:off x="912813" y="4343400"/>
            <a:ext cx="5030787" cy="4113213"/>
          </a:xfrm>
          <a:ln/>
        </p:spPr>
        <p:txBody>
          <a:bodyPr wrap="square" lIns="92075" tIns="46038" rIns="92075" bIns="46038" anchor="t" anchorCtr="0"/>
          <a:p>
            <a:pPr lvl="0" defTabSz="762000" eaLnBrk="1" hangingPunct="1"/>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2"/>
          <p:cNvSpPr>
            <a:spLocks noRot="1" noTextEdit="1"/>
          </p:cNvSpPr>
          <p:nvPr>
            <p:ph type="sldImg"/>
          </p:nvPr>
        </p:nvSpPr>
        <p:spPr>
          <a:xfrm>
            <a:off x="1152525" y="692150"/>
            <a:ext cx="4554538" cy="3416300"/>
          </a:xfrm>
          <a:ln w="12700">
            <a:solidFill>
              <a:schemeClr val="tx1">
                <a:alpha val="100000"/>
              </a:schemeClr>
            </a:solidFill>
          </a:ln>
        </p:spPr>
      </p:sp>
      <p:sp>
        <p:nvSpPr>
          <p:cNvPr id="70659" name="Rectangle 3"/>
          <p:cNvSpPr>
            <a:spLocks noGrp="1"/>
          </p:cNvSpPr>
          <p:nvPr>
            <p:ph type="body" idx="1"/>
          </p:nvPr>
        </p:nvSpPr>
        <p:spPr>
          <a:xfrm>
            <a:off x="557213" y="4343400"/>
            <a:ext cx="5741987" cy="4113213"/>
          </a:xfrm>
          <a:ln/>
        </p:spPr>
        <p:txBody>
          <a:bodyPr wrap="square" lIns="92075" tIns="46038" rIns="92075" bIns="46038" anchor="t" anchorCtr="0"/>
          <a:p>
            <a:pPr lvl="0" defTabSz="762000" eaLnBrk="1" hangingPunct="1"/>
            <a:r>
              <a:rPr lang="zh-CN" altLang="en-US" dirty="0"/>
              <a:t>では、現場で「７大任務」を行う時の最終的な目的を一言で分かりやすく</a:t>
            </a:r>
            <a:endParaRPr lang="zh-CN" altLang="en-US" dirty="0"/>
          </a:p>
          <a:p>
            <a:pPr lvl="0" defTabSz="762000" eaLnBrk="1" hangingPunct="1"/>
            <a:r>
              <a:rPr lang="zh-CN" altLang="en-US" dirty="0"/>
              <a:t>表わすとどうなるか、考えてみたい。</a:t>
            </a:r>
            <a:endParaRPr lang="zh-CN" altLang="en-US" dirty="0"/>
          </a:p>
          <a:p>
            <a:pPr lvl="0" defTabSz="762000" eaLnBrk="1" hangingPunct="1"/>
            <a:endParaRPr lang="zh-CN" altLang="en-US" dirty="0"/>
          </a:p>
          <a:p>
            <a:pPr lvl="0" defTabSz="762000" eaLnBrk="1" hangingPunct="1"/>
            <a:r>
              <a:rPr lang="zh-CN" altLang="en-US" dirty="0"/>
              <a:t>例えば「安全」だと、「安全な職場環境作り」だが、ＧＬの行動として突き詰めて</a:t>
            </a:r>
            <a:endParaRPr lang="zh-CN" altLang="en-US" dirty="0"/>
          </a:p>
          <a:p>
            <a:pPr lvl="0" defTabSz="762000" eaLnBrk="1" hangingPunct="1"/>
            <a:r>
              <a:rPr lang="zh-CN" altLang="en-US" dirty="0"/>
              <a:t>行くと、自分も含めて組メンバーに「けが・疾病をしない・させない」となる。</a:t>
            </a:r>
            <a:endParaRPr lang="zh-CN" altLang="en-US" dirty="0"/>
          </a:p>
          <a:p>
            <a:pPr lvl="0" defTabSz="762000" eaLnBrk="1" hangingPunct="1"/>
            <a:r>
              <a:rPr lang="zh-CN" altLang="en-US" dirty="0"/>
              <a:t>このように「７大任務」の目的を考えるとこのような言葉で言い表せる。</a:t>
            </a:r>
            <a:endParaRPr lang="zh-CN" altLang="en-US" dirty="0"/>
          </a:p>
          <a:p>
            <a:pPr lvl="0" defTabSz="762000" eaLnBrk="1" hangingPunct="1"/>
            <a:endParaRPr lang="zh-CN" altLang="en-US" dirty="0"/>
          </a:p>
          <a:p>
            <a:pPr lvl="0" defTabSz="762000" eaLnBrk="1" hangingPunct="1"/>
            <a:r>
              <a:rPr lang="zh-CN" altLang="en-US" dirty="0"/>
              <a:t>ここで、「原価」「環境」の括弧でくくった部分だが、ＧＬとしては日頃は意識</a:t>
            </a:r>
            <a:endParaRPr lang="zh-CN" altLang="en-US" dirty="0"/>
          </a:p>
          <a:p>
            <a:pPr lvl="0" defTabSz="762000" eaLnBrk="1" hangingPunct="1"/>
            <a:r>
              <a:rPr lang="zh-CN" altLang="en-US" dirty="0"/>
              <a:t>していない目的と考えられる。</a:t>
            </a:r>
            <a:endParaRPr lang="zh-CN" altLang="en-US" dirty="0"/>
          </a:p>
          <a:p>
            <a:pPr lvl="0" defTabSz="762000" eaLnBrk="1" hangingPunct="1"/>
            <a:r>
              <a:rPr lang="zh-CN" altLang="en-US" dirty="0"/>
              <a:t>これらはむしろ課長以上のより上位の管理者が管理している項目であり、</a:t>
            </a:r>
            <a:endParaRPr lang="zh-CN" altLang="en-US" dirty="0"/>
          </a:p>
          <a:p>
            <a:pPr lvl="0" defTabSz="762000" eaLnBrk="1" hangingPunct="1"/>
            <a:r>
              <a:rPr lang="zh-CN" altLang="en-US" dirty="0"/>
              <a:t>「組」では直接の管理対象ではない場合が多い。</a:t>
            </a:r>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2"/>
          <p:cNvSpPr>
            <a:spLocks noRot="1" noTextEdit="1"/>
          </p:cNvSpPr>
          <p:nvPr>
            <p:ph type="sldImg"/>
          </p:nvPr>
        </p:nvSpPr>
        <p:spPr>
          <a:xfrm>
            <a:off x="1152525" y="692150"/>
            <a:ext cx="4554538" cy="3416300"/>
          </a:xfrm>
          <a:ln w="12700">
            <a:solidFill>
              <a:schemeClr val="tx1">
                <a:alpha val="100000"/>
              </a:schemeClr>
            </a:solidFill>
          </a:ln>
        </p:spPr>
      </p:sp>
      <p:sp>
        <p:nvSpPr>
          <p:cNvPr id="71683" name="Rectangle 3"/>
          <p:cNvSpPr>
            <a:spLocks noGrp="1"/>
          </p:cNvSpPr>
          <p:nvPr>
            <p:ph type="body" idx="1"/>
          </p:nvPr>
        </p:nvSpPr>
        <p:spPr>
          <a:xfrm>
            <a:off x="557213" y="4343400"/>
            <a:ext cx="5741987" cy="4113213"/>
          </a:xfrm>
          <a:ln/>
        </p:spPr>
        <p:txBody>
          <a:bodyPr wrap="square" lIns="92075" tIns="46038" rIns="92075" bIns="46038" anchor="t" anchorCtr="0"/>
          <a:p>
            <a:pPr lvl="0" defTabSz="762000" eaLnBrk="1" hangingPunct="1"/>
            <a:r>
              <a:rPr lang="zh-CN" altLang="en-US" dirty="0"/>
              <a:t>さらに、それぞれの活動が「安全」のための何を目指して行われているか、</a:t>
            </a:r>
            <a:endParaRPr lang="zh-CN" altLang="en-US" dirty="0"/>
          </a:p>
          <a:p>
            <a:pPr lvl="0" defTabSz="762000" eaLnBrk="1" hangingPunct="1"/>
            <a:r>
              <a:rPr lang="zh-CN" altLang="en-US" dirty="0"/>
              <a:t>ＧＬの行動上どういう性格のものであるのか、という観点で層別を行った。</a:t>
            </a:r>
            <a:endParaRPr lang="zh-CN" altLang="en-US" dirty="0"/>
          </a:p>
          <a:p>
            <a:pPr lvl="0" defTabSz="762000" eaLnBrk="1" hangingPunct="1"/>
            <a:r>
              <a:rPr lang="en-US" altLang="zh-CN" dirty="0"/>
              <a:t>①</a:t>
            </a:r>
            <a:r>
              <a:rPr lang="zh-CN" altLang="en-US" dirty="0"/>
              <a:t>維持活動：日々の状態を維持するための活動。これはさらに、</a:t>
            </a:r>
            <a:endParaRPr lang="zh-CN" altLang="en-US" dirty="0"/>
          </a:p>
          <a:p>
            <a:pPr lvl="0" defTabSz="762000" eaLnBrk="1" hangingPunct="1"/>
            <a:r>
              <a:rPr lang="zh-CN" altLang="en-US" dirty="0"/>
              <a:t>　　　　　　　　</a:t>
            </a:r>
            <a:r>
              <a:rPr lang="en-US" altLang="zh-CN" dirty="0"/>
              <a:t>▽</a:t>
            </a:r>
            <a:r>
              <a:rPr lang="zh-CN" altLang="en-US" dirty="0"/>
              <a:t>定期的な点検・観察など、通常（ルーチン）の監督的な業務</a:t>
            </a:r>
            <a:endParaRPr lang="zh-CN" altLang="en-US" dirty="0"/>
          </a:p>
          <a:p>
            <a:pPr lvl="0" defTabSz="762000" eaLnBrk="1" hangingPunct="1"/>
            <a:r>
              <a:rPr lang="zh-CN" altLang="en-US" dirty="0"/>
              <a:t>　　　　　　　　</a:t>
            </a:r>
            <a:r>
              <a:rPr lang="en-US" altLang="zh-CN" dirty="0"/>
              <a:t>▽</a:t>
            </a:r>
            <a:r>
              <a:rPr lang="zh-CN" altLang="en-US" dirty="0"/>
              <a:t>異常発生時に通常の状態への復帰を目指した処置的な業務</a:t>
            </a:r>
            <a:endParaRPr lang="zh-CN" altLang="en-US" dirty="0"/>
          </a:p>
          <a:p>
            <a:pPr lvl="0" defTabSz="762000" eaLnBrk="1" hangingPunct="1"/>
            <a:r>
              <a:rPr lang="zh-CN" altLang="en-US" dirty="0"/>
              <a:t>　　　　　　　　の２種類に層別できる。</a:t>
            </a:r>
            <a:endParaRPr lang="zh-CN" altLang="en-US" dirty="0"/>
          </a:p>
          <a:p>
            <a:pPr lvl="0" defTabSz="762000" eaLnBrk="1" hangingPunct="1"/>
            <a:r>
              <a:rPr lang="en-US" altLang="zh-CN" dirty="0"/>
              <a:t>②</a:t>
            </a:r>
            <a:r>
              <a:rPr lang="zh-CN" altLang="en-US" dirty="0"/>
              <a:t>改善活動：日々の状態よりもさらにレベルを上げるための向上的な活動。</a:t>
            </a:r>
            <a:endParaRPr lang="zh-CN" altLang="en-US" dirty="0"/>
          </a:p>
          <a:p>
            <a:pPr lvl="0" defTabSz="762000" eaLnBrk="1" hangingPunct="1"/>
            <a:r>
              <a:rPr lang="en-US" altLang="zh-CN" dirty="0"/>
              <a:t>③</a:t>
            </a:r>
            <a:r>
              <a:rPr lang="zh-CN" altLang="en-US" dirty="0"/>
              <a:t>人材育成：目的に合致した人作り・意識向上など個人のレベルアップ活動</a:t>
            </a:r>
            <a:endParaRPr lang="zh-CN" altLang="en-US" dirty="0"/>
          </a:p>
          <a:p>
            <a:pPr lvl="0" defTabSz="76200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9" name="灯片编号占位符 5"/>
          <p:cNvSpPr>
            <a:spLocks noGrp="1"/>
          </p:cNvSpPr>
          <p:nvPr>
            <p:ph type="sldNum" sz="quarter" idx="4"/>
          </p:nvPr>
        </p:nvSpPr>
        <p:spPr>
          <a:xfrm>
            <a:off x="8348663" y="6532563"/>
            <a:ext cx="628650" cy="244475"/>
          </a:xfrm>
          <a:prstGeom prst="rect">
            <a:avLst/>
          </a:prstGeom>
        </p:spPr>
        <p:txBody>
          <a:bodyPr/>
          <a:p>
            <a:pPr lvl="0" eaLnBrk="1" hangingPunct="1"/>
            <a:fld id="{9A0DB2DC-4C9A-4742-B13C-FB6460FD3503}" type="slidenum">
              <a:rPr lang="en-US" altLang="zh-CN" dirty="0"/>
            </a:fld>
            <a:endParaRPr lang="en-US" altLang="zh-CN"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9" name="灯片编号占位符 5"/>
          <p:cNvSpPr>
            <a:spLocks noGrp="1"/>
          </p:cNvSpPr>
          <p:nvPr>
            <p:ph type="sldNum" sz="quarter" idx="4"/>
          </p:nvPr>
        </p:nvSpPr>
        <p:spPr>
          <a:xfrm>
            <a:off x="8348663" y="6532563"/>
            <a:ext cx="628650" cy="244475"/>
          </a:xfrm>
          <a:prstGeom prst="rect">
            <a:avLst/>
          </a:prstGeom>
        </p:spPr>
        <p:txBody>
          <a:bodyPr/>
          <a:p>
            <a:pPr lvl="0" eaLnBrk="1" hangingPunct="1"/>
            <a:fld id="{9A0DB2DC-4C9A-4742-B13C-FB6460FD3503}" type="slidenum">
              <a:rPr lang="en-US" altLang="zh-CN" dirty="0"/>
            </a:fld>
            <a:endParaRPr lang="en-US" altLang="zh-CN"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内容">
    <p:spTree>
      <p:nvGrpSpPr>
        <p:cNvPr id="1" name=""/>
        <p:cNvGrpSpPr/>
        <p:nvPr/>
      </p:nvGrpSpPr>
      <p:grpSpPr>
        <a:xfrm>
          <a:off x="0" y="0"/>
          <a:ext cx="0" cy="0"/>
          <a:chOff x="0" y="0"/>
          <a:chExt cx="0" cy="0"/>
        </a:xfrm>
      </p:grpSpPr>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_自定义版式">
    <p:spTree>
      <p:nvGrpSpPr>
        <p:cNvPr id="1" name=""/>
        <p:cNvGrpSpPr/>
        <p:nvPr/>
      </p:nvGrpSpPr>
      <p:grpSpPr>
        <a:xfrm>
          <a:off x="0" y="0"/>
          <a:ext cx="0" cy="0"/>
          <a:chOff x="0" y="0"/>
          <a:chExt cx="0" cy="0"/>
        </a:xfrm>
      </p:grpSpPr>
      <p:pic>
        <p:nvPicPr>
          <p:cNvPr id="4103" name="Picture 2" descr="D:\02 工作宝典\C、PPT制作参考资料\01 我的PPT模板\PPT封底-1.jpg"/>
          <p:cNvPicPr>
            <a:picLocks noChangeAspect="1"/>
          </p:cNvPicPr>
          <p:nvPr/>
        </p:nvPicPr>
        <p:blipFill>
          <a:blip r:embed="rId2"/>
          <a:srcRect l="1154" r="1962"/>
          <a:stretch>
            <a:fillRect/>
          </a:stretch>
        </p:blipFill>
        <p:spPr>
          <a:xfrm>
            <a:off x="0" y="928688"/>
            <a:ext cx="9144000" cy="5929312"/>
          </a:xfrm>
          <a:prstGeom prst="rect">
            <a:avLst/>
          </a:prstGeom>
          <a:noFill/>
          <a:ln w="9525">
            <a:noFill/>
          </a:ln>
        </p:spPr>
      </p:pic>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617538"/>
            <a:ext cx="7793037"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1182688" y="2017713"/>
            <a:ext cx="7772400" cy="41148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9" name="日期占位符 3"/>
          <p:cNvSpPr>
            <a:spLocks noGrp="1"/>
          </p:cNvSpPr>
          <p:nvPr>
            <p:ph type="dt" sz="half" idx="2"/>
          </p:nvPr>
        </p:nvSpPr>
        <p:spPr>
          <a:xfrm>
            <a:off x="914400" y="6324600"/>
            <a:ext cx="1905000" cy="45720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4"/>
          <p:cNvSpPr>
            <a:spLocks noGrp="1"/>
          </p:cNvSpPr>
          <p:nvPr>
            <p:ph type="ftr" sz="quarter" idx="3"/>
          </p:nvPr>
        </p:nvSpPr>
        <p:spPr>
          <a:xfrm>
            <a:off x="3352800" y="6324600"/>
            <a:ext cx="2895600" cy="45720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a:xfrm>
            <a:off x="6781800" y="6324600"/>
            <a:ext cx="1905000" cy="457200"/>
          </a:xfrm>
          <a:prstGeom prst="rect">
            <a:avLst/>
          </a:prstGeom>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2.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7" name="Line 6"/>
          <p:cNvSpPr>
            <a:spLocks noChangeShapeType="1"/>
          </p:cNvSpPr>
          <p:nvPr/>
        </p:nvSpPr>
        <p:spPr bwMode="auto">
          <a:xfrm>
            <a:off x="141288" y="6477000"/>
            <a:ext cx="8836025" cy="0"/>
          </a:xfrm>
          <a:prstGeom prst="line">
            <a:avLst/>
          </a:prstGeom>
          <a:noFill/>
          <a:ln w="12700">
            <a:solidFill>
              <a:srgbClr val="8B8B8B"/>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GB" sz="2955" b="0" i="0" u="none" strike="noStrike" kern="1200" cap="none" spc="0" normalizeH="0" baseline="0" noProof="0" dirty="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8" name="Line 6"/>
          <p:cNvSpPr>
            <a:spLocks noChangeShapeType="1"/>
          </p:cNvSpPr>
          <p:nvPr/>
        </p:nvSpPr>
        <p:spPr bwMode="auto">
          <a:xfrm>
            <a:off x="150813" y="820738"/>
            <a:ext cx="8836025" cy="0"/>
          </a:xfrm>
          <a:prstGeom prst="line">
            <a:avLst/>
          </a:prstGeom>
          <a:noFill/>
          <a:ln w="38100">
            <a:solidFill>
              <a:schemeClr val="bg1">
                <a:lumMod val="75000"/>
              </a:schemeClr>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GB" sz="2955" b="0" i="0" u="none" strike="noStrike" kern="1200" cap="none" spc="0" normalizeH="0" baseline="0" noProof="0" dirty="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28" name="文本框 13"/>
          <p:cNvSpPr txBox="1"/>
          <p:nvPr/>
        </p:nvSpPr>
        <p:spPr>
          <a:xfrm>
            <a:off x="150813" y="6477000"/>
            <a:ext cx="2135187" cy="307975"/>
          </a:xfrm>
          <a:prstGeom prst="rect">
            <a:avLst/>
          </a:prstGeom>
          <a:noFill/>
          <a:ln w="9525">
            <a:noFill/>
          </a:ln>
        </p:spPr>
        <p:txBody>
          <a:bodyPr>
            <a:spAutoFit/>
          </a:bodyPr>
          <a:p>
            <a:pPr lvl="0" eaLnBrk="1" hangingPunct="1">
              <a:buNone/>
            </a:pPr>
            <a:r>
              <a:rPr lang="en-US" altLang="zh-CN" sz="1400" dirty="0">
                <a:solidFill>
                  <a:srgbClr val="7F7F7F"/>
                </a:solidFill>
                <a:latin typeface="Tahoma" panose="020B0604030504040204" pitchFamily="34" charset="0"/>
              </a:rPr>
              <a:t>www.leanplants.com</a:t>
            </a:r>
            <a:endParaRPr lang="zh-CN" altLang="en-US" sz="1400" dirty="0">
              <a:solidFill>
                <a:srgbClr val="7F7F7F"/>
              </a:solidFill>
              <a:latin typeface="Tahoma" panose="020B0604030504040204" pitchFamily="34" charset="0"/>
            </a:endParaRPr>
          </a:p>
        </p:txBody>
      </p:sp>
      <p:sp>
        <p:nvSpPr>
          <p:cNvPr id="15" name="Text Box 5"/>
          <p:cNvSpPr txBox="1">
            <a:spLocks noChangeArrowheads="1"/>
          </p:cNvSpPr>
          <p:nvPr/>
        </p:nvSpPr>
        <p:spPr bwMode="auto">
          <a:xfrm>
            <a:off x="8723313" y="6543675"/>
            <a:ext cx="338138" cy="244475"/>
          </a:xfrm>
          <a:prstGeom prst="rect">
            <a:avLst/>
          </a:prstGeom>
          <a:noFill/>
          <a:ln>
            <a:noFill/>
          </a:ln>
        </p:spPr>
        <p:txBody>
          <a:bodyPr wrap="none">
            <a:spAutoFit/>
          </a:bodyPr>
          <a:p>
            <a:pPr lvl="0" eaLnBrk="0" hangingPunct="0">
              <a:buNone/>
            </a:pPr>
            <a:fld id="{9A0DB2DC-4C9A-4742-B13C-FB6460FD3503}" type="slidenum">
              <a:rPr lang="en-GB" altLang="zh-CN" sz="900" dirty="0">
                <a:latin typeface="Arial" panose="020B0604020202020204" pitchFamily="34" charset="0"/>
              </a:rPr>
            </a:fld>
            <a:endParaRPr lang="en-GB" altLang="zh-CN" sz="900" dirty="0">
              <a:latin typeface="Arial" panose="020B0604020202020204" pitchFamily="34" charset="0"/>
            </a:endParaRPr>
          </a:p>
        </p:txBody>
      </p:sp>
      <p:pic>
        <p:nvPicPr>
          <p:cNvPr id="1030" name="图片 2"/>
          <p:cNvPicPr>
            <a:picLocks noChangeAspect="1"/>
          </p:cNvPicPr>
          <p:nvPr/>
        </p:nvPicPr>
        <p:blipFill>
          <a:blip r:embed="rId8"/>
          <a:srcRect t="29845" b="32617"/>
          <a:stretch>
            <a:fillRect/>
          </a:stretch>
        </p:blipFill>
        <p:spPr>
          <a:xfrm>
            <a:off x="7712075" y="109538"/>
            <a:ext cx="1274763" cy="6381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6.wmf"/><Relationship Id="rId2" Type="http://schemas.openxmlformats.org/officeDocument/2006/relationships/tags" Target="../tags/tag1.xml"/><Relationship Id="rId1" Type="http://schemas.openxmlformats.org/officeDocument/2006/relationships/image" Target="../media/image15.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8.wmf"/><Relationship Id="rId1" Type="http://schemas.openxmlformats.org/officeDocument/2006/relationships/image" Target="../media/image17.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0.wmf"/><Relationship Id="rId1" Type="http://schemas.openxmlformats.org/officeDocument/2006/relationships/image" Target="../media/image1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2.wmf"/><Relationship Id="rId1" Type="http://schemas.openxmlformats.org/officeDocument/2006/relationships/image" Target="../media/image21.w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4.wmf"/><Relationship Id="rId1" Type="http://schemas.openxmlformats.org/officeDocument/2006/relationships/image" Target="../media/image2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6.wmf"/><Relationship Id="rId1" Type="http://schemas.openxmlformats.org/officeDocument/2006/relationships/image" Target="../media/image25.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8.wmf"/><Relationship Id="rId1" Type="http://schemas.openxmlformats.org/officeDocument/2006/relationships/image" Target="../media/image27.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0.wmf"/><Relationship Id="rId1" Type="http://schemas.openxmlformats.org/officeDocument/2006/relationships/image" Target="../media/image29.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2.wmf"/><Relationship Id="rId1" Type="http://schemas.openxmlformats.org/officeDocument/2006/relationships/image" Target="../media/image31.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4.wmf"/><Relationship Id="rId1" Type="http://schemas.openxmlformats.org/officeDocument/2006/relationships/image" Target="../media/image33.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emf"/><Relationship Id="rId2" Type="http://schemas.openxmlformats.org/officeDocument/2006/relationships/image" Target="../media/image6.jpeg"/><Relationship Id="rId10" Type="http://schemas.openxmlformats.org/officeDocument/2006/relationships/slideLayout" Target="../slideLayouts/slideLayout6.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Rectangle 3"/>
          <p:cNvSpPr>
            <a:spLocks noGrp="1"/>
          </p:cNvSpPr>
          <p:nvPr>
            <p:ph type="subTitle" idx="1"/>
          </p:nvPr>
        </p:nvSpPr>
        <p:spPr>
          <a:xfrm>
            <a:off x="1044575" y="2348865"/>
            <a:ext cx="7200900" cy="2264410"/>
          </a:xfrm>
          <a:ln/>
        </p:spPr>
        <p:txBody>
          <a:bodyPr vert="horz" wrap="square" lIns="91440" tIns="45720" rIns="91440" bIns="45720" anchor="t" anchorCtr="0"/>
          <a:p>
            <a:pPr defTabSz="948055">
              <a:lnSpc>
                <a:spcPct val="80000"/>
              </a:lnSpc>
              <a:buClrTx/>
              <a:buSzTx/>
              <a:buFontTx/>
            </a:pPr>
            <a:r>
              <a:rPr lang="zh-CN" altLang="en-US" sz="8000" b="1" dirty="0">
                <a:solidFill>
                  <a:schemeClr val="hlink"/>
                </a:solidFill>
                <a:latin typeface="+mn-lt"/>
                <a:ea typeface="华文新魏" panose="02010800040101010101" pitchFamily="2" charset="-122"/>
                <a:cs typeface="+mn-cs"/>
              </a:rPr>
              <a:t>组长在职场中的职责</a:t>
            </a:r>
            <a:endParaRPr lang="zh-CN" altLang="en-US" sz="8000" b="1" dirty="0">
              <a:solidFill>
                <a:schemeClr val="hlink"/>
              </a:solidFill>
              <a:latin typeface="+mn-lt"/>
              <a:ea typeface="华文新魏" panose="02010800040101010101" pitchFamily="2" charset="-122"/>
              <a:cs typeface="+mn-cs"/>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281305" y="170515"/>
            <a:ext cx="8636971" cy="6245525"/>
            <a:chOff x="0" y="163"/>
            <a:chExt cx="14398" cy="10398"/>
          </a:xfrm>
        </p:grpSpPr>
        <p:sp>
          <p:nvSpPr>
            <p:cNvPr id="11266" name="AutoShape 2"/>
            <p:cNvSpPr/>
            <p:nvPr/>
          </p:nvSpPr>
          <p:spPr>
            <a:xfrm>
              <a:off x="1090" y="3850"/>
              <a:ext cx="10780" cy="6460"/>
            </a:xfrm>
            <a:prstGeom prst="triangle">
              <a:avLst>
                <a:gd name="adj" fmla="val 49968"/>
              </a:avLst>
            </a:prstGeom>
            <a:solidFill>
              <a:schemeClr val="accent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1267" name="Line 3"/>
            <p:cNvSpPr/>
            <p:nvPr/>
          </p:nvSpPr>
          <p:spPr>
            <a:xfrm>
              <a:off x="120" y="1680"/>
              <a:ext cx="11880" cy="0"/>
            </a:xfrm>
            <a:prstGeom prst="line">
              <a:avLst/>
            </a:prstGeom>
            <a:ln w="50800" cap="flat" cmpd="sng">
              <a:solidFill>
                <a:schemeClr val="tx1"/>
              </a:solidFill>
              <a:prstDash val="solid"/>
              <a:headEnd type="none" w="sm" len="sm"/>
              <a:tailEnd type="none" w="sm" len="sm"/>
            </a:ln>
          </p:spPr>
        </p:sp>
        <p:sp>
          <p:nvSpPr>
            <p:cNvPr id="11268" name="Line 4"/>
            <p:cNvSpPr/>
            <p:nvPr/>
          </p:nvSpPr>
          <p:spPr>
            <a:xfrm>
              <a:off x="120" y="10560"/>
              <a:ext cx="11880" cy="0"/>
            </a:xfrm>
            <a:prstGeom prst="line">
              <a:avLst/>
            </a:prstGeom>
            <a:ln w="50800" cap="flat" cmpd="sng">
              <a:solidFill>
                <a:schemeClr val="tx1"/>
              </a:solidFill>
              <a:prstDash val="solid"/>
              <a:headEnd type="none" w="sm" len="sm"/>
              <a:tailEnd type="none" w="sm" len="sm"/>
            </a:ln>
          </p:spPr>
        </p:sp>
        <p:sp>
          <p:nvSpPr>
            <p:cNvPr id="11269" name="Line 5"/>
            <p:cNvSpPr/>
            <p:nvPr/>
          </p:nvSpPr>
          <p:spPr>
            <a:xfrm>
              <a:off x="120" y="1680"/>
              <a:ext cx="0" cy="8880"/>
            </a:xfrm>
            <a:prstGeom prst="line">
              <a:avLst/>
            </a:prstGeom>
            <a:ln w="50800" cap="flat" cmpd="sng">
              <a:solidFill>
                <a:schemeClr val="tx1"/>
              </a:solidFill>
              <a:prstDash val="solid"/>
              <a:headEnd type="none" w="sm" len="sm"/>
              <a:tailEnd type="none" w="sm" len="sm"/>
            </a:ln>
          </p:spPr>
        </p:sp>
        <p:sp>
          <p:nvSpPr>
            <p:cNvPr id="11270" name="Line 6"/>
            <p:cNvSpPr/>
            <p:nvPr/>
          </p:nvSpPr>
          <p:spPr>
            <a:xfrm flipV="1">
              <a:off x="12000" y="1680"/>
              <a:ext cx="0" cy="8880"/>
            </a:xfrm>
            <a:prstGeom prst="line">
              <a:avLst/>
            </a:prstGeom>
            <a:ln w="50800" cap="flat" cmpd="sng">
              <a:solidFill>
                <a:schemeClr val="tx1"/>
              </a:solidFill>
              <a:prstDash val="solid"/>
              <a:headEnd type="none" w="sm" len="sm"/>
              <a:tailEnd type="none" w="sm" len="sm"/>
            </a:ln>
          </p:spPr>
        </p:sp>
        <p:sp>
          <p:nvSpPr>
            <p:cNvPr id="11271" name="Line 7"/>
            <p:cNvSpPr/>
            <p:nvPr/>
          </p:nvSpPr>
          <p:spPr>
            <a:xfrm>
              <a:off x="1920" y="9360"/>
              <a:ext cx="9118" cy="0"/>
            </a:xfrm>
            <a:prstGeom prst="line">
              <a:avLst/>
            </a:prstGeom>
            <a:ln w="12700" cap="flat" cmpd="sng">
              <a:solidFill>
                <a:schemeClr val="tx1"/>
              </a:solidFill>
              <a:prstDash val="solid"/>
              <a:headEnd type="none" w="sm" len="sm"/>
              <a:tailEnd type="none" w="sm" len="sm"/>
            </a:ln>
          </p:spPr>
        </p:sp>
        <p:sp>
          <p:nvSpPr>
            <p:cNvPr id="102408" name="Rectangle 8"/>
            <p:cNvSpPr>
              <a:spLocks noChangeArrowheads="1"/>
            </p:cNvSpPr>
            <p:nvPr/>
          </p:nvSpPr>
          <p:spPr bwMode="auto">
            <a:xfrm>
              <a:off x="0" y="9370"/>
              <a:ext cx="2550" cy="960"/>
            </a:xfrm>
            <a:prstGeom prst="rect">
              <a:avLst/>
            </a:prstGeom>
            <a:noFill/>
            <a:ln w="9525">
              <a:noFill/>
              <a:miter lim="800000"/>
            </a:ln>
            <a:effectLst/>
          </p:spPr>
          <p:txBody>
            <a:bodyPr lIns="92052" tIns="46026" rIns="92052" bIns="46026" anchor="ctr"/>
            <a:lstStyle/>
            <a:p>
              <a:pPr marL="0" marR="0" lvl="0" indent="0" algn="l" defTabSz="762000" rtl="0" eaLnBrk="1" fontAlgn="base" latinLnBrk="0" hangingPunct="1">
                <a:lnSpc>
                  <a:spcPct val="100000"/>
                </a:lnSpc>
                <a:spcBef>
                  <a:spcPct val="0"/>
                </a:spcBef>
                <a:spcAft>
                  <a:spcPct val="0"/>
                </a:spcAft>
                <a:buClrTx/>
                <a:buSzTx/>
                <a:buFontTx/>
                <a:buNone/>
                <a:defRPr/>
              </a:pPr>
              <a:r>
                <a:rPr kumimoji="0" lang="zh-CN" altLang="en-US" sz="2400" b="1" i="1"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基础活动</a:t>
              </a:r>
              <a:endParaRPr kumimoji="0" lang="zh-CN" altLang="en-US" sz="2400" b="1" i="1"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02409" name="Rectangle 9"/>
            <p:cNvSpPr>
              <a:spLocks noChangeArrowheads="1"/>
            </p:cNvSpPr>
            <p:nvPr/>
          </p:nvSpPr>
          <p:spPr bwMode="auto">
            <a:xfrm>
              <a:off x="5613" y="9253"/>
              <a:ext cx="1960" cy="1023"/>
            </a:xfrm>
            <a:prstGeom prst="rect">
              <a:avLst/>
            </a:prstGeom>
            <a:noFill/>
            <a:ln w="9525">
              <a:no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FF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人事</a:t>
              </a:r>
              <a:endParaRPr kumimoji="0" lang="zh-CN" altLang="en-US" sz="2800" b="1" i="0" u="none" strike="noStrike" kern="1200" cap="none" spc="0" normalizeH="0" baseline="0" noProof="0">
                <a:ln>
                  <a:noFill/>
                </a:ln>
                <a:solidFill>
                  <a:srgbClr val="FFFF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1274" name="Line 10"/>
            <p:cNvSpPr/>
            <p:nvPr/>
          </p:nvSpPr>
          <p:spPr>
            <a:xfrm>
              <a:off x="3240" y="7800"/>
              <a:ext cx="6480" cy="0"/>
            </a:xfrm>
            <a:prstGeom prst="line">
              <a:avLst/>
            </a:prstGeom>
            <a:ln w="12700" cap="flat" cmpd="sng">
              <a:solidFill>
                <a:schemeClr val="tx1"/>
              </a:solidFill>
              <a:prstDash val="solid"/>
              <a:headEnd type="none" w="sm" len="sm"/>
              <a:tailEnd type="none" w="sm" len="sm"/>
            </a:ln>
          </p:spPr>
        </p:sp>
        <p:sp>
          <p:nvSpPr>
            <p:cNvPr id="102411" name="Rectangle 11"/>
            <p:cNvSpPr>
              <a:spLocks noChangeArrowheads="1"/>
            </p:cNvSpPr>
            <p:nvPr/>
          </p:nvSpPr>
          <p:spPr bwMode="auto">
            <a:xfrm>
              <a:off x="0" y="7463"/>
              <a:ext cx="3570" cy="1680"/>
            </a:xfrm>
            <a:prstGeom prst="rect">
              <a:avLst/>
            </a:prstGeom>
            <a:noFill/>
            <a:ln w="9525">
              <a:noFill/>
              <a:miter lim="800000"/>
            </a:ln>
            <a:effectLst/>
          </p:spPr>
          <p:txBody>
            <a:bodyPr lIns="92052" tIns="46026" rIns="92052" bIns="46026" anchor="ctr"/>
            <a:lstStyle/>
            <a:p>
              <a:pPr marL="0" marR="0" lvl="0" indent="0" algn="l" defTabSz="762000" rtl="0" eaLnBrk="1" fontAlgn="base" latinLnBrk="0" hangingPunct="1">
                <a:lnSpc>
                  <a:spcPct val="100000"/>
                </a:lnSpc>
                <a:spcBef>
                  <a:spcPct val="0"/>
                </a:spcBef>
                <a:spcAft>
                  <a:spcPct val="0"/>
                </a:spcAft>
                <a:buClrTx/>
                <a:buSzTx/>
                <a:buFontTx/>
                <a:buNone/>
                <a:defRPr/>
              </a:pPr>
              <a:r>
                <a:rPr kumimoji="0" lang="zh-CN" altLang="en-US" sz="2400" b="1" i="1"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投入的效率化</a:t>
              </a:r>
              <a:endParaRPr kumimoji="0" lang="zh-CN" altLang="en-US" sz="2400" b="1" i="1"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1276" name="AutoShape 12"/>
            <p:cNvSpPr/>
            <p:nvPr/>
          </p:nvSpPr>
          <p:spPr>
            <a:xfrm>
              <a:off x="853" y="8773"/>
              <a:ext cx="450" cy="707"/>
            </a:xfrm>
            <a:prstGeom prst="upArrow">
              <a:avLst>
                <a:gd name="adj1" fmla="val 50000"/>
                <a:gd name="adj2" fmla="val 78560"/>
              </a:avLst>
            </a:prstGeom>
            <a:solidFill>
              <a:schemeClr val="bg1"/>
            </a:solidFill>
            <a:ln w="12700" cap="flat" cmpd="sng">
              <a:solidFill>
                <a:schemeClr val="tx1"/>
              </a:solidFill>
              <a:prstDash val="solid"/>
              <a:miter/>
              <a:headEnd type="none" w="med" len="med"/>
              <a:tailEnd type="none" w="med" len="med"/>
            </a:ln>
          </p:spPr>
          <p:txBody>
            <a:bodyPr vert="eaVert" wrap="none" anchor="ctr" anchorCtr="0"/>
            <a:p>
              <a:endParaRPr lang="zh-CN" altLang="en-US" dirty="0">
                <a:latin typeface="Arial" panose="020B0604020202020204" pitchFamily="34" charset="0"/>
              </a:endParaRPr>
            </a:p>
          </p:txBody>
        </p:sp>
        <p:sp>
          <p:nvSpPr>
            <p:cNvPr id="102413" name="Rectangle 13"/>
            <p:cNvSpPr>
              <a:spLocks noChangeArrowheads="1"/>
            </p:cNvSpPr>
            <p:nvPr/>
          </p:nvSpPr>
          <p:spPr bwMode="auto">
            <a:xfrm>
              <a:off x="2160" y="7215"/>
              <a:ext cx="3600" cy="1920"/>
            </a:xfrm>
            <a:prstGeom prst="rect">
              <a:avLst/>
            </a:prstGeom>
            <a:noFill/>
            <a:ln w="9525">
              <a:no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FF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原价</a:t>
              </a:r>
              <a:endParaRPr kumimoji="0" lang="zh-CN" altLang="en-US" sz="2800" b="1" i="0" u="none" strike="noStrike" kern="1200" cap="none" spc="0" normalizeH="0" baseline="0" noProof="0">
                <a:ln>
                  <a:noFill/>
                </a:ln>
                <a:solidFill>
                  <a:srgbClr val="FFFF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1278" name="Line 14"/>
            <p:cNvSpPr/>
            <p:nvPr/>
          </p:nvSpPr>
          <p:spPr>
            <a:xfrm flipH="1">
              <a:off x="4920" y="7793"/>
              <a:ext cx="603" cy="1560"/>
            </a:xfrm>
            <a:prstGeom prst="line">
              <a:avLst/>
            </a:prstGeom>
            <a:ln w="12700" cap="flat" cmpd="sng">
              <a:solidFill>
                <a:schemeClr val="tx1"/>
              </a:solidFill>
              <a:prstDash val="solid"/>
              <a:headEnd type="none" w="sm" len="sm"/>
              <a:tailEnd type="none" w="sm" len="sm"/>
            </a:ln>
          </p:spPr>
        </p:sp>
        <p:sp>
          <p:nvSpPr>
            <p:cNvPr id="102415" name="Rectangle 15"/>
            <p:cNvSpPr>
              <a:spLocks noChangeArrowheads="1"/>
            </p:cNvSpPr>
            <p:nvPr/>
          </p:nvSpPr>
          <p:spPr bwMode="auto">
            <a:xfrm>
              <a:off x="8108" y="7215"/>
              <a:ext cx="1815" cy="1920"/>
            </a:xfrm>
            <a:prstGeom prst="rect">
              <a:avLst/>
            </a:prstGeom>
            <a:noFill/>
            <a:ln w="9525">
              <a:no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FF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环境</a:t>
              </a:r>
              <a:endParaRPr kumimoji="0" lang="zh-CN" altLang="en-US" sz="2800" b="1" i="0" u="none" strike="noStrike" kern="1200" cap="none" spc="0" normalizeH="0" baseline="0" noProof="0">
                <a:ln>
                  <a:noFill/>
                </a:ln>
                <a:solidFill>
                  <a:srgbClr val="FFFF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1280" name="Line 16"/>
            <p:cNvSpPr/>
            <p:nvPr/>
          </p:nvSpPr>
          <p:spPr>
            <a:xfrm>
              <a:off x="7683" y="7783"/>
              <a:ext cx="720" cy="1562"/>
            </a:xfrm>
            <a:prstGeom prst="line">
              <a:avLst/>
            </a:prstGeom>
            <a:ln w="12700" cap="flat" cmpd="sng">
              <a:solidFill>
                <a:schemeClr val="tx1"/>
              </a:solidFill>
              <a:prstDash val="solid"/>
              <a:headEnd type="none" w="sm" len="sm"/>
              <a:tailEnd type="none" w="sm" len="sm"/>
            </a:ln>
          </p:spPr>
        </p:sp>
        <p:sp>
          <p:nvSpPr>
            <p:cNvPr id="102417" name="Rectangle 17"/>
            <p:cNvSpPr>
              <a:spLocks noChangeArrowheads="1"/>
            </p:cNvSpPr>
            <p:nvPr/>
          </p:nvSpPr>
          <p:spPr bwMode="auto">
            <a:xfrm>
              <a:off x="5593" y="7600"/>
              <a:ext cx="2060" cy="1088"/>
            </a:xfrm>
            <a:prstGeom prst="rect">
              <a:avLst/>
            </a:prstGeom>
            <a:noFill/>
            <a:ln w="9525">
              <a:no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FF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保全</a:t>
              </a:r>
              <a:endParaRPr kumimoji="0" lang="zh-CN" altLang="en-US" sz="2800" b="1" i="0" u="none" strike="noStrike" kern="1200" cap="none" spc="0" normalizeH="0" baseline="0" noProof="0">
                <a:ln>
                  <a:noFill/>
                </a:ln>
                <a:solidFill>
                  <a:srgbClr val="FFFF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02418" name="Rectangle 18"/>
            <p:cNvSpPr>
              <a:spLocks noChangeArrowheads="1"/>
            </p:cNvSpPr>
            <p:nvPr/>
          </p:nvSpPr>
          <p:spPr bwMode="auto">
            <a:xfrm>
              <a:off x="0" y="5040"/>
              <a:ext cx="3480" cy="1800"/>
            </a:xfrm>
            <a:prstGeom prst="rect">
              <a:avLst/>
            </a:prstGeom>
            <a:noFill/>
            <a:ln w="9525">
              <a:noFill/>
              <a:miter lim="800000"/>
            </a:ln>
            <a:effectLst/>
          </p:spPr>
          <p:txBody>
            <a:bodyPr lIns="92052" tIns="46026" rIns="92052" bIns="46026" anchor="ctr"/>
            <a:lstStyle/>
            <a:p>
              <a:pPr marL="0" marR="0" lvl="0" indent="0" algn="l" defTabSz="762000" rtl="0" eaLnBrk="1" fontAlgn="base" latinLnBrk="0" hangingPunct="1">
                <a:lnSpc>
                  <a:spcPct val="100000"/>
                </a:lnSpc>
                <a:spcBef>
                  <a:spcPct val="0"/>
                </a:spcBef>
                <a:spcAft>
                  <a:spcPct val="0"/>
                </a:spcAft>
                <a:buClrTx/>
                <a:buSzTx/>
                <a:buFontTx/>
                <a:buNone/>
                <a:defRPr/>
              </a:pPr>
              <a:r>
                <a:rPr kumimoji="0" lang="zh-CN" altLang="en-US" sz="2400" b="1" i="1"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生产活动</a:t>
              </a:r>
              <a:endParaRPr kumimoji="0" lang="zh-CN" altLang="en-US" sz="2400" b="1" i="1"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1283" name="AutoShape 19"/>
            <p:cNvSpPr/>
            <p:nvPr/>
          </p:nvSpPr>
          <p:spPr>
            <a:xfrm>
              <a:off x="970" y="6308"/>
              <a:ext cx="448" cy="1360"/>
            </a:xfrm>
            <a:prstGeom prst="upArrow">
              <a:avLst>
                <a:gd name="adj1" fmla="val 49722"/>
                <a:gd name="adj2" fmla="val 117314"/>
              </a:avLst>
            </a:prstGeom>
            <a:solidFill>
              <a:schemeClr val="bg1"/>
            </a:solidFill>
            <a:ln w="12700" cap="flat" cmpd="sng">
              <a:solidFill>
                <a:schemeClr val="tx1"/>
              </a:solidFill>
              <a:prstDash val="solid"/>
              <a:miter/>
              <a:headEnd type="none" w="med" len="med"/>
              <a:tailEnd type="none" w="med" len="med"/>
            </a:ln>
          </p:spPr>
          <p:txBody>
            <a:bodyPr vert="eaVert" wrap="none" anchor="ctr" anchorCtr="0"/>
            <a:p>
              <a:endParaRPr lang="zh-CN" altLang="en-US" dirty="0">
                <a:latin typeface="Arial" panose="020B0604020202020204" pitchFamily="34" charset="0"/>
              </a:endParaRPr>
            </a:p>
          </p:txBody>
        </p:sp>
        <p:sp>
          <p:nvSpPr>
            <p:cNvPr id="11284" name="Oval 20"/>
            <p:cNvSpPr/>
            <p:nvPr/>
          </p:nvSpPr>
          <p:spPr>
            <a:xfrm>
              <a:off x="4570" y="4810"/>
              <a:ext cx="3820" cy="2978"/>
            </a:xfrm>
            <a:prstGeom prst="ellipse">
              <a:avLst/>
            </a:prstGeom>
            <a:solidFill>
              <a:schemeClr val="accent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1285" name="Line 21"/>
            <p:cNvSpPr/>
            <p:nvPr/>
          </p:nvSpPr>
          <p:spPr>
            <a:xfrm>
              <a:off x="6480" y="4800"/>
              <a:ext cx="0" cy="1440"/>
            </a:xfrm>
            <a:prstGeom prst="line">
              <a:avLst/>
            </a:prstGeom>
            <a:ln w="12700" cap="flat" cmpd="sng">
              <a:solidFill>
                <a:schemeClr val="tx1"/>
              </a:solidFill>
              <a:prstDash val="solid"/>
              <a:headEnd type="none" w="sm" len="sm"/>
              <a:tailEnd type="none" w="sm" len="sm"/>
            </a:ln>
          </p:spPr>
        </p:sp>
        <p:sp>
          <p:nvSpPr>
            <p:cNvPr id="11286" name="Line 22"/>
            <p:cNvSpPr/>
            <p:nvPr/>
          </p:nvSpPr>
          <p:spPr>
            <a:xfrm flipH="1">
              <a:off x="4800" y="6240"/>
              <a:ext cx="1680" cy="840"/>
            </a:xfrm>
            <a:prstGeom prst="line">
              <a:avLst/>
            </a:prstGeom>
            <a:ln w="12700" cap="flat" cmpd="sng">
              <a:solidFill>
                <a:schemeClr val="tx1"/>
              </a:solidFill>
              <a:prstDash val="solid"/>
              <a:headEnd type="none" w="sm" len="sm"/>
              <a:tailEnd type="none" w="sm" len="sm"/>
            </a:ln>
          </p:spPr>
        </p:sp>
        <p:sp>
          <p:nvSpPr>
            <p:cNvPr id="11287" name="Line 23"/>
            <p:cNvSpPr/>
            <p:nvPr/>
          </p:nvSpPr>
          <p:spPr>
            <a:xfrm>
              <a:off x="6480" y="6240"/>
              <a:ext cx="1680" cy="720"/>
            </a:xfrm>
            <a:prstGeom prst="line">
              <a:avLst/>
            </a:prstGeom>
            <a:ln w="12700" cap="flat" cmpd="sng">
              <a:solidFill>
                <a:schemeClr val="tx1"/>
              </a:solidFill>
              <a:prstDash val="solid"/>
              <a:headEnd type="none" w="sm" len="sm"/>
              <a:tailEnd type="none" w="sm" len="sm"/>
            </a:ln>
          </p:spPr>
        </p:sp>
        <p:sp>
          <p:nvSpPr>
            <p:cNvPr id="102424" name="Rectangle 24"/>
            <p:cNvSpPr>
              <a:spLocks noChangeArrowheads="1"/>
            </p:cNvSpPr>
            <p:nvPr/>
          </p:nvSpPr>
          <p:spPr bwMode="auto">
            <a:xfrm>
              <a:off x="4800" y="5823"/>
              <a:ext cx="3603" cy="1918"/>
            </a:xfrm>
            <a:prstGeom prst="rect">
              <a:avLst/>
            </a:prstGeom>
            <a:noFill/>
            <a:ln w="9525">
              <a:no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FF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生产</a:t>
              </a:r>
              <a:endParaRPr kumimoji="0" lang="zh-CN" altLang="en-US" sz="2800" b="1" i="0" u="none" strike="noStrike" kern="1200" cap="none" spc="0" normalizeH="0" baseline="0" noProof="0">
                <a:ln>
                  <a:noFill/>
                </a:ln>
                <a:solidFill>
                  <a:srgbClr val="FFFF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02425" name="Rectangle 25"/>
            <p:cNvSpPr>
              <a:spLocks noChangeArrowheads="1"/>
            </p:cNvSpPr>
            <p:nvPr/>
          </p:nvSpPr>
          <p:spPr bwMode="auto">
            <a:xfrm>
              <a:off x="3940" y="4380"/>
              <a:ext cx="3600" cy="1920"/>
            </a:xfrm>
            <a:prstGeom prst="rect">
              <a:avLst/>
            </a:prstGeom>
            <a:noFill/>
            <a:ln w="9525">
              <a:no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FF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品质</a:t>
              </a:r>
              <a:endParaRPr kumimoji="0" lang="zh-CN" altLang="en-US" sz="2800" b="1" i="0" u="none" strike="noStrike" kern="1200" cap="none" spc="0" normalizeH="0" baseline="0" noProof="0">
                <a:ln>
                  <a:noFill/>
                </a:ln>
                <a:solidFill>
                  <a:srgbClr val="FFFF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02426" name="Rectangle 26"/>
            <p:cNvSpPr>
              <a:spLocks noChangeArrowheads="1"/>
            </p:cNvSpPr>
            <p:nvPr/>
          </p:nvSpPr>
          <p:spPr bwMode="auto">
            <a:xfrm>
              <a:off x="5640" y="4380"/>
              <a:ext cx="3600" cy="1920"/>
            </a:xfrm>
            <a:prstGeom prst="rect">
              <a:avLst/>
            </a:prstGeom>
            <a:noFill/>
            <a:ln w="9525">
              <a:no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FF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安全</a:t>
              </a:r>
              <a:endParaRPr kumimoji="0" lang="zh-CN" altLang="en-US" sz="2800" b="1" i="0" u="none" strike="noStrike" kern="1200" cap="none" spc="0" normalizeH="0" baseline="0" noProof="0">
                <a:ln>
                  <a:noFill/>
                </a:ln>
                <a:solidFill>
                  <a:srgbClr val="FFFF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02427" name="Rectangle 27"/>
            <p:cNvSpPr>
              <a:spLocks noChangeArrowheads="1"/>
            </p:cNvSpPr>
            <p:nvPr/>
          </p:nvSpPr>
          <p:spPr bwMode="auto">
            <a:xfrm>
              <a:off x="8108" y="3473"/>
              <a:ext cx="3630" cy="1560"/>
            </a:xfrm>
            <a:prstGeom prst="rect">
              <a:avLst/>
            </a:prstGeom>
            <a:noFill/>
            <a:ln w="9525">
              <a:no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1900" b="1" i="0" u="none" strike="noStrike" kern="1200" cap="none" spc="0" normalizeH="0" baseline="0" noProof="0">
                  <a:ln>
                    <a:noFill/>
                  </a:ln>
                  <a:solidFill>
                    <a:srgbClr val="FF99CC"/>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现场的</a:t>
              </a:r>
              <a:r>
                <a:rPr kumimoji="0" lang="en-US" altLang="zh-CN" sz="1900" b="1" i="0" u="none" strike="noStrike" kern="1200" cap="none" spc="0" normalizeH="0" baseline="0" noProof="0">
                  <a:ln>
                    <a:noFill/>
                  </a:ln>
                  <a:solidFill>
                    <a:srgbClr val="FF99CC"/>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7</a:t>
              </a:r>
              <a:r>
                <a:rPr kumimoji="0" lang="zh-CN" altLang="en-US" sz="1900" b="1" i="0" u="none" strike="noStrike" kern="1200" cap="none" spc="0" normalizeH="0" baseline="0" noProof="0">
                  <a:ln>
                    <a:noFill/>
                  </a:ln>
                  <a:solidFill>
                    <a:srgbClr val="FF99CC"/>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大任务</a:t>
              </a:r>
              <a:endParaRPr kumimoji="0" lang="zh-CN" altLang="en-US" sz="1900" b="1" i="0" u="none" strike="noStrike" kern="1200" cap="none" spc="0" normalizeH="0" baseline="0" noProof="0">
                <a:ln>
                  <a:noFill/>
                </a:ln>
                <a:solidFill>
                  <a:srgbClr val="FF99CC"/>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1292" name="Line 28"/>
            <p:cNvSpPr/>
            <p:nvPr/>
          </p:nvSpPr>
          <p:spPr>
            <a:xfrm>
              <a:off x="120" y="3720"/>
              <a:ext cx="14278" cy="0"/>
            </a:xfrm>
            <a:prstGeom prst="line">
              <a:avLst/>
            </a:prstGeom>
            <a:ln w="50800" cap="flat" cmpd="sng">
              <a:solidFill>
                <a:schemeClr val="tx1"/>
              </a:solidFill>
              <a:prstDash val="dash"/>
              <a:headEnd type="none" w="sm" len="sm"/>
              <a:tailEnd type="none" w="sm" len="sm"/>
            </a:ln>
          </p:spPr>
        </p:sp>
        <p:sp>
          <p:nvSpPr>
            <p:cNvPr id="102429" name="Rectangle 29"/>
            <p:cNvSpPr>
              <a:spLocks noChangeArrowheads="1"/>
            </p:cNvSpPr>
            <p:nvPr/>
          </p:nvSpPr>
          <p:spPr bwMode="auto">
            <a:xfrm>
              <a:off x="0" y="1800"/>
              <a:ext cx="4680" cy="1800"/>
            </a:xfrm>
            <a:prstGeom prst="rect">
              <a:avLst/>
            </a:prstGeom>
            <a:noFill/>
            <a:ln w="9525">
              <a:noFill/>
              <a:miter lim="800000"/>
            </a:ln>
            <a:effectLst/>
          </p:spPr>
          <p:txBody>
            <a:bodyPr lIns="92052" tIns="46026" rIns="92052" bIns="46026" anchor="ctr"/>
            <a:lstStyle/>
            <a:p>
              <a:pPr marL="0" marR="0" lvl="0" indent="0" algn="l" defTabSz="762000" rtl="0" eaLnBrk="1" fontAlgn="base" latinLnBrk="0" hangingPunct="1">
                <a:lnSpc>
                  <a:spcPct val="100000"/>
                </a:lnSpc>
                <a:spcBef>
                  <a:spcPct val="0"/>
                </a:spcBef>
                <a:spcAft>
                  <a:spcPct val="0"/>
                </a:spcAft>
                <a:buClrTx/>
                <a:buSzTx/>
                <a:buFontTx/>
                <a:buNone/>
                <a:defRPr/>
              </a:pPr>
              <a:r>
                <a:rPr kumimoji="0" lang="zh-CN" altLang="en-US" sz="2400" b="1" i="1"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保证结果</a:t>
              </a:r>
              <a:endParaRPr kumimoji="0" lang="zh-CN" altLang="en-US" sz="2400" b="1" i="1"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a:p>
              <a:pPr marL="0" marR="0" lvl="0" indent="0" algn="l" defTabSz="762000" rtl="0" eaLnBrk="1" fontAlgn="base" latinLnBrk="0" hangingPunct="1">
                <a:lnSpc>
                  <a:spcPct val="100000"/>
                </a:lnSpc>
                <a:spcBef>
                  <a:spcPct val="0"/>
                </a:spcBef>
                <a:spcAft>
                  <a:spcPct val="0"/>
                </a:spcAft>
                <a:buClrTx/>
                <a:buSzTx/>
                <a:buFontTx/>
                <a:buNone/>
                <a:defRPr/>
              </a:pPr>
              <a:r>
                <a:rPr kumimoji="0" lang="zh-CN" altLang="en-US" sz="2400" b="1" i="1"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（产出）</a:t>
              </a:r>
              <a:endParaRPr kumimoji="0" lang="zh-CN" altLang="en-US" sz="2400" b="1" i="1"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1294" name="AutoShape 30"/>
            <p:cNvSpPr/>
            <p:nvPr/>
          </p:nvSpPr>
          <p:spPr>
            <a:xfrm>
              <a:off x="963" y="3360"/>
              <a:ext cx="455" cy="2153"/>
            </a:xfrm>
            <a:prstGeom prst="upArrow">
              <a:avLst>
                <a:gd name="adj1" fmla="val 49453"/>
                <a:gd name="adj2" fmla="val 163934"/>
              </a:avLst>
            </a:prstGeom>
            <a:solidFill>
              <a:schemeClr val="bg1"/>
            </a:solidFill>
            <a:ln w="12700" cap="flat" cmpd="sng">
              <a:solidFill>
                <a:schemeClr val="tx1"/>
              </a:solidFill>
              <a:prstDash val="solid"/>
              <a:miter/>
              <a:headEnd type="none" w="med" len="med"/>
              <a:tailEnd type="none" w="med" len="med"/>
            </a:ln>
          </p:spPr>
          <p:txBody>
            <a:bodyPr vert="eaVert" wrap="none" anchor="ctr" anchorCtr="0"/>
            <a:p>
              <a:endParaRPr lang="zh-CN" altLang="en-US" dirty="0">
                <a:latin typeface="Arial" panose="020B0604020202020204" pitchFamily="34" charset="0"/>
              </a:endParaRPr>
            </a:p>
          </p:txBody>
        </p:sp>
        <p:sp>
          <p:nvSpPr>
            <p:cNvPr id="11295" name="AutoShape 31"/>
            <p:cNvSpPr/>
            <p:nvPr/>
          </p:nvSpPr>
          <p:spPr>
            <a:xfrm>
              <a:off x="6133" y="3388"/>
              <a:ext cx="817" cy="537"/>
            </a:xfrm>
            <a:prstGeom prst="upArrow">
              <a:avLst>
                <a:gd name="adj1" fmla="val 50000"/>
                <a:gd name="adj2" fmla="val 49967"/>
              </a:avLst>
            </a:prstGeom>
            <a:solidFill>
              <a:schemeClr val="accent1"/>
            </a:solidFill>
            <a:ln w="12700" cap="flat" cmpd="sng">
              <a:solidFill>
                <a:schemeClr val="tx1"/>
              </a:solidFill>
              <a:prstDash val="solid"/>
              <a:miter/>
              <a:headEnd type="none" w="med" len="med"/>
              <a:tailEnd type="none" w="med" len="med"/>
            </a:ln>
          </p:spPr>
          <p:txBody>
            <a:bodyPr vert="eaVert" wrap="none" anchor="ctr" anchorCtr="0"/>
            <a:p>
              <a:endParaRPr lang="zh-CN" altLang="en-US" dirty="0">
                <a:latin typeface="Arial" panose="020B0604020202020204" pitchFamily="34" charset="0"/>
              </a:endParaRPr>
            </a:p>
          </p:txBody>
        </p:sp>
        <p:sp>
          <p:nvSpPr>
            <p:cNvPr id="11296" name="AutoShape 32"/>
            <p:cNvSpPr/>
            <p:nvPr/>
          </p:nvSpPr>
          <p:spPr>
            <a:xfrm>
              <a:off x="3118" y="1990"/>
              <a:ext cx="6917" cy="1235"/>
            </a:xfrm>
            <a:prstGeom prst="roundRect">
              <a:avLst>
                <a:gd name="adj" fmla="val 12468"/>
              </a:avLst>
            </a:prstGeom>
            <a:solidFill>
              <a:schemeClr val="accent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02433" name="Rectangle 33"/>
            <p:cNvSpPr>
              <a:spLocks noChangeArrowheads="1"/>
            </p:cNvSpPr>
            <p:nvPr/>
          </p:nvSpPr>
          <p:spPr bwMode="auto">
            <a:xfrm>
              <a:off x="3230" y="1563"/>
              <a:ext cx="7603" cy="2098"/>
            </a:xfrm>
            <a:prstGeom prst="rect">
              <a:avLst/>
            </a:prstGeom>
            <a:noFill/>
            <a:ln w="9525">
              <a:noFill/>
              <a:miter lim="800000"/>
            </a:ln>
            <a:effectLst/>
          </p:spPr>
          <p:txBody>
            <a:bodyPr lIns="92052" tIns="46026" rIns="92052" bIns="46026" anchor="ctr"/>
            <a:lstStyle/>
            <a:p>
              <a:pPr marL="0" marR="0" lvl="0" indent="0" algn="l" defTabSz="7620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成品的品质・</a:t>
              </a:r>
              <a:r>
                <a:rPr kumimoji="0" lang="zh-CN" altLang="en-US" sz="24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量・</a:t>
              </a:r>
              <a:r>
                <a:rPr kumimoji="0" lang="zh-CN" altLang="en-US" sz="24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原价・时机</a:t>
              </a:r>
              <a:endParaRPr kumimoji="0" lang="zh-CN" altLang="en-US" sz="24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02434" name="Rectangle 34"/>
            <p:cNvSpPr>
              <a:spLocks noChangeArrowheads="1"/>
            </p:cNvSpPr>
            <p:nvPr/>
          </p:nvSpPr>
          <p:spPr bwMode="auto">
            <a:xfrm>
              <a:off x="170" y="298"/>
              <a:ext cx="2213" cy="960"/>
            </a:xfrm>
            <a:prstGeom prst="rect">
              <a:avLst/>
            </a:prstGeom>
            <a:noFill/>
            <a:ln w="9525">
              <a:no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1900" b="1" i="0" u="none" strike="noStrike" kern="1200" cap="none" spc="0" normalizeH="0" baseline="0" noProof="0">
                  <a:ln>
                    <a:noFill/>
                  </a:ln>
                  <a:solidFill>
                    <a:srgbClr val="FF99CC"/>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现场的</a:t>
              </a:r>
              <a:endParaRPr kumimoji="0" lang="zh-CN" altLang="en-US" sz="1900" b="1" i="0" u="none" strike="noStrike" kern="1200" cap="none" spc="0" normalizeH="0" baseline="0" noProof="0">
                <a:ln>
                  <a:noFill/>
                </a:ln>
                <a:solidFill>
                  <a:srgbClr val="FF99CC"/>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1900" b="1" i="0" u="none" strike="noStrike" kern="1200" cap="none" spc="0" normalizeH="0" baseline="0" noProof="0">
                  <a:ln>
                    <a:noFill/>
                  </a:ln>
                  <a:solidFill>
                    <a:srgbClr val="FF99CC"/>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责任范围</a:t>
              </a:r>
              <a:endParaRPr kumimoji="0" lang="zh-CN" altLang="en-US" sz="1900" b="1" i="0" u="none" strike="noStrike" kern="1200" cap="none" spc="0" normalizeH="0" baseline="0" noProof="0">
                <a:ln>
                  <a:noFill/>
                </a:ln>
                <a:solidFill>
                  <a:srgbClr val="FF99CC"/>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grpSp>
          <p:nvGrpSpPr>
            <p:cNvPr id="11299" name="Group 35"/>
            <p:cNvGrpSpPr/>
            <p:nvPr/>
          </p:nvGrpSpPr>
          <p:grpSpPr>
            <a:xfrm>
              <a:off x="6408" y="183"/>
              <a:ext cx="1902" cy="1420"/>
              <a:chOff x="2548" y="148"/>
              <a:chExt cx="760" cy="568"/>
            </a:xfrm>
          </p:grpSpPr>
          <p:sp>
            <p:nvSpPr>
              <p:cNvPr id="11316" name="Rectangle 36"/>
              <p:cNvSpPr/>
              <p:nvPr/>
            </p:nvSpPr>
            <p:spPr>
              <a:xfrm>
                <a:off x="2548" y="148"/>
                <a:ext cx="760" cy="328"/>
              </a:xfrm>
              <a:prstGeom prst="rect">
                <a:avLst/>
              </a:prstGeom>
              <a:noFill/>
              <a:ln w="12700" cap="flat" cmpd="sng">
                <a:solidFill>
                  <a:schemeClr val="tx1"/>
                </a:solidFill>
                <a:prstDash val="dash"/>
                <a:miter/>
                <a:headEnd type="none" w="med" len="med"/>
                <a:tailEnd type="none" w="med" len="med"/>
              </a:ln>
            </p:spPr>
            <p:txBody>
              <a:bodyPr lIns="92052" tIns="46026" rIns="92052" bIns="46026" anchor="ctr" anchorCtr="0"/>
              <a:p>
                <a:pPr algn="ctr" defTabSz="762000"/>
                <a:r>
                  <a:rPr lang="zh-CN" altLang="en-US" sz="2400" b="1" dirty="0">
                    <a:solidFill>
                      <a:schemeClr val="tx2"/>
                    </a:solidFill>
                    <a:latin typeface="Times New Roman" panose="02020603050405020304" pitchFamily="18" charset="0"/>
                    <a:ea typeface="黑体" panose="02010609060101010101" pitchFamily="49" charset="-122"/>
                  </a:rPr>
                  <a:t>原价</a:t>
                </a:r>
                <a:endParaRPr lang="zh-CN" altLang="en-US" sz="2400" b="1" dirty="0">
                  <a:solidFill>
                    <a:schemeClr val="tx2"/>
                  </a:solidFill>
                  <a:latin typeface="Times New Roman" panose="02020603050405020304" pitchFamily="18" charset="0"/>
                  <a:ea typeface="黑体" panose="02010609060101010101" pitchFamily="49" charset="-122"/>
                </a:endParaRPr>
              </a:p>
            </p:txBody>
          </p:sp>
          <p:sp>
            <p:nvSpPr>
              <p:cNvPr id="11317" name="AutoShape 37"/>
              <p:cNvSpPr/>
              <p:nvPr/>
            </p:nvSpPr>
            <p:spPr>
              <a:xfrm>
                <a:off x="2692" y="532"/>
                <a:ext cx="328" cy="184"/>
              </a:xfrm>
              <a:prstGeom prst="upArrow">
                <a:avLst>
                  <a:gd name="adj1" fmla="val 50000"/>
                  <a:gd name="adj2" fmla="val 49967"/>
                </a:avLst>
              </a:prstGeom>
              <a:solidFill>
                <a:schemeClr val="accent1"/>
              </a:solidFill>
              <a:ln w="12700" cap="flat" cmpd="sng">
                <a:solidFill>
                  <a:schemeClr val="tx1"/>
                </a:solidFill>
                <a:prstDash val="solid"/>
                <a:miter/>
                <a:headEnd type="none" w="med" len="med"/>
                <a:tailEnd type="none" w="med" len="med"/>
              </a:ln>
            </p:spPr>
            <p:txBody>
              <a:bodyPr vert="eaVert" wrap="none" anchor="ctr" anchorCtr="0"/>
              <a:p>
                <a:endParaRPr lang="zh-CN" altLang="en-US" dirty="0">
                  <a:latin typeface="Arial" panose="020B0604020202020204" pitchFamily="34" charset="0"/>
                </a:endParaRPr>
              </a:p>
            </p:txBody>
          </p:sp>
        </p:grpSp>
        <p:grpSp>
          <p:nvGrpSpPr>
            <p:cNvPr id="11300" name="Group 38"/>
            <p:cNvGrpSpPr/>
            <p:nvPr/>
          </p:nvGrpSpPr>
          <p:grpSpPr>
            <a:xfrm>
              <a:off x="8280" y="273"/>
              <a:ext cx="2870" cy="815"/>
              <a:chOff x="3312" y="148"/>
              <a:chExt cx="1148" cy="328"/>
            </a:xfrm>
          </p:grpSpPr>
          <p:sp>
            <p:nvSpPr>
              <p:cNvPr id="11314" name="Rectangle 39"/>
              <p:cNvSpPr/>
              <p:nvPr/>
            </p:nvSpPr>
            <p:spPr>
              <a:xfrm>
                <a:off x="3700" y="148"/>
                <a:ext cx="760" cy="328"/>
              </a:xfrm>
              <a:prstGeom prst="rect">
                <a:avLst/>
              </a:prstGeom>
              <a:noFill/>
              <a:ln w="12700" cap="flat" cmpd="sng">
                <a:solidFill>
                  <a:schemeClr val="tx1"/>
                </a:solidFill>
                <a:prstDash val="dash"/>
                <a:miter/>
                <a:headEnd type="none" w="med" len="med"/>
                <a:tailEnd type="none" w="med" len="med"/>
              </a:ln>
            </p:spPr>
            <p:txBody>
              <a:bodyPr lIns="92052" tIns="46026" rIns="92052" bIns="46026" anchor="ctr" anchorCtr="0"/>
              <a:p>
                <a:pPr algn="ctr" defTabSz="762000"/>
                <a:r>
                  <a:rPr lang="zh-CN" altLang="en-US" sz="2400" b="1" dirty="0">
                    <a:solidFill>
                      <a:schemeClr val="tx2"/>
                    </a:solidFill>
                    <a:latin typeface="Times New Roman" panose="02020603050405020304" pitchFamily="18" charset="0"/>
                    <a:ea typeface="黑体" panose="02010609060101010101" pitchFamily="49" charset="-122"/>
                  </a:rPr>
                  <a:t>环境</a:t>
                </a:r>
                <a:endParaRPr lang="zh-CN" altLang="en-US" sz="2400" b="1" dirty="0">
                  <a:solidFill>
                    <a:schemeClr val="tx2"/>
                  </a:solidFill>
                  <a:latin typeface="Times New Roman" panose="02020603050405020304" pitchFamily="18" charset="0"/>
                  <a:ea typeface="黑体" panose="02010609060101010101" pitchFamily="49" charset="-122"/>
                </a:endParaRPr>
              </a:p>
            </p:txBody>
          </p:sp>
          <p:sp>
            <p:nvSpPr>
              <p:cNvPr id="11315" name="Line 40"/>
              <p:cNvSpPr/>
              <p:nvPr/>
            </p:nvSpPr>
            <p:spPr>
              <a:xfrm>
                <a:off x="3312" y="288"/>
                <a:ext cx="384" cy="0"/>
              </a:xfrm>
              <a:prstGeom prst="line">
                <a:avLst/>
              </a:prstGeom>
              <a:ln w="50800" cap="flat" cmpd="sng">
                <a:solidFill>
                  <a:schemeClr val="tx1"/>
                </a:solidFill>
                <a:prstDash val="solid"/>
                <a:headEnd type="none" w="sm" len="sm"/>
                <a:tailEnd type="none" w="sm" len="sm"/>
              </a:ln>
            </p:spPr>
          </p:sp>
        </p:grpSp>
        <p:sp>
          <p:nvSpPr>
            <p:cNvPr id="11301" name="AutoShape 41"/>
            <p:cNvSpPr/>
            <p:nvPr/>
          </p:nvSpPr>
          <p:spPr>
            <a:xfrm>
              <a:off x="5290" y="410"/>
              <a:ext cx="820" cy="340"/>
            </a:xfrm>
            <a:prstGeom prst="leftArrow">
              <a:avLst>
                <a:gd name="adj1" fmla="val 50000"/>
                <a:gd name="adj2" fmla="val 120510"/>
              </a:avLst>
            </a:prstGeom>
            <a:solidFill>
              <a:schemeClr val="accent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02442" name="Rectangle 42"/>
            <p:cNvSpPr>
              <a:spLocks noChangeArrowheads="1"/>
            </p:cNvSpPr>
            <p:nvPr/>
          </p:nvSpPr>
          <p:spPr bwMode="auto">
            <a:xfrm>
              <a:off x="2680" y="163"/>
              <a:ext cx="2440" cy="760"/>
            </a:xfrm>
            <a:prstGeom prst="rect">
              <a:avLst/>
            </a:prstGeom>
            <a:noFill/>
            <a:ln w="50800">
              <a:solidFill>
                <a:schemeClr val="tx1"/>
              </a:solidFill>
              <a:prstDash val="dash"/>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公司方针</a:t>
              </a:r>
              <a:endParaRPr kumimoji="0" lang="zh-CN" altLang="en-US" sz="24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1303" name="AutoShape 43"/>
            <p:cNvSpPr/>
            <p:nvPr/>
          </p:nvSpPr>
          <p:spPr>
            <a:xfrm>
              <a:off x="3613" y="1088"/>
              <a:ext cx="697" cy="582"/>
            </a:xfrm>
            <a:prstGeom prst="downArrow">
              <a:avLst>
                <a:gd name="adj1" fmla="val 50000"/>
                <a:gd name="adj2" fmla="val 50032"/>
              </a:avLst>
            </a:prstGeom>
            <a:solidFill>
              <a:schemeClr val="accent1"/>
            </a:solidFill>
            <a:ln w="12700" cap="flat" cmpd="sng">
              <a:solidFill>
                <a:schemeClr val="tx1"/>
              </a:solidFill>
              <a:prstDash val="solid"/>
              <a:miter/>
              <a:headEnd type="none" w="med" len="med"/>
              <a:tailEnd type="none" w="med" len="med"/>
            </a:ln>
          </p:spPr>
          <p:txBody>
            <a:bodyPr vert="eaVert" wrap="none" anchor="ctr" anchorCtr="0"/>
            <a:p>
              <a:endParaRPr lang="zh-CN" altLang="en-US" dirty="0">
                <a:latin typeface="Arial" panose="020B0604020202020204" pitchFamily="34" charset="0"/>
              </a:endParaRPr>
            </a:p>
          </p:txBody>
        </p:sp>
        <p:sp>
          <p:nvSpPr>
            <p:cNvPr id="102444" name="Rectangle 44"/>
            <p:cNvSpPr>
              <a:spLocks noChangeArrowheads="1"/>
            </p:cNvSpPr>
            <p:nvPr/>
          </p:nvSpPr>
          <p:spPr bwMode="auto">
            <a:xfrm>
              <a:off x="12130" y="3730"/>
              <a:ext cx="700" cy="6698"/>
            </a:xfrm>
            <a:prstGeom prst="rect">
              <a:avLst/>
            </a:prstGeom>
            <a:noFill/>
            <a:ln w="12700">
              <a:solidFill>
                <a:schemeClr val="tx1"/>
              </a:solid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维持活动</a:t>
              </a:r>
              <a:endParaRPr kumimoji="0" lang="zh-CN" altLang="en-US" sz="24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02445" name="Rectangle 45"/>
            <p:cNvSpPr>
              <a:spLocks noChangeArrowheads="1"/>
            </p:cNvSpPr>
            <p:nvPr/>
          </p:nvSpPr>
          <p:spPr bwMode="auto">
            <a:xfrm>
              <a:off x="12850" y="3730"/>
              <a:ext cx="698" cy="6698"/>
            </a:xfrm>
            <a:prstGeom prst="rect">
              <a:avLst/>
            </a:prstGeom>
            <a:noFill/>
            <a:ln w="12700">
              <a:solidFill>
                <a:schemeClr val="tx1"/>
              </a:solid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改善活动</a:t>
              </a:r>
              <a:endParaRPr kumimoji="0" lang="zh-CN" altLang="en-US" sz="24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02446" name="Rectangle 46"/>
            <p:cNvSpPr>
              <a:spLocks noChangeArrowheads="1"/>
            </p:cNvSpPr>
            <p:nvPr/>
          </p:nvSpPr>
          <p:spPr bwMode="auto">
            <a:xfrm>
              <a:off x="13568" y="3730"/>
              <a:ext cx="703" cy="6698"/>
            </a:xfrm>
            <a:prstGeom prst="rect">
              <a:avLst/>
            </a:prstGeom>
            <a:noFill/>
            <a:ln w="12700">
              <a:solidFill>
                <a:schemeClr val="tx1"/>
              </a:solid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人才育成</a:t>
              </a:r>
              <a:endParaRPr kumimoji="0" lang="zh-CN" altLang="en-US" sz="24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02447" name="テキスト 91"/>
            <p:cNvSpPr txBox="1">
              <a:spLocks noChangeArrowheads="1"/>
            </p:cNvSpPr>
            <p:nvPr/>
          </p:nvSpPr>
          <p:spPr bwMode="auto">
            <a:xfrm>
              <a:off x="6523" y="5740"/>
              <a:ext cx="1815" cy="735"/>
            </a:xfrm>
            <a:prstGeom prst="rect">
              <a:avLst/>
            </a:prstGeom>
            <a:noFill/>
            <a:ln w="1">
              <a:noFill/>
              <a:miter lim="800000"/>
            </a:ln>
          </p:spPr>
          <p:txBody>
            <a:bodyPr lIns="91417" tIns="45708" rIns="91417" bIns="45708"/>
            <a:lstStyle/>
            <a:p>
              <a:pPr marR="0" defTabSz="914400">
                <a:buClrTx/>
                <a:buSzTx/>
                <a:buFontTx/>
                <a:buNone/>
                <a:defRPr/>
              </a:pPr>
              <a:r>
                <a:rPr kumimoji="0" lang="zh-CN" altLang="en-US" sz="17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安全确保</a:t>
              </a:r>
              <a:endParaRPr kumimoji="0" lang="zh-CN" altLang="en-US" sz="17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102448" name="テキスト 92"/>
            <p:cNvSpPr txBox="1">
              <a:spLocks noChangeArrowheads="1"/>
            </p:cNvSpPr>
            <p:nvPr/>
          </p:nvSpPr>
          <p:spPr bwMode="auto">
            <a:xfrm>
              <a:off x="4593" y="5740"/>
              <a:ext cx="1740" cy="750"/>
            </a:xfrm>
            <a:prstGeom prst="rect">
              <a:avLst/>
            </a:prstGeom>
            <a:noFill/>
            <a:ln w="1">
              <a:noFill/>
              <a:miter lim="800000"/>
            </a:ln>
          </p:spPr>
          <p:txBody>
            <a:bodyPr lIns="91417" tIns="45708" rIns="91417" bIns="45708"/>
            <a:lstStyle/>
            <a:p>
              <a:pPr marR="0" defTabSz="914400">
                <a:buClrTx/>
                <a:buSzTx/>
                <a:buFontTx/>
                <a:buNone/>
                <a:defRPr/>
              </a:pPr>
              <a:r>
                <a:rPr kumimoji="0" lang="zh-CN" altLang="en-US" sz="17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品质创造</a:t>
              </a:r>
              <a:endParaRPr kumimoji="0" lang="zh-CN" altLang="en-US" sz="17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102449" name="テキスト 94"/>
            <p:cNvSpPr txBox="1">
              <a:spLocks noChangeArrowheads="1"/>
            </p:cNvSpPr>
            <p:nvPr/>
          </p:nvSpPr>
          <p:spPr bwMode="auto">
            <a:xfrm>
              <a:off x="8108" y="8578"/>
              <a:ext cx="3175" cy="793"/>
            </a:xfrm>
            <a:prstGeom prst="rect">
              <a:avLst/>
            </a:prstGeom>
            <a:noFill/>
            <a:ln w="1">
              <a:noFill/>
              <a:miter lim="800000"/>
            </a:ln>
          </p:spPr>
          <p:txBody>
            <a:bodyPr lIns="91417" tIns="45708" rIns="91417" bIns="45708"/>
            <a:lstStyle/>
            <a:p>
              <a:pPr marR="0" defTabSz="914400">
                <a:buClrTx/>
                <a:buSzTx/>
                <a:buFontTx/>
                <a:buNone/>
                <a:defRPr/>
              </a:pPr>
              <a:r>
                <a:rPr kumimoji="0" lang="zh-CN" altLang="en-US" sz="17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节能降耗的推进</a:t>
              </a:r>
              <a:endParaRPr kumimoji="0" lang="zh-CN" altLang="en-US" sz="17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102450" name="テキスト 95"/>
            <p:cNvSpPr txBox="1">
              <a:spLocks noChangeArrowheads="1"/>
            </p:cNvSpPr>
            <p:nvPr/>
          </p:nvSpPr>
          <p:spPr bwMode="auto">
            <a:xfrm>
              <a:off x="5198" y="8575"/>
              <a:ext cx="3483" cy="825"/>
            </a:xfrm>
            <a:prstGeom prst="rect">
              <a:avLst/>
            </a:prstGeom>
            <a:noFill/>
            <a:ln w="1">
              <a:noFill/>
              <a:miter lim="800000"/>
            </a:ln>
          </p:spPr>
          <p:txBody>
            <a:bodyPr lIns="91417" tIns="45708" rIns="91417" bIns="45708"/>
            <a:lstStyle/>
            <a:p>
              <a:pPr marR="0" defTabSz="914400">
                <a:buClrTx/>
                <a:buSzTx/>
                <a:buFontTx/>
                <a:buNone/>
                <a:defRPr/>
              </a:pPr>
              <a:r>
                <a:rPr kumimoji="0" lang="zh-CN" altLang="en-US" sz="17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设备可动率提高</a:t>
              </a:r>
              <a:endParaRPr kumimoji="0" lang="zh-CN" altLang="en-US" sz="17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102451" name="テキスト 96"/>
            <p:cNvSpPr txBox="1">
              <a:spLocks noChangeArrowheads="1"/>
            </p:cNvSpPr>
            <p:nvPr/>
          </p:nvSpPr>
          <p:spPr bwMode="auto">
            <a:xfrm>
              <a:off x="2100" y="8575"/>
              <a:ext cx="3403" cy="710"/>
            </a:xfrm>
            <a:prstGeom prst="rect">
              <a:avLst/>
            </a:prstGeom>
            <a:noFill/>
            <a:ln w="1">
              <a:noFill/>
              <a:miter lim="800000"/>
            </a:ln>
          </p:spPr>
          <p:txBody>
            <a:bodyPr lIns="91417" tIns="45708" rIns="91417" bIns="45708"/>
            <a:lstStyle/>
            <a:p>
              <a:pPr marR="0" defTabSz="914400">
                <a:buClrTx/>
                <a:buSzTx/>
                <a:buFontTx/>
                <a:buNone/>
                <a:defRPr/>
              </a:pPr>
              <a:r>
                <a:rPr kumimoji="0" lang="zh-CN" altLang="en-US" sz="17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资财</a:t>
              </a:r>
              <a:r>
                <a:rPr kumimoji="0" lang="en-US" altLang="zh-CN" sz="17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a:t>
              </a:r>
              <a:r>
                <a:rPr kumimoji="0" lang="zh-CN" altLang="en-US" sz="17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材料的降低</a:t>
              </a:r>
              <a:endParaRPr kumimoji="0" lang="zh-CN" altLang="en-US" sz="17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102452" name="テキスト 101"/>
            <p:cNvSpPr txBox="1">
              <a:spLocks noChangeArrowheads="1"/>
            </p:cNvSpPr>
            <p:nvPr/>
          </p:nvSpPr>
          <p:spPr bwMode="auto">
            <a:xfrm>
              <a:off x="5388" y="7083"/>
              <a:ext cx="2185" cy="585"/>
            </a:xfrm>
            <a:prstGeom prst="rect">
              <a:avLst/>
            </a:prstGeom>
            <a:noFill/>
            <a:ln w="1">
              <a:noFill/>
              <a:miter lim="800000"/>
            </a:ln>
          </p:spPr>
          <p:txBody>
            <a:bodyPr lIns="91417" tIns="45708" rIns="91417" bIns="45708"/>
            <a:lstStyle/>
            <a:p>
              <a:pPr marR="0" defTabSz="914400">
                <a:buClrTx/>
                <a:buSzTx/>
                <a:buFontTx/>
                <a:buNone/>
                <a:defRPr/>
              </a:pPr>
              <a:r>
                <a:rPr kumimoji="0" lang="zh-CN" altLang="en-US" sz="17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生产性提高</a:t>
              </a:r>
              <a:endParaRPr kumimoji="0" lang="zh-CN" altLang="en-US" sz="17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102453" name="テキスト 104"/>
            <p:cNvSpPr txBox="1">
              <a:spLocks noChangeArrowheads="1"/>
            </p:cNvSpPr>
            <p:nvPr/>
          </p:nvSpPr>
          <p:spPr bwMode="auto">
            <a:xfrm>
              <a:off x="7428" y="9595"/>
              <a:ext cx="3630" cy="680"/>
            </a:xfrm>
            <a:prstGeom prst="rect">
              <a:avLst/>
            </a:prstGeom>
            <a:noFill/>
            <a:ln w="1">
              <a:noFill/>
              <a:miter lim="800000"/>
            </a:ln>
          </p:spPr>
          <p:txBody>
            <a:bodyPr lIns="91417" tIns="45708" rIns="91417" bIns="45708"/>
            <a:lstStyle/>
            <a:p>
              <a:pPr marR="0" defTabSz="914400">
                <a:buClrTx/>
                <a:buSzTx/>
                <a:buFontTx/>
                <a:buNone/>
                <a:defRPr/>
              </a:pPr>
              <a:r>
                <a:rPr kumimoji="0" lang="zh-CN" altLang="en-US" sz="17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人的育成、活用</a:t>
              </a:r>
              <a:endParaRPr kumimoji="0" lang="zh-CN" altLang="en-US" sz="17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425450" y="328930"/>
            <a:ext cx="8400415" cy="5654071"/>
            <a:chOff x="670" y="298"/>
            <a:chExt cx="13728" cy="9115"/>
          </a:xfrm>
        </p:grpSpPr>
        <p:sp>
          <p:nvSpPr>
            <p:cNvPr id="104450" name="Rectangle 2"/>
            <p:cNvSpPr>
              <a:spLocks noChangeArrowheads="1"/>
            </p:cNvSpPr>
            <p:nvPr/>
          </p:nvSpPr>
          <p:spPr bwMode="auto">
            <a:xfrm>
              <a:off x="670" y="298"/>
              <a:ext cx="13560" cy="941"/>
            </a:xfrm>
            <a:prstGeom prst="rect">
              <a:avLst/>
            </a:prstGeom>
            <a:noFill/>
            <a:ln w="9525">
              <a:noFill/>
              <a:miter lim="800000"/>
            </a:ln>
            <a:effectLst/>
          </p:spPr>
          <p:txBody>
            <a:bodyPr lIns="92052" tIns="46026" rIns="92052" bIns="46026">
              <a:spAutoFit/>
            </a:bodyPr>
            <a:lstStyle/>
            <a:p>
              <a:pPr marL="0" marR="0" lvl="0" indent="0" algn="l" defTabSz="762000" rtl="0" eaLnBrk="1" fontAlgn="base" latinLnBrk="0" hangingPunct="1">
                <a:lnSpc>
                  <a:spcPct val="100000"/>
                </a:lnSpc>
                <a:spcBef>
                  <a:spcPct val="50000"/>
                </a:spcBef>
                <a:spcAft>
                  <a:spcPct val="0"/>
                </a:spcAft>
                <a:buClrTx/>
                <a:buSzTx/>
                <a:buFontTx/>
                <a:buNone/>
                <a:defRPr/>
              </a:pPr>
              <a:r>
                <a:rPr kumimoji="0" lang="zh-CN" altLang="en-US" sz="3200" b="0" i="0" u="none" strike="noStrike" kern="1200" cap="none" spc="0" normalizeH="0" baseline="0" noProof="0">
                  <a:ln>
                    <a:noFill/>
                  </a:ln>
                  <a:solidFill>
                    <a:schemeClr val="tx1"/>
                  </a:solidFill>
                  <a:effectLst>
                    <a:outerShdw blurRad="38100" dist="38100" dir="2700000" algn="tl">
                      <a:srgbClr val="C0C0C0"/>
                    </a:outerShdw>
                  </a:effectLst>
                  <a:uLnTx/>
                  <a:uFillTx/>
                  <a:latin typeface="ＤＦPOP体" charset="-128"/>
                  <a:ea typeface="黑体" panose="02010609060101010101" pitchFamily="49" charset="-122"/>
                  <a:cs typeface="+mn-cs"/>
                </a:rPr>
                <a:t>  </a:t>
              </a:r>
              <a:r>
                <a:rPr kumimoji="0" lang="en-US" altLang="zh-CN" sz="3200" b="0" i="0" u="none" strike="noStrike" kern="1200" cap="none" spc="0" normalizeH="0" baseline="0" noProof="0">
                  <a:ln>
                    <a:noFill/>
                  </a:ln>
                  <a:solidFill>
                    <a:schemeClr val="tx1"/>
                  </a:solidFill>
                  <a:effectLst>
                    <a:outerShdw blurRad="38100" dist="38100" dir="2700000" algn="tl">
                      <a:srgbClr val="C0C0C0"/>
                    </a:outerShdw>
                  </a:effectLst>
                  <a:uLnTx/>
                  <a:uFillTx/>
                  <a:latin typeface="ＤＦPOP体" charset="-128"/>
                  <a:ea typeface="黑体" panose="02010609060101010101" pitchFamily="49" charset="-122"/>
                  <a:cs typeface="+mn-cs"/>
                </a:rPr>
                <a:t>1.</a:t>
              </a:r>
              <a:r>
                <a:rPr kumimoji="0" lang="en-US" altLang="zh-CN" sz="3200" b="0" i="0" u="none" strike="noStrike" kern="120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②</a:t>
              </a:r>
              <a:r>
                <a:rPr kumimoji="0" lang="en-US" altLang="zh-CN" sz="3200" b="0" i="0" u="none" strike="noStrike" kern="1200" cap="none" spc="0" normalizeH="0" baseline="0" noProof="0">
                  <a:ln>
                    <a:noFill/>
                  </a:ln>
                  <a:solidFill>
                    <a:schemeClr val="tx1"/>
                  </a:solidFill>
                  <a:effectLst>
                    <a:outerShdw blurRad="38100" dist="38100" dir="2700000" algn="tl">
                      <a:srgbClr val="C0C0C0"/>
                    </a:outerShdw>
                  </a:effectLst>
                  <a:uLnTx/>
                  <a:uFillTx/>
                  <a:latin typeface="ＤＦPOP体" charset="-128"/>
                  <a:ea typeface="黑体" panose="02010609060101010101" pitchFamily="49" charset="-122"/>
                  <a:cs typeface="+mn-cs"/>
                </a:rPr>
                <a:t> </a:t>
              </a:r>
              <a:r>
                <a:rPr kumimoji="0" lang="zh-CN" altLang="en-US" sz="32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每个任务各自的「目的」例：</a:t>
              </a:r>
              <a:endParaRPr kumimoji="0" lang="zh-CN" altLang="en-US" sz="32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
          <p:nvSpPr>
            <p:cNvPr id="104451" name="Rectangle 3"/>
            <p:cNvSpPr>
              <a:spLocks noChangeArrowheads="1"/>
            </p:cNvSpPr>
            <p:nvPr/>
          </p:nvSpPr>
          <p:spPr bwMode="auto">
            <a:xfrm>
              <a:off x="903" y="3206"/>
              <a:ext cx="3525" cy="6207"/>
            </a:xfrm>
            <a:prstGeom prst="rect">
              <a:avLst/>
            </a:prstGeom>
            <a:noFill/>
            <a:ln w="9525">
              <a:noFill/>
              <a:miter lim="800000"/>
            </a:ln>
            <a:effectLst/>
          </p:spPr>
          <p:txBody>
            <a:bodyPr lIns="92052" tIns="46026" rIns="92052" bIns="46026"/>
            <a:lstStyle/>
            <a:p>
              <a:pPr marL="342900" marR="0" lvl="0" indent="-342900" algn="l" defTabSz="762000" rtl="0" eaLnBrk="1" fontAlgn="base" latinLnBrk="0" hangingPunct="1">
                <a:lnSpc>
                  <a:spcPct val="100000"/>
                </a:lnSpc>
                <a:spcBef>
                  <a:spcPct val="20000"/>
                </a:spcBef>
                <a:spcAft>
                  <a:spcPct val="0"/>
                </a:spcAft>
                <a:buClrTx/>
                <a:buSzTx/>
                <a:buFontTx/>
                <a:buNone/>
                <a:defRPr/>
              </a:pPr>
              <a:r>
                <a:rPr kumimoji="0" lang="zh-CN" altLang="en-US" sz="4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「品质」</a:t>
              </a:r>
              <a:endParaRPr kumimoji="0" lang="zh-CN" altLang="en-US" sz="4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a:p>
              <a:pPr marL="342900" marR="0" lvl="0" indent="-342900" algn="l" defTabSz="762000" rtl="0" eaLnBrk="1" fontAlgn="base" latinLnBrk="0" hangingPunct="1">
                <a:lnSpc>
                  <a:spcPct val="100000"/>
                </a:lnSpc>
                <a:spcBef>
                  <a:spcPct val="20000"/>
                </a:spcBef>
                <a:spcAft>
                  <a:spcPct val="0"/>
                </a:spcAft>
                <a:buClrTx/>
                <a:buSzTx/>
                <a:buFontTx/>
                <a:buNone/>
                <a:defRPr/>
              </a:pPr>
              <a:r>
                <a:rPr kumimoji="0" lang="zh-CN" altLang="en-US" sz="4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「生产」</a:t>
              </a:r>
              <a:endParaRPr kumimoji="0" lang="zh-CN" altLang="en-US" sz="4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a:p>
              <a:pPr marL="342900" marR="0" lvl="0" indent="-342900" algn="l" defTabSz="762000" rtl="0" eaLnBrk="1" fontAlgn="base" latinLnBrk="0" hangingPunct="1">
                <a:lnSpc>
                  <a:spcPct val="100000"/>
                </a:lnSpc>
                <a:spcBef>
                  <a:spcPct val="20000"/>
                </a:spcBef>
                <a:spcAft>
                  <a:spcPct val="0"/>
                </a:spcAft>
                <a:buClrTx/>
                <a:buSzTx/>
                <a:buFontTx/>
                <a:buNone/>
                <a:defRPr/>
              </a:pPr>
              <a:r>
                <a:rPr kumimoji="0" lang="zh-CN" altLang="en-US" sz="4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「原价」</a:t>
              </a:r>
              <a:endParaRPr kumimoji="0" lang="zh-CN" altLang="en-US" sz="4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a:p>
              <a:pPr marL="342900" marR="0" lvl="0" indent="-342900" algn="l" defTabSz="762000" rtl="0" eaLnBrk="1" fontAlgn="base" latinLnBrk="0" hangingPunct="1">
                <a:lnSpc>
                  <a:spcPct val="100000"/>
                </a:lnSpc>
                <a:spcBef>
                  <a:spcPct val="20000"/>
                </a:spcBef>
                <a:spcAft>
                  <a:spcPct val="0"/>
                </a:spcAft>
                <a:buClrTx/>
                <a:buSzTx/>
                <a:buFontTx/>
                <a:buNone/>
                <a:defRPr/>
              </a:pPr>
              <a:r>
                <a:rPr kumimoji="0" lang="zh-CN" altLang="en-US" sz="4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「人事」</a:t>
              </a:r>
              <a:endParaRPr kumimoji="0" lang="zh-CN" altLang="en-US" sz="4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a:p>
              <a:pPr marL="342900" marR="0" lvl="0" indent="-342900" algn="l" defTabSz="762000" rtl="0" eaLnBrk="1" fontAlgn="base" latinLnBrk="0" hangingPunct="1">
                <a:lnSpc>
                  <a:spcPct val="100000"/>
                </a:lnSpc>
                <a:spcBef>
                  <a:spcPct val="20000"/>
                </a:spcBef>
                <a:spcAft>
                  <a:spcPct val="0"/>
                </a:spcAft>
                <a:buClrTx/>
                <a:buSzTx/>
                <a:buFontTx/>
                <a:buNone/>
                <a:defRPr/>
              </a:pPr>
              <a:r>
                <a:rPr kumimoji="0" lang="zh-CN" altLang="en-US" sz="4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「环境」</a:t>
              </a:r>
              <a:endParaRPr kumimoji="0" lang="zh-CN" altLang="en-US" sz="4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a:p>
              <a:pPr marL="342900" marR="0" lvl="0" indent="-342900" algn="l" defTabSz="762000" rtl="0" eaLnBrk="1" fontAlgn="base" latinLnBrk="0" hangingPunct="1">
                <a:lnSpc>
                  <a:spcPct val="100000"/>
                </a:lnSpc>
                <a:spcBef>
                  <a:spcPct val="20000"/>
                </a:spcBef>
                <a:spcAft>
                  <a:spcPct val="0"/>
                </a:spcAft>
                <a:buClrTx/>
                <a:buSzTx/>
                <a:buFontTx/>
                <a:buNone/>
                <a:defRPr/>
              </a:pPr>
              <a:r>
                <a:rPr kumimoji="0" lang="zh-CN" altLang="en-US" sz="4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「保全」</a:t>
              </a:r>
              <a:endParaRPr kumimoji="0" lang="zh-CN" altLang="en-US" sz="4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2292" name="AutoShape 4"/>
            <p:cNvSpPr/>
            <p:nvPr/>
          </p:nvSpPr>
          <p:spPr>
            <a:xfrm rot="-5400000">
              <a:off x="1960" y="640"/>
              <a:ext cx="1600" cy="3335"/>
            </a:xfrm>
            <a:prstGeom prst="wedgeRoundRectCallout">
              <a:avLst>
                <a:gd name="adj1" fmla="val -41690"/>
                <a:gd name="adj2" fmla="val 66667"/>
                <a:gd name="adj3" fmla="val 16667"/>
              </a:avLst>
            </a:prstGeom>
            <a:solidFill>
              <a:schemeClr val="bg1"/>
            </a:solidFill>
            <a:ln w="508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2293" name="Rectangle 5"/>
            <p:cNvSpPr/>
            <p:nvPr/>
          </p:nvSpPr>
          <p:spPr>
            <a:xfrm>
              <a:off x="857" y="1813"/>
              <a:ext cx="4213" cy="1197"/>
            </a:xfrm>
            <a:prstGeom prst="rect">
              <a:avLst/>
            </a:prstGeom>
            <a:noFill/>
            <a:ln w="9525">
              <a:noFill/>
            </a:ln>
          </p:spPr>
          <p:txBody>
            <a:bodyPr lIns="92052" tIns="46026" rIns="92052" bIns="46026"/>
            <a:p>
              <a:pPr marL="342900" indent="-342900" defTabSz="762000">
                <a:spcBef>
                  <a:spcPct val="20000"/>
                </a:spcBef>
              </a:pPr>
              <a:r>
                <a:rPr lang="zh-CN" altLang="en-US" sz="4000" b="1" dirty="0">
                  <a:solidFill>
                    <a:srgbClr val="FF0000"/>
                  </a:solidFill>
                  <a:latin typeface="Times New Roman" panose="02020603050405020304" pitchFamily="18" charset="0"/>
                  <a:ea typeface="黑体" panose="02010609060101010101" pitchFamily="49" charset="-122"/>
                </a:rPr>
                <a:t>「安全」</a:t>
              </a:r>
              <a:endParaRPr lang="zh-CN" altLang="en-US" sz="4000" b="1" dirty="0">
                <a:solidFill>
                  <a:srgbClr val="FF0000"/>
                </a:solidFill>
                <a:latin typeface="Times New Roman" panose="02020603050405020304" pitchFamily="18" charset="0"/>
                <a:ea typeface="黑体" panose="02010609060101010101" pitchFamily="49" charset="-122"/>
              </a:endParaRPr>
            </a:p>
          </p:txBody>
        </p:sp>
        <p:sp>
          <p:nvSpPr>
            <p:cNvPr id="104454" name="Rectangle 6"/>
            <p:cNvSpPr>
              <a:spLocks noChangeArrowheads="1"/>
            </p:cNvSpPr>
            <p:nvPr/>
          </p:nvSpPr>
          <p:spPr bwMode="auto">
            <a:xfrm>
              <a:off x="5038" y="1800"/>
              <a:ext cx="7803" cy="1065"/>
            </a:xfrm>
            <a:prstGeom prst="rect">
              <a:avLst/>
            </a:prstGeom>
            <a:noFill/>
            <a:ln w="9525">
              <a:noFill/>
              <a:miter lim="800000"/>
            </a:ln>
            <a:effectLst/>
          </p:spPr>
          <p:txBody>
            <a:bodyPr lIns="92052" tIns="46026" rIns="92052" bIns="46026">
              <a:spAutoFit/>
            </a:bodyPr>
            <a:lstStyle/>
            <a:p>
              <a:pPr marL="0" marR="0" lvl="0" indent="0" algn="l" defTabSz="762000" rtl="0" eaLnBrk="1" fontAlgn="base" latinLnBrk="0" hangingPunct="1">
                <a:lnSpc>
                  <a:spcPct val="100000"/>
                </a:lnSpc>
                <a:spcBef>
                  <a:spcPct val="50000"/>
                </a:spcBef>
                <a:spcAft>
                  <a:spcPct val="0"/>
                </a:spcAft>
                <a:buClrTx/>
                <a:buSzTx/>
                <a:buFontTx/>
                <a:buNone/>
                <a:defRPr/>
              </a:pPr>
              <a:r>
                <a:rPr kumimoji="0" lang="zh-CN" altLang="en-US" sz="3700" b="0" i="0" u="none" strike="noStrike" kern="1200" cap="none" spc="0" normalizeH="0" baseline="0" noProof="0">
                  <a:ln>
                    <a:noFill/>
                  </a:ln>
                  <a:solidFill>
                    <a:srgbClr val="FF99CC"/>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＜公司方针・目标＞</a:t>
              </a:r>
              <a:endParaRPr kumimoji="0" lang="zh-CN" altLang="en-US" sz="3700" b="0" i="0" u="none" strike="noStrike" kern="1200" cap="none" spc="0" normalizeH="0" baseline="0" noProof="0">
                <a:ln>
                  <a:noFill/>
                </a:ln>
                <a:solidFill>
                  <a:srgbClr val="FF99CC"/>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04455" name="Rectangle 7"/>
            <p:cNvSpPr>
              <a:spLocks noChangeArrowheads="1"/>
            </p:cNvSpPr>
            <p:nvPr/>
          </p:nvSpPr>
          <p:spPr bwMode="auto">
            <a:xfrm>
              <a:off x="4800" y="2878"/>
              <a:ext cx="9480" cy="841"/>
            </a:xfrm>
            <a:prstGeom prst="rect">
              <a:avLst/>
            </a:prstGeom>
            <a:noFill/>
            <a:ln w="9525">
              <a:noFill/>
              <a:miter lim="800000"/>
            </a:ln>
            <a:effectLst/>
          </p:spPr>
          <p:txBody>
            <a:bodyPr lIns="92052" tIns="46026" rIns="92052" bIns="46026">
              <a:spAutoFit/>
            </a:bodyPr>
            <a:lstStyle/>
            <a:p>
              <a:pPr marL="0" marR="0" lvl="0" indent="0" algn="l" defTabSz="762000" rtl="0" eaLnBrk="1" fontAlgn="base" latinLnBrk="0" hangingPunct="1">
                <a:lnSpc>
                  <a:spcPct val="100000"/>
                </a:lnSpc>
                <a:spcBef>
                  <a:spcPct val="50000"/>
                </a:spcBef>
                <a:spcAft>
                  <a:spcPct val="0"/>
                </a:spcAft>
                <a:buClrTx/>
                <a:buSzTx/>
                <a:buFontTx/>
                <a:buNone/>
                <a:defRPr/>
              </a:pPr>
              <a:r>
                <a:rPr kumimoji="0" lang="zh-CN" altLang="en-US" sz="2800" b="0" i="0" u="none" strike="noStrike" kern="1200" cap="none" spc="0" normalizeH="0" baseline="0" noProof="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工场长：重点伤害件数「</a:t>
              </a:r>
              <a:r>
                <a:rPr kumimoji="0" lang="en-US" altLang="zh-CN" sz="2800" b="0" i="0" u="none" strike="noStrike" kern="1200" cap="none" spc="0" normalizeH="0" baseline="0" noProof="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0</a:t>
              </a:r>
              <a:r>
                <a:rPr kumimoji="0" lang="zh-CN" altLang="en-US" sz="2800" b="0" i="0" u="none" strike="noStrike" kern="1200" cap="none" spc="0" normalizeH="0" baseline="0" noProof="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endParaRPr kumimoji="0" lang="zh-CN" altLang="en-US" sz="2800" b="0" i="0" u="none" strike="noStrike" kern="1200" cap="none" spc="0" normalizeH="0" baseline="0" noProof="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2296" name="AutoShape 8"/>
            <p:cNvSpPr/>
            <p:nvPr/>
          </p:nvSpPr>
          <p:spPr>
            <a:xfrm>
              <a:off x="5503" y="3850"/>
              <a:ext cx="697" cy="578"/>
            </a:xfrm>
            <a:prstGeom prst="downArrow">
              <a:avLst>
                <a:gd name="adj1" fmla="val 50000"/>
                <a:gd name="adj2" fmla="val 50023"/>
              </a:avLst>
            </a:prstGeom>
            <a:solidFill>
              <a:schemeClr val="accent1">
                <a:alpha val="50195"/>
              </a:schemeClr>
            </a:solidFill>
            <a:ln w="12700" cap="flat" cmpd="sng">
              <a:solidFill>
                <a:srgbClr val="FFFFFF"/>
              </a:solidFill>
              <a:prstDash val="solid"/>
              <a:miter/>
              <a:headEnd type="none" w="med" len="med"/>
              <a:tailEnd type="none" w="med" len="med"/>
            </a:ln>
          </p:spPr>
          <p:txBody>
            <a:bodyPr vert="eaVert" wrap="none" anchor="ctr" anchorCtr="0"/>
            <a:p>
              <a:endParaRPr lang="zh-CN" altLang="en-US" dirty="0">
                <a:latin typeface="Arial" panose="020B0604020202020204" pitchFamily="34" charset="0"/>
              </a:endParaRPr>
            </a:p>
          </p:txBody>
        </p:sp>
        <p:sp>
          <p:nvSpPr>
            <p:cNvPr id="104457" name="Rectangle 9"/>
            <p:cNvSpPr>
              <a:spLocks noChangeArrowheads="1"/>
            </p:cNvSpPr>
            <p:nvPr/>
          </p:nvSpPr>
          <p:spPr bwMode="auto">
            <a:xfrm>
              <a:off x="4320" y="4438"/>
              <a:ext cx="10078" cy="841"/>
            </a:xfrm>
            <a:prstGeom prst="rect">
              <a:avLst/>
            </a:prstGeom>
            <a:noFill/>
            <a:ln w="9525">
              <a:noFill/>
              <a:miter lim="800000"/>
            </a:ln>
            <a:effectLst/>
          </p:spPr>
          <p:txBody>
            <a:bodyPr lIns="92052" tIns="46026" rIns="92052" bIns="46026">
              <a:spAutoFit/>
            </a:bodyPr>
            <a:lstStyle/>
            <a:p>
              <a:pPr marL="0" marR="0" lvl="0" indent="0" algn="l" defTabSz="762000" rtl="0" eaLnBrk="1" fontAlgn="base" latinLnBrk="0" hangingPunct="1">
                <a:lnSpc>
                  <a:spcPct val="100000"/>
                </a:lnSpc>
                <a:spcBef>
                  <a:spcPct val="50000"/>
                </a:spcBef>
                <a:spcAft>
                  <a:spcPct val="0"/>
                </a:spcAft>
                <a:buClrTx/>
                <a:buSzTx/>
                <a:buFontTx/>
                <a:buNone/>
                <a:defRPr/>
              </a:pPr>
              <a:r>
                <a:rPr kumimoji="0" lang="zh-CN" altLang="en-US" sz="2800" b="0" i="0" u="none" strike="noStrike" kern="1200" cap="none" spc="0" normalizeH="0" baseline="0" noProof="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部内方针：部内重点伤害件数「</a:t>
              </a:r>
              <a:r>
                <a:rPr kumimoji="0" lang="en-US" altLang="zh-CN" sz="2800" b="0" i="0" u="none" strike="noStrike" kern="1200" cap="none" spc="0" normalizeH="0" baseline="0" noProof="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0</a:t>
              </a:r>
              <a:r>
                <a:rPr kumimoji="0" lang="zh-CN" altLang="en-US" sz="2800" b="0" i="0" u="none" strike="noStrike" kern="1200" cap="none" spc="0" normalizeH="0" baseline="0" noProof="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endParaRPr kumimoji="0" lang="zh-CN" altLang="en-US" sz="2800" b="0" i="0" u="none" strike="noStrike" kern="1200" cap="none" spc="0" normalizeH="0" baseline="0" noProof="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2298" name="AutoShape 10"/>
            <p:cNvSpPr/>
            <p:nvPr/>
          </p:nvSpPr>
          <p:spPr>
            <a:xfrm>
              <a:off x="5480" y="5413"/>
              <a:ext cx="700" cy="697"/>
            </a:xfrm>
            <a:prstGeom prst="downArrow">
              <a:avLst>
                <a:gd name="adj1" fmla="val 50000"/>
                <a:gd name="adj2" fmla="val 50023"/>
              </a:avLst>
            </a:prstGeom>
            <a:solidFill>
              <a:schemeClr val="accent1">
                <a:alpha val="50195"/>
              </a:schemeClr>
            </a:solidFill>
            <a:ln w="12700" cap="flat" cmpd="sng">
              <a:solidFill>
                <a:srgbClr val="FFFFFF"/>
              </a:solidFill>
              <a:prstDash val="solid"/>
              <a:miter/>
              <a:headEnd type="none" w="med" len="med"/>
              <a:tailEnd type="none" w="med" len="med"/>
            </a:ln>
          </p:spPr>
          <p:txBody>
            <a:bodyPr vert="eaVert" wrap="none" anchor="ctr" anchorCtr="0"/>
            <a:p>
              <a:endParaRPr lang="zh-CN" altLang="en-US" dirty="0">
                <a:latin typeface="Arial" panose="020B0604020202020204" pitchFamily="34" charset="0"/>
              </a:endParaRPr>
            </a:p>
          </p:txBody>
        </p:sp>
        <p:sp>
          <p:nvSpPr>
            <p:cNvPr id="104459" name="Rectangle 11"/>
            <p:cNvSpPr>
              <a:spLocks noChangeArrowheads="1"/>
            </p:cNvSpPr>
            <p:nvPr/>
          </p:nvSpPr>
          <p:spPr bwMode="auto">
            <a:xfrm>
              <a:off x="4318" y="6283"/>
              <a:ext cx="9963" cy="841"/>
            </a:xfrm>
            <a:prstGeom prst="rect">
              <a:avLst/>
            </a:prstGeom>
            <a:noFill/>
            <a:ln w="9525">
              <a:noFill/>
              <a:miter lim="800000"/>
            </a:ln>
            <a:effectLst/>
          </p:spPr>
          <p:txBody>
            <a:bodyPr lIns="92052" tIns="46026" rIns="92052" bIns="46026">
              <a:spAutoFit/>
            </a:bodyPr>
            <a:lstStyle/>
            <a:p>
              <a:pPr marL="0" marR="0" lvl="0" indent="0" algn="l" defTabSz="762000" rtl="0" eaLnBrk="1" fontAlgn="base" latinLnBrk="0" hangingPunct="1">
                <a:lnSpc>
                  <a:spcPct val="100000"/>
                </a:lnSpc>
                <a:spcBef>
                  <a:spcPct val="50000"/>
                </a:spcBef>
                <a:spcAft>
                  <a:spcPct val="0"/>
                </a:spcAft>
                <a:buClrTx/>
                <a:buSzTx/>
                <a:buFontTx/>
                <a:buNone/>
                <a:defRPr/>
              </a:pPr>
              <a:r>
                <a:rPr kumimoji="0" lang="zh-CN" altLang="en-US" sz="2800" b="0" i="0" u="none" strike="noStrike" kern="1200" cap="none" spc="0" normalizeH="0" baseline="0" noProof="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课内方针：课内伤害件数「</a:t>
              </a:r>
              <a:r>
                <a:rPr kumimoji="0" lang="en-US" altLang="zh-CN" sz="2800" b="0" i="0" u="none" strike="noStrike" kern="1200" cap="none" spc="0" normalizeH="0" baseline="0" noProof="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0</a:t>
              </a:r>
              <a:r>
                <a:rPr kumimoji="0" lang="zh-CN" altLang="en-US" sz="2800" b="0" i="0" u="none" strike="noStrike" kern="1200" cap="none" spc="0" normalizeH="0" baseline="0" noProof="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endParaRPr kumimoji="0" lang="zh-CN" altLang="en-US" sz="2800" b="0" i="0" u="none" strike="noStrike" kern="1200" cap="none" spc="0" normalizeH="0" baseline="0" noProof="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2300" name="AutoShape 12"/>
            <p:cNvSpPr/>
            <p:nvPr/>
          </p:nvSpPr>
          <p:spPr>
            <a:xfrm>
              <a:off x="5503" y="7308"/>
              <a:ext cx="575" cy="700"/>
            </a:xfrm>
            <a:prstGeom prst="downArrow">
              <a:avLst>
                <a:gd name="adj1" fmla="val 50000"/>
                <a:gd name="adj2" fmla="val 60897"/>
              </a:avLst>
            </a:prstGeom>
            <a:solidFill>
              <a:schemeClr val="accent1">
                <a:alpha val="50195"/>
              </a:schemeClr>
            </a:solidFill>
            <a:ln w="12700" cap="flat" cmpd="sng">
              <a:solidFill>
                <a:srgbClr val="FFFFFF"/>
              </a:solidFill>
              <a:prstDash val="solid"/>
              <a:miter/>
              <a:headEnd type="none" w="med" len="med"/>
              <a:tailEnd type="none" w="med" len="med"/>
            </a:ln>
          </p:spPr>
          <p:txBody>
            <a:bodyPr vert="eaVert" wrap="none" anchor="ctr" anchorCtr="0"/>
            <a:p>
              <a:endParaRPr lang="zh-CN" altLang="en-US" dirty="0">
                <a:latin typeface="Arial" panose="020B0604020202020204" pitchFamily="34" charset="0"/>
              </a:endParaRPr>
            </a:p>
          </p:txBody>
        </p:sp>
        <p:grpSp>
          <p:nvGrpSpPr>
            <p:cNvPr id="12301" name="Group 13"/>
            <p:cNvGrpSpPr/>
            <p:nvPr/>
          </p:nvGrpSpPr>
          <p:grpSpPr>
            <a:xfrm>
              <a:off x="4500" y="8130"/>
              <a:ext cx="7350" cy="1240"/>
              <a:chOff x="1391" y="3712"/>
              <a:chExt cx="4256" cy="496"/>
            </a:xfrm>
          </p:grpSpPr>
          <p:sp>
            <p:nvSpPr>
              <p:cNvPr id="12302" name="Rectangle 14"/>
              <p:cNvSpPr/>
              <p:nvPr/>
            </p:nvSpPr>
            <p:spPr>
              <a:xfrm>
                <a:off x="1391" y="3744"/>
                <a:ext cx="4176" cy="426"/>
              </a:xfrm>
              <a:prstGeom prst="rect">
                <a:avLst/>
              </a:prstGeom>
              <a:noFill/>
              <a:ln w="9525">
                <a:noFill/>
              </a:ln>
            </p:spPr>
            <p:txBody>
              <a:bodyPr lIns="92052" tIns="46026" rIns="92052" bIns="46026">
                <a:spAutoFit/>
              </a:bodyPr>
              <a:p>
                <a:pPr defTabSz="762000">
                  <a:spcBef>
                    <a:spcPct val="50000"/>
                  </a:spcBef>
                </a:pPr>
                <a:r>
                  <a:rPr lang="zh-CN" altLang="en-US" sz="3700" dirty="0">
                    <a:solidFill>
                      <a:srgbClr val="FF0000"/>
                    </a:solidFill>
                    <a:latin typeface="ＤＦ特太ゴシック体" charset="-128"/>
                    <a:ea typeface="黑体" panose="02010609060101010101" pitchFamily="49" charset="-122"/>
                  </a:rPr>
                  <a:t>「组」内如何做呢？</a:t>
                </a:r>
                <a:endParaRPr lang="zh-CN" altLang="en-US" sz="3700" dirty="0">
                  <a:solidFill>
                    <a:srgbClr val="FF0000"/>
                  </a:solidFill>
                  <a:latin typeface="ＤＦ特太ゴシック体" charset="-128"/>
                  <a:ea typeface="黑体" panose="02010609060101010101" pitchFamily="49" charset="-122"/>
                </a:endParaRPr>
              </a:p>
            </p:txBody>
          </p:sp>
          <p:sp>
            <p:nvSpPr>
              <p:cNvPr id="12303" name="AutoShape 15"/>
              <p:cNvSpPr/>
              <p:nvPr/>
            </p:nvSpPr>
            <p:spPr>
              <a:xfrm>
                <a:off x="1408" y="3712"/>
                <a:ext cx="4239" cy="496"/>
              </a:xfrm>
              <a:prstGeom prst="octagon">
                <a:avLst>
                  <a:gd name="adj" fmla="val 29273"/>
                </a:avLst>
              </a:prstGeom>
              <a:noFill/>
              <a:ln w="508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p:nvPr/>
        </p:nvSpPr>
        <p:spPr>
          <a:xfrm>
            <a:off x="683578" y="1125220"/>
            <a:ext cx="5943600" cy="655638"/>
          </a:xfrm>
          <a:prstGeom prst="rect">
            <a:avLst/>
          </a:prstGeom>
          <a:noFill/>
          <a:ln w="9525">
            <a:noFill/>
          </a:ln>
        </p:spPr>
        <p:txBody>
          <a:bodyPr lIns="92052" tIns="46026" rIns="92052" bIns="46026">
            <a:spAutoFit/>
          </a:bodyPr>
          <a:p>
            <a:pPr defTabSz="762000">
              <a:spcBef>
                <a:spcPct val="50000"/>
              </a:spcBef>
            </a:pPr>
            <a:r>
              <a:rPr lang="zh-CN" altLang="en-US" sz="3700" dirty="0">
                <a:latin typeface="黑体" panose="02010609060101010101" pitchFamily="49" charset="-122"/>
                <a:ea typeface="黑体" panose="02010609060101010101" pitchFamily="49" charset="-122"/>
              </a:rPr>
              <a:t>「组</a:t>
            </a:r>
            <a:r>
              <a:rPr lang="en-US" altLang="zh-CN" sz="3700" dirty="0">
                <a:solidFill>
                  <a:schemeClr val="hlink"/>
                </a:solidFill>
                <a:latin typeface="黑体" panose="02010609060101010101" pitchFamily="49" charset="-122"/>
                <a:ea typeface="黑体" panose="02010609060101010101" pitchFamily="49" charset="-122"/>
              </a:rPr>
              <a:t>(</a:t>
            </a:r>
            <a:r>
              <a:rPr lang="zh-CN" altLang="en-US" sz="3700" dirty="0">
                <a:solidFill>
                  <a:schemeClr val="hlink"/>
                </a:solidFill>
                <a:latin typeface="黑体" panose="02010609060101010101" pitchFamily="49" charset="-122"/>
                <a:ea typeface="黑体" panose="02010609060101010101" pitchFamily="49" charset="-122"/>
              </a:rPr>
              <a:t>组长</a:t>
            </a:r>
            <a:r>
              <a:rPr lang="en-US" altLang="zh-CN" sz="3700" dirty="0">
                <a:solidFill>
                  <a:schemeClr val="hlink"/>
                </a:solidFill>
                <a:latin typeface="黑体" panose="02010609060101010101" pitchFamily="49" charset="-122"/>
                <a:ea typeface="黑体" panose="02010609060101010101" pitchFamily="49" charset="-122"/>
              </a:rPr>
              <a:t>)</a:t>
            </a:r>
            <a:r>
              <a:rPr lang="zh-CN" altLang="en-US" sz="3700" dirty="0">
                <a:latin typeface="黑体" panose="02010609060101010101" pitchFamily="49" charset="-122"/>
                <a:ea typeface="黑体" panose="02010609060101010101" pitchFamily="49" charset="-122"/>
              </a:rPr>
              <a:t>」内如何做呢？</a:t>
            </a:r>
            <a:endParaRPr lang="zh-CN" altLang="en-US" sz="3700" dirty="0">
              <a:latin typeface="黑体" panose="02010609060101010101" pitchFamily="49" charset="-122"/>
              <a:ea typeface="黑体" panose="02010609060101010101" pitchFamily="49" charset="-122"/>
            </a:endParaRPr>
          </a:p>
        </p:txBody>
      </p:sp>
      <p:sp>
        <p:nvSpPr>
          <p:cNvPr id="13315" name="AutoShape 3"/>
          <p:cNvSpPr/>
          <p:nvPr/>
        </p:nvSpPr>
        <p:spPr>
          <a:xfrm>
            <a:off x="538798" y="1052513"/>
            <a:ext cx="6327775" cy="788987"/>
          </a:xfrm>
          <a:prstGeom prst="octagon">
            <a:avLst>
              <a:gd name="adj" fmla="val 29273"/>
            </a:avLst>
          </a:prstGeom>
          <a:noFill/>
          <a:ln w="508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06500" name="Rectangle 4"/>
          <p:cNvSpPr>
            <a:spLocks noChangeArrowheads="1"/>
          </p:cNvSpPr>
          <p:nvPr/>
        </p:nvSpPr>
        <p:spPr bwMode="auto">
          <a:xfrm>
            <a:off x="539115" y="2132965"/>
            <a:ext cx="8367713" cy="3824288"/>
          </a:xfrm>
          <a:prstGeom prst="rect">
            <a:avLst/>
          </a:prstGeom>
          <a:noFill/>
          <a:ln w="12700">
            <a:solidFill>
              <a:schemeClr val="bg1"/>
            </a:solidFill>
            <a:miter lim="800000"/>
          </a:ln>
          <a:effectLst/>
        </p:spPr>
        <p:txBody>
          <a:bodyPr lIns="92052" tIns="46026" rIns="92052" bIns="46026">
            <a:spAutoFit/>
          </a:bodyPr>
          <a:lstStyle/>
          <a:p>
            <a:pPr marL="0" marR="0" lvl="0" indent="0" algn="l" defTabSz="762000" rtl="0" eaLnBrk="1" fontAlgn="base" latinLnBrk="0" hangingPunct="1">
              <a:lnSpc>
                <a:spcPct val="100000"/>
              </a:lnSpc>
              <a:spcBef>
                <a:spcPct val="50000"/>
              </a:spcBef>
              <a:spcAft>
                <a:spcPct val="0"/>
              </a:spcAft>
              <a:buClrTx/>
              <a:buSzTx/>
              <a:buFontTx/>
              <a:buNone/>
              <a:defRPr/>
            </a:pPr>
            <a:r>
              <a:rPr kumimoji="0" lang="zh-CN" altLang="en-US" sz="28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组长的使命：是组内全员正确理解活动的意义</a:t>
            </a:r>
            <a:endParaRPr kumimoji="0" lang="zh-CN" altLang="en-US" sz="28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762000" rtl="0" eaLnBrk="1" fontAlgn="base" latinLnBrk="0" hangingPunct="1">
              <a:lnSpc>
                <a:spcPct val="100000"/>
              </a:lnSpc>
              <a:spcBef>
                <a:spcPct val="50000"/>
              </a:spcBef>
              <a:spcAft>
                <a:spcPct val="0"/>
              </a:spcAft>
              <a:buClrTx/>
              <a:buSzTx/>
              <a:buFontTx/>
              <a:buNone/>
              <a:defRPr/>
            </a:pPr>
            <a:r>
              <a:rPr kumimoji="0" lang="en-US" altLang="zh-CN" sz="2800" b="0" i="0" u="none" strike="noStrike" kern="1200" cap="none" spc="0" normalizeH="0" baseline="0" noProof="0" dirty="0">
                <a:ln>
                  <a:noFill/>
                </a:ln>
                <a:solidFill>
                  <a:srgbClr val="CC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800" b="0" i="0" u="none" strike="noStrike" kern="1200" cap="none" spc="0" normalizeH="0" baseline="0" noProof="0" dirty="0">
                <a:ln>
                  <a:noFill/>
                </a:ln>
                <a:solidFill>
                  <a:srgbClr val="CC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用易于理解的语言</a:t>
            </a:r>
            <a:r>
              <a:rPr kumimoji="0" lang="zh-CN" altLang="en-US" sz="2800" b="0" i="0" u="none" strike="noStrike" kern="1200" cap="none" spc="0" normalizeH="0" baseline="0" noProof="0" dirty="0">
                <a:ln>
                  <a:noFill/>
                </a:ln>
                <a:solidFill>
                  <a:srgbClr val="CC000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说明</a:t>
            </a:r>
            <a:r>
              <a:rPr kumimoji="0" lang="zh-CN" altLang="en-US" sz="2800" b="0" i="0" u="none" strike="noStrike" kern="1200" cap="none" spc="0" normalizeH="0" baseline="0" noProof="0" dirty="0">
                <a:ln>
                  <a:noFill/>
                </a:ln>
                <a:solidFill>
                  <a:srgbClr val="CC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「目的」</a:t>
            </a:r>
            <a:endParaRPr kumimoji="0" lang="zh-CN" altLang="en-US" sz="2800" b="0" i="0" u="none" strike="noStrike" kern="1200" cap="none" spc="0" normalizeH="0" baseline="0" noProof="0" dirty="0">
              <a:ln>
                <a:noFill/>
              </a:ln>
              <a:solidFill>
                <a:srgbClr val="CC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762000" rtl="0" eaLnBrk="1" fontAlgn="base" latinLnBrk="0" hangingPunct="1">
              <a:lnSpc>
                <a:spcPct val="140000"/>
              </a:lnSpc>
              <a:spcBef>
                <a:spcPct val="50000"/>
              </a:spcBef>
              <a:spcAft>
                <a:spcPct val="0"/>
              </a:spcAft>
              <a:buClrTx/>
              <a:buSzTx/>
              <a:buFontTx/>
              <a:buNone/>
              <a:defRPr/>
            </a:pPr>
            <a:r>
              <a:rPr kumimoji="0" lang="zh-CN" altLang="en-US" sz="2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例</a:t>
            </a:r>
            <a:r>
              <a:rPr kumimoji="0" lang="en-US" altLang="zh-CN" sz="2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为保证</a:t>
            </a:r>
            <a:r>
              <a:rPr kumimoji="0" lang="en-US" altLang="zh-CN" sz="2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安全</a:t>
            </a:r>
            <a:r>
              <a:rPr kumimoji="0" lang="en-US" altLang="zh-CN" sz="2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组长要做的事？</a:t>
            </a:r>
            <a:endParaRPr kumimoji="0" lang="zh-CN" altLang="en-US" sz="2800" b="0" i="0" u="none" strike="noStrike" kern="1200" cap="none" spc="0" normalizeH="0" baseline="0" noProof="0" dirty="0">
              <a:ln>
                <a:noFill/>
              </a:ln>
              <a:solidFill>
                <a:srgbClr val="6633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762000" rtl="0" eaLnBrk="1" fontAlgn="base" latinLnBrk="0" hangingPunct="1">
              <a:lnSpc>
                <a:spcPct val="90000"/>
              </a:lnSpc>
              <a:spcBef>
                <a:spcPct val="50000"/>
              </a:spcBef>
              <a:spcAft>
                <a:spcPct val="0"/>
              </a:spcAft>
              <a:buClrTx/>
              <a:buSzTx/>
              <a:buFontTx/>
              <a:buNone/>
              <a:defRPr/>
            </a:pPr>
            <a:r>
              <a:rPr kumimoji="0" lang="zh-CN" altLang="en-US" sz="2800" b="0" i="0" u="none" strike="noStrike" kern="1200" cap="none" spc="0" normalizeH="0" baseline="0" noProof="0" dirty="0">
                <a:ln>
                  <a:noFill/>
                </a:ln>
                <a:solidFill>
                  <a:srgbClr val="6633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en-US" altLang="zh-CN" sz="2800" b="0" i="0" u="none" strike="noStrike" kern="1200" cap="none" spc="0" normalizeH="0" baseline="0" noProof="0" dirty="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800" b="0" i="0" u="none" strike="noStrike" kern="1200" cap="none" spc="0" normalizeH="0" baseline="0" noProof="0" dirty="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消除生产线・设备的不安全点</a:t>
            </a:r>
            <a:endParaRPr kumimoji="0" lang="zh-CN" altLang="en-US" sz="2800" b="0" i="0" u="none" strike="noStrike" kern="1200" cap="none" spc="0" normalizeH="0" baseline="0" noProof="0" dirty="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762000" rtl="0" eaLnBrk="1" fontAlgn="base" latinLnBrk="0" hangingPunct="1">
              <a:lnSpc>
                <a:spcPct val="70000"/>
              </a:lnSpc>
              <a:spcBef>
                <a:spcPct val="50000"/>
              </a:spcBef>
              <a:spcAft>
                <a:spcPct val="0"/>
              </a:spcAft>
              <a:buClrTx/>
              <a:buSzTx/>
              <a:buFontTx/>
              <a:buNone/>
              <a:defRPr/>
            </a:pPr>
            <a:r>
              <a:rPr kumimoji="0" lang="zh-CN" altLang="en-US" sz="2800" b="0" i="0" u="none" strike="noStrike" kern="1200" cap="none" spc="0" normalizeH="0" baseline="0" noProof="0" dirty="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en-US" altLang="zh-CN" sz="2800" b="0" i="0" u="none" strike="noStrike" kern="1200" cap="none" spc="0" normalizeH="0" baseline="0" noProof="0" dirty="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800" b="0" i="0" u="none" strike="noStrike" kern="1200" cap="none" spc="0" normalizeH="0" baseline="0" noProof="0" dirty="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提高</a:t>
            </a:r>
            <a:r>
              <a:rPr kumimoji="0" lang="en-US" altLang="zh-CN" sz="2800" b="0" i="0" u="none" strike="noStrike" kern="1200" cap="none" spc="0" normalizeH="0" baseline="0" noProof="0" dirty="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TM</a:t>
            </a:r>
            <a:r>
              <a:rPr kumimoji="0" lang="zh-CN" altLang="en-US" sz="2800" b="0" i="0" u="none" strike="noStrike" kern="1200" cap="none" spc="0" normalizeH="0" baseline="0" noProof="0" dirty="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的安全意识 </a:t>
            </a:r>
            <a:r>
              <a:rPr kumimoji="0" lang="zh-CN" altLang="en-US" sz="2800" b="0" i="0" u="none" strike="noStrike" kern="1200" cap="none" spc="0" normalizeH="0" baseline="0" noProof="0" dirty="0">
                <a:ln>
                  <a:noFill/>
                </a:ln>
                <a:solidFill>
                  <a:schemeClr val="hlin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等</a:t>
            </a:r>
            <a:endParaRPr kumimoji="0" lang="zh-CN" altLang="en-US" sz="2800" b="0" i="0" u="none" strike="noStrike" kern="1200" cap="none" spc="0" normalizeH="0" baseline="0" noProof="0" dirty="0">
              <a:ln>
                <a:noFill/>
              </a:ln>
              <a:solidFill>
                <a:schemeClr val="hlin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762000" rtl="0" eaLnBrk="1" fontAlgn="base" latinLnBrk="0" hangingPunct="1">
              <a:lnSpc>
                <a:spcPct val="120000"/>
              </a:lnSpc>
              <a:spcBef>
                <a:spcPct val="50000"/>
              </a:spcBef>
              <a:spcAft>
                <a:spcPct val="0"/>
              </a:spcAft>
              <a:buClrTx/>
              <a:buSzTx/>
              <a:buFontTx/>
              <a:buNone/>
              <a:defRPr/>
            </a:pPr>
            <a:r>
              <a:rPr kumimoji="0" lang="zh-CN" altLang="en-US" sz="2800" b="0" i="0" u="none" strike="noStrike" kern="1200" cap="none" spc="0" normalizeH="0" baseline="0" noProof="0" dirty="0">
                <a:ln>
                  <a:noFill/>
                </a:ln>
                <a:solidFill>
                  <a:srgbClr val="6633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a:ln>
                  <a:noFill/>
                </a:ln>
                <a:solidFill>
                  <a:srgbClr val="CC99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为全部</a:t>
            </a:r>
            <a:r>
              <a:rPr kumimoji="0" lang="en-US" altLang="zh-CN" sz="28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8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职场内无人发生伤害</a:t>
            </a:r>
            <a:r>
              <a:rPr kumimoji="0" lang="en-US" altLang="zh-CN" sz="28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800" b="0" i="0" u="none" strike="noStrike" kern="1200" cap="none" spc="0" normalizeH="0" baseline="0" noProof="0" dirty="0">
                <a:ln>
                  <a:noFill/>
                </a:ln>
                <a:solidFill>
                  <a:srgbClr val="CC99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而努力</a:t>
            </a:r>
            <a:endParaRPr kumimoji="0" lang="zh-CN" altLang="en-US" sz="2800" b="0" i="0" u="none" strike="noStrike" kern="1200" cap="none" spc="0" normalizeH="0" baseline="0" noProof="0" dirty="0">
              <a:ln>
                <a:noFill/>
              </a:ln>
              <a:solidFill>
                <a:srgbClr val="CC99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338" name="Group 2"/>
          <p:cNvGrpSpPr/>
          <p:nvPr/>
        </p:nvGrpSpPr>
        <p:grpSpPr>
          <a:xfrm>
            <a:off x="152400" y="76200"/>
            <a:ext cx="8839200" cy="790575"/>
            <a:chOff x="96" y="48"/>
            <a:chExt cx="5568" cy="498"/>
          </a:xfrm>
        </p:grpSpPr>
        <p:sp>
          <p:nvSpPr>
            <p:cNvPr id="108547" name="Rectangle 3"/>
            <p:cNvSpPr>
              <a:spLocks noChangeArrowheads="1"/>
            </p:cNvSpPr>
            <p:nvPr/>
          </p:nvSpPr>
          <p:spPr bwMode="auto">
            <a:xfrm>
              <a:off x="177" y="48"/>
              <a:ext cx="3204" cy="498"/>
            </a:xfrm>
            <a:prstGeom prst="rect">
              <a:avLst/>
            </a:prstGeom>
            <a:noFill/>
            <a:ln w="9525">
              <a:no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目　的　（</a:t>
              </a:r>
              <a:r>
                <a:rPr kumimoji="0" lang="zh-CN" altLang="en-US" sz="2800" b="0" i="0" u="none" strike="noStrike" kern="1200" cap="none" spc="0" normalizeH="0" baseline="0" noProof="0">
                  <a:ln>
                    <a:noFill/>
                  </a:ln>
                  <a:solidFill>
                    <a:srgbClr val="CC000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用易于理解的语言</a:t>
              </a:r>
              <a:r>
                <a:rPr kumimoji="0" lang="zh-CN" altLang="en-US" sz="2800" b="1"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a:t>
              </a:r>
              <a:endParaRPr kumimoji="0" lang="zh-CN" altLang="en-US" sz="2800" b="1"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endParaRPr>
            </a:p>
          </p:txBody>
        </p:sp>
        <p:sp>
          <p:nvSpPr>
            <p:cNvPr id="14342" name="Line 4"/>
            <p:cNvSpPr/>
            <p:nvPr/>
          </p:nvSpPr>
          <p:spPr>
            <a:xfrm>
              <a:off x="96" y="432"/>
              <a:ext cx="5568" cy="0"/>
            </a:xfrm>
            <a:prstGeom prst="line">
              <a:avLst/>
            </a:prstGeom>
            <a:ln w="38100" cap="flat" cmpd="dbl">
              <a:solidFill>
                <a:schemeClr val="tx1"/>
              </a:solidFill>
              <a:prstDash val="solid"/>
              <a:headEnd type="none" w="sm" len="sm"/>
              <a:tailEnd type="none" w="sm" len="sm"/>
            </a:ln>
          </p:spPr>
        </p:sp>
      </p:grpSp>
      <p:sp>
        <p:nvSpPr>
          <p:cNvPr id="14339" name="Rectangle 5"/>
          <p:cNvSpPr/>
          <p:nvPr/>
        </p:nvSpPr>
        <p:spPr>
          <a:xfrm>
            <a:off x="80963" y="762000"/>
            <a:ext cx="2046287" cy="5791200"/>
          </a:xfrm>
          <a:prstGeom prst="rect">
            <a:avLst/>
          </a:prstGeom>
          <a:noFill/>
          <a:ln w="9525">
            <a:noFill/>
          </a:ln>
        </p:spPr>
        <p:txBody>
          <a:bodyPr lIns="92052" tIns="46026" rIns="92052" bIns="46026"/>
          <a:p>
            <a:pPr marL="342900" indent="-342900" defTabSz="762000">
              <a:spcBef>
                <a:spcPct val="20000"/>
              </a:spcBef>
            </a:pPr>
            <a:r>
              <a:rPr lang="zh-CN" altLang="en-US" b="1" dirty="0">
                <a:solidFill>
                  <a:srgbClr val="FF0000"/>
                </a:solidFill>
                <a:latin typeface="Times New Roman" panose="02020603050405020304" pitchFamily="18" charset="0"/>
                <a:ea typeface="黑体" panose="02010609060101010101" pitchFamily="49" charset="-122"/>
              </a:rPr>
              <a:t>「安全」：</a:t>
            </a:r>
            <a:endParaRPr lang="zh-CN" altLang="en-US" b="1" dirty="0">
              <a:solidFill>
                <a:srgbClr val="FF0000"/>
              </a:solidFill>
              <a:latin typeface="Times New Roman" panose="02020603050405020304" pitchFamily="18" charset="0"/>
              <a:ea typeface="黑体" panose="02010609060101010101" pitchFamily="49" charset="-122"/>
            </a:endParaRPr>
          </a:p>
          <a:p>
            <a:pPr marL="342900" indent="-342900" defTabSz="762000">
              <a:spcBef>
                <a:spcPct val="20000"/>
              </a:spcBef>
            </a:pPr>
            <a:r>
              <a:rPr lang="zh-CN" altLang="en-US" b="1" dirty="0">
                <a:solidFill>
                  <a:srgbClr val="FF0000"/>
                </a:solidFill>
                <a:latin typeface="Times New Roman" panose="02020603050405020304" pitchFamily="18" charset="0"/>
                <a:ea typeface="黑体" panose="02010609060101010101" pitchFamily="49" charset="-122"/>
              </a:rPr>
              <a:t>「品质」：</a:t>
            </a:r>
            <a:endParaRPr lang="zh-CN" altLang="en-US" b="1" dirty="0">
              <a:solidFill>
                <a:srgbClr val="FF0000"/>
              </a:solidFill>
              <a:latin typeface="Times New Roman" panose="02020603050405020304" pitchFamily="18" charset="0"/>
              <a:ea typeface="黑体" panose="02010609060101010101" pitchFamily="49" charset="-122"/>
            </a:endParaRPr>
          </a:p>
          <a:p>
            <a:pPr marL="342900" indent="-342900" defTabSz="762000">
              <a:spcBef>
                <a:spcPct val="20000"/>
              </a:spcBef>
            </a:pPr>
            <a:r>
              <a:rPr lang="zh-CN" altLang="en-US" b="1" dirty="0">
                <a:solidFill>
                  <a:srgbClr val="FF0000"/>
                </a:solidFill>
                <a:latin typeface="Times New Roman" panose="02020603050405020304" pitchFamily="18" charset="0"/>
                <a:ea typeface="黑体" panose="02010609060101010101" pitchFamily="49" charset="-122"/>
              </a:rPr>
              <a:t>「生产」：</a:t>
            </a:r>
            <a:endParaRPr lang="zh-CN" altLang="en-US" b="1" dirty="0">
              <a:solidFill>
                <a:srgbClr val="FF0000"/>
              </a:solidFill>
              <a:latin typeface="Times New Roman" panose="02020603050405020304" pitchFamily="18" charset="0"/>
              <a:ea typeface="黑体" panose="02010609060101010101" pitchFamily="49" charset="-122"/>
            </a:endParaRPr>
          </a:p>
          <a:p>
            <a:pPr marL="342900" indent="-342900" defTabSz="762000">
              <a:spcBef>
                <a:spcPct val="20000"/>
              </a:spcBef>
            </a:pPr>
            <a:r>
              <a:rPr lang="zh-CN" altLang="en-US" b="1" dirty="0">
                <a:solidFill>
                  <a:srgbClr val="FF0000"/>
                </a:solidFill>
                <a:latin typeface="Times New Roman" panose="02020603050405020304" pitchFamily="18" charset="0"/>
                <a:ea typeface="黑体" panose="02010609060101010101" pitchFamily="49" charset="-122"/>
              </a:rPr>
              <a:t>「原价」：</a:t>
            </a:r>
            <a:endParaRPr lang="zh-CN" altLang="en-US" b="1" dirty="0">
              <a:solidFill>
                <a:srgbClr val="FF0000"/>
              </a:solidFill>
              <a:latin typeface="Times New Roman" panose="02020603050405020304" pitchFamily="18" charset="0"/>
              <a:ea typeface="黑体" panose="02010609060101010101" pitchFamily="49" charset="-122"/>
            </a:endParaRPr>
          </a:p>
          <a:p>
            <a:pPr marL="342900" indent="-342900" defTabSz="762000">
              <a:spcBef>
                <a:spcPct val="20000"/>
              </a:spcBef>
            </a:pPr>
            <a:r>
              <a:rPr lang="zh-CN" altLang="en-US" b="1" dirty="0">
                <a:solidFill>
                  <a:srgbClr val="FF0000"/>
                </a:solidFill>
                <a:latin typeface="Times New Roman" panose="02020603050405020304" pitchFamily="18" charset="0"/>
                <a:ea typeface="黑体" panose="02010609060101010101" pitchFamily="49" charset="-122"/>
              </a:rPr>
              <a:t>　　　　　</a:t>
            </a:r>
            <a:endParaRPr lang="zh-CN" altLang="en-US" b="1" dirty="0">
              <a:solidFill>
                <a:srgbClr val="FF0000"/>
              </a:solidFill>
              <a:latin typeface="Times New Roman" panose="02020603050405020304" pitchFamily="18" charset="0"/>
              <a:ea typeface="黑体" panose="02010609060101010101" pitchFamily="49" charset="-122"/>
            </a:endParaRPr>
          </a:p>
          <a:p>
            <a:pPr marL="342900" indent="-342900" defTabSz="762000">
              <a:spcBef>
                <a:spcPct val="20000"/>
              </a:spcBef>
            </a:pPr>
            <a:r>
              <a:rPr lang="zh-CN" altLang="en-US" b="1" dirty="0">
                <a:solidFill>
                  <a:srgbClr val="FF0000"/>
                </a:solidFill>
                <a:latin typeface="Times New Roman" panose="02020603050405020304" pitchFamily="18" charset="0"/>
                <a:ea typeface="黑体" panose="02010609060101010101" pitchFamily="49" charset="-122"/>
              </a:rPr>
              <a:t>「人事」：</a:t>
            </a:r>
            <a:endParaRPr lang="zh-CN" altLang="en-US" b="1" dirty="0">
              <a:solidFill>
                <a:srgbClr val="FF0000"/>
              </a:solidFill>
              <a:latin typeface="Times New Roman" panose="02020603050405020304" pitchFamily="18" charset="0"/>
              <a:ea typeface="黑体" panose="02010609060101010101" pitchFamily="49" charset="-122"/>
            </a:endParaRPr>
          </a:p>
          <a:p>
            <a:pPr marL="342900" indent="-342900" defTabSz="762000">
              <a:spcBef>
                <a:spcPct val="20000"/>
              </a:spcBef>
            </a:pPr>
            <a:r>
              <a:rPr lang="zh-CN" altLang="en-US" b="1" dirty="0">
                <a:solidFill>
                  <a:srgbClr val="FF0000"/>
                </a:solidFill>
                <a:latin typeface="Times New Roman" panose="02020603050405020304" pitchFamily="18" charset="0"/>
                <a:ea typeface="黑体" panose="02010609060101010101" pitchFamily="49" charset="-122"/>
              </a:rPr>
              <a:t>　　　　　</a:t>
            </a:r>
            <a:endParaRPr lang="zh-CN" altLang="en-US" b="1" dirty="0">
              <a:solidFill>
                <a:srgbClr val="FF0000"/>
              </a:solidFill>
              <a:latin typeface="Times New Roman" panose="02020603050405020304" pitchFamily="18" charset="0"/>
              <a:ea typeface="黑体" panose="02010609060101010101" pitchFamily="49" charset="-122"/>
            </a:endParaRPr>
          </a:p>
          <a:p>
            <a:pPr marL="342900" indent="-342900" defTabSz="762000">
              <a:spcBef>
                <a:spcPct val="20000"/>
              </a:spcBef>
            </a:pPr>
            <a:r>
              <a:rPr lang="zh-CN" altLang="en-US" b="1" dirty="0">
                <a:solidFill>
                  <a:srgbClr val="FF0000"/>
                </a:solidFill>
                <a:latin typeface="Times New Roman" panose="02020603050405020304" pitchFamily="18" charset="0"/>
                <a:ea typeface="黑体" panose="02010609060101010101" pitchFamily="49" charset="-122"/>
              </a:rPr>
              <a:t>「环境」：</a:t>
            </a:r>
            <a:endParaRPr lang="zh-CN" altLang="en-US" b="1" dirty="0">
              <a:solidFill>
                <a:srgbClr val="FF0000"/>
              </a:solidFill>
              <a:latin typeface="Times New Roman" panose="02020603050405020304" pitchFamily="18" charset="0"/>
              <a:ea typeface="黑体" panose="02010609060101010101" pitchFamily="49" charset="-122"/>
            </a:endParaRPr>
          </a:p>
          <a:p>
            <a:pPr marL="342900" indent="-342900" defTabSz="762000">
              <a:spcBef>
                <a:spcPct val="20000"/>
              </a:spcBef>
            </a:pPr>
            <a:r>
              <a:rPr lang="zh-CN" altLang="en-US" b="1" dirty="0">
                <a:solidFill>
                  <a:srgbClr val="FF0000"/>
                </a:solidFill>
                <a:latin typeface="Times New Roman" panose="02020603050405020304" pitchFamily="18" charset="0"/>
                <a:ea typeface="黑体" panose="02010609060101010101" pitchFamily="49" charset="-122"/>
              </a:rPr>
              <a:t>　　　　　</a:t>
            </a:r>
            <a:endParaRPr lang="zh-CN" altLang="en-US" b="1" dirty="0">
              <a:solidFill>
                <a:srgbClr val="FF0000"/>
              </a:solidFill>
              <a:latin typeface="Times New Roman" panose="02020603050405020304" pitchFamily="18" charset="0"/>
              <a:ea typeface="黑体" panose="02010609060101010101" pitchFamily="49" charset="-122"/>
            </a:endParaRPr>
          </a:p>
          <a:p>
            <a:pPr marL="342900" indent="-342900" defTabSz="762000">
              <a:spcBef>
                <a:spcPct val="20000"/>
              </a:spcBef>
            </a:pPr>
            <a:r>
              <a:rPr lang="zh-CN" altLang="en-US" b="1" dirty="0">
                <a:solidFill>
                  <a:srgbClr val="FF0000"/>
                </a:solidFill>
                <a:latin typeface="Times New Roman" panose="02020603050405020304" pitchFamily="18" charset="0"/>
                <a:ea typeface="黑体" panose="02010609060101010101" pitchFamily="49" charset="-122"/>
              </a:rPr>
              <a:t>「保全」：</a:t>
            </a:r>
            <a:endParaRPr lang="zh-CN" altLang="en-US" b="1" dirty="0">
              <a:solidFill>
                <a:srgbClr val="FF0000"/>
              </a:solidFill>
              <a:latin typeface="Times New Roman" panose="02020603050405020304" pitchFamily="18" charset="0"/>
              <a:ea typeface="黑体" panose="02010609060101010101" pitchFamily="49" charset="-122"/>
            </a:endParaRPr>
          </a:p>
        </p:txBody>
      </p:sp>
      <p:sp>
        <p:nvSpPr>
          <p:cNvPr id="108550" name="Rectangle 6"/>
          <p:cNvSpPr>
            <a:spLocks noChangeArrowheads="1"/>
          </p:cNvSpPr>
          <p:nvPr/>
        </p:nvSpPr>
        <p:spPr bwMode="auto">
          <a:xfrm>
            <a:off x="1697355" y="1099820"/>
            <a:ext cx="7129780" cy="5281930"/>
          </a:xfrm>
          <a:prstGeom prst="rect">
            <a:avLst/>
          </a:prstGeom>
          <a:noFill/>
          <a:ln w="9525">
            <a:noFill/>
            <a:miter lim="800000"/>
          </a:ln>
          <a:effectLst/>
        </p:spPr>
        <p:txBody>
          <a:bodyPr lIns="92052" tIns="46026" rIns="92052" bIns="46026"/>
          <a:lstStyle/>
          <a:p>
            <a:pPr marL="342900" marR="0" lvl="0" indent="-342900" algn="l" defTabSz="762000" rtl="0" eaLnBrk="1" fontAlgn="base" latinLnBrk="0" hangingPunct="1">
              <a:lnSpc>
                <a:spcPct val="100000"/>
              </a:lnSpc>
              <a:spcBef>
                <a:spcPct val="20000"/>
              </a:spcBef>
              <a:spcAft>
                <a:spcPct val="0"/>
              </a:spcAft>
              <a:buClrTx/>
              <a:buSzTx/>
              <a:buFontTx/>
              <a:buNone/>
              <a:defRPr/>
            </a:pPr>
            <a:r>
              <a:rPr kumimoji="0"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不使其发生伤害・疾病</a:t>
            </a:r>
            <a:endPar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42900" marR="0" lvl="0" indent="-342900" algn="l" defTabSz="762000" rtl="0" eaLnBrk="1" fontAlgn="base" latinLnBrk="0" hangingPunct="1">
              <a:lnSpc>
                <a:spcPct val="100000"/>
              </a:lnSpc>
              <a:spcBef>
                <a:spcPct val="20000"/>
              </a:spcBef>
              <a:spcAft>
                <a:spcPct val="0"/>
              </a:spcAft>
              <a:buClrTx/>
              <a:buSzTx/>
              <a:buFontTx/>
              <a:buNone/>
              <a:defRPr/>
            </a:pPr>
            <a:r>
              <a:rPr kumimoji="0"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不制造</a:t>
            </a:r>
            <a:r>
              <a:rPr kumimoji="0" lang="zh-CN" altLang="en-US" sz="17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不接受・不流出</a:t>
            </a: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不良</a:t>
            </a:r>
            <a:endPar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42900" marR="0" lvl="0" indent="-342900" algn="l" defTabSz="762000" rtl="0" eaLnBrk="1" fontAlgn="base" latinLnBrk="0" hangingPunct="1">
              <a:lnSpc>
                <a:spcPct val="100000"/>
              </a:lnSpc>
              <a:spcBef>
                <a:spcPct val="20000"/>
              </a:spcBef>
              <a:spcAft>
                <a:spcPct val="0"/>
              </a:spcAft>
              <a:buClrTx/>
              <a:buSzTx/>
              <a:buFontTx/>
              <a:buNone/>
              <a:defRPr/>
            </a:pPr>
            <a:r>
              <a:rPr kumimoji="0"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▽JUST IN TIME</a:t>
            </a: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的追求、生产量的确保</a:t>
            </a:r>
            <a:endPar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42900" marR="0" lvl="0" indent="-342900" algn="l" defTabSz="762000" rtl="0" eaLnBrk="1" fontAlgn="base" latinLnBrk="0" hangingPunct="1">
              <a:lnSpc>
                <a:spcPct val="100000"/>
              </a:lnSpc>
              <a:spcBef>
                <a:spcPct val="20000"/>
              </a:spcBef>
              <a:spcAft>
                <a:spcPct val="0"/>
              </a:spcAft>
              <a:buClrTx/>
              <a:buSzTx/>
              <a:buFontTx/>
              <a:buNone/>
              <a:defRPr/>
            </a:pPr>
            <a:r>
              <a:rPr kumimoji="0"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把握使用量、损耗递减</a:t>
            </a:r>
            <a:endPar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42900" marR="0" lvl="0" indent="-342900" algn="l" defTabSz="762000" rtl="0" eaLnBrk="1" fontAlgn="base" latinLnBrk="0" hangingPunct="1">
              <a:lnSpc>
                <a:spcPct val="100000"/>
              </a:lnSpc>
              <a:spcBef>
                <a:spcPct val="2000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制造物的原价</a:t>
            </a:r>
            <a:r>
              <a:rPr kumimoji="0"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总费用管理）</a:t>
            </a:r>
            <a:endPar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42900" marR="0" lvl="0" indent="-342900" algn="l" defTabSz="762000" rtl="0" eaLnBrk="1" fontAlgn="base" latinLnBrk="0" hangingPunct="1">
              <a:lnSpc>
                <a:spcPct val="100000"/>
              </a:lnSpc>
              <a:spcBef>
                <a:spcPct val="20000"/>
              </a:spcBef>
              <a:spcAft>
                <a:spcPct val="0"/>
              </a:spcAft>
              <a:buClrTx/>
              <a:buSzTx/>
              <a:buFontTx/>
              <a:buNone/>
              <a:defRPr/>
            </a:pPr>
            <a:r>
              <a:rPr kumimoji="0"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必要人才的培养、配置、灵活使用</a:t>
            </a:r>
            <a:endPar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42900" marR="0" lvl="0" indent="-342900" algn="l" defTabSz="762000" rtl="0" eaLnBrk="1" fontAlgn="base" latinLnBrk="0" hangingPunct="1">
              <a:lnSpc>
                <a:spcPct val="100000"/>
              </a:lnSpc>
              <a:spcBef>
                <a:spcPct val="20000"/>
              </a:spcBef>
              <a:spcAft>
                <a:spcPct val="0"/>
              </a:spcAft>
              <a:buClrTx/>
              <a:buSzTx/>
              <a:buFontTx/>
              <a:buNone/>
              <a:defRPr/>
            </a:pPr>
            <a:r>
              <a:rPr kumimoji="0"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创建职场（遵守规章制度</a:t>
            </a:r>
            <a:r>
              <a:rPr kumimoji="0"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､5S､</a:t>
            </a: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团队精神）</a:t>
            </a:r>
            <a:endPar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42900" marR="0" lvl="0" indent="-342900" algn="l" defTabSz="762000" rtl="0" eaLnBrk="1" fontAlgn="base" latinLnBrk="0" hangingPunct="1">
              <a:lnSpc>
                <a:spcPct val="100000"/>
              </a:lnSpc>
              <a:spcBef>
                <a:spcPct val="20000"/>
              </a:spcBef>
              <a:spcAft>
                <a:spcPct val="0"/>
              </a:spcAft>
              <a:buClrTx/>
              <a:buSzTx/>
              <a:buFontTx/>
              <a:buNone/>
              <a:defRPr/>
            </a:pPr>
            <a:r>
              <a:rPr kumimoji="0"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不浪费能源、贯彻分类</a:t>
            </a:r>
            <a:endPar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42900" marR="0" lvl="0" indent="-342900" algn="l" defTabSz="762000" rtl="0" eaLnBrk="1" fontAlgn="base" latinLnBrk="0" hangingPunct="1">
              <a:lnSpc>
                <a:spcPct val="100000"/>
              </a:lnSpc>
              <a:spcBef>
                <a:spcPct val="2000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废弃物的递减、对应</a:t>
            </a:r>
            <a:r>
              <a:rPr kumimoji="0"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ISO14001</a:t>
            </a: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endPar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42900" marR="0" lvl="0" indent="-342900" algn="l" defTabSz="762000" rtl="0" eaLnBrk="1" fontAlgn="base" latinLnBrk="0" hangingPunct="1">
              <a:lnSpc>
                <a:spcPct val="100000"/>
              </a:lnSpc>
              <a:spcBef>
                <a:spcPct val="20000"/>
              </a:spcBef>
              <a:spcAft>
                <a:spcPct val="0"/>
              </a:spcAft>
              <a:buClrTx/>
              <a:buSzTx/>
              <a:buFontTx/>
              <a:buNone/>
              <a:defRPr/>
            </a:pPr>
            <a:r>
              <a:rPr kumimoji="0"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不使设备损坏・能在必要的时候运行</a:t>
            </a:r>
            <a:endPar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457200" y="237490"/>
            <a:ext cx="8119448" cy="6329045"/>
            <a:chOff x="720" y="240"/>
            <a:chExt cx="13678" cy="10440"/>
          </a:xfrm>
        </p:grpSpPr>
        <p:sp>
          <p:nvSpPr>
            <p:cNvPr id="15362" name="Rectangle 2"/>
            <p:cNvSpPr/>
            <p:nvPr/>
          </p:nvSpPr>
          <p:spPr>
            <a:xfrm>
              <a:off x="853" y="1213"/>
              <a:ext cx="13055" cy="9215"/>
            </a:xfrm>
            <a:prstGeom prst="rect">
              <a:avLst/>
            </a:prstGeom>
            <a:solidFill>
              <a:schemeClr val="bg1">
                <a:alpha val="50195"/>
              </a:schemeClr>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363" name="Rectangle 3"/>
            <p:cNvSpPr/>
            <p:nvPr/>
          </p:nvSpPr>
          <p:spPr>
            <a:xfrm>
              <a:off x="6250" y="1213"/>
              <a:ext cx="1300" cy="9215"/>
            </a:xfrm>
            <a:prstGeom prst="rect">
              <a:avLst/>
            </a:prstGeom>
            <a:solidFill>
              <a:schemeClr val="bg1">
                <a:alpha val="50195"/>
              </a:schemeClr>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364" name="Rectangle 4"/>
            <p:cNvSpPr/>
            <p:nvPr/>
          </p:nvSpPr>
          <p:spPr>
            <a:xfrm>
              <a:off x="8888" y="1213"/>
              <a:ext cx="1305" cy="9215"/>
            </a:xfrm>
            <a:prstGeom prst="rect">
              <a:avLst/>
            </a:prstGeom>
            <a:solidFill>
              <a:schemeClr val="bg1">
                <a:alpha val="50195"/>
              </a:schemeClr>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365" name="Rectangle 5"/>
            <p:cNvSpPr/>
            <p:nvPr/>
          </p:nvSpPr>
          <p:spPr>
            <a:xfrm>
              <a:off x="11408" y="1213"/>
              <a:ext cx="1305" cy="9215"/>
            </a:xfrm>
            <a:prstGeom prst="rect">
              <a:avLst/>
            </a:prstGeom>
            <a:solidFill>
              <a:schemeClr val="bg1">
                <a:alpha val="50195"/>
              </a:schemeClr>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366" name="Line 6"/>
            <p:cNvSpPr/>
            <p:nvPr/>
          </p:nvSpPr>
          <p:spPr>
            <a:xfrm>
              <a:off x="843" y="2163"/>
              <a:ext cx="13075" cy="0"/>
            </a:xfrm>
            <a:prstGeom prst="line">
              <a:avLst/>
            </a:prstGeom>
            <a:ln w="38100" cap="flat" cmpd="dbl">
              <a:solidFill>
                <a:schemeClr val="tx1"/>
              </a:solidFill>
              <a:prstDash val="solid"/>
              <a:headEnd type="none" w="sm" len="sm"/>
              <a:tailEnd type="none" w="sm" len="sm"/>
            </a:ln>
          </p:spPr>
        </p:sp>
        <p:sp>
          <p:nvSpPr>
            <p:cNvPr id="15367" name="Line 7"/>
            <p:cNvSpPr/>
            <p:nvPr/>
          </p:nvSpPr>
          <p:spPr>
            <a:xfrm>
              <a:off x="843" y="9240"/>
              <a:ext cx="13075" cy="0"/>
            </a:xfrm>
            <a:prstGeom prst="line">
              <a:avLst/>
            </a:prstGeom>
            <a:ln w="12700" cap="flat" cmpd="sng">
              <a:solidFill>
                <a:schemeClr val="tx1"/>
              </a:solidFill>
              <a:prstDash val="solid"/>
              <a:headEnd type="none" w="sm" len="sm"/>
              <a:tailEnd type="none" w="sm" len="sm"/>
            </a:ln>
          </p:spPr>
        </p:sp>
        <p:sp>
          <p:nvSpPr>
            <p:cNvPr id="15368" name="Line 8"/>
            <p:cNvSpPr/>
            <p:nvPr/>
          </p:nvSpPr>
          <p:spPr>
            <a:xfrm>
              <a:off x="843" y="7678"/>
              <a:ext cx="13075" cy="0"/>
            </a:xfrm>
            <a:prstGeom prst="line">
              <a:avLst/>
            </a:prstGeom>
            <a:ln w="12700" cap="flat" cmpd="sng">
              <a:solidFill>
                <a:schemeClr val="tx1"/>
              </a:solidFill>
              <a:prstDash val="solid"/>
              <a:headEnd type="none" w="sm" len="sm"/>
              <a:tailEnd type="none" w="sm" len="sm"/>
            </a:ln>
          </p:spPr>
        </p:sp>
        <p:sp>
          <p:nvSpPr>
            <p:cNvPr id="15369" name="Line 9"/>
            <p:cNvSpPr/>
            <p:nvPr/>
          </p:nvSpPr>
          <p:spPr>
            <a:xfrm flipH="1">
              <a:off x="1440" y="6480"/>
              <a:ext cx="12478" cy="0"/>
            </a:xfrm>
            <a:prstGeom prst="line">
              <a:avLst/>
            </a:prstGeom>
            <a:ln w="12700" cap="flat" cmpd="sng">
              <a:solidFill>
                <a:schemeClr val="tx1"/>
              </a:solidFill>
              <a:prstDash val="dash"/>
              <a:headEnd type="none" w="sm" len="sm"/>
              <a:tailEnd type="none" w="sm" len="sm"/>
            </a:ln>
          </p:spPr>
        </p:sp>
        <p:sp>
          <p:nvSpPr>
            <p:cNvPr id="15370" name="Line 10"/>
            <p:cNvSpPr/>
            <p:nvPr/>
          </p:nvSpPr>
          <p:spPr>
            <a:xfrm flipH="1">
              <a:off x="1318" y="5040"/>
              <a:ext cx="12600" cy="0"/>
            </a:xfrm>
            <a:prstGeom prst="line">
              <a:avLst/>
            </a:prstGeom>
            <a:ln w="12700" cap="flat" cmpd="sng">
              <a:solidFill>
                <a:schemeClr val="tx1"/>
              </a:solidFill>
              <a:prstDash val="dash"/>
              <a:headEnd type="none" w="sm" len="sm"/>
              <a:tailEnd type="none" w="sm" len="sm"/>
            </a:ln>
          </p:spPr>
        </p:sp>
        <p:sp>
          <p:nvSpPr>
            <p:cNvPr id="110603" name="Rectangle 11"/>
            <p:cNvSpPr>
              <a:spLocks noChangeArrowheads="1"/>
            </p:cNvSpPr>
            <p:nvPr/>
          </p:nvSpPr>
          <p:spPr bwMode="auto">
            <a:xfrm>
              <a:off x="813" y="3240"/>
              <a:ext cx="2758" cy="1800"/>
            </a:xfrm>
            <a:prstGeom prst="rect">
              <a:avLst/>
            </a:prstGeom>
            <a:noFill/>
            <a:ln w="9525">
              <a:noFill/>
              <a:miter lim="800000"/>
            </a:ln>
            <a:effectLst/>
          </p:spPr>
          <p:txBody>
            <a:bodyPr lIns="92052" tIns="46026" rIns="92052" bIns="46026" anchor="ctr"/>
            <a:lstStyle/>
            <a:p>
              <a:pPr marL="0" marR="0" lvl="0" indent="0" algn="l"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维持活动</a:t>
              </a:r>
              <a:endParaRPr kumimoji="0" lang="zh-CN" alt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10604" name="Rectangle 12"/>
            <p:cNvSpPr>
              <a:spLocks noChangeArrowheads="1"/>
            </p:cNvSpPr>
            <p:nvPr/>
          </p:nvSpPr>
          <p:spPr bwMode="auto">
            <a:xfrm>
              <a:off x="843" y="7440"/>
              <a:ext cx="2760" cy="1800"/>
            </a:xfrm>
            <a:prstGeom prst="rect">
              <a:avLst/>
            </a:prstGeom>
            <a:noFill/>
            <a:ln w="9525">
              <a:noFill/>
              <a:miter lim="800000"/>
            </a:ln>
            <a:effectLst/>
          </p:spPr>
          <p:txBody>
            <a:bodyPr lIns="92052" tIns="46026" rIns="92052" bIns="46026" anchor="ctr"/>
            <a:lstStyle/>
            <a:p>
              <a:pPr marL="0" marR="0" lvl="0" indent="0" algn="l"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accent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改善活动</a:t>
              </a:r>
              <a:endParaRPr kumimoji="0" lang="zh-CN" altLang="en-US" sz="2800" b="1" i="0" u="none" strike="noStrike" kern="1200" cap="none" spc="0" normalizeH="0" baseline="0" noProof="0">
                <a:ln>
                  <a:noFill/>
                </a:ln>
                <a:solidFill>
                  <a:schemeClr val="accent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10605" name="Rectangle 13"/>
            <p:cNvSpPr>
              <a:spLocks noChangeArrowheads="1"/>
            </p:cNvSpPr>
            <p:nvPr/>
          </p:nvSpPr>
          <p:spPr bwMode="auto">
            <a:xfrm>
              <a:off x="843" y="8880"/>
              <a:ext cx="2760" cy="1800"/>
            </a:xfrm>
            <a:prstGeom prst="rect">
              <a:avLst/>
            </a:prstGeom>
            <a:noFill/>
            <a:ln w="9525">
              <a:noFill/>
              <a:miter lim="800000"/>
            </a:ln>
            <a:effectLst/>
          </p:spPr>
          <p:txBody>
            <a:bodyPr lIns="92052" tIns="46026" rIns="92052" bIns="46026" anchor="ctr"/>
            <a:lstStyle/>
            <a:p>
              <a:pPr marL="0" marR="0" lvl="0" indent="0" algn="l"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009900"/>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人材育成</a:t>
              </a:r>
              <a:endParaRPr kumimoji="0" lang="zh-CN" altLang="en-US" sz="2800" b="1" i="0" u="none" strike="noStrike" kern="1200" cap="none" spc="0" normalizeH="0" baseline="0" noProof="0">
                <a:ln>
                  <a:noFill/>
                </a:ln>
                <a:solidFill>
                  <a:srgbClr val="009900"/>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endParaRPr>
            </a:p>
          </p:txBody>
        </p:sp>
        <p:sp>
          <p:nvSpPr>
            <p:cNvPr id="110606" name="Rectangle 14"/>
            <p:cNvSpPr>
              <a:spLocks noChangeArrowheads="1"/>
            </p:cNvSpPr>
            <p:nvPr/>
          </p:nvSpPr>
          <p:spPr bwMode="auto">
            <a:xfrm>
              <a:off x="3458" y="3813"/>
              <a:ext cx="10180" cy="818"/>
            </a:xfrm>
            <a:prstGeom prst="rect">
              <a:avLst/>
            </a:prstGeom>
            <a:solidFill>
              <a:schemeClr val="accent1"/>
            </a:solidFill>
            <a:ln w="12700">
              <a:solidFill>
                <a:schemeClr val="tx1"/>
              </a:solid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保持每天正常状态的活动</a:t>
              </a:r>
              <a:endParaRPr kumimoji="0" lang="zh-CN" altLang="en-US" sz="28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p:txBody>
        </p:sp>
        <p:sp>
          <p:nvSpPr>
            <p:cNvPr id="110607" name="Rectangle 15"/>
            <p:cNvSpPr>
              <a:spLocks noChangeArrowheads="1"/>
            </p:cNvSpPr>
            <p:nvPr/>
          </p:nvSpPr>
          <p:spPr bwMode="auto">
            <a:xfrm>
              <a:off x="1440" y="4680"/>
              <a:ext cx="2758" cy="1800"/>
            </a:xfrm>
            <a:prstGeom prst="rect">
              <a:avLst/>
            </a:prstGeom>
            <a:noFill/>
            <a:ln w="9525">
              <a:noFill/>
              <a:miter lim="800000"/>
            </a:ln>
            <a:effectLst/>
          </p:spPr>
          <p:txBody>
            <a:bodyPr lIns="92052" tIns="46026" rIns="92052" bIns="46026" anchor="ctr"/>
            <a:lstStyle/>
            <a:p>
              <a:pPr marL="0" marR="0" lvl="0" indent="0" algn="l"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正常时</a:t>
              </a:r>
              <a:endParaRPr kumimoji="0" lang="zh-CN" alt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5376" name="Line 16"/>
            <p:cNvSpPr/>
            <p:nvPr/>
          </p:nvSpPr>
          <p:spPr>
            <a:xfrm>
              <a:off x="3363" y="1200"/>
              <a:ext cx="0" cy="9240"/>
            </a:xfrm>
            <a:prstGeom prst="line">
              <a:avLst/>
            </a:prstGeom>
            <a:ln w="38100" cap="flat" cmpd="dbl">
              <a:solidFill>
                <a:schemeClr val="tx1"/>
              </a:solidFill>
              <a:prstDash val="solid"/>
              <a:headEnd type="none" w="sm" len="sm"/>
              <a:tailEnd type="none" w="sm" len="sm"/>
            </a:ln>
          </p:spPr>
        </p:sp>
        <p:sp>
          <p:nvSpPr>
            <p:cNvPr id="15377" name="Line 17"/>
            <p:cNvSpPr/>
            <p:nvPr/>
          </p:nvSpPr>
          <p:spPr>
            <a:xfrm>
              <a:off x="843" y="3360"/>
              <a:ext cx="13075" cy="0"/>
            </a:xfrm>
            <a:prstGeom prst="line">
              <a:avLst/>
            </a:prstGeom>
            <a:ln w="50800" cap="flat" cmpd="sng">
              <a:solidFill>
                <a:schemeClr val="tx1"/>
              </a:solidFill>
              <a:prstDash val="solid"/>
              <a:headEnd type="none" w="sm" len="sm"/>
              <a:tailEnd type="none" w="sm" len="sm"/>
            </a:ln>
          </p:spPr>
        </p:sp>
        <p:sp>
          <p:nvSpPr>
            <p:cNvPr id="110610" name="Rectangle 18"/>
            <p:cNvSpPr>
              <a:spLocks noChangeArrowheads="1"/>
            </p:cNvSpPr>
            <p:nvPr/>
          </p:nvSpPr>
          <p:spPr bwMode="auto">
            <a:xfrm>
              <a:off x="720" y="1920"/>
              <a:ext cx="2760" cy="1800"/>
            </a:xfrm>
            <a:prstGeom prst="rect">
              <a:avLst/>
            </a:prstGeom>
            <a:noFill/>
            <a:ln w="9525">
              <a:no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目　的</a:t>
              </a:r>
              <a:endParaRPr kumimoji="0" lang="zh-CN" altLang="en-US" sz="28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5379" name="Line 19"/>
            <p:cNvSpPr/>
            <p:nvPr/>
          </p:nvSpPr>
          <p:spPr>
            <a:xfrm flipV="1">
              <a:off x="1440" y="5040"/>
              <a:ext cx="0" cy="2638"/>
            </a:xfrm>
            <a:prstGeom prst="line">
              <a:avLst/>
            </a:prstGeom>
            <a:ln w="12700" cap="flat" cmpd="sng">
              <a:solidFill>
                <a:schemeClr val="tx1"/>
              </a:solidFill>
              <a:prstDash val="dash"/>
              <a:headEnd type="none" w="sm" len="sm"/>
              <a:tailEnd type="none" w="sm" len="sm"/>
            </a:ln>
          </p:spPr>
        </p:sp>
        <p:sp>
          <p:nvSpPr>
            <p:cNvPr id="110612" name="Rectangle 20"/>
            <p:cNvSpPr>
              <a:spLocks noChangeArrowheads="1"/>
            </p:cNvSpPr>
            <p:nvPr/>
          </p:nvSpPr>
          <p:spPr bwMode="auto">
            <a:xfrm>
              <a:off x="3480" y="840"/>
              <a:ext cx="2760" cy="1800"/>
            </a:xfrm>
            <a:prstGeom prst="rect">
              <a:avLst/>
            </a:prstGeom>
            <a:noFill/>
            <a:ln w="9525">
              <a:no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安　全</a:t>
              </a:r>
              <a:endParaRPr kumimoji="0" lang="zh-CN" altLang="en-US" sz="28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10613" name="Rectangle 21"/>
            <p:cNvSpPr>
              <a:spLocks noChangeArrowheads="1"/>
            </p:cNvSpPr>
            <p:nvPr/>
          </p:nvSpPr>
          <p:spPr bwMode="auto">
            <a:xfrm>
              <a:off x="6840" y="840"/>
              <a:ext cx="2760" cy="1800"/>
            </a:xfrm>
            <a:prstGeom prst="rect">
              <a:avLst/>
            </a:prstGeom>
            <a:noFill/>
            <a:ln w="9525">
              <a:no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生产</a:t>
              </a:r>
              <a:endParaRPr kumimoji="0" lang="zh-CN" altLang="en-US" sz="28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10614" name="Rectangle 22"/>
            <p:cNvSpPr>
              <a:spLocks noChangeArrowheads="1"/>
            </p:cNvSpPr>
            <p:nvPr/>
          </p:nvSpPr>
          <p:spPr bwMode="auto">
            <a:xfrm>
              <a:off x="8160" y="840"/>
              <a:ext cx="2760" cy="1800"/>
            </a:xfrm>
            <a:prstGeom prst="rect">
              <a:avLst/>
            </a:prstGeom>
            <a:noFill/>
            <a:ln w="9525">
              <a:no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原价</a:t>
              </a:r>
              <a:endParaRPr kumimoji="0" lang="zh-CN" altLang="en-US" sz="28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10615" name="Rectangle 23"/>
            <p:cNvSpPr>
              <a:spLocks noChangeArrowheads="1"/>
            </p:cNvSpPr>
            <p:nvPr/>
          </p:nvSpPr>
          <p:spPr bwMode="auto">
            <a:xfrm>
              <a:off x="9480" y="840"/>
              <a:ext cx="2760" cy="1800"/>
            </a:xfrm>
            <a:prstGeom prst="rect">
              <a:avLst/>
            </a:prstGeom>
            <a:noFill/>
            <a:ln w="9525">
              <a:no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保全</a:t>
              </a:r>
              <a:endParaRPr kumimoji="0" lang="zh-CN" altLang="en-US" sz="28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10616" name="Rectangle 24"/>
            <p:cNvSpPr>
              <a:spLocks noChangeArrowheads="1"/>
            </p:cNvSpPr>
            <p:nvPr/>
          </p:nvSpPr>
          <p:spPr bwMode="auto">
            <a:xfrm>
              <a:off x="10680" y="840"/>
              <a:ext cx="2760" cy="1800"/>
            </a:xfrm>
            <a:prstGeom prst="rect">
              <a:avLst/>
            </a:prstGeom>
            <a:noFill/>
            <a:ln w="9525">
              <a:no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环境</a:t>
              </a:r>
              <a:endParaRPr kumimoji="0" lang="zh-CN" altLang="en-US" sz="28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10617" name="Rectangle 25"/>
            <p:cNvSpPr>
              <a:spLocks noChangeArrowheads="1"/>
            </p:cNvSpPr>
            <p:nvPr/>
          </p:nvSpPr>
          <p:spPr bwMode="auto">
            <a:xfrm>
              <a:off x="12120" y="840"/>
              <a:ext cx="2278" cy="1800"/>
            </a:xfrm>
            <a:prstGeom prst="rect">
              <a:avLst/>
            </a:prstGeom>
            <a:noFill/>
            <a:ln w="9525">
              <a:no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人事</a:t>
              </a:r>
              <a:endParaRPr kumimoji="0" lang="zh-CN" altLang="en-US" sz="28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10618" name="Rectangle 26"/>
            <p:cNvSpPr>
              <a:spLocks noChangeArrowheads="1"/>
            </p:cNvSpPr>
            <p:nvPr/>
          </p:nvSpPr>
          <p:spPr bwMode="auto">
            <a:xfrm>
              <a:off x="5523" y="840"/>
              <a:ext cx="2758" cy="1800"/>
            </a:xfrm>
            <a:prstGeom prst="rect">
              <a:avLst/>
            </a:prstGeom>
            <a:noFill/>
            <a:ln w="9525">
              <a:no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品质</a:t>
              </a:r>
              <a:endParaRPr kumimoji="0" lang="zh-CN" altLang="en-US" sz="28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10619" name="Rectangle 27"/>
            <p:cNvSpPr>
              <a:spLocks noChangeArrowheads="1"/>
            </p:cNvSpPr>
            <p:nvPr/>
          </p:nvSpPr>
          <p:spPr bwMode="auto">
            <a:xfrm>
              <a:off x="3490" y="5288"/>
              <a:ext cx="10180" cy="823"/>
            </a:xfrm>
            <a:prstGeom prst="rect">
              <a:avLst/>
            </a:prstGeom>
            <a:solidFill>
              <a:schemeClr val="accent1"/>
            </a:solidFill>
            <a:ln w="12700">
              <a:solidFill>
                <a:schemeClr val="tx1"/>
              </a:solid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定期的点检・观察等通常的监督业务</a:t>
              </a:r>
              <a:endParaRPr kumimoji="0" lang="zh-CN" altLang="en-US" sz="28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p:txBody>
        </p:sp>
        <p:sp>
          <p:nvSpPr>
            <p:cNvPr id="110620" name="Rectangle 28"/>
            <p:cNvSpPr>
              <a:spLocks noChangeArrowheads="1"/>
            </p:cNvSpPr>
            <p:nvPr/>
          </p:nvSpPr>
          <p:spPr bwMode="auto">
            <a:xfrm>
              <a:off x="1440" y="6120"/>
              <a:ext cx="2758" cy="1803"/>
            </a:xfrm>
            <a:prstGeom prst="rect">
              <a:avLst/>
            </a:prstGeom>
            <a:noFill/>
            <a:ln w="9525">
              <a:noFill/>
              <a:miter lim="800000"/>
            </a:ln>
            <a:effectLst/>
          </p:spPr>
          <p:txBody>
            <a:bodyPr lIns="92052" tIns="46026" rIns="92052" bIns="46026" anchor="ctr"/>
            <a:lstStyle/>
            <a:p>
              <a:pPr marL="0" marR="0" lvl="0" indent="0" algn="l"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异常时</a:t>
              </a:r>
              <a:endParaRPr kumimoji="0" lang="zh-CN" alt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10621" name="Rectangle 29"/>
            <p:cNvSpPr>
              <a:spLocks noChangeArrowheads="1"/>
            </p:cNvSpPr>
            <p:nvPr/>
          </p:nvSpPr>
          <p:spPr bwMode="auto">
            <a:xfrm>
              <a:off x="3490" y="6610"/>
              <a:ext cx="10180" cy="820"/>
            </a:xfrm>
            <a:prstGeom prst="rect">
              <a:avLst/>
            </a:prstGeom>
            <a:solidFill>
              <a:schemeClr val="accent1"/>
            </a:solidFill>
            <a:ln w="12700">
              <a:solidFill>
                <a:schemeClr val="tx1"/>
              </a:solid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恢复正常状态的处置・再发防止</a:t>
              </a:r>
              <a:endParaRPr kumimoji="0" lang="zh-CN" altLang="en-US" sz="28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p:txBody>
        </p:sp>
        <p:sp>
          <p:nvSpPr>
            <p:cNvPr id="110622" name="Rectangle 30"/>
            <p:cNvSpPr>
              <a:spLocks noChangeArrowheads="1"/>
            </p:cNvSpPr>
            <p:nvPr/>
          </p:nvSpPr>
          <p:spPr bwMode="auto">
            <a:xfrm>
              <a:off x="3613" y="8050"/>
              <a:ext cx="10178" cy="823"/>
            </a:xfrm>
            <a:prstGeom prst="rect">
              <a:avLst/>
            </a:prstGeom>
            <a:solidFill>
              <a:schemeClr val="accent1"/>
            </a:solidFill>
            <a:ln w="12700">
              <a:solidFill>
                <a:schemeClr val="tx1"/>
              </a:solidFill>
              <a:miter lim="800000"/>
            </a:ln>
            <a:effectLst/>
          </p:spPr>
          <p:txBody>
            <a:bodyPr lIns="92052" tIns="46026" rIns="92052" bIns="46026" anchor="ctr"/>
            <a:lstStyle/>
            <a:p>
              <a:pPr marL="0" marR="0" lvl="0" indent="0" algn="l"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2"/>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rPr>
                <a:t>在保持每天正常状态下谋求水平向上</a:t>
              </a:r>
              <a:endParaRPr kumimoji="0" lang="zh-CN" altLang="en-US" sz="2800" b="1" i="0" u="none" strike="noStrike" kern="1200" cap="none" spc="0" normalizeH="0" baseline="0" noProof="0">
                <a:ln>
                  <a:noFill/>
                </a:ln>
                <a:solidFill>
                  <a:schemeClr val="tx2"/>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endParaRPr>
            </a:p>
          </p:txBody>
        </p:sp>
        <p:sp>
          <p:nvSpPr>
            <p:cNvPr id="110623" name="Rectangle 31"/>
            <p:cNvSpPr>
              <a:spLocks noChangeArrowheads="1"/>
            </p:cNvSpPr>
            <p:nvPr/>
          </p:nvSpPr>
          <p:spPr bwMode="auto">
            <a:xfrm>
              <a:off x="3490" y="9490"/>
              <a:ext cx="10180" cy="820"/>
            </a:xfrm>
            <a:prstGeom prst="rect">
              <a:avLst/>
            </a:prstGeom>
            <a:solidFill>
              <a:schemeClr val="accent1"/>
            </a:solidFill>
            <a:ln w="12700">
              <a:solidFill>
                <a:schemeClr val="tx1"/>
              </a:solid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2"/>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rPr>
                <a:t>育人・意识向上等个人的水平向上</a:t>
              </a:r>
              <a:endParaRPr kumimoji="0" lang="zh-CN" altLang="en-US" sz="2800" b="1" i="0" u="none" strike="noStrike" kern="1200" cap="none" spc="0" normalizeH="0" baseline="0" noProof="0">
                <a:ln>
                  <a:noFill/>
                </a:ln>
                <a:solidFill>
                  <a:schemeClr val="tx2"/>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endParaRPr>
            </a:p>
          </p:txBody>
        </p:sp>
        <p:sp>
          <p:nvSpPr>
            <p:cNvPr id="110624" name="Rectangle 32"/>
            <p:cNvSpPr>
              <a:spLocks noChangeArrowheads="1"/>
            </p:cNvSpPr>
            <p:nvPr/>
          </p:nvSpPr>
          <p:spPr bwMode="auto">
            <a:xfrm>
              <a:off x="743" y="240"/>
              <a:ext cx="12240" cy="963"/>
            </a:xfrm>
            <a:prstGeom prst="rect">
              <a:avLst/>
            </a:prstGeom>
            <a:noFill/>
            <a:ln w="9525">
              <a:noFill/>
              <a:miter lim="800000"/>
            </a:ln>
            <a:effectLst/>
          </p:spPr>
          <p:txBody>
            <a:bodyPr lIns="92052" tIns="46026" rIns="92052" bIns="46026">
              <a:spAutoFit/>
            </a:bodyPr>
            <a:lstStyle/>
            <a:p>
              <a:pPr marL="0" marR="0" lvl="0" indent="0" algn="l" defTabSz="762000" rtl="0" eaLnBrk="1" fontAlgn="base" latinLnBrk="0" hangingPunct="1">
                <a:lnSpc>
                  <a:spcPct val="100000"/>
                </a:lnSpc>
                <a:spcBef>
                  <a:spcPct val="50000"/>
                </a:spcBef>
                <a:spcAft>
                  <a:spcPct val="0"/>
                </a:spcAft>
                <a:buClrTx/>
                <a:buSzTx/>
                <a:buFontTx/>
                <a:buNone/>
                <a:defRPr/>
              </a:pPr>
              <a:r>
                <a:rPr kumimoji="0" lang="en-US" altLang="zh-CN" sz="3200" b="0" i="0" u="none" strike="noStrike" kern="1200" cap="none" spc="0" normalizeH="0" baseline="0" noProof="0">
                  <a:ln>
                    <a:noFill/>
                  </a:ln>
                  <a:solidFill>
                    <a:schemeClr val="tx1"/>
                  </a:solidFill>
                  <a:effectLst>
                    <a:outerShdw blurRad="38100" dist="38100" dir="2700000" algn="tl">
                      <a:srgbClr val="C0C0C0"/>
                    </a:outerShdw>
                  </a:effectLst>
                  <a:uLnTx/>
                  <a:uFillTx/>
                  <a:latin typeface="ＤＦPOP体" charset="-128"/>
                  <a:ea typeface="ＤＦPOP体" charset="-128"/>
                  <a:cs typeface="+mn-cs"/>
                </a:rPr>
                <a:t>1.</a:t>
              </a:r>
              <a:r>
                <a:rPr kumimoji="0" lang="en-US" altLang="zh-CN" sz="3200" b="0" i="0" u="none" strike="noStrike" kern="120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③ </a:t>
              </a:r>
              <a:r>
                <a:rPr kumimoji="0" lang="zh-CN" altLang="en-US" sz="3200" b="1" i="1"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各项活动的「层次」</a:t>
              </a:r>
              <a:endParaRPr kumimoji="0" lang="zh-CN" altLang="en-US" sz="3200" b="1" i="1"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56845" y="198120"/>
            <a:ext cx="8453454" cy="6279844"/>
            <a:chOff x="360" y="178"/>
            <a:chExt cx="14038" cy="10250"/>
          </a:xfrm>
        </p:grpSpPr>
        <p:sp>
          <p:nvSpPr>
            <p:cNvPr id="112642" name="Rectangle 2"/>
            <p:cNvSpPr>
              <a:spLocks noChangeArrowheads="1"/>
            </p:cNvSpPr>
            <p:nvPr/>
          </p:nvSpPr>
          <p:spPr bwMode="auto">
            <a:xfrm>
              <a:off x="888" y="178"/>
              <a:ext cx="9038" cy="952"/>
            </a:xfrm>
            <a:prstGeom prst="rect">
              <a:avLst/>
            </a:prstGeom>
            <a:noFill/>
            <a:ln w="9525">
              <a:noFill/>
              <a:miter lim="800000"/>
            </a:ln>
            <a:effectLst/>
          </p:spPr>
          <p:txBody>
            <a:bodyPr lIns="92052" tIns="46026" rIns="92052" bIns="46026">
              <a:spAutoFit/>
            </a:bodyPr>
            <a:lstStyle/>
            <a:p>
              <a:pPr marL="0" marR="0" lvl="0" indent="0" algn="l" defTabSz="762000" rtl="0" eaLnBrk="1" fontAlgn="base" latinLnBrk="0" hangingPunct="1">
                <a:lnSpc>
                  <a:spcPct val="100000"/>
                </a:lnSpc>
                <a:spcBef>
                  <a:spcPct val="50000"/>
                </a:spcBef>
                <a:spcAft>
                  <a:spcPct val="0"/>
                </a:spcAft>
                <a:buClrTx/>
                <a:buSzTx/>
                <a:buFontTx/>
                <a:buNone/>
                <a:defRPr/>
              </a:pPr>
              <a:r>
                <a:rPr kumimoji="0" lang="en-US" altLang="zh-CN" sz="3200" b="0" i="0" u="none" strike="noStrike" kern="1200" cap="none" spc="0" normalizeH="0" baseline="0" noProof="0">
                  <a:ln>
                    <a:noFill/>
                  </a:ln>
                  <a:solidFill>
                    <a:schemeClr val="tx1"/>
                  </a:solidFill>
                  <a:effectLst>
                    <a:outerShdw blurRad="38100" dist="38100" dir="2700000" algn="tl">
                      <a:srgbClr val="C0C0C0"/>
                    </a:outerShdw>
                  </a:effectLst>
                  <a:uLnTx/>
                  <a:uFillTx/>
                  <a:latin typeface="ＤＦPOP体" charset="-128"/>
                  <a:ea typeface="黑体" panose="02010609060101010101" pitchFamily="49" charset="-122"/>
                  <a:cs typeface="+mn-cs"/>
                </a:rPr>
                <a:t>1.</a:t>
              </a:r>
              <a:r>
                <a:rPr kumimoji="0" lang="en-US" altLang="zh-CN" sz="3200" b="0" i="0" u="none" strike="noStrike" kern="120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④</a:t>
              </a:r>
              <a:r>
                <a:rPr kumimoji="0" lang="zh-CN" altLang="en-US" sz="3200" b="1" i="1"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各项活动的「流程」</a:t>
              </a:r>
              <a:endParaRPr kumimoji="0" lang="zh-CN" altLang="en-US" sz="3200" b="1" i="1"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
          <p:nvSpPr>
            <p:cNvPr id="112644" name="Rectangle 4"/>
            <p:cNvSpPr>
              <a:spLocks noChangeArrowheads="1"/>
            </p:cNvSpPr>
            <p:nvPr/>
          </p:nvSpPr>
          <p:spPr bwMode="auto">
            <a:xfrm>
              <a:off x="360" y="1323"/>
              <a:ext cx="2400" cy="1077"/>
            </a:xfrm>
            <a:prstGeom prst="rect">
              <a:avLst/>
            </a:prstGeom>
            <a:noFill/>
            <a:ln w="9525">
              <a:no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accent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目　的</a:t>
              </a:r>
              <a:endParaRPr kumimoji="0" lang="zh-CN" altLang="en-US" sz="2800" b="0" i="0" u="none" strike="noStrike" kern="1200" cap="none" spc="0" normalizeH="0" baseline="0" noProof="0">
                <a:ln>
                  <a:noFill/>
                </a:ln>
                <a:solidFill>
                  <a:schemeClr val="accent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12646" name="Rectangle 6"/>
            <p:cNvSpPr>
              <a:spLocks noChangeArrowheads="1"/>
            </p:cNvSpPr>
            <p:nvPr/>
          </p:nvSpPr>
          <p:spPr bwMode="auto">
            <a:xfrm>
              <a:off x="520" y="2680"/>
              <a:ext cx="2203" cy="2200"/>
            </a:xfrm>
            <a:prstGeom prst="rect">
              <a:avLst/>
            </a:prstGeom>
            <a:noFill/>
            <a:ln w="50800">
              <a:solidFill>
                <a:schemeClr val="tx1"/>
              </a:solidFill>
              <a:miter lim="800000"/>
            </a:ln>
            <a:effectLst/>
          </p:spPr>
          <p:txBody>
            <a:bodyPr lIns="92052" tIns="46026" rIns="92052" bIns="46026" anchor="ctr"/>
            <a:lstStyle/>
            <a:p>
              <a:pPr marL="0" marR="0" lvl="0" indent="0" algn="l" defTabSz="7620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不使其发生伤害・疾病</a:t>
              </a:r>
              <a:endParaRPr kumimoji="0" lang="zh-CN" altLang="en-US" sz="17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
          <p:nvSpPr>
            <p:cNvPr id="112647" name="Rectangle 7"/>
            <p:cNvSpPr>
              <a:spLocks noChangeArrowheads="1"/>
            </p:cNvSpPr>
            <p:nvPr/>
          </p:nvSpPr>
          <p:spPr bwMode="auto">
            <a:xfrm>
              <a:off x="2325" y="1318"/>
              <a:ext cx="3243" cy="1078"/>
            </a:xfrm>
            <a:prstGeom prst="rect">
              <a:avLst/>
            </a:prstGeom>
            <a:noFill/>
            <a:ln w="9525">
              <a:noFill/>
              <a:miter lim="800000"/>
            </a:ln>
            <a:effectLst/>
          </p:spPr>
          <p:txBody>
            <a:bodyPr lIns="92052" tIns="46026" rIns="92052" bIns="46026" anchor="ctr"/>
            <a:lstStyle/>
            <a:p>
              <a:pPr marL="0" marR="0" lvl="0" indent="0" algn="ctr" defTabSz="7620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a:ln>
                    <a:noFill/>
                  </a:ln>
                  <a:solidFill>
                    <a:schemeClr val="accent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a:t>
              </a:r>
              <a:r>
                <a:rPr kumimoji="0" lang="zh-CN" altLang="en-US" sz="2800" b="0" i="0" u="none" strike="noStrike" kern="1200" cap="none" spc="0" normalizeH="0" baseline="0" noProof="0">
                  <a:ln>
                    <a:noFill/>
                  </a:ln>
                  <a:solidFill>
                    <a:schemeClr val="accent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结果目标</a:t>
              </a:r>
              <a:endParaRPr kumimoji="0" lang="zh-CN" altLang="en-US" sz="2800" b="0" i="0" u="none" strike="noStrike" kern="1200" cap="none" spc="0" normalizeH="0" baseline="0" noProof="0">
                <a:ln>
                  <a:noFill/>
                </a:ln>
                <a:solidFill>
                  <a:schemeClr val="accent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grpSp>
          <p:nvGrpSpPr>
            <p:cNvPr id="16390" name="Group 8"/>
            <p:cNvGrpSpPr/>
            <p:nvPr/>
          </p:nvGrpSpPr>
          <p:grpSpPr>
            <a:xfrm>
              <a:off x="2760" y="2650"/>
              <a:ext cx="2630" cy="2500"/>
              <a:chOff x="1104" y="1060"/>
              <a:chExt cx="1052" cy="1000"/>
            </a:xfrm>
          </p:grpSpPr>
          <p:sp>
            <p:nvSpPr>
              <p:cNvPr id="112649" name="Rectangle 9"/>
              <p:cNvSpPr>
                <a:spLocks noChangeArrowheads="1"/>
              </p:cNvSpPr>
              <p:nvPr/>
            </p:nvSpPr>
            <p:spPr bwMode="auto">
              <a:xfrm>
                <a:off x="1300" y="1060"/>
                <a:ext cx="856" cy="328"/>
              </a:xfrm>
              <a:prstGeom prst="rect">
                <a:avLst/>
              </a:prstGeom>
              <a:noFill/>
              <a:ln w="12700">
                <a:solidFill>
                  <a:schemeClr val="tx1"/>
                </a:solidFill>
                <a:miter lim="800000"/>
              </a:ln>
              <a:effectLst/>
            </p:spPr>
            <p:txBody>
              <a:bodyPr lIns="92052" tIns="46026" rIns="92052" bIns="46026" anchor="ctr"/>
              <a:lstStyle/>
              <a:p>
                <a:pPr marL="0" marR="0" lvl="0" indent="0" algn="l" defTabSz="7620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伤害件数</a:t>
                </a:r>
                <a:endParaRPr kumimoji="0" lang="zh-CN" altLang="en-US" sz="19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12650" name="Rectangle 10"/>
              <p:cNvSpPr>
                <a:spLocks noChangeArrowheads="1"/>
              </p:cNvSpPr>
              <p:nvPr/>
            </p:nvSpPr>
            <p:spPr bwMode="auto">
              <a:xfrm>
                <a:off x="1300" y="1732"/>
                <a:ext cx="856" cy="328"/>
              </a:xfrm>
              <a:prstGeom prst="rect">
                <a:avLst/>
              </a:prstGeom>
              <a:noFill/>
              <a:ln w="12700">
                <a:solidFill>
                  <a:schemeClr val="tx1"/>
                </a:solidFill>
                <a:miter lim="800000"/>
              </a:ln>
              <a:effectLst/>
            </p:spPr>
            <p:txBody>
              <a:bodyPr lIns="92052" tIns="46026" rIns="92052" bIns="46026" anchor="ctr"/>
              <a:lstStyle/>
              <a:p>
                <a:pPr marL="0" marR="0" lvl="0" indent="0" algn="l" defTabSz="7620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疾病件数</a:t>
                </a:r>
                <a:endParaRPr kumimoji="0" lang="zh-CN" altLang="en-US" sz="19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6444" name="Line 11"/>
              <p:cNvSpPr/>
              <p:nvPr/>
            </p:nvSpPr>
            <p:spPr>
              <a:xfrm>
                <a:off x="1104" y="1248"/>
                <a:ext cx="192" cy="0"/>
              </a:xfrm>
              <a:prstGeom prst="line">
                <a:avLst/>
              </a:prstGeom>
              <a:ln w="12700" cap="flat" cmpd="sng">
                <a:solidFill>
                  <a:schemeClr val="tx1"/>
                </a:solidFill>
                <a:prstDash val="solid"/>
                <a:headEnd type="none" w="sm" len="sm"/>
                <a:tailEnd type="none" w="sm" len="sm"/>
              </a:ln>
            </p:spPr>
          </p:sp>
          <p:sp>
            <p:nvSpPr>
              <p:cNvPr id="16445" name="Line 12"/>
              <p:cNvSpPr/>
              <p:nvPr/>
            </p:nvSpPr>
            <p:spPr>
              <a:xfrm flipV="1">
                <a:off x="1200" y="1248"/>
                <a:ext cx="0" cy="672"/>
              </a:xfrm>
              <a:prstGeom prst="line">
                <a:avLst/>
              </a:prstGeom>
              <a:ln w="12700" cap="flat" cmpd="sng">
                <a:solidFill>
                  <a:schemeClr val="tx1"/>
                </a:solidFill>
                <a:prstDash val="solid"/>
                <a:headEnd type="none" w="sm" len="sm"/>
                <a:tailEnd type="none" w="sm" len="sm"/>
              </a:ln>
            </p:spPr>
          </p:sp>
          <p:sp>
            <p:nvSpPr>
              <p:cNvPr id="16446" name="Line 13"/>
              <p:cNvSpPr/>
              <p:nvPr/>
            </p:nvSpPr>
            <p:spPr>
              <a:xfrm>
                <a:off x="1200" y="1920"/>
                <a:ext cx="96" cy="0"/>
              </a:xfrm>
              <a:prstGeom prst="line">
                <a:avLst/>
              </a:prstGeom>
              <a:ln w="12700" cap="flat" cmpd="sng">
                <a:solidFill>
                  <a:schemeClr val="tx1"/>
                </a:solidFill>
                <a:prstDash val="solid"/>
                <a:headEnd type="none" w="sm" len="sm"/>
                <a:tailEnd type="none" w="sm" len="sm"/>
              </a:ln>
            </p:spPr>
          </p:sp>
        </p:grpSp>
        <p:sp>
          <p:nvSpPr>
            <p:cNvPr id="16391" name="Rectangle 14"/>
            <p:cNvSpPr/>
            <p:nvPr/>
          </p:nvSpPr>
          <p:spPr>
            <a:xfrm>
              <a:off x="5280" y="1323"/>
              <a:ext cx="3238" cy="1077"/>
            </a:xfrm>
            <a:prstGeom prst="rect">
              <a:avLst/>
            </a:prstGeom>
            <a:noFill/>
            <a:ln w="9525">
              <a:noFill/>
            </a:ln>
          </p:spPr>
          <p:txBody>
            <a:bodyPr lIns="92052" tIns="46026" rIns="92052" bIns="46026" anchor="ctr" anchorCtr="0"/>
            <a:p>
              <a:pPr algn="ctr" defTabSz="762000"/>
              <a:r>
                <a:rPr lang="en-US" altLang="zh-CN" dirty="0">
                  <a:solidFill>
                    <a:schemeClr val="accent2"/>
                  </a:solidFill>
                  <a:latin typeface="Times New Roman" panose="02020603050405020304" pitchFamily="18" charset="0"/>
                  <a:ea typeface="黑体" panose="02010609060101010101" pitchFamily="49" charset="-122"/>
                </a:rPr>
                <a:t>⇒</a:t>
              </a:r>
              <a:r>
                <a:rPr lang="zh-CN" altLang="en-US" dirty="0">
                  <a:solidFill>
                    <a:schemeClr val="accent2"/>
                  </a:solidFill>
                  <a:latin typeface="Times New Roman" panose="02020603050405020304" pitchFamily="18" charset="0"/>
                  <a:ea typeface="黑体" panose="02010609060101010101" pitchFamily="49" charset="-122"/>
                </a:rPr>
                <a:t>活动内容</a:t>
              </a:r>
              <a:endParaRPr lang="zh-CN" altLang="en-US" dirty="0">
                <a:solidFill>
                  <a:schemeClr val="accent2"/>
                </a:solidFill>
                <a:latin typeface="Times New Roman" panose="02020603050405020304" pitchFamily="18" charset="0"/>
                <a:ea typeface="黑体" panose="02010609060101010101" pitchFamily="49" charset="-122"/>
              </a:endParaRPr>
            </a:p>
          </p:txBody>
        </p:sp>
        <p:grpSp>
          <p:nvGrpSpPr>
            <p:cNvPr id="16392" name="Group 15"/>
            <p:cNvGrpSpPr/>
            <p:nvPr/>
          </p:nvGrpSpPr>
          <p:grpSpPr>
            <a:xfrm>
              <a:off x="5400" y="2650"/>
              <a:ext cx="3590" cy="4178"/>
              <a:chOff x="2160" y="1060"/>
              <a:chExt cx="1436" cy="1672"/>
            </a:xfrm>
          </p:grpSpPr>
          <p:sp>
            <p:nvSpPr>
              <p:cNvPr id="112656" name="Rectangle 16"/>
              <p:cNvSpPr>
                <a:spLocks noChangeArrowheads="1"/>
              </p:cNvSpPr>
              <p:nvPr/>
            </p:nvSpPr>
            <p:spPr bwMode="auto">
              <a:xfrm>
                <a:off x="2500" y="1060"/>
                <a:ext cx="808" cy="376"/>
              </a:xfrm>
              <a:prstGeom prst="rect">
                <a:avLst/>
              </a:prstGeom>
              <a:noFill/>
              <a:ln w="12700">
                <a:solidFill>
                  <a:schemeClr val="tx1"/>
                </a:solidFill>
                <a:miter lim="800000"/>
              </a:ln>
              <a:effectLst/>
            </p:spPr>
            <p:txBody>
              <a:bodyPr lIns="92052" tIns="46026" rIns="92052" bIns="46026" anchor="ctr"/>
              <a:lstStyle/>
              <a:p>
                <a:pPr marL="0" marR="0" lvl="0" indent="0" algn="l" defTabSz="7620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维持活动</a:t>
                </a:r>
                <a:endParaRPr kumimoji="0" lang="zh-CN" altLang="en-US" sz="19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12657" name="Rectangle 17"/>
              <p:cNvSpPr>
                <a:spLocks noChangeArrowheads="1"/>
              </p:cNvSpPr>
              <p:nvPr/>
            </p:nvSpPr>
            <p:spPr bwMode="auto">
              <a:xfrm>
                <a:off x="2788" y="2356"/>
                <a:ext cx="808" cy="376"/>
              </a:xfrm>
              <a:prstGeom prst="rect">
                <a:avLst/>
              </a:prstGeom>
              <a:noFill/>
              <a:ln w="12700">
                <a:solidFill>
                  <a:schemeClr val="tx1"/>
                </a:solidFill>
                <a:miter lim="800000"/>
              </a:ln>
              <a:effectLst/>
            </p:spPr>
            <p:txBody>
              <a:bodyPr lIns="92052" tIns="46026" rIns="92052" bIns="46026" anchor="ctr"/>
              <a:lstStyle/>
              <a:p>
                <a:pPr marL="0" marR="0" lvl="0" indent="0" algn="l" defTabSz="7620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异常对应</a:t>
                </a:r>
                <a:endParaRPr kumimoji="0" lang="zh-CN" altLang="en-US" sz="19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12658" name="Rectangle 18"/>
              <p:cNvSpPr>
                <a:spLocks noChangeArrowheads="1"/>
              </p:cNvSpPr>
              <p:nvPr/>
            </p:nvSpPr>
            <p:spPr bwMode="auto">
              <a:xfrm>
                <a:off x="2788" y="1492"/>
                <a:ext cx="808" cy="376"/>
              </a:xfrm>
              <a:prstGeom prst="rect">
                <a:avLst/>
              </a:prstGeom>
              <a:noFill/>
              <a:ln w="12700">
                <a:solidFill>
                  <a:schemeClr val="tx1"/>
                </a:solidFill>
                <a:miter lim="800000"/>
              </a:ln>
              <a:effectLst/>
            </p:spPr>
            <p:txBody>
              <a:bodyPr lIns="92052" tIns="46026" rIns="92052" bIns="46026" anchor="ctr"/>
              <a:lstStyle/>
              <a:p>
                <a:pPr marL="0" marR="0" lvl="0" indent="0" algn="l" defTabSz="7620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定常业务</a:t>
                </a:r>
                <a:endParaRPr kumimoji="0" lang="zh-CN" altLang="en-US" sz="19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6436" name="Line 19"/>
              <p:cNvSpPr/>
              <p:nvPr/>
            </p:nvSpPr>
            <p:spPr>
              <a:xfrm>
                <a:off x="2160" y="1248"/>
                <a:ext cx="336" cy="0"/>
              </a:xfrm>
              <a:prstGeom prst="line">
                <a:avLst/>
              </a:prstGeom>
              <a:ln w="12700" cap="flat" cmpd="sng">
                <a:solidFill>
                  <a:schemeClr val="tx1"/>
                </a:solidFill>
                <a:prstDash val="solid"/>
                <a:headEnd type="none" w="sm" len="sm"/>
                <a:tailEnd type="none" w="sm" len="sm"/>
              </a:ln>
            </p:spPr>
          </p:sp>
          <p:sp>
            <p:nvSpPr>
              <p:cNvPr id="16437" name="Line 20"/>
              <p:cNvSpPr/>
              <p:nvPr/>
            </p:nvSpPr>
            <p:spPr>
              <a:xfrm flipV="1">
                <a:off x="2640" y="1440"/>
                <a:ext cx="0" cy="1104"/>
              </a:xfrm>
              <a:prstGeom prst="line">
                <a:avLst/>
              </a:prstGeom>
              <a:ln w="12700" cap="flat" cmpd="sng">
                <a:solidFill>
                  <a:schemeClr val="tx1"/>
                </a:solidFill>
                <a:prstDash val="solid"/>
                <a:headEnd type="none" w="sm" len="sm"/>
                <a:tailEnd type="none" w="sm" len="sm"/>
              </a:ln>
            </p:spPr>
          </p:sp>
          <p:sp>
            <p:nvSpPr>
              <p:cNvPr id="16438" name="Line 21"/>
              <p:cNvSpPr/>
              <p:nvPr/>
            </p:nvSpPr>
            <p:spPr>
              <a:xfrm flipV="1">
                <a:off x="2304" y="1248"/>
                <a:ext cx="0" cy="672"/>
              </a:xfrm>
              <a:prstGeom prst="line">
                <a:avLst/>
              </a:prstGeom>
              <a:ln w="12700" cap="flat" cmpd="sng">
                <a:solidFill>
                  <a:schemeClr val="tx1"/>
                </a:solidFill>
                <a:prstDash val="solid"/>
                <a:headEnd type="none" w="sm" len="sm"/>
                <a:tailEnd type="none" w="sm" len="sm"/>
              </a:ln>
            </p:spPr>
          </p:sp>
          <p:sp>
            <p:nvSpPr>
              <p:cNvPr id="16439" name="Line 22"/>
              <p:cNvSpPr/>
              <p:nvPr/>
            </p:nvSpPr>
            <p:spPr>
              <a:xfrm>
                <a:off x="2160" y="1920"/>
                <a:ext cx="144" cy="0"/>
              </a:xfrm>
              <a:prstGeom prst="line">
                <a:avLst/>
              </a:prstGeom>
              <a:ln w="12700" cap="flat" cmpd="sng">
                <a:solidFill>
                  <a:schemeClr val="tx1"/>
                </a:solidFill>
                <a:prstDash val="solid"/>
                <a:headEnd type="none" w="sm" len="sm"/>
                <a:tailEnd type="none" w="sm" len="sm"/>
              </a:ln>
            </p:spPr>
          </p:sp>
          <p:sp>
            <p:nvSpPr>
              <p:cNvPr id="16440" name="Line 23"/>
              <p:cNvSpPr/>
              <p:nvPr/>
            </p:nvSpPr>
            <p:spPr>
              <a:xfrm>
                <a:off x="2640" y="2544"/>
                <a:ext cx="144" cy="0"/>
              </a:xfrm>
              <a:prstGeom prst="line">
                <a:avLst/>
              </a:prstGeom>
              <a:ln w="12700" cap="flat" cmpd="sng">
                <a:solidFill>
                  <a:schemeClr val="tx1"/>
                </a:solidFill>
                <a:prstDash val="solid"/>
                <a:headEnd type="none" w="sm" len="sm"/>
                <a:tailEnd type="none" w="sm" len="sm"/>
              </a:ln>
            </p:spPr>
          </p:sp>
          <p:sp>
            <p:nvSpPr>
              <p:cNvPr id="16441" name="Line 24"/>
              <p:cNvSpPr/>
              <p:nvPr/>
            </p:nvSpPr>
            <p:spPr>
              <a:xfrm>
                <a:off x="2640" y="1680"/>
                <a:ext cx="144" cy="0"/>
              </a:xfrm>
              <a:prstGeom prst="line">
                <a:avLst/>
              </a:prstGeom>
              <a:ln w="12700" cap="flat" cmpd="sng">
                <a:solidFill>
                  <a:schemeClr val="tx1"/>
                </a:solidFill>
                <a:prstDash val="solid"/>
                <a:headEnd type="none" w="sm" len="sm"/>
                <a:tailEnd type="none" w="sm" len="sm"/>
              </a:ln>
            </p:spPr>
          </p:sp>
        </p:grpSp>
        <p:grpSp>
          <p:nvGrpSpPr>
            <p:cNvPr id="16393" name="Group 25"/>
            <p:cNvGrpSpPr/>
            <p:nvPr/>
          </p:nvGrpSpPr>
          <p:grpSpPr>
            <a:xfrm>
              <a:off x="5998" y="3123"/>
              <a:ext cx="2632" cy="5150"/>
              <a:chOff x="2400" y="1248"/>
              <a:chExt cx="1052" cy="2060"/>
            </a:xfrm>
          </p:grpSpPr>
          <p:sp>
            <p:nvSpPr>
              <p:cNvPr id="112666" name="Rectangle 26"/>
              <p:cNvSpPr>
                <a:spLocks noChangeArrowheads="1"/>
              </p:cNvSpPr>
              <p:nvPr/>
            </p:nvSpPr>
            <p:spPr bwMode="auto">
              <a:xfrm>
                <a:off x="2644" y="2932"/>
                <a:ext cx="808" cy="376"/>
              </a:xfrm>
              <a:prstGeom prst="rect">
                <a:avLst/>
              </a:prstGeom>
              <a:noFill/>
              <a:ln w="12700">
                <a:solidFill>
                  <a:schemeClr val="tx1"/>
                </a:solidFill>
                <a:miter lim="800000"/>
              </a:ln>
              <a:effectLst/>
            </p:spPr>
            <p:txBody>
              <a:bodyPr lIns="92052" tIns="46026" rIns="92052" bIns="46026" anchor="ctr"/>
              <a:lstStyle/>
              <a:p>
                <a:pPr marL="0" marR="0" lvl="0" indent="0" algn="l" defTabSz="7620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改善活动</a:t>
                </a:r>
                <a:endParaRPr kumimoji="0" lang="zh-CN" altLang="en-US" sz="19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6431" name="Line 27"/>
              <p:cNvSpPr/>
              <p:nvPr/>
            </p:nvSpPr>
            <p:spPr>
              <a:xfrm flipV="1">
                <a:off x="2400" y="1248"/>
                <a:ext cx="0" cy="1872"/>
              </a:xfrm>
              <a:prstGeom prst="line">
                <a:avLst/>
              </a:prstGeom>
              <a:ln w="12700" cap="flat" cmpd="sng">
                <a:solidFill>
                  <a:schemeClr val="tx1"/>
                </a:solidFill>
                <a:prstDash val="solid"/>
                <a:headEnd type="none" w="sm" len="sm"/>
                <a:tailEnd type="none" w="sm" len="sm"/>
              </a:ln>
            </p:spPr>
          </p:sp>
          <p:sp>
            <p:nvSpPr>
              <p:cNvPr id="16432" name="Line 28"/>
              <p:cNvSpPr/>
              <p:nvPr/>
            </p:nvSpPr>
            <p:spPr>
              <a:xfrm>
                <a:off x="2400" y="3120"/>
                <a:ext cx="240" cy="0"/>
              </a:xfrm>
              <a:prstGeom prst="line">
                <a:avLst/>
              </a:prstGeom>
              <a:ln w="12700" cap="flat" cmpd="sng">
                <a:solidFill>
                  <a:schemeClr val="tx1"/>
                </a:solidFill>
                <a:prstDash val="solid"/>
                <a:headEnd type="none" w="sm" len="sm"/>
                <a:tailEnd type="none" w="sm" len="sm"/>
              </a:ln>
            </p:spPr>
          </p:sp>
        </p:grpSp>
        <p:grpSp>
          <p:nvGrpSpPr>
            <p:cNvPr id="16394" name="Group 29"/>
            <p:cNvGrpSpPr/>
            <p:nvPr/>
          </p:nvGrpSpPr>
          <p:grpSpPr>
            <a:xfrm>
              <a:off x="5998" y="7800"/>
              <a:ext cx="2632" cy="2628"/>
              <a:chOff x="2400" y="3120"/>
              <a:chExt cx="1052" cy="1052"/>
            </a:xfrm>
          </p:grpSpPr>
          <p:sp>
            <p:nvSpPr>
              <p:cNvPr id="112670" name="Rectangle 30"/>
              <p:cNvSpPr>
                <a:spLocks noChangeArrowheads="1"/>
              </p:cNvSpPr>
              <p:nvPr/>
            </p:nvSpPr>
            <p:spPr bwMode="auto">
              <a:xfrm>
                <a:off x="2644" y="3796"/>
                <a:ext cx="808" cy="376"/>
              </a:xfrm>
              <a:prstGeom prst="rect">
                <a:avLst/>
              </a:prstGeom>
              <a:noFill/>
              <a:ln w="12700">
                <a:solidFill>
                  <a:schemeClr val="tx1"/>
                </a:solidFill>
                <a:miter lim="800000"/>
              </a:ln>
              <a:effectLst/>
            </p:spPr>
            <p:txBody>
              <a:bodyPr lIns="92052" tIns="46026" rIns="92052" bIns="46026" anchor="ctr"/>
              <a:lstStyle/>
              <a:p>
                <a:pPr marL="0" marR="0" lvl="0" indent="0" algn="l" defTabSz="7620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人才育成</a:t>
                </a:r>
                <a:endParaRPr kumimoji="0" lang="zh-CN" altLang="en-US" sz="19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6428" name="Line 31"/>
              <p:cNvSpPr/>
              <p:nvPr/>
            </p:nvSpPr>
            <p:spPr>
              <a:xfrm>
                <a:off x="2400" y="3984"/>
                <a:ext cx="240" cy="0"/>
              </a:xfrm>
              <a:prstGeom prst="line">
                <a:avLst/>
              </a:prstGeom>
              <a:ln w="12700" cap="flat" cmpd="sng">
                <a:solidFill>
                  <a:schemeClr val="tx1"/>
                </a:solidFill>
                <a:prstDash val="solid"/>
                <a:headEnd type="none" w="sm" len="sm"/>
                <a:tailEnd type="none" w="sm" len="sm"/>
              </a:ln>
            </p:spPr>
          </p:sp>
          <p:sp>
            <p:nvSpPr>
              <p:cNvPr id="16429" name="Line 32"/>
              <p:cNvSpPr/>
              <p:nvPr/>
            </p:nvSpPr>
            <p:spPr>
              <a:xfrm flipV="1">
                <a:off x="2400" y="3120"/>
                <a:ext cx="0" cy="864"/>
              </a:xfrm>
              <a:prstGeom prst="line">
                <a:avLst/>
              </a:prstGeom>
              <a:ln w="12700" cap="flat" cmpd="sng">
                <a:solidFill>
                  <a:schemeClr val="tx1"/>
                </a:solidFill>
                <a:prstDash val="solid"/>
                <a:headEnd type="none" w="sm" len="sm"/>
                <a:tailEnd type="none" w="sm" len="sm"/>
              </a:ln>
            </p:spPr>
          </p:sp>
        </p:grpSp>
        <p:sp>
          <p:nvSpPr>
            <p:cNvPr id="16395" name="Rectangle 33"/>
            <p:cNvSpPr/>
            <p:nvPr/>
          </p:nvSpPr>
          <p:spPr>
            <a:xfrm>
              <a:off x="8335" y="1318"/>
              <a:ext cx="3118" cy="1077"/>
            </a:xfrm>
            <a:prstGeom prst="rect">
              <a:avLst/>
            </a:prstGeom>
            <a:noFill/>
            <a:ln w="9525">
              <a:noFill/>
            </a:ln>
          </p:spPr>
          <p:txBody>
            <a:bodyPr lIns="92052" tIns="46026" rIns="92052" bIns="46026" anchor="ctr" anchorCtr="0"/>
            <a:p>
              <a:pPr algn="ctr" defTabSz="762000"/>
              <a:r>
                <a:rPr lang="en-US" altLang="zh-CN" dirty="0">
                  <a:solidFill>
                    <a:schemeClr val="accent2"/>
                  </a:solidFill>
                  <a:latin typeface="Times New Roman" panose="02020603050405020304" pitchFamily="18" charset="0"/>
                  <a:ea typeface="黑体" panose="02010609060101010101" pitchFamily="49" charset="-122"/>
                </a:rPr>
                <a:t>⇒</a:t>
              </a:r>
              <a:r>
                <a:rPr lang="zh-CN" altLang="en-US" dirty="0">
                  <a:solidFill>
                    <a:schemeClr val="accent2"/>
                  </a:solidFill>
                  <a:latin typeface="Times New Roman" panose="02020603050405020304" pitchFamily="18" charset="0"/>
                  <a:ea typeface="黑体" panose="02010609060101010101" pitchFamily="49" charset="-122"/>
                </a:rPr>
                <a:t>活动目标</a:t>
              </a:r>
              <a:endParaRPr lang="zh-CN" altLang="en-US" dirty="0">
                <a:solidFill>
                  <a:schemeClr val="accent2"/>
                </a:solidFill>
                <a:latin typeface="Times New Roman" panose="02020603050405020304" pitchFamily="18" charset="0"/>
                <a:ea typeface="黑体" panose="02010609060101010101" pitchFamily="49" charset="-122"/>
              </a:endParaRPr>
            </a:p>
          </p:txBody>
        </p:sp>
        <p:grpSp>
          <p:nvGrpSpPr>
            <p:cNvPr id="16396" name="Group 34"/>
            <p:cNvGrpSpPr/>
            <p:nvPr/>
          </p:nvGrpSpPr>
          <p:grpSpPr>
            <a:xfrm>
              <a:off x="8640" y="3730"/>
              <a:ext cx="2633" cy="6580"/>
              <a:chOff x="3456" y="1492"/>
              <a:chExt cx="1053" cy="2632"/>
            </a:xfrm>
          </p:grpSpPr>
          <p:sp>
            <p:nvSpPr>
              <p:cNvPr id="16413" name="Line 35"/>
              <p:cNvSpPr/>
              <p:nvPr/>
            </p:nvSpPr>
            <p:spPr>
              <a:xfrm flipV="1">
                <a:off x="3696" y="1632"/>
                <a:ext cx="0" cy="384"/>
              </a:xfrm>
              <a:prstGeom prst="line">
                <a:avLst/>
              </a:prstGeom>
              <a:ln w="12700" cap="flat" cmpd="sng">
                <a:solidFill>
                  <a:schemeClr val="tx1"/>
                </a:solidFill>
                <a:prstDash val="solid"/>
                <a:headEnd type="none" w="sm" len="sm"/>
                <a:tailEnd type="none" w="sm" len="sm"/>
              </a:ln>
            </p:spPr>
          </p:sp>
          <p:sp>
            <p:nvSpPr>
              <p:cNvPr id="16414" name="Line 36"/>
              <p:cNvSpPr/>
              <p:nvPr/>
            </p:nvSpPr>
            <p:spPr>
              <a:xfrm flipV="1">
                <a:off x="3696" y="3072"/>
                <a:ext cx="0" cy="384"/>
              </a:xfrm>
              <a:prstGeom prst="line">
                <a:avLst/>
              </a:prstGeom>
              <a:ln w="12700" cap="flat" cmpd="sng">
                <a:solidFill>
                  <a:schemeClr val="tx1"/>
                </a:solidFill>
                <a:prstDash val="solid"/>
                <a:headEnd type="none" w="sm" len="sm"/>
                <a:tailEnd type="none" w="sm" len="sm"/>
              </a:ln>
            </p:spPr>
          </p:sp>
          <p:sp>
            <p:nvSpPr>
              <p:cNvPr id="16415" name="Rectangle 37"/>
              <p:cNvSpPr/>
              <p:nvPr/>
            </p:nvSpPr>
            <p:spPr>
              <a:xfrm>
                <a:off x="3844" y="1492"/>
                <a:ext cx="664" cy="328"/>
              </a:xfrm>
              <a:prstGeom prst="rect">
                <a:avLst/>
              </a:prstGeom>
              <a:no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16" name="Rectangle 38"/>
              <p:cNvSpPr/>
              <p:nvPr/>
            </p:nvSpPr>
            <p:spPr>
              <a:xfrm>
                <a:off x="3844" y="2356"/>
                <a:ext cx="664" cy="328"/>
              </a:xfrm>
              <a:prstGeom prst="rect">
                <a:avLst/>
              </a:prstGeom>
              <a:no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17" name="Line 39"/>
              <p:cNvSpPr/>
              <p:nvPr/>
            </p:nvSpPr>
            <p:spPr>
              <a:xfrm>
                <a:off x="3600" y="1632"/>
                <a:ext cx="240" cy="0"/>
              </a:xfrm>
              <a:prstGeom prst="line">
                <a:avLst/>
              </a:prstGeom>
              <a:ln w="12700" cap="flat" cmpd="sng">
                <a:solidFill>
                  <a:schemeClr val="tx1"/>
                </a:solidFill>
                <a:prstDash val="solid"/>
                <a:headEnd type="none" w="sm" len="sm"/>
                <a:tailEnd type="none" w="sm" len="sm"/>
              </a:ln>
            </p:spPr>
          </p:sp>
          <p:sp>
            <p:nvSpPr>
              <p:cNvPr id="16418" name="Line 40"/>
              <p:cNvSpPr/>
              <p:nvPr/>
            </p:nvSpPr>
            <p:spPr>
              <a:xfrm>
                <a:off x="3600" y="2496"/>
                <a:ext cx="240" cy="0"/>
              </a:xfrm>
              <a:prstGeom prst="line">
                <a:avLst/>
              </a:prstGeom>
              <a:ln w="12700" cap="flat" cmpd="sng">
                <a:solidFill>
                  <a:schemeClr val="tx1"/>
                </a:solidFill>
                <a:prstDash val="solid"/>
                <a:headEnd type="none" w="sm" len="sm"/>
                <a:tailEnd type="none" w="sm" len="sm"/>
              </a:ln>
            </p:spPr>
          </p:sp>
          <p:sp>
            <p:nvSpPr>
              <p:cNvPr id="16419" name="Line 41"/>
              <p:cNvSpPr/>
              <p:nvPr/>
            </p:nvSpPr>
            <p:spPr>
              <a:xfrm>
                <a:off x="3456" y="3936"/>
                <a:ext cx="384" cy="0"/>
              </a:xfrm>
              <a:prstGeom prst="line">
                <a:avLst/>
              </a:prstGeom>
              <a:ln w="12700" cap="flat" cmpd="sng">
                <a:solidFill>
                  <a:schemeClr val="tx1"/>
                </a:solidFill>
                <a:prstDash val="solid"/>
                <a:headEnd type="none" w="sm" len="sm"/>
                <a:tailEnd type="none" w="sm" len="sm"/>
              </a:ln>
            </p:spPr>
          </p:sp>
          <p:sp>
            <p:nvSpPr>
              <p:cNvPr id="16420" name="Line 42"/>
              <p:cNvSpPr/>
              <p:nvPr/>
            </p:nvSpPr>
            <p:spPr>
              <a:xfrm>
                <a:off x="3456" y="3072"/>
                <a:ext cx="384" cy="0"/>
              </a:xfrm>
              <a:prstGeom prst="line">
                <a:avLst/>
              </a:prstGeom>
              <a:ln w="12700" cap="flat" cmpd="sng">
                <a:solidFill>
                  <a:schemeClr val="tx1"/>
                </a:solidFill>
                <a:prstDash val="solid"/>
                <a:headEnd type="none" w="sm" len="sm"/>
                <a:tailEnd type="none" w="sm" len="sm"/>
              </a:ln>
            </p:spPr>
          </p:sp>
          <p:sp>
            <p:nvSpPr>
              <p:cNvPr id="16421" name="Rectangle 43"/>
              <p:cNvSpPr/>
              <p:nvPr/>
            </p:nvSpPr>
            <p:spPr>
              <a:xfrm>
                <a:off x="3844" y="1876"/>
                <a:ext cx="664" cy="328"/>
              </a:xfrm>
              <a:prstGeom prst="rect">
                <a:avLst/>
              </a:prstGeom>
              <a:no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22" name="Line 44"/>
              <p:cNvSpPr/>
              <p:nvPr/>
            </p:nvSpPr>
            <p:spPr>
              <a:xfrm>
                <a:off x="3696" y="2016"/>
                <a:ext cx="144" cy="0"/>
              </a:xfrm>
              <a:prstGeom prst="line">
                <a:avLst/>
              </a:prstGeom>
              <a:ln w="12700" cap="flat" cmpd="sng">
                <a:solidFill>
                  <a:schemeClr val="tx1"/>
                </a:solidFill>
                <a:prstDash val="solid"/>
                <a:headEnd type="none" w="sm" len="sm"/>
                <a:tailEnd type="none" w="sm" len="sm"/>
              </a:ln>
            </p:spPr>
          </p:sp>
          <p:sp>
            <p:nvSpPr>
              <p:cNvPr id="16423" name="Rectangle 45"/>
              <p:cNvSpPr/>
              <p:nvPr/>
            </p:nvSpPr>
            <p:spPr>
              <a:xfrm>
                <a:off x="3844" y="3268"/>
                <a:ext cx="664" cy="328"/>
              </a:xfrm>
              <a:prstGeom prst="rect">
                <a:avLst/>
              </a:prstGeom>
              <a:no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24" name="Rectangle 46"/>
              <p:cNvSpPr/>
              <p:nvPr/>
            </p:nvSpPr>
            <p:spPr>
              <a:xfrm>
                <a:off x="3845" y="2884"/>
                <a:ext cx="664" cy="328"/>
              </a:xfrm>
              <a:prstGeom prst="rect">
                <a:avLst/>
              </a:prstGeom>
              <a:no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25" name="Rectangle 47"/>
              <p:cNvSpPr/>
              <p:nvPr/>
            </p:nvSpPr>
            <p:spPr>
              <a:xfrm>
                <a:off x="3845" y="3796"/>
                <a:ext cx="664" cy="328"/>
              </a:xfrm>
              <a:prstGeom prst="rect">
                <a:avLst/>
              </a:prstGeom>
              <a:no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26" name="Line 48"/>
              <p:cNvSpPr/>
              <p:nvPr/>
            </p:nvSpPr>
            <p:spPr>
              <a:xfrm>
                <a:off x="3696" y="3456"/>
                <a:ext cx="144" cy="0"/>
              </a:xfrm>
              <a:prstGeom prst="line">
                <a:avLst/>
              </a:prstGeom>
              <a:ln w="12700" cap="flat" cmpd="sng">
                <a:solidFill>
                  <a:schemeClr val="tx1"/>
                </a:solidFill>
                <a:prstDash val="solid"/>
                <a:headEnd type="none" w="sm" len="sm"/>
                <a:tailEnd type="none" w="sm" len="sm"/>
              </a:ln>
            </p:spPr>
          </p:sp>
        </p:grpSp>
        <p:sp>
          <p:nvSpPr>
            <p:cNvPr id="16397" name="Rectangle 49"/>
            <p:cNvSpPr/>
            <p:nvPr/>
          </p:nvSpPr>
          <p:spPr>
            <a:xfrm>
              <a:off x="11160" y="1323"/>
              <a:ext cx="3238" cy="1077"/>
            </a:xfrm>
            <a:prstGeom prst="rect">
              <a:avLst/>
            </a:prstGeom>
            <a:noFill/>
            <a:ln w="9525">
              <a:noFill/>
            </a:ln>
          </p:spPr>
          <p:txBody>
            <a:bodyPr lIns="92052" tIns="46026" rIns="92052" bIns="46026" anchor="ctr" anchorCtr="0"/>
            <a:p>
              <a:pPr algn="ctr" defTabSz="762000"/>
              <a:r>
                <a:rPr lang="en-US" altLang="zh-CN" dirty="0">
                  <a:solidFill>
                    <a:schemeClr val="accent2"/>
                  </a:solidFill>
                  <a:latin typeface="Times New Roman" panose="02020603050405020304" pitchFamily="18" charset="0"/>
                  <a:ea typeface="黑体" panose="02010609060101010101" pitchFamily="49" charset="-122"/>
                </a:rPr>
                <a:t>⇒</a:t>
              </a:r>
              <a:r>
                <a:rPr lang="zh-CN" altLang="en-US" dirty="0">
                  <a:solidFill>
                    <a:schemeClr val="accent2"/>
                  </a:solidFill>
                  <a:latin typeface="Times New Roman" panose="02020603050405020304" pitchFamily="18" charset="0"/>
                  <a:ea typeface="黑体" panose="02010609060101010101" pitchFamily="49" charset="-122"/>
                </a:rPr>
                <a:t>活动道具</a:t>
              </a:r>
              <a:endParaRPr lang="zh-CN" altLang="en-US" dirty="0">
                <a:solidFill>
                  <a:schemeClr val="accent2"/>
                </a:solidFill>
                <a:latin typeface="Times New Roman" panose="02020603050405020304" pitchFamily="18" charset="0"/>
                <a:ea typeface="黑体" panose="02010609060101010101" pitchFamily="49" charset="-122"/>
              </a:endParaRPr>
            </a:p>
          </p:txBody>
        </p:sp>
        <p:grpSp>
          <p:nvGrpSpPr>
            <p:cNvPr id="16398" name="Group 50"/>
            <p:cNvGrpSpPr/>
            <p:nvPr/>
          </p:nvGrpSpPr>
          <p:grpSpPr>
            <a:xfrm>
              <a:off x="11280" y="3730"/>
              <a:ext cx="2628" cy="6580"/>
              <a:chOff x="4512" y="1492"/>
              <a:chExt cx="1052" cy="2632"/>
            </a:xfrm>
          </p:grpSpPr>
          <p:sp>
            <p:nvSpPr>
              <p:cNvPr id="16401" name="Rectangle 51"/>
              <p:cNvSpPr/>
              <p:nvPr/>
            </p:nvSpPr>
            <p:spPr>
              <a:xfrm>
                <a:off x="4756" y="1492"/>
                <a:ext cx="808" cy="328"/>
              </a:xfrm>
              <a:prstGeom prst="rect">
                <a:avLst/>
              </a:prstGeom>
              <a:no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02" name="Line 52"/>
              <p:cNvSpPr/>
              <p:nvPr/>
            </p:nvSpPr>
            <p:spPr>
              <a:xfrm>
                <a:off x="4512" y="1632"/>
                <a:ext cx="240" cy="0"/>
              </a:xfrm>
              <a:prstGeom prst="line">
                <a:avLst/>
              </a:prstGeom>
              <a:ln w="12700" cap="flat" cmpd="sng">
                <a:solidFill>
                  <a:schemeClr val="tx1"/>
                </a:solidFill>
                <a:prstDash val="solid"/>
                <a:headEnd type="none" w="sm" len="sm"/>
                <a:tailEnd type="none" w="sm" len="sm"/>
              </a:ln>
            </p:spPr>
          </p:sp>
          <p:sp>
            <p:nvSpPr>
              <p:cNvPr id="16403" name="Rectangle 53"/>
              <p:cNvSpPr/>
              <p:nvPr/>
            </p:nvSpPr>
            <p:spPr>
              <a:xfrm>
                <a:off x="4756" y="1876"/>
                <a:ext cx="808" cy="328"/>
              </a:xfrm>
              <a:prstGeom prst="rect">
                <a:avLst/>
              </a:prstGeom>
              <a:no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04" name="Line 54"/>
              <p:cNvSpPr/>
              <p:nvPr/>
            </p:nvSpPr>
            <p:spPr>
              <a:xfrm>
                <a:off x="4512" y="2016"/>
                <a:ext cx="240" cy="0"/>
              </a:xfrm>
              <a:prstGeom prst="line">
                <a:avLst/>
              </a:prstGeom>
              <a:ln w="12700" cap="flat" cmpd="sng">
                <a:solidFill>
                  <a:schemeClr val="tx1"/>
                </a:solidFill>
                <a:prstDash val="solid"/>
                <a:headEnd type="none" w="sm" len="sm"/>
                <a:tailEnd type="none" w="sm" len="sm"/>
              </a:ln>
            </p:spPr>
          </p:sp>
          <p:sp>
            <p:nvSpPr>
              <p:cNvPr id="16405" name="Rectangle 55"/>
              <p:cNvSpPr/>
              <p:nvPr/>
            </p:nvSpPr>
            <p:spPr>
              <a:xfrm>
                <a:off x="4756" y="2356"/>
                <a:ext cx="808" cy="328"/>
              </a:xfrm>
              <a:prstGeom prst="rect">
                <a:avLst/>
              </a:prstGeom>
              <a:no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06" name="Line 56"/>
              <p:cNvSpPr/>
              <p:nvPr/>
            </p:nvSpPr>
            <p:spPr>
              <a:xfrm>
                <a:off x="4512" y="2496"/>
                <a:ext cx="240" cy="0"/>
              </a:xfrm>
              <a:prstGeom prst="line">
                <a:avLst/>
              </a:prstGeom>
              <a:ln w="12700" cap="flat" cmpd="sng">
                <a:solidFill>
                  <a:schemeClr val="tx1"/>
                </a:solidFill>
                <a:prstDash val="solid"/>
                <a:headEnd type="none" w="sm" len="sm"/>
                <a:tailEnd type="none" w="sm" len="sm"/>
              </a:ln>
            </p:spPr>
          </p:sp>
          <p:sp>
            <p:nvSpPr>
              <p:cNvPr id="16407" name="Rectangle 57"/>
              <p:cNvSpPr/>
              <p:nvPr/>
            </p:nvSpPr>
            <p:spPr>
              <a:xfrm>
                <a:off x="4756" y="3268"/>
                <a:ext cx="808" cy="328"/>
              </a:xfrm>
              <a:prstGeom prst="rect">
                <a:avLst/>
              </a:prstGeom>
              <a:no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08" name="Line 58"/>
              <p:cNvSpPr/>
              <p:nvPr/>
            </p:nvSpPr>
            <p:spPr>
              <a:xfrm>
                <a:off x="4512" y="3456"/>
                <a:ext cx="240" cy="0"/>
              </a:xfrm>
              <a:prstGeom prst="line">
                <a:avLst/>
              </a:prstGeom>
              <a:ln w="12700" cap="flat" cmpd="sng">
                <a:solidFill>
                  <a:schemeClr val="tx1"/>
                </a:solidFill>
                <a:prstDash val="solid"/>
                <a:headEnd type="none" w="sm" len="sm"/>
                <a:tailEnd type="none" w="sm" len="sm"/>
              </a:ln>
            </p:spPr>
          </p:sp>
          <p:sp>
            <p:nvSpPr>
              <p:cNvPr id="16409" name="Rectangle 59"/>
              <p:cNvSpPr/>
              <p:nvPr/>
            </p:nvSpPr>
            <p:spPr>
              <a:xfrm>
                <a:off x="4757" y="2884"/>
                <a:ext cx="807" cy="328"/>
              </a:xfrm>
              <a:prstGeom prst="rect">
                <a:avLst/>
              </a:prstGeom>
              <a:no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10" name="Rectangle 60"/>
              <p:cNvSpPr/>
              <p:nvPr/>
            </p:nvSpPr>
            <p:spPr>
              <a:xfrm>
                <a:off x="4757" y="3796"/>
                <a:ext cx="807" cy="328"/>
              </a:xfrm>
              <a:prstGeom prst="rect">
                <a:avLst/>
              </a:prstGeom>
              <a:no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11" name="Line 61"/>
              <p:cNvSpPr/>
              <p:nvPr/>
            </p:nvSpPr>
            <p:spPr>
              <a:xfrm>
                <a:off x="4513" y="3936"/>
                <a:ext cx="240" cy="0"/>
              </a:xfrm>
              <a:prstGeom prst="line">
                <a:avLst/>
              </a:prstGeom>
              <a:ln w="12700" cap="flat" cmpd="sng">
                <a:solidFill>
                  <a:schemeClr val="tx1"/>
                </a:solidFill>
                <a:prstDash val="solid"/>
                <a:headEnd type="none" w="sm" len="sm"/>
                <a:tailEnd type="none" w="sm" len="sm"/>
              </a:ln>
            </p:spPr>
          </p:sp>
          <p:sp>
            <p:nvSpPr>
              <p:cNvPr id="16412" name="Line 62"/>
              <p:cNvSpPr/>
              <p:nvPr/>
            </p:nvSpPr>
            <p:spPr>
              <a:xfrm>
                <a:off x="4513" y="3072"/>
                <a:ext cx="240" cy="0"/>
              </a:xfrm>
              <a:prstGeom prst="line">
                <a:avLst/>
              </a:prstGeom>
              <a:ln w="12700" cap="flat" cmpd="sng">
                <a:solidFill>
                  <a:schemeClr val="tx1"/>
                </a:solidFill>
                <a:prstDash val="solid"/>
                <a:headEnd type="none" w="sm" len="sm"/>
                <a:tailEnd type="none" w="sm" len="sm"/>
              </a:ln>
            </p:spPr>
          </p:sp>
        </p:grpSp>
        <p:sp>
          <p:nvSpPr>
            <p:cNvPr id="16399" name="Line 63"/>
            <p:cNvSpPr/>
            <p:nvPr/>
          </p:nvSpPr>
          <p:spPr>
            <a:xfrm flipH="1">
              <a:off x="600" y="5760"/>
              <a:ext cx="13440" cy="0"/>
            </a:xfrm>
            <a:prstGeom prst="line">
              <a:avLst/>
            </a:prstGeom>
            <a:ln w="25400" cap="flat" cmpd="sng">
              <a:solidFill>
                <a:schemeClr val="accent2"/>
              </a:solidFill>
              <a:prstDash val="dash"/>
              <a:headEnd type="none" w="sm" len="sm"/>
              <a:tailEnd type="stealth" w="med" len="lg"/>
            </a:ln>
          </p:spPr>
        </p:sp>
        <p:sp>
          <p:nvSpPr>
            <p:cNvPr id="112704" name="Rectangle 64"/>
            <p:cNvSpPr>
              <a:spLocks noChangeArrowheads="1"/>
            </p:cNvSpPr>
            <p:nvPr/>
          </p:nvSpPr>
          <p:spPr bwMode="auto">
            <a:xfrm>
              <a:off x="622" y="6648"/>
              <a:ext cx="5103" cy="2075"/>
            </a:xfrm>
            <a:prstGeom prst="rect">
              <a:avLst/>
            </a:prstGeom>
            <a:noFill/>
            <a:ln w="9525">
              <a:noFill/>
              <a:miter lim="800000"/>
            </a:ln>
            <a:effectLst/>
          </p:spPr>
          <p:txBody>
            <a:bodyPr lIns="92052" tIns="46026" rIns="92052" bIns="46026">
              <a:spAutoFit/>
            </a:bodyPr>
            <a:lstStyle/>
            <a:p>
              <a:pPr marL="0" marR="0" lvl="0" indent="0" algn="l" defTabSz="762000" rtl="0" eaLnBrk="1" fontAlgn="base" latinLnBrk="0" hangingPunct="1">
                <a:lnSpc>
                  <a:spcPct val="80000"/>
                </a:lnSpc>
                <a:spcBef>
                  <a:spcPct val="50000"/>
                </a:spcBef>
                <a:spcAft>
                  <a:spcPct val="0"/>
                </a:spcAft>
                <a:buClrTx/>
                <a:buSzTx/>
                <a:buFontTx/>
                <a:buNone/>
                <a:defRPr/>
              </a:pPr>
              <a:r>
                <a:rPr kumimoji="0" lang="zh-CN" altLang="en-US" sz="2400" b="1" i="1"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反之、运用道具开展什么样的活动、就能够判断出会得到什么样的结果</a:t>
              </a:r>
              <a:endParaRPr kumimoji="0" lang="zh-CN" altLang="en-US" sz="2400" b="1" i="1"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a:xfrm>
            <a:off x="106998" y="44768"/>
            <a:ext cx="7793037" cy="1143000"/>
          </a:xfrm>
          <a:ln/>
        </p:spPr>
        <p:txBody>
          <a:bodyPr vert="horz" wrap="square" lIns="92052" tIns="46026" rIns="92052" bIns="46026" anchor="ctr" anchorCtr="0"/>
          <a:p>
            <a:pPr algn="l" defTabSz="948055"/>
            <a:r>
              <a:rPr lang="en-US" altLang="zh-CN" dirty="0">
                <a:solidFill>
                  <a:schemeClr val="tx1"/>
                </a:solidFill>
                <a:ea typeface="黑体" panose="02010609060101010101" pitchFamily="49" charset="-122"/>
              </a:rPr>
              <a:t>2</a:t>
            </a:r>
            <a:r>
              <a:rPr lang="zh-CN" altLang="en-US" dirty="0">
                <a:solidFill>
                  <a:schemeClr val="tx1"/>
                </a:solidFill>
                <a:ea typeface="黑体" panose="02010609060101010101" pitchFamily="49" charset="-122"/>
              </a:rPr>
              <a:t>．在制造现场的展开</a:t>
            </a:r>
            <a:endParaRPr lang="zh-CN" altLang="en-US" dirty="0">
              <a:solidFill>
                <a:schemeClr val="tx1"/>
              </a:solidFill>
              <a:ea typeface="黑体" panose="02010609060101010101" pitchFamily="49" charset="-122"/>
            </a:endParaRPr>
          </a:p>
        </p:txBody>
      </p:sp>
      <p:sp>
        <p:nvSpPr>
          <p:cNvPr id="114691" name="Rectangle 3"/>
          <p:cNvSpPr>
            <a:spLocks noGrp="1" noChangeArrowheads="1"/>
          </p:cNvSpPr>
          <p:nvPr>
            <p:ph idx="1"/>
          </p:nvPr>
        </p:nvSpPr>
        <p:spPr>
          <a:xfrm>
            <a:off x="683578" y="1052513"/>
            <a:ext cx="7772400" cy="4114800"/>
          </a:xfrm>
        </p:spPr>
        <p:txBody>
          <a:bodyPr vert="horz" wrap="square" lIns="92052" tIns="46026" rIns="92052" bIns="46026" numCol="1" anchor="t" anchorCtr="0" compatLnSpc="1"/>
          <a:lstStyle/>
          <a:p>
            <a:pPr marL="355600" marR="0" lvl="0" indent="-355600" algn="ctr" defTabSz="948055" rtl="0" eaLnBrk="0" fontAlgn="base" latinLnBrk="0" hangingPunct="0">
              <a:lnSpc>
                <a:spcPct val="90000"/>
              </a:lnSpc>
              <a:spcBef>
                <a:spcPct val="20000"/>
              </a:spcBef>
              <a:spcAft>
                <a:spcPct val="0"/>
              </a:spcAft>
              <a:buClrTx/>
              <a:buSzTx/>
              <a:buFontTx/>
              <a:buNone/>
              <a:defRPr/>
            </a:pPr>
            <a:r>
              <a:rPr kumimoji="0" lang="zh-CN" altLang="en-US" sz="2600" b="1" i="0" u="sng"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「贯彻基本的样板工厂」是</a:t>
            </a:r>
            <a:endParaRPr kumimoji="0" lang="zh-CN" altLang="en-US" sz="2600" b="1" i="0" u="sng"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55600" marR="0" lvl="0" indent="-355600" algn="l" defTabSz="948055" rtl="0" eaLnBrk="0" fontAlgn="base" latinLnBrk="0" hangingPunct="0">
              <a:lnSpc>
                <a:spcPct val="50000"/>
              </a:lnSpc>
              <a:spcBef>
                <a:spcPct val="20000"/>
              </a:spcBef>
              <a:spcAft>
                <a:spcPct val="0"/>
              </a:spcAft>
              <a:buClrTx/>
              <a:buSzTx/>
              <a:buFontTx/>
              <a:buNone/>
              <a:defRPr/>
            </a:pPr>
            <a:endParaRPr kumimoji="0" lang="zh-CN" altLang="en-US" sz="2600" b="1" i="0" u="sng"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55600" marR="0" lvl="0" indent="-355600" algn="l" defTabSz="948055" rtl="0" eaLnBrk="0" fontAlgn="base" latinLnBrk="0" hangingPunct="0">
              <a:lnSpc>
                <a:spcPct val="90000"/>
              </a:lnSpc>
              <a:spcBef>
                <a:spcPct val="20000"/>
              </a:spcBef>
              <a:spcAft>
                <a:spcPct val="0"/>
              </a:spcAft>
              <a:buClrTx/>
              <a:buSzTx/>
              <a:buFontTx/>
              <a:buNone/>
              <a:defRPr/>
            </a:pPr>
            <a:r>
              <a:rPr kumimoji="0"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en-US" altLang="zh-CN" sz="2600" b="0" i="0" u="sng"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①</a:t>
            </a:r>
            <a:r>
              <a:rPr kumimoji="0" lang="zh-CN" altLang="en-US" sz="2600" b="0" i="0" u="sng"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「组」应有的状态目视化（流程图）</a:t>
            </a:r>
            <a:endParaRPr kumimoji="0" lang="zh-CN" altLang="en-US" sz="2600" b="0" i="0" u="sng"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55600" marR="0" lvl="0" indent="-355600" algn="l" defTabSz="948055" rtl="0" eaLnBrk="0" fontAlgn="base" latinLnBrk="0" hangingPunct="0">
              <a:lnSpc>
                <a:spcPct val="90000"/>
              </a:lnSpc>
              <a:spcBef>
                <a:spcPct val="20000"/>
              </a:spcBef>
              <a:spcAft>
                <a:spcPct val="0"/>
              </a:spcAft>
              <a:buClrTx/>
              <a:buSzTx/>
              <a:buFontTx/>
              <a:buNone/>
              <a:defRPr/>
            </a:pPr>
            <a:r>
              <a:rPr kumimoji="0"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en-US" altLang="zh-CN" sz="2600" b="0"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600" b="0"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方针・对自工程弱点对应的明确化</a:t>
            </a:r>
            <a:r>
              <a:rPr kumimoji="0"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600" b="0" i="0" u="sng"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重点志向</a:t>
            </a:r>
            <a:endParaRPr kumimoji="0" lang="zh-CN" altLang="en-US" sz="2600" b="0" i="0" u="sng"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55600" marR="0" lvl="0" indent="-355600" algn="l" defTabSz="948055" rtl="0" eaLnBrk="0" fontAlgn="base" latinLnBrk="0" hangingPunct="0">
              <a:lnSpc>
                <a:spcPct val="110000"/>
              </a:lnSpc>
              <a:spcBef>
                <a:spcPct val="20000"/>
              </a:spcBef>
              <a:spcAft>
                <a:spcPct val="0"/>
              </a:spcAft>
              <a:buClrTx/>
              <a:buSzTx/>
              <a:buFontTx/>
              <a:buNone/>
              <a:defRPr/>
            </a:pPr>
            <a:r>
              <a:rPr kumimoji="0" lang="zh-CN" altLang="en-US" sz="2600" b="0"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en-US" altLang="zh-CN" sz="2600" b="0"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600" b="0"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确保即使</a:t>
            </a:r>
            <a:r>
              <a:rPr kumimoji="0" lang="en-US" altLang="zh-CN" sz="2600" b="0"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GL</a:t>
            </a:r>
            <a:r>
              <a:rPr kumimoji="0" lang="zh-CN" altLang="en-US" sz="2600" b="0"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变更也能保持活動的</a:t>
            </a:r>
            <a:r>
              <a:rPr kumimoji="0" lang="zh-CN" altLang="en-US" sz="2600" b="0" i="0" u="sng"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一惯性・连续性</a:t>
            </a:r>
            <a:endParaRPr kumimoji="0" lang="zh-CN" altLang="en-US" sz="2600" b="0"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55600" marR="0" lvl="0" indent="-355600" algn="l" defTabSz="948055" rtl="0" eaLnBrk="0" fontAlgn="base" latinLnBrk="0" hangingPunct="0">
              <a:lnSpc>
                <a:spcPct val="130000"/>
              </a:lnSpc>
              <a:spcBef>
                <a:spcPct val="20000"/>
              </a:spcBef>
              <a:spcAft>
                <a:spcPct val="0"/>
              </a:spcAft>
              <a:buClrTx/>
              <a:buSzTx/>
              <a:buFontTx/>
              <a:buNone/>
              <a:defRPr/>
            </a:pPr>
            <a:r>
              <a:rPr kumimoji="0"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en-US" altLang="zh-CN" sz="2600" b="0" i="0" u="sng"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②</a:t>
            </a:r>
            <a:r>
              <a:rPr kumimoji="0" lang="zh-CN" altLang="en-US" sz="2600" b="0" i="0" u="sng"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「个人」全员参加的交流与沟通</a:t>
            </a:r>
            <a:endParaRPr kumimoji="0" lang="zh-CN" altLang="en-US" sz="2600" b="0" i="0" u="sng"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55600" marR="0" lvl="0" indent="-355600" algn="l" defTabSz="948055" rtl="0" eaLnBrk="0" fontAlgn="base" latinLnBrk="0" hangingPunct="0">
              <a:lnSpc>
                <a:spcPct val="90000"/>
              </a:lnSpc>
              <a:spcBef>
                <a:spcPct val="20000"/>
              </a:spcBef>
              <a:spcAft>
                <a:spcPct val="0"/>
              </a:spcAft>
              <a:buClrTx/>
              <a:buSzTx/>
              <a:buFontTx/>
              <a:buNone/>
              <a:defRPr/>
            </a:pPr>
            <a:r>
              <a:rPr kumimoji="0"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en-US" altLang="zh-CN" sz="2600" b="0"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600" b="0"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职责的明确化</a:t>
            </a:r>
            <a:r>
              <a:rPr kumimoji="0"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 </a:t>
            </a:r>
            <a:r>
              <a:rPr kumimoji="0" lang="zh-CN" altLang="en-US" sz="2600" b="0" i="0" u="sng"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参与计划的意识向上</a:t>
            </a:r>
            <a:endParaRPr kumimoji="0" lang="zh-CN" altLang="en-US" sz="2600" b="0" i="0" u="sng"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55600" marR="0" lvl="0" indent="-355600" algn="l" defTabSz="948055" rtl="0" eaLnBrk="0" fontAlgn="base" latinLnBrk="0" hangingPunct="0">
              <a:lnSpc>
                <a:spcPct val="90000"/>
              </a:lnSpc>
              <a:spcBef>
                <a:spcPct val="20000"/>
              </a:spcBef>
              <a:spcAft>
                <a:spcPct val="0"/>
              </a:spcAft>
              <a:buClrTx/>
              <a:buSzTx/>
              <a:buFontTx/>
              <a:buNone/>
              <a:defRPr/>
            </a:pPr>
            <a:r>
              <a:rPr kumimoji="0"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en-US" altLang="zh-CN" sz="2600" b="0" i="0" u="sng"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③</a:t>
            </a:r>
            <a:r>
              <a:rPr kumimoji="0" lang="zh-CN" altLang="en-US" sz="2600" b="0" i="0" u="sng"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人才育成的场所</a:t>
            </a:r>
            <a:endParaRPr kumimoji="0" lang="zh-CN" altLang="en-US" sz="2600" b="0" i="0" u="sng"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55600" marR="0" lvl="0" indent="-355600" algn="l" defTabSz="948055" rtl="0" eaLnBrk="0" fontAlgn="base" latinLnBrk="0" hangingPunct="0">
              <a:lnSpc>
                <a:spcPct val="90000"/>
              </a:lnSpc>
              <a:spcBef>
                <a:spcPct val="20000"/>
              </a:spcBef>
              <a:spcAft>
                <a:spcPct val="0"/>
              </a:spcAft>
              <a:buClrTx/>
              <a:buSzTx/>
              <a:buFontTx/>
              <a:buNone/>
              <a:defRPr/>
            </a:pPr>
            <a:r>
              <a:rPr kumimoji="0"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en-US" altLang="zh-CN" sz="2600" b="0"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600" b="0"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用</a:t>
            </a:r>
            <a:r>
              <a:rPr kumimoji="0" lang="en-US" altLang="zh-CN" sz="2600" b="0"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①②</a:t>
            </a:r>
            <a:r>
              <a:rPr kumimoji="0" lang="zh-CN" altLang="en-US" sz="2600" b="0"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实施时明白</a:t>
            </a:r>
            <a:r>
              <a:rPr kumimoji="0" lang="zh-CN" altLang="en-US" sz="2600" b="0" i="0" u="sng"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「什么」「为什么」</a:t>
            </a:r>
            <a:endParaRPr kumimoji="0" lang="zh-CN" altLang="en-US" sz="2600" b="0"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55600" marR="0" lvl="0" indent="-355600" algn="l" defTabSz="948055" rtl="0" eaLnBrk="0" fontAlgn="base" latinLnBrk="0" hangingPunct="0">
              <a:lnSpc>
                <a:spcPct val="70000"/>
              </a:lnSpc>
              <a:spcBef>
                <a:spcPct val="20000"/>
              </a:spcBef>
              <a:spcAft>
                <a:spcPct val="0"/>
              </a:spcAft>
              <a:buClrTx/>
              <a:buSzTx/>
              <a:buFontTx/>
              <a:buNone/>
              <a:defRPr/>
            </a:pPr>
            <a:r>
              <a:rPr kumimoji="0"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en-US" altLang="zh-CN" sz="2600" b="0"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2600" b="0"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用</a:t>
            </a:r>
            <a:r>
              <a:rPr kumimoji="0" lang="en-US" altLang="zh-CN" sz="2600" b="0"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①②</a:t>
            </a:r>
            <a:r>
              <a:rPr kumimoji="0" lang="zh-CN" altLang="en-US" sz="2600" b="0"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能够指导工作（</a:t>
            </a:r>
            <a:r>
              <a:rPr kumimoji="0" lang="zh-CN" altLang="en-US" sz="2600" b="0" i="0" u="sng"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后任育成</a:t>
            </a:r>
            <a:r>
              <a:rPr kumimoji="0" lang="zh-CN" altLang="en-US" sz="2600" b="0"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endParaRPr kumimoji="0" lang="zh-CN" altLang="en-US" sz="2600" b="0"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ctrTitle"/>
          </p:nvPr>
        </p:nvSpPr>
        <p:spPr>
          <a:xfrm>
            <a:off x="35560" y="2201228"/>
            <a:ext cx="9144000" cy="2387600"/>
          </a:xfrm>
          <a:ln/>
        </p:spPr>
        <p:txBody>
          <a:bodyPr vert="horz" wrap="square" lIns="91440" tIns="45720" rIns="91440" bIns="45720" anchor="ctr" anchorCtr="0"/>
          <a:p>
            <a:pPr eaLnBrk="1" hangingPunct="1">
              <a:buClrTx/>
              <a:buSzTx/>
              <a:buFontTx/>
            </a:pPr>
            <a:r>
              <a:rPr lang="zh-CN" altLang="en-US" b="1" dirty="0">
                <a:solidFill>
                  <a:srgbClr val="C00000"/>
                </a:solidFill>
                <a:latin typeface="黑体" panose="02010609060101010101" pitchFamily="49" charset="-122"/>
                <a:ea typeface="黑体" panose="02010609060101010101" pitchFamily="49" charset="-122"/>
              </a:rPr>
              <a:t>管理者基本的职责</a:t>
            </a:r>
            <a:br>
              <a:rPr lang="en-US" altLang="zh-CN" b="1" dirty="0">
                <a:solidFill>
                  <a:srgbClr val="C00000"/>
                </a:solidFill>
                <a:latin typeface="黑体" panose="02010609060101010101" pitchFamily="49" charset="-122"/>
                <a:ea typeface="黑体" panose="02010609060101010101" pitchFamily="49" charset="-122"/>
              </a:rPr>
            </a:br>
            <a:br>
              <a:rPr lang="en-US" altLang="zh-CN" b="1" dirty="0">
                <a:solidFill>
                  <a:srgbClr val="C00000"/>
                </a:solidFill>
                <a:latin typeface="黑体" panose="02010609060101010101" pitchFamily="49" charset="-122"/>
                <a:ea typeface="黑体" panose="02010609060101010101" pitchFamily="49" charset="-122"/>
              </a:rPr>
            </a:br>
            <a:endParaRPr lang="zh-CN" altLang="en-US" b="1" dirty="0">
              <a:solidFill>
                <a:srgbClr val="00B050"/>
              </a:solidFill>
              <a:latin typeface="华文新魏" panose="02010800040101010101" pitchFamily="2" charset="-122"/>
              <a:ea typeface="华文新魏" panose="02010800040101010101" pitchFamily="2" charset="-122"/>
            </a:endParaRPr>
          </a:p>
        </p:txBody>
      </p:sp>
      <p:sp>
        <p:nvSpPr>
          <p:cNvPr id="18435" name="Rectangle 3"/>
          <p:cNvSpPr>
            <a:spLocks noGrp="1"/>
          </p:cNvSpPr>
          <p:nvPr>
            <p:ph type="subTitle" idx="1"/>
          </p:nvPr>
        </p:nvSpPr>
        <p:spPr>
          <a:xfrm>
            <a:off x="-252095" y="3861118"/>
            <a:ext cx="9144000" cy="1655762"/>
          </a:xfrm>
          <a:ln/>
        </p:spPr>
        <p:txBody>
          <a:bodyPr vert="horz" wrap="square" lIns="91440" tIns="45720" rIns="91440" bIns="45720" anchor="t" anchorCtr="0"/>
          <a:p>
            <a:pPr eaLnBrk="1" hangingPunct="1">
              <a:buClrTx/>
              <a:buSzTx/>
              <a:buFontTx/>
            </a:pPr>
            <a:r>
              <a:rPr lang="zh-CN" altLang="en-US" dirty="0">
                <a:solidFill>
                  <a:schemeClr val="accent2"/>
                </a:solidFill>
                <a:latin typeface="+mn-lt"/>
                <a:ea typeface="幼圆" panose="02010509060101010101" pitchFamily="49" charset="-122"/>
                <a:cs typeface="+mn-cs"/>
              </a:rPr>
              <a:t>（面向未来，强化现场工作六大要点）</a:t>
            </a:r>
            <a:endParaRPr lang="zh-CN" altLang="en-US" dirty="0">
              <a:solidFill>
                <a:schemeClr val="accent2"/>
              </a:solidFill>
              <a:latin typeface="+mn-lt"/>
              <a:ea typeface="幼圆" panose="02010509060101010101" pitchFamily="49" charset="-122"/>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xfrm>
            <a:off x="827723" y="2348548"/>
            <a:ext cx="7793037" cy="1143000"/>
          </a:xfrm>
          <a:ln/>
        </p:spPr>
        <p:txBody>
          <a:bodyPr vert="horz" wrap="square" lIns="91440" tIns="45720" rIns="91440" bIns="45720" anchor="ctr" anchorCtr="0"/>
          <a:p>
            <a:pPr algn="l" eaLnBrk="1" hangingPunct="1"/>
            <a:br>
              <a:rPr lang="en-US" altLang="zh-CN" sz="3600" b="1" dirty="0">
                <a:solidFill>
                  <a:schemeClr val="accent2"/>
                </a:solidFill>
                <a:ea typeface="幼圆" panose="02010509060101010101" pitchFamily="49" charset="-122"/>
              </a:rPr>
            </a:br>
            <a:br>
              <a:rPr lang="en-US" altLang="zh-CN" sz="3600" b="1" dirty="0">
                <a:solidFill>
                  <a:schemeClr val="accent2"/>
                </a:solidFill>
                <a:ea typeface="幼圆" panose="02010509060101010101" pitchFamily="49" charset="-122"/>
              </a:rPr>
            </a:br>
            <a:r>
              <a:rPr lang="en-US" altLang="zh-CN" sz="3600" b="1" dirty="0">
                <a:solidFill>
                  <a:schemeClr val="accent2"/>
                </a:solidFill>
                <a:ea typeface="幼圆" panose="02010509060101010101" pitchFamily="49" charset="-122"/>
              </a:rPr>
              <a:t>1.</a:t>
            </a:r>
            <a:r>
              <a:rPr lang="zh-CN" altLang="en-US" sz="3600" b="1" dirty="0">
                <a:solidFill>
                  <a:schemeClr val="accent2"/>
                </a:solidFill>
                <a:ea typeface="幼圆" panose="02010509060101010101" pitchFamily="49" charset="-122"/>
              </a:rPr>
              <a:t>培 养 人 才</a:t>
            </a:r>
            <a:br>
              <a:rPr lang="zh-CN" altLang="en-US" sz="3600" b="1" dirty="0">
                <a:solidFill>
                  <a:schemeClr val="accent2"/>
                </a:solidFill>
                <a:ea typeface="幼圆" panose="02010509060101010101" pitchFamily="49" charset="-122"/>
              </a:rPr>
            </a:br>
            <a:r>
              <a:rPr lang="en-US" altLang="zh-CN" sz="3600" b="1" dirty="0">
                <a:solidFill>
                  <a:schemeClr val="accent2"/>
                </a:solidFill>
                <a:ea typeface="幼圆" panose="02010509060101010101" pitchFamily="49" charset="-122"/>
              </a:rPr>
              <a:t>2.</a:t>
            </a:r>
            <a:r>
              <a:rPr lang="zh-CN" altLang="en-US" sz="3600" b="1" dirty="0">
                <a:solidFill>
                  <a:schemeClr val="accent2"/>
                </a:solidFill>
                <a:ea typeface="幼圆" panose="02010509060101010101" pitchFamily="49" charset="-122"/>
              </a:rPr>
              <a:t>酿 造 团 队 精 神</a:t>
            </a:r>
            <a:br>
              <a:rPr lang="zh-CN" altLang="en-US" sz="3600" b="1" dirty="0">
                <a:solidFill>
                  <a:schemeClr val="accent2"/>
                </a:solidFill>
                <a:ea typeface="幼圆" panose="02010509060101010101" pitchFamily="49" charset="-122"/>
              </a:rPr>
            </a:br>
            <a:r>
              <a:rPr lang="en-US" altLang="zh-CN" sz="3600" b="1" dirty="0">
                <a:solidFill>
                  <a:schemeClr val="accent2"/>
                </a:solidFill>
                <a:ea typeface="幼圆" panose="02010509060101010101" pitchFamily="49" charset="-122"/>
              </a:rPr>
              <a:t>3.</a:t>
            </a:r>
            <a:r>
              <a:rPr lang="zh-CN" altLang="en-US" sz="3600" b="1" dirty="0">
                <a:solidFill>
                  <a:schemeClr val="accent2"/>
                </a:solidFill>
                <a:ea typeface="幼圆" panose="02010509060101010101" pitchFamily="49" charset="-122"/>
              </a:rPr>
              <a:t>营 造 安 全 、 舒 适 的 现 场</a:t>
            </a:r>
            <a:br>
              <a:rPr lang="zh-CN" altLang="en-US" sz="3600" b="1" dirty="0">
                <a:solidFill>
                  <a:schemeClr val="accent2"/>
                </a:solidFill>
                <a:ea typeface="幼圆" panose="02010509060101010101" pitchFamily="49" charset="-122"/>
              </a:rPr>
            </a:br>
            <a:r>
              <a:rPr lang="en-US" altLang="zh-CN" sz="3600" b="1" dirty="0">
                <a:solidFill>
                  <a:schemeClr val="accent2"/>
                </a:solidFill>
                <a:ea typeface="幼圆" panose="02010509060101010101" pitchFamily="49" charset="-122"/>
              </a:rPr>
              <a:t>4.</a:t>
            </a:r>
            <a:r>
              <a:rPr lang="zh-CN" altLang="en-US" sz="3600" b="1" dirty="0">
                <a:solidFill>
                  <a:schemeClr val="accent2"/>
                </a:solidFill>
                <a:ea typeface="幼圆" panose="02010509060101010101" pitchFamily="49" charset="-122"/>
              </a:rPr>
              <a:t>技 能 提 高 及 传 承 文 化</a:t>
            </a:r>
            <a:br>
              <a:rPr lang="zh-CN" altLang="en-US" sz="3600" b="1" dirty="0">
                <a:solidFill>
                  <a:schemeClr val="accent2"/>
                </a:solidFill>
                <a:ea typeface="幼圆" panose="02010509060101010101" pitchFamily="49" charset="-122"/>
              </a:rPr>
            </a:br>
            <a:r>
              <a:rPr lang="en-US" altLang="zh-CN" sz="3600" b="1" dirty="0">
                <a:solidFill>
                  <a:schemeClr val="accent2"/>
                </a:solidFill>
                <a:ea typeface="幼圆" panose="02010509060101010101" pitchFamily="49" charset="-122"/>
              </a:rPr>
              <a:t>5.</a:t>
            </a:r>
            <a:r>
              <a:rPr lang="zh-CN" altLang="en-US" sz="3600" b="1" dirty="0">
                <a:solidFill>
                  <a:schemeClr val="accent2"/>
                </a:solidFill>
                <a:ea typeface="幼圆" panose="02010509060101010101" pitchFamily="49" charset="-122"/>
              </a:rPr>
              <a:t>改 善 无 止 境</a:t>
            </a:r>
            <a:br>
              <a:rPr lang="zh-CN" altLang="en-US" sz="3600" b="1" dirty="0">
                <a:solidFill>
                  <a:schemeClr val="accent2"/>
                </a:solidFill>
                <a:ea typeface="幼圆" panose="02010509060101010101" pitchFamily="49" charset="-122"/>
              </a:rPr>
            </a:br>
            <a:r>
              <a:rPr lang="en-US" altLang="zh-CN" sz="3600" b="1" dirty="0">
                <a:solidFill>
                  <a:schemeClr val="accent2"/>
                </a:solidFill>
                <a:ea typeface="幼圆" panose="02010509060101010101" pitchFamily="49" charset="-122"/>
              </a:rPr>
              <a:t>6.</a:t>
            </a:r>
            <a:r>
              <a:rPr lang="zh-CN" altLang="en-US" sz="3600" b="1" dirty="0">
                <a:solidFill>
                  <a:schemeClr val="accent2"/>
                </a:solidFill>
                <a:ea typeface="幼圆" panose="02010509060101010101" pitchFamily="49" charset="-122"/>
              </a:rPr>
              <a:t>造 就 品 质 工 程</a:t>
            </a:r>
            <a:endParaRPr lang="zh-CN" altLang="en-US" sz="3600" b="1" dirty="0">
              <a:solidFill>
                <a:schemeClr val="accent2"/>
              </a:solidFill>
              <a:ea typeface="幼圆" panose="02010509060101010101" pitchFamily="49" charset="-122"/>
            </a:endParaRPr>
          </a:p>
        </p:txBody>
      </p:sp>
      <p:sp>
        <p:nvSpPr>
          <p:cNvPr id="19459" name="AutoShape 4"/>
          <p:cNvSpPr/>
          <p:nvPr/>
        </p:nvSpPr>
        <p:spPr>
          <a:xfrm>
            <a:off x="395288" y="909003"/>
            <a:ext cx="5411787" cy="738187"/>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spAutoFit/>
          </a:bodyPr>
          <a:p>
            <a:pPr algn="ctr"/>
            <a:r>
              <a:rPr lang="zh-CN" altLang="en-US" sz="3600" b="1" dirty="0">
                <a:solidFill>
                  <a:srgbClr val="C00000"/>
                </a:solidFill>
                <a:latin typeface="黑体" panose="02010609060101010101" pitchFamily="49" charset="-122"/>
                <a:ea typeface="黑体" panose="02010609060101010101" pitchFamily="49" charset="-122"/>
              </a:rPr>
              <a:t>强化现场工作</a:t>
            </a:r>
            <a:r>
              <a:rPr lang="zh-CN" altLang="en-US" sz="3600" b="1" dirty="0">
                <a:solidFill>
                  <a:srgbClr val="00B050"/>
                </a:solidFill>
                <a:latin typeface="黑体" panose="02010609060101010101" pitchFamily="49" charset="-122"/>
                <a:ea typeface="黑体" panose="02010609060101010101" pitchFamily="49" charset="-122"/>
              </a:rPr>
              <a:t>六大要点</a:t>
            </a:r>
            <a:endParaRPr lang="zh-CN" altLang="en-US" sz="3600" b="1" dirty="0">
              <a:solidFill>
                <a:srgbClr val="00B050"/>
              </a:solidFill>
              <a:latin typeface="黑体" panose="02010609060101010101" pitchFamily="49" charset="-122"/>
              <a:ea typeface="黑体" panose="0201060906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20482" name="AutoShape 2"/>
          <p:cNvSpPr/>
          <p:nvPr/>
        </p:nvSpPr>
        <p:spPr>
          <a:xfrm>
            <a:off x="395288" y="908050"/>
            <a:ext cx="8424862" cy="1584325"/>
          </a:xfrm>
          <a:prstGeom prst="roundRect">
            <a:avLst>
              <a:gd name="adj" fmla="val 16667"/>
            </a:avLst>
          </a:prstGeom>
          <a:noFill/>
          <a:ln w="38100" cap="flat" cmpd="sng">
            <a:solidFill>
              <a:srgbClr val="0000FF"/>
            </a:solidFill>
            <a:prstDash val="solid"/>
            <a:headEnd type="none" w="med" len="med"/>
            <a:tailEnd type="none" w="med" len="med"/>
          </a:ln>
        </p:spPr>
        <p:txBody>
          <a:bodyPr wrap="none" anchor="ctr" anchorCtr="0"/>
          <a:p>
            <a:r>
              <a:rPr lang="en-US" altLang="zh-CN" sz="2000" b="1" dirty="0">
                <a:solidFill>
                  <a:schemeClr val="accent2"/>
                </a:solidFill>
                <a:latin typeface="幼圆" panose="02010509060101010101" pitchFamily="49" charset="-122"/>
                <a:ea typeface="幼圆" panose="02010509060101010101" pitchFamily="49" charset="-122"/>
              </a:rPr>
              <a:t>1.</a:t>
            </a:r>
            <a:r>
              <a:rPr lang="zh-CN" altLang="en-US" sz="2000" b="1" dirty="0">
                <a:solidFill>
                  <a:schemeClr val="accent2"/>
                </a:solidFill>
                <a:latin typeface="幼圆" panose="02010509060101010101" pitchFamily="49" charset="-122"/>
                <a:ea typeface="幼圆" panose="02010509060101010101" pitchFamily="49" charset="-122"/>
              </a:rPr>
              <a:t>如何迎接来自</a:t>
            </a:r>
            <a:r>
              <a:rPr lang="zh-CN" altLang="en-US" sz="2000" b="1" dirty="0">
                <a:solidFill>
                  <a:srgbClr val="FF0000"/>
                </a:solidFill>
                <a:latin typeface="幼圆" panose="02010509060101010101" pitchFamily="49" charset="-122"/>
                <a:ea typeface="幼圆" panose="02010509060101010101" pitchFamily="49" charset="-122"/>
              </a:rPr>
              <a:t>市场变革</a:t>
            </a:r>
            <a:r>
              <a:rPr lang="zh-CN" altLang="en-US" sz="2000" b="1" dirty="0">
                <a:solidFill>
                  <a:schemeClr val="accent2"/>
                </a:solidFill>
                <a:latin typeface="幼圆" panose="02010509060101010101" pitchFamily="49" charset="-122"/>
                <a:ea typeface="幼圆" panose="02010509060101010101" pitchFamily="49" charset="-122"/>
              </a:rPr>
              <a:t>带来的挑战</a:t>
            </a:r>
            <a:endParaRPr lang="zh-CN" altLang="en-US" sz="2000" b="1" dirty="0">
              <a:solidFill>
                <a:schemeClr val="accent2"/>
              </a:solidFill>
              <a:latin typeface="幼圆" panose="02010509060101010101" pitchFamily="49" charset="-122"/>
              <a:ea typeface="幼圆" panose="02010509060101010101" pitchFamily="49" charset="-122"/>
            </a:endParaRPr>
          </a:p>
          <a:p>
            <a:r>
              <a:rPr lang="en-US" altLang="zh-CN" sz="2000" b="1" dirty="0">
                <a:solidFill>
                  <a:schemeClr val="accent2"/>
                </a:solidFill>
                <a:latin typeface="幼圆" panose="02010509060101010101" pitchFamily="49" charset="-122"/>
                <a:ea typeface="幼圆" panose="02010509060101010101" pitchFamily="49" charset="-122"/>
              </a:rPr>
              <a:t>.</a:t>
            </a:r>
            <a:r>
              <a:rPr lang="zh-CN" altLang="en-US" sz="2000" b="1" dirty="0">
                <a:solidFill>
                  <a:schemeClr val="accent2"/>
                </a:solidFill>
                <a:latin typeface="幼圆" panose="02010509060101010101" pitchFamily="49" charset="-122"/>
                <a:ea typeface="幼圆" panose="02010509060101010101" pitchFamily="49" charset="-122"/>
              </a:rPr>
              <a:t>希望适应时代变化的趋势，认识</a:t>
            </a:r>
            <a:r>
              <a:rPr lang="zh-CN" altLang="en-US" sz="2000" b="1" dirty="0">
                <a:solidFill>
                  <a:srgbClr val="00B050"/>
                </a:solidFill>
                <a:latin typeface="幼圆" panose="02010509060101010101" pitchFamily="49" charset="-122"/>
                <a:ea typeface="幼圆" panose="02010509060101010101" pitchFamily="49" charset="-122"/>
              </a:rPr>
              <a:t>企业的生存现状</a:t>
            </a:r>
            <a:r>
              <a:rPr lang="zh-CN" altLang="en-US" sz="2000" b="1" dirty="0">
                <a:solidFill>
                  <a:schemeClr val="accent2"/>
                </a:solidFill>
                <a:latin typeface="幼圆" panose="02010509060101010101" pitchFamily="49" charset="-122"/>
                <a:ea typeface="幼圆" panose="02010509060101010101" pitchFamily="49" charset="-122"/>
              </a:rPr>
              <a:t>，做好传帮带工作。</a:t>
            </a:r>
            <a:endParaRPr lang="zh-CN" altLang="en-US" sz="2000" b="1" dirty="0">
              <a:solidFill>
                <a:schemeClr val="accent2"/>
              </a:solidFill>
              <a:latin typeface="幼圆" panose="02010509060101010101" pitchFamily="49" charset="-122"/>
              <a:ea typeface="幼圆" panose="02010509060101010101" pitchFamily="49" charset="-122"/>
            </a:endParaRPr>
          </a:p>
          <a:p>
            <a:r>
              <a:rPr lang="en-US" altLang="zh-CN" sz="2000" b="1" dirty="0">
                <a:solidFill>
                  <a:schemeClr val="accent2"/>
                </a:solidFill>
                <a:latin typeface="幼圆" panose="02010509060101010101" pitchFamily="49" charset="-122"/>
                <a:ea typeface="幼圆" panose="02010509060101010101" pitchFamily="49" charset="-122"/>
              </a:rPr>
              <a:t>.</a:t>
            </a:r>
            <a:r>
              <a:rPr lang="zh-CN" altLang="en-US" sz="2000" b="1" dirty="0">
                <a:solidFill>
                  <a:schemeClr val="accent2"/>
                </a:solidFill>
                <a:latin typeface="幼圆" panose="02010509060101010101" pitchFamily="49" charset="-122"/>
                <a:ea typeface="幼圆" panose="02010509060101010101" pitchFamily="49" charset="-122"/>
              </a:rPr>
              <a:t>希望立足本现场，不满足现状，大胆、</a:t>
            </a:r>
            <a:r>
              <a:rPr lang="zh-CN" altLang="en-US" sz="2000" b="1" dirty="0">
                <a:solidFill>
                  <a:srgbClr val="00B0F0"/>
                </a:solidFill>
                <a:latin typeface="幼圆" panose="02010509060101010101" pitchFamily="49" charset="-122"/>
                <a:ea typeface="幼圆" panose="02010509060101010101" pitchFamily="49" charset="-122"/>
              </a:rPr>
              <a:t>果断地进行变革</a:t>
            </a:r>
            <a:r>
              <a:rPr lang="zh-CN" altLang="en-US" sz="2000" b="1" dirty="0">
                <a:solidFill>
                  <a:schemeClr val="accent2"/>
                </a:solidFill>
                <a:latin typeface="幼圆" panose="02010509060101010101" pitchFamily="49" charset="-122"/>
                <a:ea typeface="幼圆" panose="02010509060101010101" pitchFamily="49" charset="-122"/>
              </a:rPr>
              <a:t>。</a:t>
            </a:r>
            <a:endParaRPr lang="zh-CN" altLang="en-US" sz="2000" b="1" dirty="0">
              <a:solidFill>
                <a:schemeClr val="accent2"/>
              </a:solidFill>
              <a:latin typeface="幼圆" panose="02010509060101010101" pitchFamily="49" charset="-122"/>
              <a:ea typeface="幼圆" panose="02010509060101010101" pitchFamily="49" charset="-122"/>
            </a:endParaRPr>
          </a:p>
        </p:txBody>
      </p:sp>
      <p:sp>
        <p:nvSpPr>
          <p:cNvPr id="20483" name="AutoShape 3"/>
          <p:cNvSpPr/>
          <p:nvPr/>
        </p:nvSpPr>
        <p:spPr>
          <a:xfrm>
            <a:off x="393700" y="45085"/>
            <a:ext cx="4322763" cy="738188"/>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spAutoFit/>
          </a:bodyPr>
          <a:p>
            <a:pPr algn="ctr"/>
            <a:r>
              <a:rPr lang="zh-CN" altLang="en-US" sz="3600" b="1" dirty="0">
                <a:solidFill>
                  <a:srgbClr val="C00000"/>
                </a:solidFill>
                <a:latin typeface="黑体" panose="02010609060101010101" pitchFamily="49" charset="-122"/>
                <a:ea typeface="黑体" panose="02010609060101010101" pitchFamily="49" charset="-122"/>
              </a:rPr>
              <a:t>对组长的期待</a:t>
            </a:r>
            <a:endParaRPr lang="zh-CN" altLang="en-US" sz="3600" b="1" dirty="0">
              <a:solidFill>
                <a:srgbClr val="C00000"/>
              </a:solidFill>
              <a:latin typeface="黑体" panose="02010609060101010101" pitchFamily="49" charset="-122"/>
              <a:ea typeface="黑体" panose="02010609060101010101" pitchFamily="49" charset="-122"/>
            </a:endParaRPr>
          </a:p>
        </p:txBody>
      </p:sp>
      <p:sp>
        <p:nvSpPr>
          <p:cNvPr id="20484" name="AutoShape 4"/>
          <p:cNvSpPr/>
          <p:nvPr/>
        </p:nvSpPr>
        <p:spPr>
          <a:xfrm>
            <a:off x="395288" y="2636838"/>
            <a:ext cx="8424862" cy="1943100"/>
          </a:xfrm>
          <a:prstGeom prst="roundRect">
            <a:avLst>
              <a:gd name="adj" fmla="val 16667"/>
            </a:avLst>
          </a:prstGeom>
          <a:noFill/>
          <a:ln w="38100" cap="flat" cmpd="sng">
            <a:solidFill>
              <a:srgbClr val="0000FF"/>
            </a:solidFill>
            <a:prstDash val="solid"/>
            <a:headEnd type="none" w="med" len="med"/>
            <a:tailEnd type="none" w="med" len="med"/>
          </a:ln>
        </p:spPr>
        <p:txBody>
          <a:bodyPr wrap="none" anchor="ctr" anchorCtr="0"/>
          <a:p>
            <a:r>
              <a:rPr lang="en-US" altLang="zh-CN" sz="2000" b="1" dirty="0">
                <a:solidFill>
                  <a:schemeClr val="accent2"/>
                </a:solidFill>
                <a:latin typeface="幼圆" panose="02010509060101010101" pitchFamily="49" charset="-122"/>
                <a:ea typeface="幼圆" panose="02010509060101010101" pitchFamily="49" charset="-122"/>
              </a:rPr>
              <a:t>2.</a:t>
            </a:r>
            <a:r>
              <a:rPr lang="zh-CN" altLang="en-US" sz="2000" b="1" dirty="0">
                <a:solidFill>
                  <a:schemeClr val="accent2"/>
                </a:solidFill>
                <a:latin typeface="幼圆" panose="02010509060101010101" pitchFamily="49" charset="-122"/>
                <a:ea typeface="幼圆" panose="02010509060101010101" pitchFamily="49" charset="-122"/>
              </a:rPr>
              <a:t>在现场运营中、对组长应有的职责进行再确认</a:t>
            </a:r>
            <a:endParaRPr lang="zh-CN" altLang="en-US" sz="2000" b="1" dirty="0">
              <a:solidFill>
                <a:schemeClr val="accent2"/>
              </a:solidFill>
              <a:latin typeface="幼圆" panose="02010509060101010101" pitchFamily="49" charset="-122"/>
              <a:ea typeface="幼圆" panose="02010509060101010101" pitchFamily="49" charset="-122"/>
            </a:endParaRPr>
          </a:p>
          <a:p>
            <a:r>
              <a:rPr lang="en-US" altLang="zh-CN" sz="2000" b="1" dirty="0">
                <a:solidFill>
                  <a:schemeClr val="accent2"/>
                </a:solidFill>
                <a:latin typeface="幼圆" panose="02010509060101010101" pitchFamily="49" charset="-122"/>
                <a:ea typeface="幼圆" panose="02010509060101010101" pitchFamily="49" charset="-122"/>
              </a:rPr>
              <a:t>.【</a:t>
            </a:r>
            <a:r>
              <a:rPr lang="zh-CN" altLang="en-US" sz="2000" b="1" dirty="0">
                <a:solidFill>
                  <a:schemeClr val="accent2"/>
                </a:solidFill>
                <a:latin typeface="幼圆" panose="02010509060101010101" pitchFamily="49" charset="-122"/>
                <a:ea typeface="幼圆" panose="02010509060101010101" pitchFamily="49" charset="-122"/>
              </a:rPr>
              <a:t>什么是</a:t>
            </a:r>
            <a:r>
              <a:rPr lang="zh-CN" altLang="en-US" sz="2000" b="1" dirty="0">
                <a:solidFill>
                  <a:srgbClr val="FF0000"/>
                </a:solidFill>
                <a:latin typeface="幼圆" panose="02010509060101010101" pitchFamily="49" charset="-122"/>
                <a:ea typeface="幼圆" panose="02010509060101010101" pitchFamily="49" charset="-122"/>
              </a:rPr>
              <a:t>强有力的职场</a:t>
            </a:r>
            <a:r>
              <a:rPr lang="zh-CN" altLang="en-US" sz="2000" b="1" dirty="0">
                <a:solidFill>
                  <a:schemeClr val="accent2"/>
                </a:solidFill>
                <a:latin typeface="幼圆" panose="02010509060101010101" pitchFamily="49" charset="-122"/>
                <a:ea typeface="幼圆" panose="02010509060101010101" pitchFamily="49" charset="-122"/>
              </a:rPr>
              <a:t>？</a:t>
            </a:r>
            <a:r>
              <a:rPr lang="en-US" altLang="zh-CN" sz="2000" b="1" dirty="0">
                <a:solidFill>
                  <a:schemeClr val="accent2"/>
                </a:solidFill>
                <a:latin typeface="幼圆" panose="02010509060101010101" pitchFamily="49" charset="-122"/>
                <a:ea typeface="幼圆" panose="02010509060101010101" pitchFamily="49" charset="-122"/>
              </a:rPr>
              <a:t>】</a:t>
            </a:r>
            <a:r>
              <a:rPr lang="en-US" altLang="zh-CN" sz="2000" b="1" dirty="0">
                <a:solidFill>
                  <a:schemeClr val="accent2"/>
                </a:solidFill>
                <a:latin typeface="Arial" panose="020B0604020202020204" pitchFamily="34" charset="0"/>
              </a:rPr>
              <a:t>【</a:t>
            </a:r>
            <a:r>
              <a:rPr lang="zh-CN" altLang="en-US" sz="2000" b="1" dirty="0">
                <a:solidFill>
                  <a:schemeClr val="accent2"/>
                </a:solidFill>
                <a:latin typeface="Arial" panose="020B0604020202020204" pitchFamily="34" charset="0"/>
              </a:rPr>
              <a:t>自己的工作</a:t>
            </a:r>
            <a:r>
              <a:rPr lang="zh-CN" altLang="en-US" sz="2000" b="1" dirty="0">
                <a:solidFill>
                  <a:srgbClr val="00B050"/>
                </a:solidFill>
                <a:latin typeface="Arial" panose="020B0604020202020204" pitchFamily="34" charset="0"/>
              </a:rPr>
              <a:t>职责是什么？</a:t>
            </a:r>
            <a:r>
              <a:rPr lang="en-US" altLang="zh-CN" sz="2000" b="1" dirty="0">
                <a:solidFill>
                  <a:schemeClr val="accent2"/>
                </a:solidFill>
                <a:latin typeface="Arial" panose="020B0604020202020204" pitchFamily="34" charset="0"/>
              </a:rPr>
              <a:t>】</a:t>
            </a:r>
            <a:endParaRPr lang="en-US" altLang="zh-CN" sz="2000" b="1" dirty="0">
              <a:solidFill>
                <a:schemeClr val="accent2"/>
              </a:solidFill>
              <a:latin typeface="Arial" panose="020B0604020202020204" pitchFamily="34" charset="0"/>
            </a:endParaRPr>
          </a:p>
          <a:p>
            <a:r>
              <a:rPr lang="zh-CN" altLang="en-US" sz="2000" b="1" dirty="0">
                <a:solidFill>
                  <a:schemeClr val="accent2"/>
                </a:solidFill>
                <a:latin typeface="Arial" panose="020B0604020202020204" pitchFamily="34" charset="0"/>
                <a:ea typeface="幼圆" panose="02010509060101010101" pitchFamily="49" charset="-122"/>
              </a:rPr>
              <a:t>希望对照日常工作</a:t>
            </a:r>
            <a:r>
              <a:rPr lang="zh-CN" altLang="en-US" sz="2000" b="1" dirty="0">
                <a:solidFill>
                  <a:srgbClr val="0070C0"/>
                </a:solidFill>
                <a:latin typeface="Arial" panose="020B0604020202020204" pitchFamily="34" charset="0"/>
                <a:ea typeface="幼圆" panose="02010509060101010101" pitchFamily="49" charset="-122"/>
              </a:rPr>
              <a:t>反省和修正</a:t>
            </a:r>
            <a:r>
              <a:rPr lang="zh-CN" altLang="en-US" sz="2000" b="1" dirty="0">
                <a:solidFill>
                  <a:schemeClr val="accent2"/>
                </a:solidFill>
                <a:latin typeface="Arial" panose="020B0604020202020204" pitchFamily="34" charset="0"/>
                <a:ea typeface="幼圆" panose="02010509060101010101" pitchFamily="49" charset="-122"/>
              </a:rPr>
              <a:t>。</a:t>
            </a:r>
            <a:endParaRPr lang="zh-CN" altLang="en-US" sz="2000" b="1" dirty="0">
              <a:solidFill>
                <a:schemeClr val="accent2"/>
              </a:solidFill>
              <a:latin typeface="Arial" panose="020B0604020202020204" pitchFamily="34" charset="0"/>
              <a:ea typeface="幼圆" panose="02010509060101010101" pitchFamily="49" charset="-122"/>
            </a:endParaRPr>
          </a:p>
          <a:p>
            <a:r>
              <a:rPr lang="zh-CN" altLang="en-US" sz="2000" b="1" dirty="0">
                <a:solidFill>
                  <a:schemeClr val="accent2"/>
                </a:solidFill>
                <a:latin typeface="幼圆" panose="02010509060101010101" pitchFamily="49" charset="-122"/>
                <a:ea typeface="幼圆" panose="02010509060101010101" pitchFamily="49" charset="-122"/>
              </a:rPr>
              <a:t>希望着眼现场，捕捉课题，</a:t>
            </a:r>
            <a:r>
              <a:rPr lang="zh-CN" altLang="en-US" sz="2000" b="1" dirty="0">
                <a:solidFill>
                  <a:srgbClr val="C00000"/>
                </a:solidFill>
                <a:latin typeface="幼圆" panose="02010509060101010101" pitchFamily="49" charset="-122"/>
                <a:ea typeface="幼圆" panose="02010509060101010101" pitchFamily="49" charset="-122"/>
              </a:rPr>
              <a:t>寻找问题真正根源</a:t>
            </a:r>
            <a:r>
              <a:rPr lang="zh-CN" altLang="en-US" sz="2000" b="1" dirty="0">
                <a:solidFill>
                  <a:schemeClr val="accent2"/>
                </a:solidFill>
                <a:latin typeface="幼圆" panose="02010509060101010101" pitchFamily="49" charset="-122"/>
                <a:ea typeface="幼圆" panose="02010509060101010101" pitchFamily="49" charset="-122"/>
              </a:rPr>
              <a:t>。</a:t>
            </a:r>
            <a:endParaRPr lang="zh-CN" altLang="en-US" sz="2000" b="1" dirty="0">
              <a:solidFill>
                <a:schemeClr val="accent2"/>
              </a:solidFill>
              <a:latin typeface="幼圆" panose="02010509060101010101" pitchFamily="49" charset="-122"/>
              <a:ea typeface="幼圆" panose="02010509060101010101" pitchFamily="49" charset="-122"/>
            </a:endParaRPr>
          </a:p>
          <a:p>
            <a:r>
              <a:rPr lang="zh-CN" altLang="en-US" sz="2000" b="1" dirty="0">
                <a:solidFill>
                  <a:schemeClr val="accent2"/>
                </a:solidFill>
                <a:latin typeface="幼圆" panose="02010509060101010101" pitchFamily="49" charset="-122"/>
                <a:ea typeface="幼圆" panose="02010509060101010101" pitchFamily="49" charset="-122"/>
              </a:rPr>
              <a:t>希望不直接传达上级指示，而是结合现场的</a:t>
            </a:r>
            <a:r>
              <a:rPr lang="zh-CN" altLang="en-US" sz="2000" b="1" dirty="0">
                <a:latin typeface="幼圆" panose="02010509060101010101" pitchFamily="49" charset="-122"/>
                <a:ea typeface="幼圆" panose="02010509060101010101" pitchFamily="49" charset="-122"/>
              </a:rPr>
              <a:t>实际情况</a:t>
            </a:r>
            <a:r>
              <a:rPr lang="zh-CN" altLang="en-US" sz="2000" b="1" dirty="0">
                <a:solidFill>
                  <a:schemeClr val="accent2"/>
                </a:solidFill>
                <a:latin typeface="幼圆" panose="02010509060101010101" pitchFamily="49" charset="-122"/>
                <a:ea typeface="幼圆" panose="02010509060101010101" pitchFamily="49" charset="-122"/>
              </a:rPr>
              <a:t>研究对应后，向部</a:t>
            </a:r>
            <a:endParaRPr lang="zh-CN" altLang="en-US" sz="2000" b="1" dirty="0">
              <a:solidFill>
                <a:schemeClr val="accent2"/>
              </a:solidFill>
              <a:latin typeface="幼圆" panose="02010509060101010101" pitchFamily="49" charset="-122"/>
              <a:ea typeface="幼圆" panose="02010509060101010101" pitchFamily="49" charset="-122"/>
            </a:endParaRPr>
          </a:p>
          <a:p>
            <a:r>
              <a:rPr lang="zh-CN" altLang="en-US" sz="2000" b="1" dirty="0">
                <a:solidFill>
                  <a:schemeClr val="accent2"/>
                </a:solidFill>
                <a:latin typeface="幼圆" panose="02010509060101010101" pitchFamily="49" charset="-122"/>
                <a:ea typeface="幼圆" panose="02010509060101010101" pitchFamily="49" charset="-122"/>
              </a:rPr>
              <a:t>下作指示。</a:t>
            </a:r>
            <a:endParaRPr lang="zh-CN" altLang="en-US" sz="2000" b="1" dirty="0">
              <a:solidFill>
                <a:schemeClr val="accent2"/>
              </a:solidFill>
              <a:latin typeface="幼圆" panose="02010509060101010101" pitchFamily="49" charset="-122"/>
              <a:ea typeface="幼圆" panose="02010509060101010101" pitchFamily="49" charset="-122"/>
            </a:endParaRPr>
          </a:p>
        </p:txBody>
      </p:sp>
      <p:sp>
        <p:nvSpPr>
          <p:cNvPr id="20485" name="AutoShape 5"/>
          <p:cNvSpPr/>
          <p:nvPr/>
        </p:nvSpPr>
        <p:spPr>
          <a:xfrm>
            <a:off x="395288" y="4724400"/>
            <a:ext cx="8424862" cy="1801813"/>
          </a:xfrm>
          <a:prstGeom prst="roundRect">
            <a:avLst>
              <a:gd name="adj" fmla="val 16667"/>
            </a:avLst>
          </a:prstGeom>
          <a:noFill/>
          <a:ln w="38100" cap="flat" cmpd="sng">
            <a:solidFill>
              <a:srgbClr val="0000FF"/>
            </a:solidFill>
            <a:prstDash val="solid"/>
            <a:headEnd type="none" w="med" len="med"/>
            <a:tailEnd type="none" w="med" len="med"/>
          </a:ln>
        </p:spPr>
        <p:txBody>
          <a:bodyPr wrap="none" anchor="ctr" anchorCtr="0"/>
          <a:p>
            <a:r>
              <a:rPr lang="en-US" altLang="zh-CN" sz="2000" b="1" dirty="0">
                <a:solidFill>
                  <a:schemeClr val="accent2"/>
                </a:solidFill>
                <a:latin typeface="幼圆" panose="02010509060101010101" pitchFamily="49" charset="-122"/>
                <a:ea typeface="幼圆" panose="02010509060101010101" pitchFamily="49" charset="-122"/>
              </a:rPr>
              <a:t>3.</a:t>
            </a:r>
            <a:r>
              <a:rPr lang="zh-CN" altLang="en-US" sz="2000" b="1" dirty="0">
                <a:solidFill>
                  <a:schemeClr val="accent2"/>
                </a:solidFill>
                <a:latin typeface="幼圆" panose="02010509060101010101" pitchFamily="49" charset="-122"/>
                <a:ea typeface="幼圆" panose="02010509060101010101" pitchFamily="49" charset="-122"/>
              </a:rPr>
              <a:t>培养人才</a:t>
            </a:r>
            <a:endParaRPr lang="zh-CN" altLang="en-US" sz="2000" b="1" dirty="0">
              <a:solidFill>
                <a:schemeClr val="accent2"/>
              </a:solidFill>
              <a:latin typeface="幼圆" panose="02010509060101010101" pitchFamily="49" charset="-122"/>
              <a:ea typeface="幼圆" panose="02010509060101010101" pitchFamily="49" charset="-122"/>
            </a:endParaRPr>
          </a:p>
          <a:p>
            <a:r>
              <a:rPr lang="zh-CN" altLang="en-US" sz="2000" b="1" dirty="0">
                <a:solidFill>
                  <a:schemeClr val="accent2"/>
                </a:solidFill>
                <a:latin typeface="幼圆" panose="02010509060101010101" pitchFamily="49" charset="-122"/>
                <a:ea typeface="幼圆" panose="02010509060101010101" pitchFamily="49" charset="-122"/>
              </a:rPr>
              <a:t>希望向部下传授对生产的产品</a:t>
            </a:r>
            <a:r>
              <a:rPr lang="zh-CN" altLang="en-US" sz="2000" b="1" dirty="0">
                <a:solidFill>
                  <a:srgbClr val="00B050"/>
                </a:solidFill>
                <a:latin typeface="幼圆" panose="02010509060101010101" pitchFamily="49" charset="-122"/>
                <a:ea typeface="幼圆" panose="02010509060101010101" pitchFamily="49" charset="-122"/>
              </a:rPr>
              <a:t>永不满足，不断改善，</a:t>
            </a:r>
            <a:r>
              <a:rPr lang="zh-CN" altLang="en-US" sz="2000" b="1" dirty="0">
                <a:solidFill>
                  <a:schemeClr val="accent2"/>
                </a:solidFill>
                <a:latin typeface="幼圆" panose="02010509060101010101" pitchFamily="49" charset="-122"/>
                <a:ea typeface="幼圆" panose="02010509060101010101" pitchFamily="49" charset="-122"/>
              </a:rPr>
              <a:t>同时树立客户第一，</a:t>
            </a:r>
            <a:endParaRPr lang="zh-CN" altLang="en-US" sz="2000" b="1" dirty="0">
              <a:solidFill>
                <a:schemeClr val="accent2"/>
              </a:solidFill>
              <a:latin typeface="幼圆" panose="02010509060101010101" pitchFamily="49" charset="-122"/>
              <a:ea typeface="幼圆" panose="02010509060101010101" pitchFamily="49" charset="-122"/>
            </a:endParaRPr>
          </a:p>
          <a:p>
            <a:r>
              <a:rPr lang="zh-CN" altLang="en-US" sz="2000" b="1" dirty="0">
                <a:solidFill>
                  <a:schemeClr val="accent2"/>
                </a:solidFill>
                <a:latin typeface="幼圆" panose="02010509060101010101" pitchFamily="49" charset="-122"/>
                <a:ea typeface="幼圆" panose="02010509060101010101" pitchFamily="49" charset="-122"/>
              </a:rPr>
              <a:t>  现地现物，建设一支高水平的队伍。</a:t>
            </a:r>
            <a:endParaRPr lang="zh-CN" altLang="en-US" sz="2000" b="1" dirty="0">
              <a:solidFill>
                <a:schemeClr val="accent2"/>
              </a:solidFill>
              <a:latin typeface="幼圆" panose="02010509060101010101" pitchFamily="49" charset="-122"/>
              <a:ea typeface="幼圆" panose="02010509060101010101" pitchFamily="49" charset="-122"/>
            </a:endParaRPr>
          </a:p>
          <a:p>
            <a:r>
              <a:rPr lang="zh-CN" altLang="en-US" sz="2000" b="1" dirty="0">
                <a:solidFill>
                  <a:schemeClr val="accent2"/>
                </a:solidFill>
                <a:latin typeface="幼圆" panose="02010509060101010101" pitchFamily="49" charset="-122"/>
                <a:ea typeface="幼圆" panose="02010509060101010101" pitchFamily="49" charset="-122"/>
              </a:rPr>
              <a:t>希望与部下</a:t>
            </a:r>
            <a:r>
              <a:rPr lang="zh-CN" altLang="en-US" sz="2000" b="1" dirty="0">
                <a:solidFill>
                  <a:srgbClr val="C00000"/>
                </a:solidFill>
                <a:latin typeface="幼圆" panose="02010509060101010101" pitchFamily="49" charset="-122"/>
                <a:ea typeface="幼圆" panose="02010509060101010101" pitchFamily="49" charset="-122"/>
              </a:rPr>
              <a:t>充分沟通</a:t>
            </a:r>
            <a:r>
              <a:rPr lang="zh-CN" altLang="en-US" sz="2000" b="1" dirty="0">
                <a:solidFill>
                  <a:schemeClr val="accent2"/>
                </a:solidFill>
                <a:latin typeface="幼圆" panose="02010509060101010101" pitchFamily="49" charset="-122"/>
                <a:ea typeface="幼圆" panose="02010509060101010101" pitchFamily="49" charset="-122"/>
              </a:rPr>
              <a:t>，为了一个共同的目标，在实施过程中排除各种困难，</a:t>
            </a:r>
            <a:endParaRPr lang="zh-CN" altLang="en-US" sz="2000" b="1" dirty="0">
              <a:solidFill>
                <a:schemeClr val="accent2"/>
              </a:solidFill>
              <a:latin typeface="幼圆" panose="02010509060101010101" pitchFamily="49" charset="-122"/>
              <a:ea typeface="幼圆" panose="02010509060101010101" pitchFamily="49" charset="-122"/>
            </a:endParaRPr>
          </a:p>
          <a:p>
            <a:r>
              <a:rPr lang="zh-CN" altLang="en-US" sz="2000" b="1" dirty="0">
                <a:solidFill>
                  <a:schemeClr val="accent2"/>
                </a:solidFill>
                <a:latin typeface="幼圆" panose="02010509060101010101" pitchFamily="49" charset="-122"/>
                <a:ea typeface="幼圆" panose="02010509060101010101" pitchFamily="49" charset="-122"/>
              </a:rPr>
              <a:t>  树立达标的信念。</a:t>
            </a:r>
            <a:endParaRPr lang="zh-CN" altLang="en-US" sz="2000" b="1" dirty="0">
              <a:solidFill>
                <a:schemeClr val="accent2"/>
              </a:solidFill>
              <a:latin typeface="幼圆" panose="02010509060101010101" pitchFamily="49" charset="-122"/>
              <a:ea typeface="幼圆" panose="02010509060101010101" pitchFamily="49" charset="-122"/>
            </a:endParaRPr>
          </a:p>
          <a:p>
            <a:endParaRPr lang="en-US" altLang="zh-CN" sz="2000" b="1" dirty="0">
              <a:solidFill>
                <a:schemeClr val="accent2"/>
              </a:solidFill>
              <a:latin typeface="幼圆" panose="02010509060101010101" pitchFamily="49" charset="-122"/>
              <a:ea typeface="幼圆" panose="020105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74" name="Group 2"/>
          <p:cNvGrpSpPr/>
          <p:nvPr/>
        </p:nvGrpSpPr>
        <p:grpSpPr>
          <a:xfrm>
            <a:off x="395288" y="838200"/>
            <a:ext cx="4606925" cy="3527425"/>
            <a:chOff x="249" y="799"/>
            <a:chExt cx="2903" cy="2223"/>
          </a:xfrm>
        </p:grpSpPr>
        <p:sp>
          <p:nvSpPr>
            <p:cNvPr id="86019" name="AutoShape 3"/>
            <p:cNvSpPr>
              <a:spLocks noChangeArrowheads="1"/>
            </p:cNvSpPr>
            <p:nvPr/>
          </p:nvSpPr>
          <p:spPr bwMode="auto">
            <a:xfrm>
              <a:off x="1927" y="2704"/>
              <a:ext cx="454" cy="318"/>
            </a:xfrm>
            <a:prstGeom prst="roundRect">
              <a:avLst>
                <a:gd name="adj" fmla="val 16667"/>
              </a:avLst>
            </a:prstGeom>
            <a:solidFill>
              <a:srgbClr val="FFCCCC"/>
            </a:solidFill>
            <a:ln w="28575" algn="ctr">
              <a:noFill/>
              <a:round/>
            </a:ln>
            <a:effectLst>
              <a:prstShdw prst="shdw17" dist="17961" dir="13500000">
                <a:srgbClr val="000000"/>
              </a:prstShdw>
            </a:effectLst>
          </p:spPr>
          <p:txBody>
            <a:bodyPr wrap="none" lIns="91417" tIns="45708" rIns="91417" bIns="45708"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组</a:t>
              </a:r>
              <a:endParaRPr kumimoji="0" lang="zh-CN" altLang="en-US" sz="2400" b="1"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endParaRPr>
            </a:p>
          </p:txBody>
        </p:sp>
        <p:grpSp>
          <p:nvGrpSpPr>
            <p:cNvPr id="3113" name="Group 4"/>
            <p:cNvGrpSpPr/>
            <p:nvPr/>
          </p:nvGrpSpPr>
          <p:grpSpPr>
            <a:xfrm>
              <a:off x="249" y="1116"/>
              <a:ext cx="2903" cy="1906"/>
              <a:chOff x="340" y="935"/>
              <a:chExt cx="2903" cy="1906"/>
            </a:xfrm>
          </p:grpSpPr>
          <p:sp>
            <p:nvSpPr>
              <p:cNvPr id="86021" name="AutoShape 5"/>
              <p:cNvSpPr>
                <a:spLocks noChangeArrowheads="1"/>
              </p:cNvSpPr>
              <p:nvPr/>
            </p:nvSpPr>
            <p:spPr bwMode="auto">
              <a:xfrm>
                <a:off x="1156" y="1843"/>
                <a:ext cx="454" cy="316"/>
              </a:xfrm>
              <a:prstGeom prst="roundRect">
                <a:avLst>
                  <a:gd name="adj" fmla="val 16667"/>
                </a:avLst>
              </a:prstGeom>
              <a:solidFill>
                <a:srgbClr val="CCFFFF"/>
              </a:solidFill>
              <a:ln w="28575">
                <a:noFill/>
                <a:round/>
              </a:ln>
              <a:effectLst>
                <a:prstShdw prst="shdw17" dist="17961" dir="13500000">
                  <a:srgbClr val="000000"/>
                </a:prstShdw>
              </a:effectLst>
            </p:spPr>
            <p:txBody>
              <a:bodyPr wrap="none" lIns="91417" tIns="45708" rIns="91417" bIns="45708"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课</a:t>
                </a:r>
                <a:endParaRPr kumimoji="0" lang="zh-CN" altLang="en-US" sz="2400" b="1"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endParaRPr>
              </a:p>
            </p:txBody>
          </p:sp>
          <p:sp>
            <p:nvSpPr>
              <p:cNvPr id="86022" name="AutoShape 6"/>
              <p:cNvSpPr>
                <a:spLocks noChangeArrowheads="1"/>
              </p:cNvSpPr>
              <p:nvPr/>
            </p:nvSpPr>
            <p:spPr bwMode="auto">
              <a:xfrm>
                <a:off x="1972" y="1162"/>
                <a:ext cx="454" cy="318"/>
              </a:xfrm>
              <a:prstGeom prst="roundRect">
                <a:avLst>
                  <a:gd name="adj" fmla="val 16667"/>
                </a:avLst>
              </a:prstGeom>
              <a:solidFill>
                <a:srgbClr val="CCFFCC"/>
              </a:solidFill>
              <a:ln w="28575">
                <a:noFill/>
                <a:round/>
              </a:ln>
              <a:effectLst>
                <a:prstShdw prst="shdw17" dist="17961" dir="13500000">
                  <a:srgbClr val="000000"/>
                </a:prstShdw>
              </a:effectLst>
            </p:spPr>
            <p:txBody>
              <a:bodyPr wrap="none" lIns="91417" tIns="45708" rIns="91417" bIns="45708"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部</a:t>
                </a:r>
                <a:endParaRPr kumimoji="0" lang="zh-CN" altLang="en-US" sz="2400" b="1"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endParaRPr>
              </a:p>
            </p:txBody>
          </p:sp>
          <p:sp>
            <p:nvSpPr>
              <p:cNvPr id="86023" name="AutoShape 7"/>
              <p:cNvSpPr>
                <a:spLocks noChangeArrowheads="1"/>
              </p:cNvSpPr>
              <p:nvPr/>
            </p:nvSpPr>
            <p:spPr bwMode="auto">
              <a:xfrm>
                <a:off x="2789" y="1843"/>
                <a:ext cx="454" cy="316"/>
              </a:xfrm>
              <a:prstGeom prst="roundRect">
                <a:avLst>
                  <a:gd name="adj" fmla="val 16667"/>
                </a:avLst>
              </a:prstGeom>
              <a:solidFill>
                <a:srgbClr val="CCFFFF"/>
              </a:solidFill>
              <a:ln w="28575" algn="ctr">
                <a:noFill/>
                <a:round/>
              </a:ln>
              <a:effectLst>
                <a:prstShdw prst="shdw17" dist="17961" dir="13500000">
                  <a:srgbClr val="000000"/>
                </a:prstShdw>
              </a:effectLst>
            </p:spPr>
            <p:txBody>
              <a:bodyPr wrap="none" lIns="91417" tIns="45708" rIns="91417" bIns="45708"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课</a:t>
                </a:r>
                <a:endParaRPr kumimoji="0" lang="zh-CN" altLang="en-US" sz="2400" b="1"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endParaRPr>
              </a:p>
            </p:txBody>
          </p:sp>
          <p:sp>
            <p:nvSpPr>
              <p:cNvPr id="86024" name="AutoShape 8"/>
              <p:cNvSpPr>
                <a:spLocks noChangeArrowheads="1"/>
              </p:cNvSpPr>
              <p:nvPr/>
            </p:nvSpPr>
            <p:spPr bwMode="auto">
              <a:xfrm>
                <a:off x="340" y="2523"/>
                <a:ext cx="454" cy="318"/>
              </a:xfrm>
              <a:prstGeom prst="roundRect">
                <a:avLst>
                  <a:gd name="adj" fmla="val 16667"/>
                </a:avLst>
              </a:prstGeom>
              <a:solidFill>
                <a:srgbClr val="FFCCCC"/>
              </a:solidFill>
              <a:ln w="28575">
                <a:noFill/>
                <a:round/>
              </a:ln>
              <a:effectLst>
                <a:prstShdw prst="shdw17" dist="17961" dir="13500000">
                  <a:srgbClr val="000000"/>
                </a:prstShdw>
              </a:effectLst>
            </p:spPr>
            <p:txBody>
              <a:bodyPr wrap="none" lIns="91417" tIns="45708" rIns="91417" bIns="45708"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组</a:t>
                </a:r>
                <a:endParaRPr kumimoji="0" lang="zh-CN" altLang="en-US" sz="2400" b="1"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endParaRPr>
              </a:p>
            </p:txBody>
          </p:sp>
          <p:sp>
            <p:nvSpPr>
              <p:cNvPr id="86025" name="AutoShape 9"/>
              <p:cNvSpPr>
                <a:spLocks noChangeArrowheads="1"/>
              </p:cNvSpPr>
              <p:nvPr/>
            </p:nvSpPr>
            <p:spPr bwMode="auto">
              <a:xfrm>
                <a:off x="1157" y="2523"/>
                <a:ext cx="454" cy="318"/>
              </a:xfrm>
              <a:prstGeom prst="roundRect">
                <a:avLst>
                  <a:gd name="adj" fmla="val 16667"/>
                </a:avLst>
              </a:prstGeom>
              <a:solidFill>
                <a:srgbClr val="FFCCCC"/>
              </a:solidFill>
              <a:ln w="28575" algn="ctr">
                <a:noFill/>
                <a:round/>
              </a:ln>
              <a:effectLst>
                <a:prstShdw prst="shdw17" dist="17961" dir="13500000">
                  <a:srgbClr val="000000"/>
                </a:prstShdw>
              </a:effectLst>
            </p:spPr>
            <p:txBody>
              <a:bodyPr wrap="none" lIns="91417" tIns="45708" rIns="91417" bIns="45708"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组</a:t>
                </a:r>
                <a:endParaRPr kumimoji="0" lang="zh-CN" altLang="en-US" sz="2400" b="1"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endParaRPr>
              </a:p>
            </p:txBody>
          </p:sp>
          <p:sp>
            <p:nvSpPr>
              <p:cNvPr id="3120" name="Line 10"/>
              <p:cNvSpPr/>
              <p:nvPr/>
            </p:nvSpPr>
            <p:spPr>
              <a:xfrm flipV="1">
                <a:off x="2154" y="935"/>
                <a:ext cx="0" cy="227"/>
              </a:xfrm>
              <a:prstGeom prst="line">
                <a:avLst/>
              </a:prstGeom>
              <a:ln w="38100" cap="flat" cmpd="sng">
                <a:solidFill>
                  <a:schemeClr val="tx1"/>
                </a:solidFill>
                <a:prstDash val="solid"/>
                <a:headEnd type="none" w="med" len="med"/>
                <a:tailEnd type="triangle" w="med" len="med"/>
              </a:ln>
              <a:effectLst>
                <a:prstShdw prst="shdw17" dist="17961" dir="13499999">
                  <a:srgbClr val="000000"/>
                </a:prstShdw>
              </a:effectLst>
            </p:spPr>
          </p:sp>
          <p:sp>
            <p:nvSpPr>
              <p:cNvPr id="86027" name="Line 11"/>
              <p:cNvSpPr>
                <a:spLocks noChangeShapeType="1"/>
              </p:cNvSpPr>
              <p:nvPr/>
            </p:nvSpPr>
            <p:spPr bwMode="auto">
              <a:xfrm>
                <a:off x="2290" y="935"/>
                <a:ext cx="0" cy="227"/>
              </a:xfrm>
              <a:prstGeom prst="line">
                <a:avLst/>
              </a:prstGeom>
              <a:noFill/>
              <a:ln w="19050">
                <a:solidFill>
                  <a:schemeClr val="tx1"/>
                </a:solidFill>
                <a:round/>
                <a:tailEnd type="triangle" w="med" len="med"/>
              </a:ln>
              <a:effectLst>
                <a:outerShdw dist="35921" dir="2700000" algn="ctr" rotWithShape="0">
                  <a:srgbClr val="0000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3122" name="Group 12"/>
              <p:cNvGrpSpPr/>
              <p:nvPr/>
            </p:nvGrpSpPr>
            <p:grpSpPr>
              <a:xfrm>
                <a:off x="1292" y="1706"/>
                <a:ext cx="1633" cy="136"/>
                <a:chOff x="1383" y="1706"/>
                <a:chExt cx="1633" cy="136"/>
              </a:xfrm>
            </p:grpSpPr>
            <p:sp>
              <p:nvSpPr>
                <p:cNvPr id="3141" name="Line 13"/>
                <p:cNvSpPr/>
                <p:nvPr/>
              </p:nvSpPr>
              <p:spPr>
                <a:xfrm>
                  <a:off x="1383" y="1706"/>
                  <a:ext cx="0" cy="136"/>
                </a:xfrm>
                <a:prstGeom prst="line">
                  <a:avLst/>
                </a:prstGeom>
                <a:ln w="38100" cap="flat" cmpd="sng">
                  <a:solidFill>
                    <a:schemeClr val="tx1"/>
                  </a:solidFill>
                  <a:prstDash val="solid"/>
                  <a:headEnd type="none" w="med" len="med"/>
                  <a:tailEnd type="none" w="med" len="med"/>
                </a:ln>
                <a:effectLst>
                  <a:prstShdw prst="shdw17" dist="17961" dir="13499999">
                    <a:srgbClr val="000000"/>
                  </a:prstShdw>
                </a:effectLst>
              </p:spPr>
            </p:sp>
            <p:sp>
              <p:nvSpPr>
                <p:cNvPr id="3142" name="Line 14"/>
                <p:cNvSpPr/>
                <p:nvPr/>
              </p:nvSpPr>
              <p:spPr>
                <a:xfrm>
                  <a:off x="3016" y="1706"/>
                  <a:ext cx="0" cy="136"/>
                </a:xfrm>
                <a:prstGeom prst="line">
                  <a:avLst/>
                </a:prstGeom>
                <a:ln w="38100" cap="flat" cmpd="sng">
                  <a:solidFill>
                    <a:schemeClr val="tx1"/>
                  </a:solidFill>
                  <a:prstDash val="solid"/>
                  <a:headEnd type="none" w="med" len="med"/>
                  <a:tailEnd type="none" w="med" len="med"/>
                </a:ln>
                <a:effectLst>
                  <a:prstShdw prst="shdw17" dist="17961" dir="13499999">
                    <a:srgbClr val="000000"/>
                  </a:prstShdw>
                </a:effectLst>
              </p:spPr>
            </p:sp>
            <p:sp>
              <p:nvSpPr>
                <p:cNvPr id="3143" name="Line 15"/>
                <p:cNvSpPr/>
                <p:nvPr/>
              </p:nvSpPr>
              <p:spPr>
                <a:xfrm>
                  <a:off x="1383" y="1706"/>
                  <a:ext cx="1633" cy="0"/>
                </a:xfrm>
                <a:prstGeom prst="line">
                  <a:avLst/>
                </a:prstGeom>
                <a:ln w="38100" cap="flat" cmpd="sng">
                  <a:solidFill>
                    <a:schemeClr val="tx1"/>
                  </a:solidFill>
                  <a:prstDash val="solid"/>
                  <a:headEnd type="none" w="med" len="med"/>
                  <a:tailEnd type="none" w="med" len="med"/>
                </a:ln>
                <a:effectLst>
                  <a:prstShdw prst="shdw17" dist="17961" dir="13499999">
                    <a:srgbClr val="000000"/>
                  </a:prstShdw>
                </a:effectLst>
              </p:spPr>
            </p:sp>
          </p:grpSp>
          <p:sp>
            <p:nvSpPr>
              <p:cNvPr id="3123" name="Line 16"/>
              <p:cNvSpPr/>
              <p:nvPr/>
            </p:nvSpPr>
            <p:spPr>
              <a:xfrm flipV="1">
                <a:off x="2154" y="1479"/>
                <a:ext cx="0" cy="227"/>
              </a:xfrm>
              <a:prstGeom prst="line">
                <a:avLst/>
              </a:prstGeom>
              <a:ln w="38100" cap="flat" cmpd="sng">
                <a:solidFill>
                  <a:schemeClr val="tx1"/>
                </a:solidFill>
                <a:prstDash val="solid"/>
                <a:headEnd type="none" w="med" len="med"/>
                <a:tailEnd type="triangle" w="med" len="med"/>
              </a:ln>
              <a:effectLst>
                <a:prstShdw prst="shdw17" dist="17961" dir="13499999">
                  <a:srgbClr val="000000"/>
                </a:prstShdw>
              </a:effectLst>
            </p:spPr>
          </p:sp>
          <p:grpSp>
            <p:nvGrpSpPr>
              <p:cNvPr id="3124" name="Group 17"/>
              <p:cNvGrpSpPr/>
              <p:nvPr/>
            </p:nvGrpSpPr>
            <p:grpSpPr>
              <a:xfrm>
                <a:off x="1474" y="1480"/>
                <a:ext cx="1633" cy="362"/>
                <a:chOff x="1474" y="1480"/>
                <a:chExt cx="1633" cy="362"/>
              </a:xfrm>
            </p:grpSpPr>
            <p:sp>
              <p:nvSpPr>
                <p:cNvPr id="86034" name="Line 18"/>
                <p:cNvSpPr>
                  <a:spLocks noChangeShapeType="1"/>
                </p:cNvSpPr>
                <p:nvPr/>
              </p:nvSpPr>
              <p:spPr bwMode="auto">
                <a:xfrm>
                  <a:off x="2291" y="1480"/>
                  <a:ext cx="0" cy="136"/>
                </a:xfrm>
                <a:prstGeom prst="line">
                  <a:avLst/>
                </a:prstGeom>
                <a:noFill/>
                <a:ln w="19050">
                  <a:solidFill>
                    <a:schemeClr val="tx1"/>
                  </a:solidFill>
                  <a:round/>
                </a:ln>
                <a:effectLst>
                  <a:outerShdw dist="35921" dir="2700000" algn="ctr" rotWithShape="0">
                    <a:srgbClr val="0000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38" name="Line 19"/>
                <p:cNvSpPr/>
                <p:nvPr/>
              </p:nvSpPr>
              <p:spPr>
                <a:xfrm>
                  <a:off x="1475" y="1616"/>
                  <a:ext cx="1632" cy="0"/>
                </a:xfrm>
                <a:prstGeom prst="line">
                  <a:avLst/>
                </a:prstGeom>
                <a:ln w="19050" cap="flat" cmpd="sng">
                  <a:solidFill>
                    <a:schemeClr val="tx1"/>
                  </a:solidFill>
                  <a:prstDash val="solid"/>
                  <a:headEnd type="none" w="med" len="med"/>
                  <a:tailEnd type="none" w="med" len="med"/>
                </a:ln>
                <a:effectLst>
                  <a:prstShdw prst="shdw17" dist="17961" dir="13499999">
                    <a:srgbClr val="000000"/>
                  </a:prstShdw>
                </a:effectLst>
              </p:spPr>
            </p:sp>
            <p:sp>
              <p:nvSpPr>
                <p:cNvPr id="86036" name="Line 20"/>
                <p:cNvSpPr>
                  <a:spLocks noChangeShapeType="1"/>
                </p:cNvSpPr>
                <p:nvPr/>
              </p:nvSpPr>
              <p:spPr bwMode="auto">
                <a:xfrm>
                  <a:off x="1474" y="1616"/>
                  <a:ext cx="0" cy="226"/>
                </a:xfrm>
                <a:prstGeom prst="line">
                  <a:avLst/>
                </a:prstGeom>
                <a:noFill/>
                <a:ln w="19050">
                  <a:solidFill>
                    <a:schemeClr val="tx1"/>
                  </a:solidFill>
                  <a:round/>
                  <a:tailEnd type="triangle" w="med" len="med"/>
                </a:ln>
                <a:effectLst>
                  <a:outerShdw dist="35921" dir="2700000" algn="ctr" rotWithShape="0">
                    <a:srgbClr val="0000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6037" name="Line 21"/>
                <p:cNvSpPr>
                  <a:spLocks noChangeShapeType="1"/>
                </p:cNvSpPr>
                <p:nvPr/>
              </p:nvSpPr>
              <p:spPr bwMode="auto">
                <a:xfrm>
                  <a:off x="3107" y="1616"/>
                  <a:ext cx="0" cy="226"/>
                </a:xfrm>
                <a:prstGeom prst="line">
                  <a:avLst/>
                </a:prstGeom>
                <a:noFill/>
                <a:ln w="19050">
                  <a:solidFill>
                    <a:schemeClr val="tx1"/>
                  </a:solidFill>
                  <a:round/>
                  <a:tailEnd type="triangle" w="med" len="med"/>
                </a:ln>
                <a:effectLst>
                  <a:outerShdw dist="35921" dir="2700000" algn="ctr" rotWithShape="0">
                    <a:srgbClr val="0000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3125" name="Group 22"/>
              <p:cNvGrpSpPr/>
              <p:nvPr/>
            </p:nvGrpSpPr>
            <p:grpSpPr>
              <a:xfrm>
                <a:off x="703" y="2160"/>
                <a:ext cx="1633" cy="362"/>
                <a:chOff x="1474" y="1480"/>
                <a:chExt cx="1633" cy="362"/>
              </a:xfrm>
            </p:grpSpPr>
            <p:sp>
              <p:nvSpPr>
                <p:cNvPr id="86039" name="Line 23"/>
                <p:cNvSpPr>
                  <a:spLocks noChangeShapeType="1"/>
                </p:cNvSpPr>
                <p:nvPr/>
              </p:nvSpPr>
              <p:spPr bwMode="auto">
                <a:xfrm>
                  <a:off x="2290" y="1480"/>
                  <a:ext cx="0" cy="136"/>
                </a:xfrm>
                <a:prstGeom prst="line">
                  <a:avLst/>
                </a:prstGeom>
                <a:noFill/>
                <a:ln w="19050">
                  <a:solidFill>
                    <a:schemeClr val="tx1"/>
                  </a:solidFill>
                  <a:round/>
                </a:ln>
                <a:effectLst>
                  <a:outerShdw dist="35921" dir="2700000" algn="ctr" rotWithShape="0">
                    <a:srgbClr val="0000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34" name="Line 24"/>
                <p:cNvSpPr/>
                <p:nvPr/>
              </p:nvSpPr>
              <p:spPr>
                <a:xfrm>
                  <a:off x="1475" y="1616"/>
                  <a:ext cx="1632" cy="0"/>
                </a:xfrm>
                <a:prstGeom prst="line">
                  <a:avLst/>
                </a:prstGeom>
                <a:ln w="19050" cap="flat" cmpd="sng">
                  <a:solidFill>
                    <a:schemeClr val="tx1"/>
                  </a:solidFill>
                  <a:prstDash val="solid"/>
                  <a:headEnd type="none" w="med" len="med"/>
                  <a:tailEnd type="none" w="med" len="med"/>
                </a:ln>
                <a:effectLst>
                  <a:prstShdw prst="shdw17" dist="17961" dir="13499999">
                    <a:srgbClr val="000000"/>
                  </a:prstShdw>
                </a:effectLst>
              </p:spPr>
            </p:sp>
            <p:sp>
              <p:nvSpPr>
                <p:cNvPr id="86041" name="Line 25"/>
                <p:cNvSpPr>
                  <a:spLocks noChangeShapeType="1"/>
                </p:cNvSpPr>
                <p:nvPr/>
              </p:nvSpPr>
              <p:spPr bwMode="auto">
                <a:xfrm>
                  <a:off x="1474" y="1616"/>
                  <a:ext cx="0" cy="226"/>
                </a:xfrm>
                <a:prstGeom prst="line">
                  <a:avLst/>
                </a:prstGeom>
                <a:noFill/>
                <a:ln w="19050">
                  <a:solidFill>
                    <a:schemeClr val="tx1"/>
                  </a:solidFill>
                  <a:round/>
                  <a:tailEnd type="triangle" w="med" len="med"/>
                </a:ln>
                <a:effectLst>
                  <a:outerShdw dist="35921" dir="2700000" algn="ctr" rotWithShape="0">
                    <a:srgbClr val="0000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6042" name="Line 26"/>
                <p:cNvSpPr>
                  <a:spLocks noChangeShapeType="1"/>
                </p:cNvSpPr>
                <p:nvPr/>
              </p:nvSpPr>
              <p:spPr bwMode="auto">
                <a:xfrm>
                  <a:off x="3107" y="1616"/>
                  <a:ext cx="0" cy="226"/>
                </a:xfrm>
                <a:prstGeom prst="line">
                  <a:avLst/>
                </a:prstGeom>
                <a:noFill/>
                <a:ln w="19050">
                  <a:solidFill>
                    <a:schemeClr val="tx1"/>
                  </a:solidFill>
                  <a:round/>
                  <a:tailEnd type="triangle" w="med" len="med"/>
                </a:ln>
                <a:effectLst>
                  <a:outerShdw dist="35921" dir="2700000" algn="ctr" rotWithShape="0">
                    <a:srgbClr val="0000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3126" name="Group 27"/>
              <p:cNvGrpSpPr/>
              <p:nvPr/>
            </p:nvGrpSpPr>
            <p:grpSpPr>
              <a:xfrm>
                <a:off x="476" y="2387"/>
                <a:ext cx="1633" cy="136"/>
                <a:chOff x="1383" y="1706"/>
                <a:chExt cx="1633" cy="136"/>
              </a:xfrm>
            </p:grpSpPr>
            <p:sp>
              <p:nvSpPr>
                <p:cNvPr id="3130" name="Line 28"/>
                <p:cNvSpPr/>
                <p:nvPr/>
              </p:nvSpPr>
              <p:spPr>
                <a:xfrm>
                  <a:off x="1383" y="1706"/>
                  <a:ext cx="0" cy="136"/>
                </a:xfrm>
                <a:prstGeom prst="line">
                  <a:avLst/>
                </a:prstGeom>
                <a:ln w="38100" cap="flat" cmpd="sng">
                  <a:solidFill>
                    <a:schemeClr val="tx1"/>
                  </a:solidFill>
                  <a:prstDash val="solid"/>
                  <a:headEnd type="none" w="med" len="med"/>
                  <a:tailEnd type="none" w="med" len="med"/>
                </a:ln>
                <a:effectLst>
                  <a:prstShdw prst="shdw17" dist="17961" dir="13499999">
                    <a:srgbClr val="000000"/>
                  </a:prstShdw>
                </a:effectLst>
              </p:spPr>
            </p:sp>
            <p:sp>
              <p:nvSpPr>
                <p:cNvPr id="3131" name="Line 29"/>
                <p:cNvSpPr/>
                <p:nvPr/>
              </p:nvSpPr>
              <p:spPr>
                <a:xfrm>
                  <a:off x="3016" y="1706"/>
                  <a:ext cx="0" cy="136"/>
                </a:xfrm>
                <a:prstGeom prst="line">
                  <a:avLst/>
                </a:prstGeom>
                <a:ln w="38100" cap="flat" cmpd="sng">
                  <a:solidFill>
                    <a:schemeClr val="tx1"/>
                  </a:solidFill>
                  <a:prstDash val="solid"/>
                  <a:headEnd type="none" w="med" len="med"/>
                  <a:tailEnd type="none" w="med" len="med"/>
                </a:ln>
                <a:effectLst>
                  <a:prstShdw prst="shdw17" dist="17961" dir="13499999">
                    <a:srgbClr val="000000"/>
                  </a:prstShdw>
                </a:effectLst>
              </p:spPr>
            </p:sp>
            <p:sp>
              <p:nvSpPr>
                <p:cNvPr id="3132" name="Line 30"/>
                <p:cNvSpPr/>
                <p:nvPr/>
              </p:nvSpPr>
              <p:spPr>
                <a:xfrm>
                  <a:off x="1383" y="1706"/>
                  <a:ext cx="1633" cy="0"/>
                </a:xfrm>
                <a:prstGeom prst="line">
                  <a:avLst/>
                </a:prstGeom>
                <a:ln w="38100" cap="flat" cmpd="sng">
                  <a:solidFill>
                    <a:schemeClr val="tx1"/>
                  </a:solidFill>
                  <a:prstDash val="solid"/>
                  <a:headEnd type="none" w="med" len="med"/>
                  <a:tailEnd type="none" w="med" len="med"/>
                </a:ln>
                <a:effectLst>
                  <a:prstShdw prst="shdw17" dist="17961" dir="13499999">
                    <a:srgbClr val="000000"/>
                  </a:prstShdw>
                </a:effectLst>
              </p:spPr>
            </p:sp>
          </p:grpSp>
          <p:sp>
            <p:nvSpPr>
              <p:cNvPr id="3127" name="Line 31"/>
              <p:cNvSpPr/>
              <p:nvPr/>
            </p:nvSpPr>
            <p:spPr>
              <a:xfrm flipV="1">
                <a:off x="1338" y="2160"/>
                <a:ext cx="0" cy="227"/>
              </a:xfrm>
              <a:prstGeom prst="line">
                <a:avLst/>
              </a:prstGeom>
              <a:ln w="38100" cap="flat" cmpd="sng">
                <a:solidFill>
                  <a:schemeClr val="tx1"/>
                </a:solidFill>
                <a:prstDash val="solid"/>
                <a:headEnd type="none" w="med" len="med"/>
                <a:tailEnd type="triangle" w="med" len="med"/>
              </a:ln>
              <a:effectLst>
                <a:prstShdw prst="shdw17" dist="17961" dir="13499999">
                  <a:srgbClr val="000000"/>
                </a:prstShdw>
              </a:effectLst>
            </p:spPr>
          </p:sp>
          <p:sp>
            <p:nvSpPr>
              <p:cNvPr id="3128" name="Line 32"/>
              <p:cNvSpPr/>
              <p:nvPr/>
            </p:nvSpPr>
            <p:spPr>
              <a:xfrm flipV="1">
                <a:off x="1338" y="2387"/>
                <a:ext cx="0" cy="136"/>
              </a:xfrm>
              <a:prstGeom prst="line">
                <a:avLst/>
              </a:prstGeom>
              <a:ln w="28575" cap="flat" cmpd="sng">
                <a:solidFill>
                  <a:schemeClr val="tx1"/>
                </a:solidFill>
                <a:prstDash val="solid"/>
                <a:headEnd type="none" w="med" len="med"/>
                <a:tailEnd type="none" w="med" len="med"/>
              </a:ln>
              <a:effectLst>
                <a:prstShdw prst="shdw17" dist="17961" dir="13499999">
                  <a:srgbClr val="000000"/>
                </a:prstShdw>
              </a:effectLst>
            </p:spPr>
          </p:sp>
          <p:sp>
            <p:nvSpPr>
              <p:cNvPr id="86049" name="Line 33"/>
              <p:cNvSpPr>
                <a:spLocks noChangeShapeType="1"/>
              </p:cNvSpPr>
              <p:nvPr/>
            </p:nvSpPr>
            <p:spPr bwMode="auto">
              <a:xfrm>
                <a:off x="1519" y="2296"/>
                <a:ext cx="0" cy="227"/>
              </a:xfrm>
              <a:prstGeom prst="line">
                <a:avLst/>
              </a:prstGeom>
              <a:noFill/>
              <a:ln w="19050">
                <a:solidFill>
                  <a:schemeClr val="tx1"/>
                </a:solidFill>
                <a:round/>
                <a:tailEnd type="triangle" w="med" len="med"/>
              </a:ln>
              <a:effectLst>
                <a:outerShdw dist="35921" dir="2700000" algn="ctr" rotWithShape="0">
                  <a:srgbClr val="0000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3114" name="Text Box 34" descr="小纸屑"/>
            <p:cNvSpPr txBox="1"/>
            <p:nvPr/>
          </p:nvSpPr>
          <p:spPr>
            <a:xfrm>
              <a:off x="1565" y="799"/>
              <a:ext cx="1224" cy="286"/>
            </a:xfrm>
            <a:prstGeom prst="rect">
              <a:avLst/>
            </a:prstGeom>
            <a:pattFill prst="smConfetti">
              <a:fgClr>
                <a:schemeClr val="accent1"/>
              </a:fgClr>
              <a:bgClr>
                <a:srgbClr val="CCCCFF"/>
              </a:bgClr>
            </a:pattFill>
            <a:ln w="9525">
              <a:noFill/>
            </a:ln>
            <a:effectLst>
              <a:prstShdw prst="shdw17" dist="17961" dir="13499999">
                <a:srgbClr val="000000"/>
              </a:prstShdw>
            </a:effectLst>
          </p:spPr>
          <p:txBody>
            <a:bodyPr lIns="91417" tIns="45708" rIns="91417" bIns="45708">
              <a:spAutoFit/>
            </a:bodyPr>
            <a:p>
              <a:pPr algn="ctr">
                <a:spcBef>
                  <a:spcPct val="50000"/>
                </a:spcBef>
              </a:pPr>
              <a:r>
                <a:rPr lang="zh-CN" altLang="en-US" sz="2400" b="1" dirty="0">
                  <a:solidFill>
                    <a:srgbClr val="FF0000"/>
                  </a:solidFill>
                  <a:latin typeface="Arial" panose="020B0604020202020204" pitchFamily="34" charset="0"/>
                  <a:ea typeface="黑体" panose="02010609060101010101" pitchFamily="49" charset="-122"/>
                </a:rPr>
                <a:t>公司方针</a:t>
              </a:r>
              <a:endParaRPr lang="zh-CN" altLang="en-US" sz="2400" b="1" dirty="0">
                <a:solidFill>
                  <a:srgbClr val="FF0000"/>
                </a:solidFill>
                <a:latin typeface="Arial" panose="020B0604020202020204" pitchFamily="34" charset="0"/>
                <a:ea typeface="黑体" panose="02010609060101010101" pitchFamily="49" charset="-122"/>
              </a:endParaRPr>
            </a:p>
          </p:txBody>
        </p:sp>
      </p:grpSp>
      <p:sp>
        <p:nvSpPr>
          <p:cNvPr id="3075" name="Text Box 35"/>
          <p:cNvSpPr txBox="1"/>
          <p:nvPr/>
        </p:nvSpPr>
        <p:spPr>
          <a:xfrm>
            <a:off x="468313" y="5375275"/>
            <a:ext cx="4248150" cy="352425"/>
          </a:xfrm>
          <a:prstGeom prst="rect">
            <a:avLst/>
          </a:prstGeom>
          <a:noFill/>
          <a:ln w="9525">
            <a:noFill/>
          </a:ln>
        </p:spPr>
        <p:txBody>
          <a:bodyPr lIns="91417" tIns="45708" rIns="91417" bIns="45708">
            <a:spAutoFit/>
          </a:bodyPr>
          <a:p>
            <a:pPr>
              <a:spcBef>
                <a:spcPct val="50000"/>
              </a:spcBef>
            </a:pPr>
            <a:endParaRPr lang="zh-CN" altLang="en-US" sz="1700" dirty="0">
              <a:latin typeface="Arial" panose="020B0604020202020204" pitchFamily="34" charset="0"/>
            </a:endParaRPr>
          </a:p>
        </p:txBody>
      </p:sp>
      <p:sp>
        <p:nvSpPr>
          <p:cNvPr id="3076" name="Text Box 36"/>
          <p:cNvSpPr txBox="1"/>
          <p:nvPr/>
        </p:nvSpPr>
        <p:spPr>
          <a:xfrm>
            <a:off x="4141788" y="3355975"/>
            <a:ext cx="4822825" cy="3159125"/>
          </a:xfrm>
          <a:prstGeom prst="rect">
            <a:avLst/>
          </a:prstGeom>
          <a:noFill/>
          <a:ln w="57150" cap="flat" cmpd="thinThick">
            <a:solidFill>
              <a:schemeClr val="tx1"/>
            </a:solidFill>
            <a:prstDash val="solid"/>
            <a:miter/>
            <a:headEnd type="none" w="med" len="med"/>
            <a:tailEnd type="none" w="med" len="med"/>
          </a:ln>
        </p:spPr>
        <p:txBody>
          <a:bodyPr lIns="91417" tIns="45708" rIns="91417" bIns="45708">
            <a:spAutoFit/>
          </a:bodyPr>
          <a:p>
            <a:pPr>
              <a:spcBef>
                <a:spcPct val="50000"/>
              </a:spcBef>
            </a:pPr>
            <a:endParaRPr lang="zh-CN" altLang="en-US" sz="1700" dirty="0">
              <a:latin typeface="Arial" panose="020B0604020202020204" pitchFamily="34" charset="0"/>
            </a:endParaRPr>
          </a:p>
          <a:p>
            <a:pPr>
              <a:spcBef>
                <a:spcPct val="50000"/>
              </a:spcBef>
            </a:pPr>
            <a:endParaRPr lang="zh-CN" altLang="en-US" sz="1700" dirty="0">
              <a:latin typeface="Arial" panose="020B0604020202020204" pitchFamily="34" charset="0"/>
            </a:endParaRPr>
          </a:p>
          <a:p>
            <a:pPr>
              <a:spcBef>
                <a:spcPct val="50000"/>
              </a:spcBef>
            </a:pPr>
            <a:endParaRPr lang="zh-CN" altLang="en-US" sz="1700" dirty="0">
              <a:latin typeface="Arial" panose="020B0604020202020204" pitchFamily="34" charset="0"/>
            </a:endParaRPr>
          </a:p>
          <a:p>
            <a:pPr>
              <a:spcBef>
                <a:spcPct val="50000"/>
              </a:spcBef>
            </a:pPr>
            <a:endParaRPr lang="zh-CN" altLang="en-US" sz="1700" dirty="0">
              <a:latin typeface="Arial" panose="020B0604020202020204" pitchFamily="34" charset="0"/>
            </a:endParaRPr>
          </a:p>
          <a:p>
            <a:pPr>
              <a:spcBef>
                <a:spcPct val="50000"/>
              </a:spcBef>
            </a:pPr>
            <a:endParaRPr lang="zh-CN" altLang="en-US" sz="1700" dirty="0">
              <a:latin typeface="Arial" panose="020B0604020202020204" pitchFamily="34" charset="0"/>
            </a:endParaRPr>
          </a:p>
          <a:p>
            <a:pPr>
              <a:spcBef>
                <a:spcPct val="50000"/>
              </a:spcBef>
            </a:pPr>
            <a:endParaRPr lang="zh-CN" altLang="en-US" sz="1700" dirty="0">
              <a:latin typeface="Arial" panose="020B0604020202020204" pitchFamily="34" charset="0"/>
            </a:endParaRPr>
          </a:p>
          <a:p>
            <a:pPr>
              <a:spcBef>
                <a:spcPct val="50000"/>
              </a:spcBef>
            </a:pPr>
            <a:endParaRPr lang="zh-CN" altLang="en-US" sz="1700" dirty="0">
              <a:latin typeface="Arial" panose="020B0604020202020204" pitchFamily="34" charset="0"/>
            </a:endParaRPr>
          </a:p>
          <a:p>
            <a:pPr>
              <a:spcBef>
                <a:spcPct val="50000"/>
              </a:spcBef>
            </a:pPr>
            <a:endParaRPr lang="zh-CN" altLang="en-US" sz="1700" dirty="0">
              <a:latin typeface="Arial" panose="020B0604020202020204" pitchFamily="34" charset="0"/>
            </a:endParaRPr>
          </a:p>
        </p:txBody>
      </p:sp>
      <p:sp>
        <p:nvSpPr>
          <p:cNvPr id="86053" name="AutoShape 37"/>
          <p:cNvSpPr>
            <a:spLocks noChangeArrowheads="1"/>
          </p:cNvSpPr>
          <p:nvPr/>
        </p:nvSpPr>
        <p:spPr bwMode="auto">
          <a:xfrm>
            <a:off x="4284663" y="3502025"/>
            <a:ext cx="1441450" cy="358775"/>
          </a:xfrm>
          <a:prstGeom prst="flowChartTerminator">
            <a:avLst/>
          </a:prstGeom>
          <a:solidFill>
            <a:srgbClr val="DDDDDD"/>
          </a:solidFill>
          <a:ln w="19050">
            <a:solidFill>
              <a:schemeClr val="tx1"/>
            </a:solidFill>
            <a:prstDash val="dash"/>
            <a:miter lim="800000"/>
          </a:ln>
          <a:effectLst>
            <a:prstShdw prst="shdw18" dist="17961" dir="13500000">
              <a:schemeClr val="tx1">
                <a:gamma/>
                <a:shade val="60000"/>
                <a:invGamma/>
              </a:schemeClr>
            </a:prstShdw>
          </a:effectLst>
        </p:spPr>
        <p:txBody>
          <a:bodyPr wrap="none" lIns="91417" tIns="45708" rIns="91417" bIns="45708"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黑体" panose="02010609060101010101" pitchFamily="49" charset="-122"/>
                <a:cs typeface="+mn-cs"/>
              </a:rPr>
              <a:t>上位方针</a:t>
            </a:r>
            <a:endParaRPr kumimoji="0" lang="zh-CN" altLang="en-US" sz="17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黑体" panose="02010609060101010101" pitchFamily="49" charset="-122"/>
              <a:cs typeface="+mn-cs"/>
            </a:endParaRPr>
          </a:p>
        </p:txBody>
      </p:sp>
      <p:sp>
        <p:nvSpPr>
          <p:cNvPr id="86054" name="AutoShape 38"/>
          <p:cNvSpPr>
            <a:spLocks noChangeArrowheads="1"/>
          </p:cNvSpPr>
          <p:nvPr/>
        </p:nvSpPr>
        <p:spPr bwMode="auto">
          <a:xfrm>
            <a:off x="7307263" y="3502025"/>
            <a:ext cx="1441450" cy="358775"/>
          </a:xfrm>
          <a:prstGeom prst="flowChartTerminator">
            <a:avLst/>
          </a:prstGeom>
          <a:solidFill>
            <a:srgbClr val="DDDDDD"/>
          </a:solidFill>
          <a:ln w="19050">
            <a:solidFill>
              <a:schemeClr val="tx1"/>
            </a:solidFill>
            <a:prstDash val="dash"/>
            <a:miter lim="800000"/>
          </a:ln>
          <a:effectLst>
            <a:prstShdw prst="shdw18" dist="17961" dir="13500000">
              <a:schemeClr val="tx1">
                <a:gamma/>
                <a:shade val="60000"/>
                <a:invGamma/>
              </a:schemeClr>
            </a:prstShdw>
          </a:effectLst>
        </p:spPr>
        <p:txBody>
          <a:bodyPr wrap="none" lIns="91417" tIns="45708" rIns="91417" bIns="45708"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t>结果的评价</a:t>
            </a:r>
            <a:endParaRPr kumimoji="0" lang="zh-CN" altLang="en-US" sz="1700" b="1"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
        <p:nvSpPr>
          <p:cNvPr id="86055" name="Text Box 39"/>
          <p:cNvSpPr txBox="1">
            <a:spLocks noChangeArrowheads="1"/>
          </p:cNvSpPr>
          <p:nvPr/>
        </p:nvSpPr>
        <p:spPr bwMode="auto">
          <a:xfrm>
            <a:off x="4356100" y="3884613"/>
            <a:ext cx="1370013" cy="322263"/>
          </a:xfrm>
          <a:prstGeom prst="rect">
            <a:avLst/>
          </a:prstGeom>
          <a:noFill/>
          <a:ln w="9525">
            <a:noFill/>
            <a:miter lim="800000"/>
          </a:ln>
          <a:effectLst>
            <a:outerShdw dist="17961" dir="2700000" algn="ctr" rotWithShape="0">
              <a:schemeClr val="tx1"/>
            </a:outerShdw>
          </a:effectLst>
        </p:spPr>
        <p:txBody>
          <a:bodyPr lIns="91417" tIns="45708" rIns="91417" bIns="45708">
            <a:spAutoFit/>
          </a:bodyPr>
          <a:lstStyle/>
          <a:p>
            <a:pPr marR="0" algn="ctr" defTabSz="914400">
              <a:spcBef>
                <a:spcPct val="50000"/>
              </a:spcBef>
              <a:buClrTx/>
              <a:buSzTx/>
              <a:buFontTx/>
              <a:buNone/>
              <a:defRPr/>
            </a:pPr>
            <a:r>
              <a:rPr kumimoji="0" lang="zh-CN" altLang="en-US" sz="1500" b="1" kern="1200" cap="none" spc="0" normalizeH="0" baseline="0" noProof="0">
                <a:solidFill>
                  <a:srgbClr val="000000"/>
                </a:solidFill>
                <a:latin typeface="Arial" panose="020B0604020202020204" pitchFamily="34" charset="0"/>
                <a:ea typeface="黑体" panose="02010609060101010101" pitchFamily="49" charset="-122"/>
                <a:cs typeface="+mn-cs"/>
              </a:rPr>
              <a:t>工场方针</a:t>
            </a:r>
            <a:endParaRPr kumimoji="0" lang="zh-CN" altLang="en-US" sz="1500" b="1" kern="1200" cap="none" spc="0" normalizeH="0" baseline="0" noProof="0">
              <a:solidFill>
                <a:srgbClr val="000000"/>
              </a:solidFill>
              <a:latin typeface="Arial" panose="020B0604020202020204" pitchFamily="34" charset="0"/>
              <a:ea typeface="黑体" panose="02010609060101010101" pitchFamily="49" charset="-122"/>
              <a:cs typeface="+mn-cs"/>
            </a:endParaRPr>
          </a:p>
        </p:txBody>
      </p:sp>
      <p:sp>
        <p:nvSpPr>
          <p:cNvPr id="86056" name="Text Box 40"/>
          <p:cNvSpPr txBox="1">
            <a:spLocks noChangeArrowheads="1"/>
          </p:cNvSpPr>
          <p:nvPr/>
        </p:nvSpPr>
        <p:spPr bwMode="auto">
          <a:xfrm>
            <a:off x="4356100" y="4605338"/>
            <a:ext cx="1370013" cy="323850"/>
          </a:xfrm>
          <a:prstGeom prst="rect">
            <a:avLst/>
          </a:prstGeom>
          <a:noFill/>
          <a:ln w="9525">
            <a:noFill/>
            <a:miter lim="800000"/>
          </a:ln>
          <a:effectLst>
            <a:outerShdw dist="17961" dir="2700000" algn="ctr" rotWithShape="0">
              <a:schemeClr val="tx1"/>
            </a:outerShdw>
          </a:effectLst>
        </p:spPr>
        <p:txBody>
          <a:bodyPr lIns="91417" tIns="45708" rIns="91417" bIns="45708">
            <a:spAutoFit/>
          </a:bodyPr>
          <a:lstStyle/>
          <a:p>
            <a:pPr marR="0" algn="ctr" defTabSz="914400">
              <a:spcBef>
                <a:spcPct val="50000"/>
              </a:spcBef>
              <a:buClrTx/>
              <a:buSzTx/>
              <a:buFontTx/>
              <a:buNone/>
              <a:defRPr/>
            </a:pPr>
            <a:r>
              <a:rPr kumimoji="0" lang="zh-CN" altLang="en-US" sz="1500" b="1" kern="1200" cap="none" spc="0" normalizeH="0" baseline="0" noProof="0">
                <a:solidFill>
                  <a:srgbClr val="000000"/>
                </a:solidFill>
                <a:latin typeface="Arial" panose="020B0604020202020204" pitchFamily="34" charset="0"/>
                <a:ea typeface="黑体" panose="02010609060101010101" pitchFamily="49" charset="-122"/>
                <a:cs typeface="+mn-cs"/>
              </a:rPr>
              <a:t>部方针</a:t>
            </a:r>
            <a:endParaRPr kumimoji="0" lang="zh-CN" altLang="en-US" sz="1500" b="1" kern="1200" cap="none" spc="0" normalizeH="0" baseline="0" noProof="0">
              <a:solidFill>
                <a:srgbClr val="000000"/>
              </a:solidFill>
              <a:latin typeface="Arial" panose="020B0604020202020204" pitchFamily="34" charset="0"/>
              <a:ea typeface="黑体" panose="02010609060101010101" pitchFamily="49" charset="-122"/>
              <a:cs typeface="+mn-cs"/>
            </a:endParaRPr>
          </a:p>
        </p:txBody>
      </p:sp>
      <p:sp>
        <p:nvSpPr>
          <p:cNvPr id="86057" name="Text Box 41"/>
          <p:cNvSpPr txBox="1">
            <a:spLocks noChangeArrowheads="1"/>
          </p:cNvSpPr>
          <p:nvPr/>
        </p:nvSpPr>
        <p:spPr bwMode="auto">
          <a:xfrm>
            <a:off x="4356100" y="5324475"/>
            <a:ext cx="1370013" cy="323850"/>
          </a:xfrm>
          <a:prstGeom prst="rect">
            <a:avLst/>
          </a:prstGeom>
          <a:noFill/>
          <a:ln w="9525">
            <a:noFill/>
            <a:miter lim="800000"/>
          </a:ln>
          <a:effectLst>
            <a:outerShdw dist="17961" dir="2700000" algn="ctr" rotWithShape="0">
              <a:schemeClr val="tx1"/>
            </a:outerShdw>
          </a:effectLst>
        </p:spPr>
        <p:txBody>
          <a:bodyPr lIns="91417" tIns="45708" rIns="91417" bIns="45708">
            <a:spAutoFit/>
          </a:bodyPr>
          <a:lstStyle/>
          <a:p>
            <a:pPr marR="0" algn="ctr" defTabSz="914400">
              <a:spcBef>
                <a:spcPct val="50000"/>
              </a:spcBef>
              <a:buClrTx/>
              <a:buSzTx/>
              <a:buFontTx/>
              <a:buNone/>
              <a:defRPr/>
            </a:pPr>
            <a:r>
              <a:rPr kumimoji="0" lang="zh-CN" altLang="en-US" sz="1500" b="1" kern="1200" cap="none" spc="0" normalizeH="0" baseline="0" noProof="0">
                <a:solidFill>
                  <a:srgbClr val="000000"/>
                </a:solidFill>
                <a:latin typeface="Arial" panose="020B0604020202020204" pitchFamily="34" charset="0"/>
                <a:ea typeface="黑体" panose="02010609060101010101" pitchFamily="49" charset="-122"/>
                <a:cs typeface="+mn-cs"/>
              </a:rPr>
              <a:t>课方针</a:t>
            </a:r>
            <a:endParaRPr kumimoji="0" lang="zh-CN" altLang="en-US" sz="1500" b="1" kern="1200" cap="none" spc="0" normalizeH="0" baseline="0" noProof="0">
              <a:solidFill>
                <a:srgbClr val="000000"/>
              </a:solidFill>
              <a:latin typeface="Arial" panose="020B0604020202020204" pitchFamily="34" charset="0"/>
              <a:ea typeface="黑体" panose="02010609060101010101" pitchFamily="49" charset="-122"/>
              <a:cs typeface="+mn-cs"/>
            </a:endParaRPr>
          </a:p>
        </p:txBody>
      </p:sp>
      <p:sp>
        <p:nvSpPr>
          <p:cNvPr id="3082" name="AutoShape 42"/>
          <p:cNvSpPr/>
          <p:nvPr/>
        </p:nvSpPr>
        <p:spPr>
          <a:xfrm>
            <a:off x="4787900" y="5732463"/>
            <a:ext cx="503238" cy="287337"/>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p>
            <a:endParaRPr lang="zh-CN" altLang="en-US" dirty="0">
              <a:latin typeface="Arial" panose="020B0604020202020204" pitchFamily="34" charset="0"/>
            </a:endParaRPr>
          </a:p>
        </p:txBody>
      </p:sp>
      <p:sp>
        <p:nvSpPr>
          <p:cNvPr id="3083" name="AutoShape 43"/>
          <p:cNvSpPr/>
          <p:nvPr/>
        </p:nvSpPr>
        <p:spPr>
          <a:xfrm>
            <a:off x="4211638" y="6092825"/>
            <a:ext cx="2447925" cy="431800"/>
          </a:xfrm>
          <a:prstGeom prst="octagon">
            <a:avLst>
              <a:gd name="adj" fmla="val 29287"/>
            </a:avLst>
          </a:prstGeom>
          <a:solidFill>
            <a:srgbClr val="FFCCCC"/>
          </a:solidFill>
          <a:ln w="9525">
            <a:noFill/>
          </a:ln>
          <a:effectLst>
            <a:prstShdw prst="shdw17" dist="17961" dir="13499999">
              <a:srgbClr val="997A7A"/>
            </a:prstShdw>
          </a:effectLst>
        </p:spPr>
        <p:txBody>
          <a:bodyPr wrap="none" lIns="91417" tIns="45708" rIns="91417" bIns="45708" anchor="ctr" anchorCtr="0"/>
          <a:p>
            <a:pPr algn="ctr"/>
            <a:r>
              <a:rPr lang="zh-CN" altLang="en-US" sz="1700" dirty="0">
                <a:solidFill>
                  <a:srgbClr val="FF0000"/>
                </a:solidFill>
                <a:latin typeface="黑体" panose="02010609060101010101" pitchFamily="49" charset="-122"/>
                <a:ea typeface="黑体" panose="02010609060101010101" pitchFamily="49" charset="-122"/>
              </a:rPr>
              <a:t>作为组的各项活动</a:t>
            </a:r>
            <a:endParaRPr lang="zh-CN" altLang="en-US" sz="1700" dirty="0">
              <a:solidFill>
                <a:srgbClr val="FF0000"/>
              </a:solidFill>
              <a:latin typeface="黑体" panose="02010609060101010101" pitchFamily="49" charset="-122"/>
              <a:ea typeface="黑体" panose="02010609060101010101" pitchFamily="49" charset="-122"/>
            </a:endParaRPr>
          </a:p>
        </p:txBody>
      </p:sp>
      <p:sp>
        <p:nvSpPr>
          <p:cNvPr id="3084" name="AutoShape 44"/>
          <p:cNvSpPr/>
          <p:nvPr/>
        </p:nvSpPr>
        <p:spPr>
          <a:xfrm>
            <a:off x="4787900" y="5013325"/>
            <a:ext cx="503238" cy="287338"/>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p>
            <a:endParaRPr lang="zh-CN" altLang="en-US" dirty="0">
              <a:latin typeface="Arial" panose="020B0604020202020204" pitchFamily="34" charset="0"/>
            </a:endParaRPr>
          </a:p>
        </p:txBody>
      </p:sp>
      <p:sp>
        <p:nvSpPr>
          <p:cNvPr id="3085" name="AutoShape 45"/>
          <p:cNvSpPr/>
          <p:nvPr/>
        </p:nvSpPr>
        <p:spPr>
          <a:xfrm>
            <a:off x="4787900" y="4292600"/>
            <a:ext cx="503238" cy="287338"/>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p>
            <a:endParaRPr lang="zh-CN" altLang="en-US" dirty="0">
              <a:latin typeface="Arial" panose="020B0604020202020204" pitchFamily="34" charset="0"/>
            </a:endParaRPr>
          </a:p>
        </p:txBody>
      </p:sp>
      <p:sp>
        <p:nvSpPr>
          <p:cNvPr id="3086" name="AutoShape 46"/>
          <p:cNvSpPr/>
          <p:nvPr/>
        </p:nvSpPr>
        <p:spPr>
          <a:xfrm>
            <a:off x="6732588" y="6167438"/>
            <a:ext cx="503237" cy="357187"/>
          </a:xfrm>
          <a:prstGeom prst="rightArrow">
            <a:avLst>
              <a:gd name="adj1" fmla="val 50277"/>
              <a:gd name="adj2" fmla="val 39109"/>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86063" name="Text Box 47"/>
          <p:cNvSpPr txBox="1">
            <a:spLocks noChangeArrowheads="1"/>
          </p:cNvSpPr>
          <p:nvPr/>
        </p:nvSpPr>
        <p:spPr bwMode="auto">
          <a:xfrm>
            <a:off x="7308850" y="6092825"/>
            <a:ext cx="1571625" cy="482600"/>
          </a:xfrm>
          <a:prstGeom prst="rect">
            <a:avLst/>
          </a:prstGeom>
          <a:noFill/>
          <a:ln w="9525">
            <a:noFill/>
            <a:miter lim="800000"/>
          </a:ln>
          <a:effectLst>
            <a:outerShdw dist="17961" dir="2700000" algn="ctr" rotWithShape="0">
              <a:schemeClr val="tx1"/>
            </a:outerShdw>
          </a:effectLst>
        </p:spPr>
        <p:txBody>
          <a:bodyPr lIns="91417" tIns="45708" rIns="91417" bIns="45708">
            <a:spAutoFit/>
          </a:bodyPr>
          <a:lstStyle/>
          <a:p>
            <a:pPr marR="0" defTabSz="914400">
              <a:spcBef>
                <a:spcPct val="50000"/>
              </a:spcBef>
              <a:buClrTx/>
              <a:buSzTx/>
              <a:buFontTx/>
              <a:buNone/>
              <a:defRPr/>
            </a:pPr>
            <a:r>
              <a:rPr kumimoji="0" lang="zh-CN" altLang="en-US" sz="2600" b="1" kern="1200" cap="none" spc="0" normalizeH="0" baseline="0" noProof="0">
                <a:solidFill>
                  <a:srgbClr val="000000"/>
                </a:solidFill>
                <a:latin typeface="Arial" panose="020B0604020202020204" pitchFamily="34" charset="0"/>
                <a:ea typeface="黑体" panose="02010609060101010101" pitchFamily="49" charset="-122"/>
                <a:cs typeface="+mn-cs"/>
              </a:rPr>
              <a:t>活动结果</a:t>
            </a:r>
            <a:endParaRPr kumimoji="0" lang="zh-CN" altLang="en-US" sz="2600" b="1" kern="1200" cap="none" spc="0" normalizeH="0" baseline="0" noProof="0">
              <a:solidFill>
                <a:srgbClr val="000000"/>
              </a:solidFill>
              <a:latin typeface="Arial" panose="020B0604020202020204" pitchFamily="34" charset="0"/>
              <a:ea typeface="黑体" panose="02010609060101010101" pitchFamily="49" charset="-122"/>
              <a:cs typeface="+mn-cs"/>
            </a:endParaRPr>
          </a:p>
        </p:txBody>
      </p:sp>
      <p:sp>
        <p:nvSpPr>
          <p:cNvPr id="3088" name="AutoShape 48"/>
          <p:cNvSpPr/>
          <p:nvPr/>
        </p:nvSpPr>
        <p:spPr>
          <a:xfrm rot="10800000">
            <a:off x="7885113" y="5086350"/>
            <a:ext cx="503237" cy="288925"/>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p>
            <a:endParaRPr lang="zh-CN" altLang="en-US" dirty="0">
              <a:latin typeface="Arial" panose="020B0604020202020204" pitchFamily="34" charset="0"/>
            </a:endParaRPr>
          </a:p>
        </p:txBody>
      </p:sp>
      <p:sp>
        <p:nvSpPr>
          <p:cNvPr id="86065" name="Text Box 49"/>
          <p:cNvSpPr txBox="1">
            <a:spLocks noChangeArrowheads="1"/>
          </p:cNvSpPr>
          <p:nvPr/>
        </p:nvSpPr>
        <p:spPr bwMode="auto">
          <a:xfrm>
            <a:off x="7453313" y="5445125"/>
            <a:ext cx="1366838" cy="323850"/>
          </a:xfrm>
          <a:prstGeom prst="rect">
            <a:avLst/>
          </a:prstGeom>
          <a:noFill/>
          <a:ln w="9525">
            <a:noFill/>
            <a:miter lim="800000"/>
          </a:ln>
          <a:effectLst>
            <a:outerShdw dist="17961" dir="2700000" algn="ctr" rotWithShape="0">
              <a:schemeClr val="tx1"/>
            </a:outerShdw>
          </a:effectLst>
        </p:spPr>
        <p:txBody>
          <a:bodyPr lIns="91417" tIns="45708" rIns="91417" bIns="45708">
            <a:spAutoFit/>
          </a:bodyPr>
          <a:lstStyle/>
          <a:p>
            <a:pPr marR="0" algn="ctr" defTabSz="914400">
              <a:spcBef>
                <a:spcPct val="50000"/>
              </a:spcBef>
              <a:buClrTx/>
              <a:buSzTx/>
              <a:buFontTx/>
              <a:buNone/>
              <a:defRPr/>
            </a:pPr>
            <a:r>
              <a:rPr kumimoji="0" lang="zh-CN" altLang="en-US" sz="1500" b="1" kern="1200" cap="none" spc="0" normalizeH="0" baseline="0" noProof="0">
                <a:solidFill>
                  <a:srgbClr val="000000"/>
                </a:solidFill>
                <a:latin typeface="Arial" panose="020B0604020202020204" pitchFamily="34" charset="0"/>
                <a:ea typeface="黑体" panose="02010609060101010101" pitchFamily="49" charset="-122"/>
                <a:cs typeface="+mn-cs"/>
              </a:rPr>
              <a:t>课</a:t>
            </a:r>
            <a:endParaRPr kumimoji="0" lang="zh-CN" altLang="en-US" sz="1500" b="1" kern="1200" cap="none" spc="0" normalizeH="0" baseline="0" noProof="0">
              <a:solidFill>
                <a:srgbClr val="000000"/>
              </a:solidFill>
              <a:latin typeface="Arial" panose="020B0604020202020204" pitchFamily="34" charset="0"/>
              <a:ea typeface="黑体" panose="02010609060101010101" pitchFamily="49" charset="-122"/>
              <a:cs typeface="+mn-cs"/>
            </a:endParaRPr>
          </a:p>
        </p:txBody>
      </p:sp>
      <p:sp>
        <p:nvSpPr>
          <p:cNvPr id="86066" name="Text Box 50"/>
          <p:cNvSpPr txBox="1">
            <a:spLocks noChangeArrowheads="1"/>
          </p:cNvSpPr>
          <p:nvPr/>
        </p:nvSpPr>
        <p:spPr bwMode="auto">
          <a:xfrm>
            <a:off x="7453313" y="4652963"/>
            <a:ext cx="1366838" cy="323850"/>
          </a:xfrm>
          <a:prstGeom prst="rect">
            <a:avLst/>
          </a:prstGeom>
          <a:noFill/>
          <a:ln w="9525">
            <a:noFill/>
            <a:miter lim="800000"/>
          </a:ln>
          <a:effectLst>
            <a:outerShdw dist="17961" dir="2700000" algn="ctr" rotWithShape="0">
              <a:schemeClr val="tx1"/>
            </a:outerShdw>
          </a:effectLst>
        </p:spPr>
        <p:txBody>
          <a:bodyPr lIns="91417" tIns="45708" rIns="91417" bIns="45708">
            <a:spAutoFit/>
          </a:bodyPr>
          <a:lstStyle/>
          <a:p>
            <a:pPr marR="0" algn="ctr" defTabSz="914400">
              <a:spcBef>
                <a:spcPct val="50000"/>
              </a:spcBef>
              <a:buClrTx/>
              <a:buSzTx/>
              <a:buFontTx/>
              <a:buNone/>
              <a:defRPr/>
            </a:pPr>
            <a:r>
              <a:rPr kumimoji="0" lang="zh-CN" altLang="en-US" sz="1500" b="1" kern="1200" cap="none" spc="0" normalizeH="0" baseline="0" noProof="0">
                <a:solidFill>
                  <a:srgbClr val="000000"/>
                </a:solidFill>
                <a:latin typeface="Arial" panose="020B0604020202020204" pitchFamily="34" charset="0"/>
                <a:ea typeface="黑体" panose="02010609060101010101" pitchFamily="49" charset="-122"/>
                <a:cs typeface="+mn-cs"/>
              </a:rPr>
              <a:t>部</a:t>
            </a:r>
            <a:endParaRPr kumimoji="0" lang="zh-CN" altLang="en-US" sz="1500" b="1" kern="1200" cap="none" spc="0" normalizeH="0" baseline="0" noProof="0">
              <a:solidFill>
                <a:srgbClr val="000000"/>
              </a:solidFill>
              <a:latin typeface="Arial" panose="020B0604020202020204" pitchFamily="34" charset="0"/>
              <a:ea typeface="黑体" panose="02010609060101010101" pitchFamily="49" charset="-122"/>
              <a:cs typeface="+mn-cs"/>
            </a:endParaRPr>
          </a:p>
        </p:txBody>
      </p:sp>
      <p:sp>
        <p:nvSpPr>
          <p:cNvPr id="3091" name="AutoShape 51"/>
          <p:cNvSpPr/>
          <p:nvPr/>
        </p:nvSpPr>
        <p:spPr>
          <a:xfrm rot="10800000">
            <a:off x="7885113" y="5805488"/>
            <a:ext cx="503237" cy="287337"/>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p>
            <a:endParaRPr lang="zh-CN" altLang="en-US" dirty="0">
              <a:latin typeface="Arial" panose="020B0604020202020204" pitchFamily="34" charset="0"/>
            </a:endParaRPr>
          </a:p>
        </p:txBody>
      </p:sp>
      <p:sp>
        <p:nvSpPr>
          <p:cNvPr id="3092" name="AutoShape 52"/>
          <p:cNvSpPr/>
          <p:nvPr/>
        </p:nvSpPr>
        <p:spPr>
          <a:xfrm rot="10800000">
            <a:off x="7885113" y="4292600"/>
            <a:ext cx="503237" cy="287338"/>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p>
            <a:endParaRPr lang="zh-CN" altLang="en-US" dirty="0">
              <a:latin typeface="Arial" panose="020B0604020202020204" pitchFamily="34" charset="0"/>
            </a:endParaRPr>
          </a:p>
        </p:txBody>
      </p:sp>
      <p:sp>
        <p:nvSpPr>
          <p:cNvPr id="86069" name="Text Box 53"/>
          <p:cNvSpPr txBox="1">
            <a:spLocks noChangeArrowheads="1"/>
          </p:cNvSpPr>
          <p:nvPr/>
        </p:nvSpPr>
        <p:spPr bwMode="auto">
          <a:xfrm>
            <a:off x="7380288" y="3933825"/>
            <a:ext cx="1368425" cy="323850"/>
          </a:xfrm>
          <a:prstGeom prst="rect">
            <a:avLst/>
          </a:prstGeom>
          <a:noFill/>
          <a:ln w="9525">
            <a:noFill/>
            <a:miter lim="800000"/>
          </a:ln>
          <a:effectLst>
            <a:outerShdw dist="17961" dir="2700000" algn="ctr" rotWithShape="0">
              <a:schemeClr val="tx1"/>
            </a:outerShdw>
          </a:effectLst>
        </p:spPr>
        <p:txBody>
          <a:bodyPr lIns="91417" tIns="45708" rIns="91417" bIns="45708">
            <a:spAutoFit/>
          </a:bodyPr>
          <a:lstStyle/>
          <a:p>
            <a:pPr marR="0" algn="ctr" defTabSz="914400">
              <a:spcBef>
                <a:spcPct val="50000"/>
              </a:spcBef>
              <a:buClrTx/>
              <a:buSzTx/>
              <a:buFontTx/>
              <a:buNone/>
              <a:defRPr/>
            </a:pPr>
            <a:r>
              <a:rPr kumimoji="0" lang="zh-CN" altLang="en-US" sz="1500" b="1" kern="1200" cap="none" spc="0" normalizeH="0" baseline="0" noProof="0">
                <a:solidFill>
                  <a:srgbClr val="000000"/>
                </a:solidFill>
                <a:latin typeface="Arial" panose="020B0604020202020204" pitchFamily="34" charset="0"/>
                <a:ea typeface="黑体" panose="02010609060101010101" pitchFamily="49" charset="-122"/>
                <a:cs typeface="+mn-cs"/>
              </a:rPr>
              <a:t>工场业绩</a:t>
            </a:r>
            <a:endParaRPr kumimoji="0" lang="zh-CN" altLang="en-US" sz="1500" b="1" kern="1200" cap="none" spc="0" normalizeH="0" baseline="0" noProof="0">
              <a:solidFill>
                <a:srgbClr val="000000"/>
              </a:solidFill>
              <a:latin typeface="Arial" panose="020B0604020202020204" pitchFamily="34" charset="0"/>
              <a:ea typeface="黑体" panose="02010609060101010101" pitchFamily="49" charset="-122"/>
              <a:cs typeface="+mn-cs"/>
            </a:endParaRPr>
          </a:p>
        </p:txBody>
      </p:sp>
      <p:sp>
        <p:nvSpPr>
          <p:cNvPr id="3094" name="Line 54"/>
          <p:cNvSpPr/>
          <p:nvPr/>
        </p:nvSpPr>
        <p:spPr>
          <a:xfrm>
            <a:off x="5183188" y="1663700"/>
            <a:ext cx="647700" cy="0"/>
          </a:xfrm>
          <a:prstGeom prst="line">
            <a:avLst/>
          </a:prstGeom>
          <a:ln w="28575" cap="flat" cmpd="sng">
            <a:solidFill>
              <a:schemeClr val="tx1"/>
            </a:solidFill>
            <a:prstDash val="solid"/>
            <a:headEnd type="none" w="med" len="med"/>
            <a:tailEnd type="triangle" w="med" len="med"/>
          </a:ln>
          <a:effectLst>
            <a:prstShdw prst="shdw17" dist="17961" dir="2699999">
              <a:srgbClr val="000000"/>
            </a:prstShdw>
          </a:effectLst>
        </p:spPr>
      </p:sp>
      <p:sp>
        <p:nvSpPr>
          <p:cNvPr id="86071" name="Line 55"/>
          <p:cNvSpPr>
            <a:spLocks noChangeShapeType="1"/>
          </p:cNvSpPr>
          <p:nvPr/>
        </p:nvSpPr>
        <p:spPr bwMode="auto">
          <a:xfrm flipH="1">
            <a:off x="5183188" y="2012950"/>
            <a:ext cx="650875" cy="0"/>
          </a:xfrm>
          <a:prstGeom prst="line">
            <a:avLst/>
          </a:prstGeom>
          <a:noFill/>
          <a:ln w="19050">
            <a:solidFill>
              <a:schemeClr val="tx1"/>
            </a:solidFill>
            <a:round/>
            <a:tailEnd type="triangle" w="med" len="med"/>
          </a:ln>
          <a:effectLst>
            <a:outerShdw dist="28398" dir="1593903" algn="ctr" rotWithShape="0">
              <a:srgbClr val="0000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6072" name="Text Box 56"/>
          <p:cNvSpPr txBox="1">
            <a:spLocks noChangeArrowheads="1"/>
          </p:cNvSpPr>
          <p:nvPr/>
        </p:nvSpPr>
        <p:spPr bwMode="auto">
          <a:xfrm>
            <a:off x="5834063" y="1520825"/>
            <a:ext cx="2085975" cy="323850"/>
          </a:xfrm>
          <a:prstGeom prst="rect">
            <a:avLst/>
          </a:prstGeom>
          <a:noFill/>
          <a:ln w="9525">
            <a:noFill/>
            <a:miter lim="800000"/>
          </a:ln>
          <a:effectLst/>
        </p:spPr>
        <p:txBody>
          <a:bodyPr lIns="91417" tIns="45708" rIns="91417" bIns="45708">
            <a:spAutoFit/>
          </a:bodyPr>
          <a:lstStyle/>
          <a:p>
            <a:pPr marR="0" defTabSz="914400">
              <a:spcBef>
                <a:spcPct val="50000"/>
              </a:spcBef>
              <a:buClrTx/>
              <a:buSzTx/>
              <a:buFontTx/>
              <a:buNone/>
              <a:defRPr/>
            </a:pPr>
            <a:r>
              <a:rPr kumimoji="0" lang="zh-CN" altLang="en-US" sz="15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完成方针的流向</a:t>
            </a:r>
            <a:endParaRPr kumimoji="0" lang="zh-CN" altLang="en-US" sz="15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86073" name="Text Box 57"/>
          <p:cNvSpPr txBox="1">
            <a:spLocks noChangeArrowheads="1"/>
          </p:cNvSpPr>
          <p:nvPr/>
        </p:nvSpPr>
        <p:spPr bwMode="auto">
          <a:xfrm>
            <a:off x="5834063" y="1871663"/>
            <a:ext cx="1797050" cy="323850"/>
          </a:xfrm>
          <a:prstGeom prst="rect">
            <a:avLst/>
          </a:prstGeom>
          <a:noFill/>
          <a:ln w="9525">
            <a:noFill/>
            <a:miter lim="800000"/>
          </a:ln>
          <a:effectLst/>
        </p:spPr>
        <p:txBody>
          <a:bodyPr lIns="91417" tIns="45708" rIns="91417" bIns="45708">
            <a:spAutoFit/>
          </a:bodyPr>
          <a:lstStyle/>
          <a:p>
            <a:pPr marR="0" defTabSz="914400">
              <a:spcBef>
                <a:spcPct val="50000"/>
              </a:spcBef>
              <a:buClrTx/>
              <a:buSzTx/>
              <a:buFontTx/>
              <a:buNone/>
              <a:defRPr/>
            </a:pPr>
            <a:r>
              <a:rPr kumimoji="0" lang="zh-CN" altLang="en-US" sz="15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方针的流向</a:t>
            </a:r>
            <a:endParaRPr kumimoji="0" lang="zh-CN" altLang="en-US" sz="1500" kern="1200" cap="none" spc="0" normalizeH="0" baseline="0" noProof="0">
              <a:effectLst>
                <a:outerShdw blurRad="38100" dist="38100" dir="2700000" algn="tl">
                  <a:srgbClr val="C0C0C0"/>
                </a:outerShdw>
              </a:effectLst>
              <a:latin typeface="宋体" panose="02010600030101010101" pitchFamily="2" charset="-122"/>
              <a:ea typeface="黑体" panose="02010609060101010101" pitchFamily="49" charset="-122"/>
              <a:cs typeface="+mn-cs"/>
            </a:endParaRPr>
          </a:p>
        </p:txBody>
      </p:sp>
      <p:sp>
        <p:nvSpPr>
          <p:cNvPr id="3098" name="AutoShape 58"/>
          <p:cNvSpPr/>
          <p:nvPr/>
        </p:nvSpPr>
        <p:spPr>
          <a:xfrm rot="10800000">
            <a:off x="6086475" y="3573463"/>
            <a:ext cx="935038" cy="288925"/>
          </a:xfrm>
          <a:custGeom>
            <a:avLst/>
            <a:gdLst>
              <a:gd name="txL" fmla="*/ 3375 w 21600"/>
              <a:gd name="txT" fmla="*/ 5400 h 21600"/>
              <a:gd name="txR" fmla="*/ 18900 w 21600"/>
              <a:gd name="txB" fmla="*/ 16200 h 21600"/>
            </a:gdLst>
            <a:ahLst/>
            <a:cxnLst>
              <a:cxn ang="17694720">
                <a:pos x="1314138292" y="0"/>
              </a:cxn>
              <a:cxn ang="11796480">
                <a:pos x="0" y="25847549"/>
              </a:cxn>
              <a:cxn ang="5898240">
                <a:pos x="1314138292" y="51694910"/>
              </a:cxn>
              <a:cxn ang="0">
                <a:pos x="1752185083" y="25847549"/>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99"/>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3099" name="Oval 59"/>
          <p:cNvSpPr/>
          <p:nvPr/>
        </p:nvSpPr>
        <p:spPr>
          <a:xfrm>
            <a:off x="5726113" y="4292600"/>
            <a:ext cx="1654175" cy="1584325"/>
          </a:xfrm>
          <a:prstGeom prst="ellipse">
            <a:avLst/>
          </a:prstGeom>
          <a:solidFill>
            <a:schemeClr val="accent1">
              <a:alpha val="0"/>
            </a:schemeClr>
          </a:solidFill>
          <a:ln w="38100" cap="flat" cmpd="sng">
            <a:solidFill>
              <a:srgbClr val="00CC00"/>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3100" name="Text Box 60"/>
          <p:cNvSpPr txBox="1"/>
          <p:nvPr/>
        </p:nvSpPr>
        <p:spPr>
          <a:xfrm>
            <a:off x="5867400" y="4221163"/>
            <a:ext cx="433388" cy="352425"/>
          </a:xfrm>
          <a:prstGeom prst="rect">
            <a:avLst/>
          </a:prstGeom>
          <a:noFill/>
          <a:ln w="9525">
            <a:noFill/>
          </a:ln>
        </p:spPr>
        <p:txBody>
          <a:bodyPr lIns="91417" tIns="45708" rIns="91417" bIns="45708">
            <a:spAutoFit/>
          </a:bodyPr>
          <a:p>
            <a:pPr>
              <a:spcBef>
                <a:spcPct val="50000"/>
              </a:spcBef>
            </a:pPr>
            <a:endParaRPr lang="zh-CN" altLang="en-US" sz="1700" dirty="0">
              <a:latin typeface="Arial" panose="020B0604020202020204" pitchFamily="34" charset="0"/>
            </a:endParaRPr>
          </a:p>
        </p:txBody>
      </p:sp>
      <p:sp>
        <p:nvSpPr>
          <p:cNvPr id="3101" name="Oval 61"/>
          <p:cNvSpPr/>
          <p:nvPr/>
        </p:nvSpPr>
        <p:spPr>
          <a:xfrm rot="-1791702">
            <a:off x="6372225" y="4224338"/>
            <a:ext cx="73025" cy="195262"/>
          </a:xfrm>
          <a:prstGeom prst="ellipse">
            <a:avLst/>
          </a:prstGeom>
          <a:solidFill>
            <a:schemeClr val="bg1"/>
          </a:solidFill>
          <a:ln w="9525">
            <a:noFill/>
          </a:ln>
        </p:spPr>
        <p:txBody>
          <a:bodyPr wrap="none" anchor="ctr" anchorCtr="0"/>
          <a:p>
            <a:endParaRPr lang="zh-CN" altLang="en-US" dirty="0">
              <a:latin typeface="Arial" panose="020B0604020202020204" pitchFamily="34" charset="0"/>
            </a:endParaRPr>
          </a:p>
        </p:txBody>
      </p:sp>
      <p:sp>
        <p:nvSpPr>
          <p:cNvPr id="3102" name="Line 62"/>
          <p:cNvSpPr/>
          <p:nvPr/>
        </p:nvSpPr>
        <p:spPr>
          <a:xfrm flipH="1">
            <a:off x="6372225" y="4292600"/>
            <a:ext cx="69850" cy="0"/>
          </a:xfrm>
          <a:prstGeom prst="line">
            <a:avLst/>
          </a:prstGeom>
          <a:ln w="63500" cap="flat" cmpd="sng">
            <a:solidFill>
              <a:srgbClr val="00CC00"/>
            </a:solidFill>
            <a:prstDash val="solid"/>
            <a:headEnd type="none" w="med" len="med"/>
            <a:tailEnd type="stealth" w="med" len="med"/>
          </a:ln>
        </p:spPr>
      </p:sp>
      <p:sp>
        <p:nvSpPr>
          <p:cNvPr id="3103" name="Text Box 63"/>
          <p:cNvSpPr txBox="1"/>
          <p:nvPr/>
        </p:nvSpPr>
        <p:spPr>
          <a:xfrm>
            <a:off x="6100763" y="4652963"/>
            <a:ext cx="1008062" cy="381000"/>
          </a:xfrm>
          <a:prstGeom prst="rect">
            <a:avLst/>
          </a:prstGeom>
          <a:noFill/>
          <a:ln w="9525">
            <a:noFill/>
          </a:ln>
        </p:spPr>
        <p:txBody>
          <a:bodyPr lIns="91417" tIns="45708" rIns="91417" bIns="45708">
            <a:spAutoFit/>
          </a:bodyPr>
          <a:p>
            <a:pPr>
              <a:spcBef>
                <a:spcPct val="50000"/>
              </a:spcBef>
            </a:pPr>
            <a:r>
              <a:rPr lang="en-US" altLang="zh-CN" sz="1900" b="1" dirty="0">
                <a:solidFill>
                  <a:srgbClr val="00CC00"/>
                </a:solidFill>
                <a:latin typeface="Arial" panose="020B0604020202020204" pitchFamily="34" charset="0"/>
              </a:rPr>
              <a:t>PDCA</a:t>
            </a:r>
            <a:endParaRPr lang="en-US" altLang="zh-CN" sz="1900" b="1" dirty="0">
              <a:solidFill>
                <a:srgbClr val="00CC00"/>
              </a:solidFill>
              <a:latin typeface="Arial" panose="020B0604020202020204" pitchFamily="34" charset="0"/>
            </a:endParaRPr>
          </a:p>
        </p:txBody>
      </p:sp>
      <p:sp>
        <p:nvSpPr>
          <p:cNvPr id="3104" name="Text Box 64"/>
          <p:cNvSpPr txBox="1"/>
          <p:nvPr/>
        </p:nvSpPr>
        <p:spPr>
          <a:xfrm>
            <a:off x="6086475" y="5084763"/>
            <a:ext cx="862013" cy="352425"/>
          </a:xfrm>
          <a:prstGeom prst="rect">
            <a:avLst/>
          </a:prstGeom>
          <a:noFill/>
          <a:ln w="9525">
            <a:noFill/>
          </a:ln>
        </p:spPr>
        <p:txBody>
          <a:bodyPr lIns="91417" tIns="45708" rIns="91417" bIns="45708">
            <a:spAutoFit/>
          </a:bodyPr>
          <a:p>
            <a:pPr algn="ctr">
              <a:spcBef>
                <a:spcPct val="50000"/>
              </a:spcBef>
            </a:pPr>
            <a:r>
              <a:rPr lang="zh-CN" altLang="en-US" sz="1700" dirty="0">
                <a:solidFill>
                  <a:srgbClr val="00CC00"/>
                </a:solidFill>
                <a:latin typeface="Arial" panose="020B0604020202020204" pitchFamily="34" charset="0"/>
                <a:ea typeface="黑体" panose="02010609060101010101" pitchFamily="49" charset="-122"/>
              </a:rPr>
              <a:t>循环</a:t>
            </a:r>
            <a:endParaRPr lang="zh-CN" altLang="en-US" sz="1700" dirty="0">
              <a:solidFill>
                <a:srgbClr val="00CC00"/>
              </a:solidFill>
              <a:latin typeface="Arial" panose="020B0604020202020204" pitchFamily="34" charset="0"/>
              <a:ea typeface="黑体" panose="02010609060101010101" pitchFamily="49" charset="-122"/>
            </a:endParaRPr>
          </a:p>
        </p:txBody>
      </p:sp>
      <p:sp>
        <p:nvSpPr>
          <p:cNvPr id="86081" name="AutoShape 65"/>
          <p:cNvSpPr>
            <a:spLocks noChangeArrowheads="1"/>
          </p:cNvSpPr>
          <p:nvPr/>
        </p:nvSpPr>
        <p:spPr bwMode="auto">
          <a:xfrm>
            <a:off x="395288" y="4508500"/>
            <a:ext cx="684213" cy="533400"/>
          </a:xfrm>
          <a:prstGeom prst="roundRect">
            <a:avLst>
              <a:gd name="adj" fmla="val 11676"/>
            </a:avLst>
          </a:prstGeom>
          <a:gradFill rotWithShape="0">
            <a:gsLst>
              <a:gs pos="0">
                <a:srgbClr val="FFFFFF">
                  <a:gamma/>
                  <a:shade val="89804"/>
                  <a:invGamma/>
                </a:srgbClr>
              </a:gs>
              <a:gs pos="50000">
                <a:srgbClr val="FFFFFF"/>
              </a:gs>
              <a:gs pos="100000">
                <a:srgbClr val="FFFFFF">
                  <a:gamma/>
                  <a:shade val="89804"/>
                  <a:invGamma/>
                </a:srgbClr>
              </a:gs>
            </a:gsLst>
            <a:lin ang="0" scaled="1"/>
          </a:gradFill>
          <a:ln w="38100">
            <a:solidFill>
              <a:srgbClr val="FF0000"/>
            </a:solidFill>
            <a:round/>
          </a:ln>
          <a:effectLst>
            <a:outerShdw dist="53882" dir="2700000" algn="ctr" rotWithShape="0">
              <a:schemeClr val="bg2"/>
            </a:outerShdw>
          </a:effectLst>
        </p:spPr>
        <p:txBody>
          <a:bodyPr wrap="none" lIns="92052" tIns="46026" rIns="92052" bIns="46026"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ja-JP" sz="1900" b="0"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rPr>
              <a:t>GL</a:t>
            </a:r>
            <a:endParaRPr kumimoji="1" lang="en-US" altLang="ja-JP" sz="1900" b="0"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86082" name="AutoShape 66"/>
          <p:cNvSpPr>
            <a:spLocks noChangeArrowheads="1"/>
          </p:cNvSpPr>
          <p:nvPr/>
        </p:nvSpPr>
        <p:spPr bwMode="auto">
          <a:xfrm>
            <a:off x="3057525" y="4508500"/>
            <a:ext cx="687388" cy="533400"/>
          </a:xfrm>
          <a:prstGeom prst="roundRect">
            <a:avLst>
              <a:gd name="adj" fmla="val 11676"/>
            </a:avLst>
          </a:prstGeom>
          <a:gradFill rotWithShape="0">
            <a:gsLst>
              <a:gs pos="0">
                <a:srgbClr val="FFFFFF">
                  <a:gamma/>
                  <a:shade val="89804"/>
                  <a:invGamma/>
                </a:srgbClr>
              </a:gs>
              <a:gs pos="50000">
                <a:srgbClr val="FFFFFF"/>
              </a:gs>
              <a:gs pos="100000">
                <a:srgbClr val="FFFFFF">
                  <a:gamma/>
                  <a:shade val="89804"/>
                  <a:invGamma/>
                </a:srgbClr>
              </a:gs>
            </a:gsLst>
            <a:lin ang="0" scaled="1"/>
          </a:gradFill>
          <a:ln w="38100">
            <a:solidFill>
              <a:srgbClr val="FF0000"/>
            </a:solidFill>
            <a:round/>
          </a:ln>
          <a:effectLst>
            <a:outerShdw dist="53882" dir="2700000" algn="ctr" rotWithShape="0">
              <a:schemeClr val="bg2"/>
            </a:outerShdw>
          </a:effectLst>
        </p:spPr>
        <p:txBody>
          <a:bodyPr wrap="none" lIns="92052" tIns="46026" rIns="92052" bIns="46026"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ja-JP" sz="1900" b="0"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rPr>
              <a:t>GL</a:t>
            </a:r>
            <a:endParaRPr kumimoji="1" lang="en-US" altLang="ja-JP" sz="1900" b="0"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86083" name="AutoShape 67"/>
          <p:cNvSpPr>
            <a:spLocks noChangeArrowheads="1"/>
          </p:cNvSpPr>
          <p:nvPr/>
        </p:nvSpPr>
        <p:spPr bwMode="auto">
          <a:xfrm>
            <a:off x="1693863" y="4508500"/>
            <a:ext cx="685800" cy="533400"/>
          </a:xfrm>
          <a:prstGeom prst="roundRect">
            <a:avLst>
              <a:gd name="adj" fmla="val 11676"/>
            </a:avLst>
          </a:prstGeom>
          <a:gradFill rotWithShape="0">
            <a:gsLst>
              <a:gs pos="0">
                <a:srgbClr val="FFFFFF">
                  <a:gamma/>
                  <a:shade val="89804"/>
                  <a:invGamma/>
                </a:srgbClr>
              </a:gs>
              <a:gs pos="50000">
                <a:srgbClr val="FFFFFF"/>
              </a:gs>
              <a:gs pos="100000">
                <a:srgbClr val="FFFFFF">
                  <a:gamma/>
                  <a:shade val="89804"/>
                  <a:invGamma/>
                </a:srgbClr>
              </a:gs>
            </a:gsLst>
            <a:lin ang="0" scaled="1"/>
          </a:gradFill>
          <a:ln w="38100">
            <a:solidFill>
              <a:srgbClr val="FF0000"/>
            </a:solidFill>
            <a:round/>
          </a:ln>
          <a:effectLst>
            <a:outerShdw dist="53882" dir="2700000" algn="ctr" rotWithShape="0">
              <a:schemeClr val="bg2"/>
            </a:outerShdw>
          </a:effectLst>
        </p:spPr>
        <p:txBody>
          <a:bodyPr wrap="none" lIns="92052" tIns="46026" rIns="92052" bIns="46026"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ja-JP" sz="1900" b="0"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rPr>
              <a:t>GL</a:t>
            </a:r>
            <a:endParaRPr kumimoji="1" lang="en-US" altLang="ja-JP" sz="1900" b="0"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3108" name="Rectangle 68"/>
          <p:cNvSpPr/>
          <p:nvPr/>
        </p:nvSpPr>
        <p:spPr>
          <a:xfrm>
            <a:off x="179388" y="63500"/>
            <a:ext cx="5372100" cy="655638"/>
          </a:xfrm>
          <a:prstGeom prst="rect">
            <a:avLst/>
          </a:prstGeom>
          <a:noFill/>
          <a:ln w="9525">
            <a:noFill/>
          </a:ln>
        </p:spPr>
        <p:txBody>
          <a:bodyPr wrap="none" lIns="91417" tIns="45708" rIns="91417" bIns="45708">
            <a:spAutoFit/>
          </a:bodyPr>
          <a:p>
            <a:pPr>
              <a:spcBef>
                <a:spcPct val="20000"/>
              </a:spcBef>
            </a:pPr>
            <a:r>
              <a:rPr lang="en-US" altLang="zh-CN" sz="3700" b="1" dirty="0">
                <a:latin typeface="黑体" panose="02010609060101010101" pitchFamily="49" charset="-122"/>
                <a:ea typeface="黑体" panose="02010609060101010101" pitchFamily="49" charset="-122"/>
              </a:rPr>
              <a:t>1.</a:t>
            </a:r>
            <a:r>
              <a:rPr lang="zh-CN" altLang="en-US" sz="3700" b="1" dirty="0">
                <a:latin typeface="黑体" panose="02010609060101010101" pitchFamily="49" charset="-122"/>
                <a:ea typeface="黑体" panose="02010609060101010101" pitchFamily="49" charset="-122"/>
              </a:rPr>
              <a:t>组长在职场中的位置</a:t>
            </a:r>
            <a:r>
              <a:rPr lang="en-US" altLang="zh-CN" sz="3700" b="1" dirty="0">
                <a:latin typeface="宋体" panose="02010600030101010101" pitchFamily="2" charset="-122"/>
              </a:rPr>
              <a:t>①</a:t>
            </a:r>
            <a:endParaRPr lang="en-US" altLang="zh-CN" sz="3700" b="1" dirty="0">
              <a:latin typeface="宋体" panose="02010600030101010101" pitchFamily="2" charset="-122"/>
            </a:endParaRPr>
          </a:p>
        </p:txBody>
      </p:sp>
      <p:sp>
        <p:nvSpPr>
          <p:cNvPr id="86085" name="AutoShape 69"/>
          <p:cNvSpPr>
            <a:spLocks noChangeArrowheads="1"/>
          </p:cNvSpPr>
          <p:nvPr/>
        </p:nvSpPr>
        <p:spPr bwMode="auto">
          <a:xfrm>
            <a:off x="373063" y="5413375"/>
            <a:ext cx="3511550" cy="915988"/>
          </a:xfrm>
          <a:prstGeom prst="wedgeRoundRectCallout">
            <a:avLst>
              <a:gd name="adj1" fmla="val -17676"/>
              <a:gd name="adj2" fmla="val -49481"/>
              <a:gd name="adj3" fmla="val 16667"/>
            </a:avLst>
          </a:prstGeom>
          <a:solidFill>
            <a:schemeClr val="accent1"/>
          </a:solidFill>
          <a:ln w="19050" algn="ctr">
            <a:solidFill>
              <a:schemeClr val="tx1"/>
            </a:solidFill>
            <a:miter lim="800000"/>
          </a:ln>
          <a:effectLst/>
        </p:spPr>
        <p:txBody>
          <a:bodyPr lIns="91417" tIns="45708" rIns="91417" bIns="45708" anchor="ctr" anchorCtr="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7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组</a:t>
            </a:r>
            <a:r>
              <a:rPr kumimoji="0" lang="zh-CN" altLang="en-US" sz="17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pitchFamily="49" charset="-122"/>
                <a:cs typeface="+mn-cs"/>
              </a:rPr>
              <a:t> 是生产活动中的基本单位，也是</a:t>
            </a:r>
            <a:r>
              <a:rPr kumimoji="0" lang="zh-CN" altLang="en-US" sz="1700" b="0" i="0" u="none" strike="noStrike" kern="1200" cap="none" spc="0" normalizeH="0" baseline="0" noProof="0">
                <a:ln>
                  <a:noFill/>
                </a:ln>
                <a:solidFill>
                  <a:schemeClr val="hlink"/>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活动结果</a:t>
            </a:r>
            <a:r>
              <a:rPr kumimoji="0" lang="zh-CN" altLang="en-US" sz="17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pitchFamily="49" charset="-122"/>
                <a:cs typeface="+mn-cs"/>
              </a:rPr>
              <a:t>的信息源头。</a:t>
            </a:r>
            <a:endParaRPr kumimoji="0" lang="zh-CN" altLang="en-US" sz="17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7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pitchFamily="49" charset="-122"/>
              <a:cs typeface="+mn-cs"/>
            </a:endParaRPr>
          </a:p>
        </p:txBody>
      </p:sp>
      <p:sp>
        <p:nvSpPr>
          <p:cNvPr id="3110" name="Rectangle 70"/>
          <p:cNvSpPr/>
          <p:nvPr/>
        </p:nvSpPr>
        <p:spPr>
          <a:xfrm>
            <a:off x="7013575" y="1901825"/>
            <a:ext cx="1450975" cy="304800"/>
          </a:xfrm>
          <a:prstGeom prst="rect">
            <a:avLst/>
          </a:prstGeom>
          <a:noFill/>
          <a:ln w="9525">
            <a:noFill/>
          </a:ln>
        </p:spPr>
        <p:txBody>
          <a:bodyPr wrap="none" lIns="91417" tIns="45708" rIns="91417" bIns="45708" anchor="ctr" anchorCtr="0"/>
          <a:p>
            <a:pPr algn="ctr"/>
            <a:r>
              <a:rPr lang="en-US" altLang="zh-CN" sz="1200" dirty="0">
                <a:latin typeface="黑体" panose="02010609060101010101" pitchFamily="49" charset="-122"/>
                <a:ea typeface="黑体" panose="02010609060101010101" pitchFamily="49" charset="-122"/>
              </a:rPr>
              <a:t>(</a:t>
            </a:r>
            <a:r>
              <a:rPr lang="zh-CN" altLang="en-US" sz="1200" dirty="0">
                <a:latin typeface="黑体" panose="02010609060101010101" pitchFamily="49" charset="-122"/>
                <a:ea typeface="黑体" panose="02010609060101010101" pitchFamily="49" charset="-122"/>
              </a:rPr>
              <a:t>经营资源</a:t>
            </a:r>
            <a:r>
              <a:rPr lang="en-US" altLang="zh-CN" sz="1200" dirty="0">
                <a:latin typeface="Arial" panose="020B0604020202020204" pitchFamily="34" charset="0"/>
                <a:ea typeface="黑体" panose="02010609060101010101" pitchFamily="49" charset="-122"/>
              </a:rPr>
              <a:t>·</a:t>
            </a:r>
            <a:r>
              <a:rPr lang="zh-CN" altLang="en-US" sz="1200" dirty="0">
                <a:latin typeface="黑体" panose="02010609060101010101" pitchFamily="49" charset="-122"/>
                <a:ea typeface="黑体" panose="02010609060101010101" pitchFamily="49" charset="-122"/>
              </a:rPr>
              <a:t>权限委任</a:t>
            </a:r>
            <a:r>
              <a:rPr lang="en-US" altLang="zh-CN" sz="1200" dirty="0">
                <a:latin typeface="黑体" panose="02010609060101010101" pitchFamily="49" charset="-122"/>
                <a:ea typeface="黑体" panose="02010609060101010101" pitchFamily="49" charset="-122"/>
              </a:rPr>
              <a:t>)</a:t>
            </a:r>
            <a:endParaRPr lang="en-US" altLang="zh-CN" sz="1200" dirty="0">
              <a:latin typeface="黑体" panose="02010609060101010101" pitchFamily="49" charset="-122"/>
              <a:ea typeface="黑体" panose="02010609060101010101" pitchFamily="49" charset="-122"/>
            </a:endParaRPr>
          </a:p>
        </p:txBody>
      </p:sp>
      <p:pic>
        <p:nvPicPr>
          <p:cNvPr id="3111" name="Picture 71"/>
          <p:cNvPicPr>
            <a:picLocks noChangeAspect="1"/>
          </p:cNvPicPr>
          <p:nvPr/>
        </p:nvPicPr>
        <p:blipFill>
          <a:blip r:embed="rId1"/>
          <a:stretch>
            <a:fillRect/>
          </a:stretch>
        </p:blipFill>
        <p:spPr>
          <a:xfrm>
            <a:off x="7861300" y="495300"/>
            <a:ext cx="803275" cy="860425"/>
          </a:xfrm>
          <a:prstGeom prst="rect">
            <a:avLst/>
          </a:prstGeom>
          <a:noFill/>
          <a:ln w="9525">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124" name="AutoShape 4"/>
          <p:cNvSpPr>
            <a:spLocks noChangeArrowheads="1"/>
          </p:cNvSpPr>
          <p:nvPr/>
        </p:nvSpPr>
        <p:spPr bwMode="auto">
          <a:xfrm>
            <a:off x="395288" y="1125538"/>
            <a:ext cx="8424863" cy="2663825"/>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1.</a:t>
            </a:r>
            <a:r>
              <a:rPr kumimoji="0" lang="zh-CN" altLang="en-US" sz="28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立足本现场，充分认识自己的工作职责，用热情和</a:t>
            </a:r>
            <a:endParaRPr kumimoji="0" lang="zh-CN" altLang="en-US" sz="28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努力，</a:t>
            </a:r>
            <a:r>
              <a:rPr kumimoji="0" lang="zh-CN" altLang="en-US" sz="2800" b="1" i="0" u="none" strike="noStrike" kern="1200" cap="none" spc="0" normalizeH="0" baseline="0" noProof="0" dirty="0">
                <a:ln>
                  <a:noFill/>
                </a:ln>
                <a:solidFill>
                  <a:srgbClr val="00B050"/>
                </a:solidFill>
                <a:effectLst/>
                <a:uLnTx/>
                <a:uFillTx/>
                <a:latin typeface="幼圆" panose="02010509060101010101" pitchFamily="49" charset="-122"/>
                <a:ea typeface="幼圆" panose="02010509060101010101" pitchFamily="49" charset="-122"/>
                <a:cs typeface="+mn-cs"/>
              </a:rPr>
              <a:t>发挥出</a:t>
            </a:r>
            <a:r>
              <a:rPr kumimoji="0" lang="en-US" altLang="zh-CN" sz="2800" b="1" i="0" u="none" strike="noStrike" kern="1200" cap="none" spc="0" normalizeH="0" baseline="0" noProof="0" dirty="0">
                <a:ln>
                  <a:noFill/>
                </a:ln>
                <a:solidFill>
                  <a:srgbClr val="00B050"/>
                </a:solidFill>
                <a:effectLst/>
                <a:uLnTx/>
                <a:uFillTx/>
                <a:latin typeface="幼圆" panose="02010509060101010101" pitchFamily="49" charset="-122"/>
                <a:ea typeface="幼圆" panose="02010509060101010101" pitchFamily="49" charset="-122"/>
                <a:cs typeface="+mn-cs"/>
              </a:rPr>
              <a:t>200%</a:t>
            </a:r>
            <a:r>
              <a:rPr kumimoji="0" lang="zh-CN" altLang="en-US" sz="2800" b="1" i="0" u="none" strike="noStrike" kern="1200" cap="none" spc="0" normalizeH="0" baseline="0" noProof="0" dirty="0">
                <a:ln>
                  <a:noFill/>
                </a:ln>
                <a:solidFill>
                  <a:srgbClr val="00B050"/>
                </a:solidFill>
                <a:effectLst/>
                <a:uLnTx/>
                <a:uFillTx/>
                <a:latin typeface="幼圆" panose="02010509060101010101" pitchFamily="49" charset="-122"/>
                <a:ea typeface="幼圆" panose="02010509060101010101" pitchFamily="49" charset="-122"/>
                <a:cs typeface="+mn-cs"/>
              </a:rPr>
              <a:t>的能力和效果。</a:t>
            </a:r>
            <a:endParaRPr kumimoji="0" lang="zh-CN" altLang="en-US" sz="2800" b="1" i="0" u="none" strike="noStrike" kern="1200" cap="none" spc="0" normalizeH="0" baseline="0" noProof="0" dirty="0">
              <a:ln>
                <a:noFill/>
              </a:ln>
              <a:solidFill>
                <a:srgbClr val="00B050"/>
              </a:solidFill>
              <a:effectLst/>
              <a:uLnTx/>
              <a:uFillTx/>
              <a:latin typeface="幼圆" panose="02010509060101010101" pitchFamily="49" charset="-122"/>
              <a:ea typeface="幼圆" panose="02010509060101010101" pitchFamily="49" charset="-122"/>
              <a:cs typeface="+mn-cs"/>
            </a:endParaRPr>
          </a:p>
        </p:txBody>
      </p:sp>
      <p:sp>
        <p:nvSpPr>
          <p:cNvPr id="21507" name="AutoShape 3"/>
          <p:cNvSpPr/>
          <p:nvPr/>
        </p:nvSpPr>
        <p:spPr>
          <a:xfrm>
            <a:off x="251460" y="76835"/>
            <a:ext cx="4322763" cy="738188"/>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spAutoFit/>
          </a:bodyPr>
          <a:p>
            <a:pPr algn="ctr"/>
            <a:r>
              <a:rPr lang="zh-CN" altLang="en-US" sz="3600" b="1" dirty="0">
                <a:solidFill>
                  <a:srgbClr val="C00000"/>
                </a:solidFill>
                <a:latin typeface="黑体" panose="02010609060101010101" pitchFamily="49" charset="-122"/>
                <a:ea typeface="黑体" panose="02010609060101010101" pitchFamily="49" charset="-122"/>
              </a:rPr>
              <a:t>理想的管理者形象</a:t>
            </a:r>
            <a:endParaRPr lang="zh-CN" altLang="en-US" sz="3600" b="1" dirty="0">
              <a:solidFill>
                <a:srgbClr val="C00000"/>
              </a:solidFill>
              <a:latin typeface="黑体" panose="02010609060101010101" pitchFamily="49" charset="-122"/>
              <a:ea typeface="黑体" panose="02010609060101010101" pitchFamily="49" charset="-122"/>
            </a:endParaRPr>
          </a:p>
        </p:txBody>
      </p:sp>
      <p:sp>
        <p:nvSpPr>
          <p:cNvPr id="5126" name="AutoShape 6"/>
          <p:cNvSpPr>
            <a:spLocks noChangeArrowheads="1"/>
          </p:cNvSpPr>
          <p:nvPr/>
        </p:nvSpPr>
        <p:spPr bwMode="auto">
          <a:xfrm>
            <a:off x="395288" y="3933825"/>
            <a:ext cx="8424863" cy="2663825"/>
          </a:xfrm>
          <a:prstGeom prst="roundRect">
            <a:avLst>
              <a:gd name="adj" fmla="val 16667"/>
            </a:avLst>
          </a:prstGeom>
          <a:gradFill rotWithShape="1">
            <a:gsLst>
              <a:gs pos="0">
                <a:schemeClr val="accent1"/>
              </a:gs>
              <a:gs pos="100000">
                <a:schemeClr val="accent1">
                  <a:gamma/>
                  <a:tint val="0"/>
                  <a:invGamma/>
                </a:schemeClr>
              </a:gs>
            </a:gsLst>
            <a:path path="rect">
              <a:fillToRect l="100000" t="100000"/>
            </a:path>
          </a:gradFill>
          <a:ln w="38100">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2.</a:t>
            </a:r>
            <a:r>
              <a:rPr kumimoji="0" lang="zh-CN" altLang="en-US" sz="28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发挥部下的团队精神，如各自的能力能发挥</a:t>
            </a:r>
            <a:r>
              <a:rPr kumimoji="0" lang="en-US" altLang="zh-CN" sz="28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100%</a:t>
            </a:r>
            <a:r>
              <a:rPr kumimoji="0" lang="zh-CN" altLang="en-US" sz="28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的</a:t>
            </a:r>
            <a:endParaRPr kumimoji="0" lang="zh-CN" altLang="en-US" sz="28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话，那么</a:t>
            </a:r>
            <a:r>
              <a:rPr kumimoji="0" lang="zh-CN" altLang="en-US" sz="2800" b="1" i="0" u="none" strike="noStrike" kern="1200" cap="none" spc="0" normalizeH="0" baseline="0" noProof="0" dirty="0">
                <a:ln>
                  <a:noFill/>
                </a:ln>
                <a:solidFill>
                  <a:srgbClr val="FF0066"/>
                </a:solidFill>
                <a:effectLst/>
                <a:uLnTx/>
                <a:uFillTx/>
                <a:latin typeface="幼圆" panose="02010509060101010101" pitchFamily="49" charset="-122"/>
                <a:ea typeface="幼圆" panose="02010509060101010101" pitchFamily="49" charset="-122"/>
                <a:cs typeface="+mn-cs"/>
              </a:rPr>
              <a:t>必然会取得惊人的成果。</a:t>
            </a:r>
            <a:endParaRPr kumimoji="0" lang="zh-CN" altLang="en-US" sz="2400" b="1" i="0" u="none" strike="noStrike" kern="1200" cap="none" spc="0" normalizeH="0" baseline="0" noProof="0" dirty="0">
              <a:ln>
                <a:noFill/>
              </a:ln>
              <a:solidFill>
                <a:srgbClr val="FF0066"/>
              </a:solidFill>
              <a:effectLst/>
              <a:uLnTx/>
              <a:uFillTx/>
              <a:latin typeface="幼圆" panose="02010509060101010101" pitchFamily="49" charset="-122"/>
              <a:ea typeface="幼圆" panose="02010509060101010101" pitchFamily="49" charset="-122"/>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9218" name="AutoShape 2"/>
          <p:cNvSpPr>
            <a:spLocks noChangeArrowheads="1"/>
          </p:cNvSpPr>
          <p:nvPr/>
        </p:nvSpPr>
        <p:spPr bwMode="auto">
          <a:xfrm>
            <a:off x="395288" y="1125538"/>
            <a:ext cx="8424863" cy="2663825"/>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1.</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掌握情况：掌握本组优势，薄弱环节，</a:t>
            </a:r>
            <a:r>
              <a:rPr kumimoji="0" lang="zh-CN" altLang="en-US" sz="2000" b="1" i="0" u="none" strike="noStrike" kern="1200" cap="none" spc="0" normalizeH="0" baseline="0" noProof="0" dirty="0">
                <a:ln>
                  <a:noFill/>
                </a:ln>
                <a:solidFill>
                  <a:srgbClr val="00B050"/>
                </a:solidFill>
                <a:effectLst/>
                <a:uLnTx/>
                <a:uFillTx/>
                <a:latin typeface="幼圆" panose="02010509060101010101" pitchFamily="49" charset="-122"/>
                <a:ea typeface="幼圆" panose="02010509060101010101" pitchFamily="49" charset="-122"/>
                <a:cs typeface="+mn-cs"/>
              </a:rPr>
              <a:t>构成组内建设目标</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，逐步实施。</a:t>
            </a: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2.</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人才培养：</a:t>
            </a:r>
            <a:r>
              <a:rPr kumimoji="0" lang="zh-CN" altLang="en-US" sz="2000" b="1" i="0" u="none" strike="noStrike" kern="1200" cap="none" spc="0" normalizeH="0" baseline="0" noProof="0" dirty="0">
                <a:ln>
                  <a:noFill/>
                </a:ln>
                <a:solidFill>
                  <a:srgbClr val="C00000"/>
                </a:solidFill>
                <a:effectLst/>
                <a:uLnTx/>
                <a:uFillTx/>
                <a:latin typeface="幼圆" panose="02010509060101010101" pitchFamily="49" charset="-122"/>
                <a:ea typeface="幼圆" panose="02010509060101010101" pitchFamily="49" charset="-122"/>
                <a:cs typeface="+mn-cs"/>
              </a:rPr>
              <a:t>平等</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实施人才培养计划，让部下感到工作</a:t>
            </a:r>
            <a:r>
              <a:rPr kumimoji="0" lang="zh-CN" altLang="en-US" sz="2000" b="1" i="0" u="none" strike="noStrike" kern="1200" cap="none" spc="0" normalizeH="0" baseline="0" noProof="0" dirty="0">
                <a:ln>
                  <a:noFill/>
                </a:ln>
                <a:solidFill>
                  <a:srgbClr val="C00000"/>
                </a:solidFill>
                <a:effectLst/>
                <a:uLnTx/>
                <a:uFillTx/>
                <a:latin typeface="幼圆" panose="02010509060101010101" pitchFamily="49" charset="-122"/>
                <a:ea typeface="幼圆" panose="02010509060101010101" pitchFamily="49" charset="-122"/>
                <a:cs typeface="+mn-cs"/>
              </a:rPr>
              <a:t>有方向，有前途</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a:t>
            </a: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3.</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公正评价：给部下</a:t>
            </a:r>
            <a:r>
              <a:rPr kumimoji="0" lang="zh-CN" altLang="en-US" sz="2000" b="1" i="0" u="none" strike="noStrike" kern="1200" cap="none" spc="0" normalizeH="0" baseline="0" noProof="0" dirty="0">
                <a:ln>
                  <a:noFill/>
                </a:ln>
                <a:solidFill>
                  <a:srgbClr val="00B050"/>
                </a:solidFill>
                <a:effectLst/>
                <a:uLnTx/>
                <a:uFillTx/>
                <a:latin typeface="幼圆" panose="02010509060101010101" pitchFamily="49" charset="-122"/>
                <a:ea typeface="幼圆" panose="02010509060101010101" pitchFamily="49" charset="-122"/>
                <a:cs typeface="+mn-cs"/>
              </a:rPr>
              <a:t>公平的机会</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，并能正确评价。</a:t>
            </a: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4.</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情感交流：与部下加强沟通了解，关心、爱护每位部下。</a:t>
            </a: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5.</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批评激励：适当的</a:t>
            </a:r>
            <a:r>
              <a:rPr kumimoji="0" lang="zh-CN" altLang="en-US" sz="2000" b="1" i="0" u="none" strike="noStrike" kern="1200" cap="none" spc="0" normalizeH="0" baseline="0" noProof="0" dirty="0">
                <a:ln>
                  <a:noFill/>
                </a:ln>
                <a:solidFill>
                  <a:srgbClr val="C00000"/>
                </a:solidFill>
                <a:effectLst/>
                <a:uLnTx/>
                <a:uFillTx/>
                <a:latin typeface="幼圆" panose="02010509060101010101" pitchFamily="49" charset="-122"/>
                <a:ea typeface="幼圆" panose="02010509060101010101" pitchFamily="49" charset="-122"/>
                <a:cs typeface="+mn-cs"/>
              </a:rPr>
              <a:t>掌握责备和发怒的程度</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，注意批评后的效果。</a:t>
            </a: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6.</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遵守标准：制定最佳的标准，在组内展开并实施遵守。</a:t>
            </a: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22531" name="AutoShape 3"/>
          <p:cNvSpPr/>
          <p:nvPr/>
        </p:nvSpPr>
        <p:spPr>
          <a:xfrm>
            <a:off x="251460" y="45085"/>
            <a:ext cx="4322763" cy="738188"/>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spAutoFit/>
          </a:bodyPr>
          <a:p>
            <a:pPr algn="ctr"/>
            <a:r>
              <a:rPr lang="zh-CN" altLang="en-US" sz="3600" b="1" dirty="0">
                <a:solidFill>
                  <a:srgbClr val="C00000"/>
                </a:solidFill>
                <a:latin typeface="黑体" panose="02010609060101010101" pitchFamily="49" charset="-122"/>
                <a:ea typeface="黑体" panose="02010609060101010101" pitchFamily="49" charset="-122"/>
              </a:rPr>
              <a:t>组长的职责</a:t>
            </a:r>
            <a:endParaRPr lang="zh-CN" altLang="en-US" sz="3600" b="1" dirty="0">
              <a:solidFill>
                <a:srgbClr val="C00000"/>
              </a:solidFill>
              <a:latin typeface="黑体" panose="02010609060101010101" pitchFamily="49" charset="-122"/>
              <a:ea typeface="黑体" panose="02010609060101010101" pitchFamily="49" charset="-122"/>
            </a:endParaRPr>
          </a:p>
        </p:txBody>
      </p:sp>
      <p:sp>
        <p:nvSpPr>
          <p:cNvPr id="9220" name="AutoShape 4"/>
          <p:cNvSpPr>
            <a:spLocks noChangeArrowheads="1"/>
          </p:cNvSpPr>
          <p:nvPr/>
        </p:nvSpPr>
        <p:spPr bwMode="auto">
          <a:xfrm>
            <a:off x="395288" y="3933825"/>
            <a:ext cx="8424863" cy="2663825"/>
          </a:xfrm>
          <a:prstGeom prst="roundRect">
            <a:avLst>
              <a:gd name="adj" fmla="val 16667"/>
            </a:avLst>
          </a:prstGeom>
          <a:gradFill rotWithShape="1">
            <a:gsLst>
              <a:gs pos="0">
                <a:schemeClr val="accent1"/>
              </a:gs>
              <a:gs pos="100000">
                <a:schemeClr val="accent1">
                  <a:gamma/>
                  <a:tint val="0"/>
                  <a:invGamma/>
                </a:schemeClr>
              </a:gs>
            </a:gsLst>
            <a:path path="rect">
              <a:fillToRect l="100000" t="100000"/>
            </a:path>
          </a:gradFill>
          <a:ln w="38100">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accent2"/>
                </a:solidFill>
                <a:effectLst/>
                <a:uLnTx/>
                <a:uFillTx/>
                <a:latin typeface="Arial" panose="020B0604020202020204" pitchFamily="34" charset="0"/>
                <a:ea typeface="宋体" panose="02010600030101010101" pitchFamily="2" charset="-122"/>
                <a:cs typeface="+mn-cs"/>
              </a:rPr>
              <a:t>◆</a:t>
            </a:r>
            <a:r>
              <a:rPr kumimoji="0" lang="zh-CN" altLang="en-US"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监督者基本的心里准备</a:t>
            </a:r>
            <a:endParaRPr kumimoji="0" lang="zh-CN" altLang="en-US"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①让部下充分认识</a:t>
            </a:r>
            <a:r>
              <a:rPr kumimoji="0" lang="en-US" altLang="zh-CN"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安全第一</a:t>
            </a:r>
            <a:r>
              <a:rPr kumimoji="0" lang="en-US" altLang="zh-CN"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的重要性，并带头做好。</a:t>
            </a:r>
            <a:endParaRPr kumimoji="0" lang="zh-CN" altLang="en-US"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②让部下充分了解</a:t>
            </a:r>
            <a:r>
              <a:rPr kumimoji="0" lang="en-US" altLang="zh-CN"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整理</a:t>
            </a:r>
            <a:r>
              <a:rPr kumimoji="0" lang="en-US" altLang="zh-CN"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整顿</a:t>
            </a:r>
            <a:r>
              <a:rPr kumimoji="0" lang="en-US" altLang="zh-CN"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的重要性，并带头做好。</a:t>
            </a:r>
            <a:endParaRPr kumimoji="0" lang="zh-CN" altLang="en-US"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③</a:t>
            </a:r>
            <a:r>
              <a:rPr kumimoji="0" lang="en-US" altLang="zh-CN"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好产品</a:t>
            </a:r>
            <a:r>
              <a:rPr kumimoji="0" lang="en-US" altLang="zh-CN"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好想法</a:t>
            </a:r>
            <a:r>
              <a:rPr kumimoji="0" lang="en-US" altLang="zh-CN"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a:t>
            </a:r>
            <a:endParaRPr kumimoji="0" lang="en-US" altLang="zh-CN"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④</a:t>
            </a:r>
            <a:r>
              <a:rPr kumimoji="0" lang="zh-CN" altLang="en-US"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掌握现场的实际情况，适时、适当的将意见反馈给上级。</a:t>
            </a:r>
            <a:endParaRPr kumimoji="0" lang="zh-CN" altLang="en-US"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⑤所开展的活动均与效益挂钩，</a:t>
            </a:r>
            <a:r>
              <a:rPr kumimoji="0" lang="zh-CN" altLang="en-US" sz="2400" b="1" i="0" u="none" strike="noStrike" kern="1200" cap="none" spc="0" normalizeH="0" baseline="0" noProof="0" dirty="0">
                <a:ln>
                  <a:noFill/>
                </a:ln>
                <a:solidFill>
                  <a:srgbClr val="C00000"/>
                </a:solidFill>
                <a:effectLst/>
                <a:uLnTx/>
                <a:uFillTx/>
                <a:latin typeface="Arial" panose="020B0604020202020204" pitchFamily="34" charset="0"/>
                <a:ea typeface="幼圆" panose="02010509060101010101" pitchFamily="49" charset="-122"/>
                <a:cs typeface="+mn-cs"/>
              </a:rPr>
              <a:t>营造有活力的现场氛围</a:t>
            </a:r>
            <a:r>
              <a:rPr kumimoji="0" lang="zh-CN" altLang="en-US"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a:t>
            </a:r>
            <a:endParaRPr kumimoji="0" lang="zh-CN" altLang="en-US"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5298" name="AutoShape 2"/>
          <p:cNvSpPr>
            <a:spLocks noChangeArrowheads="1"/>
          </p:cNvSpPr>
          <p:nvPr/>
        </p:nvSpPr>
        <p:spPr bwMode="auto">
          <a:xfrm>
            <a:off x="395288" y="1125538"/>
            <a:ext cx="8424863" cy="1079500"/>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4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活用管理指标。将课、系的方针与组内日常管理相结合，全</a:t>
            </a:r>
            <a:endParaRPr kumimoji="0" lang="zh-CN" altLang="en-US" sz="24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    员职责明确。</a:t>
            </a:r>
            <a:endParaRPr kumimoji="0" lang="zh-CN" altLang="en-US" sz="24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endParaRPr>
          </a:p>
        </p:txBody>
      </p:sp>
      <p:sp>
        <p:nvSpPr>
          <p:cNvPr id="23555" name="AutoShape 3"/>
          <p:cNvSpPr/>
          <p:nvPr/>
        </p:nvSpPr>
        <p:spPr>
          <a:xfrm>
            <a:off x="2483168" y="116523"/>
            <a:ext cx="4322762" cy="738187"/>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spAutoFit/>
          </a:bodyPr>
          <a:p>
            <a:pPr algn="ctr"/>
            <a:r>
              <a:rPr lang="zh-CN" altLang="en-US" sz="3600" b="1" dirty="0">
                <a:solidFill>
                  <a:srgbClr val="C00000"/>
                </a:solidFill>
                <a:latin typeface="黑体" panose="02010609060101010101" pitchFamily="49" charset="-122"/>
                <a:ea typeface="黑体" panose="02010609060101010101" pitchFamily="49" charset="-122"/>
              </a:rPr>
              <a:t>组长日常检查重点</a:t>
            </a:r>
            <a:endParaRPr lang="zh-CN" altLang="en-US" sz="3600" b="1" dirty="0">
              <a:solidFill>
                <a:srgbClr val="C00000"/>
              </a:solidFill>
              <a:latin typeface="黑体" panose="02010609060101010101" pitchFamily="49" charset="-122"/>
              <a:ea typeface="黑体" panose="02010609060101010101" pitchFamily="49" charset="-122"/>
            </a:endParaRPr>
          </a:p>
        </p:txBody>
      </p:sp>
      <p:sp>
        <p:nvSpPr>
          <p:cNvPr id="23556" name="AutoShape 4"/>
          <p:cNvSpPr/>
          <p:nvPr/>
        </p:nvSpPr>
        <p:spPr>
          <a:xfrm>
            <a:off x="531813" y="661988"/>
            <a:ext cx="1787525" cy="534987"/>
          </a:xfrm>
          <a:prstGeom prst="roundRect">
            <a:avLst>
              <a:gd name="adj" fmla="val 16667"/>
            </a:avLst>
          </a:prstGeom>
          <a:gradFill rotWithShape="1">
            <a:gsLst>
              <a:gs pos="0">
                <a:srgbClr val="00FF00"/>
              </a:gs>
              <a:gs pos="100000">
                <a:srgbClr val="FFFFFF"/>
              </a:gs>
            </a:gsLst>
            <a:path path="rect">
              <a:fillToRect t="100000" r="100000"/>
            </a:path>
            <a:tileRect/>
          </a:gradFill>
          <a:ln w="38100" cap="flat" cmpd="sng">
            <a:solidFill>
              <a:srgbClr val="FF0000"/>
            </a:solidFill>
            <a:prstDash val="solid"/>
            <a:headEnd type="none" w="med" len="med"/>
            <a:tailEnd type="none" w="med" len="med"/>
          </a:ln>
        </p:spPr>
        <p:txBody>
          <a:bodyPr anchor="ctr" anchorCtr="0">
            <a:spAutoFit/>
          </a:bodyPr>
          <a:p>
            <a:pPr algn="ctr"/>
            <a:r>
              <a:rPr lang="en-US" altLang="zh-CN" sz="2400" b="1" dirty="0">
                <a:solidFill>
                  <a:srgbClr val="FF0066"/>
                </a:solidFill>
                <a:latin typeface="Arial" panose="020B0604020202020204" pitchFamily="34" charset="0"/>
                <a:ea typeface="幼圆" panose="02010509060101010101" pitchFamily="49" charset="-122"/>
              </a:rPr>
              <a:t>1·</a:t>
            </a:r>
            <a:r>
              <a:rPr lang="zh-CN" altLang="en-US" sz="2400" b="1" dirty="0">
                <a:solidFill>
                  <a:srgbClr val="FF0066"/>
                </a:solidFill>
                <a:latin typeface="Arial" panose="020B0604020202020204" pitchFamily="34" charset="0"/>
                <a:ea typeface="幼圆" panose="02010509060101010101" pitchFamily="49" charset="-122"/>
              </a:rPr>
              <a:t>管理指标</a:t>
            </a:r>
            <a:endParaRPr lang="zh-CN" altLang="en-US" sz="2400" b="1" dirty="0">
              <a:solidFill>
                <a:srgbClr val="FF0066"/>
              </a:solidFill>
              <a:latin typeface="Arial" panose="020B0604020202020204" pitchFamily="34" charset="0"/>
              <a:ea typeface="幼圆" panose="02010509060101010101" pitchFamily="49" charset="-122"/>
            </a:endParaRPr>
          </a:p>
        </p:txBody>
      </p:sp>
      <p:sp>
        <p:nvSpPr>
          <p:cNvPr id="55301" name="AutoShape 5"/>
          <p:cNvSpPr>
            <a:spLocks noChangeArrowheads="1"/>
          </p:cNvSpPr>
          <p:nvPr/>
        </p:nvSpPr>
        <p:spPr bwMode="auto">
          <a:xfrm>
            <a:off x="250825" y="2709863"/>
            <a:ext cx="8642350" cy="3887788"/>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 全员是否都了解组内的指标情况？为了共同的目标，是否</a:t>
            </a:r>
            <a:r>
              <a:rPr kumimoji="0" lang="zh-CN" altLang="en-US" sz="2000" b="1" i="0" u="none" strike="noStrike" kern="1200" cap="none" spc="0" normalizeH="0" baseline="0" noProof="0" dirty="0">
                <a:ln>
                  <a:noFill/>
                </a:ln>
                <a:solidFill>
                  <a:srgbClr val="FF0066"/>
                </a:solidFill>
                <a:effectLst/>
                <a:uLnTx/>
                <a:uFillTx/>
                <a:latin typeface="幼圆" panose="02010509060101010101" pitchFamily="49" charset="-122"/>
                <a:ea typeface="幼圆" panose="02010509060101010101" pitchFamily="49" charset="-122"/>
                <a:cs typeface="+mn-cs"/>
              </a:rPr>
              <a:t>作出合理的指标</a:t>
            </a:r>
            <a:endParaRPr kumimoji="0" lang="zh-CN" altLang="en-US" sz="2000" b="1" i="0" u="none" strike="noStrike" kern="1200" cap="none" spc="0" normalizeH="0" baseline="0" noProof="0" dirty="0">
              <a:ln>
                <a:noFill/>
              </a:ln>
              <a:solidFill>
                <a:srgbClr val="FF0066"/>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 1</a:t>
            </a:r>
            <a:r>
              <a:rPr kumimoji="0" lang="en-US" altLang="zh-CN" sz="2000" b="1" i="0" u="none" strike="noStrike" kern="1200" cap="none" spc="0" normalizeH="0" baseline="0" noProof="0" dirty="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对组内的</a:t>
            </a:r>
            <a:r>
              <a:rPr kumimoji="0" lang="en-US" altLang="zh-CN"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管理图</a:t>
            </a:r>
            <a:r>
              <a:rPr kumimoji="0" lang="en-US" altLang="zh-CN"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目标曲线图</a:t>
            </a:r>
            <a:r>
              <a:rPr kumimoji="0" lang="en-US" altLang="zh-CN"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2000" b="1" i="0" u="none" strike="noStrike" kern="1200" cap="none" spc="0" normalizeH="0" baseline="0" noProof="0" dirty="0">
                <a:ln>
                  <a:noFill/>
                </a:ln>
                <a:solidFill>
                  <a:srgbClr val="00B050"/>
                </a:solidFill>
                <a:effectLst/>
                <a:uLnTx/>
                <a:uFillTx/>
                <a:latin typeface="幼圆" panose="02010509060101010101" pitchFamily="49" charset="-122"/>
                <a:ea typeface="幼圆" panose="02010509060101010101" pitchFamily="49" charset="-122"/>
                <a:cs typeface="+mn-cs"/>
              </a:rPr>
              <a:t>每日</a:t>
            </a:r>
            <a:r>
              <a:rPr kumimoji="0" lang="en-US" altLang="zh-CN" sz="2000" b="1" i="0" u="none" strike="noStrike" kern="1200" cap="none" spc="0" normalizeH="0" baseline="0" noProof="0" dirty="0">
                <a:ln>
                  <a:noFill/>
                </a:ln>
                <a:solidFill>
                  <a:srgbClr val="00B050"/>
                </a:solidFill>
                <a:effectLst/>
                <a:uLnTx/>
                <a:uFillTx/>
                <a:latin typeface="幼圆" panose="02010509060101010101" pitchFamily="49" charset="-122"/>
                <a:ea typeface="幼圆" panose="02010509060101010101" pitchFamily="49" charset="-122"/>
                <a:cs typeface="+mn-cs"/>
              </a:rPr>
              <a:t>1</a:t>
            </a:r>
            <a:r>
              <a:rPr kumimoji="0" lang="zh-CN" altLang="en-US" sz="2000" b="1" i="0" u="none" strike="noStrike" kern="1200" cap="none" spc="0" normalizeH="0" baseline="0" noProof="0" dirty="0">
                <a:ln>
                  <a:noFill/>
                </a:ln>
                <a:solidFill>
                  <a:srgbClr val="00B050"/>
                </a:solidFill>
                <a:effectLst/>
                <a:uLnTx/>
                <a:uFillTx/>
                <a:latin typeface="幼圆" panose="02010509060101010101" pitchFamily="49" charset="-122"/>
                <a:ea typeface="幼圆" panose="02010509060101010101" pitchFamily="49" charset="-122"/>
                <a:cs typeface="+mn-cs"/>
              </a:rPr>
              <a:t>次</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进行认真的</a:t>
            </a:r>
            <a:r>
              <a:rPr kumimoji="0" lang="zh-CN" altLang="en-US" sz="2000" b="1" i="0" u="none" strike="noStrike" kern="1200" cap="none" spc="0" normalizeH="0" baseline="0" noProof="0" dirty="0">
                <a:ln>
                  <a:noFill/>
                </a:ln>
                <a:solidFill>
                  <a:srgbClr val="C00000"/>
                </a:solidFill>
                <a:effectLst/>
                <a:uLnTx/>
                <a:uFillTx/>
                <a:latin typeface="幼圆" panose="02010509060101010101" pitchFamily="49" charset="-122"/>
                <a:ea typeface="幼圆" panose="02010509060101010101" pitchFamily="49" charset="-122"/>
                <a:cs typeface="+mn-cs"/>
              </a:rPr>
              <a:t>跟踪确认</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。不要</a:t>
            </a: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 重复工作，对必要的工作进行确认（检查表）。</a:t>
            </a: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 2</a:t>
            </a:r>
            <a:r>
              <a:rPr kumimoji="0" lang="en-US" altLang="zh-CN" sz="2000" b="1" i="0" u="none" strike="noStrike" kern="1200" cap="none" spc="0" normalizeH="0" baseline="0" noProof="0" dirty="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当曲线指标表上出现偏差倾向时，及时分析迹象，调整布局。</a:t>
            </a: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 3</a:t>
            </a:r>
            <a:r>
              <a:rPr kumimoji="0" lang="en-US" altLang="zh-CN" sz="2000" b="1" i="0" u="none" strike="noStrike" kern="1200" cap="none" spc="0" normalizeH="0" baseline="0" noProof="0" dirty="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dirty="0">
                <a:ln>
                  <a:noFill/>
                </a:ln>
                <a:solidFill>
                  <a:srgbClr val="C00000"/>
                </a:solidFill>
                <a:effectLst/>
                <a:uLnTx/>
                <a:uFillTx/>
                <a:latin typeface="幼圆" panose="02010509060101010101" pitchFamily="49" charset="-122"/>
                <a:ea typeface="幼圆" panose="02010509060101010101" pitchFamily="49" charset="-122"/>
                <a:cs typeface="+mn-cs"/>
              </a:rPr>
              <a:t>目视推进七大管理要素</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（安全、品质、生产、原价、人事、环境、保全）  </a:t>
            </a: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  在组内管理中，</a:t>
            </a:r>
            <a:r>
              <a:rPr kumimoji="0" lang="zh-CN" altLang="en-US" sz="2000" b="1" i="0" u="none" strike="noStrike" kern="1200" cap="none" spc="0" normalizeH="0" baseline="0" noProof="0" dirty="0">
                <a:ln>
                  <a:noFill/>
                </a:ln>
                <a:solidFill>
                  <a:srgbClr val="00B050"/>
                </a:solidFill>
                <a:effectLst/>
                <a:uLnTx/>
                <a:uFillTx/>
                <a:latin typeface="幼圆" panose="02010509060101010101" pitchFamily="49" charset="-122"/>
                <a:ea typeface="幼圆" panose="02010509060101010101" pitchFamily="49" charset="-122"/>
                <a:cs typeface="+mn-cs"/>
              </a:rPr>
              <a:t>组长要有明确的做法</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，与现地现物相对应。</a:t>
            </a: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  </a:t>
            </a:r>
            <a:endParaRPr kumimoji="0" lang="en-US" altLang="zh-CN"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55302" name="AutoShape 6"/>
          <p:cNvSpPr>
            <a:spLocks noChangeArrowheads="1"/>
          </p:cNvSpPr>
          <p:nvPr/>
        </p:nvSpPr>
        <p:spPr bwMode="auto">
          <a:xfrm>
            <a:off x="611188" y="2349500"/>
            <a:ext cx="1223963" cy="431800"/>
          </a:xfrm>
          <a:prstGeom prst="roundRect">
            <a:avLst>
              <a:gd name="adj" fmla="val 16667"/>
            </a:avLst>
          </a:prstGeom>
          <a:gradFill rotWithShape="1">
            <a:gsLst>
              <a:gs pos="0">
                <a:schemeClr val="accent1"/>
              </a:gs>
              <a:gs pos="100000">
                <a:schemeClr val="accent1">
                  <a:gamma/>
                  <a:tint val="0"/>
                  <a:invGamma/>
                </a:schemeClr>
              </a:gs>
            </a:gsLst>
            <a:path path="rect">
              <a:fillToRect l="100000" t="100000"/>
            </a:path>
          </a:gradFill>
          <a:ln w="38100">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检查项目</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23559" name="AutoShape 7"/>
          <p:cNvSpPr/>
          <p:nvPr/>
        </p:nvSpPr>
        <p:spPr>
          <a:xfrm>
            <a:off x="468313" y="3167063"/>
            <a:ext cx="71437" cy="46037"/>
          </a:xfrm>
          <a:prstGeom prst="flowChartSor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4" name="AutoShape 2"/>
          <p:cNvSpPr>
            <a:spLocks noChangeArrowheads="1"/>
          </p:cNvSpPr>
          <p:nvPr/>
        </p:nvSpPr>
        <p:spPr bwMode="auto">
          <a:xfrm>
            <a:off x="539750" y="1989138"/>
            <a:ext cx="7561263" cy="576263"/>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在公司中，在纵向结构上划分三个层次：</a:t>
            </a:r>
            <a:r>
              <a:rPr kumimoji="0" lang="zh-CN" altLang="zh-CN" sz="2000" b="0" i="0" u="none" strike="noStrike" kern="1200" cap="none" spc="0" normalizeH="0" baseline="0" noProof="0" dirty="0">
                <a:ln>
                  <a:noFill/>
                </a:ln>
                <a:solidFill>
                  <a:srgbClr val="00B050"/>
                </a:solidFill>
                <a:effectLst/>
                <a:uLnTx/>
                <a:uFillTx/>
                <a:latin typeface="Arial" panose="020B0604020202020204" pitchFamily="34" charset="0"/>
                <a:ea typeface="宋体" panose="02010600030101010101" pitchFamily="2" charset="-122"/>
                <a:cs typeface="+mn-cs"/>
              </a:rPr>
              <a:t>经营</a:t>
            </a: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zh-CN" sz="2000" b="0" i="0" u="none" strike="noStrike" kern="1200" cap="none" spc="0" normalizeH="0" baseline="0" noProof="0" dirty="0">
                <a:ln>
                  <a:noFill/>
                </a:ln>
                <a:solidFill>
                  <a:srgbClr val="7030A0"/>
                </a:solidFill>
                <a:effectLst/>
                <a:uLnTx/>
                <a:uFillTx/>
                <a:latin typeface="Arial" panose="020B0604020202020204" pitchFamily="34" charset="0"/>
                <a:ea typeface="宋体" panose="02010600030101010101" pitchFamily="2" charset="-122"/>
                <a:cs typeface="+mn-cs"/>
              </a:rPr>
              <a:t>管理</a:t>
            </a: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和</a:t>
            </a:r>
            <a:r>
              <a:rPr kumimoji="0" lang="zh-CN" altLang="zh-CN" sz="2000" b="0" i="0" u="none"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rPr>
              <a:t>执行</a:t>
            </a: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endParaRPr kumimoji="0" lang="zh-CN" altLang="en-US" sz="24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endParaRPr>
          </a:p>
        </p:txBody>
      </p:sp>
      <p:sp>
        <p:nvSpPr>
          <p:cNvPr id="24579" name="AutoShape 3"/>
          <p:cNvSpPr/>
          <p:nvPr/>
        </p:nvSpPr>
        <p:spPr>
          <a:xfrm>
            <a:off x="2339975" y="116523"/>
            <a:ext cx="4752975" cy="715962"/>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spAutoFit/>
          </a:bodyPr>
          <a:p>
            <a:pPr algn="ctr"/>
            <a:r>
              <a:rPr lang="zh-CN" altLang="zh-CN" sz="3600" b="1" dirty="0">
                <a:latin typeface="Arial" panose="020B0604020202020204" pitchFamily="34" charset="0"/>
              </a:rPr>
              <a:t>主管和班组长的</a:t>
            </a:r>
            <a:r>
              <a:rPr lang="zh-CN" altLang="zh-CN" sz="3600" b="1" dirty="0">
                <a:solidFill>
                  <a:srgbClr val="C00000"/>
                </a:solidFill>
                <a:latin typeface="Arial" panose="020B0604020202020204" pitchFamily="34" charset="0"/>
              </a:rPr>
              <a:t>地位</a:t>
            </a:r>
            <a:endParaRPr lang="zh-CN" altLang="en-US" sz="3600" b="1" dirty="0">
              <a:solidFill>
                <a:srgbClr val="C00000"/>
              </a:solidFill>
              <a:latin typeface="黑体" panose="02010609060101010101" pitchFamily="49" charset="-122"/>
              <a:ea typeface="黑体" panose="02010609060101010101" pitchFamily="49" charset="-122"/>
            </a:endParaRPr>
          </a:p>
        </p:txBody>
      </p:sp>
      <p:sp>
        <p:nvSpPr>
          <p:cNvPr id="24580" name="AutoShape 4"/>
          <p:cNvSpPr/>
          <p:nvPr/>
        </p:nvSpPr>
        <p:spPr>
          <a:xfrm>
            <a:off x="539750" y="1190625"/>
            <a:ext cx="3527425" cy="509588"/>
          </a:xfrm>
          <a:prstGeom prst="roundRect">
            <a:avLst>
              <a:gd name="adj" fmla="val 16667"/>
            </a:avLst>
          </a:prstGeom>
          <a:gradFill rotWithShape="1">
            <a:gsLst>
              <a:gs pos="0">
                <a:srgbClr val="00FF00"/>
              </a:gs>
              <a:gs pos="100000">
                <a:srgbClr val="FFFFFF"/>
              </a:gs>
            </a:gsLst>
            <a:path path="rect">
              <a:fillToRect t="100000" r="100000"/>
            </a:path>
            <a:tileRect/>
          </a:gradFill>
          <a:ln w="38100" cap="flat" cmpd="sng">
            <a:solidFill>
              <a:srgbClr val="FF0000"/>
            </a:solidFill>
            <a:prstDash val="solid"/>
            <a:headEnd type="none" w="med" len="med"/>
            <a:tailEnd type="none" w="med" len="med"/>
          </a:ln>
        </p:spPr>
        <p:txBody>
          <a:bodyPr anchor="ctr" anchorCtr="0">
            <a:spAutoFit/>
          </a:bodyPr>
          <a:p>
            <a:pPr algn="ctr"/>
            <a:r>
              <a:rPr lang="en-US" altLang="zh-CN" sz="2400" b="1" dirty="0">
                <a:solidFill>
                  <a:srgbClr val="FF0066"/>
                </a:solidFill>
                <a:latin typeface="Arial" panose="020B0604020202020204" pitchFamily="34" charset="0"/>
                <a:ea typeface="幼圆" panose="02010509060101010101" pitchFamily="49" charset="-122"/>
              </a:rPr>
              <a:t>1·</a:t>
            </a:r>
            <a:r>
              <a:rPr lang="zh-CN" altLang="zh-CN" sz="2400" b="1" dirty="0">
                <a:latin typeface="Arial" panose="020B0604020202020204" pitchFamily="34" charset="0"/>
              </a:rPr>
              <a:t>公司的纵向管理层次</a:t>
            </a:r>
            <a:endParaRPr lang="zh-CN" altLang="en-US" sz="2400" b="1" dirty="0">
              <a:solidFill>
                <a:srgbClr val="FF0066"/>
              </a:solidFill>
              <a:latin typeface="Arial" panose="020B0604020202020204" pitchFamily="34" charset="0"/>
              <a:ea typeface="幼圆" panose="02010509060101010101" pitchFamily="49" charset="-122"/>
            </a:endParaRPr>
          </a:p>
        </p:txBody>
      </p:sp>
      <p:sp>
        <p:nvSpPr>
          <p:cNvPr id="7" name="AutoShape 5"/>
          <p:cNvSpPr>
            <a:spLocks noChangeArrowheads="1"/>
          </p:cNvSpPr>
          <p:nvPr/>
        </p:nvSpPr>
        <p:spPr bwMode="auto">
          <a:xfrm>
            <a:off x="539750" y="2924175"/>
            <a:ext cx="7777163" cy="3241675"/>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anchorCtr="1">
            <a:norm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1</a:t>
            </a:r>
            <a:r>
              <a:rPr kumimoji="0" lang="zh-CN" altLang="en-US"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a:t>
            </a:r>
            <a:r>
              <a:rPr kumimoji="0" lang="zh-CN" altLang="zh-CN"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经营层指总经理、董事长。负责企业战略的制定及重大决策。</a:t>
            </a:r>
            <a:endParaRPr kumimoji="0" lang="en-US" altLang="zh-CN"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2</a:t>
            </a:r>
            <a:r>
              <a:rPr kumimoji="0" lang="zh-CN" altLang="en-US"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a:t>
            </a:r>
            <a:r>
              <a:rPr kumimoji="0" lang="zh-CN" altLang="zh-CN"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管理层指经（副）理、科（室）主任、车间主任等。负责层层组织和督促员工们保质保量地积极生产客户所急需的各种产品</a:t>
            </a:r>
            <a:endParaRPr kumimoji="0" lang="en-US" altLang="zh-CN"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3</a:t>
            </a:r>
            <a:r>
              <a:rPr kumimoji="0" lang="zh-CN" altLang="en-US"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a:t>
            </a:r>
            <a:r>
              <a:rPr kumimoji="0" lang="zh-CN" altLang="zh-CN" sz="2000" b="0" i="0" u="none" strike="noStrike" kern="1200" cap="none" spc="0"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mn-cs"/>
              </a:rPr>
              <a:t>执行层就是最基层的管理者</a:t>
            </a:r>
            <a:r>
              <a:rPr kumimoji="0" lang="zh-CN" altLang="zh-CN"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，例如工段长、队长、领班，</a:t>
            </a:r>
            <a:r>
              <a:rPr kumimoji="0" lang="zh-CN" altLang="zh-CN" sz="2000" b="0" i="0" u="none" strike="noStrike" kern="1200" cap="none" spc="0" normalizeH="0" baseline="0" noProof="0" dirty="0">
                <a:ln>
                  <a:noFill/>
                </a:ln>
                <a:solidFill>
                  <a:srgbClr val="00B050"/>
                </a:solidFill>
                <a:effectLst/>
                <a:uLnTx/>
                <a:uFillTx/>
                <a:latin typeface="华文细黑" panose="02010600040101010101" pitchFamily="2" charset="-122"/>
                <a:ea typeface="华文细黑" panose="02010600040101010101" pitchFamily="2" charset="-122"/>
                <a:cs typeface="+mn-cs"/>
              </a:rPr>
              <a:t>更多的是主管和班组长。</a:t>
            </a:r>
            <a:endParaRPr kumimoji="0" lang="en-US" altLang="zh-CN" sz="2000" b="0" i="0" u="none" strike="noStrike" kern="1200" cap="none" spc="0" normalizeH="0" baseline="0" noProof="0" dirty="0">
              <a:ln>
                <a:noFill/>
              </a:ln>
              <a:solidFill>
                <a:srgbClr val="00B050"/>
              </a:solidFill>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dirty="0">
              <a:ln>
                <a:noFill/>
              </a:ln>
              <a:solidFill>
                <a:schemeClr val="accent2"/>
              </a:solidFill>
              <a:effectLst/>
              <a:uLnTx/>
              <a:uFillTx/>
              <a:latin typeface="华文细黑" panose="02010600040101010101" pitchFamily="2" charset="-122"/>
              <a:ea typeface="华文细黑" panose="02010600040101010101" pitchFamily="2" charset="-122"/>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25602" name="AutoShape 4"/>
          <p:cNvSpPr/>
          <p:nvPr/>
        </p:nvSpPr>
        <p:spPr>
          <a:xfrm>
            <a:off x="468630" y="1052830"/>
            <a:ext cx="3168650" cy="511175"/>
          </a:xfrm>
          <a:prstGeom prst="roundRect">
            <a:avLst>
              <a:gd name="adj" fmla="val 16667"/>
            </a:avLst>
          </a:prstGeom>
          <a:gradFill rotWithShape="1">
            <a:gsLst>
              <a:gs pos="0">
                <a:srgbClr val="00FF00"/>
              </a:gs>
              <a:gs pos="100000">
                <a:srgbClr val="FFFFFF"/>
              </a:gs>
            </a:gsLst>
            <a:path path="rect">
              <a:fillToRect t="100000" r="100000"/>
            </a:path>
            <a:tileRect/>
          </a:gradFill>
          <a:ln w="38100" cap="flat" cmpd="sng">
            <a:solidFill>
              <a:srgbClr val="FF0000"/>
            </a:solidFill>
            <a:prstDash val="solid"/>
            <a:headEnd type="none" w="med" len="med"/>
            <a:tailEnd type="none" w="med" len="med"/>
          </a:ln>
        </p:spPr>
        <p:txBody>
          <a:bodyPr anchor="ctr" anchorCtr="0">
            <a:spAutoFit/>
          </a:bodyPr>
          <a:p>
            <a:pPr algn="ctr"/>
            <a:r>
              <a:rPr lang="en-US" altLang="zh-CN" sz="2400" b="1" dirty="0">
                <a:solidFill>
                  <a:srgbClr val="FF0066"/>
                </a:solidFill>
                <a:latin typeface="Arial" panose="020B0604020202020204" pitchFamily="34" charset="0"/>
                <a:ea typeface="幼圆" panose="02010509060101010101" pitchFamily="49" charset="-122"/>
              </a:rPr>
              <a:t>2 · </a:t>
            </a:r>
            <a:r>
              <a:rPr lang="zh-CN" altLang="zh-CN" sz="2400" b="1" dirty="0">
                <a:latin typeface="Arial" panose="020B0604020202020204" pitchFamily="34" charset="0"/>
              </a:rPr>
              <a:t>班组的地位</a:t>
            </a:r>
            <a:endParaRPr lang="zh-CN" altLang="en-US" sz="2400" b="1" dirty="0">
              <a:solidFill>
                <a:srgbClr val="FF0066"/>
              </a:solidFill>
              <a:latin typeface="Arial" panose="020B0604020202020204" pitchFamily="34" charset="0"/>
              <a:ea typeface="幼圆" panose="02010509060101010101" pitchFamily="49" charset="-122"/>
            </a:endParaRPr>
          </a:p>
        </p:txBody>
      </p:sp>
      <p:sp>
        <p:nvSpPr>
          <p:cNvPr id="7" name="AutoShape 5"/>
          <p:cNvSpPr>
            <a:spLocks noChangeArrowheads="1"/>
          </p:cNvSpPr>
          <p:nvPr/>
        </p:nvSpPr>
        <p:spPr bwMode="auto">
          <a:xfrm>
            <a:off x="468313" y="1700213"/>
            <a:ext cx="7775575" cy="4249738"/>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anchorCtr="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       </a:t>
            </a:r>
            <a:r>
              <a:rPr kumimoji="0" lang="zh-CN" altLang="zh-CN" sz="28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班组是公司组织生产经营活动的</a:t>
            </a:r>
            <a:r>
              <a:rPr kumimoji="0" lang="zh-CN" altLang="zh-CN" sz="2800" b="0" i="0" u="none" strike="noStrike" kern="1200" cap="none" spc="0"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mn-cs"/>
              </a:rPr>
              <a:t>基本单位</a:t>
            </a:r>
            <a:r>
              <a:rPr kumimoji="0" lang="zh-CN" altLang="zh-CN" sz="28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，是公司</a:t>
            </a:r>
            <a:r>
              <a:rPr kumimoji="0" lang="zh-CN" altLang="zh-CN" sz="2800" b="0" i="0" u="none" strike="noStrike" kern="1200" cap="none" spc="0" normalizeH="0" baseline="0" noProof="0" dirty="0">
                <a:ln>
                  <a:noFill/>
                </a:ln>
                <a:solidFill>
                  <a:srgbClr val="0070C0"/>
                </a:solidFill>
                <a:effectLst/>
                <a:uLnTx/>
                <a:uFillTx/>
                <a:latin typeface="华文细黑" panose="02010600040101010101" pitchFamily="2" charset="-122"/>
                <a:ea typeface="华文细黑" panose="02010600040101010101" pitchFamily="2" charset="-122"/>
                <a:cs typeface="+mn-cs"/>
              </a:rPr>
              <a:t>最基层的生产管理组织</a:t>
            </a:r>
            <a:r>
              <a:rPr kumimoji="0" lang="zh-CN" altLang="zh-CN" sz="28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。公司的所有生产活动都在班组中进行，所以班组工作的好坏直接</a:t>
            </a:r>
            <a:r>
              <a:rPr kumimoji="0" lang="zh-CN" altLang="zh-CN" sz="2800" b="0" i="0" u="none" strike="noStrike" kern="1200" cap="none" spc="0" normalizeH="0" baseline="0" noProof="0" dirty="0">
                <a:ln>
                  <a:noFill/>
                </a:ln>
                <a:solidFill>
                  <a:srgbClr val="00B050"/>
                </a:solidFill>
                <a:effectLst/>
                <a:uLnTx/>
                <a:uFillTx/>
                <a:latin typeface="华文细黑" panose="02010600040101010101" pitchFamily="2" charset="-122"/>
                <a:ea typeface="华文细黑" panose="02010600040101010101" pitchFamily="2" charset="-122"/>
                <a:cs typeface="+mn-cs"/>
              </a:rPr>
              <a:t>关系着公司经营的成败</a:t>
            </a:r>
            <a:r>
              <a:rPr kumimoji="0" lang="zh-CN" altLang="zh-CN" sz="28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，只有班组充满了蓬勃生机，公司才会有旺盛的活力，才能在激烈的市场竞争中长久地立于不败之地。</a:t>
            </a:r>
            <a:r>
              <a:rPr kumimoji="0" lang="zh-CN" altLang="zh-CN" sz="2800" b="0" i="0" u="none" strike="noStrike" kern="1200" cap="none" spc="0"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mn-cs"/>
              </a:rPr>
              <a:t>班组就像人体的一个个细胞，</a:t>
            </a:r>
            <a:r>
              <a:rPr kumimoji="0" lang="zh-CN" altLang="zh-CN" sz="28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只有人体的所有细胞全都健康，人的身体才有可能健康，才能充满了</a:t>
            </a:r>
            <a:r>
              <a:rPr kumimoji="0" lang="zh-CN" altLang="zh-CN" sz="2800" b="0" i="0" u="none" strike="noStrike" kern="1200" cap="none" spc="0" normalizeH="0" baseline="0" noProof="0" dirty="0">
                <a:ln>
                  <a:noFill/>
                </a:ln>
                <a:solidFill>
                  <a:srgbClr val="FF0066"/>
                </a:solidFill>
                <a:effectLst/>
                <a:uLnTx/>
                <a:uFillTx/>
                <a:latin typeface="华文细黑" panose="02010600040101010101" pitchFamily="2" charset="-122"/>
                <a:ea typeface="华文细黑" panose="02010600040101010101" pitchFamily="2" charset="-122"/>
                <a:cs typeface="+mn-cs"/>
              </a:rPr>
              <a:t>旺盛的活力和生命力</a:t>
            </a:r>
            <a:r>
              <a:rPr kumimoji="0" lang="zh-CN" altLang="en-US" sz="28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a:t>
            </a:r>
            <a:endParaRPr kumimoji="0" lang="en-US" altLang="zh-CN" sz="2800" b="1" i="0" u="none" strike="noStrike" kern="1200" cap="none" spc="0" normalizeH="0" baseline="0" noProof="0" dirty="0">
              <a:ln>
                <a:noFill/>
              </a:ln>
              <a:solidFill>
                <a:schemeClr val="accent2"/>
              </a:solidFill>
              <a:effectLst/>
              <a:uLnTx/>
              <a:uFillTx/>
              <a:latin typeface="华文细黑" panose="02010600040101010101" pitchFamily="2" charset="-122"/>
              <a:ea typeface="华文细黑" panose="02010600040101010101" pitchFamily="2" charset="-122"/>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26626" name="AutoShape 4"/>
          <p:cNvSpPr/>
          <p:nvPr/>
        </p:nvSpPr>
        <p:spPr>
          <a:xfrm>
            <a:off x="539750" y="909320"/>
            <a:ext cx="3527425" cy="509588"/>
          </a:xfrm>
          <a:prstGeom prst="roundRect">
            <a:avLst>
              <a:gd name="adj" fmla="val 16667"/>
            </a:avLst>
          </a:prstGeom>
          <a:gradFill rotWithShape="1">
            <a:gsLst>
              <a:gs pos="0">
                <a:srgbClr val="00FF00"/>
              </a:gs>
              <a:gs pos="100000">
                <a:srgbClr val="FFFFFF"/>
              </a:gs>
            </a:gsLst>
            <a:path path="rect">
              <a:fillToRect t="100000" r="100000"/>
            </a:path>
            <a:tileRect/>
          </a:gradFill>
          <a:ln w="38100" cap="flat" cmpd="sng">
            <a:solidFill>
              <a:srgbClr val="FF0000"/>
            </a:solidFill>
            <a:prstDash val="solid"/>
            <a:headEnd type="none" w="med" len="med"/>
            <a:tailEnd type="none" w="med" len="med"/>
          </a:ln>
        </p:spPr>
        <p:txBody>
          <a:bodyPr anchor="ctr" anchorCtr="0">
            <a:spAutoFit/>
          </a:bodyPr>
          <a:p>
            <a:pPr algn="ctr"/>
            <a:r>
              <a:rPr lang="en-US" altLang="zh-CN" sz="2400" b="1" dirty="0">
                <a:solidFill>
                  <a:srgbClr val="FF0066"/>
                </a:solidFill>
                <a:latin typeface="黑体" panose="02010609060101010101" pitchFamily="49" charset="-122"/>
                <a:ea typeface="黑体" panose="02010609060101010101" pitchFamily="49" charset="-122"/>
              </a:rPr>
              <a:t>3·</a:t>
            </a:r>
            <a:r>
              <a:rPr lang="zh-CN" altLang="zh-CN" sz="2400" b="1" dirty="0">
                <a:latin typeface="黑体" panose="02010609060101010101" pitchFamily="49" charset="-122"/>
                <a:ea typeface="黑体" panose="02010609060101010101" pitchFamily="49" charset="-122"/>
              </a:rPr>
              <a:t>班组长的地位</a:t>
            </a:r>
            <a:endParaRPr lang="zh-CN" altLang="en-US" sz="2400" b="1" dirty="0">
              <a:solidFill>
                <a:srgbClr val="FF0066"/>
              </a:solidFill>
              <a:latin typeface="黑体" panose="02010609060101010101" pitchFamily="49" charset="-122"/>
              <a:ea typeface="黑体" panose="02010609060101010101" pitchFamily="49" charset="-122"/>
            </a:endParaRPr>
          </a:p>
        </p:txBody>
      </p:sp>
      <p:sp>
        <p:nvSpPr>
          <p:cNvPr id="7" name="AutoShape 5"/>
          <p:cNvSpPr>
            <a:spLocks noChangeArrowheads="1"/>
          </p:cNvSpPr>
          <p:nvPr/>
        </p:nvSpPr>
        <p:spPr bwMode="auto">
          <a:xfrm>
            <a:off x="539750" y="1484313"/>
            <a:ext cx="7777163" cy="4681538"/>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anchorCtr="1">
            <a:norm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班组中的领导者就是班组长，</a:t>
            </a:r>
            <a:r>
              <a:rPr kumimoji="0" lang="zh-CN" altLang="zh-CN" sz="2000" b="0" i="0" u="none"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rPr>
              <a:t>班组长是班组生产管理的直接指挥和组织者，</a:t>
            </a: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也是公司中最基层的负责人，属于兵头将尾，是一支数量非常庞大的队伍。班组管理是指为完成班组生产任务而必须做好的各项管理活动，即充分发挥全班组人员的主观能动性和生产积极性，团结协作，合理地组织人力、物力，充分地利用各方面信息，使班组生产均衡有效地进行、产生“</a:t>
            </a: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a:t>
            </a: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a:t>
            </a: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2</a:t>
            </a: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”的效应，</a:t>
            </a:r>
            <a:r>
              <a:rPr kumimoji="0" lang="zh-CN" altLang="zh-CN" sz="2000" b="0" i="0" u="none" strike="noStrike" kern="1200" cap="none" spc="0" normalizeH="0" baseline="0" noProof="0" dirty="0">
                <a:ln>
                  <a:noFill/>
                </a:ln>
                <a:solidFill>
                  <a:srgbClr val="00B050"/>
                </a:solidFill>
                <a:effectLst/>
                <a:uLnTx/>
                <a:uFillTx/>
                <a:latin typeface="Arial" panose="020B0604020202020204" pitchFamily="34" charset="0"/>
                <a:ea typeface="宋体" panose="02010600030101010101" pitchFamily="2" charset="-122"/>
                <a:cs typeface="+mn-cs"/>
              </a:rPr>
              <a:t>最终做到按质、按量、如期、安全地完成上级下达的各项生产计划指标。</a:t>
            </a:r>
            <a:endParaRPr kumimoji="0" lang="zh-CN" altLang="zh-CN" sz="2000" b="0" i="0" u="none" strike="noStrike" kern="1200" cap="none" spc="0" normalizeH="0" baseline="0" noProof="0" dirty="0">
              <a:ln>
                <a:noFill/>
              </a:ln>
              <a:solidFill>
                <a:srgbClr val="00B05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在实际工作中，经营层的决策做的再好，如果没有班组长的有力支持和密切配合，没有一批领导得力的班组长来组织开展工作，那么经营层的政策就很难落实。</a:t>
            </a:r>
            <a:r>
              <a:rPr kumimoji="0" lang="zh-CN" altLang="zh-CN" sz="2000" b="0" i="0" u="none"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rPr>
              <a:t>班组</a:t>
            </a:r>
            <a:r>
              <a:rPr kumimoji="0" lang="zh-CN" altLang="en-US" sz="2000" b="0" i="0" u="none"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rPr>
              <a:t>长</a:t>
            </a:r>
            <a:r>
              <a:rPr kumimoji="0" lang="zh-CN" altLang="zh-CN" sz="2000" b="0" i="0" u="none"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rPr>
              <a:t>既是产品的组织领导者，也是直接的生产者</a:t>
            </a:r>
            <a:r>
              <a:rPr kumimoji="0" lang="zh-CN" altLang="en-US" sz="2000" b="0" i="0" u="none"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rPr>
              <a:t>。</a:t>
            </a:r>
            <a:endParaRPr kumimoji="0" lang="en-US" altLang="zh-CN" sz="2000" b="1" i="0" u="none" strike="noStrike" kern="1200" cap="none" spc="0" normalizeH="0" baseline="0" noProof="0" dirty="0">
              <a:ln>
                <a:noFill/>
              </a:ln>
              <a:solidFill>
                <a:srgbClr val="C00000"/>
              </a:solidFill>
              <a:effectLst/>
              <a:uLnTx/>
              <a:uFillTx/>
              <a:latin typeface="幼圆" panose="02010509060101010101" pitchFamily="49" charset="-122"/>
              <a:ea typeface="幼圆" panose="02010509060101010101" pitchFamily="49" charset="-122"/>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27650" name="AutoShape 4"/>
          <p:cNvSpPr/>
          <p:nvPr/>
        </p:nvSpPr>
        <p:spPr>
          <a:xfrm>
            <a:off x="395605" y="260985"/>
            <a:ext cx="6335713" cy="509588"/>
          </a:xfrm>
          <a:prstGeom prst="roundRect">
            <a:avLst>
              <a:gd name="adj" fmla="val 16667"/>
            </a:avLst>
          </a:prstGeom>
          <a:gradFill rotWithShape="1">
            <a:gsLst>
              <a:gs pos="0">
                <a:srgbClr val="00FF00"/>
              </a:gs>
              <a:gs pos="100000">
                <a:srgbClr val="FFFFFF"/>
              </a:gs>
            </a:gsLst>
            <a:path path="rect">
              <a:fillToRect t="100000" r="100000"/>
            </a:path>
            <a:tileRect/>
          </a:gradFill>
          <a:ln w="38100" cap="flat" cmpd="sng">
            <a:solidFill>
              <a:srgbClr val="FF0000"/>
            </a:solidFill>
            <a:prstDash val="solid"/>
            <a:headEnd type="none" w="med" len="med"/>
            <a:tailEnd type="none" w="med" len="med"/>
          </a:ln>
        </p:spPr>
        <p:txBody>
          <a:bodyPr anchor="ctr" anchorCtr="0">
            <a:spAutoFit/>
          </a:bodyPr>
          <a:p>
            <a:pPr algn="ctr"/>
            <a:r>
              <a:rPr lang="en-US" altLang="zh-CN" sz="2400" b="1" dirty="0">
                <a:solidFill>
                  <a:srgbClr val="FF0066"/>
                </a:solidFill>
                <a:latin typeface="黑体" panose="02010609060101010101" pitchFamily="49" charset="-122"/>
                <a:ea typeface="黑体" panose="02010609060101010101" pitchFamily="49" charset="-122"/>
              </a:rPr>
              <a:t>4·</a:t>
            </a:r>
            <a:r>
              <a:rPr lang="zh-CN" altLang="zh-CN" sz="2400" b="1" dirty="0">
                <a:latin typeface="黑体" panose="02010609060101010101" pitchFamily="49" charset="-122"/>
                <a:ea typeface="黑体" panose="02010609060101010101" pitchFamily="49" charset="-122"/>
              </a:rPr>
              <a:t>班组长对三个层</a:t>
            </a:r>
            <a:r>
              <a:rPr lang="zh-CN" altLang="en-US" sz="2400" b="1" dirty="0">
                <a:latin typeface="黑体" panose="02010609060101010101" pitchFamily="49" charset="-122"/>
                <a:ea typeface="黑体" panose="02010609060101010101" pitchFamily="49" charset="-122"/>
              </a:rPr>
              <a:t>次</a:t>
            </a:r>
            <a:r>
              <a:rPr lang="zh-CN" altLang="zh-CN" sz="2400" b="1" dirty="0">
                <a:latin typeface="黑体" panose="02010609060101010101" pitchFamily="49" charset="-122"/>
                <a:ea typeface="黑体" panose="02010609060101010101" pitchFamily="49" charset="-122"/>
              </a:rPr>
              <a:t>人员的不同立场</a:t>
            </a:r>
            <a:endParaRPr lang="zh-CN" altLang="en-US" sz="2400" b="1" dirty="0">
              <a:solidFill>
                <a:srgbClr val="FF0066"/>
              </a:solidFill>
              <a:latin typeface="黑体" panose="02010609060101010101" pitchFamily="49" charset="-122"/>
              <a:ea typeface="黑体" panose="02010609060101010101" pitchFamily="49" charset="-122"/>
            </a:endParaRPr>
          </a:p>
        </p:txBody>
      </p:sp>
      <p:sp>
        <p:nvSpPr>
          <p:cNvPr id="7" name="AutoShape 5"/>
          <p:cNvSpPr>
            <a:spLocks noChangeArrowheads="1"/>
          </p:cNvSpPr>
          <p:nvPr/>
        </p:nvSpPr>
        <p:spPr bwMode="auto">
          <a:xfrm>
            <a:off x="539750" y="1484313"/>
            <a:ext cx="7777163" cy="4681538"/>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anchorCtr="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班组长的特殊地位决定了他要对三个层</a:t>
            </a: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次</a:t>
            </a:r>
            <a:r>
              <a:rPr kumimoji="0" lang="zh-CN"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的人员采取不同的立场：</a:t>
            </a:r>
            <a:endPar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a:t>
            </a: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面对部下应站在</a:t>
            </a:r>
            <a:r>
              <a:rPr kumimoji="0" lang="zh-CN" altLang="zh-CN" sz="2400" b="0" i="0" u="none"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rPr>
              <a:t>代表经营者的立场上，</a:t>
            </a:r>
            <a:r>
              <a:rPr kumimoji="0" lang="zh-CN"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用领导者的声音说话；</a:t>
            </a:r>
            <a:endPar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2</a:t>
            </a: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面对经营者他又应站在</a:t>
            </a:r>
            <a:r>
              <a:rPr kumimoji="0" lang="zh-CN" altLang="zh-CN" sz="2400" b="0" i="0" u="none" strike="noStrike" kern="1200" cap="none" spc="0" normalizeH="0" baseline="0" noProof="0" dirty="0">
                <a:ln>
                  <a:noFill/>
                </a:ln>
                <a:solidFill>
                  <a:srgbClr val="FF0066"/>
                </a:solidFill>
                <a:effectLst/>
                <a:uLnTx/>
                <a:uFillTx/>
                <a:latin typeface="Arial" panose="020B0604020202020204" pitchFamily="34" charset="0"/>
                <a:ea typeface="宋体" panose="02010600030101010101" pitchFamily="2" charset="-122"/>
                <a:cs typeface="+mn-cs"/>
              </a:rPr>
              <a:t>反映部下呼声的立场上，</a:t>
            </a:r>
            <a:r>
              <a:rPr kumimoji="0" lang="zh-CN"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用部下的声</a:t>
            </a:r>
            <a:endPar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音说话；</a:t>
            </a:r>
            <a:endPar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3</a:t>
            </a: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面对他的直接上司又应站在</a:t>
            </a:r>
            <a:r>
              <a:rPr kumimoji="0" lang="zh-CN"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部下和上级辅助人员</a:t>
            </a:r>
            <a:r>
              <a:rPr kumimoji="0" lang="zh-CN"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的立场上讲话。</a:t>
            </a:r>
            <a:endPar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总之，主管和班组长的特点可以用</a:t>
            </a: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16</a:t>
            </a:r>
            <a:r>
              <a:rPr kumimoji="0" lang="zh-CN"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个字来概括：职位不高，决策不少，“麻雀”虽小，责任不小。</a:t>
            </a:r>
            <a:endParaRPr kumimoji="0" lang="en-US" altLang="zh-CN" sz="24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4" name="AutoShape 2"/>
          <p:cNvSpPr>
            <a:spLocks noChangeArrowheads="1"/>
          </p:cNvSpPr>
          <p:nvPr/>
        </p:nvSpPr>
        <p:spPr bwMode="auto">
          <a:xfrm>
            <a:off x="539750" y="1268413"/>
            <a:ext cx="8064500" cy="784225"/>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zh-CN"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使命是最根本性的任务。班组长的使命就是在生产现场组织创造利润的生产活动。班组长的使命通常包括四个方面。</a:t>
            </a:r>
            <a:endPar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幼圆" panose="02010509060101010101" pitchFamily="49" charset="-122"/>
              <a:cs typeface="+mn-cs"/>
            </a:endParaRPr>
          </a:p>
        </p:txBody>
      </p:sp>
      <p:sp>
        <p:nvSpPr>
          <p:cNvPr id="28675" name="AutoShape 3"/>
          <p:cNvSpPr/>
          <p:nvPr/>
        </p:nvSpPr>
        <p:spPr>
          <a:xfrm>
            <a:off x="2339975" y="116523"/>
            <a:ext cx="4537075" cy="715962"/>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spAutoFit/>
          </a:bodyPr>
          <a:p>
            <a:r>
              <a:rPr lang="en-US" altLang="zh-CN" sz="3600" b="1" dirty="0">
                <a:latin typeface="Arial" panose="020B0604020202020204" pitchFamily="34" charset="0"/>
              </a:rPr>
              <a:t>      </a:t>
            </a:r>
            <a:r>
              <a:rPr lang="zh-CN" altLang="zh-CN" sz="3600" b="1" dirty="0">
                <a:latin typeface="Arial" panose="020B0604020202020204" pitchFamily="34" charset="0"/>
              </a:rPr>
              <a:t>班组长的</a:t>
            </a:r>
            <a:r>
              <a:rPr lang="zh-CN" altLang="zh-CN" sz="3600" b="1" dirty="0">
                <a:solidFill>
                  <a:srgbClr val="C00000"/>
                </a:solidFill>
                <a:latin typeface="Arial" panose="020B0604020202020204" pitchFamily="34" charset="0"/>
              </a:rPr>
              <a:t>使命</a:t>
            </a:r>
            <a:endParaRPr lang="zh-CN" altLang="zh-CN" sz="3600" b="1" dirty="0">
              <a:solidFill>
                <a:srgbClr val="C00000"/>
              </a:solidFill>
              <a:latin typeface="Arial" panose="020B0604020202020204" pitchFamily="34" charset="0"/>
            </a:endParaRPr>
          </a:p>
        </p:txBody>
      </p:sp>
      <p:sp>
        <p:nvSpPr>
          <p:cNvPr id="7" name="AutoShape 5"/>
          <p:cNvSpPr>
            <a:spLocks noChangeArrowheads="1"/>
          </p:cNvSpPr>
          <p:nvPr/>
        </p:nvSpPr>
        <p:spPr bwMode="auto">
          <a:xfrm>
            <a:off x="611188" y="2349500"/>
            <a:ext cx="7777163" cy="4175125"/>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anchorCtr="1">
            <a:normAutofit fontScale="92500" lnSpcReduction="10000"/>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提高产品质量</a:t>
            </a:r>
            <a:endParaRPr kumimoji="0" lang="zh-CN" altLang="zh-CN"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质量关系到市场和客户，班组长要领导员工为按时按量地生产高质量的产品而努力。</a:t>
            </a:r>
            <a:endPar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提高生产效率</a:t>
            </a:r>
            <a:endParaRPr kumimoji="0" lang="zh-CN" altLang="zh-CN"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提高生产效率是指在同样的条件下，通过不断地创新并挖掘生产潜力、改进操作和管理，生产出更多更好的高质量的产品。</a:t>
            </a:r>
            <a:endPar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降低成本</a:t>
            </a:r>
            <a:endParaRPr kumimoji="0" lang="zh-CN" altLang="zh-CN"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降低成本包括原材料的节省、能源的节约、人力成本的降低等等。</a:t>
            </a:r>
            <a:endPar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防止工伤和意外事故</a:t>
            </a:r>
            <a:endParaRPr kumimoji="0" lang="en-US" altLang="zh-CN"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有了安全不一定有了一切，但是没有安全就没有一切。一定要坚持安全第一，防止工伤和意外事故，包括努力改进机械设备的安全作用，监督职工严格按照操作规程作业等。很多事故都是由于违规操作造成的。</a:t>
            </a:r>
            <a:endParaRPr kumimoji="0" lang="en-US" altLang="zh-CN" sz="2000" b="1" i="0" u="none" strike="noStrike" kern="1200" cap="none" spc="0" normalizeH="0" baseline="0" noProof="0" dirty="0">
              <a:ln>
                <a:noFill/>
              </a:ln>
              <a:solidFill>
                <a:srgbClr val="FF0000"/>
              </a:solidFill>
              <a:effectLst/>
              <a:uLnTx/>
              <a:uFillTx/>
              <a:latin typeface="幼圆" panose="02010509060101010101" pitchFamily="49" charset="-122"/>
              <a:ea typeface="幼圆" panose="02010509060101010101" pitchFamily="49" charset="-122"/>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4" name="AutoShape 2"/>
          <p:cNvSpPr>
            <a:spLocks noChangeArrowheads="1"/>
          </p:cNvSpPr>
          <p:nvPr/>
        </p:nvSpPr>
        <p:spPr bwMode="auto">
          <a:xfrm>
            <a:off x="611188" y="1316038"/>
            <a:ext cx="7907338" cy="1465263"/>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rPr>
              <a:t>       </a:t>
            </a:r>
            <a:r>
              <a:rPr kumimoji="0" lang="zh-CN" altLang="zh-CN" sz="2000" b="0" i="0" u="none" strike="noStrike" kern="1200" cap="none" spc="0"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mn-cs"/>
              </a:rPr>
              <a:t>班组是公司的“细胞”，班组管理是公司管理的基础。</a:t>
            </a:r>
            <a:r>
              <a:rPr kumimoji="0" lang="zh-CN" altLang="zh-CN"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无论什么行业、工种，它的共性就是拥有共同的劳动手段和对象，直接承担着一定的生产任务，其中也包括服务产品，因此班组长有三个重要作用：</a:t>
            </a:r>
            <a:endParaRPr kumimoji="0" lang="zh-CN" altLang="en-US" sz="2400" b="0" i="0" u="none" strike="noStrike" kern="1200" cap="none" spc="0" normalizeH="0" baseline="0" noProof="0" dirty="0">
              <a:ln>
                <a:noFill/>
              </a:ln>
              <a:solidFill>
                <a:schemeClr val="accent2"/>
              </a:solidFill>
              <a:effectLst/>
              <a:uLnTx/>
              <a:uFillTx/>
              <a:latin typeface="华文细黑" panose="02010600040101010101" pitchFamily="2" charset="-122"/>
              <a:ea typeface="华文细黑" panose="02010600040101010101" pitchFamily="2" charset="-122"/>
              <a:cs typeface="+mn-cs"/>
            </a:endParaRPr>
          </a:p>
        </p:txBody>
      </p:sp>
      <p:sp>
        <p:nvSpPr>
          <p:cNvPr id="29699" name="AutoShape 3"/>
          <p:cNvSpPr/>
          <p:nvPr/>
        </p:nvSpPr>
        <p:spPr>
          <a:xfrm>
            <a:off x="2051685" y="44768"/>
            <a:ext cx="5400675" cy="715962"/>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spAutoFit/>
          </a:bodyPr>
          <a:p>
            <a:r>
              <a:rPr lang="en-US" altLang="zh-CN" sz="3600" dirty="0">
                <a:latin typeface="黑体" panose="02010609060101010101" pitchFamily="49" charset="-122"/>
                <a:ea typeface="黑体" panose="02010609060101010101" pitchFamily="49" charset="-122"/>
              </a:rPr>
              <a:t>   </a:t>
            </a:r>
            <a:r>
              <a:rPr lang="zh-CN" altLang="zh-CN" sz="3600" dirty="0">
                <a:latin typeface="黑体" panose="02010609060101010101" pitchFamily="49" charset="-122"/>
                <a:ea typeface="黑体" panose="02010609060101010101" pitchFamily="49" charset="-122"/>
              </a:rPr>
              <a:t>班组长的重要</a:t>
            </a:r>
            <a:r>
              <a:rPr lang="zh-CN" altLang="zh-CN" sz="3600" dirty="0">
                <a:solidFill>
                  <a:srgbClr val="C00000"/>
                </a:solidFill>
                <a:latin typeface="黑体" panose="02010609060101010101" pitchFamily="49" charset="-122"/>
                <a:ea typeface="黑体" panose="02010609060101010101" pitchFamily="49" charset="-122"/>
              </a:rPr>
              <a:t>作用</a:t>
            </a:r>
            <a:endParaRPr lang="zh-CN" altLang="zh-CN" sz="3600" b="1" dirty="0">
              <a:solidFill>
                <a:srgbClr val="C00000"/>
              </a:solidFill>
              <a:latin typeface="黑体" panose="02010609060101010101" pitchFamily="49" charset="-122"/>
              <a:ea typeface="黑体" panose="02010609060101010101" pitchFamily="49" charset="-122"/>
            </a:endParaRPr>
          </a:p>
        </p:txBody>
      </p:sp>
      <p:sp>
        <p:nvSpPr>
          <p:cNvPr id="7" name="AutoShape 5"/>
          <p:cNvSpPr>
            <a:spLocks noChangeArrowheads="1"/>
          </p:cNvSpPr>
          <p:nvPr/>
        </p:nvSpPr>
        <p:spPr bwMode="auto">
          <a:xfrm>
            <a:off x="539750" y="3213100"/>
            <a:ext cx="7993063" cy="2879725"/>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anchorCtr="1">
            <a:norm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1</a:t>
            </a:r>
            <a:r>
              <a:rPr kumimoji="0" lang="zh-CN" altLang="en-US"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a:t>
            </a:r>
            <a:r>
              <a:rPr kumimoji="0" lang="zh-CN" altLang="zh-CN"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班组长影响着决策的实施，因为决策再好，如果执行者不得力，决策也很难落到实处。所以</a:t>
            </a:r>
            <a:r>
              <a:rPr kumimoji="0" lang="zh-CN" altLang="zh-CN" sz="2000" b="0" i="0" u="none" strike="noStrike" kern="1200" cap="none" spc="0" normalizeH="0" baseline="0" noProof="0" dirty="0">
                <a:ln>
                  <a:noFill/>
                </a:ln>
                <a:solidFill>
                  <a:srgbClr val="00B050"/>
                </a:solidFill>
                <a:effectLst/>
                <a:uLnTx/>
                <a:uFillTx/>
                <a:latin typeface="华文细黑" panose="02010600040101010101" pitchFamily="2" charset="-122"/>
                <a:ea typeface="华文细黑" panose="02010600040101010101" pitchFamily="2" charset="-122"/>
                <a:cs typeface="+mn-cs"/>
              </a:rPr>
              <a:t>班组长影响着决策的实施，影响着公司目标的最终实现；</a:t>
            </a:r>
            <a:endParaRPr kumimoji="0" lang="en-US" altLang="zh-CN" sz="2000" b="0" i="0" u="none" strike="noStrike" kern="1200" cap="none" spc="0" normalizeH="0" baseline="0" noProof="0" dirty="0">
              <a:ln>
                <a:noFill/>
              </a:ln>
              <a:solidFill>
                <a:srgbClr val="00B050"/>
              </a:solidFill>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2</a:t>
            </a:r>
            <a:r>
              <a:rPr kumimoji="0" lang="zh-CN" altLang="en-US"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a:t>
            </a:r>
            <a:r>
              <a:rPr kumimoji="0" lang="zh-CN" altLang="zh-CN"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班组长既是承上启下的</a:t>
            </a:r>
            <a:r>
              <a:rPr kumimoji="0" lang="zh-CN" altLang="zh-CN" sz="2000" b="0" i="0" u="none" strike="noStrike" kern="1200" cap="none" spc="0"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mn-cs"/>
              </a:rPr>
              <a:t>桥梁</a:t>
            </a:r>
            <a:r>
              <a:rPr kumimoji="0" lang="zh-CN" altLang="zh-CN"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，又是员工联系领导的</a:t>
            </a:r>
            <a:r>
              <a:rPr kumimoji="0" lang="zh-CN" altLang="zh-CN" sz="2000" b="0" i="0" u="none" strike="noStrike" kern="1200" cap="none" spc="0"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mn-cs"/>
              </a:rPr>
              <a:t>纽带</a:t>
            </a:r>
            <a:r>
              <a:rPr kumimoji="0" lang="zh-CN" altLang="zh-CN"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a:t>
            </a:r>
            <a:endParaRPr kumimoji="0" lang="en-US" altLang="zh-CN"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3</a:t>
            </a:r>
            <a:r>
              <a:rPr kumimoji="0" lang="zh-CN" altLang="en-US"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a:t>
            </a:r>
            <a:r>
              <a:rPr kumimoji="0" lang="zh-CN" altLang="zh-CN"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班组长是生产的直接组织和参加者，所以班组长既应是</a:t>
            </a:r>
            <a:r>
              <a:rPr kumimoji="0" lang="zh-CN" altLang="zh-CN" sz="2000" b="0" i="0" u="none" strike="noStrike" kern="1200" cap="none" spc="0"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mn-cs"/>
              </a:rPr>
              <a:t>技术骨干</a:t>
            </a:r>
            <a:r>
              <a:rPr kumimoji="0" lang="zh-CN" altLang="zh-CN"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，又应是</a:t>
            </a:r>
            <a:r>
              <a:rPr kumimoji="0" lang="zh-CN" altLang="zh-CN" sz="2000" b="0" i="0" u="none" strike="noStrike" kern="1200" cap="none" spc="0"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mn-cs"/>
              </a:rPr>
              <a:t>业务上的多面手。</a:t>
            </a:r>
            <a:endParaRPr kumimoji="0" lang="en-US" altLang="zh-CN" sz="2000" b="0" i="0" u="none" strike="noStrike" kern="1200" cap="none" spc="0"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4" name="AutoShape 2"/>
          <p:cNvSpPr>
            <a:spLocks noChangeArrowheads="1"/>
          </p:cNvSpPr>
          <p:nvPr/>
        </p:nvSpPr>
        <p:spPr bwMode="auto">
          <a:xfrm>
            <a:off x="611188" y="1268413"/>
            <a:ext cx="7907338" cy="1022350"/>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班组长是公司中人数相当庞大的一支队伍，班组长综合素质的高低决定着公司的政策能否顺利地实施，</a:t>
            </a:r>
            <a:r>
              <a:rPr kumimoji="0" lang="zh-CN" altLang="zh-CN" sz="1800" b="0" i="0" u="none" strike="noStrike" kern="1200" cap="none" spc="0"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mn-cs"/>
              </a:rPr>
              <a:t>因此班组长是否尽职尽责至关重要</a:t>
            </a:r>
            <a:r>
              <a:rPr kumimoji="0" lang="zh-CN" altLang="zh-CN" sz="18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rPr>
              <a:t>。班组长的职责主要包括：</a:t>
            </a:r>
            <a:endParaRPr kumimoji="0" lang="zh-CN" altLang="en-US" sz="1800" b="1" i="0" u="none" strike="noStrike" kern="1200" cap="none" spc="0" normalizeH="0" baseline="0" noProof="0" dirty="0">
              <a:ln>
                <a:noFill/>
              </a:ln>
              <a:solidFill>
                <a:schemeClr val="accent2"/>
              </a:solidFill>
              <a:effectLst/>
              <a:uLnTx/>
              <a:uFillTx/>
              <a:latin typeface="华文细黑" panose="02010600040101010101" pitchFamily="2" charset="-122"/>
              <a:ea typeface="华文细黑" panose="02010600040101010101" pitchFamily="2" charset="-122"/>
              <a:cs typeface="+mn-cs"/>
            </a:endParaRPr>
          </a:p>
        </p:txBody>
      </p:sp>
      <p:sp>
        <p:nvSpPr>
          <p:cNvPr id="30723" name="AutoShape 3"/>
          <p:cNvSpPr/>
          <p:nvPr/>
        </p:nvSpPr>
        <p:spPr>
          <a:xfrm>
            <a:off x="2124075" y="116523"/>
            <a:ext cx="4465638" cy="715962"/>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spAutoFit/>
          </a:bodyPr>
          <a:p>
            <a:r>
              <a:rPr lang="en-US" altLang="zh-CN" sz="3600" b="1" dirty="0">
                <a:latin typeface="Arial" panose="020B0604020202020204" pitchFamily="34" charset="0"/>
              </a:rPr>
              <a:t>      </a:t>
            </a:r>
            <a:r>
              <a:rPr lang="zh-CN" altLang="zh-CN" sz="3600" b="1" dirty="0">
                <a:latin typeface="黑体" panose="02010609060101010101" pitchFamily="49" charset="-122"/>
                <a:ea typeface="黑体" panose="02010609060101010101" pitchFamily="49" charset="-122"/>
              </a:rPr>
              <a:t>班组长的职责</a:t>
            </a:r>
            <a:endParaRPr lang="zh-CN" altLang="zh-CN" sz="3600" b="1" dirty="0">
              <a:latin typeface="黑体" panose="02010609060101010101" pitchFamily="49" charset="-122"/>
              <a:ea typeface="黑体" panose="02010609060101010101" pitchFamily="49" charset="-122"/>
            </a:endParaRPr>
          </a:p>
        </p:txBody>
      </p:sp>
      <p:sp>
        <p:nvSpPr>
          <p:cNvPr id="7" name="AutoShape 5"/>
          <p:cNvSpPr>
            <a:spLocks noChangeArrowheads="1"/>
          </p:cNvSpPr>
          <p:nvPr/>
        </p:nvSpPr>
        <p:spPr bwMode="auto">
          <a:xfrm>
            <a:off x="539750" y="2565400"/>
            <a:ext cx="7993063" cy="3743325"/>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anchorCtr="1">
            <a:normAutofit fontScale="92500" lnSpcReduction="20000"/>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劳务管理</a:t>
            </a:r>
            <a:endPar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人员调配、排班、勤务、严格考勤、情绪管理、技术培训以及安全操作、卫生、福利、团队建设等都属于劳务管理。</a:t>
            </a:r>
            <a:endPar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生产管理职责</a:t>
            </a:r>
            <a:endPar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生产管理职责包括现场作业、工程质量、成本核算、材料管理、机器保养等等。</a:t>
            </a:r>
            <a:endPar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辅助上级</a:t>
            </a:r>
            <a:endPar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班组长应及时地向上级反映工作中的实际情况，提出自己的建议，做好上级领导的参谋助手。但不少主管和班组长目前却仅仅停留在通常的人员调配和生产排班上，没有充分发挥出班组长的领导和示范作用。</a:t>
            </a:r>
            <a:endPar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总之，班组长关注的焦点不应该仅仅是“我如何将工作做好”而应该是“如何让我的车间班组去做”，班组长作为一个特殊的岗位，关键在于管理，所谓管理，就是带领大家有效地完成工作。</a:t>
            </a:r>
            <a:endParaRPr kumimoji="0" lang="en-US" altLang="zh-CN"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098" name="Group 2"/>
          <p:cNvGrpSpPr/>
          <p:nvPr/>
        </p:nvGrpSpPr>
        <p:grpSpPr>
          <a:xfrm>
            <a:off x="541338" y="1366838"/>
            <a:ext cx="8067675" cy="766762"/>
            <a:chOff x="340" y="860"/>
            <a:chExt cx="5084" cy="484"/>
          </a:xfrm>
        </p:grpSpPr>
        <p:sp>
          <p:nvSpPr>
            <p:cNvPr id="89091" name="Rectangle 3"/>
            <p:cNvSpPr>
              <a:spLocks noChangeArrowheads="1"/>
            </p:cNvSpPr>
            <p:nvPr/>
          </p:nvSpPr>
          <p:spPr bwMode="auto">
            <a:xfrm>
              <a:off x="340" y="904"/>
              <a:ext cx="1056" cy="323"/>
            </a:xfrm>
            <a:prstGeom prst="rect">
              <a:avLst/>
            </a:prstGeom>
            <a:noFill/>
            <a:ln w="9525">
              <a:noFill/>
              <a:miter lim="800000"/>
            </a:ln>
            <a:effectLst/>
          </p:spPr>
          <p:txBody>
            <a:bodyPr lIns="92052" tIns="46026" rIns="92052" bIns="46026">
              <a:spAutoFit/>
            </a:bodyPr>
            <a:lstStyle/>
            <a:p>
              <a:pPr marL="0" marR="0" lvl="0" indent="0" algn="l" defTabSz="762000" rtl="0" eaLnBrk="1" fontAlgn="base" latinLnBrk="0" hangingPunct="1">
                <a:lnSpc>
                  <a:spcPct val="100000"/>
                </a:lnSpc>
                <a:spcBef>
                  <a:spcPct val="5000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ＤＦ特太ゴシック体" charset="-128"/>
                  <a:ea typeface="黑体" panose="02010609060101010101" pitchFamily="49" charset="-122"/>
                  <a:cs typeface="+mn-cs"/>
                </a:rPr>
                <a:t>课长</a:t>
              </a:r>
              <a:endParaRPr kumimoji="0"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ＤＦ特太ゴシック体" charset="-128"/>
                <a:ea typeface="黑体" panose="02010609060101010101" pitchFamily="49" charset="-122"/>
                <a:cs typeface="+mn-cs"/>
              </a:endParaRPr>
            </a:p>
          </p:txBody>
        </p:sp>
        <p:sp>
          <p:nvSpPr>
            <p:cNvPr id="4111" name="Oval 4"/>
            <p:cNvSpPr/>
            <p:nvPr/>
          </p:nvSpPr>
          <p:spPr>
            <a:xfrm>
              <a:off x="1016" y="860"/>
              <a:ext cx="3496" cy="484"/>
            </a:xfrm>
            <a:prstGeom prst="ellipse">
              <a:avLst/>
            </a:prstGeom>
            <a:solidFill>
              <a:schemeClr val="accent1">
                <a:alpha val="50195"/>
              </a:schemeClr>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4112" name="Oval 5"/>
            <p:cNvSpPr/>
            <p:nvPr/>
          </p:nvSpPr>
          <p:spPr>
            <a:xfrm>
              <a:off x="4616" y="908"/>
              <a:ext cx="808" cy="387"/>
            </a:xfrm>
            <a:prstGeom prst="ellipse">
              <a:avLst/>
            </a:prstGeom>
            <a:solidFill>
              <a:srgbClr val="FF0066">
                <a:alpha val="50195"/>
              </a:srgbClr>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89094" name="Rectangle 6"/>
            <p:cNvSpPr>
              <a:spLocks noChangeArrowheads="1"/>
            </p:cNvSpPr>
            <p:nvPr/>
          </p:nvSpPr>
          <p:spPr bwMode="auto">
            <a:xfrm>
              <a:off x="1252" y="926"/>
              <a:ext cx="2926" cy="323"/>
            </a:xfrm>
            <a:prstGeom prst="rect">
              <a:avLst/>
            </a:prstGeom>
            <a:noFill/>
            <a:ln w="9525">
              <a:noFill/>
              <a:miter lim="800000"/>
            </a:ln>
            <a:effectLst/>
          </p:spPr>
          <p:txBody>
            <a:bodyPr lIns="92052" tIns="46026" rIns="92052" bIns="46026">
              <a:spAutoFit/>
            </a:bodyPr>
            <a:lstStyle/>
            <a:p>
              <a:pPr marL="0" marR="0" lvl="0" indent="0" algn="ctr" defTabSz="7620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「管理者」</a:t>
              </a:r>
              <a:r>
                <a:rPr kumimoji="0" lang="zh-CN" altLang="en-US" sz="21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：组织的成果最大化</a:t>
              </a:r>
              <a:endParaRPr kumimoji="0" lang="zh-CN" altLang="en-US" sz="21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grpSp>
      <p:grpSp>
        <p:nvGrpSpPr>
          <p:cNvPr id="4099" name="Group 7"/>
          <p:cNvGrpSpPr/>
          <p:nvPr/>
        </p:nvGrpSpPr>
        <p:grpSpPr>
          <a:xfrm>
            <a:off x="711200" y="2411413"/>
            <a:ext cx="8145463" cy="769937"/>
            <a:chOff x="432" y="1525"/>
            <a:chExt cx="5132" cy="485"/>
          </a:xfrm>
        </p:grpSpPr>
        <p:sp>
          <p:nvSpPr>
            <p:cNvPr id="89096" name="Rectangle 8"/>
            <p:cNvSpPr>
              <a:spLocks noChangeArrowheads="1"/>
            </p:cNvSpPr>
            <p:nvPr/>
          </p:nvSpPr>
          <p:spPr bwMode="auto">
            <a:xfrm>
              <a:off x="432" y="1569"/>
              <a:ext cx="768" cy="365"/>
            </a:xfrm>
            <a:prstGeom prst="rect">
              <a:avLst/>
            </a:prstGeom>
            <a:noFill/>
            <a:ln w="9525">
              <a:noFill/>
              <a:miter lim="800000"/>
            </a:ln>
            <a:effectLst/>
          </p:spPr>
          <p:txBody>
            <a:bodyPr lIns="92052" tIns="46026" rIns="92052" bIns="46026">
              <a:spAutoFit/>
            </a:bodyPr>
            <a:lstStyle/>
            <a:p>
              <a:pPr marL="0" marR="0" lvl="0" indent="0" algn="l" defTabSz="762000" rtl="0" eaLnBrk="1" fontAlgn="base" latinLnBrk="0" hangingPunct="1">
                <a:lnSpc>
                  <a:spcPct val="100000"/>
                </a:lnSpc>
                <a:spcBef>
                  <a:spcPct val="50000"/>
                </a:spcBef>
                <a:spcAft>
                  <a:spcPct val="0"/>
                </a:spcAft>
                <a:buClrTx/>
                <a:buSzTx/>
                <a:buFontTx/>
                <a:buNone/>
                <a:defRPr/>
              </a:pPr>
              <a:r>
                <a:rPr kumimoji="0" lang="zh-CN" altLang="en-US" sz="3200" b="0" i="0" u="sng" strike="noStrike" kern="1200" cap="none" spc="0" normalizeH="0" baseline="0" noProof="0">
                  <a:ln>
                    <a:noFill/>
                  </a:ln>
                  <a:solidFill>
                    <a:schemeClr val="tx1"/>
                  </a:solidFill>
                  <a:effectLst>
                    <a:outerShdw blurRad="38100" dist="38100" dir="2700000" algn="tl">
                      <a:srgbClr val="C0C0C0"/>
                    </a:outerShdw>
                  </a:effectLst>
                  <a:uLnTx/>
                  <a:uFillTx/>
                  <a:latin typeface="ＤＦ特太ゴシック体" charset="-128"/>
                  <a:ea typeface="黑体" panose="02010609060101010101" pitchFamily="49" charset="-122"/>
                  <a:cs typeface="+mn-cs"/>
                </a:rPr>
                <a:t>组长</a:t>
              </a:r>
              <a:endParaRPr kumimoji="0" lang="zh-CN" altLang="en-US" sz="3200" b="0" i="0" u="sng" strike="noStrike" kern="1200" cap="none" spc="0" normalizeH="0" baseline="0" noProof="0">
                <a:ln>
                  <a:noFill/>
                </a:ln>
                <a:solidFill>
                  <a:schemeClr val="tx1"/>
                </a:solidFill>
                <a:effectLst>
                  <a:outerShdw blurRad="38100" dist="38100" dir="2700000" algn="tl">
                    <a:srgbClr val="C0C0C0"/>
                  </a:outerShdw>
                </a:effectLst>
                <a:uLnTx/>
                <a:uFillTx/>
                <a:latin typeface="ＤＦ特太ゴシック体" charset="-128"/>
                <a:ea typeface="黑体" panose="02010609060101010101" pitchFamily="49" charset="-122"/>
                <a:cs typeface="+mn-cs"/>
              </a:endParaRPr>
            </a:p>
          </p:txBody>
        </p:sp>
        <p:sp>
          <p:nvSpPr>
            <p:cNvPr id="4107" name="Oval 9"/>
            <p:cNvSpPr/>
            <p:nvPr/>
          </p:nvSpPr>
          <p:spPr>
            <a:xfrm>
              <a:off x="1108" y="1573"/>
              <a:ext cx="760" cy="387"/>
            </a:xfrm>
            <a:prstGeom prst="ellipse">
              <a:avLst/>
            </a:prstGeom>
            <a:solidFill>
              <a:schemeClr val="accent1">
                <a:alpha val="50195"/>
              </a:schemeClr>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4108" name="Oval 10"/>
            <p:cNvSpPr/>
            <p:nvPr/>
          </p:nvSpPr>
          <p:spPr>
            <a:xfrm>
              <a:off x="1924" y="1525"/>
              <a:ext cx="3640" cy="485"/>
            </a:xfrm>
            <a:prstGeom prst="ellipse">
              <a:avLst/>
            </a:prstGeom>
            <a:solidFill>
              <a:srgbClr val="FF0066">
                <a:alpha val="50195"/>
              </a:srgbClr>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89099" name="Rectangle 11"/>
            <p:cNvSpPr>
              <a:spLocks noChangeArrowheads="1"/>
            </p:cNvSpPr>
            <p:nvPr/>
          </p:nvSpPr>
          <p:spPr bwMode="auto">
            <a:xfrm>
              <a:off x="2112" y="1617"/>
              <a:ext cx="3312" cy="322"/>
            </a:xfrm>
            <a:prstGeom prst="rect">
              <a:avLst/>
            </a:prstGeom>
            <a:noFill/>
            <a:ln w="9525">
              <a:noFill/>
              <a:miter lim="800000"/>
            </a:ln>
            <a:effectLst/>
          </p:spPr>
          <p:txBody>
            <a:bodyPr lIns="92052" tIns="46026" rIns="92052" bIns="46026">
              <a:spAutoFit/>
            </a:bodyPr>
            <a:lstStyle/>
            <a:p>
              <a:pPr marL="0" marR="0" lvl="0" indent="0" algn="l" defTabSz="7620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「监督者」</a:t>
              </a:r>
              <a:r>
                <a:rPr kumimoji="0" lang="zh-CN" altLang="en-US" sz="21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：生产第一线的监督</a:t>
              </a:r>
              <a:r>
                <a:rPr kumimoji="0" lang="en-US" altLang="zh-CN" sz="21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a:ea typeface="黑体" panose="02010609060101010101" pitchFamily="49" charset="-122"/>
                  <a:cs typeface="+mn-cs"/>
                </a:rPr>
                <a:t>·</a:t>
              </a:r>
              <a:r>
                <a:rPr kumimoji="0" lang="zh-CN" altLang="en-US" sz="21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黑体" panose="02010609060101010101" pitchFamily="49" charset="-122"/>
                  <a:cs typeface="+mn-cs"/>
                </a:rPr>
                <a:t>指导</a:t>
              </a:r>
              <a:endParaRPr kumimoji="0" lang="zh-CN" altLang="en-US" sz="21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黑体" panose="02010609060101010101" pitchFamily="49" charset="-122"/>
                <a:cs typeface="+mn-cs"/>
              </a:endParaRPr>
            </a:p>
          </p:txBody>
        </p:sp>
      </p:grpSp>
      <p:sp>
        <p:nvSpPr>
          <p:cNvPr id="89100" name="Rectangle 12"/>
          <p:cNvSpPr>
            <a:spLocks noChangeArrowheads="1"/>
          </p:cNvSpPr>
          <p:nvPr/>
        </p:nvSpPr>
        <p:spPr bwMode="auto">
          <a:xfrm>
            <a:off x="820738" y="4324350"/>
            <a:ext cx="7999413" cy="1541463"/>
          </a:xfrm>
          <a:prstGeom prst="rect">
            <a:avLst/>
          </a:prstGeom>
          <a:noFill/>
          <a:ln w="9525">
            <a:noFill/>
            <a:miter lim="800000"/>
          </a:ln>
          <a:effectLst/>
        </p:spPr>
        <p:txBody>
          <a:bodyPr lIns="92052" tIns="46026" rIns="92052" bIns="46026">
            <a:spAutoFit/>
          </a:bodyPr>
          <a:lstStyle/>
          <a:p>
            <a:pPr marL="0" marR="0" lvl="0" indent="0" algn="l" defTabSz="762000" rtl="0" eaLnBrk="1" fontAlgn="base" latinLnBrk="0" hangingPunct="1">
              <a:lnSpc>
                <a:spcPct val="100000"/>
              </a:lnSpc>
              <a:spcBef>
                <a:spcPct val="5000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MS PGothic" panose="020B0600070205080204" pitchFamily="34" charset="-128"/>
                <a:ea typeface="黑体" panose="02010609060101010101" pitchFamily="49" charset="-122"/>
                <a:cs typeface="+mn-cs"/>
              </a:rPr>
              <a:t>作为生产第一线的监督者、担负组内全部业务的责任：</a:t>
            </a:r>
            <a:endPar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MS PGothic" panose="020B0600070205080204" pitchFamily="34" charset="-128"/>
              <a:ea typeface="黑体" panose="02010609060101010101" pitchFamily="49" charset="-122"/>
              <a:cs typeface="+mn-cs"/>
            </a:endParaRPr>
          </a:p>
          <a:p>
            <a:pPr marL="0" marR="0" lvl="0" indent="0" algn="l" defTabSz="762000" rtl="0" eaLnBrk="1" fontAlgn="base" latinLnBrk="0" hangingPunct="1">
              <a:lnSpc>
                <a:spcPct val="100000"/>
              </a:lnSpc>
              <a:spcBef>
                <a:spcPct val="5000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C0C0C0"/>
                  </a:outerShdw>
                </a:effectLst>
                <a:uLnTx/>
                <a:uFillTx/>
                <a:latin typeface="MS PGothic" panose="020B0600070205080204" pitchFamily="34" charset="-128"/>
                <a:ea typeface="黑体" panose="02010609060101010101" pitchFamily="49" charset="-122"/>
                <a:cs typeface="+mn-cs"/>
              </a:rPr>
              <a:t>①</a:t>
            </a:r>
            <a:r>
              <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MS PGothic" panose="020B0600070205080204" pitchFamily="34" charset="-128"/>
                <a:ea typeface="黑体" panose="02010609060101010101" pitchFamily="49" charset="-122"/>
                <a:cs typeface="+mn-cs"/>
              </a:rPr>
              <a:t>每日的生产活动确实的执行（</a:t>
            </a:r>
            <a:r>
              <a:rPr kumimoji="0" lang="zh-CN" altLang="en-US" sz="2400" b="0" i="0" u="sng" strike="noStrike" kern="1200" cap="none" spc="0" normalizeH="0" baseline="0" noProof="0">
                <a:ln>
                  <a:noFill/>
                </a:ln>
                <a:solidFill>
                  <a:srgbClr val="FF0000"/>
                </a:solidFill>
                <a:effectLst>
                  <a:outerShdw blurRad="38100" dist="38100" dir="2700000" algn="tl">
                    <a:srgbClr val="C0C0C0"/>
                  </a:outerShdw>
                </a:effectLst>
                <a:uLnTx/>
                <a:uFillTx/>
                <a:latin typeface="MS PGothic" panose="020B0600070205080204" pitchFamily="34" charset="-128"/>
                <a:ea typeface="黑体" panose="02010609060101010101" pitchFamily="49" charset="-122"/>
                <a:cs typeface="+mn-cs"/>
              </a:rPr>
              <a:t>维持活动</a:t>
            </a:r>
            <a:r>
              <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MS PGothic" panose="020B0600070205080204" pitchFamily="34" charset="-128"/>
                <a:ea typeface="黑体" panose="02010609060101010101" pitchFamily="49" charset="-122"/>
                <a:cs typeface="+mn-cs"/>
              </a:rPr>
              <a:t>）</a:t>
            </a:r>
            <a:endPar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MS PGothic" panose="020B0600070205080204" pitchFamily="34" charset="-128"/>
              <a:ea typeface="黑体" panose="02010609060101010101" pitchFamily="49" charset="-122"/>
              <a:cs typeface="+mn-cs"/>
            </a:endParaRPr>
          </a:p>
          <a:p>
            <a:pPr marL="0" marR="0" lvl="0" indent="0" algn="l" defTabSz="762000" rtl="0" eaLnBrk="1" fontAlgn="base" latinLnBrk="0" hangingPunct="1">
              <a:lnSpc>
                <a:spcPct val="100000"/>
              </a:lnSpc>
              <a:spcBef>
                <a:spcPct val="5000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C0C0C0"/>
                  </a:outerShdw>
                </a:effectLst>
                <a:uLnTx/>
                <a:uFillTx/>
                <a:latin typeface="MS PGothic" panose="020B0600070205080204" pitchFamily="34" charset="-128"/>
                <a:ea typeface="黑体" panose="02010609060101010101" pitchFamily="49" charset="-122"/>
                <a:cs typeface="+mn-cs"/>
              </a:rPr>
              <a:t>②</a:t>
            </a:r>
            <a:r>
              <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MS PGothic" panose="020B0600070205080204" pitchFamily="34" charset="-128"/>
                <a:ea typeface="黑体" panose="02010609060101010101" pitchFamily="49" charset="-122"/>
                <a:cs typeface="+mn-cs"/>
              </a:rPr>
              <a:t>制定</a:t>
            </a:r>
            <a:r>
              <a:rPr kumimoji="0" lang="zh-CN" altLang="en-US" sz="2400" b="0" i="0" u="none" strike="noStrike" kern="1200" cap="none" spc="0" normalizeH="0" baseline="0" noProof="0">
                <a:ln>
                  <a:noFill/>
                </a:ln>
                <a:solidFill>
                  <a:srgbClr val="FF0000"/>
                </a:solidFill>
                <a:effectLst>
                  <a:outerShdw blurRad="38100" dist="38100" dir="2700000" algn="tl">
                    <a:srgbClr val="C0C0C0"/>
                  </a:outerShdw>
                </a:effectLst>
                <a:uLnTx/>
                <a:uFillTx/>
                <a:latin typeface="MS PGothic" panose="020B0600070205080204" pitchFamily="34" charset="-128"/>
                <a:ea typeface="黑体" panose="02010609060101010101" pitchFamily="49" charset="-122"/>
                <a:cs typeface="+mn-cs"/>
              </a:rPr>
              <a:t>改善</a:t>
            </a:r>
            <a:r>
              <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MS PGothic" panose="020B0600070205080204" pitchFamily="34" charset="-128"/>
                <a:ea typeface="黑体" panose="02010609060101010101" pitchFamily="49" charset="-122"/>
                <a:cs typeface="+mn-cs"/>
              </a:rPr>
              <a:t>和</a:t>
            </a:r>
            <a:r>
              <a:rPr kumimoji="0" lang="zh-CN" altLang="en-US" sz="2400" b="0" i="0" u="none" strike="noStrike" kern="1200" cap="none" spc="0" normalizeH="0" baseline="0" noProof="0">
                <a:ln>
                  <a:noFill/>
                </a:ln>
                <a:solidFill>
                  <a:srgbClr val="FF0000"/>
                </a:solidFill>
                <a:effectLst>
                  <a:outerShdw blurRad="38100" dist="38100" dir="2700000" algn="tl">
                    <a:srgbClr val="C0C0C0"/>
                  </a:outerShdw>
                </a:effectLst>
                <a:uLnTx/>
                <a:uFillTx/>
                <a:latin typeface="MS PGothic" panose="020B0600070205080204" pitchFamily="34" charset="-128"/>
                <a:ea typeface="黑体" panose="02010609060101010101" pitchFamily="49" charset="-122"/>
                <a:cs typeface="+mn-cs"/>
              </a:rPr>
              <a:t>人才育成</a:t>
            </a:r>
            <a:r>
              <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MS PGothic" panose="020B0600070205080204" pitchFamily="34" charset="-128"/>
                <a:ea typeface="黑体" panose="02010609060101010101" pitchFamily="49" charset="-122"/>
                <a:cs typeface="+mn-cs"/>
              </a:rPr>
              <a:t>等将来的计划</a:t>
            </a:r>
            <a:endPar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MS PGothic" panose="020B0600070205080204" pitchFamily="34" charset="-128"/>
              <a:ea typeface="黑体" panose="02010609060101010101" pitchFamily="49" charset="-122"/>
              <a:cs typeface="+mn-cs"/>
            </a:endParaRPr>
          </a:p>
        </p:txBody>
      </p:sp>
      <p:grpSp>
        <p:nvGrpSpPr>
          <p:cNvPr id="4101" name="Group 13"/>
          <p:cNvGrpSpPr/>
          <p:nvPr/>
        </p:nvGrpSpPr>
        <p:grpSpPr>
          <a:xfrm>
            <a:off x="284163" y="3141663"/>
            <a:ext cx="8535987" cy="2808287"/>
            <a:chOff x="144" y="1979"/>
            <a:chExt cx="5377" cy="1769"/>
          </a:xfrm>
        </p:grpSpPr>
        <p:sp>
          <p:nvSpPr>
            <p:cNvPr id="89102" name="Rectangle 14"/>
            <p:cNvSpPr>
              <a:spLocks noChangeArrowheads="1"/>
            </p:cNvSpPr>
            <p:nvPr/>
          </p:nvSpPr>
          <p:spPr bwMode="auto">
            <a:xfrm>
              <a:off x="144" y="2311"/>
              <a:ext cx="5377" cy="413"/>
            </a:xfrm>
            <a:prstGeom prst="rect">
              <a:avLst/>
            </a:prstGeom>
            <a:noFill/>
            <a:ln w="9525">
              <a:noFill/>
              <a:miter lim="800000"/>
            </a:ln>
            <a:effectLst/>
          </p:spPr>
          <p:txBody>
            <a:bodyPr lIns="92052" tIns="46026" rIns="92052" bIns="46026">
              <a:spAutoFit/>
            </a:bodyPr>
            <a:lstStyle/>
            <a:p>
              <a:pPr marL="0" marR="0" lvl="0" indent="0" algn="ctr" defTabSz="762000" rtl="0" eaLnBrk="1" fontAlgn="base" latinLnBrk="0" hangingPunct="1">
                <a:lnSpc>
                  <a:spcPct val="100000"/>
                </a:lnSpc>
                <a:spcBef>
                  <a:spcPct val="50000"/>
                </a:spcBef>
                <a:spcAft>
                  <a:spcPct val="0"/>
                </a:spcAft>
                <a:buClrTx/>
                <a:buSzTx/>
                <a:buFontTx/>
                <a:buNone/>
                <a:defRPr/>
              </a:pPr>
              <a:r>
                <a:rPr kumimoji="0" lang="zh-CN" altLang="en-US" sz="3700" b="0" i="0" u="none" strike="noStrike" kern="1200" cap="none" spc="0" normalizeH="0" baseline="0" noProof="0">
                  <a:ln>
                    <a:noFill/>
                  </a:ln>
                  <a:solidFill>
                    <a:schemeClr val="tx1"/>
                  </a:solidFill>
                  <a:effectLst>
                    <a:outerShdw blurRad="38100" dist="38100" dir="2700000" algn="tl">
                      <a:srgbClr val="C0C0C0"/>
                    </a:outerShdw>
                  </a:effectLst>
                  <a:uLnTx/>
                  <a:uFillTx/>
                  <a:latin typeface="ＤＦ特太ゴシック体" charset="-128"/>
                  <a:ea typeface="黑体" panose="02010609060101010101" pitchFamily="49" charset="-122"/>
                  <a:cs typeface="+mn-cs"/>
                </a:rPr>
                <a:t>组长的职责　</a:t>
              </a:r>
              <a:endParaRPr kumimoji="0" lang="zh-CN" altLang="en-US" sz="3700" b="0" i="0" u="none" strike="noStrike" kern="1200" cap="none" spc="0" normalizeH="0" baseline="0" noProof="0">
                <a:ln>
                  <a:noFill/>
                </a:ln>
                <a:solidFill>
                  <a:schemeClr val="tx1"/>
                </a:solidFill>
                <a:effectLst>
                  <a:outerShdw blurRad="38100" dist="38100" dir="2700000" algn="tl">
                    <a:srgbClr val="C0C0C0"/>
                  </a:outerShdw>
                </a:effectLst>
                <a:uLnTx/>
                <a:uFillTx/>
                <a:latin typeface="ＤＦ特太ゴシック体" charset="-128"/>
                <a:ea typeface="黑体" panose="02010609060101010101" pitchFamily="49" charset="-122"/>
                <a:cs typeface="+mn-cs"/>
              </a:endParaRPr>
            </a:p>
          </p:txBody>
        </p:sp>
        <p:sp>
          <p:nvSpPr>
            <p:cNvPr id="4104" name="AutoShape 15"/>
            <p:cNvSpPr/>
            <p:nvPr/>
          </p:nvSpPr>
          <p:spPr>
            <a:xfrm>
              <a:off x="628" y="1979"/>
              <a:ext cx="184" cy="184"/>
            </a:xfrm>
            <a:prstGeom prst="downArrow">
              <a:avLst>
                <a:gd name="adj1" fmla="val 50000"/>
                <a:gd name="adj2" fmla="val 50032"/>
              </a:avLst>
            </a:prstGeom>
            <a:solidFill>
              <a:srgbClr val="FF0066">
                <a:alpha val="50195"/>
              </a:srgbClr>
            </a:solidFill>
            <a:ln w="12700" cap="flat" cmpd="sng">
              <a:solidFill>
                <a:schemeClr val="tx1"/>
              </a:solidFill>
              <a:prstDash val="solid"/>
              <a:miter/>
              <a:headEnd type="none" w="med" len="med"/>
              <a:tailEnd type="none" w="med" len="med"/>
            </a:ln>
          </p:spPr>
          <p:txBody>
            <a:bodyPr vert="eaVert" wrap="none" anchor="ctr" anchorCtr="0"/>
            <a:p>
              <a:endParaRPr lang="zh-CN" altLang="en-US" dirty="0">
                <a:latin typeface="Arial" panose="020B0604020202020204" pitchFamily="34" charset="0"/>
              </a:endParaRPr>
            </a:p>
          </p:txBody>
        </p:sp>
        <p:sp>
          <p:nvSpPr>
            <p:cNvPr id="4105" name="AutoShape 16"/>
            <p:cNvSpPr/>
            <p:nvPr/>
          </p:nvSpPr>
          <p:spPr>
            <a:xfrm>
              <a:off x="295" y="2296"/>
              <a:ext cx="5216" cy="1452"/>
            </a:xfrm>
            <a:prstGeom prst="flowChartAlternateProcess">
              <a:avLst/>
            </a:prstGeom>
            <a:noFill/>
            <a:ln w="50800" cap="flat" cmpd="sng">
              <a:solidFill>
                <a:schemeClr val="tx1"/>
              </a:solidFill>
              <a:prstDash val="solid"/>
              <a:miter/>
              <a:headEnd type="none" w="sm" len="sm"/>
              <a:tailEnd type="none" w="sm" len="sm"/>
            </a:ln>
          </p:spPr>
          <p:txBody>
            <a:bodyPr wrap="none" anchor="ctr" anchorCtr="0"/>
            <a:p>
              <a:endParaRPr lang="zh-CN" altLang="en-US" dirty="0">
                <a:latin typeface="Arial" panose="020B0604020202020204" pitchFamily="34" charset="0"/>
              </a:endParaRPr>
            </a:p>
          </p:txBody>
        </p:sp>
      </p:grpSp>
      <p:sp>
        <p:nvSpPr>
          <p:cNvPr id="4102" name="Rectangle 17"/>
          <p:cNvSpPr/>
          <p:nvPr/>
        </p:nvSpPr>
        <p:spPr>
          <a:xfrm>
            <a:off x="179388" y="63500"/>
            <a:ext cx="5372100" cy="655638"/>
          </a:xfrm>
          <a:prstGeom prst="rect">
            <a:avLst/>
          </a:prstGeom>
          <a:noFill/>
          <a:ln w="9525">
            <a:noFill/>
          </a:ln>
        </p:spPr>
        <p:txBody>
          <a:bodyPr wrap="none" lIns="91417" tIns="45708" rIns="91417" bIns="45708">
            <a:spAutoFit/>
          </a:bodyPr>
          <a:p>
            <a:pPr>
              <a:spcBef>
                <a:spcPct val="20000"/>
              </a:spcBef>
            </a:pPr>
            <a:r>
              <a:rPr lang="en-US" altLang="zh-CN" sz="3700" b="1" dirty="0">
                <a:latin typeface="黑体" panose="02010609060101010101" pitchFamily="49" charset="-122"/>
                <a:ea typeface="黑体" panose="02010609060101010101" pitchFamily="49" charset="-122"/>
              </a:rPr>
              <a:t>1.</a:t>
            </a:r>
            <a:r>
              <a:rPr lang="zh-CN" altLang="en-US" sz="3700" b="1" dirty="0">
                <a:latin typeface="黑体" panose="02010609060101010101" pitchFamily="49" charset="-122"/>
                <a:ea typeface="黑体" panose="02010609060101010101" pitchFamily="49" charset="-122"/>
              </a:rPr>
              <a:t>组长在职场中的位置</a:t>
            </a:r>
            <a:r>
              <a:rPr lang="en-US" altLang="zh-CN" sz="3700" b="1" dirty="0">
                <a:latin typeface="黑体" panose="02010609060101010101" pitchFamily="49" charset="-122"/>
                <a:ea typeface="黑体" panose="02010609060101010101" pitchFamily="49" charset="-122"/>
              </a:rPr>
              <a:t>②</a:t>
            </a:r>
            <a:endParaRPr lang="en-US" altLang="zh-CN" sz="3700" b="1" dirty="0">
              <a:latin typeface="黑体" panose="02010609060101010101" pitchFamily="49" charset="-122"/>
              <a:ea typeface="黑体" panose="02010609060101010101" pitchFamily="49"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1" name="AutoShape 5"/>
          <p:cNvSpPr>
            <a:spLocks noGrp="1" noChangeArrowheads="1"/>
          </p:cNvSpPr>
          <p:nvPr>
            <p:ph idx="1"/>
          </p:nvPr>
        </p:nvSpPr>
        <p:spPr>
          <a:xfrm>
            <a:off x="4685030" y="1988820"/>
            <a:ext cx="4324350" cy="4114800"/>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ln>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Tx/>
              <a:buSzTx/>
              <a:buFontTx/>
              <a:buNone/>
              <a:defRPr/>
            </a:pPr>
            <a:endParaRPr kumimoji="0" lang="en-US" altLang="zh-CN" sz="32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0" cap="none" spc="0" normalizeH="0" baseline="0" noProof="0" dirty="0" smtClean="0">
                <a:ln>
                  <a:noFill/>
                </a:ln>
                <a:solidFill>
                  <a:schemeClr val="accent2"/>
                </a:solidFill>
                <a:effectLst/>
                <a:uLnTx/>
                <a:uFillTx/>
                <a:latin typeface="+mn-lt"/>
                <a:ea typeface="幼圆" panose="02010509060101010101" pitchFamily="49" charset="-122"/>
                <a:cs typeface="+mn-cs"/>
              </a:rPr>
              <a:t>·</a:t>
            </a:r>
            <a:r>
              <a:rPr kumimoji="0" lang="zh-CN" altLang="en-US" sz="2000" b="1" i="0" u="none" strike="noStrike" kern="0" cap="none" spc="0" normalizeH="0" baseline="0" noProof="0" dirty="0" smtClean="0">
                <a:ln>
                  <a:noFill/>
                </a:ln>
                <a:solidFill>
                  <a:schemeClr val="accent2"/>
                </a:solidFill>
                <a:effectLst/>
                <a:uLnTx/>
                <a:uFillTx/>
                <a:latin typeface="幼圆" panose="02010509060101010101" pitchFamily="49" charset="-122"/>
                <a:ea typeface="幼圆" panose="02010509060101010101" pitchFamily="49" charset="-122"/>
                <a:cs typeface="+mn-cs"/>
              </a:rPr>
              <a:t>让班长了解制定目标的重要性，清楚获取数据的</a:t>
            </a:r>
            <a:r>
              <a:rPr kumimoji="0" lang="zh-CN" altLang="en-US" sz="2000" b="1" i="0" u="none" strike="noStrike" kern="0" cap="none" spc="0" normalizeH="0" baseline="0" noProof="0" dirty="0" smtClean="0">
                <a:ln>
                  <a:noFill/>
                </a:ln>
                <a:solidFill>
                  <a:srgbClr val="C00000"/>
                </a:solidFill>
                <a:effectLst/>
                <a:uLnTx/>
                <a:uFillTx/>
                <a:latin typeface="幼圆" panose="02010509060101010101" pitchFamily="49" charset="-122"/>
                <a:ea typeface="幼圆" panose="02010509060101010101" pitchFamily="49" charset="-122"/>
                <a:cs typeface="+mn-cs"/>
              </a:rPr>
              <a:t>目的和理由</a:t>
            </a:r>
            <a:r>
              <a:rPr kumimoji="0" lang="zh-CN" altLang="en-US" sz="2000" b="1" i="0" u="none" strike="noStrike" kern="0" cap="none" spc="0" normalizeH="0" baseline="0" noProof="0" dirty="0" smtClean="0">
                <a:ln>
                  <a:noFill/>
                </a:ln>
                <a:solidFill>
                  <a:schemeClr val="accent2"/>
                </a:solidFill>
                <a:effectLst/>
                <a:uLnTx/>
                <a:uFillTx/>
                <a:latin typeface="幼圆" panose="02010509060101010101" pitchFamily="49" charset="-122"/>
                <a:ea typeface="幼圆" panose="02010509060101010101" pitchFamily="49" charset="-122"/>
                <a:cs typeface="+mn-cs"/>
              </a:rPr>
              <a:t>。</a:t>
            </a:r>
            <a:endParaRPr kumimoji="0" lang="zh-CN" altLang="en-US" sz="2000" b="1" i="0" u="none" strike="noStrike" kern="0" cap="none" spc="0" normalizeH="0" baseline="0" noProof="0" dirty="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0" cap="none" spc="0" normalizeH="0" baseline="0" noProof="0" dirty="0" smtClean="0">
                <a:ln>
                  <a:noFill/>
                </a:ln>
                <a:solidFill>
                  <a:schemeClr val="accent2"/>
                </a:solidFill>
                <a:effectLst/>
                <a:uLnTx/>
                <a:uFillTx/>
                <a:latin typeface="+mn-lt"/>
                <a:ea typeface="幼圆" panose="02010509060101010101" pitchFamily="49" charset="-122"/>
                <a:cs typeface="+mn-cs"/>
              </a:rPr>
              <a:t>·</a:t>
            </a:r>
            <a:r>
              <a:rPr kumimoji="0" lang="zh-CN" altLang="en-US" sz="2000" b="1" i="0" u="none" strike="noStrike" kern="0" cap="none" spc="0" normalizeH="0" baseline="0" noProof="0" dirty="0" smtClean="0">
                <a:ln>
                  <a:noFill/>
                </a:ln>
                <a:solidFill>
                  <a:schemeClr val="accent2"/>
                </a:solidFill>
                <a:effectLst/>
                <a:uLnTx/>
                <a:uFillTx/>
                <a:latin typeface="幼圆" panose="02010509060101010101" pitchFamily="49" charset="-122"/>
                <a:ea typeface="幼圆" panose="02010509060101010101" pitchFamily="49" charset="-122"/>
                <a:cs typeface="+mn-cs"/>
              </a:rPr>
              <a:t>遵守已决定的项目，正确按时间，频次进行检查。</a:t>
            </a:r>
            <a:endParaRPr kumimoji="0" lang="zh-CN" altLang="en-US" sz="2000" b="1" i="0" u="none" strike="noStrike" kern="0" cap="none" spc="0" normalizeH="0" baseline="0" noProof="0" dirty="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0" cap="none" spc="0" normalizeH="0" baseline="0" noProof="0" dirty="0" smtClean="0">
                <a:ln>
                  <a:noFill/>
                </a:ln>
                <a:solidFill>
                  <a:schemeClr val="accent2"/>
                </a:solidFill>
                <a:effectLst/>
                <a:uLnTx/>
                <a:uFillTx/>
                <a:latin typeface="+mn-lt"/>
                <a:ea typeface="幼圆" panose="02010509060101010101" pitchFamily="49" charset="-122"/>
                <a:cs typeface="+mn-cs"/>
              </a:rPr>
              <a:t>·</a:t>
            </a:r>
            <a:r>
              <a:rPr kumimoji="0" lang="zh-CN" altLang="en-US" sz="2000" b="1" i="0" u="none" strike="noStrike" kern="0" cap="none" spc="0" normalizeH="0" baseline="0" noProof="0" dirty="0" smtClean="0">
                <a:ln>
                  <a:noFill/>
                </a:ln>
                <a:solidFill>
                  <a:schemeClr val="accent2"/>
                </a:solidFill>
                <a:effectLst/>
                <a:uLnTx/>
                <a:uFillTx/>
                <a:latin typeface="幼圆" panose="02010509060101010101" pitchFamily="49" charset="-122"/>
                <a:ea typeface="幼圆" panose="02010509060101010101" pitchFamily="49" charset="-122"/>
                <a:cs typeface="+mn-cs"/>
              </a:rPr>
              <a:t>正确记录发生的数据，</a:t>
            </a:r>
            <a:r>
              <a:rPr kumimoji="0" lang="zh-CN" altLang="en-US" sz="2000" b="1" i="0" u="none" strike="noStrike" kern="0" cap="none" spc="0" normalizeH="0" baseline="0" noProof="0" dirty="0" smtClean="0">
                <a:ln>
                  <a:noFill/>
                </a:ln>
                <a:solidFill>
                  <a:srgbClr val="00B050"/>
                </a:solidFill>
                <a:effectLst/>
                <a:uLnTx/>
                <a:uFillTx/>
                <a:latin typeface="幼圆" panose="02010509060101010101" pitchFamily="49" charset="-122"/>
                <a:ea typeface="幼圆" panose="02010509060101010101" pitchFamily="49" charset="-122"/>
                <a:cs typeface="+mn-cs"/>
              </a:rPr>
              <a:t>即使有小异常也要马上报告。</a:t>
            </a:r>
            <a:endParaRPr kumimoji="0" lang="zh-CN" altLang="en-US" sz="2000" b="1" i="0" u="none" strike="noStrike" kern="0" cap="none" spc="0" normalizeH="0" baseline="0" noProof="0" dirty="0" smtClean="0">
              <a:ln>
                <a:noFill/>
              </a:ln>
              <a:solidFill>
                <a:srgbClr val="00B050"/>
              </a:solidFill>
              <a:effectLst/>
              <a:uLnTx/>
              <a:uFillTx/>
              <a:latin typeface="幼圆" panose="02010509060101010101" pitchFamily="49" charset="-122"/>
              <a:ea typeface="幼圆" panose="02010509060101010101" pitchFamily="49" charset="-122"/>
              <a:cs typeface="+mn-cs"/>
            </a:endParaRPr>
          </a:p>
        </p:txBody>
      </p:sp>
      <p:sp>
        <p:nvSpPr>
          <p:cNvPr id="31747" name="AutoShape 4"/>
          <p:cNvSpPr/>
          <p:nvPr>
            <p:ph type="title"/>
          </p:nvPr>
        </p:nvSpPr>
        <p:spPr>
          <a:xfrm>
            <a:off x="4788535" y="1052830"/>
            <a:ext cx="4168140" cy="573405"/>
          </a:xfrm>
          <a:prstGeom prst="roundRect">
            <a:avLst>
              <a:gd name="adj" fmla="val 16667"/>
            </a:avLst>
          </a:prstGeom>
          <a:gradFill rotWithShape="1">
            <a:gsLst>
              <a:gs pos="0">
                <a:srgbClr val="FFFFFF">
                  <a:alpha val="100000"/>
                </a:srgbClr>
              </a:gs>
              <a:gs pos="100000">
                <a:srgbClr val="FFFF00">
                  <a:alpha val="100000"/>
                </a:srgbClr>
              </a:gs>
            </a:gsLst>
            <a:lin ang="5400000" scaled="1"/>
            <a:tileRect/>
          </a:gradFill>
          <a:ln w="38100">
            <a:solidFill>
              <a:srgbClr val="0000FF">
                <a:alpha val="100000"/>
              </a:srgbClr>
            </a:solidFill>
          </a:ln>
        </p:spPr>
        <p:txBody>
          <a:bodyPr vert="horz" wrap="square" lIns="91440" tIns="45720" rIns="91440" bIns="45720" anchor="ctr" anchorCtr="0"/>
          <a:p>
            <a:pPr eaLnBrk="1" hangingPunct="1"/>
            <a:r>
              <a:rPr lang="zh-CN" altLang="en-US" sz="2400" b="1" dirty="0"/>
              <a:t>对</a:t>
            </a:r>
            <a:r>
              <a:rPr lang="en-US" altLang="zh-CN" sz="2400" b="1" dirty="0"/>
              <a:t>EX</a:t>
            </a:r>
            <a:r>
              <a:rPr lang="zh-CN" altLang="en-US" sz="2400" b="1" dirty="0"/>
              <a:t>（班长）的教育内容</a:t>
            </a:r>
            <a:endParaRPr lang="zh-CN" altLang="en-US" sz="2400" b="1" dirty="0"/>
          </a:p>
        </p:txBody>
      </p:sp>
      <p:sp>
        <p:nvSpPr>
          <p:cNvPr id="4105" name="AutoShape 9"/>
          <p:cNvSpPr>
            <a:spLocks noChangeArrowheads="1"/>
          </p:cNvSpPr>
          <p:nvPr/>
        </p:nvSpPr>
        <p:spPr bwMode="auto">
          <a:xfrm>
            <a:off x="251460" y="2132965"/>
            <a:ext cx="3676650" cy="2148840"/>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a:lstStyle/>
          <a:p>
            <a:pPr marL="342900" marR="0" lvl="0" indent="-342900" algn="l" defTabSz="914400" rtl="0" eaLnBrk="1" fontAlgn="base" latinLnBrk="0" hangingPunct="1">
              <a:lnSpc>
                <a:spcPct val="90000"/>
              </a:lnSpc>
              <a:spcBef>
                <a:spcPct val="20000"/>
              </a:spcBef>
              <a:spcAft>
                <a:spcPct val="0"/>
              </a:spcAft>
              <a:buClrTx/>
              <a:buSzTx/>
              <a:buFontTx/>
              <a:buNone/>
              <a:defRPr/>
            </a:pP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讲清楚</a:t>
            </a:r>
            <a:r>
              <a:rPr kumimoji="0" lang="zh-CN" altLang="en-US" sz="2000" b="1" i="0" u="none" strike="noStrike" kern="1200" cap="none" spc="0" normalizeH="0" baseline="0" noProof="0" dirty="0">
                <a:ln>
                  <a:noFill/>
                </a:ln>
                <a:solidFill>
                  <a:srgbClr val="00B050"/>
                </a:solidFill>
                <a:effectLst/>
                <a:uLnTx/>
                <a:uFillTx/>
                <a:latin typeface="幼圆" panose="02010509060101010101" pitchFamily="49" charset="-122"/>
                <a:ea typeface="幼圆" panose="02010509060101010101" pitchFamily="49" charset="-122"/>
                <a:cs typeface="+mn-cs"/>
              </a:rPr>
              <a:t>班组指标</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的意义。</a:t>
            </a: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为什么要决定检查的</a:t>
            </a:r>
            <a:r>
              <a:rPr kumimoji="0" lang="zh-CN" altLang="en-US" sz="2000" b="1" i="0" u="none" strike="noStrike" kern="1200" cap="none" spc="0" normalizeH="0" baseline="0" noProof="0" dirty="0">
                <a:ln>
                  <a:noFill/>
                </a:ln>
                <a:solidFill>
                  <a:srgbClr val="C00000"/>
                </a:solidFill>
                <a:effectLst/>
                <a:uLnTx/>
                <a:uFillTx/>
                <a:latin typeface="幼圆" panose="02010509060101010101" pitchFamily="49" charset="-122"/>
                <a:ea typeface="幼圆" panose="02010509060101010101" pitchFamily="49" charset="-122"/>
                <a:cs typeface="+mn-cs"/>
              </a:rPr>
              <a:t>时间</a:t>
            </a:r>
            <a:r>
              <a:rPr kumimoji="0" lang="en-US" altLang="zh-CN" sz="2000" b="1" i="0" u="none" strike="noStrike" kern="1200" cap="none" spc="0" normalizeH="0" baseline="0" noProof="0" dirty="0">
                <a:ln>
                  <a:noFill/>
                </a:ln>
                <a:solidFill>
                  <a:srgbClr val="C00000"/>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dirty="0">
                <a:ln>
                  <a:noFill/>
                </a:ln>
                <a:solidFill>
                  <a:srgbClr val="C00000"/>
                </a:solidFill>
                <a:effectLst/>
                <a:uLnTx/>
                <a:uFillTx/>
                <a:latin typeface="幼圆" panose="02010509060101010101" pitchFamily="49" charset="-122"/>
                <a:ea typeface="幼圆" panose="02010509060101010101" pitchFamily="49" charset="-122"/>
                <a:cs typeface="+mn-cs"/>
              </a:rPr>
              <a:t>频次</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a:t>
            </a: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dirty="0">
                <a:ln>
                  <a:noFill/>
                </a:ln>
                <a:solidFill>
                  <a:srgbClr val="C00000"/>
                </a:solidFill>
                <a:effectLst/>
                <a:uLnTx/>
                <a:uFillTx/>
                <a:latin typeface="幼圆" panose="02010509060101010101" pitchFamily="49" charset="-122"/>
                <a:ea typeface="幼圆" panose="02010509060101010101" pitchFamily="49" charset="-122"/>
                <a:cs typeface="+mn-cs"/>
              </a:rPr>
              <a:t>异常放置</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，会出现什么后果。</a:t>
            </a: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31749" name="AutoShape 8"/>
          <p:cNvSpPr/>
          <p:nvPr/>
        </p:nvSpPr>
        <p:spPr>
          <a:xfrm>
            <a:off x="323850" y="1055370"/>
            <a:ext cx="4029075" cy="570865"/>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p>
            <a:pPr algn="ctr"/>
            <a:r>
              <a:rPr lang="zh-CN" altLang="en-US" sz="2400" b="1" dirty="0">
                <a:solidFill>
                  <a:schemeClr val="tx2"/>
                </a:solidFill>
                <a:latin typeface="Arial" panose="020B0604020202020204" pitchFamily="34" charset="0"/>
              </a:rPr>
              <a:t>对一般组员的教育内容</a:t>
            </a:r>
            <a:endParaRPr lang="zh-CN" altLang="en-US" sz="2400" b="1" dirty="0">
              <a:solidFill>
                <a:schemeClr val="tx2"/>
              </a:solidFill>
              <a:latin typeface="Arial" panose="020B0604020202020204" pitchFamily="34" charset="0"/>
            </a:endParaRPr>
          </a:p>
        </p:txBody>
      </p:sp>
      <p:pic>
        <p:nvPicPr>
          <p:cNvPr id="31750" name="Picture 10" descr="NB10_25"/>
          <p:cNvPicPr>
            <a:picLocks noChangeAspect="1"/>
          </p:cNvPicPr>
          <p:nvPr/>
        </p:nvPicPr>
        <p:blipFill>
          <a:blip r:embed="rId1"/>
          <a:stretch>
            <a:fillRect/>
          </a:stretch>
        </p:blipFill>
        <p:spPr>
          <a:xfrm>
            <a:off x="1128713" y="4662488"/>
            <a:ext cx="1905000" cy="2016125"/>
          </a:xfrm>
          <a:prstGeom prst="rect">
            <a:avLst/>
          </a:prstGeom>
          <a:noFill/>
          <a:ln w="9525">
            <a:noFill/>
          </a:ln>
        </p:spPr>
      </p:pic>
      <p:pic>
        <p:nvPicPr>
          <p:cNvPr id="31751" name="Picture 11" descr="NB10_22"/>
          <p:cNvPicPr>
            <a:picLocks noChangeAspect="1"/>
          </p:cNvPicPr>
          <p:nvPr>
            <p:custDataLst>
              <p:tags r:id="rId2"/>
            </p:custDataLst>
          </p:nvPr>
        </p:nvPicPr>
        <p:blipFill>
          <a:blip r:embed="rId3"/>
          <a:stretch>
            <a:fillRect/>
          </a:stretch>
        </p:blipFill>
        <p:spPr>
          <a:xfrm>
            <a:off x="5508625" y="4365308"/>
            <a:ext cx="2089150" cy="2087562"/>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8" name="AutoShape 4"/>
          <p:cNvSpPr>
            <a:spLocks noGrp="1" noChangeArrowheads="1"/>
          </p:cNvSpPr>
          <p:nvPr>
            <p:ph idx="1"/>
          </p:nvPr>
        </p:nvSpPr>
        <p:spPr>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ln>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800" b="1" i="0" u="none" strike="noStrike" kern="0" cap="none" spc="0" normalizeH="0" baseline="0" noProof="0" dirty="0" smtClean="0">
                <a:ln>
                  <a:noFill/>
                </a:ln>
                <a:solidFill>
                  <a:schemeClr val="tx1"/>
                </a:solidFill>
                <a:effectLst/>
                <a:uLnTx/>
                <a:uFillTx/>
                <a:latin typeface="+mn-lt"/>
                <a:ea typeface="+mn-ea"/>
                <a:cs typeface="+mn-cs"/>
              </a:rPr>
              <a:t>1·</a:t>
            </a:r>
            <a:r>
              <a:rPr kumimoji="0" lang="zh-CN" altLang="en-US" sz="2800" b="1" i="0" u="none" strike="noStrike" kern="0" cap="none" spc="0" normalizeH="0" baseline="0" noProof="0" dirty="0" smtClean="0">
                <a:ln>
                  <a:noFill/>
                </a:ln>
                <a:solidFill>
                  <a:schemeClr val="tx1"/>
                </a:solidFill>
                <a:effectLst/>
                <a:uLnTx/>
                <a:uFillTx/>
                <a:latin typeface="+mn-lt"/>
                <a:ea typeface="+mn-ea"/>
                <a:cs typeface="+mn-cs"/>
              </a:rPr>
              <a:t>在</a:t>
            </a:r>
            <a:r>
              <a:rPr kumimoji="0" lang="en-US" altLang="zh-CN" sz="2800" b="1" i="0" u="none" strike="noStrike" kern="0" cap="none" spc="0" normalizeH="0" baseline="0" noProof="0" dirty="0" smtClean="0">
                <a:ln>
                  <a:noFill/>
                </a:ln>
                <a:solidFill>
                  <a:schemeClr val="tx1"/>
                </a:solidFill>
                <a:effectLst/>
                <a:uLnTx/>
                <a:uFillTx/>
                <a:latin typeface="+mn-lt"/>
                <a:ea typeface="+mn-ea"/>
                <a:cs typeface="+mn-cs"/>
              </a:rPr>
              <a:t>XR</a:t>
            </a:r>
            <a:r>
              <a:rPr kumimoji="0" lang="zh-CN" altLang="en-US" sz="2800" b="1" i="0" u="none" strike="noStrike" kern="0" cap="none" spc="0" normalizeH="0" baseline="0" noProof="0" dirty="0" smtClean="0">
                <a:ln>
                  <a:noFill/>
                </a:ln>
                <a:solidFill>
                  <a:schemeClr val="tx1"/>
                </a:solidFill>
                <a:effectLst/>
                <a:uLnTx/>
                <a:uFillTx/>
                <a:latin typeface="+mn-lt"/>
                <a:ea typeface="+mn-ea"/>
                <a:cs typeface="+mn-cs"/>
              </a:rPr>
              <a:t>管理图内，有</a:t>
            </a:r>
            <a:r>
              <a:rPr kumimoji="0" lang="en-US" altLang="zh-CN" sz="2800" b="1" i="0" u="none" strike="noStrike" kern="0" cap="none" spc="0" normalizeH="0" baseline="0" noProof="0" dirty="0" smtClean="0">
                <a:ln>
                  <a:noFill/>
                </a:ln>
                <a:solidFill>
                  <a:schemeClr val="tx1"/>
                </a:solidFill>
                <a:effectLst/>
                <a:uLnTx/>
                <a:uFillTx/>
                <a:latin typeface="+mn-lt"/>
                <a:ea typeface="+mn-ea"/>
                <a:cs typeface="+mn-cs"/>
              </a:rPr>
              <a:t>3</a:t>
            </a:r>
            <a:r>
              <a:rPr kumimoji="0" lang="zh-CN" altLang="en-US" sz="2800" b="1" i="0" u="none" strike="noStrike" kern="0" cap="none" spc="0" normalizeH="0" baseline="0" noProof="0" dirty="0" smtClean="0">
                <a:ln>
                  <a:noFill/>
                </a:ln>
                <a:solidFill>
                  <a:schemeClr val="tx1"/>
                </a:solidFill>
                <a:effectLst/>
                <a:uLnTx/>
                <a:uFillTx/>
                <a:latin typeface="+mn-lt"/>
                <a:ea typeface="+mn-ea"/>
                <a:cs typeface="+mn-cs"/>
              </a:rPr>
              <a:t>个以上点显示出下降趋势</a:t>
            </a:r>
            <a:r>
              <a:rPr kumimoji="0" lang="en-US" altLang="zh-CN" sz="28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800" b="1" i="0" u="none" strike="noStrike" kern="0" cap="none" spc="0" normalizeH="0" baseline="0" noProof="0" dirty="0" smtClean="0">
                <a:ln>
                  <a:noFill/>
                </a:ln>
                <a:solidFill>
                  <a:schemeClr val="tx1"/>
                </a:solidFill>
                <a:effectLst/>
                <a:uLnTx/>
                <a:uFillTx/>
                <a:latin typeface="+mn-lt"/>
                <a:ea typeface="+mn-ea"/>
                <a:cs typeface="+mn-cs"/>
              </a:rPr>
              <a:t>但组长对其异常既没有指导也没有汇报，结果造成大量的不良品出现</a:t>
            </a:r>
            <a:r>
              <a:rPr kumimoji="0" lang="en-US" altLang="zh-CN" sz="2800" b="1" i="0" u="none" strike="noStrike" kern="0" cap="none" spc="0" normalizeH="0" baseline="0" noProof="0" dirty="0" smtClean="0">
                <a:ln>
                  <a:noFill/>
                </a:ln>
                <a:solidFill>
                  <a:schemeClr val="tx1"/>
                </a:solidFill>
                <a:effectLst/>
                <a:uLnTx/>
                <a:uFillTx/>
                <a:latin typeface="+mn-lt"/>
                <a:ea typeface="+mn-ea"/>
                <a:cs typeface="+mn-cs"/>
              </a:rPr>
              <a:t>.</a:t>
            </a:r>
            <a:endParaRPr kumimoji="0" lang="zh-CN" altLang="en-US" sz="28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800" b="1" i="0" u="none" strike="noStrike" kern="0" cap="none" spc="0" normalizeH="0" baseline="0" noProof="0" dirty="0" smtClean="0">
                <a:ln>
                  <a:noFill/>
                </a:ln>
                <a:solidFill>
                  <a:schemeClr val="tx1"/>
                </a:solidFill>
                <a:effectLst/>
                <a:uLnTx/>
                <a:uFillTx/>
                <a:latin typeface="+mn-lt"/>
                <a:ea typeface="+mn-ea"/>
                <a:cs typeface="+mn-cs"/>
              </a:rPr>
              <a:t>2·</a:t>
            </a:r>
            <a:r>
              <a:rPr kumimoji="0" lang="zh-CN" altLang="en-US" sz="2800" b="1" i="0" u="none" strike="noStrike" kern="0" cap="none" spc="0" normalizeH="0" baseline="0" noProof="0" dirty="0" smtClean="0">
                <a:ln>
                  <a:noFill/>
                </a:ln>
                <a:solidFill>
                  <a:schemeClr val="tx1"/>
                </a:solidFill>
                <a:effectLst/>
                <a:uLnTx/>
                <a:uFillTx/>
                <a:latin typeface="+mn-lt"/>
                <a:ea typeface="+mn-ea"/>
                <a:cs typeface="+mn-cs"/>
              </a:rPr>
              <a:t>由于现场的</a:t>
            </a:r>
            <a:r>
              <a:rPr kumimoji="0" lang="en-US" altLang="zh-CN" sz="2800" b="1" i="0" u="none" strike="noStrike" kern="0" cap="none" spc="0" normalizeH="0" baseline="0" noProof="0" dirty="0" smtClean="0">
                <a:ln>
                  <a:noFill/>
                </a:ln>
                <a:solidFill>
                  <a:schemeClr val="tx1"/>
                </a:solidFill>
                <a:effectLst/>
                <a:uLnTx/>
                <a:uFillTx/>
                <a:latin typeface="+mn-lt"/>
                <a:ea typeface="+mn-ea"/>
                <a:cs typeface="+mn-cs"/>
              </a:rPr>
              <a:t>4S</a:t>
            </a:r>
            <a:r>
              <a:rPr kumimoji="0" lang="zh-CN" altLang="en-US" sz="2800" b="1" i="0" u="none" strike="noStrike" kern="0" cap="none" spc="0" normalizeH="0" baseline="0" noProof="0" dirty="0" smtClean="0">
                <a:ln>
                  <a:noFill/>
                </a:ln>
                <a:solidFill>
                  <a:schemeClr val="tx1"/>
                </a:solidFill>
                <a:effectLst/>
                <a:uLnTx/>
                <a:uFillTx/>
                <a:latin typeface="+mn-lt"/>
                <a:ea typeface="+mn-ea"/>
                <a:cs typeface="+mn-cs"/>
              </a:rPr>
              <a:t>工作没达标，受到上级批评后，加班突击</a:t>
            </a:r>
            <a:r>
              <a:rPr kumimoji="0" lang="en-US" altLang="zh-CN" sz="2800" b="1" i="0" u="none" strike="noStrike" kern="0" cap="none" spc="0" normalizeH="0" baseline="0" noProof="0" dirty="0" smtClean="0">
                <a:ln>
                  <a:noFill/>
                </a:ln>
                <a:solidFill>
                  <a:schemeClr val="tx1"/>
                </a:solidFill>
                <a:effectLst/>
                <a:uLnTx/>
                <a:uFillTx/>
                <a:latin typeface="+mn-lt"/>
                <a:ea typeface="+mn-ea"/>
                <a:cs typeface="+mn-cs"/>
              </a:rPr>
              <a:t>4S</a:t>
            </a:r>
            <a:r>
              <a:rPr kumimoji="0" lang="zh-CN" altLang="en-US" sz="2800" b="1" i="0" u="none" strike="noStrike" kern="0" cap="none" spc="0" normalizeH="0" baseline="0" noProof="0" dirty="0" smtClean="0">
                <a:ln>
                  <a:noFill/>
                </a:ln>
                <a:solidFill>
                  <a:schemeClr val="tx1"/>
                </a:solidFill>
                <a:effectLst/>
                <a:uLnTx/>
                <a:uFillTx/>
                <a:latin typeface="+mn-lt"/>
                <a:ea typeface="+mn-ea"/>
                <a:cs typeface="+mn-cs"/>
              </a:rPr>
              <a:t>工作，结果大大超出加班的目标值。</a:t>
            </a:r>
            <a:endParaRPr kumimoji="0" lang="zh-CN" altLang="en-US" sz="28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32771" name="AutoShape 5"/>
          <p:cNvSpPr/>
          <p:nvPr>
            <p:ph type="title"/>
          </p:nvPr>
        </p:nvSpPr>
        <p:spPr>
          <a:prstGeom prst="roundRect">
            <a:avLst>
              <a:gd name="adj" fmla="val 16667"/>
            </a:avLst>
          </a:prstGeom>
          <a:gradFill rotWithShape="1">
            <a:gsLst>
              <a:gs pos="0">
                <a:srgbClr val="FFFFFF">
                  <a:alpha val="100000"/>
                </a:srgbClr>
              </a:gs>
              <a:gs pos="100000">
                <a:srgbClr val="FFFF00">
                  <a:alpha val="100000"/>
                </a:srgbClr>
              </a:gs>
            </a:gsLst>
            <a:lin ang="5400000" scaled="1"/>
            <a:tileRect/>
          </a:gradFill>
          <a:ln w="38100">
            <a:solidFill>
              <a:srgbClr val="0000FF">
                <a:alpha val="100000"/>
              </a:srgbClr>
            </a:solidFill>
          </a:ln>
        </p:spPr>
        <p:txBody>
          <a:bodyPr vert="horz" wrap="square" lIns="91440" tIns="45720" rIns="91440" bIns="45720" anchor="ctr" anchorCtr="0"/>
          <a:p>
            <a:pPr eaLnBrk="1" hangingPunct="1"/>
            <a:r>
              <a:rPr lang="en-US" altLang="zh-CN" sz="4000" b="1" dirty="0"/>
              <a:t>·</a:t>
            </a:r>
            <a:r>
              <a:rPr lang="zh-CN" altLang="en-US" sz="3200" b="1" dirty="0"/>
              <a:t>因管理欠缺，指导不足等引发的不良事例</a:t>
            </a:r>
            <a:endParaRPr lang="zh-CN" altLang="en-US" sz="3200" b="1" dirty="0"/>
          </a:p>
        </p:txBody>
      </p:sp>
      <p:sp>
        <p:nvSpPr>
          <p:cNvPr id="32772" name="AutoShape 6"/>
          <p:cNvSpPr/>
          <p:nvPr/>
        </p:nvSpPr>
        <p:spPr>
          <a:xfrm>
            <a:off x="611188" y="4652963"/>
            <a:ext cx="7921625" cy="1223962"/>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p>
            <a:pPr algn="ctr"/>
            <a:r>
              <a:rPr lang="en-US" altLang="zh-CN" sz="2000" b="1" dirty="0">
                <a:solidFill>
                  <a:schemeClr val="accent2"/>
                </a:solidFill>
                <a:latin typeface="Arial" panose="020B0604020202020204" pitchFamily="34" charset="0"/>
              </a:rPr>
              <a:t> ※</a:t>
            </a:r>
            <a:r>
              <a:rPr lang="zh-CN" altLang="en-US" sz="2000" b="1" dirty="0">
                <a:solidFill>
                  <a:schemeClr val="accent2"/>
                </a:solidFill>
                <a:latin typeface="Arial" panose="020B0604020202020204" pitchFamily="34" charset="0"/>
              </a:rPr>
              <a:t>由于教育、指导方向的不足发生问题时，监督者是有责任的。</a:t>
            </a:r>
            <a:endParaRPr lang="zh-CN" altLang="en-US" sz="2000" b="1" dirty="0">
              <a:solidFill>
                <a:schemeClr val="accent2"/>
              </a:solidFill>
              <a:latin typeface="Arial" panose="020B0604020202020204" pitchFamily="34" charset="0"/>
            </a:endParaRPr>
          </a:p>
        </p:txBody>
      </p:sp>
      <p:sp>
        <p:nvSpPr>
          <p:cNvPr id="32773" name="Text Box 7"/>
          <p:cNvSpPr txBox="1"/>
          <p:nvPr/>
        </p:nvSpPr>
        <p:spPr>
          <a:xfrm>
            <a:off x="827088" y="6165850"/>
            <a:ext cx="7632700" cy="366713"/>
          </a:xfrm>
          <a:prstGeom prst="rect">
            <a:avLst/>
          </a:prstGeom>
          <a:noFill/>
          <a:ln w="9525">
            <a:noFill/>
          </a:ln>
        </p:spPr>
        <p:txBody>
          <a:bodyPr>
            <a:spAutoFit/>
          </a:bodyPr>
          <a:p>
            <a:pPr>
              <a:spcBef>
                <a:spcPct val="50000"/>
              </a:spcBef>
            </a:pPr>
            <a:endParaRPr lang="zh-CN" altLang="zh-CN" sz="1800" dirty="0">
              <a:latin typeface="Arial" panose="020B0604020202020204" pitchFamily="34" charset="0"/>
            </a:endParaRPr>
          </a:p>
        </p:txBody>
      </p:sp>
      <p:sp>
        <p:nvSpPr>
          <p:cNvPr id="32774" name="Rectangle 8"/>
          <p:cNvSpPr/>
          <p:nvPr/>
        </p:nvSpPr>
        <p:spPr>
          <a:xfrm>
            <a:off x="1189038" y="5197475"/>
            <a:ext cx="6335712" cy="854075"/>
          </a:xfrm>
          <a:prstGeom prst="rect">
            <a:avLst/>
          </a:prstGeom>
          <a:noFill/>
          <a:ln w="9525">
            <a:noFill/>
          </a:ln>
        </p:spPr>
        <p:txBody>
          <a:bodyPr>
            <a:spAutoFit/>
          </a:bodyPr>
          <a:p>
            <a:pPr>
              <a:spcBef>
                <a:spcPct val="50000"/>
              </a:spcBef>
            </a:pPr>
            <a:r>
              <a:rPr lang="zh-CN" altLang="en-US" sz="2000" b="1" dirty="0">
                <a:solidFill>
                  <a:schemeClr val="accent2"/>
                </a:solidFill>
                <a:latin typeface="Arial" panose="020B0604020202020204" pitchFamily="34" charset="0"/>
              </a:rPr>
              <a:t>掌握部下的工作能力，给予部下能够胜任的工作。    </a:t>
            </a:r>
            <a:endParaRPr lang="zh-CN" altLang="en-US" sz="2000" b="1" dirty="0">
              <a:solidFill>
                <a:schemeClr val="accent2"/>
              </a:solidFill>
              <a:latin typeface="Arial" panose="020B0604020202020204" pitchFamily="34" charset="0"/>
            </a:endParaRPr>
          </a:p>
          <a:p>
            <a:pPr>
              <a:spcBef>
                <a:spcPct val="50000"/>
              </a:spcBef>
            </a:pPr>
            <a:endParaRPr lang="en-US" altLang="zh-CN" sz="2000" b="1" dirty="0">
              <a:solidFill>
                <a:schemeClr val="accent2"/>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33794" name="Rectangle 2"/>
          <p:cNvSpPr/>
          <p:nvPr/>
        </p:nvSpPr>
        <p:spPr>
          <a:xfrm>
            <a:off x="323850" y="908050"/>
            <a:ext cx="8569325" cy="5761038"/>
          </a:xfrm>
          <a:prstGeom prst="rect">
            <a:avLst/>
          </a:prstGeom>
          <a:gradFill rotWithShape="1">
            <a:gsLst>
              <a:gs pos="0">
                <a:srgbClr val="33CCCC"/>
              </a:gs>
              <a:gs pos="100000">
                <a:srgbClr val="FFFFFF"/>
              </a:gs>
            </a:gsLst>
            <a:path path="rect">
              <a:fillToRect r="100000" b="100000"/>
            </a:path>
            <a:tileRect/>
          </a:gradFill>
          <a:ln w="9525" cap="flat" cmpd="sng">
            <a:solidFill>
              <a:srgbClr val="33CCCC"/>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3315" name="AutoShape 3"/>
          <p:cNvSpPr>
            <a:spLocks noChangeArrowheads="1"/>
          </p:cNvSpPr>
          <p:nvPr/>
        </p:nvSpPr>
        <p:spPr bwMode="auto">
          <a:xfrm>
            <a:off x="395288" y="1125538"/>
            <a:ext cx="8424863" cy="1008063"/>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18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生产活动的基准是要领书。通常现场中贴着陈旧的要领书，</a:t>
            </a:r>
            <a:r>
              <a:rPr kumimoji="0" lang="zh-CN" altLang="en-US" sz="1800" b="1" i="0" u="none" strike="noStrike" kern="1200" cap="none" spc="0" normalizeH="0" baseline="0" noProof="0" dirty="0">
                <a:ln>
                  <a:noFill/>
                </a:ln>
                <a:solidFill>
                  <a:srgbClr val="C00000"/>
                </a:solidFill>
                <a:effectLst/>
                <a:uLnTx/>
                <a:uFillTx/>
                <a:latin typeface="Arial" panose="020B0604020202020204" pitchFamily="34" charset="0"/>
                <a:ea typeface="幼圆" panose="02010509060101010101" pitchFamily="49" charset="-122"/>
                <a:cs typeface="+mn-cs"/>
              </a:rPr>
              <a:t>注意有无需要更改</a:t>
            </a:r>
            <a:endParaRPr kumimoji="0" lang="zh-CN" altLang="en-US" sz="1800" b="1" i="0" u="none" strike="noStrike" kern="1200" cap="none" spc="0" normalizeH="0" baseline="0" noProof="0" dirty="0">
              <a:ln>
                <a:noFill/>
              </a:ln>
              <a:solidFill>
                <a:srgbClr val="C00000"/>
              </a:solidFill>
              <a:effectLst/>
              <a:uLnTx/>
              <a:uFillTx/>
              <a:latin typeface="Arial" panose="020B0604020202020204" pitchFamily="34" charset="0"/>
              <a:ea typeface="幼圆" panose="02010509060101010101" pitchFamily="49" charset="-122"/>
              <a:cs typeface="+mn-cs"/>
            </a:endParaRPr>
          </a:p>
        </p:txBody>
      </p:sp>
      <p:sp>
        <p:nvSpPr>
          <p:cNvPr id="33796" name="AutoShape 4"/>
          <p:cNvSpPr/>
          <p:nvPr/>
        </p:nvSpPr>
        <p:spPr>
          <a:xfrm>
            <a:off x="2411413" y="188913"/>
            <a:ext cx="4322762" cy="738187"/>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spAutoFit/>
          </a:bodyPr>
          <a:p>
            <a:pPr algn="ctr"/>
            <a:r>
              <a:rPr lang="zh-CN" altLang="en-US" sz="3600" b="1" dirty="0">
                <a:solidFill>
                  <a:schemeClr val="accent2"/>
                </a:solidFill>
                <a:latin typeface="Arial" panose="020B0604020202020204" pitchFamily="34" charset="0"/>
                <a:ea typeface="幼圆" panose="02010509060101010101" pitchFamily="49" charset="-122"/>
              </a:rPr>
              <a:t>组长日常检查重点</a:t>
            </a:r>
            <a:endParaRPr lang="zh-CN" altLang="en-US" sz="3600" b="1" dirty="0">
              <a:solidFill>
                <a:schemeClr val="accent2"/>
              </a:solidFill>
              <a:latin typeface="Arial" panose="020B0604020202020204" pitchFamily="34" charset="0"/>
              <a:ea typeface="幼圆" panose="02010509060101010101" pitchFamily="49" charset="-122"/>
            </a:endParaRPr>
          </a:p>
        </p:txBody>
      </p:sp>
      <p:sp>
        <p:nvSpPr>
          <p:cNvPr id="33797" name="AutoShape 5"/>
          <p:cNvSpPr/>
          <p:nvPr/>
        </p:nvSpPr>
        <p:spPr>
          <a:xfrm>
            <a:off x="534988" y="695325"/>
            <a:ext cx="1781175" cy="468313"/>
          </a:xfrm>
          <a:prstGeom prst="roundRect">
            <a:avLst>
              <a:gd name="adj" fmla="val 16667"/>
            </a:avLst>
          </a:prstGeom>
          <a:gradFill rotWithShape="1">
            <a:gsLst>
              <a:gs pos="0">
                <a:srgbClr val="00FF00"/>
              </a:gs>
              <a:gs pos="100000">
                <a:srgbClr val="FFFFFF"/>
              </a:gs>
            </a:gsLst>
            <a:path path="rect">
              <a:fillToRect t="100000" r="100000"/>
            </a:path>
            <a:tileRect/>
          </a:gradFill>
          <a:ln w="38100" cap="flat" cmpd="sng">
            <a:solidFill>
              <a:srgbClr val="FF0000"/>
            </a:solidFill>
            <a:prstDash val="solid"/>
            <a:headEnd type="none" w="med" len="med"/>
            <a:tailEnd type="none" w="med" len="med"/>
          </a:ln>
        </p:spPr>
        <p:txBody>
          <a:bodyPr anchor="ctr" anchorCtr="0">
            <a:spAutoFit/>
          </a:bodyPr>
          <a:p>
            <a:pPr algn="ctr"/>
            <a:r>
              <a:rPr lang="en-US" altLang="zh-CN" sz="2000" b="1" dirty="0">
                <a:solidFill>
                  <a:srgbClr val="FF0066"/>
                </a:solidFill>
                <a:latin typeface="Arial" panose="020B0604020202020204" pitchFamily="34" charset="0"/>
                <a:ea typeface="幼圆" panose="02010509060101010101" pitchFamily="49" charset="-122"/>
              </a:rPr>
              <a:t>2·</a:t>
            </a:r>
            <a:r>
              <a:rPr lang="zh-CN" altLang="en-US" sz="2000" b="1" dirty="0">
                <a:solidFill>
                  <a:srgbClr val="FF0066"/>
                </a:solidFill>
                <a:latin typeface="Arial" panose="020B0604020202020204" pitchFamily="34" charset="0"/>
                <a:ea typeface="幼圆" panose="02010509060101010101" pitchFamily="49" charset="-122"/>
              </a:rPr>
              <a:t>作业要领书</a:t>
            </a:r>
            <a:endParaRPr lang="zh-CN" altLang="en-US" sz="2000" b="1" dirty="0">
              <a:solidFill>
                <a:srgbClr val="FF0066"/>
              </a:solidFill>
              <a:latin typeface="Arial" panose="020B0604020202020204" pitchFamily="34" charset="0"/>
              <a:ea typeface="幼圆" panose="02010509060101010101" pitchFamily="49" charset="-122"/>
            </a:endParaRPr>
          </a:p>
        </p:txBody>
      </p:sp>
      <p:sp>
        <p:nvSpPr>
          <p:cNvPr id="13318" name="AutoShape 6"/>
          <p:cNvSpPr>
            <a:spLocks noChangeArrowheads="1"/>
          </p:cNvSpPr>
          <p:nvPr/>
        </p:nvSpPr>
        <p:spPr bwMode="auto">
          <a:xfrm>
            <a:off x="395288" y="2852738"/>
            <a:ext cx="8424863" cy="3097213"/>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需制作全工序的作业要领书，内容包括安全、品质重点，形成规范作业，</a:t>
            </a: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C00000"/>
                </a:solidFill>
                <a:effectLst/>
                <a:uLnTx/>
                <a:uFillTx/>
                <a:latin typeface="幼圆" panose="02010509060101010101" pitchFamily="49" charset="-122"/>
                <a:ea typeface="幼圆" panose="02010509060101010101" pitchFamily="49" charset="-122"/>
                <a:cs typeface="+mn-cs"/>
              </a:rPr>
              <a:t>不管谁操作按其标准，生产的产品都一样。</a:t>
            </a:r>
            <a:endParaRPr kumimoji="0" lang="zh-CN" altLang="en-US" sz="2000" b="1" i="0" u="none" strike="noStrike" kern="1200" cap="none" spc="0" normalizeH="0" baseline="0" noProof="0" dirty="0">
              <a:ln>
                <a:noFill/>
              </a:ln>
              <a:solidFill>
                <a:srgbClr val="C00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1</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指导生产时，使用作业要领书，不要遗漏安全、品质重点方面的内容。</a:t>
            </a: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2</a:t>
            </a:r>
            <a:r>
              <a:rPr kumimoji="0" lang="en-US" altLang="zh-CN" sz="2000" b="1" i="0" u="none" strike="noStrike" kern="1200" cap="none" spc="0" normalizeH="0" baseline="0" noProof="0" dirty="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dirty="0">
                <a:ln>
                  <a:noFill/>
                </a:ln>
                <a:solidFill>
                  <a:srgbClr val="C00000"/>
                </a:solidFill>
                <a:effectLst/>
                <a:uLnTx/>
                <a:uFillTx/>
                <a:latin typeface="幼圆" panose="02010509060101010101" pitchFamily="49" charset="-122"/>
                <a:ea typeface="幼圆" panose="02010509060101010101" pitchFamily="49" charset="-122"/>
                <a:cs typeface="+mn-cs"/>
              </a:rPr>
              <a:t>目标</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向安全</a:t>
            </a:r>
            <a:r>
              <a:rPr kumimoji="0" lang="en-US" altLang="zh-CN"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益于遵守、操作的方向努力，工作中不断改善，推进要领</a:t>
            </a: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 书的修订工作。</a:t>
            </a: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3</a:t>
            </a:r>
            <a:r>
              <a:rPr kumimoji="0" lang="en-US" altLang="zh-CN" sz="2000" b="1" i="0" u="none" strike="noStrike" kern="1200" cap="none" spc="0" normalizeH="0" baseline="0" noProof="0" dirty="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dirty="0">
                <a:ln>
                  <a:noFill/>
                </a:ln>
                <a:solidFill>
                  <a:srgbClr val="C00000"/>
                </a:solidFill>
                <a:effectLst/>
                <a:uLnTx/>
                <a:uFillTx/>
                <a:latin typeface="幼圆" panose="02010509060101010101" pitchFamily="49" charset="-122"/>
                <a:ea typeface="幼圆" panose="02010509060101010101" pitchFamily="49" charset="-122"/>
                <a:cs typeface="+mn-cs"/>
              </a:rPr>
              <a:t>日常</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要活用要领书，实行维修保养的程度是</a:t>
            </a:r>
            <a:r>
              <a:rPr kumimoji="0" lang="zh-CN" altLang="en-US" sz="2000" b="1" i="0" u="none" strike="noStrike" kern="1200" cap="none" spc="0" normalizeH="0" baseline="0" noProof="0" dirty="0">
                <a:ln>
                  <a:noFill/>
                </a:ln>
                <a:solidFill>
                  <a:srgbClr val="C00000"/>
                </a:solidFill>
                <a:effectLst/>
                <a:uLnTx/>
                <a:uFillTx/>
                <a:latin typeface="幼圆" panose="02010509060101010101" pitchFamily="49" charset="-122"/>
                <a:ea typeface="幼圆" panose="02010509060101010101" pitchFamily="49" charset="-122"/>
                <a:cs typeface="+mn-cs"/>
              </a:rPr>
              <a:t>组长本身</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经过检查、观察后</a:t>
            </a: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 确定的。</a:t>
            </a: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13319" name="AutoShape 7"/>
          <p:cNvSpPr>
            <a:spLocks noChangeArrowheads="1"/>
          </p:cNvSpPr>
          <p:nvPr/>
        </p:nvSpPr>
        <p:spPr bwMode="auto">
          <a:xfrm>
            <a:off x="611188" y="2492375"/>
            <a:ext cx="1223963" cy="431800"/>
          </a:xfrm>
          <a:prstGeom prst="roundRect">
            <a:avLst>
              <a:gd name="adj" fmla="val 16667"/>
            </a:avLst>
          </a:prstGeom>
          <a:gradFill rotWithShape="1">
            <a:gsLst>
              <a:gs pos="0">
                <a:schemeClr val="accent1"/>
              </a:gs>
              <a:gs pos="100000">
                <a:schemeClr val="accent1">
                  <a:gamma/>
                  <a:tint val="0"/>
                  <a:invGamma/>
                </a:schemeClr>
              </a:gs>
            </a:gsLst>
            <a:path path="rect">
              <a:fillToRect l="100000" t="100000"/>
            </a:path>
          </a:gradFill>
          <a:ln w="38100">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00B050"/>
                </a:solidFill>
                <a:effectLst/>
                <a:uLnTx/>
                <a:uFillTx/>
                <a:latin typeface="幼圆" panose="02010509060101010101" pitchFamily="49" charset="-122"/>
                <a:ea typeface="幼圆" panose="02010509060101010101" pitchFamily="49" charset="-122"/>
                <a:cs typeface="+mn-cs"/>
              </a:rPr>
              <a:t>检查项目</a:t>
            </a:r>
            <a:endParaRPr kumimoji="0" lang="zh-CN" altLang="en-US" sz="2000" b="1" i="0" u="none" strike="noStrike" kern="1200" cap="none" spc="0" normalizeH="0" baseline="0" noProof="0" dirty="0">
              <a:ln>
                <a:noFill/>
              </a:ln>
              <a:solidFill>
                <a:srgbClr val="00B050"/>
              </a:solidFill>
              <a:effectLst/>
              <a:uLnTx/>
              <a:uFillTx/>
              <a:latin typeface="幼圆" panose="02010509060101010101" pitchFamily="49" charset="-122"/>
              <a:ea typeface="幼圆" panose="02010509060101010101" pitchFamily="49" charset="-122"/>
              <a:cs typeface="+mn-cs"/>
            </a:endParaRPr>
          </a:p>
        </p:txBody>
      </p:sp>
      <p:sp>
        <p:nvSpPr>
          <p:cNvPr id="33800" name="AutoShape 8"/>
          <p:cNvSpPr/>
          <p:nvPr/>
        </p:nvSpPr>
        <p:spPr>
          <a:xfrm>
            <a:off x="468313" y="3214688"/>
            <a:ext cx="71437" cy="142875"/>
          </a:xfrm>
          <a:prstGeom prst="flowChartSor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33801" name="AutoShape 9"/>
          <p:cNvSpPr/>
          <p:nvPr/>
        </p:nvSpPr>
        <p:spPr>
          <a:xfrm>
            <a:off x="1835150" y="2708275"/>
            <a:ext cx="73025" cy="144463"/>
          </a:xfrm>
          <a:prstGeom prst="leftBracket">
            <a:avLst>
              <a:gd name="adj" fmla="val 16485"/>
            </a:avLst>
          </a:prstGeom>
          <a:no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AutoShape 2"/>
          <p:cNvSpPr>
            <a:spLocks noGrp="1" noChangeArrowheads="1"/>
          </p:cNvSpPr>
          <p:nvPr>
            <p:ph idx="1"/>
          </p:nvPr>
        </p:nvSpPr>
        <p:spPr>
          <a:xfrm>
            <a:off x="4846955" y="2018030"/>
            <a:ext cx="4108450" cy="4114800"/>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ln>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Tx/>
              <a:buSzTx/>
              <a:buFontTx/>
              <a:buNone/>
              <a:defRPr/>
            </a:pPr>
            <a:endParaRPr kumimoji="0" lang="en-US" altLang="zh-CN" sz="28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2000" b="1" i="0" u="none" strike="noStrike" kern="0" cap="none" spc="0" normalizeH="0" baseline="0" noProof="0" dirty="0" smtClean="0">
                <a:ln>
                  <a:noFill/>
                </a:ln>
                <a:solidFill>
                  <a:schemeClr val="accent2"/>
                </a:solidFill>
                <a:effectLst/>
                <a:uLnTx/>
                <a:uFillTx/>
                <a:latin typeface="+mn-lt"/>
                <a:ea typeface="幼圆" panose="02010509060101010101" pitchFamily="49" charset="-122"/>
                <a:cs typeface="+mn-cs"/>
              </a:rPr>
              <a:t>·</a:t>
            </a:r>
            <a:r>
              <a:rPr kumimoji="0" lang="zh-CN" altLang="en-US" sz="2000" b="1" i="0" u="none" strike="noStrike" kern="0" cap="none" spc="0" normalizeH="0" baseline="0" noProof="0" dirty="0" smtClean="0">
                <a:ln>
                  <a:noFill/>
                </a:ln>
                <a:solidFill>
                  <a:schemeClr val="accent2"/>
                </a:solidFill>
                <a:effectLst/>
                <a:uLnTx/>
                <a:uFillTx/>
                <a:latin typeface="幼圆" panose="02010509060101010101" pitchFamily="49" charset="-122"/>
                <a:ea typeface="幼圆" panose="02010509060101010101" pitchFamily="49" charset="-122"/>
                <a:cs typeface="+mn-cs"/>
              </a:rPr>
              <a:t>按要领书的顺序进行操作。</a:t>
            </a:r>
            <a:endParaRPr kumimoji="0" lang="zh-CN" altLang="en-US" sz="2000" b="1" i="0" u="none" strike="noStrike" kern="0" cap="none" spc="0" normalizeH="0" baseline="0" noProof="0" dirty="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2000" b="1" i="0" u="none" strike="noStrike" kern="0" cap="none" spc="0" normalizeH="0" baseline="0" noProof="0" dirty="0" smtClean="0">
                <a:ln>
                  <a:noFill/>
                </a:ln>
                <a:solidFill>
                  <a:schemeClr val="accent2"/>
                </a:solidFill>
                <a:effectLst/>
                <a:uLnTx/>
                <a:uFillTx/>
                <a:latin typeface="+mn-lt"/>
                <a:ea typeface="幼圆" panose="02010509060101010101" pitchFamily="49" charset="-122"/>
                <a:cs typeface="+mn-cs"/>
              </a:rPr>
              <a:t>·</a:t>
            </a:r>
            <a:r>
              <a:rPr kumimoji="0" lang="zh-CN" altLang="en-US" sz="2000" b="1" i="0" u="none" strike="noStrike" kern="0" cap="none" spc="0" normalizeH="0" baseline="0" noProof="0" dirty="0" smtClean="0">
                <a:ln>
                  <a:noFill/>
                </a:ln>
                <a:solidFill>
                  <a:schemeClr val="accent2"/>
                </a:solidFill>
                <a:effectLst/>
                <a:uLnTx/>
                <a:uFillTx/>
                <a:latin typeface="幼圆" panose="02010509060101010101" pitchFamily="49" charset="-122"/>
                <a:ea typeface="幼圆" panose="02010509060101010101" pitchFamily="49" charset="-122"/>
                <a:cs typeface="+mn-cs"/>
              </a:rPr>
              <a:t>组员是否按要领书规定进行实践？并耐心的进行跟踪指导。</a:t>
            </a:r>
            <a:endParaRPr kumimoji="0" lang="zh-CN" altLang="en-US" sz="2000" b="1" i="0" u="none" strike="noStrike" kern="0" cap="none" spc="0" normalizeH="0" baseline="0" noProof="0" dirty="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2000" b="1" i="0" u="none" strike="noStrike" kern="0" cap="none" spc="0" normalizeH="0" baseline="0" noProof="0" dirty="0" smtClean="0">
                <a:ln>
                  <a:noFill/>
                </a:ln>
                <a:solidFill>
                  <a:schemeClr val="accent2"/>
                </a:solidFill>
                <a:effectLst/>
                <a:uLnTx/>
                <a:uFillTx/>
                <a:latin typeface="+mn-lt"/>
                <a:ea typeface="幼圆" panose="02010509060101010101" pitchFamily="49" charset="-122"/>
                <a:cs typeface="+mn-cs"/>
              </a:rPr>
              <a:t>·</a:t>
            </a:r>
            <a:r>
              <a:rPr kumimoji="0" lang="zh-CN" altLang="en-US" sz="2000" b="1" i="0" u="none" strike="noStrike" kern="0" cap="none" spc="0" normalizeH="0" baseline="0" noProof="0" dirty="0" smtClean="0">
                <a:ln>
                  <a:noFill/>
                </a:ln>
                <a:solidFill>
                  <a:schemeClr val="accent2"/>
                </a:solidFill>
                <a:effectLst/>
                <a:uLnTx/>
                <a:uFillTx/>
                <a:latin typeface="幼圆" panose="02010509060101010101" pitchFamily="49" charset="-122"/>
                <a:ea typeface="幼圆" panose="02010509060101010101" pitchFamily="49" charset="-122"/>
                <a:cs typeface="+mn-cs"/>
              </a:rPr>
              <a:t>极力推进重点作业的标准化，对疑点、改善点应积极向组长反应汇报。</a:t>
            </a:r>
            <a:endParaRPr kumimoji="0" lang="zh-CN" altLang="en-US" sz="2000" b="1" i="0" u="none" strike="noStrike" kern="0" cap="none" spc="0" normalizeH="0" baseline="0" noProof="0" dirty="0" smtClean="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34819" name="AutoShape 3"/>
          <p:cNvSpPr/>
          <p:nvPr>
            <p:ph type="title"/>
          </p:nvPr>
        </p:nvSpPr>
        <p:spPr>
          <a:xfrm>
            <a:off x="4606925" y="1049020"/>
            <a:ext cx="4445000" cy="713740"/>
          </a:xfrm>
          <a:prstGeom prst="roundRect">
            <a:avLst>
              <a:gd name="adj" fmla="val 16667"/>
            </a:avLst>
          </a:prstGeom>
          <a:gradFill rotWithShape="1">
            <a:gsLst>
              <a:gs pos="0">
                <a:srgbClr val="FFFFFF">
                  <a:alpha val="100000"/>
                </a:srgbClr>
              </a:gs>
              <a:gs pos="100000">
                <a:srgbClr val="FFFF00">
                  <a:alpha val="100000"/>
                </a:srgbClr>
              </a:gs>
            </a:gsLst>
            <a:lin ang="5400000" scaled="1"/>
            <a:tileRect/>
          </a:gradFill>
          <a:ln w="38100">
            <a:solidFill>
              <a:srgbClr val="0000FF">
                <a:alpha val="100000"/>
              </a:srgbClr>
            </a:solidFill>
          </a:ln>
        </p:spPr>
        <p:txBody>
          <a:bodyPr vert="horz" wrap="square" lIns="91440" tIns="45720" rIns="91440" bIns="45720" anchor="ctr" anchorCtr="0"/>
          <a:p>
            <a:pPr eaLnBrk="1" hangingPunct="1"/>
            <a:r>
              <a:rPr lang="zh-CN" altLang="en-US" sz="2800" b="1" dirty="0"/>
              <a:t>对</a:t>
            </a:r>
            <a:r>
              <a:rPr lang="en-US" altLang="zh-CN" sz="2800" b="1" dirty="0"/>
              <a:t>EX</a:t>
            </a:r>
            <a:r>
              <a:rPr lang="zh-CN" altLang="en-US" sz="2800" b="1" dirty="0"/>
              <a:t>（班长）的教育内容</a:t>
            </a:r>
            <a:endParaRPr lang="zh-CN" altLang="en-US" sz="2800" b="1" dirty="0"/>
          </a:p>
        </p:txBody>
      </p:sp>
      <p:sp>
        <p:nvSpPr>
          <p:cNvPr id="14340" name="AutoShape 4"/>
          <p:cNvSpPr>
            <a:spLocks noChangeArrowheads="1"/>
          </p:cNvSpPr>
          <p:nvPr/>
        </p:nvSpPr>
        <p:spPr bwMode="auto">
          <a:xfrm>
            <a:off x="179705" y="2277110"/>
            <a:ext cx="3862705" cy="3150870"/>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a:lstStyle/>
          <a:p>
            <a:pPr marL="342900" marR="0" lvl="0" indent="-342900" algn="l" defTabSz="914400" rtl="0" eaLnBrk="1" fontAlgn="base" latinLnBrk="0" hangingPunct="1">
              <a:lnSpc>
                <a:spcPct val="90000"/>
              </a:lnSpc>
              <a:spcBef>
                <a:spcPct val="20000"/>
              </a:spcBef>
              <a:spcAft>
                <a:spcPct val="0"/>
              </a:spcAft>
              <a:buClrTx/>
              <a:buSzTx/>
              <a:buFontTx/>
              <a:buNone/>
              <a:defRPr/>
            </a:pP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作业要领书的重要性，遵守的必要性。</a:t>
            </a: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rPr>
              <a:t>重点作业改善的必要性及呈报改善点意见的必要性。</a:t>
            </a:r>
            <a:endParaRPr kumimoji="0" lang="zh-CN" altLang="en-US"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endParaRPr kumimoji="0" lang="en-US" altLang="zh-CN" sz="2000" b="1" i="0" u="none" strike="noStrike" kern="1200" cap="none" spc="0" normalizeH="0" baseline="0" noProof="0" dirty="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34821" name="AutoShape 5"/>
          <p:cNvSpPr/>
          <p:nvPr/>
        </p:nvSpPr>
        <p:spPr>
          <a:xfrm>
            <a:off x="141605" y="1485265"/>
            <a:ext cx="4321810" cy="490220"/>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p>
            <a:pPr algn="ctr"/>
            <a:r>
              <a:rPr lang="zh-CN" altLang="en-US" b="1" dirty="0">
                <a:solidFill>
                  <a:schemeClr val="tx2"/>
                </a:solidFill>
                <a:latin typeface="Arial" panose="020B0604020202020204" pitchFamily="34" charset="0"/>
              </a:rPr>
              <a:t>对一般组员的教育内容</a:t>
            </a:r>
            <a:endParaRPr lang="zh-CN" altLang="en-US" b="1" dirty="0">
              <a:solidFill>
                <a:schemeClr val="tx2"/>
              </a:solidFill>
              <a:latin typeface="Arial" panose="020B0604020202020204" pitchFamily="34" charset="0"/>
            </a:endParaRPr>
          </a:p>
        </p:txBody>
      </p:sp>
      <p:pic>
        <p:nvPicPr>
          <p:cNvPr id="34822" name="Picture 6" descr="NB10_26"/>
          <p:cNvPicPr>
            <a:picLocks noChangeAspect="1"/>
          </p:cNvPicPr>
          <p:nvPr/>
        </p:nvPicPr>
        <p:blipFill>
          <a:blip r:embed="rId1"/>
          <a:stretch>
            <a:fillRect/>
          </a:stretch>
        </p:blipFill>
        <p:spPr>
          <a:xfrm>
            <a:off x="684213" y="4652963"/>
            <a:ext cx="2951162" cy="2028825"/>
          </a:xfrm>
          <a:prstGeom prst="rect">
            <a:avLst/>
          </a:prstGeom>
          <a:noFill/>
          <a:ln w="9525">
            <a:noFill/>
          </a:ln>
        </p:spPr>
      </p:pic>
      <p:pic>
        <p:nvPicPr>
          <p:cNvPr id="34823" name="Picture 7" descr="NB10_32"/>
          <p:cNvPicPr>
            <a:picLocks noChangeAspect="1"/>
          </p:cNvPicPr>
          <p:nvPr/>
        </p:nvPicPr>
        <p:blipFill>
          <a:blip r:embed="rId2"/>
          <a:stretch>
            <a:fillRect/>
          </a:stretch>
        </p:blipFill>
        <p:spPr>
          <a:xfrm>
            <a:off x="4572000" y="4724400"/>
            <a:ext cx="3635375" cy="1738313"/>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AutoShape 2"/>
          <p:cNvSpPr>
            <a:spLocks noGrp="1" noChangeArrowheads="1"/>
          </p:cNvSpPr>
          <p:nvPr>
            <p:ph idx="1"/>
          </p:nvPr>
        </p:nvSpPr>
        <p:spPr>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ln>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800" b="1" i="0" u="none" strike="noStrike" kern="0" cap="none" spc="0" normalizeH="0" baseline="0" noProof="0" smtClean="0">
                <a:ln>
                  <a:noFill/>
                </a:ln>
                <a:solidFill>
                  <a:schemeClr val="tx1"/>
                </a:solidFill>
                <a:effectLst/>
                <a:uLnTx/>
                <a:uFillTx/>
                <a:latin typeface="+mn-lt"/>
                <a:ea typeface="+mn-ea"/>
                <a:cs typeface="+mn-cs"/>
              </a:rPr>
              <a:t>1·</a:t>
            </a:r>
            <a:r>
              <a:rPr kumimoji="0" lang="zh-CN" altLang="en-US" sz="2800" b="1" i="0" u="none" strike="noStrike" kern="0" cap="none" spc="0" normalizeH="0" baseline="0" noProof="0" smtClean="0">
                <a:ln>
                  <a:noFill/>
                </a:ln>
                <a:solidFill>
                  <a:schemeClr val="tx1"/>
                </a:solidFill>
                <a:effectLst/>
                <a:uLnTx/>
                <a:uFillTx/>
                <a:latin typeface="+mn-lt"/>
                <a:ea typeface="+mn-ea"/>
                <a:cs typeface="+mn-cs"/>
              </a:rPr>
              <a:t>作业要领书因没有注明</a:t>
            </a:r>
            <a:r>
              <a:rPr kumimoji="0" lang="en-US" altLang="zh-CN" sz="2800" b="1" i="0" u="none" strike="noStrike" kern="0" cap="none" spc="0" normalizeH="0" baseline="0" noProof="0" smtClean="0">
                <a:ln>
                  <a:noFill/>
                </a:ln>
                <a:solidFill>
                  <a:schemeClr val="tx1"/>
                </a:solidFill>
                <a:effectLst/>
                <a:uLnTx/>
                <a:uFillTx/>
                <a:latin typeface="+mn-lt"/>
                <a:ea typeface="+mn-ea"/>
                <a:cs typeface="+mn-cs"/>
              </a:rPr>
              <a:t>【</a:t>
            </a:r>
            <a:r>
              <a:rPr kumimoji="0" lang="zh-CN" altLang="en-US" sz="2800" b="1" i="0" u="none" strike="noStrike" kern="0" cap="none" spc="0" normalizeH="0" baseline="0" noProof="0" smtClean="0">
                <a:ln>
                  <a:noFill/>
                </a:ln>
                <a:solidFill>
                  <a:schemeClr val="tx1"/>
                </a:solidFill>
                <a:effectLst/>
                <a:uLnTx/>
                <a:uFillTx/>
                <a:latin typeface="+mn-lt"/>
                <a:ea typeface="+mn-ea"/>
                <a:cs typeface="+mn-cs"/>
              </a:rPr>
              <a:t>安全重点、品质重点、操作方法</a:t>
            </a:r>
            <a:r>
              <a:rPr kumimoji="0" lang="en-US" altLang="zh-CN" sz="2800" b="1" i="0" u="none" strike="noStrike" kern="0" cap="none" spc="0" normalizeH="0" baseline="0" noProof="0" smtClean="0">
                <a:ln>
                  <a:noFill/>
                </a:ln>
                <a:solidFill>
                  <a:schemeClr val="tx1"/>
                </a:solidFill>
                <a:effectLst/>
                <a:uLnTx/>
                <a:uFillTx/>
                <a:latin typeface="+mn-lt"/>
                <a:ea typeface="+mn-ea"/>
                <a:cs typeface="+mn-cs"/>
              </a:rPr>
              <a:t>】</a:t>
            </a:r>
            <a:r>
              <a:rPr kumimoji="0" lang="zh-CN" altLang="en-US" sz="2800" b="1" i="0" u="none" strike="noStrike" kern="0" cap="none" spc="0" normalizeH="0" baseline="0" noProof="0" smtClean="0">
                <a:ln>
                  <a:noFill/>
                </a:ln>
                <a:solidFill>
                  <a:schemeClr val="tx1"/>
                </a:solidFill>
                <a:effectLst/>
                <a:uLnTx/>
                <a:uFillTx/>
                <a:latin typeface="+mn-lt"/>
                <a:ea typeface="+mn-ea"/>
                <a:cs typeface="+mn-cs"/>
              </a:rPr>
              <a:t>的内容，所以教育内容得不到统一，一旦人员变动，会发生相同的不良现象。</a:t>
            </a:r>
            <a:endParaRPr kumimoji="0" lang="zh-CN" altLang="en-US" sz="28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800" b="1" i="0" u="none" strike="noStrike" kern="0" cap="none" spc="0" normalizeH="0" baseline="0" noProof="0" smtClean="0">
                <a:ln>
                  <a:noFill/>
                </a:ln>
                <a:solidFill>
                  <a:schemeClr val="tx1"/>
                </a:solidFill>
                <a:effectLst/>
                <a:uLnTx/>
                <a:uFillTx/>
                <a:latin typeface="+mn-lt"/>
                <a:ea typeface="+mn-ea"/>
                <a:cs typeface="+mn-cs"/>
              </a:rPr>
              <a:t>2·</a:t>
            </a:r>
            <a:r>
              <a:rPr kumimoji="0" lang="zh-CN" altLang="en-US" sz="2800" b="1" i="0" u="none" strike="noStrike" kern="0" cap="none" spc="0" normalizeH="0" baseline="0" noProof="0" smtClean="0">
                <a:ln>
                  <a:noFill/>
                </a:ln>
                <a:solidFill>
                  <a:schemeClr val="tx1"/>
                </a:solidFill>
                <a:effectLst/>
                <a:uLnTx/>
                <a:uFillTx/>
                <a:latin typeface="+mn-lt"/>
                <a:ea typeface="+mn-ea"/>
                <a:cs typeface="+mn-cs"/>
              </a:rPr>
              <a:t>由于要领书无明确规定共同作业时的</a:t>
            </a:r>
            <a:r>
              <a:rPr kumimoji="0" lang="en-US" altLang="zh-CN" sz="2800" b="1" i="0" u="none" strike="noStrike" kern="0" cap="none" spc="0" normalizeH="0" baseline="0" noProof="0" smtClean="0">
                <a:ln>
                  <a:noFill/>
                </a:ln>
                <a:solidFill>
                  <a:schemeClr val="tx1"/>
                </a:solidFill>
                <a:effectLst/>
                <a:uLnTx/>
                <a:uFillTx/>
                <a:latin typeface="+mn-lt"/>
                <a:ea typeface="+mn-ea"/>
                <a:cs typeface="+mn-cs"/>
              </a:rPr>
              <a:t>【</a:t>
            </a:r>
            <a:r>
              <a:rPr kumimoji="0" lang="zh-CN" altLang="en-US" sz="2800" b="1" i="0" u="none" strike="noStrike" kern="0" cap="none" spc="0" normalizeH="0" baseline="0" noProof="0" smtClean="0">
                <a:ln>
                  <a:noFill/>
                </a:ln>
                <a:solidFill>
                  <a:schemeClr val="tx1"/>
                </a:solidFill>
                <a:effectLst/>
                <a:uLnTx/>
                <a:uFillTx/>
                <a:latin typeface="+mn-lt"/>
                <a:ea typeface="+mn-ea"/>
                <a:cs typeface="+mn-cs"/>
              </a:rPr>
              <a:t>合作方法</a:t>
            </a:r>
            <a:r>
              <a:rPr kumimoji="0" lang="en-US" altLang="zh-CN" sz="2800" b="1" i="0" u="none" strike="noStrike" kern="0" cap="none" spc="0" normalizeH="0" baseline="0" noProof="0" smtClean="0">
                <a:ln>
                  <a:noFill/>
                </a:ln>
                <a:solidFill>
                  <a:schemeClr val="tx1"/>
                </a:solidFill>
                <a:effectLst/>
                <a:uLnTx/>
                <a:uFillTx/>
                <a:latin typeface="+mn-lt"/>
                <a:ea typeface="+mn-ea"/>
                <a:cs typeface="+mn-cs"/>
              </a:rPr>
              <a:t>】</a:t>
            </a:r>
            <a:r>
              <a:rPr kumimoji="0" lang="zh-CN" altLang="en-US" sz="2800" b="1" i="0" u="none" strike="noStrike" kern="0" cap="none" spc="0" normalizeH="0" baseline="0" noProof="0" smtClean="0">
                <a:ln>
                  <a:noFill/>
                </a:ln>
                <a:solidFill>
                  <a:schemeClr val="tx1"/>
                </a:solidFill>
                <a:effectLst/>
                <a:uLnTx/>
                <a:uFillTx/>
                <a:latin typeface="+mn-lt"/>
                <a:ea typeface="+mn-ea"/>
                <a:cs typeface="+mn-cs"/>
              </a:rPr>
              <a:t>造成工人间的配合失误，容易引能发事故。</a:t>
            </a:r>
            <a:endParaRPr kumimoji="0" lang="zh-CN" altLang="en-US" sz="2800" b="1" i="0" u="none" strike="noStrike" kern="0" cap="none" spc="0" normalizeH="0" baseline="0" noProof="0" smtClean="0">
              <a:ln>
                <a:noFill/>
              </a:ln>
              <a:solidFill>
                <a:schemeClr val="tx1"/>
              </a:solidFill>
              <a:effectLst/>
              <a:uLnTx/>
              <a:uFillTx/>
              <a:latin typeface="+mn-lt"/>
              <a:ea typeface="+mn-ea"/>
              <a:cs typeface="+mn-cs"/>
            </a:endParaRPr>
          </a:p>
        </p:txBody>
      </p:sp>
      <p:sp>
        <p:nvSpPr>
          <p:cNvPr id="35843" name="AutoShape 3"/>
          <p:cNvSpPr/>
          <p:nvPr>
            <p:ph type="title"/>
          </p:nvPr>
        </p:nvSpPr>
        <p:spPr>
          <a:prstGeom prst="roundRect">
            <a:avLst>
              <a:gd name="adj" fmla="val 16667"/>
            </a:avLst>
          </a:prstGeom>
          <a:gradFill rotWithShape="1">
            <a:gsLst>
              <a:gs pos="0">
                <a:srgbClr val="FFFFFF">
                  <a:alpha val="100000"/>
                </a:srgbClr>
              </a:gs>
              <a:gs pos="100000">
                <a:srgbClr val="FFFF00">
                  <a:alpha val="100000"/>
                </a:srgbClr>
              </a:gs>
            </a:gsLst>
            <a:lin ang="5400000" scaled="1"/>
            <a:tileRect/>
          </a:gradFill>
          <a:ln w="38100">
            <a:solidFill>
              <a:srgbClr val="0000FF">
                <a:alpha val="100000"/>
              </a:srgbClr>
            </a:solidFill>
          </a:ln>
        </p:spPr>
        <p:txBody>
          <a:bodyPr vert="horz" wrap="square" lIns="91440" tIns="45720" rIns="91440" bIns="45720" anchor="ctr" anchorCtr="0"/>
          <a:p>
            <a:pPr eaLnBrk="1" hangingPunct="1"/>
            <a:r>
              <a:rPr lang="en-US" altLang="zh-CN" sz="4000" b="1" dirty="0"/>
              <a:t>·</a:t>
            </a:r>
            <a:r>
              <a:rPr lang="zh-CN" altLang="en-US" sz="3200" b="1" dirty="0"/>
              <a:t>因管理欠缺，指导不足等引发的不良事例</a:t>
            </a:r>
            <a:endParaRPr lang="zh-CN" altLang="en-US" sz="3200" b="1" dirty="0"/>
          </a:p>
        </p:txBody>
      </p:sp>
      <p:sp>
        <p:nvSpPr>
          <p:cNvPr id="35844" name="AutoShape 4"/>
          <p:cNvSpPr/>
          <p:nvPr/>
        </p:nvSpPr>
        <p:spPr>
          <a:xfrm>
            <a:off x="611188" y="4797425"/>
            <a:ext cx="7848600" cy="936625"/>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p>
            <a:pPr algn="ctr"/>
            <a:r>
              <a:rPr lang="en-US" altLang="zh-CN" sz="2000" b="1" dirty="0">
                <a:solidFill>
                  <a:schemeClr val="accent2"/>
                </a:solidFill>
                <a:latin typeface="Arial" panose="020B0604020202020204" pitchFamily="34" charset="0"/>
              </a:rPr>
              <a:t> ※</a:t>
            </a:r>
            <a:r>
              <a:rPr lang="zh-CN" altLang="en-US" sz="2000" b="1" dirty="0">
                <a:solidFill>
                  <a:schemeClr val="accent2"/>
                </a:solidFill>
                <a:latin typeface="Arial" panose="020B0604020202020204" pitchFamily="34" charset="0"/>
              </a:rPr>
              <a:t>让全员理解为什么作业要领书内要有安全、品质的重点、易于操作的内容，如果不遵守会怎样？举实例进行教育。</a:t>
            </a:r>
            <a:endParaRPr lang="zh-CN" altLang="en-US" sz="2000" b="1" dirty="0">
              <a:solidFill>
                <a:schemeClr val="accent2"/>
              </a:solidFill>
              <a:latin typeface="Arial" panose="020B0604020202020204" pitchFamily="34" charset="0"/>
            </a:endParaRPr>
          </a:p>
        </p:txBody>
      </p:sp>
      <p:sp>
        <p:nvSpPr>
          <p:cNvPr id="35845" name="Text Box 5"/>
          <p:cNvSpPr txBox="1"/>
          <p:nvPr/>
        </p:nvSpPr>
        <p:spPr>
          <a:xfrm>
            <a:off x="827088" y="6165850"/>
            <a:ext cx="7632700" cy="366713"/>
          </a:xfrm>
          <a:prstGeom prst="rect">
            <a:avLst/>
          </a:prstGeom>
          <a:noFill/>
          <a:ln w="9525">
            <a:noFill/>
          </a:ln>
        </p:spPr>
        <p:txBody>
          <a:bodyPr>
            <a:spAutoFit/>
          </a:bodyPr>
          <a:p>
            <a:pPr>
              <a:spcBef>
                <a:spcPct val="50000"/>
              </a:spcBef>
            </a:pPr>
            <a:endParaRPr lang="zh-CN" altLang="zh-CN" sz="1800" dirty="0">
              <a:latin typeface="Arial" panose="020B0604020202020204" pitchFamily="34" charset="0"/>
            </a:endParaRPr>
          </a:p>
        </p:txBody>
      </p:sp>
      <p:sp>
        <p:nvSpPr>
          <p:cNvPr id="35846" name="Rectangle 6"/>
          <p:cNvSpPr/>
          <p:nvPr/>
        </p:nvSpPr>
        <p:spPr>
          <a:xfrm>
            <a:off x="1189038" y="5197475"/>
            <a:ext cx="6335712" cy="854075"/>
          </a:xfrm>
          <a:prstGeom prst="rect">
            <a:avLst/>
          </a:prstGeom>
          <a:noFill/>
          <a:ln w="9525">
            <a:noFill/>
          </a:ln>
        </p:spPr>
        <p:txBody>
          <a:bodyPr>
            <a:spAutoFit/>
          </a:bodyPr>
          <a:p>
            <a:pPr>
              <a:spcBef>
                <a:spcPct val="50000"/>
              </a:spcBef>
            </a:pPr>
            <a:r>
              <a:rPr lang="en-US" altLang="zh-CN" sz="2000" b="1" dirty="0">
                <a:solidFill>
                  <a:schemeClr val="accent2"/>
                </a:solidFill>
                <a:latin typeface="Arial" panose="020B0604020202020204" pitchFamily="34" charset="0"/>
              </a:rPr>
              <a:t>    </a:t>
            </a:r>
            <a:endParaRPr lang="en-US" altLang="zh-CN" sz="2000" b="1" dirty="0">
              <a:solidFill>
                <a:schemeClr val="accent2"/>
              </a:solidFill>
              <a:latin typeface="Arial" panose="020B0604020202020204" pitchFamily="34" charset="0"/>
            </a:endParaRPr>
          </a:p>
          <a:p>
            <a:pPr>
              <a:spcBef>
                <a:spcPct val="50000"/>
              </a:spcBef>
            </a:pPr>
            <a:endParaRPr lang="en-US" altLang="zh-CN" sz="2000" b="1" dirty="0">
              <a:solidFill>
                <a:schemeClr val="accent2"/>
              </a:solidFill>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36866" name="Rectangle 2"/>
          <p:cNvSpPr/>
          <p:nvPr/>
        </p:nvSpPr>
        <p:spPr>
          <a:xfrm>
            <a:off x="323850" y="908050"/>
            <a:ext cx="8569325" cy="5761038"/>
          </a:xfrm>
          <a:prstGeom prst="rect">
            <a:avLst/>
          </a:prstGeom>
          <a:gradFill rotWithShape="1">
            <a:gsLst>
              <a:gs pos="0">
                <a:srgbClr val="33CCCC"/>
              </a:gs>
              <a:gs pos="100000">
                <a:srgbClr val="FFFFFF"/>
              </a:gs>
            </a:gsLst>
            <a:path path="rect">
              <a:fillToRect r="100000" b="100000"/>
            </a:path>
            <a:tileRect/>
          </a:gradFill>
          <a:ln w="9525" cap="flat" cmpd="sng">
            <a:solidFill>
              <a:srgbClr val="33CCCC"/>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387" name="AutoShape 3"/>
          <p:cNvSpPr>
            <a:spLocks noChangeArrowheads="1"/>
          </p:cNvSpPr>
          <p:nvPr/>
        </p:nvSpPr>
        <p:spPr bwMode="auto">
          <a:xfrm>
            <a:off x="395288" y="1125538"/>
            <a:ext cx="8424863" cy="1511300"/>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快速判断异常的内容、程度，以最佳的方式进行处置。同时把危险管理挂在心上</a:t>
            </a:r>
            <a:endPar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   与组员达成共识。另外处置异常时要保持头脑清醒。</a:t>
            </a:r>
            <a:endPar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endParaRPr>
          </a:p>
        </p:txBody>
      </p:sp>
      <p:sp>
        <p:nvSpPr>
          <p:cNvPr id="36868" name="AutoShape 4"/>
          <p:cNvSpPr/>
          <p:nvPr/>
        </p:nvSpPr>
        <p:spPr>
          <a:xfrm>
            <a:off x="2411413" y="188913"/>
            <a:ext cx="4322762" cy="738187"/>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spAutoFit/>
          </a:bodyPr>
          <a:p>
            <a:pPr algn="ctr"/>
            <a:r>
              <a:rPr lang="zh-CN" altLang="en-US" sz="3600" b="1" dirty="0">
                <a:solidFill>
                  <a:schemeClr val="accent2"/>
                </a:solidFill>
                <a:latin typeface="Arial" panose="020B0604020202020204" pitchFamily="34" charset="0"/>
                <a:ea typeface="幼圆" panose="02010509060101010101" pitchFamily="49" charset="-122"/>
              </a:rPr>
              <a:t>组长日常检查重点</a:t>
            </a:r>
            <a:endParaRPr lang="zh-CN" altLang="en-US" sz="3600" b="1" dirty="0">
              <a:solidFill>
                <a:schemeClr val="accent2"/>
              </a:solidFill>
              <a:latin typeface="Arial" panose="020B0604020202020204" pitchFamily="34" charset="0"/>
              <a:ea typeface="幼圆" panose="02010509060101010101" pitchFamily="49" charset="-122"/>
            </a:endParaRPr>
          </a:p>
        </p:txBody>
      </p:sp>
      <p:sp>
        <p:nvSpPr>
          <p:cNvPr id="36869" name="AutoShape 5"/>
          <p:cNvSpPr/>
          <p:nvPr/>
        </p:nvSpPr>
        <p:spPr>
          <a:xfrm>
            <a:off x="395288" y="728663"/>
            <a:ext cx="1781175" cy="468312"/>
          </a:xfrm>
          <a:prstGeom prst="roundRect">
            <a:avLst>
              <a:gd name="adj" fmla="val 16667"/>
            </a:avLst>
          </a:prstGeom>
          <a:gradFill rotWithShape="1">
            <a:gsLst>
              <a:gs pos="0">
                <a:srgbClr val="00FF00"/>
              </a:gs>
              <a:gs pos="100000">
                <a:srgbClr val="FFFFFF"/>
              </a:gs>
            </a:gsLst>
            <a:path path="rect">
              <a:fillToRect t="100000" r="100000"/>
            </a:path>
            <a:tileRect/>
          </a:gradFill>
          <a:ln w="38100" cap="flat" cmpd="sng">
            <a:solidFill>
              <a:srgbClr val="FF0000"/>
            </a:solidFill>
            <a:prstDash val="solid"/>
            <a:headEnd type="none" w="med" len="med"/>
            <a:tailEnd type="none" w="med" len="med"/>
          </a:ln>
        </p:spPr>
        <p:txBody>
          <a:bodyPr anchor="ctr" anchorCtr="0">
            <a:spAutoFit/>
          </a:bodyPr>
          <a:p>
            <a:pPr algn="ctr"/>
            <a:r>
              <a:rPr lang="en-US" altLang="zh-CN" sz="2000" b="1" dirty="0">
                <a:solidFill>
                  <a:srgbClr val="FF0066"/>
                </a:solidFill>
                <a:latin typeface="Arial" panose="020B0604020202020204" pitchFamily="34" charset="0"/>
                <a:ea typeface="幼圆" panose="02010509060101010101" pitchFamily="49" charset="-122"/>
              </a:rPr>
              <a:t>3·</a:t>
            </a:r>
            <a:r>
              <a:rPr lang="zh-CN" altLang="en-US" sz="2000" b="1" dirty="0">
                <a:solidFill>
                  <a:srgbClr val="FF0066"/>
                </a:solidFill>
                <a:latin typeface="Arial" panose="020B0604020202020204" pitchFamily="34" charset="0"/>
                <a:ea typeface="幼圆" panose="02010509060101010101" pitchFamily="49" charset="-122"/>
              </a:rPr>
              <a:t>异常处置</a:t>
            </a:r>
            <a:endParaRPr lang="zh-CN" altLang="en-US" sz="2000" b="1" dirty="0">
              <a:solidFill>
                <a:srgbClr val="FF0066"/>
              </a:solidFill>
              <a:latin typeface="Arial" panose="020B0604020202020204" pitchFamily="34" charset="0"/>
              <a:ea typeface="幼圆" panose="02010509060101010101" pitchFamily="49" charset="-122"/>
            </a:endParaRPr>
          </a:p>
        </p:txBody>
      </p:sp>
      <p:sp>
        <p:nvSpPr>
          <p:cNvPr id="16390" name="AutoShape 6"/>
          <p:cNvSpPr>
            <a:spLocks noChangeArrowheads="1"/>
          </p:cNvSpPr>
          <p:nvPr/>
        </p:nvSpPr>
        <p:spPr bwMode="auto">
          <a:xfrm>
            <a:off x="395288" y="3070225"/>
            <a:ext cx="8424863" cy="2951163"/>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异常处置是首先准备好工序、作业所需的异常处置要领书，建立起完善的</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对应异常情况的体制。</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1</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基本的手册反复训练对应现场出现异常所需的程序、要领、报告途径、</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 联络方法等。同时明确人员的职责，注意安全品质问题。</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2</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作对异常处置者的培训计划（轮流培训），排除因人员流动带来的困惑</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3</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异常转向正常时必选按其顺序、要领进行并做到</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确保安全、确保品</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 质</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，要求指挥者、操作者都要做到。</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36871" name="AutoShape 8"/>
          <p:cNvSpPr/>
          <p:nvPr/>
        </p:nvSpPr>
        <p:spPr>
          <a:xfrm>
            <a:off x="468313" y="3357563"/>
            <a:ext cx="71437" cy="142875"/>
          </a:xfrm>
          <a:prstGeom prst="flowChartSor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AutoShape 2"/>
          <p:cNvSpPr>
            <a:spLocks noGrp="1" noChangeArrowheads="1"/>
          </p:cNvSpPr>
          <p:nvPr>
            <p:ph idx="1"/>
          </p:nvPr>
        </p:nvSpPr>
        <p:spPr>
          <a:xfrm>
            <a:off x="5003800" y="2061210"/>
            <a:ext cx="3986530" cy="4114800"/>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ln>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Tx/>
              <a:buSzTx/>
              <a:buFontTx/>
              <a:buNone/>
              <a:defRPr/>
            </a:pPr>
            <a:r>
              <a:rPr kumimoji="0" lang="en-US" altLang="zh-CN" sz="18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rPr>
              <a:t>·</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即使是小异常，是否也能做到快速、准确的传递？</a:t>
            </a:r>
            <a:endPar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150000"/>
              </a:lnSpc>
              <a:spcBef>
                <a:spcPct val="0"/>
              </a:spcBef>
              <a:spcAft>
                <a:spcPct val="0"/>
              </a:spcAft>
              <a:buClrTx/>
              <a:buSzTx/>
              <a:buFontTx/>
              <a:buNone/>
              <a:defRPr/>
            </a:pPr>
            <a:r>
              <a:rPr kumimoji="0" lang="en-US" altLang="zh-CN" sz="18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rPr>
              <a:t>·</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自己是否也能全面正确的判断、处置异常情况？</a:t>
            </a:r>
            <a:endPar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150000"/>
              </a:lnSpc>
              <a:spcBef>
                <a:spcPct val="0"/>
              </a:spcBef>
              <a:spcAft>
                <a:spcPct val="0"/>
              </a:spcAft>
              <a:buClrTx/>
              <a:buSzTx/>
              <a:buFontTx/>
              <a:buNone/>
              <a:defRPr/>
            </a:pPr>
            <a:r>
              <a:rPr kumimoji="0" lang="en-US" altLang="zh-CN" sz="18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rPr>
              <a:t>·</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确认在一场处置时是否实施</a:t>
            </a:r>
            <a:r>
              <a:rPr kumimoji="0" lang="en-US" altLang="zh-CN"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KY</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a:t>
            </a:r>
            <a:endPar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150000"/>
              </a:lnSpc>
              <a:spcBef>
                <a:spcPct val="0"/>
              </a:spcBef>
              <a:spcAft>
                <a:spcPct val="0"/>
              </a:spcAft>
              <a:buClrTx/>
              <a:buSzTx/>
              <a:buFontTx/>
              <a:buNone/>
              <a:defRPr/>
            </a:pPr>
            <a:r>
              <a:rPr kumimoji="0" lang="en-US" altLang="zh-CN" sz="18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rPr>
              <a:t>·</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针对有关异常的感性认识，实施针对性的模拟训练。</a:t>
            </a:r>
            <a:endPar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37891" name="AutoShape 3"/>
          <p:cNvSpPr/>
          <p:nvPr>
            <p:ph type="title"/>
          </p:nvPr>
        </p:nvSpPr>
        <p:spPr>
          <a:xfrm>
            <a:off x="4841240" y="1038225"/>
            <a:ext cx="4102735" cy="527685"/>
          </a:xfrm>
          <a:prstGeom prst="roundRect">
            <a:avLst>
              <a:gd name="adj" fmla="val 16667"/>
            </a:avLst>
          </a:prstGeom>
          <a:gradFill rotWithShape="1">
            <a:gsLst>
              <a:gs pos="0">
                <a:srgbClr val="FFFFFF">
                  <a:alpha val="100000"/>
                </a:srgbClr>
              </a:gs>
              <a:gs pos="100000">
                <a:srgbClr val="FFFF00">
                  <a:alpha val="100000"/>
                </a:srgbClr>
              </a:gs>
            </a:gsLst>
            <a:lin ang="5400000" scaled="1"/>
            <a:tileRect/>
          </a:gradFill>
          <a:ln w="38100">
            <a:solidFill>
              <a:srgbClr val="0000FF">
                <a:alpha val="100000"/>
              </a:srgbClr>
            </a:solidFill>
          </a:ln>
        </p:spPr>
        <p:txBody>
          <a:bodyPr vert="horz" wrap="square" lIns="91440" tIns="45720" rIns="91440" bIns="45720" anchor="ctr" anchorCtr="0"/>
          <a:p>
            <a:pPr eaLnBrk="1" hangingPunct="1"/>
            <a:r>
              <a:rPr lang="zh-CN" altLang="en-US" sz="2400" b="1" dirty="0"/>
              <a:t>对</a:t>
            </a:r>
            <a:r>
              <a:rPr lang="en-US" altLang="zh-CN" sz="2400" b="1" dirty="0"/>
              <a:t>EX</a:t>
            </a:r>
            <a:r>
              <a:rPr lang="zh-CN" altLang="en-US" sz="2400" b="1" dirty="0"/>
              <a:t>（班长）的教育内容</a:t>
            </a:r>
            <a:endParaRPr lang="zh-CN" altLang="en-US" sz="2400" b="1" dirty="0"/>
          </a:p>
        </p:txBody>
      </p:sp>
      <p:sp>
        <p:nvSpPr>
          <p:cNvPr id="17412" name="AutoShape 4"/>
          <p:cNvSpPr>
            <a:spLocks noChangeArrowheads="1"/>
          </p:cNvSpPr>
          <p:nvPr/>
        </p:nvSpPr>
        <p:spPr bwMode="auto">
          <a:xfrm>
            <a:off x="251460" y="2277110"/>
            <a:ext cx="4255770" cy="2453005"/>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a:lstStyle/>
          <a:p>
            <a:pPr marL="342900" marR="0" lvl="0" indent="-342900" algn="l" defTabSz="914400" rtl="0" eaLnBrk="1" fontAlgn="base" latinLnBrk="0" hangingPunct="1">
              <a:lnSpc>
                <a:spcPct val="90000"/>
              </a:lnSpc>
              <a:spcBef>
                <a:spcPct val="20000"/>
              </a:spcBef>
              <a:spcAft>
                <a:spcPct val="0"/>
              </a:spcAft>
              <a:buClrTx/>
              <a:buSzTx/>
              <a:buFontTx/>
              <a:buNone/>
              <a:defRPr/>
            </a:pPr>
            <a:endParaRPr kumimoji="0" lang="en-US" altLang="zh-CN" sz="3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判断是否按工作规则进行？</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接受训练的同时是否也实践了</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KY</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活动？</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积极参加了异常处置训练的活动了吗？</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endPar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37893" name="AutoShape 5"/>
          <p:cNvSpPr/>
          <p:nvPr/>
        </p:nvSpPr>
        <p:spPr>
          <a:xfrm>
            <a:off x="395605" y="1412875"/>
            <a:ext cx="3589020" cy="450850"/>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p>
            <a:pPr algn="ctr"/>
            <a:r>
              <a:rPr lang="zh-CN" altLang="en-US" sz="2400" b="1" dirty="0">
                <a:solidFill>
                  <a:schemeClr val="tx2"/>
                </a:solidFill>
                <a:latin typeface="Arial" panose="020B0604020202020204" pitchFamily="34" charset="0"/>
              </a:rPr>
              <a:t>对一般组员的教育内容</a:t>
            </a:r>
            <a:endParaRPr lang="zh-CN" altLang="en-US" sz="2400" b="1" dirty="0">
              <a:solidFill>
                <a:schemeClr val="tx2"/>
              </a:solidFill>
              <a:latin typeface="Arial" panose="020B0604020202020204" pitchFamily="34" charset="0"/>
            </a:endParaRPr>
          </a:p>
        </p:txBody>
      </p:sp>
      <p:pic>
        <p:nvPicPr>
          <p:cNvPr id="37894" name="Picture 6" descr="NB18_28"/>
          <p:cNvPicPr>
            <a:picLocks noChangeAspect="1"/>
          </p:cNvPicPr>
          <p:nvPr/>
        </p:nvPicPr>
        <p:blipFill>
          <a:blip r:embed="rId1"/>
          <a:stretch>
            <a:fillRect/>
          </a:stretch>
        </p:blipFill>
        <p:spPr>
          <a:xfrm>
            <a:off x="827088" y="4797425"/>
            <a:ext cx="2376487" cy="1811338"/>
          </a:xfrm>
          <a:prstGeom prst="rect">
            <a:avLst/>
          </a:prstGeom>
          <a:noFill/>
          <a:ln w="9525">
            <a:noFill/>
          </a:ln>
        </p:spPr>
      </p:pic>
      <p:pic>
        <p:nvPicPr>
          <p:cNvPr id="37895" name="Picture 7" descr="NB07_18"/>
          <p:cNvPicPr>
            <a:picLocks noChangeAspect="1"/>
          </p:cNvPicPr>
          <p:nvPr/>
        </p:nvPicPr>
        <p:blipFill>
          <a:blip r:embed="rId2"/>
          <a:stretch>
            <a:fillRect/>
          </a:stretch>
        </p:blipFill>
        <p:spPr>
          <a:xfrm>
            <a:off x="6876415" y="5157470"/>
            <a:ext cx="1868170" cy="1459230"/>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AutoShape 2"/>
          <p:cNvSpPr>
            <a:spLocks noGrp="1" noChangeArrowheads="1"/>
          </p:cNvSpPr>
          <p:nvPr>
            <p:ph idx="1"/>
          </p:nvPr>
        </p:nvSpPr>
        <p:spPr>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ln>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b="1" i="0" u="none" strike="noStrike" kern="0" cap="none" spc="0" normalizeH="0" baseline="0" noProof="0" dirty="0" smtClean="0">
                <a:ln>
                  <a:noFill/>
                </a:ln>
                <a:solidFill>
                  <a:schemeClr val="tx1"/>
                </a:solidFill>
                <a:effectLst/>
                <a:uLnTx/>
                <a:uFillTx/>
                <a:latin typeface="+mn-lt"/>
                <a:ea typeface="+mn-ea"/>
                <a:cs typeface="+mn-cs"/>
              </a:rPr>
              <a:t>1·</a:t>
            </a:r>
            <a:r>
              <a:rPr kumimoji="0" lang="zh-CN" altLang="en-US" b="1" i="0" u="none" strike="noStrike" kern="0" cap="none" spc="0" normalizeH="0" baseline="0" noProof="0" dirty="0" smtClean="0">
                <a:ln>
                  <a:noFill/>
                </a:ln>
                <a:solidFill>
                  <a:schemeClr val="tx1"/>
                </a:solidFill>
                <a:effectLst/>
                <a:uLnTx/>
                <a:uFillTx/>
                <a:latin typeface="+mn-lt"/>
                <a:ea typeface="+mn-ea"/>
                <a:cs typeface="+mn-cs"/>
              </a:rPr>
              <a:t>发生模具跌落后，经修复完成后，应对模具上下进行检查后才能使用，但由于尺寸没检查，使得大量的尺寸不合格品流到后序</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a:t>
            </a:r>
            <a:endParaRPr kumimoji="0" lang="zh-CN" alt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38915" name="AutoShape 3"/>
          <p:cNvSpPr/>
          <p:nvPr>
            <p:ph type="title"/>
          </p:nvPr>
        </p:nvSpPr>
        <p:spPr>
          <a:prstGeom prst="roundRect">
            <a:avLst>
              <a:gd name="adj" fmla="val 16667"/>
            </a:avLst>
          </a:prstGeom>
          <a:gradFill rotWithShape="1">
            <a:gsLst>
              <a:gs pos="0">
                <a:srgbClr val="FFFFFF">
                  <a:alpha val="100000"/>
                </a:srgbClr>
              </a:gs>
              <a:gs pos="100000">
                <a:srgbClr val="FFFF00">
                  <a:alpha val="100000"/>
                </a:srgbClr>
              </a:gs>
            </a:gsLst>
            <a:lin ang="5400000" scaled="1"/>
            <a:tileRect/>
          </a:gradFill>
          <a:ln w="38100">
            <a:solidFill>
              <a:srgbClr val="0000FF">
                <a:alpha val="100000"/>
              </a:srgbClr>
            </a:solidFill>
          </a:ln>
        </p:spPr>
        <p:txBody>
          <a:bodyPr vert="horz" wrap="square" lIns="91440" tIns="45720" rIns="91440" bIns="45720" anchor="ctr" anchorCtr="0"/>
          <a:p>
            <a:pPr eaLnBrk="1" hangingPunct="1"/>
            <a:r>
              <a:rPr lang="en-US" altLang="zh-CN" sz="4000" b="1" dirty="0"/>
              <a:t>·</a:t>
            </a:r>
            <a:r>
              <a:rPr lang="zh-CN" altLang="en-US" sz="3200" b="1" dirty="0"/>
              <a:t>因管理欠缺，指导不足等引发的不良事例</a:t>
            </a:r>
            <a:endParaRPr lang="zh-CN" altLang="en-US" sz="3200" b="1" dirty="0"/>
          </a:p>
        </p:txBody>
      </p:sp>
      <p:sp>
        <p:nvSpPr>
          <p:cNvPr id="38916" name="AutoShape 4"/>
          <p:cNvSpPr/>
          <p:nvPr/>
        </p:nvSpPr>
        <p:spPr>
          <a:xfrm>
            <a:off x="611505" y="4273550"/>
            <a:ext cx="6877685" cy="1460500"/>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p>
            <a:pPr algn="ctr"/>
            <a:r>
              <a:rPr lang="en-US" altLang="zh-CN" sz="2000" b="1" dirty="0">
                <a:solidFill>
                  <a:schemeClr val="accent2"/>
                </a:solidFill>
                <a:latin typeface="Arial" panose="020B0604020202020204" pitchFamily="34" charset="0"/>
              </a:rPr>
              <a:t> </a:t>
            </a:r>
            <a:r>
              <a:rPr lang="en-US" altLang="zh-CN" sz="2400" b="1" dirty="0">
                <a:solidFill>
                  <a:schemeClr val="accent2"/>
                </a:solidFill>
                <a:latin typeface="Arial" panose="020B0604020202020204" pitchFamily="34" charset="0"/>
              </a:rPr>
              <a:t>※</a:t>
            </a:r>
            <a:r>
              <a:rPr lang="zh-CN" altLang="en-US" sz="2400" b="1" dirty="0">
                <a:solidFill>
                  <a:schemeClr val="accent2"/>
                </a:solidFill>
                <a:latin typeface="Arial" panose="020B0604020202020204" pitchFamily="34" charset="0"/>
              </a:rPr>
              <a:t>强有力的现场反映在发生异常时是否能准确处置，因 此，我们急需建立一支即使异常发生了也能冷静对应，按程序处置的队伍</a:t>
            </a:r>
            <a:r>
              <a:rPr lang="zh-CN" altLang="en-US" sz="2000" b="1" dirty="0">
                <a:solidFill>
                  <a:schemeClr val="accent2"/>
                </a:solidFill>
                <a:latin typeface="Arial" panose="020B0604020202020204" pitchFamily="34" charset="0"/>
              </a:rPr>
              <a:t>。</a:t>
            </a:r>
            <a:endParaRPr lang="zh-CN" altLang="en-US" sz="2000" b="1" dirty="0">
              <a:solidFill>
                <a:schemeClr val="accent2"/>
              </a:solidFill>
              <a:latin typeface="Arial" panose="020B0604020202020204" pitchFamily="34" charset="0"/>
            </a:endParaRPr>
          </a:p>
        </p:txBody>
      </p:sp>
      <p:sp>
        <p:nvSpPr>
          <p:cNvPr id="38917" name="Text Box 5"/>
          <p:cNvSpPr txBox="1"/>
          <p:nvPr/>
        </p:nvSpPr>
        <p:spPr>
          <a:xfrm>
            <a:off x="827088" y="6165850"/>
            <a:ext cx="7632700" cy="366713"/>
          </a:xfrm>
          <a:prstGeom prst="rect">
            <a:avLst/>
          </a:prstGeom>
          <a:noFill/>
          <a:ln w="9525">
            <a:noFill/>
          </a:ln>
        </p:spPr>
        <p:txBody>
          <a:bodyPr>
            <a:spAutoFit/>
          </a:bodyPr>
          <a:p>
            <a:pPr>
              <a:spcBef>
                <a:spcPct val="50000"/>
              </a:spcBef>
            </a:pPr>
            <a:endParaRPr lang="zh-CN" altLang="zh-CN" sz="1800" dirty="0">
              <a:latin typeface="Arial" panose="020B0604020202020204" pitchFamily="34" charset="0"/>
            </a:endParaRPr>
          </a:p>
        </p:txBody>
      </p:sp>
      <p:sp>
        <p:nvSpPr>
          <p:cNvPr id="38918" name="Rectangle 6"/>
          <p:cNvSpPr/>
          <p:nvPr/>
        </p:nvSpPr>
        <p:spPr>
          <a:xfrm>
            <a:off x="1189038" y="5197475"/>
            <a:ext cx="6335712" cy="854075"/>
          </a:xfrm>
          <a:prstGeom prst="rect">
            <a:avLst/>
          </a:prstGeom>
          <a:noFill/>
          <a:ln w="9525">
            <a:noFill/>
          </a:ln>
        </p:spPr>
        <p:txBody>
          <a:bodyPr>
            <a:spAutoFit/>
          </a:bodyPr>
          <a:p>
            <a:pPr>
              <a:spcBef>
                <a:spcPct val="50000"/>
              </a:spcBef>
            </a:pPr>
            <a:r>
              <a:rPr lang="en-US" altLang="zh-CN" sz="2000" b="1" dirty="0">
                <a:solidFill>
                  <a:schemeClr val="accent2"/>
                </a:solidFill>
                <a:latin typeface="Arial" panose="020B0604020202020204" pitchFamily="34" charset="0"/>
              </a:rPr>
              <a:t>    </a:t>
            </a:r>
            <a:endParaRPr lang="en-US" altLang="zh-CN" sz="2000" b="1" dirty="0">
              <a:solidFill>
                <a:schemeClr val="accent2"/>
              </a:solidFill>
              <a:latin typeface="Arial" panose="020B0604020202020204" pitchFamily="34" charset="0"/>
            </a:endParaRPr>
          </a:p>
          <a:p>
            <a:pPr>
              <a:spcBef>
                <a:spcPct val="50000"/>
              </a:spcBef>
            </a:pPr>
            <a:endParaRPr lang="en-US" altLang="zh-CN" sz="2000" b="1" dirty="0">
              <a:solidFill>
                <a:schemeClr val="accent2"/>
              </a:solidFill>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39938" name="Rectangle 2"/>
          <p:cNvSpPr/>
          <p:nvPr/>
        </p:nvSpPr>
        <p:spPr>
          <a:xfrm>
            <a:off x="323850" y="620713"/>
            <a:ext cx="8569325" cy="5761037"/>
          </a:xfrm>
          <a:prstGeom prst="rect">
            <a:avLst/>
          </a:prstGeom>
          <a:gradFill rotWithShape="1">
            <a:gsLst>
              <a:gs pos="0">
                <a:srgbClr val="33CCCC"/>
              </a:gs>
              <a:gs pos="100000">
                <a:srgbClr val="FFFFFF"/>
              </a:gs>
            </a:gsLst>
            <a:path path="rect">
              <a:fillToRect r="100000" b="100000"/>
            </a:path>
            <a:tileRect/>
          </a:gradFill>
          <a:ln w="9525" cap="flat" cmpd="sng">
            <a:solidFill>
              <a:srgbClr val="33CCCC"/>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9459" name="AutoShape 3"/>
          <p:cNvSpPr>
            <a:spLocks noChangeArrowheads="1"/>
          </p:cNvSpPr>
          <p:nvPr/>
        </p:nvSpPr>
        <p:spPr bwMode="auto">
          <a:xfrm>
            <a:off x="395288" y="1125538"/>
            <a:ext cx="8424863" cy="1366838"/>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培养组员爱护、关心自己使用的设备，知道对设备异常的感性认识（异音、振</a:t>
            </a:r>
            <a:endPar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   动、动作、异味、过热）</a:t>
            </a:r>
            <a:endPar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rPr>
              <a:t>※</a:t>
            </a:r>
            <a:r>
              <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rPr>
              <a:t>是否在作业结束后的点检确认中，按照规定的程序</a:t>
            </a:r>
            <a:r>
              <a:rPr kumimoji="0" lang="en-US" altLang="zh-CN"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rPr>
              <a:t>【</a:t>
            </a:r>
            <a:r>
              <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rPr>
              <a:t>现场</a:t>
            </a:r>
            <a:r>
              <a:rPr kumimoji="0" lang="en-US" altLang="zh-CN"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rPr>
              <a:t>】</a:t>
            </a:r>
            <a:r>
              <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rPr>
              <a:t>进行。</a:t>
            </a:r>
            <a:endPar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39940" name="AutoShape 4"/>
          <p:cNvSpPr/>
          <p:nvPr/>
        </p:nvSpPr>
        <p:spPr>
          <a:xfrm>
            <a:off x="2411413" y="188913"/>
            <a:ext cx="4322762" cy="738187"/>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spAutoFit/>
          </a:bodyPr>
          <a:p>
            <a:pPr algn="ctr"/>
            <a:r>
              <a:rPr lang="zh-CN" altLang="en-US" sz="3600" b="1" dirty="0">
                <a:solidFill>
                  <a:schemeClr val="accent2"/>
                </a:solidFill>
                <a:latin typeface="Arial" panose="020B0604020202020204" pitchFamily="34" charset="0"/>
                <a:ea typeface="幼圆" panose="02010509060101010101" pitchFamily="49" charset="-122"/>
              </a:rPr>
              <a:t>组长日常检查重点</a:t>
            </a:r>
            <a:endParaRPr lang="zh-CN" altLang="en-US" sz="3600" b="1" dirty="0">
              <a:solidFill>
                <a:schemeClr val="accent2"/>
              </a:solidFill>
              <a:latin typeface="Arial" panose="020B0604020202020204" pitchFamily="34" charset="0"/>
              <a:ea typeface="幼圆" panose="02010509060101010101" pitchFamily="49" charset="-122"/>
            </a:endParaRPr>
          </a:p>
        </p:txBody>
      </p:sp>
      <p:sp>
        <p:nvSpPr>
          <p:cNvPr id="39941" name="AutoShape 5"/>
          <p:cNvSpPr/>
          <p:nvPr/>
        </p:nvSpPr>
        <p:spPr>
          <a:xfrm>
            <a:off x="395288" y="620713"/>
            <a:ext cx="1368425" cy="468312"/>
          </a:xfrm>
          <a:prstGeom prst="roundRect">
            <a:avLst>
              <a:gd name="adj" fmla="val 16667"/>
            </a:avLst>
          </a:prstGeom>
          <a:gradFill rotWithShape="1">
            <a:gsLst>
              <a:gs pos="0">
                <a:srgbClr val="00FF00"/>
              </a:gs>
              <a:gs pos="100000">
                <a:srgbClr val="FFFFFF"/>
              </a:gs>
            </a:gsLst>
            <a:path path="rect">
              <a:fillToRect t="100000" r="100000"/>
            </a:path>
            <a:tileRect/>
          </a:gradFill>
          <a:ln w="38100" cap="flat" cmpd="sng">
            <a:solidFill>
              <a:srgbClr val="FF0000"/>
            </a:solidFill>
            <a:prstDash val="solid"/>
            <a:headEnd type="none" w="med" len="med"/>
            <a:tailEnd type="none" w="med" len="med"/>
          </a:ln>
        </p:spPr>
        <p:txBody>
          <a:bodyPr anchor="ctr" anchorCtr="0">
            <a:spAutoFit/>
          </a:bodyPr>
          <a:p>
            <a:pPr algn="ctr"/>
            <a:r>
              <a:rPr lang="en-US" altLang="zh-CN" sz="2000" b="1" dirty="0">
                <a:solidFill>
                  <a:srgbClr val="FF0066"/>
                </a:solidFill>
                <a:latin typeface="Arial" panose="020B0604020202020204" pitchFamily="34" charset="0"/>
                <a:ea typeface="幼圆" panose="02010509060101010101" pitchFamily="49" charset="-122"/>
              </a:rPr>
              <a:t>4·</a:t>
            </a:r>
            <a:r>
              <a:rPr lang="zh-CN" altLang="en-US" sz="2000" b="1" dirty="0">
                <a:solidFill>
                  <a:srgbClr val="FF0066"/>
                </a:solidFill>
                <a:latin typeface="Arial" panose="020B0604020202020204" pitchFamily="34" charset="0"/>
                <a:ea typeface="幼圆" panose="02010509060101010101" pitchFamily="49" charset="-122"/>
              </a:rPr>
              <a:t>保全</a:t>
            </a:r>
            <a:endParaRPr lang="zh-CN" altLang="en-US" sz="2000" b="1" dirty="0">
              <a:solidFill>
                <a:srgbClr val="FF0066"/>
              </a:solidFill>
              <a:latin typeface="Arial" panose="020B0604020202020204" pitchFamily="34" charset="0"/>
              <a:ea typeface="幼圆" panose="02010509060101010101" pitchFamily="49" charset="-122"/>
            </a:endParaRPr>
          </a:p>
        </p:txBody>
      </p:sp>
      <p:sp>
        <p:nvSpPr>
          <p:cNvPr id="19462" name="AutoShape 6"/>
          <p:cNvSpPr>
            <a:spLocks noChangeArrowheads="1"/>
          </p:cNvSpPr>
          <p:nvPr/>
        </p:nvSpPr>
        <p:spPr bwMode="auto">
          <a:xfrm>
            <a:off x="395288" y="2636838"/>
            <a:ext cx="8424863" cy="3744913"/>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通常以日常保全为目标开展活动，是生产设备、装置、夹具、工具等都处</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在一个良好的状态中。</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1</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认真实施日常保全、定期保全工作，避免故障发生。</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2</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管理、整备好设备备件，一旦异常发生时，可以快速对应。</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3</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增设新设备时，组长带头掌握技术，然后对部下教育使用方法。</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4</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明确异常处置程序，观察异常处置者的处置能力及训练情况。</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39943" name="AutoShape 7"/>
          <p:cNvSpPr/>
          <p:nvPr/>
        </p:nvSpPr>
        <p:spPr>
          <a:xfrm>
            <a:off x="468313" y="2997200"/>
            <a:ext cx="71437" cy="142875"/>
          </a:xfrm>
          <a:prstGeom prst="flowChartSor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AutoShape 2"/>
          <p:cNvSpPr>
            <a:spLocks noGrp="1" noChangeArrowheads="1"/>
          </p:cNvSpPr>
          <p:nvPr>
            <p:ph idx="1"/>
          </p:nvPr>
        </p:nvSpPr>
        <p:spPr>
          <a:xfrm>
            <a:off x="4956175" y="2018030"/>
            <a:ext cx="4076065" cy="4114800"/>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ln>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Tx/>
              <a:buSzTx/>
              <a:buFontTx/>
              <a:buNone/>
              <a:defRPr/>
            </a:pPr>
            <a:endParaRPr kumimoji="0" lang="en-US" altLang="zh-CN" sz="24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16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rPr>
              <a:t>·</a:t>
            </a:r>
            <a:r>
              <a:rPr kumimoji="0" lang="zh-CN" altLang="en-US" sz="16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对设备进行异场处理时应</a:t>
            </a:r>
            <a:r>
              <a:rPr kumimoji="0" lang="en-US" altLang="zh-CN" sz="16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16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聚精会神</a:t>
            </a:r>
            <a:r>
              <a:rPr kumimoji="0" lang="en-US" altLang="zh-CN" sz="16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16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实施</a:t>
            </a:r>
            <a:r>
              <a:rPr kumimoji="0" lang="en-US" altLang="zh-CN" sz="16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KY.</a:t>
            </a:r>
            <a:endParaRPr kumimoji="0" lang="en-US" altLang="zh-CN" sz="16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16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rPr>
              <a:t>·</a:t>
            </a:r>
            <a:r>
              <a:rPr kumimoji="0" lang="zh-CN" altLang="en-US" sz="16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汇集预防、预知保全的各种情报，对应来自现场的各种情况进行分析解决。</a:t>
            </a:r>
            <a:endParaRPr kumimoji="0" lang="zh-CN" altLang="en-US" sz="16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16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16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设备课</a:t>
            </a:r>
            <a:r>
              <a:rPr kumimoji="0" lang="en-US" altLang="zh-CN" sz="16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a:t>
            </a:r>
            <a:endParaRPr kumimoji="0" lang="en-US" altLang="zh-CN" sz="16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16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 </a:t>
            </a:r>
            <a:r>
              <a:rPr kumimoji="0" lang="zh-CN" altLang="en-US" sz="16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参照过去的保全记录、不良发生病历卡内容、了解故障发生的倾向及特点。</a:t>
            </a:r>
            <a:endParaRPr kumimoji="0" lang="zh-CN" altLang="en-US" sz="16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40963" name="AutoShape 3"/>
          <p:cNvSpPr/>
          <p:nvPr>
            <p:ph type="title"/>
          </p:nvPr>
        </p:nvSpPr>
        <p:spPr>
          <a:xfrm>
            <a:off x="4871085" y="909320"/>
            <a:ext cx="4072890" cy="588010"/>
          </a:xfrm>
          <a:prstGeom prst="roundRect">
            <a:avLst>
              <a:gd name="adj" fmla="val 16667"/>
            </a:avLst>
          </a:prstGeom>
          <a:gradFill rotWithShape="1">
            <a:gsLst>
              <a:gs pos="0">
                <a:srgbClr val="FFFFFF">
                  <a:alpha val="100000"/>
                </a:srgbClr>
              </a:gs>
              <a:gs pos="100000">
                <a:srgbClr val="FFFF00">
                  <a:alpha val="100000"/>
                </a:srgbClr>
              </a:gs>
            </a:gsLst>
            <a:lin ang="5400000" scaled="1"/>
            <a:tileRect/>
          </a:gradFill>
          <a:ln w="38100">
            <a:solidFill>
              <a:srgbClr val="0000FF">
                <a:alpha val="100000"/>
              </a:srgbClr>
            </a:solidFill>
          </a:ln>
        </p:spPr>
        <p:txBody>
          <a:bodyPr vert="horz" wrap="square" lIns="91440" tIns="45720" rIns="91440" bIns="45720" anchor="ctr" anchorCtr="0"/>
          <a:p>
            <a:pPr eaLnBrk="1" hangingPunct="1"/>
            <a:r>
              <a:rPr lang="zh-CN" altLang="en-US" sz="2400" b="1" dirty="0"/>
              <a:t>对</a:t>
            </a:r>
            <a:r>
              <a:rPr lang="en-US" altLang="zh-CN" sz="2400" b="1" dirty="0"/>
              <a:t>EX</a:t>
            </a:r>
            <a:r>
              <a:rPr lang="zh-CN" altLang="en-US" sz="2400" b="1" dirty="0"/>
              <a:t>（班长）的教育内容</a:t>
            </a:r>
            <a:endParaRPr lang="zh-CN" altLang="en-US" sz="2400" b="1" dirty="0"/>
          </a:p>
        </p:txBody>
      </p:sp>
      <p:sp>
        <p:nvSpPr>
          <p:cNvPr id="20484" name="AutoShape 4"/>
          <p:cNvSpPr>
            <a:spLocks noChangeArrowheads="1"/>
          </p:cNvSpPr>
          <p:nvPr/>
        </p:nvSpPr>
        <p:spPr bwMode="auto">
          <a:xfrm>
            <a:off x="179705" y="2277110"/>
            <a:ext cx="4511040" cy="2967990"/>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a:lstStyle/>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en-US" altLang="zh-CN" sz="18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18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对设备进行异场处理时应</a:t>
            </a:r>
            <a:r>
              <a:rPr kumimoji="0" lang="en-US" altLang="zh-CN" sz="18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18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聚精会神</a:t>
            </a:r>
            <a:r>
              <a:rPr kumimoji="0" lang="en-US" altLang="zh-CN" sz="18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18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实施</a:t>
            </a:r>
            <a:r>
              <a:rPr kumimoji="0" lang="en-US" altLang="zh-CN" sz="18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KY</a:t>
            </a:r>
            <a:r>
              <a:rPr kumimoji="0" lang="en-US" altLang="zh-CN" sz="32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 </a:t>
            </a:r>
            <a:endPar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18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积极向上级汇报预知、预防保全方面的情况。</a:t>
            </a:r>
            <a:endParaRPr kumimoji="0" lang="zh-CN" altLang="en-US" sz="18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18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18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设备课</a:t>
            </a:r>
            <a:r>
              <a:rPr kumimoji="0" lang="en-US" altLang="zh-CN" sz="18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a:t>
            </a:r>
            <a:endParaRPr kumimoji="0" lang="en-US" altLang="zh-CN" sz="18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将过去的保全记录、不良发生病例卡全部认真保存、便于随时参考。</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endPar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40965" name="AutoShape 5"/>
          <p:cNvSpPr/>
          <p:nvPr/>
        </p:nvSpPr>
        <p:spPr>
          <a:xfrm>
            <a:off x="107950" y="1341120"/>
            <a:ext cx="3987165" cy="560705"/>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p>
            <a:pPr algn="ctr"/>
            <a:r>
              <a:rPr lang="zh-CN" altLang="en-US" sz="2400" b="1" dirty="0">
                <a:solidFill>
                  <a:schemeClr val="tx2"/>
                </a:solidFill>
                <a:latin typeface="Arial" panose="020B0604020202020204" pitchFamily="34" charset="0"/>
              </a:rPr>
              <a:t>对一般组员的教育内容</a:t>
            </a:r>
            <a:endParaRPr lang="zh-CN" altLang="en-US" sz="2400" b="1" dirty="0">
              <a:solidFill>
                <a:schemeClr val="tx2"/>
              </a:solidFill>
              <a:latin typeface="Arial" panose="020B0604020202020204" pitchFamily="34" charset="0"/>
            </a:endParaRPr>
          </a:p>
        </p:txBody>
      </p:sp>
      <p:pic>
        <p:nvPicPr>
          <p:cNvPr id="40966" name="Picture 6" descr="NB04_03"/>
          <p:cNvPicPr>
            <a:picLocks noChangeAspect="1"/>
          </p:cNvPicPr>
          <p:nvPr/>
        </p:nvPicPr>
        <p:blipFill>
          <a:blip r:embed="rId1"/>
          <a:stretch>
            <a:fillRect/>
          </a:stretch>
        </p:blipFill>
        <p:spPr>
          <a:xfrm>
            <a:off x="395288" y="4437380"/>
            <a:ext cx="2376487" cy="1920875"/>
          </a:xfrm>
          <a:prstGeom prst="rect">
            <a:avLst/>
          </a:prstGeom>
          <a:noFill/>
          <a:ln w="9525">
            <a:noFill/>
          </a:ln>
        </p:spPr>
      </p:pic>
      <p:pic>
        <p:nvPicPr>
          <p:cNvPr id="40967" name="Picture 7" descr="NB20_17"/>
          <p:cNvPicPr>
            <a:picLocks noChangeAspect="1"/>
          </p:cNvPicPr>
          <p:nvPr/>
        </p:nvPicPr>
        <p:blipFill>
          <a:blip r:embed="rId2"/>
          <a:stretch>
            <a:fillRect/>
          </a:stretch>
        </p:blipFill>
        <p:spPr>
          <a:xfrm>
            <a:off x="5625148" y="4725353"/>
            <a:ext cx="2736850" cy="1773237"/>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endParaRPr lang="zh-CN" altLang="en-US"/>
          </a:p>
        </p:txBody>
      </p:sp>
      <p:sp>
        <p:nvSpPr>
          <p:cNvPr id="91138" name="AutoShape 2"/>
          <p:cNvSpPr>
            <a:spLocks noChangeArrowheads="1"/>
          </p:cNvSpPr>
          <p:nvPr/>
        </p:nvSpPr>
        <p:spPr bwMode="auto">
          <a:xfrm>
            <a:off x="6405563" y="2132013"/>
            <a:ext cx="1754188" cy="4725988"/>
          </a:xfrm>
          <a:prstGeom prst="downArrow">
            <a:avLst>
              <a:gd name="adj1" fmla="val 48139"/>
              <a:gd name="adj2" fmla="val 67353"/>
            </a:avLst>
          </a:prstGeom>
          <a:solidFill>
            <a:srgbClr val="FFFFFF"/>
          </a:solidFill>
          <a:ln w="25400" algn="ctr">
            <a:solidFill>
              <a:srgbClr val="000000"/>
            </a:solidFill>
            <a:miter lim="800000"/>
          </a:ln>
          <a:effectLst>
            <a:outerShdw dist="45791" dir="3378596" algn="ctr" rotWithShape="0">
              <a:srgbClr val="808080"/>
            </a:outerShdw>
          </a:effectLst>
        </p:spPr>
        <p:txBody>
          <a:bodyPr wrap="none" lIns="91417" tIns="45708" rIns="91417" bIns="45708"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bg2"/>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bg2"/>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bg2"/>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bg2"/>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bg2"/>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bg2"/>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bg2"/>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bg2"/>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bg2"/>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bg2"/>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bg2"/>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t>活动结果</a:t>
            </a:r>
            <a:endParaRPr kumimoji="0" lang="zh-CN" altLang="en-US" sz="19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
        <p:nvSpPr>
          <p:cNvPr id="91139" name="AutoShape 3"/>
          <p:cNvSpPr>
            <a:spLocks noChangeArrowheads="1"/>
          </p:cNvSpPr>
          <p:nvPr/>
        </p:nvSpPr>
        <p:spPr bwMode="auto">
          <a:xfrm>
            <a:off x="6329363" y="1216025"/>
            <a:ext cx="1984375" cy="915988"/>
          </a:xfrm>
          <a:prstGeom prst="flowChartAlternateProcess">
            <a:avLst/>
          </a:prstGeom>
          <a:solidFill>
            <a:srgbClr val="FFFFFF"/>
          </a:solidFill>
          <a:ln w="25400" algn="ctr">
            <a:solidFill>
              <a:srgbClr val="000000"/>
            </a:solidFill>
            <a:miter lim="800000"/>
          </a:ln>
          <a:effectLst>
            <a:outerShdw dist="45791" dir="3378596" algn="ctr" rotWithShape="0">
              <a:srgbClr val="808080"/>
            </a:outerShdw>
          </a:effectLst>
        </p:spPr>
        <p:txBody>
          <a:bodyPr lIns="91417" tIns="45708" rIns="91417" bIns="45708"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bg2"/>
                </a:solidFill>
                <a:effectLst/>
                <a:uLnTx/>
                <a:uFillTx/>
                <a:latin typeface="黑体" panose="02010609060101010101" pitchFamily="49" charset="-122"/>
                <a:ea typeface="黑体" panose="02010609060101010101" pitchFamily="49" charset="-122"/>
                <a:cs typeface="+mn-cs"/>
              </a:rPr>
              <a:t>GL</a:t>
            </a:r>
            <a:r>
              <a:rPr kumimoji="0" lang="zh-CN" altLang="en-US" sz="1900" b="0" i="0" u="none" strike="noStrike" kern="1200" cap="none" spc="0" normalizeH="0" baseline="0" noProof="0">
                <a:ln>
                  <a:noFill/>
                </a:ln>
                <a:solidFill>
                  <a:schemeClr val="bg2"/>
                </a:solidFill>
                <a:effectLst/>
                <a:uLnTx/>
                <a:uFillTx/>
                <a:latin typeface="黑体" panose="02010609060101010101" pitchFamily="49" charset="-122"/>
                <a:ea typeface="黑体" panose="02010609060101010101" pitchFamily="49" charset="-122"/>
                <a:cs typeface="+mn-cs"/>
              </a:rPr>
              <a:t>担负组内业务全部责任</a:t>
            </a:r>
            <a:endParaRPr kumimoji="0" lang="zh-CN" altLang="en-US" sz="1900" b="0" i="0" u="none" strike="noStrike" kern="1200" cap="none" spc="0" normalizeH="0" baseline="0" noProof="0">
              <a:ln>
                <a:noFill/>
              </a:ln>
              <a:solidFill>
                <a:schemeClr val="bg2"/>
              </a:solidFill>
              <a:effectLst/>
              <a:uLnTx/>
              <a:uFillTx/>
              <a:latin typeface="黑体" panose="02010609060101010101" pitchFamily="49" charset="-122"/>
              <a:ea typeface="黑体" panose="02010609060101010101" pitchFamily="49" charset="-122"/>
              <a:cs typeface="+mn-cs"/>
            </a:endParaRPr>
          </a:p>
        </p:txBody>
      </p:sp>
      <p:sp>
        <p:nvSpPr>
          <p:cNvPr id="91140" name="Line 4"/>
          <p:cNvSpPr>
            <a:spLocks noChangeShapeType="1"/>
          </p:cNvSpPr>
          <p:nvPr/>
        </p:nvSpPr>
        <p:spPr bwMode="auto">
          <a:xfrm>
            <a:off x="3198813" y="1749425"/>
            <a:ext cx="2901950" cy="0"/>
          </a:xfrm>
          <a:prstGeom prst="line">
            <a:avLst/>
          </a:prstGeom>
          <a:noFill/>
          <a:ln w="57150">
            <a:solidFill>
              <a:srgbClr val="000000"/>
            </a:solidFill>
            <a:round/>
            <a:tailEnd type="triangle" w="med" len="med"/>
          </a:ln>
          <a:effectLst>
            <a:outerShdw dist="1796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141" name="Line 5"/>
          <p:cNvSpPr>
            <a:spLocks noChangeShapeType="1"/>
          </p:cNvSpPr>
          <p:nvPr/>
        </p:nvSpPr>
        <p:spPr bwMode="auto">
          <a:xfrm flipH="1">
            <a:off x="2130425" y="1063625"/>
            <a:ext cx="1296988" cy="0"/>
          </a:xfrm>
          <a:prstGeom prst="line">
            <a:avLst/>
          </a:prstGeom>
          <a:noFill/>
          <a:ln w="25400">
            <a:solidFill>
              <a:srgbClr val="000000"/>
            </a:solidFill>
            <a:round/>
          </a:ln>
          <a:effectLst>
            <a:outerShdw dist="28398" dir="1593903"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142" name="Line 6"/>
          <p:cNvSpPr>
            <a:spLocks noChangeShapeType="1"/>
          </p:cNvSpPr>
          <p:nvPr/>
        </p:nvSpPr>
        <p:spPr bwMode="auto">
          <a:xfrm flipH="1">
            <a:off x="220663" y="1063625"/>
            <a:ext cx="1909763" cy="2444750"/>
          </a:xfrm>
          <a:prstGeom prst="line">
            <a:avLst/>
          </a:prstGeom>
          <a:noFill/>
          <a:ln w="25400">
            <a:solidFill>
              <a:srgbClr val="000000"/>
            </a:solidFill>
            <a:round/>
          </a:ln>
          <a:effectLst>
            <a:outerShdw dist="1796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143" name="Line 7"/>
          <p:cNvSpPr>
            <a:spLocks noChangeShapeType="1"/>
          </p:cNvSpPr>
          <p:nvPr/>
        </p:nvSpPr>
        <p:spPr bwMode="auto">
          <a:xfrm>
            <a:off x="3427413" y="1063625"/>
            <a:ext cx="2060575" cy="2289175"/>
          </a:xfrm>
          <a:prstGeom prst="line">
            <a:avLst/>
          </a:prstGeom>
          <a:noFill/>
          <a:ln w="25400">
            <a:solidFill>
              <a:srgbClr val="000000"/>
            </a:solidFill>
            <a:round/>
          </a:ln>
          <a:effectLst>
            <a:outerShdw dist="45791" dir="3378596"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144" name="Line 8"/>
          <p:cNvSpPr>
            <a:spLocks noChangeShapeType="1"/>
          </p:cNvSpPr>
          <p:nvPr/>
        </p:nvSpPr>
        <p:spPr bwMode="auto">
          <a:xfrm>
            <a:off x="220663" y="3508375"/>
            <a:ext cx="0" cy="2670175"/>
          </a:xfrm>
          <a:prstGeom prst="line">
            <a:avLst/>
          </a:prstGeom>
          <a:noFill/>
          <a:ln w="25400">
            <a:solidFill>
              <a:srgbClr val="000000"/>
            </a:solidFill>
            <a:round/>
          </a:ln>
          <a:effectLst>
            <a:outerShdw dist="1796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145" name="Line 9"/>
          <p:cNvSpPr>
            <a:spLocks noChangeShapeType="1"/>
          </p:cNvSpPr>
          <p:nvPr/>
        </p:nvSpPr>
        <p:spPr bwMode="auto">
          <a:xfrm>
            <a:off x="5487988" y="3352800"/>
            <a:ext cx="0" cy="2825750"/>
          </a:xfrm>
          <a:prstGeom prst="line">
            <a:avLst/>
          </a:prstGeom>
          <a:noFill/>
          <a:ln w="25400">
            <a:solidFill>
              <a:srgbClr val="000000"/>
            </a:solidFill>
            <a:round/>
          </a:ln>
          <a:effectLst>
            <a:outerShdw dist="1796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146" name="Line 10"/>
          <p:cNvSpPr>
            <a:spLocks noChangeShapeType="1"/>
          </p:cNvSpPr>
          <p:nvPr/>
        </p:nvSpPr>
        <p:spPr bwMode="auto">
          <a:xfrm>
            <a:off x="220663" y="6178550"/>
            <a:ext cx="5267325" cy="0"/>
          </a:xfrm>
          <a:prstGeom prst="line">
            <a:avLst/>
          </a:prstGeom>
          <a:noFill/>
          <a:ln w="25400">
            <a:solidFill>
              <a:srgbClr val="000000"/>
            </a:solidFill>
            <a:round/>
          </a:ln>
          <a:effectLst>
            <a:outerShdw dist="1796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147" name="AutoShape 11"/>
          <p:cNvSpPr>
            <a:spLocks noChangeArrowheads="1"/>
          </p:cNvSpPr>
          <p:nvPr/>
        </p:nvSpPr>
        <p:spPr bwMode="auto">
          <a:xfrm>
            <a:off x="450850" y="4802188"/>
            <a:ext cx="534988" cy="293688"/>
          </a:xfrm>
          <a:prstGeom prst="roundRect">
            <a:avLst>
              <a:gd name="adj" fmla="val 16667"/>
            </a:avLst>
          </a:prstGeom>
          <a:solidFill>
            <a:srgbClr val="99CCFF"/>
          </a:solidFill>
          <a:ln w="9525">
            <a:solidFill>
              <a:srgbClr val="00CC00"/>
            </a:solidFill>
            <a:round/>
          </a:ln>
          <a:effectLst>
            <a:outerShdw dist="53882" dir="2700000" algn="ctr" rotWithShape="0">
              <a:srgbClr val="808080"/>
            </a:outerShdw>
          </a:effectLst>
        </p:spPr>
        <p:txBody>
          <a:bodyPr lIns="91417" tIns="45708" rIns="91417" bIns="45708">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TM</a:t>
            </a:r>
            <a:endPar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1148" name="AutoShape 12"/>
          <p:cNvSpPr>
            <a:spLocks noChangeArrowheads="1"/>
          </p:cNvSpPr>
          <p:nvPr/>
        </p:nvSpPr>
        <p:spPr bwMode="auto">
          <a:xfrm>
            <a:off x="908050" y="3124200"/>
            <a:ext cx="763588" cy="457200"/>
          </a:xfrm>
          <a:prstGeom prst="roundRect">
            <a:avLst>
              <a:gd name="adj" fmla="val 16667"/>
            </a:avLst>
          </a:prstGeom>
          <a:solidFill>
            <a:srgbClr val="99CCFF"/>
          </a:solidFill>
          <a:ln w="9525">
            <a:solidFill>
              <a:srgbClr val="000000"/>
            </a:solidFill>
            <a:round/>
          </a:ln>
          <a:effectLst>
            <a:outerShdw dist="63500" dir="2212194" algn="ctr" rotWithShape="0">
              <a:srgbClr val="808080"/>
            </a:outerShdw>
          </a:effectLst>
        </p:spPr>
        <p:txBody>
          <a:bodyPr lIns="91417" tIns="45708" rIns="91417" bIns="45708"/>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TL</a:t>
            </a:r>
            <a:endParaRPr kumimoji="0" lang="en-US" altLang="zh-CN" sz="19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1149" name="Line 13"/>
          <p:cNvSpPr>
            <a:spLocks noChangeShapeType="1"/>
          </p:cNvSpPr>
          <p:nvPr/>
        </p:nvSpPr>
        <p:spPr bwMode="auto">
          <a:xfrm>
            <a:off x="2817813" y="1825625"/>
            <a:ext cx="0" cy="1298575"/>
          </a:xfrm>
          <a:prstGeom prst="line">
            <a:avLst/>
          </a:prstGeom>
          <a:noFill/>
          <a:ln w="25400">
            <a:solidFill>
              <a:srgbClr val="000000"/>
            </a:solidFill>
            <a:round/>
          </a:ln>
          <a:effectLst>
            <a:outerShdw dist="1796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150" name="Line 14"/>
          <p:cNvSpPr>
            <a:spLocks noChangeShapeType="1"/>
          </p:cNvSpPr>
          <p:nvPr/>
        </p:nvSpPr>
        <p:spPr bwMode="auto">
          <a:xfrm>
            <a:off x="2817813" y="3581400"/>
            <a:ext cx="0" cy="1222375"/>
          </a:xfrm>
          <a:prstGeom prst="line">
            <a:avLst/>
          </a:prstGeom>
          <a:noFill/>
          <a:ln w="25400">
            <a:solidFill>
              <a:srgbClr val="000000"/>
            </a:solidFill>
            <a:round/>
          </a:ln>
          <a:effectLst>
            <a:outerShdw dist="1796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151" name="Line 15"/>
          <p:cNvSpPr>
            <a:spLocks noChangeShapeType="1"/>
          </p:cNvSpPr>
          <p:nvPr/>
        </p:nvSpPr>
        <p:spPr bwMode="auto">
          <a:xfrm flipV="1">
            <a:off x="1212850" y="2741613"/>
            <a:ext cx="0" cy="382588"/>
          </a:xfrm>
          <a:prstGeom prst="line">
            <a:avLst/>
          </a:prstGeom>
          <a:noFill/>
          <a:ln w="25400">
            <a:solidFill>
              <a:srgbClr val="000000"/>
            </a:solidFill>
            <a:round/>
          </a:ln>
          <a:effectLst>
            <a:outerShdw dist="1796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152" name="Line 16"/>
          <p:cNvSpPr>
            <a:spLocks noChangeShapeType="1"/>
          </p:cNvSpPr>
          <p:nvPr/>
        </p:nvSpPr>
        <p:spPr bwMode="auto">
          <a:xfrm flipV="1">
            <a:off x="4343400" y="2741613"/>
            <a:ext cx="0" cy="382588"/>
          </a:xfrm>
          <a:prstGeom prst="line">
            <a:avLst/>
          </a:prstGeom>
          <a:noFill/>
          <a:ln w="25400">
            <a:solidFill>
              <a:srgbClr val="000000"/>
            </a:solidFill>
            <a:round/>
          </a:ln>
          <a:effectLst>
            <a:outerShdw dist="1796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153" name="Line 17"/>
          <p:cNvSpPr>
            <a:spLocks noChangeShapeType="1"/>
          </p:cNvSpPr>
          <p:nvPr/>
        </p:nvSpPr>
        <p:spPr bwMode="auto">
          <a:xfrm>
            <a:off x="1212850" y="2743200"/>
            <a:ext cx="3130550" cy="0"/>
          </a:xfrm>
          <a:prstGeom prst="line">
            <a:avLst/>
          </a:prstGeom>
          <a:noFill/>
          <a:ln w="25400">
            <a:solidFill>
              <a:srgbClr val="000000"/>
            </a:solidFill>
            <a:round/>
          </a:ln>
          <a:effectLst>
            <a:outerShdw dist="1796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154" name="Line 18"/>
          <p:cNvSpPr>
            <a:spLocks noChangeShapeType="1"/>
          </p:cNvSpPr>
          <p:nvPr/>
        </p:nvSpPr>
        <p:spPr bwMode="auto">
          <a:xfrm>
            <a:off x="755650" y="4575175"/>
            <a:ext cx="4197350" cy="0"/>
          </a:xfrm>
          <a:prstGeom prst="line">
            <a:avLst/>
          </a:prstGeom>
          <a:noFill/>
          <a:ln w="25400">
            <a:solidFill>
              <a:srgbClr val="000000"/>
            </a:solidFill>
            <a:round/>
          </a:ln>
          <a:effectLst>
            <a:outerShdw dist="1796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155" name="Line 19"/>
          <p:cNvSpPr>
            <a:spLocks noChangeShapeType="1"/>
          </p:cNvSpPr>
          <p:nvPr/>
        </p:nvSpPr>
        <p:spPr bwMode="auto">
          <a:xfrm>
            <a:off x="4953000" y="4575175"/>
            <a:ext cx="0" cy="228600"/>
          </a:xfrm>
          <a:prstGeom prst="line">
            <a:avLst/>
          </a:prstGeom>
          <a:noFill/>
          <a:ln w="25400">
            <a:solidFill>
              <a:srgbClr val="000000"/>
            </a:solidFill>
            <a:round/>
          </a:ln>
          <a:effectLst>
            <a:outerShdw dist="1796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40" name="Line 20"/>
          <p:cNvSpPr/>
          <p:nvPr/>
        </p:nvSpPr>
        <p:spPr>
          <a:xfrm>
            <a:off x="4495800" y="4575175"/>
            <a:ext cx="0" cy="228600"/>
          </a:xfrm>
          <a:prstGeom prst="line">
            <a:avLst/>
          </a:prstGeom>
          <a:ln w="25400" cap="flat" cmpd="sng">
            <a:solidFill>
              <a:srgbClr val="000000"/>
            </a:solidFill>
            <a:prstDash val="solid"/>
            <a:headEnd type="none" w="med" len="med"/>
            <a:tailEnd type="none" w="med" len="med"/>
          </a:ln>
        </p:spPr>
      </p:sp>
      <p:sp>
        <p:nvSpPr>
          <p:cNvPr id="91157" name="Line 21"/>
          <p:cNvSpPr>
            <a:spLocks noChangeShapeType="1"/>
          </p:cNvSpPr>
          <p:nvPr/>
        </p:nvSpPr>
        <p:spPr bwMode="auto">
          <a:xfrm>
            <a:off x="3884613" y="4575175"/>
            <a:ext cx="0" cy="228600"/>
          </a:xfrm>
          <a:prstGeom prst="line">
            <a:avLst/>
          </a:prstGeom>
          <a:noFill/>
          <a:ln w="25400">
            <a:solidFill>
              <a:srgbClr val="000000"/>
            </a:solidFill>
            <a:round/>
          </a:ln>
          <a:effectLst>
            <a:outerShdw dist="1796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158" name="Line 22"/>
          <p:cNvSpPr>
            <a:spLocks noChangeShapeType="1"/>
          </p:cNvSpPr>
          <p:nvPr/>
        </p:nvSpPr>
        <p:spPr bwMode="auto">
          <a:xfrm>
            <a:off x="3351213" y="4575175"/>
            <a:ext cx="0" cy="228600"/>
          </a:xfrm>
          <a:prstGeom prst="line">
            <a:avLst/>
          </a:prstGeom>
          <a:noFill/>
          <a:ln w="25400">
            <a:solidFill>
              <a:srgbClr val="000000"/>
            </a:solidFill>
            <a:round/>
          </a:ln>
          <a:effectLst>
            <a:outerShdw dist="1796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159" name="Line 23"/>
          <p:cNvSpPr>
            <a:spLocks noChangeShapeType="1"/>
          </p:cNvSpPr>
          <p:nvPr/>
        </p:nvSpPr>
        <p:spPr bwMode="auto">
          <a:xfrm>
            <a:off x="2360613" y="4575175"/>
            <a:ext cx="0" cy="228600"/>
          </a:xfrm>
          <a:prstGeom prst="line">
            <a:avLst/>
          </a:prstGeom>
          <a:noFill/>
          <a:ln w="25400">
            <a:solidFill>
              <a:srgbClr val="000000"/>
            </a:solidFill>
            <a:round/>
          </a:ln>
          <a:effectLst>
            <a:outerShdw dist="1796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160" name="Line 24"/>
          <p:cNvSpPr>
            <a:spLocks noChangeShapeType="1"/>
          </p:cNvSpPr>
          <p:nvPr/>
        </p:nvSpPr>
        <p:spPr bwMode="auto">
          <a:xfrm>
            <a:off x="1824038" y="4575175"/>
            <a:ext cx="0" cy="228600"/>
          </a:xfrm>
          <a:prstGeom prst="line">
            <a:avLst/>
          </a:prstGeom>
          <a:noFill/>
          <a:ln w="25400">
            <a:solidFill>
              <a:srgbClr val="000000"/>
            </a:solidFill>
            <a:round/>
          </a:ln>
          <a:effectLst>
            <a:outerShdw dist="1796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161" name="Line 25"/>
          <p:cNvSpPr>
            <a:spLocks noChangeShapeType="1"/>
          </p:cNvSpPr>
          <p:nvPr/>
        </p:nvSpPr>
        <p:spPr bwMode="auto">
          <a:xfrm>
            <a:off x="1287463" y="4575175"/>
            <a:ext cx="0" cy="228600"/>
          </a:xfrm>
          <a:prstGeom prst="line">
            <a:avLst/>
          </a:prstGeom>
          <a:noFill/>
          <a:ln w="25400">
            <a:solidFill>
              <a:srgbClr val="000000"/>
            </a:solidFill>
            <a:round/>
          </a:ln>
          <a:effectLst>
            <a:outerShdw dist="1796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162" name="Line 26"/>
          <p:cNvSpPr>
            <a:spLocks noChangeShapeType="1"/>
          </p:cNvSpPr>
          <p:nvPr/>
        </p:nvSpPr>
        <p:spPr bwMode="auto">
          <a:xfrm>
            <a:off x="755650" y="4575175"/>
            <a:ext cx="0" cy="228600"/>
          </a:xfrm>
          <a:prstGeom prst="line">
            <a:avLst/>
          </a:prstGeom>
          <a:noFill/>
          <a:ln w="25400">
            <a:solidFill>
              <a:srgbClr val="000000"/>
            </a:solidFill>
            <a:round/>
          </a:ln>
          <a:effectLst>
            <a:outerShdw dist="1796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163" name="Line 27"/>
          <p:cNvSpPr>
            <a:spLocks noChangeShapeType="1"/>
          </p:cNvSpPr>
          <p:nvPr/>
        </p:nvSpPr>
        <p:spPr bwMode="auto">
          <a:xfrm>
            <a:off x="4572000" y="3351213"/>
            <a:ext cx="1066800" cy="0"/>
          </a:xfrm>
          <a:prstGeom prst="line">
            <a:avLst/>
          </a:prstGeom>
          <a:noFill/>
          <a:ln w="57150">
            <a:solidFill>
              <a:srgbClr val="000000"/>
            </a:solidFill>
            <a:round/>
            <a:tailEnd type="triangle" w="med" len="med"/>
          </a:ln>
          <a:effectLst>
            <a:outerShdw dist="1796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164" name="Line 28"/>
          <p:cNvSpPr>
            <a:spLocks noChangeShapeType="1"/>
          </p:cNvSpPr>
          <p:nvPr/>
        </p:nvSpPr>
        <p:spPr bwMode="auto">
          <a:xfrm>
            <a:off x="5259388" y="5032375"/>
            <a:ext cx="379413" cy="0"/>
          </a:xfrm>
          <a:prstGeom prst="line">
            <a:avLst/>
          </a:prstGeom>
          <a:noFill/>
          <a:ln w="57150">
            <a:solidFill>
              <a:srgbClr val="000000"/>
            </a:solidFill>
            <a:round/>
            <a:tailEnd type="triangle" w="med" len="med"/>
          </a:ln>
          <a:effectLst>
            <a:outerShdw dist="1796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165" name="AutoShape 29"/>
          <p:cNvSpPr>
            <a:spLocks noChangeArrowheads="1"/>
          </p:cNvSpPr>
          <p:nvPr/>
        </p:nvSpPr>
        <p:spPr bwMode="auto">
          <a:xfrm>
            <a:off x="5638800" y="2894013"/>
            <a:ext cx="3352800" cy="915988"/>
          </a:xfrm>
          <a:prstGeom prst="flowChartAlternateProcess">
            <a:avLst/>
          </a:prstGeom>
          <a:solidFill>
            <a:srgbClr val="FFFFFF"/>
          </a:solidFill>
          <a:ln w="25400" algn="ctr">
            <a:solidFill>
              <a:srgbClr val="000000"/>
            </a:solidFill>
            <a:miter lim="800000"/>
          </a:ln>
          <a:effectLst>
            <a:outerShdw dist="45791" dir="3378596" algn="ctr" rotWithShape="0">
              <a:srgbClr val="808080"/>
            </a:outerShdw>
          </a:effectLst>
        </p:spPr>
        <p:txBody>
          <a:bodyPr lIns="91417" tIns="45708" rIns="91417" bIns="45708"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rgbClr val="0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班长起连接组长和组员的作用</a:t>
            </a:r>
            <a:r>
              <a:rPr kumimoji="0" lang="en-US" altLang="zh-CN" sz="1900" b="0"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1900" b="0"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针对异常的对应能力</a:t>
            </a:r>
            <a:r>
              <a:rPr kumimoji="0" lang="en-US" altLang="zh-CN" sz="1900" b="0"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endParaRPr kumimoji="0" lang="en-US" altLang="zh-CN" sz="1900" b="0"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91166" name="AutoShape 30"/>
          <p:cNvSpPr>
            <a:spLocks noChangeArrowheads="1"/>
          </p:cNvSpPr>
          <p:nvPr/>
        </p:nvSpPr>
        <p:spPr bwMode="auto">
          <a:xfrm>
            <a:off x="5638800" y="4573588"/>
            <a:ext cx="3360738" cy="914400"/>
          </a:xfrm>
          <a:prstGeom prst="flowChartAlternateProcess">
            <a:avLst/>
          </a:prstGeom>
          <a:solidFill>
            <a:srgbClr val="FFFFFF"/>
          </a:solidFill>
          <a:ln w="25400" algn="ctr">
            <a:solidFill>
              <a:srgbClr val="000000"/>
            </a:solidFill>
            <a:miter lim="800000"/>
          </a:ln>
          <a:effectLst>
            <a:outerShdw dist="45791" dir="3378596" algn="ctr" rotWithShape="0">
              <a:srgbClr val="808080"/>
            </a:outerShdw>
          </a:effectLst>
        </p:spPr>
        <p:txBody>
          <a:bodyPr lIns="91417" tIns="45708" rIns="91417" bIns="45708"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rPr>
              <a:t>员工要领会上级的意图协助生产</a:t>
            </a:r>
            <a:r>
              <a:rPr kumimoji="0" lang="en-US" altLang="zh-CN" sz="1900" b="0"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mn-cs"/>
              </a:rPr>
              <a:t>(</a:t>
            </a:r>
            <a:r>
              <a:rPr kumimoji="0" lang="zh-CN" altLang="en-US" sz="1900" b="0"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mn-cs"/>
              </a:rPr>
              <a:t>发现异常并报告</a:t>
            </a:r>
            <a:r>
              <a:rPr kumimoji="0" lang="en-US" altLang="zh-CN" sz="1900" b="0"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mn-cs"/>
              </a:rPr>
              <a:t>)</a:t>
            </a:r>
            <a:endParaRPr kumimoji="0" lang="en-US" altLang="zh-CN" sz="1900" b="0"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mn-cs"/>
            </a:endParaRPr>
          </a:p>
        </p:txBody>
      </p:sp>
      <p:pic>
        <p:nvPicPr>
          <p:cNvPr id="5151" name="Picture 31" descr="21007"/>
          <p:cNvPicPr>
            <a:picLocks noChangeAspect="1"/>
          </p:cNvPicPr>
          <p:nvPr/>
        </p:nvPicPr>
        <p:blipFill>
          <a:blip r:embed="rId1"/>
          <a:stretch>
            <a:fillRect/>
          </a:stretch>
        </p:blipFill>
        <p:spPr>
          <a:xfrm>
            <a:off x="1700213" y="1370013"/>
            <a:ext cx="660400" cy="836612"/>
          </a:xfrm>
          <a:prstGeom prst="rect">
            <a:avLst/>
          </a:prstGeom>
          <a:noFill/>
          <a:ln w="9525">
            <a:noFill/>
          </a:ln>
        </p:spPr>
      </p:pic>
      <p:sp>
        <p:nvSpPr>
          <p:cNvPr id="91168" name="AutoShape 32"/>
          <p:cNvSpPr>
            <a:spLocks noChangeArrowheads="1"/>
          </p:cNvSpPr>
          <p:nvPr/>
        </p:nvSpPr>
        <p:spPr bwMode="auto">
          <a:xfrm>
            <a:off x="2435225" y="3124200"/>
            <a:ext cx="763588" cy="457200"/>
          </a:xfrm>
          <a:prstGeom prst="roundRect">
            <a:avLst>
              <a:gd name="adj" fmla="val 16667"/>
            </a:avLst>
          </a:prstGeom>
          <a:solidFill>
            <a:srgbClr val="99CCFF"/>
          </a:solidFill>
          <a:ln w="9525">
            <a:solidFill>
              <a:srgbClr val="000000"/>
            </a:solidFill>
            <a:round/>
          </a:ln>
          <a:effectLst>
            <a:outerShdw dist="63500" dir="2212194" algn="ctr" rotWithShape="0">
              <a:srgbClr val="808080"/>
            </a:outerShdw>
          </a:effectLst>
        </p:spPr>
        <p:txBody>
          <a:bodyPr lIns="91417" tIns="45708" rIns="91417" bIns="45708"/>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TL</a:t>
            </a:r>
            <a:endParaRPr kumimoji="0" lang="en-US" altLang="zh-CN" sz="19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1169" name="AutoShape 33"/>
          <p:cNvSpPr>
            <a:spLocks noChangeArrowheads="1"/>
          </p:cNvSpPr>
          <p:nvPr/>
        </p:nvSpPr>
        <p:spPr bwMode="auto">
          <a:xfrm>
            <a:off x="3806825" y="3124200"/>
            <a:ext cx="765175" cy="457200"/>
          </a:xfrm>
          <a:prstGeom prst="roundRect">
            <a:avLst>
              <a:gd name="adj" fmla="val 16667"/>
            </a:avLst>
          </a:prstGeom>
          <a:solidFill>
            <a:srgbClr val="99CCFF"/>
          </a:solidFill>
          <a:ln w="9525">
            <a:solidFill>
              <a:srgbClr val="000000"/>
            </a:solidFill>
            <a:round/>
          </a:ln>
          <a:effectLst>
            <a:outerShdw dist="63500" dir="2212194" algn="ctr" rotWithShape="0">
              <a:srgbClr val="808080"/>
            </a:outerShdw>
          </a:effectLst>
        </p:spPr>
        <p:txBody>
          <a:bodyPr lIns="91417" tIns="45708" rIns="91417" bIns="45708"/>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SL</a:t>
            </a:r>
            <a:endParaRPr kumimoji="0" lang="en-US" altLang="zh-CN" sz="19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1170" name="AutoShape 34"/>
          <p:cNvSpPr>
            <a:spLocks noChangeArrowheads="1"/>
          </p:cNvSpPr>
          <p:nvPr/>
        </p:nvSpPr>
        <p:spPr bwMode="auto">
          <a:xfrm>
            <a:off x="984250" y="4802188"/>
            <a:ext cx="534988" cy="293688"/>
          </a:xfrm>
          <a:prstGeom prst="roundRect">
            <a:avLst>
              <a:gd name="adj" fmla="val 16667"/>
            </a:avLst>
          </a:prstGeom>
          <a:solidFill>
            <a:srgbClr val="99CCFF"/>
          </a:solidFill>
          <a:ln w="9525">
            <a:solidFill>
              <a:srgbClr val="00CC00"/>
            </a:solidFill>
            <a:round/>
          </a:ln>
          <a:effectLst>
            <a:outerShdw dist="53882" dir="2700000" algn="ctr" rotWithShape="0">
              <a:srgbClr val="808080"/>
            </a:outerShdw>
          </a:effectLst>
        </p:spPr>
        <p:txBody>
          <a:bodyPr lIns="91417" tIns="45708" rIns="91417" bIns="45708">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TM</a:t>
            </a:r>
            <a:endPar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1171" name="AutoShape 35"/>
          <p:cNvSpPr>
            <a:spLocks noChangeArrowheads="1"/>
          </p:cNvSpPr>
          <p:nvPr/>
        </p:nvSpPr>
        <p:spPr bwMode="auto">
          <a:xfrm>
            <a:off x="2589213" y="4802188"/>
            <a:ext cx="533400" cy="293688"/>
          </a:xfrm>
          <a:prstGeom prst="roundRect">
            <a:avLst>
              <a:gd name="adj" fmla="val 16667"/>
            </a:avLst>
          </a:prstGeom>
          <a:solidFill>
            <a:srgbClr val="99CCFF"/>
          </a:solidFill>
          <a:ln w="9525">
            <a:solidFill>
              <a:srgbClr val="00CC00"/>
            </a:solidFill>
            <a:round/>
          </a:ln>
          <a:effectLst>
            <a:outerShdw dist="53882" dir="2700000" algn="ctr" rotWithShape="0">
              <a:srgbClr val="808080"/>
            </a:outerShdw>
          </a:effectLst>
        </p:spPr>
        <p:txBody>
          <a:bodyPr lIns="91417" tIns="45708" rIns="91417" bIns="45708">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TM</a:t>
            </a:r>
            <a:endPar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1172" name="AutoShape 36"/>
          <p:cNvSpPr>
            <a:spLocks noChangeArrowheads="1"/>
          </p:cNvSpPr>
          <p:nvPr/>
        </p:nvSpPr>
        <p:spPr bwMode="auto">
          <a:xfrm>
            <a:off x="1519238" y="4802188"/>
            <a:ext cx="536575" cy="293688"/>
          </a:xfrm>
          <a:prstGeom prst="roundRect">
            <a:avLst>
              <a:gd name="adj" fmla="val 16667"/>
            </a:avLst>
          </a:prstGeom>
          <a:solidFill>
            <a:srgbClr val="99CCFF"/>
          </a:solidFill>
          <a:ln w="9525">
            <a:solidFill>
              <a:srgbClr val="00CC00"/>
            </a:solidFill>
            <a:round/>
          </a:ln>
          <a:effectLst>
            <a:outerShdw dist="53882" dir="2700000" algn="ctr" rotWithShape="0">
              <a:srgbClr val="808080"/>
            </a:outerShdw>
          </a:effectLst>
        </p:spPr>
        <p:txBody>
          <a:bodyPr lIns="91417" tIns="45708" rIns="91417" bIns="45708">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TM</a:t>
            </a:r>
            <a:endPar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1173" name="AutoShape 37"/>
          <p:cNvSpPr>
            <a:spLocks noChangeArrowheads="1"/>
          </p:cNvSpPr>
          <p:nvPr/>
        </p:nvSpPr>
        <p:spPr bwMode="auto">
          <a:xfrm>
            <a:off x="2052638" y="4802188"/>
            <a:ext cx="536575" cy="293688"/>
          </a:xfrm>
          <a:prstGeom prst="roundRect">
            <a:avLst>
              <a:gd name="adj" fmla="val 16667"/>
            </a:avLst>
          </a:prstGeom>
          <a:solidFill>
            <a:srgbClr val="99CCFF"/>
          </a:solidFill>
          <a:ln w="9525">
            <a:solidFill>
              <a:srgbClr val="00CC00"/>
            </a:solidFill>
            <a:round/>
          </a:ln>
          <a:effectLst>
            <a:outerShdw dist="53882" dir="2700000" algn="ctr" rotWithShape="0">
              <a:srgbClr val="808080"/>
            </a:outerShdw>
          </a:effectLst>
        </p:spPr>
        <p:txBody>
          <a:bodyPr lIns="91417" tIns="45708" rIns="91417" bIns="45708">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TM</a:t>
            </a:r>
            <a:endPar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1174" name="AutoShape 38"/>
          <p:cNvSpPr>
            <a:spLocks noChangeArrowheads="1"/>
          </p:cNvSpPr>
          <p:nvPr/>
        </p:nvSpPr>
        <p:spPr bwMode="auto">
          <a:xfrm>
            <a:off x="3122613" y="4802188"/>
            <a:ext cx="534988" cy="293688"/>
          </a:xfrm>
          <a:prstGeom prst="roundRect">
            <a:avLst>
              <a:gd name="adj" fmla="val 16667"/>
            </a:avLst>
          </a:prstGeom>
          <a:solidFill>
            <a:srgbClr val="99CCFF"/>
          </a:solidFill>
          <a:ln w="9525">
            <a:solidFill>
              <a:srgbClr val="00CC00"/>
            </a:solidFill>
            <a:round/>
          </a:ln>
          <a:effectLst>
            <a:outerShdw dist="53882" dir="2700000" algn="ctr" rotWithShape="0">
              <a:srgbClr val="808080"/>
            </a:outerShdw>
          </a:effectLst>
        </p:spPr>
        <p:txBody>
          <a:bodyPr lIns="91417" tIns="45708" rIns="91417" bIns="45708">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TM</a:t>
            </a:r>
            <a:endPar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1175" name="Line 39"/>
          <p:cNvSpPr>
            <a:spLocks noChangeShapeType="1"/>
          </p:cNvSpPr>
          <p:nvPr/>
        </p:nvSpPr>
        <p:spPr bwMode="auto">
          <a:xfrm>
            <a:off x="4495800" y="4575175"/>
            <a:ext cx="0" cy="228600"/>
          </a:xfrm>
          <a:prstGeom prst="line">
            <a:avLst/>
          </a:prstGeom>
          <a:noFill/>
          <a:ln w="25400">
            <a:solidFill>
              <a:srgbClr val="000000"/>
            </a:solidFill>
            <a:round/>
          </a:ln>
          <a:effectLst>
            <a:outerShdw dist="1796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176" name="AutoShape 40"/>
          <p:cNvSpPr>
            <a:spLocks noChangeArrowheads="1"/>
          </p:cNvSpPr>
          <p:nvPr/>
        </p:nvSpPr>
        <p:spPr bwMode="auto">
          <a:xfrm>
            <a:off x="3656013" y="4802188"/>
            <a:ext cx="534988" cy="293688"/>
          </a:xfrm>
          <a:prstGeom prst="roundRect">
            <a:avLst>
              <a:gd name="adj" fmla="val 16667"/>
            </a:avLst>
          </a:prstGeom>
          <a:solidFill>
            <a:srgbClr val="99CCFF"/>
          </a:solidFill>
          <a:ln w="9525">
            <a:solidFill>
              <a:srgbClr val="00CC00"/>
            </a:solidFill>
            <a:round/>
          </a:ln>
          <a:effectLst>
            <a:outerShdw dist="53882" dir="2700000" algn="ctr" rotWithShape="0">
              <a:srgbClr val="808080"/>
            </a:outerShdw>
          </a:effectLst>
        </p:spPr>
        <p:txBody>
          <a:bodyPr lIns="91417" tIns="45708" rIns="91417" bIns="45708">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TM</a:t>
            </a:r>
            <a:endPar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1177" name="AutoShape 41"/>
          <p:cNvSpPr>
            <a:spLocks noChangeArrowheads="1"/>
          </p:cNvSpPr>
          <p:nvPr/>
        </p:nvSpPr>
        <p:spPr bwMode="auto">
          <a:xfrm>
            <a:off x="4191000" y="4802188"/>
            <a:ext cx="534988" cy="293688"/>
          </a:xfrm>
          <a:prstGeom prst="roundRect">
            <a:avLst>
              <a:gd name="adj" fmla="val 16667"/>
            </a:avLst>
          </a:prstGeom>
          <a:solidFill>
            <a:srgbClr val="99CCFF"/>
          </a:solidFill>
          <a:ln w="9525">
            <a:solidFill>
              <a:srgbClr val="00CC00"/>
            </a:solidFill>
            <a:round/>
          </a:ln>
          <a:effectLst>
            <a:outerShdw dist="53882" dir="2700000" algn="ctr" rotWithShape="0">
              <a:srgbClr val="808080"/>
            </a:outerShdw>
          </a:effectLst>
        </p:spPr>
        <p:txBody>
          <a:bodyPr lIns="91417" tIns="45708" rIns="91417" bIns="45708">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TM</a:t>
            </a:r>
            <a:endPar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1178" name="AutoShape 42"/>
          <p:cNvSpPr>
            <a:spLocks noChangeArrowheads="1"/>
          </p:cNvSpPr>
          <p:nvPr/>
        </p:nvSpPr>
        <p:spPr bwMode="auto">
          <a:xfrm>
            <a:off x="4724400" y="4802188"/>
            <a:ext cx="534988" cy="293688"/>
          </a:xfrm>
          <a:prstGeom prst="roundRect">
            <a:avLst>
              <a:gd name="adj" fmla="val 16667"/>
            </a:avLst>
          </a:prstGeom>
          <a:solidFill>
            <a:srgbClr val="99CCFF"/>
          </a:solidFill>
          <a:ln w="9525">
            <a:solidFill>
              <a:srgbClr val="00CC00"/>
            </a:solidFill>
            <a:round/>
          </a:ln>
          <a:effectLst>
            <a:outerShdw dist="53882" dir="2700000" algn="ctr" rotWithShape="0">
              <a:srgbClr val="808080"/>
            </a:outerShdw>
          </a:effectLst>
        </p:spPr>
        <p:txBody>
          <a:bodyPr lIns="91417" tIns="45708" rIns="91417" bIns="45708">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TM</a:t>
            </a:r>
            <a:endPar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1179" name="AutoShape 43"/>
          <p:cNvSpPr>
            <a:spLocks noChangeArrowheads="1"/>
          </p:cNvSpPr>
          <p:nvPr/>
        </p:nvSpPr>
        <p:spPr bwMode="auto">
          <a:xfrm>
            <a:off x="2435225" y="1444625"/>
            <a:ext cx="687388" cy="534988"/>
          </a:xfrm>
          <a:prstGeom prst="roundRect">
            <a:avLst>
              <a:gd name="adj" fmla="val 11676"/>
            </a:avLst>
          </a:prstGeom>
          <a:gradFill rotWithShape="0">
            <a:gsLst>
              <a:gs pos="0">
                <a:srgbClr val="FFFFFF">
                  <a:gamma/>
                  <a:shade val="89804"/>
                  <a:invGamma/>
                </a:srgbClr>
              </a:gs>
              <a:gs pos="50000">
                <a:srgbClr val="FFFFFF"/>
              </a:gs>
              <a:gs pos="100000">
                <a:srgbClr val="FFFFFF">
                  <a:gamma/>
                  <a:shade val="89804"/>
                  <a:invGamma/>
                </a:srgbClr>
              </a:gs>
            </a:gsLst>
            <a:lin ang="0" scaled="1"/>
          </a:gradFill>
          <a:ln w="38100">
            <a:solidFill>
              <a:srgbClr val="FF0000"/>
            </a:solidFill>
            <a:round/>
          </a:ln>
          <a:effectLst>
            <a:outerShdw dist="53882" dir="2700000" algn="ctr" rotWithShape="0">
              <a:schemeClr val="bg2"/>
            </a:outerShdw>
          </a:effectLst>
        </p:spPr>
        <p:txBody>
          <a:bodyPr wrap="none" lIns="92052" tIns="46026" rIns="92052" bIns="46026"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900" b="0"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rPr>
              <a:t>组长</a:t>
            </a:r>
            <a:endParaRPr kumimoji="1" lang="zh-CN" altLang="en-US" sz="1900" b="0"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5164" name="AutoShape 44"/>
          <p:cNvSpPr/>
          <p:nvPr/>
        </p:nvSpPr>
        <p:spPr>
          <a:xfrm>
            <a:off x="2513013" y="909638"/>
            <a:ext cx="588962" cy="423862"/>
          </a:xfrm>
          <a:prstGeom prst="roundRect">
            <a:avLst>
              <a:gd name="adj" fmla="val 16667"/>
            </a:avLst>
          </a:prstGeom>
          <a:solidFill>
            <a:srgbClr val="FFCCFF"/>
          </a:solidFill>
          <a:ln w="9525" cap="flat" cmpd="sng">
            <a:solidFill>
              <a:srgbClr val="000000"/>
            </a:solidFill>
            <a:prstDash val="solid"/>
            <a:headEnd type="none" w="med" len="med"/>
            <a:tailEnd type="none" w="med" len="med"/>
          </a:ln>
        </p:spPr>
        <p:txBody>
          <a:bodyPr lIns="91417" tIns="45708" rIns="91417" bIns="45708">
            <a:spAutoFit/>
          </a:bodyPr>
          <a:p>
            <a:pPr algn="ctr"/>
            <a:r>
              <a:rPr lang="zh-CN" altLang="en-US" sz="1900" dirty="0">
                <a:solidFill>
                  <a:schemeClr val="bg1"/>
                </a:solidFill>
                <a:latin typeface="Arial" panose="020B0604020202020204" pitchFamily="34" charset="0"/>
                <a:ea typeface="黑体" panose="02010609060101010101" pitchFamily="49" charset="-122"/>
              </a:rPr>
              <a:t>组</a:t>
            </a:r>
            <a:endParaRPr lang="zh-CN" altLang="en-US" sz="1900" dirty="0">
              <a:solidFill>
                <a:schemeClr val="bg1"/>
              </a:solidFill>
              <a:latin typeface="Arial" panose="020B0604020202020204" pitchFamily="34" charset="0"/>
              <a:ea typeface="黑体" panose="02010609060101010101" pitchFamily="49" charset="-122"/>
            </a:endParaRPr>
          </a:p>
        </p:txBody>
      </p:sp>
      <p:sp>
        <p:nvSpPr>
          <p:cNvPr id="5165" name="Rectangle 45"/>
          <p:cNvSpPr/>
          <p:nvPr/>
        </p:nvSpPr>
        <p:spPr>
          <a:xfrm>
            <a:off x="179388" y="63500"/>
            <a:ext cx="5372100" cy="655638"/>
          </a:xfrm>
          <a:prstGeom prst="rect">
            <a:avLst/>
          </a:prstGeom>
          <a:noFill/>
          <a:ln w="9525">
            <a:noFill/>
          </a:ln>
        </p:spPr>
        <p:txBody>
          <a:bodyPr wrap="none" lIns="91417" tIns="45708" rIns="91417" bIns="45708">
            <a:spAutoFit/>
          </a:bodyPr>
          <a:p>
            <a:pPr>
              <a:spcBef>
                <a:spcPct val="20000"/>
              </a:spcBef>
            </a:pPr>
            <a:r>
              <a:rPr lang="en-US" altLang="zh-CN" sz="3700" b="1" dirty="0">
                <a:latin typeface="黑体" panose="02010609060101010101" pitchFamily="49" charset="-122"/>
                <a:ea typeface="黑体" panose="02010609060101010101" pitchFamily="49" charset="-122"/>
              </a:rPr>
              <a:t>1.</a:t>
            </a:r>
            <a:r>
              <a:rPr lang="zh-CN" altLang="en-US" sz="3700" b="1" dirty="0">
                <a:latin typeface="黑体" panose="02010609060101010101" pitchFamily="49" charset="-122"/>
                <a:ea typeface="黑体" panose="02010609060101010101" pitchFamily="49" charset="-122"/>
              </a:rPr>
              <a:t>组长在职场中的位置</a:t>
            </a:r>
            <a:r>
              <a:rPr lang="en-US" altLang="zh-CN" sz="3700" b="1" dirty="0">
                <a:latin typeface="宋体" panose="02010600030101010101" pitchFamily="2" charset="-122"/>
              </a:rPr>
              <a:t>③</a:t>
            </a:r>
            <a:endParaRPr lang="en-US" altLang="zh-CN" sz="3700" b="1" dirty="0">
              <a:latin typeface="宋体" panose="02010600030101010101" pitchFamily="2"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AutoShape 2"/>
          <p:cNvSpPr>
            <a:spLocks noGrp="1" noChangeArrowheads="1"/>
          </p:cNvSpPr>
          <p:nvPr>
            <p:ph idx="1"/>
          </p:nvPr>
        </p:nvSpPr>
        <p:spPr>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ln>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400" b="1" i="0" u="none" strike="noStrike" kern="0" cap="none" spc="0" normalizeH="0" baseline="0" noProof="0" smtClean="0">
                <a:ln>
                  <a:noFill/>
                </a:ln>
                <a:solidFill>
                  <a:schemeClr val="tx1"/>
                </a:solidFill>
                <a:effectLst/>
                <a:uLnTx/>
                <a:uFillTx/>
                <a:latin typeface="+mn-lt"/>
                <a:ea typeface="+mn-ea"/>
                <a:cs typeface="+mn-cs"/>
              </a:rPr>
              <a:t>1·</a:t>
            </a:r>
            <a:r>
              <a:rPr kumimoji="0" lang="zh-CN" altLang="en-US" sz="2400" b="1" i="0" u="none" strike="noStrike" kern="0" cap="none" spc="0" normalizeH="0" baseline="0" noProof="0" smtClean="0">
                <a:ln>
                  <a:noFill/>
                </a:ln>
                <a:solidFill>
                  <a:schemeClr val="tx1"/>
                </a:solidFill>
                <a:effectLst/>
                <a:uLnTx/>
                <a:uFillTx/>
                <a:latin typeface="+mn-lt"/>
                <a:ea typeface="+mn-ea"/>
                <a:cs typeface="+mn-cs"/>
              </a:rPr>
              <a:t>由于对设备故障的程度不明，仅限于现场的临时对策已过时造成长时间停止，导致大线停产</a:t>
            </a:r>
            <a:endParaRPr kumimoji="0" lang="zh-CN" altLang="en-US" sz="24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400" b="1" i="0" u="none" strike="noStrike" kern="0" cap="none" spc="0" normalizeH="0" baseline="0" noProof="0" smtClean="0">
                <a:ln>
                  <a:noFill/>
                </a:ln>
                <a:solidFill>
                  <a:schemeClr val="tx1"/>
                </a:solidFill>
                <a:effectLst/>
                <a:uLnTx/>
                <a:uFillTx/>
                <a:latin typeface="+mn-lt"/>
                <a:ea typeface="+mn-ea"/>
                <a:cs typeface="+mn-cs"/>
              </a:rPr>
              <a:t>2·</a:t>
            </a:r>
            <a:r>
              <a:rPr kumimoji="0" lang="zh-CN" altLang="en-US" sz="2400" b="1" i="0" u="none" strike="noStrike" kern="0" cap="none" spc="0" normalizeH="0" baseline="0" noProof="0" smtClean="0">
                <a:ln>
                  <a:noFill/>
                </a:ln>
                <a:solidFill>
                  <a:schemeClr val="tx1"/>
                </a:solidFill>
                <a:effectLst/>
                <a:uLnTx/>
                <a:uFillTx/>
                <a:latin typeface="+mn-lt"/>
                <a:ea typeface="+mn-ea"/>
                <a:cs typeface="+mn-cs"/>
              </a:rPr>
              <a:t>发现设备出现异音、抖动情况，由于一时太忙，将问题点放置不管，最后酿成设备损坏，必须进行大修的后果。</a:t>
            </a:r>
            <a:endParaRPr kumimoji="0" lang="zh-CN" altLang="en-US" sz="24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zh-CN" altLang="en-US" sz="2400" b="1" i="0" u="none" strike="noStrike" kern="0" cap="none" spc="0" normalizeH="0" baseline="0" noProof="0" smtClean="0">
              <a:ln>
                <a:noFill/>
              </a:ln>
              <a:solidFill>
                <a:schemeClr val="tx1"/>
              </a:solidFill>
              <a:effectLst/>
              <a:uLnTx/>
              <a:uFillTx/>
              <a:latin typeface="+mn-lt"/>
              <a:ea typeface="+mn-ea"/>
              <a:cs typeface="+mn-cs"/>
            </a:endParaRPr>
          </a:p>
        </p:txBody>
      </p:sp>
      <p:sp>
        <p:nvSpPr>
          <p:cNvPr id="41987" name="AutoShape 3"/>
          <p:cNvSpPr/>
          <p:nvPr>
            <p:ph type="title"/>
          </p:nvPr>
        </p:nvSpPr>
        <p:spPr>
          <a:prstGeom prst="roundRect">
            <a:avLst>
              <a:gd name="adj" fmla="val 16667"/>
            </a:avLst>
          </a:prstGeom>
          <a:gradFill rotWithShape="1">
            <a:gsLst>
              <a:gs pos="0">
                <a:srgbClr val="FFFFFF">
                  <a:alpha val="100000"/>
                </a:srgbClr>
              </a:gs>
              <a:gs pos="100000">
                <a:srgbClr val="FFFF00">
                  <a:alpha val="100000"/>
                </a:srgbClr>
              </a:gs>
            </a:gsLst>
            <a:lin ang="5400000" scaled="1"/>
            <a:tileRect/>
          </a:gradFill>
          <a:ln w="38100">
            <a:solidFill>
              <a:srgbClr val="0000FF">
                <a:alpha val="100000"/>
              </a:srgbClr>
            </a:solidFill>
          </a:ln>
        </p:spPr>
        <p:txBody>
          <a:bodyPr vert="horz" wrap="square" lIns="91440" tIns="45720" rIns="91440" bIns="45720" anchor="ctr" anchorCtr="0"/>
          <a:p>
            <a:pPr eaLnBrk="1" hangingPunct="1"/>
            <a:r>
              <a:rPr lang="en-US" altLang="zh-CN" sz="4000" b="1" dirty="0"/>
              <a:t>·</a:t>
            </a:r>
            <a:r>
              <a:rPr lang="zh-CN" altLang="en-US" sz="3200" b="1" dirty="0"/>
              <a:t>因管理欠缺，指导不足等引发的不良事例</a:t>
            </a:r>
            <a:endParaRPr lang="zh-CN" altLang="en-US" sz="3200" b="1" dirty="0"/>
          </a:p>
        </p:txBody>
      </p:sp>
      <p:sp>
        <p:nvSpPr>
          <p:cNvPr id="41988" name="AutoShape 4"/>
          <p:cNvSpPr/>
          <p:nvPr/>
        </p:nvSpPr>
        <p:spPr>
          <a:xfrm>
            <a:off x="611188" y="4475480"/>
            <a:ext cx="7848600" cy="1657350"/>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p>
            <a:pPr algn="ctr"/>
            <a:r>
              <a:rPr lang="en-US" altLang="zh-CN" sz="2000" b="1" dirty="0">
                <a:solidFill>
                  <a:schemeClr val="accent2"/>
                </a:solidFill>
                <a:latin typeface="Arial" panose="020B0604020202020204" pitchFamily="34" charset="0"/>
              </a:rPr>
              <a:t> </a:t>
            </a:r>
            <a:r>
              <a:rPr lang="en-US" altLang="zh-CN" sz="2400" b="1" dirty="0">
                <a:solidFill>
                  <a:schemeClr val="accent2"/>
                </a:solidFill>
                <a:latin typeface="Arial" panose="020B0604020202020204" pitchFamily="34" charset="0"/>
              </a:rPr>
              <a:t>※</a:t>
            </a:r>
            <a:r>
              <a:rPr lang="zh-CN" altLang="en-US" sz="2400" b="1" dirty="0">
                <a:solidFill>
                  <a:schemeClr val="accent2"/>
                </a:solidFill>
                <a:latin typeface="Arial" panose="020B0604020202020204" pitchFamily="34" charset="0"/>
              </a:rPr>
              <a:t>重要的是掌握设备倾向、特点后进行再发防止，早期的改善即便花费一些时间也是值得的。结果是减少设备的损坏，避免大修</a:t>
            </a:r>
            <a:r>
              <a:rPr lang="zh-CN" altLang="en-US" sz="2000" b="1" dirty="0">
                <a:solidFill>
                  <a:schemeClr val="accent2"/>
                </a:solidFill>
                <a:latin typeface="Arial" panose="020B0604020202020204" pitchFamily="34" charset="0"/>
              </a:rPr>
              <a:t>。</a:t>
            </a:r>
            <a:endParaRPr lang="zh-CN" altLang="en-US" sz="2000" b="1" dirty="0">
              <a:solidFill>
                <a:schemeClr val="accent2"/>
              </a:solidFill>
              <a:latin typeface="Arial" panose="020B0604020202020204" pitchFamily="34" charset="0"/>
            </a:endParaRPr>
          </a:p>
        </p:txBody>
      </p:sp>
      <p:sp>
        <p:nvSpPr>
          <p:cNvPr id="41989" name="Text Box 5"/>
          <p:cNvSpPr txBox="1"/>
          <p:nvPr/>
        </p:nvSpPr>
        <p:spPr>
          <a:xfrm>
            <a:off x="827088" y="6165850"/>
            <a:ext cx="7632700" cy="366713"/>
          </a:xfrm>
          <a:prstGeom prst="rect">
            <a:avLst/>
          </a:prstGeom>
          <a:noFill/>
          <a:ln w="9525">
            <a:noFill/>
          </a:ln>
        </p:spPr>
        <p:txBody>
          <a:bodyPr>
            <a:spAutoFit/>
          </a:bodyPr>
          <a:p>
            <a:pPr>
              <a:spcBef>
                <a:spcPct val="50000"/>
              </a:spcBef>
            </a:pPr>
            <a:endParaRPr lang="zh-CN" altLang="zh-CN" sz="1800" dirty="0">
              <a:latin typeface="Arial" panose="020B0604020202020204" pitchFamily="34" charset="0"/>
            </a:endParaRPr>
          </a:p>
        </p:txBody>
      </p:sp>
      <p:sp>
        <p:nvSpPr>
          <p:cNvPr id="41990" name="Rectangle 6"/>
          <p:cNvSpPr/>
          <p:nvPr/>
        </p:nvSpPr>
        <p:spPr>
          <a:xfrm>
            <a:off x="1189038" y="5197475"/>
            <a:ext cx="6335712" cy="854075"/>
          </a:xfrm>
          <a:prstGeom prst="rect">
            <a:avLst/>
          </a:prstGeom>
          <a:noFill/>
          <a:ln w="9525">
            <a:noFill/>
          </a:ln>
        </p:spPr>
        <p:txBody>
          <a:bodyPr>
            <a:spAutoFit/>
          </a:bodyPr>
          <a:p>
            <a:pPr>
              <a:spcBef>
                <a:spcPct val="50000"/>
              </a:spcBef>
            </a:pPr>
            <a:r>
              <a:rPr lang="en-US" altLang="zh-CN" sz="2000" b="1" dirty="0">
                <a:solidFill>
                  <a:schemeClr val="accent2"/>
                </a:solidFill>
                <a:latin typeface="Arial" panose="020B0604020202020204" pitchFamily="34" charset="0"/>
              </a:rPr>
              <a:t>    </a:t>
            </a:r>
            <a:endParaRPr lang="en-US" altLang="zh-CN" sz="2000" b="1" dirty="0">
              <a:solidFill>
                <a:schemeClr val="accent2"/>
              </a:solidFill>
              <a:latin typeface="Arial" panose="020B0604020202020204" pitchFamily="34" charset="0"/>
            </a:endParaRPr>
          </a:p>
          <a:p>
            <a:pPr>
              <a:spcBef>
                <a:spcPct val="50000"/>
              </a:spcBef>
            </a:pPr>
            <a:endParaRPr lang="en-US" altLang="zh-CN" sz="2000" b="1" dirty="0">
              <a:solidFill>
                <a:schemeClr val="accent2"/>
              </a:solidFill>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43010" name="Rectangle 2"/>
          <p:cNvSpPr/>
          <p:nvPr/>
        </p:nvSpPr>
        <p:spPr>
          <a:xfrm>
            <a:off x="323850" y="908050"/>
            <a:ext cx="8569325" cy="5761038"/>
          </a:xfrm>
          <a:prstGeom prst="rect">
            <a:avLst/>
          </a:prstGeom>
          <a:gradFill rotWithShape="1">
            <a:gsLst>
              <a:gs pos="0">
                <a:srgbClr val="33CCCC"/>
              </a:gs>
              <a:gs pos="100000">
                <a:srgbClr val="FFFFFF"/>
              </a:gs>
            </a:gsLst>
            <a:path path="rect">
              <a:fillToRect r="100000" b="100000"/>
            </a:path>
            <a:tileRect/>
          </a:gradFill>
          <a:ln w="9525" cap="flat" cmpd="sng">
            <a:solidFill>
              <a:srgbClr val="33CCCC"/>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22531" name="AutoShape 3"/>
          <p:cNvSpPr>
            <a:spLocks noChangeArrowheads="1"/>
          </p:cNvSpPr>
          <p:nvPr/>
        </p:nvSpPr>
        <p:spPr bwMode="auto">
          <a:xfrm>
            <a:off x="395288" y="1125538"/>
            <a:ext cx="8424863" cy="1223963"/>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吸取其他部门发生的工伤事故教训，培养部下用真心话讨论的风气。</a:t>
            </a:r>
            <a:endPar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rPr>
              <a:t>※</a:t>
            </a:r>
            <a:r>
              <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rPr>
              <a:t>在个人记录表上要明确记录维护保养情况、教育内容等。</a:t>
            </a:r>
            <a:endPar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43012" name="AutoShape 4"/>
          <p:cNvSpPr/>
          <p:nvPr/>
        </p:nvSpPr>
        <p:spPr>
          <a:xfrm>
            <a:off x="2411413" y="188913"/>
            <a:ext cx="4322762" cy="738187"/>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spAutoFit/>
          </a:bodyPr>
          <a:p>
            <a:pPr algn="ctr"/>
            <a:r>
              <a:rPr lang="zh-CN" altLang="en-US" sz="3600" b="1" dirty="0">
                <a:solidFill>
                  <a:schemeClr val="accent2"/>
                </a:solidFill>
                <a:latin typeface="Arial" panose="020B0604020202020204" pitchFamily="34" charset="0"/>
                <a:ea typeface="幼圆" panose="02010509060101010101" pitchFamily="49" charset="-122"/>
              </a:rPr>
              <a:t>组长日常检查重点</a:t>
            </a:r>
            <a:endParaRPr lang="zh-CN" altLang="en-US" sz="3600" b="1" dirty="0">
              <a:solidFill>
                <a:schemeClr val="accent2"/>
              </a:solidFill>
              <a:latin typeface="Arial" panose="020B0604020202020204" pitchFamily="34" charset="0"/>
              <a:ea typeface="幼圆" panose="02010509060101010101" pitchFamily="49" charset="-122"/>
            </a:endParaRPr>
          </a:p>
        </p:txBody>
      </p:sp>
      <p:sp>
        <p:nvSpPr>
          <p:cNvPr id="43013" name="AutoShape 5"/>
          <p:cNvSpPr/>
          <p:nvPr/>
        </p:nvSpPr>
        <p:spPr>
          <a:xfrm>
            <a:off x="395288" y="620713"/>
            <a:ext cx="1368425" cy="468312"/>
          </a:xfrm>
          <a:prstGeom prst="roundRect">
            <a:avLst>
              <a:gd name="adj" fmla="val 16667"/>
            </a:avLst>
          </a:prstGeom>
          <a:gradFill rotWithShape="1">
            <a:gsLst>
              <a:gs pos="0">
                <a:srgbClr val="00FF00"/>
              </a:gs>
              <a:gs pos="100000">
                <a:srgbClr val="FFFFFF"/>
              </a:gs>
            </a:gsLst>
            <a:path path="rect">
              <a:fillToRect t="100000" r="100000"/>
            </a:path>
            <a:tileRect/>
          </a:gradFill>
          <a:ln w="38100" cap="flat" cmpd="sng">
            <a:solidFill>
              <a:srgbClr val="FF0000"/>
            </a:solidFill>
            <a:prstDash val="solid"/>
            <a:headEnd type="none" w="med" len="med"/>
            <a:tailEnd type="none" w="med" len="med"/>
          </a:ln>
        </p:spPr>
        <p:txBody>
          <a:bodyPr anchor="ctr" anchorCtr="0">
            <a:spAutoFit/>
          </a:bodyPr>
          <a:p>
            <a:pPr algn="ctr"/>
            <a:r>
              <a:rPr lang="en-US" altLang="zh-CN" sz="2000" b="1" dirty="0">
                <a:solidFill>
                  <a:srgbClr val="FF0066"/>
                </a:solidFill>
                <a:latin typeface="Arial" panose="020B0604020202020204" pitchFamily="34" charset="0"/>
                <a:ea typeface="幼圆" panose="02010509060101010101" pitchFamily="49" charset="-122"/>
              </a:rPr>
              <a:t>5·</a:t>
            </a:r>
            <a:r>
              <a:rPr lang="zh-CN" altLang="en-US" sz="2000" b="1" dirty="0">
                <a:solidFill>
                  <a:srgbClr val="FF0066"/>
                </a:solidFill>
                <a:latin typeface="Arial" panose="020B0604020202020204" pitchFamily="34" charset="0"/>
                <a:ea typeface="幼圆" panose="02010509060101010101" pitchFamily="49" charset="-122"/>
              </a:rPr>
              <a:t>安全</a:t>
            </a:r>
            <a:endParaRPr lang="zh-CN" altLang="en-US" sz="2000" b="1" dirty="0">
              <a:solidFill>
                <a:srgbClr val="FF0066"/>
              </a:solidFill>
              <a:latin typeface="Arial" panose="020B0604020202020204" pitchFamily="34" charset="0"/>
              <a:ea typeface="幼圆" panose="02010509060101010101" pitchFamily="49" charset="-122"/>
            </a:endParaRPr>
          </a:p>
        </p:txBody>
      </p:sp>
      <p:sp>
        <p:nvSpPr>
          <p:cNvPr id="22534" name="AutoShape 6"/>
          <p:cNvSpPr>
            <a:spLocks noChangeArrowheads="1"/>
          </p:cNvSpPr>
          <p:nvPr/>
        </p:nvSpPr>
        <p:spPr bwMode="auto">
          <a:xfrm>
            <a:off x="395288" y="2924175"/>
            <a:ext cx="8424863" cy="3241675"/>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为了部下家庭幸福让每个人都认识到</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安全第一</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的重要性，作业中按已</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规定的程序严格遵守</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1</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养成即使是小事也要报告的习惯，把事故消失在萌芽中，养成停机排</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 除异常的习惯。</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2</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教育大家为什么按规定工作步骤？为什么必须遵守？</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3</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定期培养专人排除设备异常，掌握每个人的工作能力对应教育内容反复</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 训练。</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4</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掌握组内的</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5S</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情况，追求</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5S</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效果并着手实践。</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5</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改善危险作业及难度大的作业。</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43015" name="AutoShape 7"/>
          <p:cNvSpPr/>
          <p:nvPr/>
        </p:nvSpPr>
        <p:spPr>
          <a:xfrm>
            <a:off x="468313" y="3284538"/>
            <a:ext cx="71437" cy="142875"/>
          </a:xfrm>
          <a:prstGeom prst="flowChartSor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AutoShape 2"/>
          <p:cNvSpPr>
            <a:spLocks noGrp="1" noChangeArrowheads="1"/>
          </p:cNvSpPr>
          <p:nvPr>
            <p:ph idx="1"/>
          </p:nvPr>
        </p:nvSpPr>
        <p:spPr>
          <a:xfrm>
            <a:off x="4742180" y="2018030"/>
            <a:ext cx="4213225" cy="4114800"/>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ln>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Tx/>
              <a:buSzTx/>
              <a:buFontTx/>
              <a:buNone/>
              <a:defRPr/>
            </a:pPr>
            <a:endParaRPr kumimoji="0" lang="en-US" altLang="zh-CN" sz="28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18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rPr>
              <a:t>·</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教育的内容包括</a:t>
            </a:r>
            <a:r>
              <a:rPr kumimoji="0" lang="en-US" altLang="zh-CN"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【5S</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的实施</a:t>
            </a:r>
            <a:r>
              <a:rPr kumimoji="0" lang="en-US" altLang="zh-CN"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及</a:t>
            </a:r>
            <a:r>
              <a:rPr kumimoji="0" lang="en-US" altLang="zh-CN"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自己身体自己爱护</a:t>
            </a:r>
            <a:r>
              <a:rPr kumimoji="0" lang="en-US" altLang="zh-CN"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的道理。</a:t>
            </a:r>
            <a:endPar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18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rPr>
              <a:t>·</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班长本身在作业中带头严格遵守作业规则并指导部下严格遵守。</a:t>
            </a:r>
            <a:endPar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18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rPr>
              <a:t>·</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养成</a:t>
            </a:r>
            <a:r>
              <a:rPr kumimoji="0" lang="en-US" altLang="zh-CN"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有提案及时提出</a:t>
            </a:r>
            <a:r>
              <a:rPr kumimoji="0" lang="en-US" altLang="zh-CN"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的习惯，与上级、改善组共同针对问题点实施</a:t>
            </a:r>
            <a:endPar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 早期对策。</a:t>
            </a:r>
            <a:endPar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18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rPr>
              <a:t>·</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目标放在作业难度大的改善提案方面。</a:t>
            </a:r>
            <a:endPar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44035" name="AutoShape 3"/>
          <p:cNvSpPr/>
          <p:nvPr>
            <p:ph type="title"/>
          </p:nvPr>
        </p:nvSpPr>
        <p:spPr>
          <a:xfrm>
            <a:off x="4812030" y="1102360"/>
            <a:ext cx="4093845" cy="730885"/>
          </a:xfrm>
          <a:prstGeom prst="roundRect">
            <a:avLst>
              <a:gd name="adj" fmla="val 16667"/>
            </a:avLst>
          </a:prstGeom>
          <a:gradFill rotWithShape="1">
            <a:gsLst>
              <a:gs pos="0">
                <a:srgbClr val="FFFFFF">
                  <a:alpha val="100000"/>
                </a:srgbClr>
              </a:gs>
              <a:gs pos="100000">
                <a:srgbClr val="FFFF00">
                  <a:alpha val="100000"/>
                </a:srgbClr>
              </a:gs>
            </a:gsLst>
            <a:lin ang="5400000" scaled="1"/>
            <a:tileRect/>
          </a:gradFill>
          <a:ln w="38100">
            <a:solidFill>
              <a:srgbClr val="0000FF">
                <a:alpha val="100000"/>
              </a:srgbClr>
            </a:solidFill>
          </a:ln>
        </p:spPr>
        <p:txBody>
          <a:bodyPr vert="horz" wrap="square" lIns="91440" tIns="45720" rIns="91440" bIns="45720" anchor="ctr" anchorCtr="0"/>
          <a:p>
            <a:pPr eaLnBrk="1" hangingPunct="1"/>
            <a:r>
              <a:rPr lang="zh-CN" altLang="en-US" sz="2400" b="1" dirty="0"/>
              <a:t>对</a:t>
            </a:r>
            <a:r>
              <a:rPr lang="en-US" altLang="zh-CN" sz="2400" b="1" dirty="0"/>
              <a:t>EX</a:t>
            </a:r>
            <a:r>
              <a:rPr lang="zh-CN" altLang="en-US" sz="2400" b="1" dirty="0"/>
              <a:t>（班长）的教育内容</a:t>
            </a:r>
            <a:endParaRPr lang="zh-CN" altLang="en-US" sz="2400" b="1" dirty="0"/>
          </a:p>
        </p:txBody>
      </p:sp>
      <p:sp>
        <p:nvSpPr>
          <p:cNvPr id="24580" name="AutoShape 4"/>
          <p:cNvSpPr>
            <a:spLocks noChangeArrowheads="1"/>
          </p:cNvSpPr>
          <p:nvPr/>
        </p:nvSpPr>
        <p:spPr bwMode="auto">
          <a:xfrm>
            <a:off x="251460" y="2324100"/>
            <a:ext cx="3813175" cy="2846705"/>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a:lstStyle/>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教育</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5S</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的重要性及增强自我保护意识。</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教育在工作中绝对要遵守作业规则。</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教育在事故发生的瞬间如何采取紧急措施对应。</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用实例说明，难度大的工作会出现什么养的工伤事故。</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endPar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44037" name="AutoShape 5"/>
          <p:cNvSpPr/>
          <p:nvPr/>
        </p:nvSpPr>
        <p:spPr>
          <a:xfrm>
            <a:off x="241300" y="1196975"/>
            <a:ext cx="3893820" cy="650875"/>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p>
            <a:pPr algn="ctr"/>
            <a:r>
              <a:rPr lang="zh-CN" altLang="en-US" sz="2400" b="1" dirty="0">
                <a:solidFill>
                  <a:schemeClr val="tx2"/>
                </a:solidFill>
                <a:latin typeface="Arial" panose="020B0604020202020204" pitchFamily="34" charset="0"/>
              </a:rPr>
              <a:t>对一般组员的教育内容</a:t>
            </a:r>
            <a:endParaRPr lang="zh-CN" altLang="en-US" sz="2400" b="1" dirty="0">
              <a:solidFill>
                <a:schemeClr val="tx2"/>
              </a:solidFill>
              <a:latin typeface="Arial" panose="020B0604020202020204" pitchFamily="34" charset="0"/>
            </a:endParaRPr>
          </a:p>
        </p:txBody>
      </p:sp>
      <p:pic>
        <p:nvPicPr>
          <p:cNvPr id="44038" name="Picture 6" descr="NB20_21"/>
          <p:cNvPicPr>
            <a:picLocks noChangeAspect="1"/>
          </p:cNvPicPr>
          <p:nvPr/>
        </p:nvPicPr>
        <p:blipFill>
          <a:blip r:embed="rId1"/>
          <a:stretch>
            <a:fillRect/>
          </a:stretch>
        </p:blipFill>
        <p:spPr>
          <a:xfrm>
            <a:off x="900113" y="5019675"/>
            <a:ext cx="2447925" cy="1722438"/>
          </a:xfrm>
          <a:prstGeom prst="rect">
            <a:avLst/>
          </a:prstGeom>
          <a:noFill/>
          <a:ln w="9525">
            <a:noFill/>
          </a:ln>
        </p:spPr>
      </p:pic>
      <p:pic>
        <p:nvPicPr>
          <p:cNvPr id="44039" name="Picture 7" descr="NB15_39"/>
          <p:cNvPicPr>
            <a:picLocks noChangeAspect="1"/>
          </p:cNvPicPr>
          <p:nvPr/>
        </p:nvPicPr>
        <p:blipFill>
          <a:blip r:embed="rId2"/>
          <a:stretch>
            <a:fillRect/>
          </a:stretch>
        </p:blipFill>
        <p:spPr>
          <a:xfrm>
            <a:off x="5076825" y="5013325"/>
            <a:ext cx="2792413" cy="1597025"/>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AutoShape 2"/>
          <p:cNvSpPr>
            <a:spLocks noGrp="1" noChangeArrowheads="1"/>
          </p:cNvSpPr>
          <p:nvPr>
            <p:ph idx="1"/>
          </p:nvPr>
        </p:nvSpPr>
        <p:spPr>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ln>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400" b="1" i="0" u="none" strike="noStrike" kern="0" cap="none" spc="0" normalizeH="0" baseline="0" noProof="0" smtClean="0">
                <a:ln>
                  <a:noFill/>
                </a:ln>
                <a:solidFill>
                  <a:schemeClr val="tx1"/>
                </a:solidFill>
                <a:effectLst/>
                <a:uLnTx/>
                <a:uFillTx/>
                <a:latin typeface="+mn-lt"/>
                <a:ea typeface="+mn-ea"/>
                <a:cs typeface="+mn-cs"/>
              </a:rPr>
              <a:t>1·</a:t>
            </a:r>
            <a:r>
              <a:rPr kumimoji="0" lang="zh-CN" altLang="en-US" sz="2400" b="1" i="0" u="none" strike="noStrike" kern="0" cap="none" spc="0" normalizeH="0" baseline="0" noProof="0" smtClean="0">
                <a:ln>
                  <a:noFill/>
                </a:ln>
                <a:solidFill>
                  <a:schemeClr val="tx1"/>
                </a:solidFill>
                <a:effectLst/>
                <a:uLnTx/>
                <a:uFillTx/>
                <a:latin typeface="+mn-lt"/>
                <a:ea typeface="+mn-ea"/>
                <a:cs typeface="+mn-cs"/>
              </a:rPr>
              <a:t>知道升降机速度过快，但也默认了，引起磕着头部的事故。</a:t>
            </a:r>
            <a:endParaRPr kumimoji="0" lang="zh-CN" altLang="en-US" sz="24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400" b="1" i="0" u="none" strike="noStrike" kern="0" cap="none" spc="0" normalizeH="0" baseline="0" noProof="0" smtClean="0">
                <a:ln>
                  <a:noFill/>
                </a:ln>
                <a:solidFill>
                  <a:schemeClr val="tx1"/>
                </a:solidFill>
                <a:effectLst/>
                <a:uLnTx/>
                <a:uFillTx/>
                <a:latin typeface="+mn-lt"/>
                <a:ea typeface="+mn-ea"/>
                <a:cs typeface="+mn-cs"/>
              </a:rPr>
              <a:t>2·</a:t>
            </a:r>
            <a:r>
              <a:rPr kumimoji="0" lang="zh-CN" altLang="en-US" sz="2400" b="1" i="0" u="none" strike="noStrike" kern="0" cap="none" spc="0" normalizeH="0" baseline="0" noProof="0" smtClean="0">
                <a:ln>
                  <a:noFill/>
                </a:ln>
                <a:solidFill>
                  <a:schemeClr val="tx1"/>
                </a:solidFill>
                <a:effectLst/>
                <a:uLnTx/>
                <a:uFillTx/>
                <a:latin typeface="+mn-lt"/>
                <a:ea typeface="+mn-ea"/>
                <a:cs typeface="+mn-cs"/>
              </a:rPr>
              <a:t>指导异常处置应由专人负责，但看似简单的异常处置，亲自去尝试帮助解决，当手伸进安全栏内就发生大的工伤事故。</a:t>
            </a:r>
            <a:endParaRPr kumimoji="0" lang="zh-CN" altLang="en-US" sz="24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zh-CN" altLang="en-US" sz="2400" b="1" i="0" u="none" strike="noStrike" kern="0" cap="none" spc="0" normalizeH="0" baseline="0" noProof="0" smtClean="0">
              <a:ln>
                <a:noFill/>
              </a:ln>
              <a:solidFill>
                <a:schemeClr val="tx1"/>
              </a:solidFill>
              <a:effectLst/>
              <a:uLnTx/>
              <a:uFillTx/>
              <a:latin typeface="+mn-lt"/>
              <a:ea typeface="+mn-ea"/>
              <a:cs typeface="+mn-cs"/>
            </a:endParaRPr>
          </a:p>
        </p:txBody>
      </p:sp>
      <p:sp>
        <p:nvSpPr>
          <p:cNvPr id="45059" name="AutoShape 3"/>
          <p:cNvSpPr/>
          <p:nvPr>
            <p:ph type="title"/>
          </p:nvPr>
        </p:nvSpPr>
        <p:spPr>
          <a:prstGeom prst="roundRect">
            <a:avLst>
              <a:gd name="adj" fmla="val 16667"/>
            </a:avLst>
          </a:prstGeom>
          <a:gradFill rotWithShape="1">
            <a:gsLst>
              <a:gs pos="0">
                <a:srgbClr val="FFFFFF">
                  <a:alpha val="100000"/>
                </a:srgbClr>
              </a:gs>
              <a:gs pos="100000">
                <a:srgbClr val="FFFF00">
                  <a:alpha val="100000"/>
                </a:srgbClr>
              </a:gs>
            </a:gsLst>
            <a:lin ang="5400000" scaled="1"/>
            <a:tileRect/>
          </a:gradFill>
          <a:ln w="38100">
            <a:solidFill>
              <a:srgbClr val="0000FF">
                <a:alpha val="100000"/>
              </a:srgbClr>
            </a:solidFill>
          </a:ln>
        </p:spPr>
        <p:txBody>
          <a:bodyPr vert="horz" wrap="square" lIns="91440" tIns="45720" rIns="91440" bIns="45720" anchor="ctr" anchorCtr="0"/>
          <a:p>
            <a:pPr eaLnBrk="1" hangingPunct="1"/>
            <a:r>
              <a:rPr lang="en-US" altLang="zh-CN" sz="4000" b="1" dirty="0"/>
              <a:t>·</a:t>
            </a:r>
            <a:r>
              <a:rPr lang="zh-CN" altLang="en-US" sz="3200" b="1" dirty="0"/>
              <a:t>因管理欠缺，指导不足等引发的不良事例</a:t>
            </a:r>
            <a:endParaRPr lang="zh-CN" altLang="en-US" sz="3200" b="1" dirty="0"/>
          </a:p>
        </p:txBody>
      </p:sp>
      <p:sp>
        <p:nvSpPr>
          <p:cNvPr id="45060" name="AutoShape 4"/>
          <p:cNvSpPr/>
          <p:nvPr/>
        </p:nvSpPr>
        <p:spPr>
          <a:xfrm>
            <a:off x="899478" y="4437380"/>
            <a:ext cx="7848600" cy="1657350"/>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p>
            <a:pPr algn="ctr"/>
            <a:r>
              <a:rPr lang="en-US" altLang="zh-CN" sz="2000" b="1" dirty="0">
                <a:solidFill>
                  <a:schemeClr val="accent2"/>
                </a:solidFill>
                <a:latin typeface="Arial" panose="020B0604020202020204" pitchFamily="34" charset="0"/>
              </a:rPr>
              <a:t> </a:t>
            </a:r>
            <a:r>
              <a:rPr lang="en-US" altLang="zh-CN" sz="2400" b="1" dirty="0">
                <a:solidFill>
                  <a:schemeClr val="accent2"/>
                </a:solidFill>
                <a:latin typeface="Arial" panose="020B0604020202020204" pitchFamily="34" charset="0"/>
              </a:rPr>
              <a:t>※</a:t>
            </a:r>
            <a:r>
              <a:rPr lang="zh-CN" altLang="en-US" sz="2400" b="1" dirty="0">
                <a:solidFill>
                  <a:schemeClr val="accent2"/>
                </a:solidFill>
                <a:latin typeface="Arial" panose="020B0604020202020204" pitchFamily="34" charset="0"/>
              </a:rPr>
              <a:t>以</a:t>
            </a:r>
            <a:r>
              <a:rPr lang="en-US" altLang="zh-CN" sz="2400" b="1" dirty="0">
                <a:solidFill>
                  <a:schemeClr val="accent2"/>
                </a:solidFill>
                <a:latin typeface="Arial" panose="020B0604020202020204" pitchFamily="34" charset="0"/>
              </a:rPr>
              <a:t>【</a:t>
            </a:r>
            <a:r>
              <a:rPr lang="zh-CN" altLang="en-US" sz="2400" b="1" dirty="0">
                <a:solidFill>
                  <a:schemeClr val="accent2"/>
                </a:solidFill>
                <a:latin typeface="Arial" panose="020B0604020202020204" pitchFamily="34" charset="0"/>
              </a:rPr>
              <a:t>自我保护</a:t>
            </a:r>
            <a:r>
              <a:rPr lang="en-US" altLang="zh-CN" sz="2400" b="1" dirty="0">
                <a:solidFill>
                  <a:schemeClr val="accent2"/>
                </a:solidFill>
                <a:latin typeface="Arial" panose="020B0604020202020204" pitchFamily="34" charset="0"/>
              </a:rPr>
              <a:t>】</a:t>
            </a:r>
            <a:r>
              <a:rPr lang="zh-CN" altLang="en-US" sz="2400" b="1" dirty="0">
                <a:solidFill>
                  <a:schemeClr val="accent2"/>
                </a:solidFill>
                <a:latin typeface="Arial" panose="020B0604020202020204" pitchFamily="34" charset="0"/>
              </a:rPr>
              <a:t>为基准，养成遵守工作规则的习惯，这样就要营造说真话的气氛。重要的是监督者自身要严格遵守作业规则</a:t>
            </a:r>
            <a:r>
              <a:rPr lang="zh-CN" altLang="en-US" sz="2000" b="1" dirty="0">
                <a:solidFill>
                  <a:schemeClr val="accent2"/>
                </a:solidFill>
                <a:latin typeface="Arial" panose="020B0604020202020204" pitchFamily="34" charset="0"/>
              </a:rPr>
              <a:t>。</a:t>
            </a:r>
            <a:endParaRPr lang="zh-CN" altLang="en-US" sz="2000" b="1" dirty="0">
              <a:solidFill>
                <a:schemeClr val="accent2"/>
              </a:solidFill>
              <a:latin typeface="Arial" panose="020B0604020202020204" pitchFamily="34" charset="0"/>
            </a:endParaRPr>
          </a:p>
        </p:txBody>
      </p:sp>
      <p:sp>
        <p:nvSpPr>
          <p:cNvPr id="45061" name="Text Box 5"/>
          <p:cNvSpPr txBox="1"/>
          <p:nvPr/>
        </p:nvSpPr>
        <p:spPr>
          <a:xfrm>
            <a:off x="827088" y="6165850"/>
            <a:ext cx="7632700" cy="366713"/>
          </a:xfrm>
          <a:prstGeom prst="rect">
            <a:avLst/>
          </a:prstGeom>
          <a:noFill/>
          <a:ln w="9525">
            <a:noFill/>
          </a:ln>
        </p:spPr>
        <p:txBody>
          <a:bodyPr>
            <a:spAutoFit/>
          </a:bodyPr>
          <a:p>
            <a:pPr>
              <a:spcBef>
                <a:spcPct val="50000"/>
              </a:spcBef>
            </a:pPr>
            <a:endParaRPr lang="zh-CN" altLang="zh-CN" sz="1800" dirty="0">
              <a:latin typeface="Arial" panose="020B0604020202020204" pitchFamily="34" charset="0"/>
            </a:endParaRPr>
          </a:p>
        </p:txBody>
      </p:sp>
      <p:sp>
        <p:nvSpPr>
          <p:cNvPr id="45062" name="Rectangle 6"/>
          <p:cNvSpPr/>
          <p:nvPr/>
        </p:nvSpPr>
        <p:spPr>
          <a:xfrm>
            <a:off x="1189038" y="5197475"/>
            <a:ext cx="6335712" cy="854075"/>
          </a:xfrm>
          <a:prstGeom prst="rect">
            <a:avLst/>
          </a:prstGeom>
          <a:noFill/>
          <a:ln w="9525">
            <a:noFill/>
          </a:ln>
        </p:spPr>
        <p:txBody>
          <a:bodyPr>
            <a:spAutoFit/>
          </a:bodyPr>
          <a:p>
            <a:pPr>
              <a:spcBef>
                <a:spcPct val="50000"/>
              </a:spcBef>
            </a:pPr>
            <a:r>
              <a:rPr lang="en-US" altLang="zh-CN" sz="2000" b="1" dirty="0">
                <a:solidFill>
                  <a:schemeClr val="accent2"/>
                </a:solidFill>
                <a:latin typeface="Arial" panose="020B0604020202020204" pitchFamily="34" charset="0"/>
              </a:rPr>
              <a:t>    </a:t>
            </a:r>
            <a:endParaRPr lang="en-US" altLang="zh-CN" sz="2000" b="1" dirty="0">
              <a:solidFill>
                <a:schemeClr val="accent2"/>
              </a:solidFill>
              <a:latin typeface="Arial" panose="020B0604020202020204" pitchFamily="34" charset="0"/>
            </a:endParaRPr>
          </a:p>
          <a:p>
            <a:pPr>
              <a:spcBef>
                <a:spcPct val="50000"/>
              </a:spcBef>
            </a:pPr>
            <a:endParaRPr lang="en-US" altLang="zh-CN" sz="2000" b="1" dirty="0">
              <a:solidFill>
                <a:schemeClr val="accent2"/>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46082" name="Rectangle 2"/>
          <p:cNvSpPr/>
          <p:nvPr/>
        </p:nvSpPr>
        <p:spPr>
          <a:xfrm>
            <a:off x="323850" y="908050"/>
            <a:ext cx="8569325" cy="5761038"/>
          </a:xfrm>
          <a:prstGeom prst="rect">
            <a:avLst/>
          </a:prstGeom>
          <a:gradFill rotWithShape="1">
            <a:gsLst>
              <a:gs pos="0">
                <a:srgbClr val="33CCCC"/>
              </a:gs>
              <a:gs pos="100000">
                <a:srgbClr val="FFFFFF"/>
              </a:gs>
            </a:gsLst>
            <a:path path="rect">
              <a:fillToRect r="100000" b="100000"/>
            </a:path>
            <a:tileRect/>
          </a:gradFill>
          <a:ln w="9525" cap="flat" cmpd="sng">
            <a:solidFill>
              <a:srgbClr val="33CCCC"/>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26627" name="AutoShape 3"/>
          <p:cNvSpPr>
            <a:spLocks noChangeArrowheads="1"/>
          </p:cNvSpPr>
          <p:nvPr/>
        </p:nvSpPr>
        <p:spPr bwMode="auto">
          <a:xfrm>
            <a:off x="395288" y="1125538"/>
            <a:ext cx="8424863" cy="1223963"/>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品质</a:t>
            </a: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生存确保、与组员共同思考定出</a:t>
            </a: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什么是用户满意的产品</a:t>
            </a: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endParaRPr kumimoji="0" lang="zh-CN" altLang="en-US"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46084" name="AutoShape 4"/>
          <p:cNvSpPr/>
          <p:nvPr/>
        </p:nvSpPr>
        <p:spPr>
          <a:xfrm>
            <a:off x="2411413" y="188913"/>
            <a:ext cx="4322762" cy="738187"/>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spAutoFit/>
          </a:bodyPr>
          <a:p>
            <a:pPr algn="ctr"/>
            <a:r>
              <a:rPr lang="zh-CN" altLang="en-US" sz="3600" b="1" dirty="0">
                <a:solidFill>
                  <a:schemeClr val="accent2"/>
                </a:solidFill>
                <a:latin typeface="Arial" panose="020B0604020202020204" pitchFamily="34" charset="0"/>
                <a:ea typeface="幼圆" panose="02010509060101010101" pitchFamily="49" charset="-122"/>
              </a:rPr>
              <a:t>组长日常检查重点</a:t>
            </a:r>
            <a:endParaRPr lang="zh-CN" altLang="en-US" sz="3600" b="1" dirty="0">
              <a:solidFill>
                <a:schemeClr val="accent2"/>
              </a:solidFill>
              <a:latin typeface="Arial" panose="020B0604020202020204" pitchFamily="34" charset="0"/>
              <a:ea typeface="幼圆" panose="02010509060101010101" pitchFamily="49" charset="-122"/>
            </a:endParaRPr>
          </a:p>
        </p:txBody>
      </p:sp>
      <p:sp>
        <p:nvSpPr>
          <p:cNvPr id="46085" name="AutoShape 5"/>
          <p:cNvSpPr/>
          <p:nvPr/>
        </p:nvSpPr>
        <p:spPr>
          <a:xfrm>
            <a:off x="395288" y="620713"/>
            <a:ext cx="1368425" cy="468312"/>
          </a:xfrm>
          <a:prstGeom prst="roundRect">
            <a:avLst>
              <a:gd name="adj" fmla="val 16667"/>
            </a:avLst>
          </a:prstGeom>
          <a:gradFill rotWithShape="1">
            <a:gsLst>
              <a:gs pos="0">
                <a:srgbClr val="00FF00"/>
              </a:gs>
              <a:gs pos="100000">
                <a:srgbClr val="FFFFFF"/>
              </a:gs>
            </a:gsLst>
            <a:path path="rect">
              <a:fillToRect t="100000" r="100000"/>
            </a:path>
            <a:tileRect/>
          </a:gradFill>
          <a:ln w="38100" cap="flat" cmpd="sng">
            <a:solidFill>
              <a:srgbClr val="FF0000"/>
            </a:solidFill>
            <a:prstDash val="solid"/>
            <a:headEnd type="none" w="med" len="med"/>
            <a:tailEnd type="none" w="med" len="med"/>
          </a:ln>
        </p:spPr>
        <p:txBody>
          <a:bodyPr anchor="ctr" anchorCtr="0">
            <a:spAutoFit/>
          </a:bodyPr>
          <a:p>
            <a:pPr algn="ctr"/>
            <a:r>
              <a:rPr lang="en-US" altLang="zh-CN" sz="2000" b="1" dirty="0">
                <a:solidFill>
                  <a:srgbClr val="FF0066"/>
                </a:solidFill>
                <a:latin typeface="Arial" panose="020B0604020202020204" pitchFamily="34" charset="0"/>
                <a:ea typeface="幼圆" panose="02010509060101010101" pitchFamily="49" charset="-122"/>
              </a:rPr>
              <a:t>6·</a:t>
            </a:r>
            <a:r>
              <a:rPr lang="zh-CN" altLang="en-US" sz="2000" b="1" dirty="0">
                <a:solidFill>
                  <a:srgbClr val="FF0066"/>
                </a:solidFill>
                <a:latin typeface="Arial" panose="020B0604020202020204" pitchFamily="34" charset="0"/>
                <a:ea typeface="幼圆" panose="02010509060101010101" pitchFamily="49" charset="-122"/>
              </a:rPr>
              <a:t>品质</a:t>
            </a:r>
            <a:endParaRPr lang="zh-CN" altLang="en-US" sz="2000" b="1" dirty="0">
              <a:solidFill>
                <a:srgbClr val="FF0066"/>
              </a:solidFill>
              <a:latin typeface="Arial" panose="020B0604020202020204" pitchFamily="34" charset="0"/>
              <a:ea typeface="幼圆" panose="02010509060101010101" pitchFamily="49" charset="-122"/>
            </a:endParaRPr>
          </a:p>
        </p:txBody>
      </p:sp>
      <p:sp>
        <p:nvSpPr>
          <p:cNvPr id="26630" name="AutoShape 6"/>
          <p:cNvSpPr>
            <a:spLocks noChangeArrowheads="1"/>
          </p:cNvSpPr>
          <p:nvPr/>
        </p:nvSpPr>
        <p:spPr bwMode="auto">
          <a:xfrm>
            <a:off x="395288" y="2925763"/>
            <a:ext cx="8424863" cy="3382963"/>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让部下每一个人对</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用户第一</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锻造品质工程</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的意义充分理解后在进</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作业。</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1</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明确日常管理项目、定期检查项目、所有的作业是否按作业要领书的程</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 序实施的（动作观察</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制品出来的监查）。</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2</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全员是否都了解品质指标的情况。出现小故障、临界值（倾向不良值）</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不要漏掉应及时反映。平时要注意过去已发生的不良是否横向展开了。</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3</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充分发挥设备的防误装置与检查相结合。全员共同推进，不断改善设备</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 防止不良品流入后工序。</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4</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培养能够准确判断</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制品优、劣</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的人员。</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46087" name="AutoShape 7"/>
          <p:cNvSpPr/>
          <p:nvPr/>
        </p:nvSpPr>
        <p:spPr>
          <a:xfrm>
            <a:off x="468313" y="3286125"/>
            <a:ext cx="71437" cy="142875"/>
          </a:xfrm>
          <a:prstGeom prst="flowChartSor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AutoShape 2"/>
          <p:cNvSpPr>
            <a:spLocks noGrp="1" noChangeArrowheads="1"/>
          </p:cNvSpPr>
          <p:nvPr>
            <p:ph idx="1"/>
          </p:nvPr>
        </p:nvSpPr>
        <p:spPr>
          <a:xfrm>
            <a:off x="4482465" y="2132965"/>
            <a:ext cx="4477385" cy="4114800"/>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ln>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Tx/>
              <a:buSzTx/>
              <a:buFontTx/>
              <a:buNone/>
              <a:defRPr/>
            </a:pPr>
            <a:endParaRPr kumimoji="0" lang="en-US" altLang="zh-CN" sz="28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18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rPr>
              <a:t>·</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发现与以前不一样，有变化时是否想到立即按现场联络方式运作。</a:t>
            </a:r>
            <a:endPar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18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rPr>
              <a:t>·</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树立后工序就是用户、决不把不良品流道后工序的思想。</a:t>
            </a:r>
            <a:endPar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18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rPr>
              <a:t>·</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活用日常管理指标，选择课题开展</a:t>
            </a:r>
            <a:r>
              <a:rPr kumimoji="0" lang="en-US" altLang="zh-CN"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QC</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活动。增强</a:t>
            </a:r>
            <a:r>
              <a:rPr kumimoji="0" lang="en-US" altLang="zh-CN"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全员参加品质管理动</a:t>
            </a:r>
            <a:r>
              <a:rPr kumimoji="0" lang="en-US" altLang="zh-CN"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意识。</a:t>
            </a:r>
            <a:endPar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endParaRPr kumimoji="0" lang="en-US" altLang="zh-CN"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47107" name="AutoShape 3"/>
          <p:cNvSpPr/>
          <p:nvPr>
            <p:ph type="title"/>
          </p:nvPr>
        </p:nvSpPr>
        <p:spPr>
          <a:xfrm>
            <a:off x="4572000" y="1052830"/>
            <a:ext cx="4523740" cy="717550"/>
          </a:xfrm>
          <a:prstGeom prst="roundRect">
            <a:avLst>
              <a:gd name="adj" fmla="val 16667"/>
            </a:avLst>
          </a:prstGeom>
          <a:gradFill rotWithShape="1">
            <a:gsLst>
              <a:gs pos="0">
                <a:srgbClr val="FFFFFF">
                  <a:alpha val="100000"/>
                </a:srgbClr>
              </a:gs>
              <a:gs pos="100000">
                <a:srgbClr val="FFFF00">
                  <a:alpha val="100000"/>
                </a:srgbClr>
              </a:gs>
            </a:gsLst>
            <a:lin ang="5400000" scaled="1"/>
            <a:tileRect/>
          </a:gradFill>
          <a:ln w="38100">
            <a:solidFill>
              <a:srgbClr val="0000FF">
                <a:alpha val="100000"/>
              </a:srgbClr>
            </a:solidFill>
          </a:ln>
        </p:spPr>
        <p:txBody>
          <a:bodyPr vert="horz" wrap="square" lIns="91440" tIns="45720" rIns="91440" bIns="45720" anchor="ctr" anchorCtr="0"/>
          <a:p>
            <a:pPr eaLnBrk="1" hangingPunct="1"/>
            <a:r>
              <a:rPr lang="zh-CN" altLang="en-US" sz="2800" b="1" dirty="0"/>
              <a:t>对</a:t>
            </a:r>
            <a:r>
              <a:rPr lang="en-US" altLang="zh-CN" sz="2800" b="1" dirty="0"/>
              <a:t>EX</a:t>
            </a:r>
            <a:r>
              <a:rPr lang="zh-CN" altLang="en-US" sz="2800" b="1" dirty="0"/>
              <a:t>（班长）的教育内容</a:t>
            </a:r>
            <a:endParaRPr lang="zh-CN" altLang="en-US" sz="2800" b="1" dirty="0"/>
          </a:p>
        </p:txBody>
      </p:sp>
      <p:sp>
        <p:nvSpPr>
          <p:cNvPr id="27652" name="AutoShape 4"/>
          <p:cNvSpPr>
            <a:spLocks noChangeArrowheads="1"/>
          </p:cNvSpPr>
          <p:nvPr/>
        </p:nvSpPr>
        <p:spPr bwMode="auto">
          <a:xfrm>
            <a:off x="241300" y="2035175"/>
            <a:ext cx="3964305" cy="2618105"/>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a:lstStyle/>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将到目前为止发生的不良实例、设想以后的项目，整理作为教材</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教育大家站在用户的立场上思考问题。举例说明如果我们买了不良品后，会有一个什么样的心情？</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教育全员参加</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QC</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小组活动。</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endPar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47109" name="AutoShape 5"/>
          <p:cNvSpPr/>
          <p:nvPr/>
        </p:nvSpPr>
        <p:spPr>
          <a:xfrm>
            <a:off x="251460" y="1125220"/>
            <a:ext cx="3846830" cy="613410"/>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p>
            <a:pPr algn="ctr"/>
            <a:r>
              <a:rPr lang="zh-CN" altLang="en-US" b="1" dirty="0">
                <a:solidFill>
                  <a:schemeClr val="tx2"/>
                </a:solidFill>
                <a:latin typeface="Arial" panose="020B0604020202020204" pitchFamily="34" charset="0"/>
              </a:rPr>
              <a:t>对一般组员的教育内容</a:t>
            </a:r>
            <a:endParaRPr lang="zh-CN" altLang="en-US" b="1" dirty="0">
              <a:solidFill>
                <a:schemeClr val="tx2"/>
              </a:solidFill>
              <a:latin typeface="Arial" panose="020B0604020202020204" pitchFamily="34" charset="0"/>
            </a:endParaRPr>
          </a:p>
        </p:txBody>
      </p:sp>
      <p:pic>
        <p:nvPicPr>
          <p:cNvPr id="47110" name="Picture 6" descr="NB09_31"/>
          <p:cNvPicPr>
            <a:picLocks noChangeAspect="1"/>
          </p:cNvPicPr>
          <p:nvPr/>
        </p:nvPicPr>
        <p:blipFill>
          <a:blip r:embed="rId1"/>
          <a:stretch>
            <a:fillRect/>
          </a:stretch>
        </p:blipFill>
        <p:spPr>
          <a:xfrm>
            <a:off x="755650" y="4797425"/>
            <a:ext cx="2808288" cy="2060575"/>
          </a:xfrm>
          <a:prstGeom prst="rect">
            <a:avLst/>
          </a:prstGeom>
          <a:noFill/>
          <a:ln w="9525">
            <a:noFill/>
          </a:ln>
        </p:spPr>
      </p:pic>
      <p:pic>
        <p:nvPicPr>
          <p:cNvPr id="47111" name="Picture 7" descr="NB09_01"/>
          <p:cNvPicPr>
            <a:picLocks noChangeAspect="1"/>
          </p:cNvPicPr>
          <p:nvPr/>
        </p:nvPicPr>
        <p:blipFill>
          <a:blip r:embed="rId2"/>
          <a:stretch>
            <a:fillRect/>
          </a:stretch>
        </p:blipFill>
        <p:spPr>
          <a:xfrm>
            <a:off x="5508625" y="4797425"/>
            <a:ext cx="2376488" cy="2060575"/>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AutoShape 2"/>
          <p:cNvSpPr>
            <a:spLocks noGrp="1" noChangeArrowheads="1"/>
          </p:cNvSpPr>
          <p:nvPr>
            <p:ph idx="1"/>
          </p:nvPr>
        </p:nvSpPr>
        <p:spPr>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ln>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000" b="1" i="0" u="none" strike="noStrike" kern="0" cap="none" spc="0" normalizeH="0" baseline="0" noProof="0" smtClean="0">
                <a:ln>
                  <a:noFill/>
                </a:ln>
                <a:solidFill>
                  <a:schemeClr val="tx1"/>
                </a:solidFill>
                <a:effectLst/>
                <a:uLnTx/>
                <a:uFillTx/>
                <a:latin typeface="+mn-lt"/>
                <a:ea typeface="+mn-ea"/>
                <a:cs typeface="+mn-cs"/>
              </a:rPr>
              <a:t>1·</a:t>
            </a:r>
            <a:r>
              <a:rPr kumimoji="0" lang="zh-CN" altLang="en-US" sz="2000" b="1" i="0" u="none" strike="noStrike" kern="0" cap="none" spc="0" normalizeH="0" baseline="0" noProof="0" smtClean="0">
                <a:ln>
                  <a:noFill/>
                </a:ln>
                <a:solidFill>
                  <a:schemeClr val="tx1"/>
                </a:solidFill>
                <a:effectLst/>
                <a:uLnTx/>
                <a:uFillTx/>
                <a:latin typeface="+mn-lt"/>
                <a:ea typeface="+mn-ea"/>
                <a:cs typeface="+mn-cs"/>
              </a:rPr>
              <a:t>乳制品企业的例子</a:t>
            </a:r>
            <a:r>
              <a:rPr kumimoji="0" lang="en-US" altLang="zh-CN" sz="2000" b="1" i="0" u="none" strike="noStrike" kern="0" cap="none" spc="0" normalizeH="0" baseline="0" noProof="0" smtClean="0">
                <a:ln>
                  <a:noFill/>
                </a:ln>
                <a:solidFill>
                  <a:schemeClr val="tx1"/>
                </a:solidFill>
                <a:effectLst/>
                <a:uLnTx/>
                <a:uFillTx/>
                <a:latin typeface="+mn-lt"/>
                <a:ea typeface="+mn-ea"/>
                <a:cs typeface="+mn-cs"/>
              </a:rPr>
              <a:t>······</a:t>
            </a:r>
            <a:r>
              <a:rPr kumimoji="0" lang="zh-CN" altLang="en-US" sz="2000" b="1" i="0" u="none" strike="noStrike" kern="0" cap="none" spc="0" normalizeH="0" baseline="0" noProof="0" smtClean="0">
                <a:ln>
                  <a:noFill/>
                </a:ln>
                <a:solidFill>
                  <a:schemeClr val="tx1"/>
                </a:solidFill>
                <a:effectLst/>
                <a:uLnTx/>
                <a:uFillTx/>
                <a:latin typeface="+mn-lt"/>
                <a:ea typeface="+mn-ea"/>
                <a:cs typeface="+mn-cs"/>
              </a:rPr>
              <a:t>定期要清理关罐内的阀，但清理记录无专人负责，势必造成食物中毒的发生。</a:t>
            </a:r>
            <a:endParaRPr kumimoji="0" lang="zh-CN" altLang="en-US" sz="20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000" b="1" i="0" u="none" strike="noStrike" kern="0" cap="none" spc="0" normalizeH="0" baseline="0" noProof="0" smtClean="0">
                <a:ln>
                  <a:noFill/>
                </a:ln>
                <a:solidFill>
                  <a:schemeClr val="tx1"/>
                </a:solidFill>
                <a:effectLst/>
                <a:uLnTx/>
                <a:uFillTx/>
                <a:latin typeface="+mn-lt"/>
                <a:ea typeface="+mn-ea"/>
                <a:cs typeface="+mn-cs"/>
              </a:rPr>
              <a:t>2·</a:t>
            </a:r>
            <a:r>
              <a:rPr kumimoji="0" lang="zh-CN" altLang="en-US" sz="2000" b="1" i="0" u="none" strike="noStrike" kern="0" cap="none" spc="0" normalizeH="0" baseline="0" noProof="0" smtClean="0">
                <a:ln>
                  <a:noFill/>
                </a:ln>
                <a:solidFill>
                  <a:schemeClr val="tx1"/>
                </a:solidFill>
                <a:effectLst/>
                <a:uLnTx/>
                <a:uFillTx/>
                <a:latin typeface="+mn-lt"/>
                <a:ea typeface="+mn-ea"/>
                <a:cs typeface="+mn-cs"/>
              </a:rPr>
              <a:t>作为不良再发防止、使用</a:t>
            </a:r>
            <a:r>
              <a:rPr kumimoji="0" lang="en-US" altLang="zh-CN" sz="2000" b="1" i="0" u="none" strike="noStrike" kern="0" cap="none" spc="0" normalizeH="0" baseline="0" noProof="0" smtClean="0">
                <a:ln>
                  <a:noFill/>
                </a:ln>
                <a:solidFill>
                  <a:schemeClr val="tx1"/>
                </a:solidFill>
                <a:effectLst/>
                <a:uLnTx/>
                <a:uFillTx/>
                <a:latin typeface="+mn-lt"/>
                <a:ea typeface="+mn-ea"/>
                <a:cs typeface="+mn-cs"/>
              </a:rPr>
              <a:t>【</a:t>
            </a:r>
            <a:r>
              <a:rPr kumimoji="0" lang="zh-CN" altLang="en-US" sz="2000" b="1" i="0" u="none" strike="noStrike" kern="0" cap="none" spc="0" normalizeH="0" baseline="0" noProof="0" smtClean="0">
                <a:ln>
                  <a:noFill/>
                </a:ln>
                <a:solidFill>
                  <a:schemeClr val="tx1"/>
                </a:solidFill>
                <a:effectLst/>
                <a:uLnTx/>
                <a:uFillTx/>
                <a:latin typeface="+mn-lt"/>
                <a:ea typeface="+mn-ea"/>
                <a:cs typeface="+mn-cs"/>
              </a:rPr>
              <a:t>白笔检查</a:t>
            </a:r>
            <a:r>
              <a:rPr kumimoji="0" lang="en-US" altLang="zh-CN" sz="2000" b="1" i="0" u="none" strike="noStrike" kern="0" cap="none" spc="0" normalizeH="0" baseline="0" noProof="0" smtClean="0">
                <a:ln>
                  <a:noFill/>
                </a:ln>
                <a:solidFill>
                  <a:schemeClr val="tx1"/>
                </a:solidFill>
                <a:effectLst/>
                <a:uLnTx/>
                <a:uFillTx/>
                <a:latin typeface="+mn-lt"/>
                <a:ea typeface="+mn-ea"/>
                <a:cs typeface="+mn-cs"/>
              </a:rPr>
              <a:t>】</a:t>
            </a:r>
            <a:r>
              <a:rPr kumimoji="0" lang="zh-CN" altLang="en-US" sz="2000" b="1" i="0" u="none" strike="noStrike" kern="0" cap="none" spc="0" normalizeH="0" baseline="0" noProof="0" smtClean="0">
                <a:ln>
                  <a:noFill/>
                </a:ln>
                <a:solidFill>
                  <a:schemeClr val="tx1"/>
                </a:solidFill>
                <a:effectLst/>
                <a:uLnTx/>
                <a:uFillTx/>
                <a:latin typeface="+mn-lt"/>
                <a:ea typeface="+mn-ea"/>
                <a:cs typeface="+mn-cs"/>
              </a:rPr>
              <a:t>，但几个月后出现白笔涂写的地方掉色，造成外观不良（原因白笔涂写造成）。</a:t>
            </a:r>
            <a:endParaRPr kumimoji="0" lang="zh-CN" altLang="en-US" sz="20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0" cap="none" spc="0" normalizeH="0" baseline="0" noProof="0" smtClean="0">
              <a:ln>
                <a:noFill/>
              </a:ln>
              <a:solidFill>
                <a:schemeClr val="tx1"/>
              </a:solidFill>
              <a:effectLst/>
              <a:uLnTx/>
              <a:uFillTx/>
              <a:latin typeface="+mn-lt"/>
              <a:ea typeface="+mn-ea"/>
              <a:cs typeface="+mn-cs"/>
            </a:endParaRPr>
          </a:p>
        </p:txBody>
      </p:sp>
      <p:sp>
        <p:nvSpPr>
          <p:cNvPr id="48131" name="AutoShape 3"/>
          <p:cNvSpPr/>
          <p:nvPr>
            <p:ph type="title"/>
          </p:nvPr>
        </p:nvSpPr>
        <p:spPr>
          <a:prstGeom prst="roundRect">
            <a:avLst>
              <a:gd name="adj" fmla="val 16667"/>
            </a:avLst>
          </a:prstGeom>
          <a:gradFill rotWithShape="1">
            <a:gsLst>
              <a:gs pos="0">
                <a:srgbClr val="FFFFFF">
                  <a:alpha val="100000"/>
                </a:srgbClr>
              </a:gs>
              <a:gs pos="100000">
                <a:srgbClr val="FFFF00">
                  <a:alpha val="100000"/>
                </a:srgbClr>
              </a:gs>
            </a:gsLst>
            <a:lin ang="5400000" scaled="1"/>
            <a:tileRect/>
          </a:gradFill>
          <a:ln w="38100">
            <a:solidFill>
              <a:srgbClr val="0000FF">
                <a:alpha val="100000"/>
              </a:srgbClr>
            </a:solidFill>
          </a:ln>
        </p:spPr>
        <p:txBody>
          <a:bodyPr vert="horz" wrap="square" lIns="91440" tIns="45720" rIns="91440" bIns="45720" anchor="ctr" anchorCtr="0"/>
          <a:p>
            <a:pPr eaLnBrk="1" hangingPunct="1"/>
            <a:r>
              <a:rPr lang="en-US" altLang="zh-CN" sz="4000" b="1" dirty="0"/>
              <a:t>·</a:t>
            </a:r>
            <a:r>
              <a:rPr lang="zh-CN" altLang="en-US" sz="3200" b="1" dirty="0"/>
              <a:t>因管理欠缺，指导不足等引发的不良事例</a:t>
            </a:r>
            <a:endParaRPr lang="zh-CN" altLang="en-US" sz="3200" b="1" dirty="0"/>
          </a:p>
        </p:txBody>
      </p:sp>
      <p:sp>
        <p:nvSpPr>
          <p:cNvPr id="48132" name="AutoShape 4"/>
          <p:cNvSpPr/>
          <p:nvPr/>
        </p:nvSpPr>
        <p:spPr>
          <a:xfrm>
            <a:off x="611188" y="4076700"/>
            <a:ext cx="7848600" cy="1657350"/>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p>
            <a:pPr algn="ctr"/>
            <a:r>
              <a:rPr lang="en-US" altLang="zh-CN" sz="2000" b="1" dirty="0">
                <a:solidFill>
                  <a:schemeClr val="accent2"/>
                </a:solidFill>
                <a:latin typeface="Arial" panose="020B0604020202020204" pitchFamily="34" charset="0"/>
              </a:rPr>
              <a:t> </a:t>
            </a:r>
            <a:r>
              <a:rPr lang="en-US" altLang="zh-CN" sz="2400" b="1" dirty="0">
                <a:solidFill>
                  <a:schemeClr val="accent2"/>
                </a:solidFill>
                <a:latin typeface="Arial" panose="020B0604020202020204" pitchFamily="34" charset="0"/>
              </a:rPr>
              <a:t>※</a:t>
            </a:r>
            <a:r>
              <a:rPr lang="zh-CN" altLang="en-US" sz="2400" b="1" dirty="0">
                <a:solidFill>
                  <a:schemeClr val="accent2"/>
                </a:solidFill>
                <a:latin typeface="Arial" panose="020B0604020202020204" pitchFamily="34" charset="0"/>
              </a:rPr>
              <a:t>品质管理是一项非常重要的工作，即使达到了防误化也不能感到异常就不存在了，强化品质意识是非常重要的（情报传递、情报交换、当面交谈）</a:t>
            </a:r>
            <a:r>
              <a:rPr lang="zh-CN" altLang="en-US" sz="2000" b="1" dirty="0">
                <a:solidFill>
                  <a:schemeClr val="accent2"/>
                </a:solidFill>
                <a:latin typeface="Arial" panose="020B0604020202020204" pitchFamily="34" charset="0"/>
              </a:rPr>
              <a:t>。</a:t>
            </a:r>
            <a:endParaRPr lang="zh-CN" altLang="en-US" sz="2000" b="1" dirty="0">
              <a:solidFill>
                <a:schemeClr val="accent2"/>
              </a:solidFill>
              <a:latin typeface="Arial" panose="020B0604020202020204" pitchFamily="34" charset="0"/>
            </a:endParaRPr>
          </a:p>
        </p:txBody>
      </p:sp>
      <p:sp>
        <p:nvSpPr>
          <p:cNvPr id="48133" name="Text Box 5"/>
          <p:cNvSpPr txBox="1"/>
          <p:nvPr/>
        </p:nvSpPr>
        <p:spPr>
          <a:xfrm>
            <a:off x="827088" y="6165850"/>
            <a:ext cx="7632700" cy="366713"/>
          </a:xfrm>
          <a:prstGeom prst="rect">
            <a:avLst/>
          </a:prstGeom>
          <a:noFill/>
          <a:ln w="9525">
            <a:noFill/>
          </a:ln>
        </p:spPr>
        <p:txBody>
          <a:bodyPr>
            <a:spAutoFit/>
          </a:bodyPr>
          <a:p>
            <a:pPr>
              <a:spcBef>
                <a:spcPct val="50000"/>
              </a:spcBef>
            </a:pPr>
            <a:endParaRPr lang="zh-CN" altLang="zh-CN" sz="1800" dirty="0">
              <a:latin typeface="Arial" panose="020B0604020202020204" pitchFamily="34" charset="0"/>
            </a:endParaRPr>
          </a:p>
        </p:txBody>
      </p:sp>
      <p:sp>
        <p:nvSpPr>
          <p:cNvPr id="48134" name="Rectangle 6"/>
          <p:cNvSpPr/>
          <p:nvPr/>
        </p:nvSpPr>
        <p:spPr>
          <a:xfrm>
            <a:off x="1189038" y="5197475"/>
            <a:ext cx="6335712" cy="854075"/>
          </a:xfrm>
          <a:prstGeom prst="rect">
            <a:avLst/>
          </a:prstGeom>
          <a:noFill/>
          <a:ln w="9525">
            <a:noFill/>
          </a:ln>
        </p:spPr>
        <p:txBody>
          <a:bodyPr>
            <a:spAutoFit/>
          </a:bodyPr>
          <a:p>
            <a:pPr>
              <a:spcBef>
                <a:spcPct val="50000"/>
              </a:spcBef>
            </a:pPr>
            <a:r>
              <a:rPr lang="en-US" altLang="zh-CN" sz="2000" b="1" dirty="0">
                <a:solidFill>
                  <a:schemeClr val="accent2"/>
                </a:solidFill>
                <a:latin typeface="Arial" panose="020B0604020202020204" pitchFamily="34" charset="0"/>
              </a:rPr>
              <a:t>    </a:t>
            </a:r>
            <a:endParaRPr lang="en-US" altLang="zh-CN" sz="2000" b="1" dirty="0">
              <a:solidFill>
                <a:schemeClr val="accent2"/>
              </a:solidFill>
              <a:latin typeface="Arial" panose="020B0604020202020204" pitchFamily="34" charset="0"/>
            </a:endParaRPr>
          </a:p>
          <a:p>
            <a:pPr>
              <a:spcBef>
                <a:spcPct val="50000"/>
              </a:spcBef>
            </a:pPr>
            <a:endParaRPr lang="en-US" altLang="zh-CN" sz="2000" b="1" dirty="0">
              <a:solidFill>
                <a:schemeClr val="accent2"/>
              </a:solidFill>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49154" name="Rectangle 2"/>
          <p:cNvSpPr/>
          <p:nvPr/>
        </p:nvSpPr>
        <p:spPr>
          <a:xfrm>
            <a:off x="323850" y="908050"/>
            <a:ext cx="8569325" cy="5761038"/>
          </a:xfrm>
          <a:prstGeom prst="rect">
            <a:avLst/>
          </a:prstGeom>
          <a:gradFill rotWithShape="1">
            <a:gsLst>
              <a:gs pos="0">
                <a:srgbClr val="33CCCC"/>
              </a:gs>
              <a:gs pos="100000">
                <a:srgbClr val="FFFFFF"/>
              </a:gs>
            </a:gsLst>
            <a:path path="rect">
              <a:fillToRect r="100000" b="100000"/>
            </a:path>
            <a:tileRect/>
          </a:gradFill>
          <a:ln w="9525" cap="flat" cmpd="sng">
            <a:solidFill>
              <a:srgbClr val="33CCCC"/>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29699" name="AutoShape 3"/>
          <p:cNvSpPr>
            <a:spLocks noChangeArrowheads="1"/>
          </p:cNvSpPr>
          <p:nvPr/>
        </p:nvSpPr>
        <p:spPr bwMode="auto">
          <a:xfrm>
            <a:off x="395288" y="1125538"/>
            <a:ext cx="8424863" cy="1366838"/>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18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安全的、适时生产优质、便宜的产品</a:t>
            </a:r>
            <a:r>
              <a:rPr kumimoji="0" lang="en-US" altLang="zh-CN" sz="18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18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rPr>
              <a:t>是否按标准作业进行的？</a:t>
            </a:r>
            <a:endParaRPr kumimoji="0" lang="zh-CN" altLang="en-US" sz="1800" b="1" i="0" u="none" strike="noStrike" kern="1200" cap="none" spc="0" normalizeH="0" baseline="0" noProof="0" dirty="0">
              <a:ln>
                <a:noFill/>
              </a:ln>
              <a:solidFill>
                <a:schemeClr val="accent2"/>
              </a:solidFill>
              <a:effectLst/>
              <a:uLnTx/>
              <a:uFillTx/>
              <a:latin typeface="Arial" panose="020B0604020202020204" pitchFamily="34" charset="0"/>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accent2"/>
                </a:solidFill>
                <a:effectLst/>
                <a:uLnTx/>
                <a:uFillTx/>
                <a:latin typeface="Arial" panose="020B0604020202020204" pitchFamily="34" charset="0"/>
                <a:ea typeface="宋体" panose="02010600030101010101" pitchFamily="2" charset="-122"/>
                <a:cs typeface="+mn-cs"/>
              </a:rPr>
              <a:t>※TPS</a:t>
            </a:r>
            <a:r>
              <a:rPr kumimoji="0" lang="zh-CN" altLang="en-US" sz="1800" b="1" i="0" u="none" strike="noStrike" kern="1200" cap="none" spc="0" normalizeH="0" baseline="0" noProof="0" dirty="0">
                <a:ln>
                  <a:noFill/>
                </a:ln>
                <a:solidFill>
                  <a:schemeClr val="accent2"/>
                </a:solidFill>
                <a:effectLst/>
                <a:uLnTx/>
                <a:uFillTx/>
                <a:latin typeface="Arial" panose="020B0604020202020204" pitchFamily="34" charset="0"/>
                <a:ea typeface="宋体" panose="02010600030101010101" pitchFamily="2" charset="-122"/>
                <a:cs typeface="+mn-cs"/>
              </a:rPr>
              <a:t>教育是否以</a:t>
            </a:r>
            <a:r>
              <a:rPr kumimoji="0" lang="en-US" altLang="zh-CN" sz="1800" b="1" i="0" u="none" strike="noStrike" kern="1200" cap="none" spc="0" normalizeH="0" baseline="0" noProof="0" dirty="0">
                <a:ln>
                  <a:noFill/>
                </a:ln>
                <a:solidFill>
                  <a:schemeClr val="accent2"/>
                </a:solidFill>
                <a:effectLst/>
                <a:uLnTx/>
                <a:uFillTx/>
                <a:latin typeface="Arial" panose="020B0604020202020204" pitchFamily="34" charset="0"/>
                <a:ea typeface="宋体" panose="02010600030101010101" pitchFamily="2" charset="-122"/>
                <a:cs typeface="+mn-cs"/>
              </a:rPr>
              <a:t>OJT</a:t>
            </a:r>
            <a:r>
              <a:rPr kumimoji="0" lang="zh-CN" altLang="en-US" sz="1800" b="1" i="0" u="none" strike="noStrike" kern="1200" cap="none" spc="0" normalizeH="0" baseline="0" noProof="0" dirty="0">
                <a:ln>
                  <a:noFill/>
                </a:ln>
                <a:solidFill>
                  <a:schemeClr val="accent2"/>
                </a:solidFill>
                <a:effectLst/>
                <a:uLnTx/>
                <a:uFillTx/>
                <a:latin typeface="Arial" panose="020B0604020202020204" pitchFamily="34" charset="0"/>
                <a:ea typeface="宋体" panose="02010600030101010101" pitchFamily="2" charset="-122"/>
                <a:cs typeface="+mn-cs"/>
              </a:rPr>
              <a:t>方式在组内渗透并在日常工作中全员进行实施？</a:t>
            </a:r>
            <a:endParaRPr kumimoji="0" lang="zh-CN" altLang="en-US" sz="1800" b="1" i="0" u="none" strike="noStrike" kern="1200" cap="none" spc="0" normalizeH="0" baseline="0" noProof="0" dirty="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49156" name="AutoShape 4"/>
          <p:cNvSpPr/>
          <p:nvPr/>
        </p:nvSpPr>
        <p:spPr>
          <a:xfrm>
            <a:off x="2411413" y="188913"/>
            <a:ext cx="4322762" cy="738187"/>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spAutoFit/>
          </a:bodyPr>
          <a:p>
            <a:pPr algn="ctr"/>
            <a:r>
              <a:rPr lang="zh-CN" altLang="en-US" sz="3600" b="1" dirty="0">
                <a:solidFill>
                  <a:schemeClr val="accent2"/>
                </a:solidFill>
                <a:latin typeface="Arial" panose="020B0604020202020204" pitchFamily="34" charset="0"/>
                <a:ea typeface="幼圆" panose="02010509060101010101" pitchFamily="49" charset="-122"/>
              </a:rPr>
              <a:t>组长日常检查重点</a:t>
            </a:r>
            <a:endParaRPr lang="zh-CN" altLang="en-US" sz="3600" b="1" dirty="0">
              <a:solidFill>
                <a:schemeClr val="accent2"/>
              </a:solidFill>
              <a:latin typeface="Arial" panose="020B0604020202020204" pitchFamily="34" charset="0"/>
              <a:ea typeface="幼圆" panose="02010509060101010101" pitchFamily="49" charset="-122"/>
            </a:endParaRPr>
          </a:p>
        </p:txBody>
      </p:sp>
      <p:sp>
        <p:nvSpPr>
          <p:cNvPr id="49157" name="AutoShape 5"/>
          <p:cNvSpPr/>
          <p:nvPr/>
        </p:nvSpPr>
        <p:spPr>
          <a:xfrm>
            <a:off x="395288" y="620713"/>
            <a:ext cx="1368425" cy="468312"/>
          </a:xfrm>
          <a:prstGeom prst="roundRect">
            <a:avLst>
              <a:gd name="adj" fmla="val 16667"/>
            </a:avLst>
          </a:prstGeom>
          <a:gradFill rotWithShape="1">
            <a:gsLst>
              <a:gs pos="0">
                <a:srgbClr val="00FF00"/>
              </a:gs>
              <a:gs pos="100000">
                <a:srgbClr val="FFFFFF"/>
              </a:gs>
            </a:gsLst>
            <a:path path="rect">
              <a:fillToRect t="100000" r="100000"/>
            </a:path>
            <a:tileRect/>
          </a:gradFill>
          <a:ln w="38100" cap="flat" cmpd="sng">
            <a:solidFill>
              <a:srgbClr val="FF0000"/>
            </a:solidFill>
            <a:prstDash val="solid"/>
            <a:headEnd type="none" w="med" len="med"/>
            <a:tailEnd type="none" w="med" len="med"/>
          </a:ln>
        </p:spPr>
        <p:txBody>
          <a:bodyPr anchor="ctr" anchorCtr="0">
            <a:spAutoFit/>
          </a:bodyPr>
          <a:p>
            <a:pPr algn="ctr"/>
            <a:r>
              <a:rPr lang="en-US" altLang="zh-CN" sz="2000" b="1" dirty="0">
                <a:solidFill>
                  <a:srgbClr val="FF0066"/>
                </a:solidFill>
                <a:latin typeface="Arial" panose="020B0604020202020204" pitchFamily="34" charset="0"/>
                <a:ea typeface="幼圆" panose="02010509060101010101" pitchFamily="49" charset="-122"/>
              </a:rPr>
              <a:t>7·</a:t>
            </a:r>
            <a:r>
              <a:rPr lang="zh-CN" altLang="en-US" sz="2000" b="1" dirty="0">
                <a:solidFill>
                  <a:srgbClr val="FF0066"/>
                </a:solidFill>
                <a:latin typeface="Arial" panose="020B0604020202020204" pitchFamily="34" charset="0"/>
                <a:ea typeface="幼圆" panose="02010509060101010101" pitchFamily="49" charset="-122"/>
              </a:rPr>
              <a:t>生产</a:t>
            </a:r>
            <a:endParaRPr lang="zh-CN" altLang="en-US" sz="2000" b="1" dirty="0">
              <a:solidFill>
                <a:srgbClr val="FF0066"/>
              </a:solidFill>
              <a:latin typeface="Arial" panose="020B0604020202020204" pitchFamily="34" charset="0"/>
              <a:ea typeface="幼圆" panose="02010509060101010101" pitchFamily="49" charset="-122"/>
            </a:endParaRPr>
          </a:p>
        </p:txBody>
      </p:sp>
      <p:sp>
        <p:nvSpPr>
          <p:cNvPr id="29702" name="AutoShape 6"/>
          <p:cNvSpPr>
            <a:spLocks noChangeArrowheads="1"/>
          </p:cNvSpPr>
          <p:nvPr/>
        </p:nvSpPr>
        <p:spPr bwMode="auto">
          <a:xfrm>
            <a:off x="395288" y="2924175"/>
            <a:ext cx="8424863" cy="3168650"/>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生产要及时判断出浪费、不均匀、不合适现象与</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目视管理</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相结合，围</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绕不断提高生产性的目标，推进改善活动的持续开展。</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1</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提高生产变动使得应变能力，计划性的调整崗位，培养多技能的人员。</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2</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建立组与组之间的支援体制，以对应休假，培训时的人员短缺。</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3</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组长工作就要抓全盘，作为监督这就要了解人、产品，设备的状况，努</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 想改善完善的方向去做。</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4</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把丰田管理方式融合在班组工作中，以达到提高可动率的目的。</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49159" name="AutoShape 7"/>
          <p:cNvSpPr/>
          <p:nvPr/>
        </p:nvSpPr>
        <p:spPr>
          <a:xfrm>
            <a:off x="468313" y="3214688"/>
            <a:ext cx="71437" cy="142875"/>
          </a:xfrm>
          <a:prstGeom prst="flowChartSor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AutoShape 2"/>
          <p:cNvSpPr>
            <a:spLocks noGrp="1" noChangeArrowheads="1"/>
          </p:cNvSpPr>
          <p:nvPr>
            <p:ph idx="1"/>
          </p:nvPr>
        </p:nvSpPr>
        <p:spPr>
          <a:xfrm>
            <a:off x="4577715" y="2018030"/>
            <a:ext cx="4377690" cy="4114800"/>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ln>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Tx/>
              <a:buSzTx/>
              <a:buFontTx/>
              <a:buNone/>
              <a:defRPr/>
            </a:pPr>
            <a:endParaRPr kumimoji="0" lang="en-US" altLang="zh-CN" sz="16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endParaRPr kumimoji="0" lang="en-US" altLang="zh-CN" sz="10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10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rPr>
              <a:t>·</a:t>
            </a:r>
            <a:r>
              <a:rPr kumimoji="0" lang="zh-CN" altLang="en-US" sz="20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按作业列表的基准，实施作业培训、指导。</a:t>
            </a:r>
            <a:endParaRPr kumimoji="0" lang="zh-CN" altLang="en-US" sz="20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20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rPr>
              <a:t>·</a:t>
            </a:r>
            <a:r>
              <a:rPr kumimoji="0" lang="zh-CN" altLang="en-US" sz="20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掌握由于员工身体不适造成的生产拖延的情况，并向上级汇报。</a:t>
            </a:r>
            <a:endParaRPr kumimoji="0" lang="zh-CN" altLang="en-US" sz="20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20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rPr>
              <a:t>·</a:t>
            </a:r>
            <a:r>
              <a:rPr kumimoji="0" lang="zh-CN" altLang="en-US" sz="20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掌握操作要点谁都会安心工作，所以班长和组员共同思考向组长汇报。</a:t>
            </a:r>
            <a:endParaRPr kumimoji="0" lang="zh-CN" altLang="en-US" sz="20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endParaRPr kumimoji="0" lang="en-US" altLang="zh-CN" sz="10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50179" name="AutoShape 3"/>
          <p:cNvSpPr/>
          <p:nvPr>
            <p:ph type="title"/>
          </p:nvPr>
        </p:nvSpPr>
        <p:spPr>
          <a:xfrm>
            <a:off x="4859655" y="928370"/>
            <a:ext cx="4084320" cy="819150"/>
          </a:xfrm>
          <a:prstGeom prst="roundRect">
            <a:avLst>
              <a:gd name="adj" fmla="val 16667"/>
            </a:avLst>
          </a:prstGeom>
          <a:gradFill rotWithShape="1">
            <a:gsLst>
              <a:gs pos="0">
                <a:srgbClr val="FFFFFF">
                  <a:alpha val="100000"/>
                </a:srgbClr>
              </a:gs>
              <a:gs pos="100000">
                <a:srgbClr val="FFFF00">
                  <a:alpha val="100000"/>
                </a:srgbClr>
              </a:gs>
            </a:gsLst>
            <a:lin ang="5400000" scaled="1"/>
            <a:tileRect/>
          </a:gradFill>
          <a:ln w="38100">
            <a:solidFill>
              <a:srgbClr val="0000FF">
                <a:alpha val="100000"/>
              </a:srgbClr>
            </a:solidFill>
          </a:ln>
        </p:spPr>
        <p:txBody>
          <a:bodyPr vert="horz" wrap="square" lIns="91440" tIns="45720" rIns="91440" bIns="45720" anchor="ctr" anchorCtr="0"/>
          <a:p>
            <a:pPr eaLnBrk="1" hangingPunct="1"/>
            <a:r>
              <a:rPr lang="zh-CN" altLang="en-US" sz="2400" b="1" dirty="0"/>
              <a:t>对</a:t>
            </a:r>
            <a:r>
              <a:rPr lang="en-US" altLang="zh-CN" sz="2400" b="1" dirty="0"/>
              <a:t>EX</a:t>
            </a:r>
            <a:r>
              <a:rPr lang="zh-CN" altLang="en-US" sz="2400" b="1" dirty="0"/>
              <a:t>（班长）的教育内容</a:t>
            </a:r>
            <a:endParaRPr lang="zh-CN" altLang="en-US" sz="2400" b="1" dirty="0"/>
          </a:p>
        </p:txBody>
      </p:sp>
      <p:sp>
        <p:nvSpPr>
          <p:cNvPr id="30724" name="AutoShape 4"/>
          <p:cNvSpPr>
            <a:spLocks noChangeArrowheads="1"/>
          </p:cNvSpPr>
          <p:nvPr/>
        </p:nvSpPr>
        <p:spPr bwMode="auto">
          <a:xfrm>
            <a:off x="179070" y="1988820"/>
            <a:ext cx="4241165" cy="2690495"/>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a:lstStyle/>
          <a:p>
            <a:pPr marL="342900" marR="0" lvl="0" indent="-342900" algn="l" defTabSz="914400" rtl="0" eaLnBrk="1" fontAlgn="base" latinLnBrk="0" hangingPunct="1">
              <a:lnSpc>
                <a:spcPct val="90000"/>
              </a:lnSpc>
              <a:spcBef>
                <a:spcPct val="20000"/>
              </a:spcBef>
              <a:spcAft>
                <a:spcPct val="0"/>
              </a:spcAft>
              <a:buClrTx/>
              <a:buSzTx/>
              <a:buFontTx/>
              <a:buNone/>
              <a:defRPr/>
            </a:pPr>
            <a:endParaRPr kumimoji="0" lang="en-US" altLang="zh-CN" sz="3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教育组员进行作业列表、作业训练的重要性。</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教育组员一旦身体出现不适，生产受影响时马上报告，以得到允许休息的指示。</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指导操作要点方面的提案内容。</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endPar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50181" name="AutoShape 5"/>
          <p:cNvSpPr/>
          <p:nvPr/>
        </p:nvSpPr>
        <p:spPr>
          <a:xfrm>
            <a:off x="323215" y="981075"/>
            <a:ext cx="4096385" cy="624205"/>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p>
            <a:pPr algn="ctr"/>
            <a:r>
              <a:rPr lang="zh-CN" altLang="en-US" b="1" dirty="0">
                <a:solidFill>
                  <a:schemeClr val="tx2"/>
                </a:solidFill>
                <a:latin typeface="Arial" panose="020B0604020202020204" pitchFamily="34" charset="0"/>
              </a:rPr>
              <a:t>对一般组员的教育内容</a:t>
            </a:r>
            <a:endParaRPr lang="zh-CN" altLang="en-US" b="1" dirty="0">
              <a:solidFill>
                <a:schemeClr val="tx2"/>
              </a:solidFill>
              <a:latin typeface="Arial" panose="020B0604020202020204" pitchFamily="34" charset="0"/>
            </a:endParaRPr>
          </a:p>
        </p:txBody>
      </p:sp>
      <p:pic>
        <p:nvPicPr>
          <p:cNvPr id="50182" name="Picture 6" descr="NB10_17"/>
          <p:cNvPicPr>
            <a:picLocks noChangeAspect="1"/>
          </p:cNvPicPr>
          <p:nvPr/>
        </p:nvPicPr>
        <p:blipFill>
          <a:blip r:embed="rId1"/>
          <a:stretch>
            <a:fillRect/>
          </a:stretch>
        </p:blipFill>
        <p:spPr>
          <a:xfrm>
            <a:off x="1042988" y="4797425"/>
            <a:ext cx="2305050" cy="1835150"/>
          </a:xfrm>
          <a:prstGeom prst="rect">
            <a:avLst/>
          </a:prstGeom>
          <a:noFill/>
          <a:ln w="9525">
            <a:noFill/>
          </a:ln>
        </p:spPr>
      </p:pic>
      <p:pic>
        <p:nvPicPr>
          <p:cNvPr id="50183" name="Picture 7" descr="NB10_18"/>
          <p:cNvPicPr>
            <a:picLocks noChangeAspect="1"/>
          </p:cNvPicPr>
          <p:nvPr/>
        </p:nvPicPr>
        <p:blipFill>
          <a:blip r:embed="rId2"/>
          <a:stretch>
            <a:fillRect/>
          </a:stretch>
        </p:blipFill>
        <p:spPr>
          <a:xfrm>
            <a:off x="4859338" y="4797425"/>
            <a:ext cx="2481262" cy="1739900"/>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AutoShape 2"/>
          <p:cNvSpPr>
            <a:spLocks noGrp="1" noChangeArrowheads="1"/>
          </p:cNvSpPr>
          <p:nvPr>
            <p:ph idx="1"/>
          </p:nvPr>
        </p:nvSpPr>
        <p:spPr>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ln>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000" b="1" i="0" u="none" strike="noStrike" kern="0" cap="none" spc="0" normalizeH="0" baseline="0" noProof="0" smtClean="0">
                <a:ln>
                  <a:noFill/>
                </a:ln>
                <a:solidFill>
                  <a:schemeClr val="tx1"/>
                </a:solidFill>
                <a:effectLst/>
                <a:uLnTx/>
                <a:uFillTx/>
                <a:latin typeface="+mn-lt"/>
                <a:ea typeface="+mn-ea"/>
                <a:cs typeface="+mn-cs"/>
              </a:rPr>
              <a:t>1·</a:t>
            </a:r>
            <a:r>
              <a:rPr kumimoji="0" lang="zh-CN" altLang="en-US" sz="2000" b="1" i="0" u="none" strike="noStrike" kern="0" cap="none" spc="0" normalizeH="0" baseline="0" noProof="0" smtClean="0">
                <a:ln>
                  <a:noFill/>
                </a:ln>
                <a:solidFill>
                  <a:schemeClr val="tx1"/>
                </a:solidFill>
                <a:effectLst/>
                <a:uLnTx/>
                <a:uFillTx/>
                <a:latin typeface="+mn-lt"/>
                <a:ea typeface="+mn-ea"/>
                <a:cs typeface="+mn-cs"/>
              </a:rPr>
              <a:t>长时间由专人担当超水平，难度极高的工作，所以当本人年休时，生产线的停滞增多，造成生产指标下降。</a:t>
            </a:r>
            <a:endParaRPr kumimoji="0" lang="zh-CN" altLang="en-US" sz="20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000" b="1" i="0" u="none" strike="noStrike" kern="0" cap="none" spc="0" normalizeH="0" baseline="0" noProof="0" smtClean="0">
                <a:ln>
                  <a:noFill/>
                </a:ln>
                <a:solidFill>
                  <a:schemeClr val="tx1"/>
                </a:solidFill>
                <a:effectLst/>
                <a:uLnTx/>
                <a:uFillTx/>
                <a:latin typeface="+mn-lt"/>
                <a:ea typeface="+mn-ea"/>
                <a:cs typeface="+mn-cs"/>
              </a:rPr>
              <a:t>2·</a:t>
            </a:r>
            <a:r>
              <a:rPr kumimoji="0" lang="zh-CN" altLang="en-US" sz="2000" b="1" i="0" u="none" strike="noStrike" kern="0" cap="none" spc="0" normalizeH="0" baseline="0" noProof="0" smtClean="0">
                <a:ln>
                  <a:noFill/>
                </a:ln>
                <a:solidFill>
                  <a:schemeClr val="tx1"/>
                </a:solidFill>
                <a:effectLst/>
                <a:uLnTx/>
                <a:uFillTx/>
                <a:latin typeface="+mn-lt"/>
                <a:ea typeface="+mn-ea"/>
                <a:cs typeface="+mn-cs"/>
              </a:rPr>
              <a:t>改善活动开展的不踊跃，对应多发故障，不良修复的时间拖延，导致生产性下滑。</a:t>
            </a:r>
            <a:endParaRPr kumimoji="0" lang="zh-CN" altLang="en-US" sz="20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0" cap="none" spc="0" normalizeH="0" baseline="0" noProof="0" smtClean="0">
              <a:ln>
                <a:noFill/>
              </a:ln>
              <a:solidFill>
                <a:schemeClr val="tx1"/>
              </a:solidFill>
              <a:effectLst/>
              <a:uLnTx/>
              <a:uFillTx/>
              <a:latin typeface="+mn-lt"/>
              <a:ea typeface="+mn-ea"/>
              <a:cs typeface="+mn-cs"/>
            </a:endParaRPr>
          </a:p>
        </p:txBody>
      </p:sp>
      <p:sp>
        <p:nvSpPr>
          <p:cNvPr id="51203" name="AutoShape 3"/>
          <p:cNvSpPr/>
          <p:nvPr>
            <p:ph type="title"/>
          </p:nvPr>
        </p:nvSpPr>
        <p:spPr>
          <a:prstGeom prst="roundRect">
            <a:avLst>
              <a:gd name="adj" fmla="val 16667"/>
            </a:avLst>
          </a:prstGeom>
          <a:gradFill rotWithShape="1">
            <a:gsLst>
              <a:gs pos="0">
                <a:srgbClr val="FFFFFF">
                  <a:alpha val="100000"/>
                </a:srgbClr>
              </a:gs>
              <a:gs pos="100000">
                <a:srgbClr val="FFFF00">
                  <a:alpha val="100000"/>
                </a:srgbClr>
              </a:gs>
            </a:gsLst>
            <a:lin ang="5400000" scaled="1"/>
            <a:tileRect/>
          </a:gradFill>
          <a:ln w="38100">
            <a:solidFill>
              <a:srgbClr val="0000FF">
                <a:alpha val="100000"/>
              </a:srgbClr>
            </a:solidFill>
          </a:ln>
        </p:spPr>
        <p:txBody>
          <a:bodyPr vert="horz" wrap="square" lIns="91440" tIns="45720" rIns="91440" bIns="45720" anchor="ctr" anchorCtr="0"/>
          <a:p>
            <a:pPr eaLnBrk="1" hangingPunct="1"/>
            <a:r>
              <a:rPr lang="en-US" altLang="zh-CN" sz="4000" b="1" dirty="0"/>
              <a:t>·</a:t>
            </a:r>
            <a:r>
              <a:rPr lang="zh-CN" altLang="en-US" sz="3200" b="1" dirty="0"/>
              <a:t>因管理欠缺，指导不足等引发的</a:t>
            </a:r>
            <a:r>
              <a:rPr lang="zh-CN" altLang="en-US" sz="3200" b="1" dirty="0">
                <a:solidFill>
                  <a:srgbClr val="FF0066"/>
                </a:solidFill>
              </a:rPr>
              <a:t>不良事例</a:t>
            </a:r>
            <a:endParaRPr lang="zh-CN" altLang="en-US" sz="3200" b="1" dirty="0">
              <a:solidFill>
                <a:srgbClr val="FF0066"/>
              </a:solidFill>
            </a:endParaRPr>
          </a:p>
        </p:txBody>
      </p:sp>
      <p:sp>
        <p:nvSpPr>
          <p:cNvPr id="51204" name="AutoShape 4"/>
          <p:cNvSpPr/>
          <p:nvPr/>
        </p:nvSpPr>
        <p:spPr>
          <a:xfrm>
            <a:off x="611188" y="4076700"/>
            <a:ext cx="7848600" cy="1657350"/>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p>
            <a:pPr algn="ctr"/>
            <a:r>
              <a:rPr lang="en-US" altLang="zh-CN" sz="2000" b="1" dirty="0">
                <a:solidFill>
                  <a:schemeClr val="accent2"/>
                </a:solidFill>
                <a:latin typeface="Arial" panose="020B0604020202020204" pitchFamily="34" charset="0"/>
              </a:rPr>
              <a:t> </a:t>
            </a:r>
            <a:r>
              <a:rPr lang="en-US" altLang="zh-CN" sz="2400" b="1" dirty="0">
                <a:solidFill>
                  <a:schemeClr val="accent2"/>
                </a:solidFill>
                <a:latin typeface="Arial" panose="020B0604020202020204" pitchFamily="34" charset="0"/>
              </a:rPr>
              <a:t>※</a:t>
            </a:r>
            <a:r>
              <a:rPr lang="zh-CN" altLang="en-US" sz="2400" b="1" dirty="0">
                <a:solidFill>
                  <a:schemeClr val="accent2"/>
                </a:solidFill>
                <a:latin typeface="Arial" panose="020B0604020202020204" pitchFamily="34" charset="0"/>
              </a:rPr>
              <a:t>过于依赖专业性强的人，当然顺畅时</a:t>
            </a:r>
            <a:r>
              <a:rPr lang="en-US" altLang="zh-CN" sz="2400" b="1" dirty="0">
                <a:solidFill>
                  <a:schemeClr val="accent2"/>
                </a:solidFill>
                <a:latin typeface="Arial" panose="020B0604020202020204" pitchFamily="34" charset="0"/>
              </a:rPr>
              <a:t>OK</a:t>
            </a:r>
            <a:r>
              <a:rPr lang="zh-CN" altLang="en-US" sz="2400" b="1" dirty="0">
                <a:solidFill>
                  <a:schemeClr val="accent2"/>
                </a:solidFill>
                <a:latin typeface="Arial" panose="020B0604020202020204" pitchFamily="34" charset="0"/>
              </a:rPr>
              <a:t>，一旦该人不在生产线就出现混乱情况，所以要培养员工得多技能，激发员工提高技能的愿望，营造提高生产性，提高改善欲望的良好氛围</a:t>
            </a:r>
            <a:r>
              <a:rPr lang="zh-CN" altLang="en-US" sz="2000" b="1" dirty="0">
                <a:solidFill>
                  <a:schemeClr val="accent2"/>
                </a:solidFill>
                <a:latin typeface="Arial" panose="020B0604020202020204" pitchFamily="34" charset="0"/>
              </a:rPr>
              <a:t>。</a:t>
            </a:r>
            <a:endParaRPr lang="zh-CN" altLang="en-US" sz="2000" b="1" dirty="0">
              <a:solidFill>
                <a:schemeClr val="accent2"/>
              </a:solidFill>
              <a:latin typeface="Arial" panose="020B0604020202020204" pitchFamily="34" charset="0"/>
            </a:endParaRPr>
          </a:p>
        </p:txBody>
      </p:sp>
      <p:sp>
        <p:nvSpPr>
          <p:cNvPr id="51205" name="Text Box 5"/>
          <p:cNvSpPr txBox="1"/>
          <p:nvPr/>
        </p:nvSpPr>
        <p:spPr>
          <a:xfrm>
            <a:off x="827088" y="6165850"/>
            <a:ext cx="7632700" cy="366713"/>
          </a:xfrm>
          <a:prstGeom prst="rect">
            <a:avLst/>
          </a:prstGeom>
          <a:noFill/>
          <a:ln w="9525">
            <a:noFill/>
          </a:ln>
        </p:spPr>
        <p:txBody>
          <a:bodyPr>
            <a:spAutoFit/>
          </a:bodyPr>
          <a:p>
            <a:pPr>
              <a:spcBef>
                <a:spcPct val="50000"/>
              </a:spcBef>
            </a:pPr>
            <a:endParaRPr lang="zh-CN" altLang="zh-CN" sz="1800" dirty="0">
              <a:latin typeface="Arial" panose="020B0604020202020204" pitchFamily="34" charset="0"/>
            </a:endParaRPr>
          </a:p>
        </p:txBody>
      </p:sp>
      <p:sp>
        <p:nvSpPr>
          <p:cNvPr id="51206" name="Rectangle 6"/>
          <p:cNvSpPr/>
          <p:nvPr/>
        </p:nvSpPr>
        <p:spPr>
          <a:xfrm>
            <a:off x="1189038" y="5197475"/>
            <a:ext cx="6335712" cy="854075"/>
          </a:xfrm>
          <a:prstGeom prst="rect">
            <a:avLst/>
          </a:prstGeom>
          <a:noFill/>
          <a:ln w="9525">
            <a:noFill/>
          </a:ln>
        </p:spPr>
        <p:txBody>
          <a:bodyPr>
            <a:spAutoFit/>
          </a:bodyPr>
          <a:p>
            <a:pPr>
              <a:spcBef>
                <a:spcPct val="50000"/>
              </a:spcBef>
            </a:pPr>
            <a:r>
              <a:rPr lang="en-US" altLang="zh-CN" sz="2000" b="1" dirty="0">
                <a:solidFill>
                  <a:schemeClr val="accent2"/>
                </a:solidFill>
                <a:latin typeface="Arial" panose="020B0604020202020204" pitchFamily="34" charset="0"/>
              </a:rPr>
              <a:t>    </a:t>
            </a:r>
            <a:endParaRPr lang="en-US" altLang="zh-CN" sz="2000" b="1" dirty="0">
              <a:solidFill>
                <a:schemeClr val="accent2"/>
              </a:solidFill>
              <a:latin typeface="Arial" panose="020B0604020202020204" pitchFamily="34" charset="0"/>
            </a:endParaRPr>
          </a:p>
          <a:p>
            <a:pPr>
              <a:spcBef>
                <a:spcPct val="50000"/>
              </a:spcBef>
            </a:pPr>
            <a:endParaRPr lang="en-US" altLang="zh-CN" sz="2000" b="1" dirty="0">
              <a:solidFill>
                <a:schemeClr val="accent2"/>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ctrTitle"/>
          </p:nvPr>
        </p:nvSpPr>
        <p:spPr>
          <a:xfrm>
            <a:off x="323215" y="1988503"/>
            <a:ext cx="9144000" cy="2387600"/>
          </a:xfrm>
          <a:ln/>
        </p:spPr>
        <p:txBody>
          <a:bodyPr vert="horz" wrap="square" lIns="91440" tIns="45720" rIns="91440" bIns="45720" anchor="ctr" anchorCtr="0"/>
          <a:p>
            <a:pPr>
              <a:buClrTx/>
              <a:buSzTx/>
              <a:buFontTx/>
            </a:pPr>
            <a:r>
              <a:rPr lang="zh-CN" altLang="en-US" sz="12000" dirty="0">
                <a:solidFill>
                  <a:srgbClr val="FF3300"/>
                </a:solidFill>
                <a:latin typeface="隶书" panose="02010509060101010101" pitchFamily="49" charset="-122"/>
                <a:ea typeface="隶书" panose="02010509060101010101" pitchFamily="49" charset="-122"/>
              </a:rPr>
              <a:t>晨  会</a:t>
            </a:r>
            <a:endParaRPr lang="zh-CN" altLang="en-US" sz="12000" dirty="0">
              <a:solidFill>
                <a:srgbClr val="FF3300"/>
              </a:solidFill>
              <a:latin typeface="隶书" panose="02010509060101010101" pitchFamily="49" charset="-122"/>
              <a:ea typeface="隶书" panose="02010509060101010101" pitchFamily="49" charset="-122"/>
            </a:endParaRPr>
          </a:p>
        </p:txBody>
      </p:sp>
      <p:sp>
        <p:nvSpPr>
          <p:cNvPr id="2" name="副标题 1"/>
          <p:cNvSpPr>
            <a:spLocks noGrp="1"/>
          </p:cNvSpPr>
          <p:nvPr>
            <p:ph type="subTitle" idx="1"/>
          </p:nvPr>
        </p:nvSpPr>
        <p:spPr/>
        <p:txBody>
          <a:bodyPr/>
          <a:p>
            <a:endParaRPr lang="zh-CN" altLang="en-US"/>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2226" name="Rectangle 2"/>
          <p:cNvSpPr/>
          <p:nvPr/>
        </p:nvSpPr>
        <p:spPr>
          <a:xfrm>
            <a:off x="323850" y="908050"/>
            <a:ext cx="8569325" cy="5761038"/>
          </a:xfrm>
          <a:prstGeom prst="rect">
            <a:avLst/>
          </a:prstGeom>
          <a:gradFill rotWithShape="1">
            <a:gsLst>
              <a:gs pos="0">
                <a:srgbClr val="33CCCC"/>
              </a:gs>
              <a:gs pos="100000">
                <a:srgbClr val="FFFFFF"/>
              </a:gs>
            </a:gsLst>
            <a:path path="rect">
              <a:fillToRect r="100000" b="100000"/>
            </a:path>
            <a:tileRect/>
          </a:gradFill>
          <a:ln w="9525" cap="flat" cmpd="sng">
            <a:solidFill>
              <a:srgbClr val="33CCCC"/>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32771" name="AutoShape 3"/>
          <p:cNvSpPr>
            <a:spLocks noChangeArrowheads="1"/>
          </p:cNvSpPr>
          <p:nvPr/>
        </p:nvSpPr>
        <p:spPr bwMode="auto">
          <a:xfrm>
            <a:off x="395288" y="1125538"/>
            <a:ext cx="8424863" cy="1295400"/>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最大的课题是成本的竞争力，在现地现物知道成本意识，强化理解</a:t>
            </a:r>
            <a:r>
              <a:rPr kumimoji="0" lang="en-US" altLang="zh-CN"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改善无止境</a:t>
            </a:r>
            <a:endPar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的重要性。</a:t>
            </a:r>
            <a:endPar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rPr>
              <a:t>※</a:t>
            </a:r>
            <a:r>
              <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rPr>
              <a:t>指导认识</a:t>
            </a:r>
            <a:r>
              <a:rPr kumimoji="0" lang="en-US" altLang="zh-CN"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rPr>
              <a:t>【</a:t>
            </a:r>
            <a:r>
              <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rPr>
              <a:t>盘点的重要性</a:t>
            </a:r>
            <a:r>
              <a:rPr kumimoji="0" lang="en-US" altLang="zh-CN"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rPr>
              <a:t>】</a:t>
            </a:r>
            <a:r>
              <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rPr>
              <a:t>并教育全员正确的做法。</a:t>
            </a:r>
            <a:endPar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52228" name="AutoShape 4"/>
          <p:cNvSpPr/>
          <p:nvPr/>
        </p:nvSpPr>
        <p:spPr>
          <a:xfrm>
            <a:off x="2411413" y="188913"/>
            <a:ext cx="4322762" cy="738187"/>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spAutoFit/>
          </a:bodyPr>
          <a:p>
            <a:pPr algn="ctr"/>
            <a:r>
              <a:rPr lang="zh-CN" altLang="en-US" sz="3600" b="1" dirty="0">
                <a:solidFill>
                  <a:schemeClr val="accent2"/>
                </a:solidFill>
                <a:latin typeface="Arial" panose="020B0604020202020204" pitchFamily="34" charset="0"/>
                <a:ea typeface="幼圆" panose="02010509060101010101" pitchFamily="49" charset="-122"/>
              </a:rPr>
              <a:t>组长日常检查重点</a:t>
            </a:r>
            <a:endParaRPr lang="zh-CN" altLang="en-US" sz="3600" b="1" dirty="0">
              <a:solidFill>
                <a:schemeClr val="accent2"/>
              </a:solidFill>
              <a:latin typeface="Arial" panose="020B0604020202020204" pitchFamily="34" charset="0"/>
              <a:ea typeface="幼圆" panose="02010509060101010101" pitchFamily="49" charset="-122"/>
            </a:endParaRPr>
          </a:p>
        </p:txBody>
      </p:sp>
      <p:sp>
        <p:nvSpPr>
          <p:cNvPr id="52229" name="AutoShape 5"/>
          <p:cNvSpPr/>
          <p:nvPr/>
        </p:nvSpPr>
        <p:spPr>
          <a:xfrm>
            <a:off x="395288" y="620713"/>
            <a:ext cx="1368425" cy="468312"/>
          </a:xfrm>
          <a:prstGeom prst="roundRect">
            <a:avLst>
              <a:gd name="adj" fmla="val 16667"/>
            </a:avLst>
          </a:prstGeom>
          <a:gradFill rotWithShape="1">
            <a:gsLst>
              <a:gs pos="0">
                <a:srgbClr val="00FF00"/>
              </a:gs>
              <a:gs pos="100000">
                <a:srgbClr val="FFFFFF"/>
              </a:gs>
            </a:gsLst>
            <a:path path="rect">
              <a:fillToRect t="100000" r="100000"/>
            </a:path>
            <a:tileRect/>
          </a:gradFill>
          <a:ln w="38100" cap="flat" cmpd="sng">
            <a:solidFill>
              <a:srgbClr val="FF0000"/>
            </a:solidFill>
            <a:prstDash val="solid"/>
            <a:headEnd type="none" w="med" len="med"/>
            <a:tailEnd type="none" w="med" len="med"/>
          </a:ln>
        </p:spPr>
        <p:txBody>
          <a:bodyPr anchor="ctr" anchorCtr="0">
            <a:spAutoFit/>
          </a:bodyPr>
          <a:p>
            <a:pPr algn="ctr"/>
            <a:r>
              <a:rPr lang="en-US" altLang="zh-CN" sz="2000" b="1" dirty="0">
                <a:solidFill>
                  <a:srgbClr val="FF0066"/>
                </a:solidFill>
                <a:latin typeface="Arial" panose="020B0604020202020204" pitchFamily="34" charset="0"/>
                <a:ea typeface="幼圆" panose="02010509060101010101" pitchFamily="49" charset="-122"/>
              </a:rPr>
              <a:t>8·</a:t>
            </a:r>
            <a:r>
              <a:rPr lang="zh-CN" altLang="en-US" sz="2000" b="1" dirty="0">
                <a:solidFill>
                  <a:srgbClr val="FF0066"/>
                </a:solidFill>
                <a:latin typeface="Arial" panose="020B0604020202020204" pitchFamily="34" charset="0"/>
                <a:ea typeface="幼圆" panose="02010509060101010101" pitchFamily="49" charset="-122"/>
              </a:rPr>
              <a:t>原价</a:t>
            </a:r>
            <a:endParaRPr lang="zh-CN" altLang="en-US" sz="2000" b="1" dirty="0">
              <a:solidFill>
                <a:srgbClr val="FF0066"/>
              </a:solidFill>
              <a:latin typeface="Arial" panose="020B0604020202020204" pitchFamily="34" charset="0"/>
              <a:ea typeface="幼圆" panose="02010509060101010101" pitchFamily="49" charset="-122"/>
            </a:endParaRPr>
          </a:p>
        </p:txBody>
      </p:sp>
      <p:sp>
        <p:nvSpPr>
          <p:cNvPr id="32774" name="AutoShape 6"/>
          <p:cNvSpPr>
            <a:spLocks noChangeArrowheads="1"/>
          </p:cNvSpPr>
          <p:nvPr/>
        </p:nvSpPr>
        <p:spPr bwMode="auto">
          <a:xfrm>
            <a:off x="395288" y="2854325"/>
            <a:ext cx="8424863" cy="3167063"/>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制定组内的原价递减及项目指标，形成为了实现目标，全员共同开展改善</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活动的风气。</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1</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开展降低库存，节约能源的活动，杜绝一切浪费现象。</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2</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活用</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QC</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小组活动效果，提高全员的士气，对</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QC</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活动的继续想良好的方</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 向发展给予积极的支持。</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3</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积极吸取其他部门好的事例，对自己部门的后的事例要拓展。</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4</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认真人事组内的原价目标（看得见的效率）绝对是靠实践得来的。</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5</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平日要消减浪费成本的现象如（材料不合格、齿具损伤、漏油）等，动</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 员全体加入此项活动中来。</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52231" name="AutoShape 7"/>
          <p:cNvSpPr/>
          <p:nvPr/>
        </p:nvSpPr>
        <p:spPr>
          <a:xfrm>
            <a:off x="468313" y="3214688"/>
            <a:ext cx="71437" cy="142875"/>
          </a:xfrm>
          <a:prstGeom prst="flowChartSor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AutoShape 2"/>
          <p:cNvSpPr>
            <a:spLocks noGrp="1" noChangeArrowheads="1"/>
          </p:cNvSpPr>
          <p:nvPr>
            <p:ph idx="1"/>
          </p:nvPr>
        </p:nvSpPr>
        <p:spPr>
          <a:xfrm>
            <a:off x="4683760" y="2018030"/>
            <a:ext cx="4271645" cy="4114800"/>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ln>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Tx/>
              <a:buSzTx/>
              <a:buFontTx/>
              <a:buNone/>
              <a:defRPr/>
            </a:pPr>
            <a:endParaRPr kumimoji="0" lang="en-US" altLang="zh-CN" sz="28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18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rPr>
              <a:t>·</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提高对多发故障的改善，提高</a:t>
            </a:r>
            <a:r>
              <a:rPr kumimoji="0" lang="zh-CN" altLang="en-US" sz="1800" b="1" i="0" u="none" strike="noStrike" kern="0" cap="none" spc="0" normalizeH="0" baseline="0" noProof="0" smtClean="0">
                <a:ln>
                  <a:noFill/>
                </a:ln>
                <a:solidFill>
                  <a:srgbClr val="FF0066"/>
                </a:solidFill>
                <a:effectLst/>
                <a:uLnTx/>
                <a:uFillTx/>
                <a:latin typeface="幼圆" panose="02010509060101010101" pitchFamily="49" charset="-122"/>
                <a:ea typeface="幼圆" panose="02010509060101010101" pitchFamily="49" charset="-122"/>
                <a:cs typeface="+mn-cs"/>
              </a:rPr>
              <a:t>可动率</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就要面向</a:t>
            </a:r>
            <a:r>
              <a:rPr kumimoji="0" lang="zh-CN" altLang="en-US" sz="1800" b="1" i="0" u="none" strike="noStrike" kern="0" cap="none" spc="0" normalizeH="0" baseline="0" noProof="0" smtClean="0">
                <a:ln>
                  <a:noFill/>
                </a:ln>
                <a:solidFill>
                  <a:srgbClr val="FF0066"/>
                </a:solidFill>
                <a:effectLst/>
                <a:uLnTx/>
                <a:uFillTx/>
                <a:latin typeface="幼圆" panose="02010509060101010101" pitchFamily="49" charset="-122"/>
                <a:ea typeface="幼圆" panose="02010509060101010101" pitchFamily="49" charset="-122"/>
                <a:cs typeface="+mn-cs"/>
              </a:rPr>
              <a:t>原价递减</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及及计提建议，提意见。</a:t>
            </a:r>
            <a:endPar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18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rPr>
              <a:t>·</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知道成员认识到</a:t>
            </a:r>
            <a:r>
              <a:rPr kumimoji="0" lang="en-US" altLang="zh-CN" sz="1800" b="1" i="0" u="none" strike="noStrike" kern="0" cap="none" spc="0" normalizeH="0" baseline="0" noProof="0" smtClean="0">
                <a:ln>
                  <a:noFill/>
                </a:ln>
                <a:solidFill>
                  <a:schemeClr val="hlink"/>
                </a:solidFill>
                <a:effectLst/>
                <a:uLnTx/>
                <a:uFillTx/>
                <a:latin typeface="幼圆" panose="02010509060101010101" pitchFamily="49" charset="-122"/>
                <a:ea typeface="幼圆" panose="02010509060101010101" pitchFamily="49" charset="-122"/>
                <a:cs typeface="+mn-cs"/>
              </a:rPr>
              <a:t>【</a:t>
            </a:r>
            <a:r>
              <a:rPr kumimoji="0" lang="zh-CN" altLang="en-US" sz="1800" b="1" i="0" u="none" strike="noStrike" kern="0" cap="none" spc="0" normalizeH="0" baseline="0" noProof="0" smtClean="0">
                <a:ln>
                  <a:noFill/>
                </a:ln>
                <a:solidFill>
                  <a:schemeClr val="hlink"/>
                </a:solidFill>
                <a:effectLst/>
                <a:uLnTx/>
                <a:uFillTx/>
                <a:latin typeface="幼圆" panose="02010509060101010101" pitchFamily="49" charset="-122"/>
                <a:ea typeface="幼圆" panose="02010509060101010101" pitchFamily="49" charset="-122"/>
                <a:cs typeface="+mn-cs"/>
              </a:rPr>
              <a:t>小的改善会取得的大的效果</a:t>
            </a:r>
            <a:r>
              <a:rPr kumimoji="0" lang="en-US" altLang="zh-CN" sz="1800" b="1" i="0" u="none" strike="noStrike" kern="0" cap="none" spc="0" normalizeH="0" baseline="0" noProof="0" smtClean="0">
                <a:ln>
                  <a:noFill/>
                </a:ln>
                <a:solidFill>
                  <a:schemeClr val="hlink"/>
                </a:solidFill>
                <a:effectLst/>
                <a:uLnTx/>
                <a:uFillTx/>
                <a:latin typeface="幼圆" panose="02010509060101010101" pitchFamily="49" charset="-122"/>
                <a:ea typeface="幼圆" panose="02010509060101010101" pitchFamily="49" charset="-122"/>
                <a:cs typeface="+mn-cs"/>
              </a:rPr>
              <a:t>】</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的道理。</a:t>
            </a:r>
            <a:endPar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18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rPr>
              <a:t>·</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举出开展</a:t>
            </a:r>
            <a:r>
              <a:rPr kumimoji="0" lang="en-US" altLang="zh-CN"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QC</a:t>
            </a:r>
            <a:r>
              <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小组活动中的问题点，推动全员参加改善的活动。</a:t>
            </a:r>
            <a:endParaRPr kumimoji="0" lang="zh-CN" altLang="en-US"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endParaRPr kumimoji="0" lang="en-US" altLang="zh-CN" sz="18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53251" name="AutoShape 3"/>
          <p:cNvSpPr/>
          <p:nvPr>
            <p:ph type="title"/>
          </p:nvPr>
        </p:nvSpPr>
        <p:spPr>
          <a:xfrm>
            <a:off x="4213225" y="904875"/>
            <a:ext cx="4730750" cy="683260"/>
          </a:xfrm>
          <a:prstGeom prst="roundRect">
            <a:avLst>
              <a:gd name="adj" fmla="val 16667"/>
            </a:avLst>
          </a:prstGeom>
          <a:gradFill rotWithShape="1">
            <a:gsLst>
              <a:gs pos="0">
                <a:srgbClr val="FFFFFF">
                  <a:alpha val="100000"/>
                </a:srgbClr>
              </a:gs>
              <a:gs pos="100000">
                <a:srgbClr val="FFFF00">
                  <a:alpha val="100000"/>
                </a:srgbClr>
              </a:gs>
            </a:gsLst>
            <a:lin ang="5400000" scaled="1"/>
            <a:tileRect/>
          </a:gradFill>
          <a:ln w="38100">
            <a:solidFill>
              <a:srgbClr val="0000FF">
                <a:alpha val="100000"/>
              </a:srgbClr>
            </a:solidFill>
          </a:ln>
        </p:spPr>
        <p:txBody>
          <a:bodyPr vert="horz" wrap="square" lIns="91440" tIns="45720" rIns="91440" bIns="45720" anchor="ctr" anchorCtr="0"/>
          <a:p>
            <a:pPr eaLnBrk="1" hangingPunct="1"/>
            <a:r>
              <a:rPr lang="zh-CN" altLang="en-US" sz="2800" b="1" dirty="0"/>
              <a:t>对</a:t>
            </a:r>
            <a:r>
              <a:rPr lang="en-US" altLang="zh-CN" sz="2800" b="1" dirty="0"/>
              <a:t>EX</a:t>
            </a:r>
            <a:r>
              <a:rPr lang="zh-CN" altLang="en-US" sz="2800" b="1" dirty="0"/>
              <a:t>（班长）的教育内容</a:t>
            </a:r>
            <a:endParaRPr lang="zh-CN" altLang="en-US" sz="2800" b="1" dirty="0"/>
          </a:p>
        </p:txBody>
      </p:sp>
      <p:sp>
        <p:nvSpPr>
          <p:cNvPr id="33796" name="AutoShape 4"/>
          <p:cNvSpPr>
            <a:spLocks noChangeArrowheads="1"/>
          </p:cNvSpPr>
          <p:nvPr/>
        </p:nvSpPr>
        <p:spPr bwMode="auto">
          <a:xfrm>
            <a:off x="241300" y="1807845"/>
            <a:ext cx="3996690" cy="2845435"/>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a:lstStyle/>
          <a:p>
            <a:pPr marL="342900" marR="0" lvl="0" indent="-342900" algn="l" defTabSz="914400" rtl="0" eaLnBrk="1" fontAlgn="base" latinLnBrk="0" hangingPunct="1">
              <a:lnSpc>
                <a:spcPct val="90000"/>
              </a:lnSpc>
              <a:spcBef>
                <a:spcPct val="20000"/>
              </a:spcBef>
              <a:spcAft>
                <a:spcPct val="0"/>
              </a:spcAft>
              <a:buClrTx/>
              <a:buSzTx/>
              <a:buFontTx/>
              <a:buNone/>
              <a:defRPr/>
            </a:pPr>
            <a:endParaRPr kumimoji="0" lang="en-US" altLang="zh-CN" sz="3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把握多发停止，生产线停止的实际情况，</a:t>
            </a:r>
            <a:r>
              <a:rPr kumimoji="0" lang="zh-CN" altLang="en-US" sz="2000" b="1" i="0" u="none" strike="noStrike" kern="1200" cap="none" spc="0" normalizeH="0" baseline="0" noProof="0">
                <a:ln>
                  <a:noFill/>
                </a:ln>
                <a:solidFill>
                  <a:srgbClr val="FF0066"/>
                </a:solidFill>
                <a:effectLst/>
                <a:uLnTx/>
                <a:uFillTx/>
                <a:latin typeface="幼圆" panose="02010509060101010101" pitchFamily="49" charset="-122"/>
                <a:ea typeface="幼圆" panose="02010509060101010101" pitchFamily="49" charset="-122"/>
                <a:cs typeface="+mn-cs"/>
              </a:rPr>
              <a:t>踊跃多提改善建议。</a:t>
            </a:r>
            <a:endParaRPr kumimoji="0" lang="zh-CN" altLang="en-US" sz="2000" b="1" i="0" u="none" strike="noStrike" kern="1200" cap="none" spc="0" normalizeH="0" baseline="0" noProof="0">
              <a:ln>
                <a:noFill/>
              </a:ln>
              <a:solidFill>
                <a:srgbClr val="FF0066"/>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暗示小的改善提案，会有大的效果的情况。</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营造全员参加</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QC</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小组活动的氛围。</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endPar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53253" name="AutoShape 5"/>
          <p:cNvSpPr/>
          <p:nvPr/>
        </p:nvSpPr>
        <p:spPr>
          <a:xfrm>
            <a:off x="179705" y="1052830"/>
            <a:ext cx="3726815" cy="635000"/>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p>
            <a:pPr algn="ctr"/>
            <a:r>
              <a:rPr lang="zh-CN" altLang="en-US" sz="2400" b="1" dirty="0">
                <a:solidFill>
                  <a:schemeClr val="tx2"/>
                </a:solidFill>
                <a:latin typeface="Arial" panose="020B0604020202020204" pitchFamily="34" charset="0"/>
              </a:rPr>
              <a:t>对一般组员的教育内容</a:t>
            </a:r>
            <a:endParaRPr lang="zh-CN" altLang="en-US" sz="2400" b="1" dirty="0">
              <a:solidFill>
                <a:schemeClr val="tx2"/>
              </a:solidFill>
              <a:latin typeface="Arial" panose="020B0604020202020204" pitchFamily="34" charset="0"/>
            </a:endParaRPr>
          </a:p>
        </p:txBody>
      </p:sp>
      <p:pic>
        <p:nvPicPr>
          <p:cNvPr id="53254" name="Picture 6" descr="NB10_20"/>
          <p:cNvPicPr>
            <a:picLocks noChangeAspect="1"/>
          </p:cNvPicPr>
          <p:nvPr/>
        </p:nvPicPr>
        <p:blipFill>
          <a:blip r:embed="rId1"/>
          <a:stretch>
            <a:fillRect/>
          </a:stretch>
        </p:blipFill>
        <p:spPr>
          <a:xfrm>
            <a:off x="611188" y="4868863"/>
            <a:ext cx="3590925" cy="1806575"/>
          </a:xfrm>
          <a:prstGeom prst="rect">
            <a:avLst/>
          </a:prstGeom>
          <a:noFill/>
          <a:ln w="9525">
            <a:noFill/>
          </a:ln>
        </p:spPr>
      </p:pic>
      <p:pic>
        <p:nvPicPr>
          <p:cNvPr id="53255" name="Picture 7" descr="NB18_14"/>
          <p:cNvPicPr>
            <a:picLocks noChangeAspect="1"/>
          </p:cNvPicPr>
          <p:nvPr/>
        </p:nvPicPr>
        <p:blipFill>
          <a:blip r:embed="rId2"/>
          <a:stretch>
            <a:fillRect/>
          </a:stretch>
        </p:blipFill>
        <p:spPr>
          <a:xfrm>
            <a:off x="5219383" y="4221163"/>
            <a:ext cx="3584575" cy="1851025"/>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AutoShape 2"/>
          <p:cNvSpPr>
            <a:spLocks noGrp="1" noChangeArrowheads="1"/>
          </p:cNvSpPr>
          <p:nvPr>
            <p:ph idx="1"/>
          </p:nvPr>
        </p:nvSpPr>
        <p:spPr>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ln>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en-US" altLang="zh-CN" sz="20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000" b="1" i="0" u="none" strike="noStrike" kern="0" cap="none" spc="0" normalizeH="0" baseline="0" noProof="0" smtClean="0">
                <a:ln>
                  <a:noFill/>
                </a:ln>
                <a:solidFill>
                  <a:schemeClr val="tx1"/>
                </a:solidFill>
                <a:effectLst/>
                <a:uLnTx/>
                <a:uFillTx/>
                <a:latin typeface="+mn-lt"/>
                <a:ea typeface="+mn-ea"/>
                <a:cs typeface="+mn-cs"/>
              </a:rPr>
              <a:t>1·</a:t>
            </a:r>
            <a:r>
              <a:rPr kumimoji="0" lang="zh-CN" altLang="en-US" sz="2000" b="1" i="0" u="none" strike="noStrike" kern="0" cap="none" spc="0" normalizeH="0" baseline="0" noProof="0" smtClean="0">
                <a:ln>
                  <a:noFill/>
                </a:ln>
                <a:solidFill>
                  <a:schemeClr val="tx1"/>
                </a:solidFill>
                <a:effectLst/>
                <a:uLnTx/>
                <a:uFillTx/>
                <a:latin typeface="+mn-lt"/>
                <a:ea typeface="+mn-ea"/>
                <a:cs typeface="+mn-cs"/>
              </a:rPr>
              <a:t>为了维持平稳的生产现状，组长要经常进入生产线。但</a:t>
            </a:r>
            <a:r>
              <a:rPr kumimoji="0" lang="zh-CN" altLang="en-US" sz="2000" b="1" i="0" u="none" strike="noStrike" kern="0" cap="none" spc="0" normalizeH="0" baseline="0" noProof="0" smtClean="0">
                <a:ln>
                  <a:noFill/>
                </a:ln>
                <a:solidFill>
                  <a:srgbClr val="FF0066"/>
                </a:solidFill>
                <a:effectLst/>
                <a:uLnTx/>
                <a:uFillTx/>
                <a:latin typeface="+mn-lt"/>
                <a:ea typeface="+mn-ea"/>
                <a:cs typeface="+mn-cs"/>
              </a:rPr>
              <a:t>改善比进入生产线更重要。</a:t>
            </a:r>
            <a:endParaRPr kumimoji="0" lang="zh-CN" altLang="en-US" sz="2000" b="1" i="0" u="none" strike="noStrike" kern="0" cap="none" spc="0" normalizeH="0" baseline="0" noProof="0" smtClean="0">
              <a:ln>
                <a:noFill/>
              </a:ln>
              <a:solidFill>
                <a:srgbClr val="FF0066"/>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000" b="1" i="0" u="none" strike="noStrike" kern="0" cap="none" spc="0" normalizeH="0" baseline="0" noProof="0" smtClean="0">
                <a:ln>
                  <a:noFill/>
                </a:ln>
                <a:solidFill>
                  <a:schemeClr val="tx1"/>
                </a:solidFill>
                <a:effectLst/>
                <a:uLnTx/>
                <a:uFillTx/>
                <a:latin typeface="+mn-lt"/>
                <a:ea typeface="+mn-ea"/>
                <a:cs typeface="+mn-cs"/>
              </a:rPr>
              <a:t>2·</a:t>
            </a:r>
            <a:r>
              <a:rPr kumimoji="0" lang="zh-CN" altLang="en-US" sz="2000" b="1" i="0" u="none" strike="noStrike" kern="0" cap="none" spc="0" normalizeH="0" baseline="0" noProof="0" smtClean="0">
                <a:ln>
                  <a:noFill/>
                </a:ln>
                <a:solidFill>
                  <a:schemeClr val="tx1"/>
                </a:solidFill>
                <a:effectLst/>
                <a:uLnTx/>
                <a:uFillTx/>
                <a:latin typeface="+mn-lt"/>
                <a:ea typeface="+mn-ea"/>
                <a:cs typeface="+mn-cs"/>
              </a:rPr>
              <a:t>由于备件的表示牌在盘点中丢失，造成订货的混乱，发生了模具整备费用的浪费情况。</a:t>
            </a:r>
            <a:endParaRPr kumimoji="0" lang="zh-CN" altLang="en-US" sz="20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0" cap="none" spc="0" normalizeH="0" baseline="0" noProof="0" smtClean="0">
              <a:ln>
                <a:noFill/>
              </a:ln>
              <a:solidFill>
                <a:schemeClr val="tx1"/>
              </a:solidFill>
              <a:effectLst/>
              <a:uLnTx/>
              <a:uFillTx/>
              <a:latin typeface="+mn-lt"/>
              <a:ea typeface="+mn-ea"/>
              <a:cs typeface="+mn-cs"/>
            </a:endParaRPr>
          </a:p>
        </p:txBody>
      </p:sp>
      <p:sp>
        <p:nvSpPr>
          <p:cNvPr id="54275" name="AutoShape 3"/>
          <p:cNvSpPr/>
          <p:nvPr>
            <p:ph type="title"/>
          </p:nvPr>
        </p:nvSpPr>
        <p:spPr>
          <a:prstGeom prst="roundRect">
            <a:avLst>
              <a:gd name="adj" fmla="val 16667"/>
            </a:avLst>
          </a:prstGeom>
          <a:gradFill rotWithShape="1">
            <a:gsLst>
              <a:gs pos="0">
                <a:srgbClr val="FFFFFF">
                  <a:alpha val="100000"/>
                </a:srgbClr>
              </a:gs>
              <a:gs pos="100000">
                <a:srgbClr val="FFFF00">
                  <a:alpha val="100000"/>
                </a:srgbClr>
              </a:gs>
            </a:gsLst>
            <a:lin ang="5400000" scaled="1"/>
            <a:tileRect/>
          </a:gradFill>
          <a:ln w="38100">
            <a:solidFill>
              <a:srgbClr val="0000FF">
                <a:alpha val="100000"/>
              </a:srgbClr>
            </a:solidFill>
          </a:ln>
        </p:spPr>
        <p:txBody>
          <a:bodyPr vert="horz" wrap="square" lIns="91440" tIns="45720" rIns="91440" bIns="45720" anchor="ctr" anchorCtr="0"/>
          <a:p>
            <a:pPr eaLnBrk="1" hangingPunct="1"/>
            <a:r>
              <a:rPr lang="en-US" altLang="zh-CN" sz="4000" b="1" dirty="0"/>
              <a:t>·</a:t>
            </a:r>
            <a:r>
              <a:rPr lang="zh-CN" altLang="en-US" sz="3200" b="1" dirty="0"/>
              <a:t>因管理欠缺，指导不足等引发的</a:t>
            </a:r>
            <a:r>
              <a:rPr lang="zh-CN" altLang="en-US" sz="3200" b="1" dirty="0">
                <a:solidFill>
                  <a:srgbClr val="FF0066"/>
                </a:solidFill>
              </a:rPr>
              <a:t>不良事例</a:t>
            </a:r>
            <a:endParaRPr lang="zh-CN" altLang="en-US" sz="3200" b="1" dirty="0">
              <a:solidFill>
                <a:srgbClr val="FF0066"/>
              </a:solidFill>
            </a:endParaRPr>
          </a:p>
        </p:txBody>
      </p:sp>
      <p:sp>
        <p:nvSpPr>
          <p:cNvPr id="54276" name="AutoShape 4"/>
          <p:cNvSpPr/>
          <p:nvPr/>
        </p:nvSpPr>
        <p:spPr>
          <a:xfrm>
            <a:off x="611188" y="4076700"/>
            <a:ext cx="7848600" cy="1657350"/>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p>
            <a:pPr algn="ctr"/>
            <a:r>
              <a:rPr lang="en-US" altLang="zh-CN" sz="2000" b="1" dirty="0">
                <a:solidFill>
                  <a:schemeClr val="accent2"/>
                </a:solidFill>
                <a:latin typeface="Arial" panose="020B0604020202020204" pitchFamily="34" charset="0"/>
              </a:rPr>
              <a:t> </a:t>
            </a:r>
            <a:r>
              <a:rPr lang="en-US" altLang="zh-CN" sz="2400" b="1" dirty="0">
                <a:solidFill>
                  <a:schemeClr val="accent2"/>
                </a:solidFill>
                <a:latin typeface="Arial" panose="020B0604020202020204" pitchFamily="34" charset="0"/>
              </a:rPr>
              <a:t>※</a:t>
            </a:r>
            <a:r>
              <a:rPr lang="zh-CN" altLang="en-US" sz="2400" b="1" dirty="0">
                <a:solidFill>
                  <a:schemeClr val="accent2"/>
                </a:solidFill>
                <a:latin typeface="Arial" panose="020B0604020202020204" pitchFamily="34" charset="0"/>
              </a:rPr>
              <a:t>重要的是全体人员对事情的掌握，所以平时大家都考虑如何</a:t>
            </a:r>
            <a:r>
              <a:rPr lang="zh-CN" altLang="en-US" sz="2400" b="1" dirty="0">
                <a:solidFill>
                  <a:srgbClr val="FF0066"/>
                </a:solidFill>
                <a:latin typeface="Arial" panose="020B0604020202020204" pitchFamily="34" charset="0"/>
              </a:rPr>
              <a:t>杜绝浪费</a:t>
            </a:r>
            <a:r>
              <a:rPr lang="zh-CN" altLang="en-US" sz="2400" b="1" dirty="0">
                <a:solidFill>
                  <a:schemeClr val="accent2"/>
                </a:solidFill>
                <a:latin typeface="Arial" panose="020B0604020202020204" pitchFamily="34" charset="0"/>
              </a:rPr>
              <a:t>，并一项一项的进行改善，这样</a:t>
            </a:r>
            <a:r>
              <a:rPr lang="zh-CN" altLang="en-US" sz="2400" b="1" dirty="0">
                <a:solidFill>
                  <a:srgbClr val="FF0066"/>
                </a:solidFill>
                <a:latin typeface="Arial" panose="020B0604020202020204" pitchFamily="34" charset="0"/>
              </a:rPr>
              <a:t>日积月累</a:t>
            </a:r>
            <a:r>
              <a:rPr lang="zh-CN" altLang="en-US" sz="2400" b="1" dirty="0">
                <a:solidFill>
                  <a:schemeClr val="accent2"/>
                </a:solidFill>
                <a:latin typeface="Arial" panose="020B0604020202020204" pitchFamily="34" charset="0"/>
              </a:rPr>
              <a:t>就会体现惊人的成果</a:t>
            </a:r>
            <a:r>
              <a:rPr lang="zh-CN" altLang="en-US" sz="2000" b="1" dirty="0">
                <a:solidFill>
                  <a:schemeClr val="accent2"/>
                </a:solidFill>
                <a:latin typeface="Arial" panose="020B0604020202020204" pitchFamily="34" charset="0"/>
              </a:rPr>
              <a:t>。</a:t>
            </a:r>
            <a:endParaRPr lang="zh-CN" altLang="en-US" sz="2000" b="1" dirty="0">
              <a:solidFill>
                <a:schemeClr val="accent2"/>
              </a:solidFill>
              <a:latin typeface="Arial" panose="020B0604020202020204" pitchFamily="34" charset="0"/>
            </a:endParaRPr>
          </a:p>
        </p:txBody>
      </p:sp>
      <p:sp>
        <p:nvSpPr>
          <p:cNvPr id="54277" name="Text Box 5"/>
          <p:cNvSpPr txBox="1"/>
          <p:nvPr/>
        </p:nvSpPr>
        <p:spPr>
          <a:xfrm>
            <a:off x="827088" y="6165850"/>
            <a:ext cx="7632700" cy="366713"/>
          </a:xfrm>
          <a:prstGeom prst="rect">
            <a:avLst/>
          </a:prstGeom>
          <a:noFill/>
          <a:ln w="9525">
            <a:noFill/>
          </a:ln>
        </p:spPr>
        <p:txBody>
          <a:bodyPr>
            <a:spAutoFit/>
          </a:bodyPr>
          <a:p>
            <a:pPr>
              <a:spcBef>
                <a:spcPct val="50000"/>
              </a:spcBef>
            </a:pPr>
            <a:endParaRPr lang="zh-CN" altLang="zh-CN" sz="1800" dirty="0">
              <a:latin typeface="Arial" panose="020B0604020202020204" pitchFamily="34" charset="0"/>
            </a:endParaRPr>
          </a:p>
        </p:txBody>
      </p:sp>
      <p:sp>
        <p:nvSpPr>
          <p:cNvPr id="54278" name="Rectangle 6"/>
          <p:cNvSpPr/>
          <p:nvPr/>
        </p:nvSpPr>
        <p:spPr>
          <a:xfrm>
            <a:off x="1189038" y="5197475"/>
            <a:ext cx="6335712" cy="854075"/>
          </a:xfrm>
          <a:prstGeom prst="rect">
            <a:avLst/>
          </a:prstGeom>
          <a:noFill/>
          <a:ln w="9525">
            <a:noFill/>
          </a:ln>
        </p:spPr>
        <p:txBody>
          <a:bodyPr>
            <a:spAutoFit/>
          </a:bodyPr>
          <a:p>
            <a:pPr>
              <a:spcBef>
                <a:spcPct val="50000"/>
              </a:spcBef>
            </a:pPr>
            <a:r>
              <a:rPr lang="en-US" altLang="zh-CN" sz="2000" b="1" dirty="0">
                <a:solidFill>
                  <a:schemeClr val="accent2"/>
                </a:solidFill>
                <a:latin typeface="Arial" panose="020B0604020202020204" pitchFamily="34" charset="0"/>
              </a:rPr>
              <a:t>    </a:t>
            </a:r>
            <a:endParaRPr lang="en-US" altLang="zh-CN" sz="2000" b="1" dirty="0">
              <a:solidFill>
                <a:schemeClr val="accent2"/>
              </a:solidFill>
              <a:latin typeface="Arial" panose="020B0604020202020204" pitchFamily="34" charset="0"/>
            </a:endParaRPr>
          </a:p>
          <a:p>
            <a:pPr>
              <a:spcBef>
                <a:spcPct val="50000"/>
              </a:spcBef>
            </a:pPr>
            <a:endParaRPr lang="en-US" altLang="zh-CN" sz="2000" b="1" dirty="0">
              <a:solidFill>
                <a:schemeClr val="accent2"/>
              </a:solidFill>
              <a:latin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5298" name="Rectangle 2"/>
          <p:cNvSpPr/>
          <p:nvPr/>
        </p:nvSpPr>
        <p:spPr>
          <a:xfrm>
            <a:off x="323850" y="908050"/>
            <a:ext cx="8569325" cy="5761038"/>
          </a:xfrm>
          <a:prstGeom prst="rect">
            <a:avLst/>
          </a:prstGeom>
          <a:gradFill rotWithShape="1">
            <a:gsLst>
              <a:gs pos="0">
                <a:srgbClr val="33CCCC"/>
              </a:gs>
              <a:gs pos="100000">
                <a:srgbClr val="FFFFFF"/>
              </a:gs>
            </a:gsLst>
            <a:path path="rect">
              <a:fillToRect r="100000" b="100000"/>
            </a:path>
            <a:tileRect/>
          </a:gradFill>
          <a:ln w="9525" cap="flat" cmpd="sng">
            <a:solidFill>
              <a:srgbClr val="33CCCC"/>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35843" name="AutoShape 3"/>
          <p:cNvSpPr>
            <a:spLocks noChangeArrowheads="1"/>
          </p:cNvSpPr>
          <p:nvPr/>
        </p:nvSpPr>
        <p:spPr bwMode="auto">
          <a:xfrm>
            <a:off x="395288" y="1125538"/>
            <a:ext cx="8424863" cy="1223963"/>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  ※</a:t>
            </a:r>
            <a:r>
              <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培养有热情、有干劲的部下，并与之共同发展。</a:t>
            </a:r>
            <a:endPar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rPr>
              <a:t>  ※</a:t>
            </a:r>
            <a:r>
              <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rPr>
              <a:t>营造让员工感到</a:t>
            </a:r>
            <a:r>
              <a:rPr kumimoji="0" lang="en-US" altLang="zh-CN" sz="1800" b="1" i="0" u="none" strike="noStrike" kern="1200" cap="none" spc="0" normalizeH="0" baseline="0" noProof="0">
                <a:ln>
                  <a:noFill/>
                </a:ln>
                <a:solidFill>
                  <a:srgbClr val="FF0066"/>
                </a:solidFill>
                <a:effectLst/>
                <a:uLnTx/>
                <a:uFillTx/>
                <a:latin typeface="Arial" panose="020B0604020202020204" pitchFamily="34" charset="0"/>
                <a:ea typeface="宋体" panose="02010600030101010101" pitchFamily="2" charset="-122"/>
                <a:cs typeface="+mn-cs"/>
              </a:rPr>
              <a:t>【</a:t>
            </a:r>
            <a:r>
              <a:rPr kumimoji="0" lang="zh-CN" altLang="en-US" sz="1800" b="1" i="0" u="none" strike="noStrike" kern="1200" cap="none" spc="0" normalizeH="0" baseline="0" noProof="0">
                <a:ln>
                  <a:noFill/>
                </a:ln>
                <a:solidFill>
                  <a:srgbClr val="FF0066"/>
                </a:solidFill>
                <a:effectLst/>
                <a:uLnTx/>
                <a:uFillTx/>
                <a:latin typeface="Arial" panose="020B0604020202020204" pitchFamily="34" charset="0"/>
                <a:ea typeface="宋体" panose="02010600030101010101" pitchFamily="2" charset="-122"/>
                <a:cs typeface="+mn-cs"/>
              </a:rPr>
              <a:t>在这工作真好</a:t>
            </a:r>
            <a:r>
              <a:rPr kumimoji="0" lang="en-US" altLang="zh-CN" sz="1800" b="1" i="0" u="none" strike="noStrike" kern="1200" cap="none" spc="0" normalizeH="0" baseline="0" noProof="0">
                <a:ln>
                  <a:noFill/>
                </a:ln>
                <a:solidFill>
                  <a:srgbClr val="FF0066"/>
                </a:solidFill>
                <a:effectLst/>
                <a:uLnTx/>
                <a:uFillTx/>
                <a:latin typeface="Arial" panose="020B0604020202020204" pitchFamily="34" charset="0"/>
                <a:ea typeface="宋体" panose="02010600030101010101" pitchFamily="2" charset="-122"/>
                <a:cs typeface="+mn-cs"/>
              </a:rPr>
              <a:t>】</a:t>
            </a:r>
            <a:r>
              <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rPr>
              <a:t>的现场氛围。</a:t>
            </a:r>
            <a:endPar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55300" name="AutoShape 4"/>
          <p:cNvSpPr/>
          <p:nvPr/>
        </p:nvSpPr>
        <p:spPr>
          <a:xfrm>
            <a:off x="2411413" y="188913"/>
            <a:ext cx="4322762" cy="738187"/>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spAutoFit/>
          </a:bodyPr>
          <a:p>
            <a:pPr algn="ctr"/>
            <a:r>
              <a:rPr lang="zh-CN" altLang="en-US" sz="3600" b="1" dirty="0">
                <a:solidFill>
                  <a:schemeClr val="accent2"/>
                </a:solidFill>
                <a:latin typeface="Arial" panose="020B0604020202020204" pitchFamily="34" charset="0"/>
                <a:ea typeface="幼圆" panose="02010509060101010101" pitchFamily="49" charset="-122"/>
              </a:rPr>
              <a:t>组长日常检查重点</a:t>
            </a:r>
            <a:endParaRPr lang="zh-CN" altLang="en-US" sz="3600" b="1" dirty="0">
              <a:solidFill>
                <a:schemeClr val="accent2"/>
              </a:solidFill>
              <a:latin typeface="Arial" panose="020B0604020202020204" pitchFamily="34" charset="0"/>
              <a:ea typeface="幼圆" panose="02010509060101010101" pitchFamily="49" charset="-122"/>
            </a:endParaRPr>
          </a:p>
        </p:txBody>
      </p:sp>
      <p:sp>
        <p:nvSpPr>
          <p:cNvPr id="55301" name="AutoShape 5"/>
          <p:cNvSpPr/>
          <p:nvPr/>
        </p:nvSpPr>
        <p:spPr>
          <a:xfrm>
            <a:off x="395288" y="620713"/>
            <a:ext cx="1855787" cy="468312"/>
          </a:xfrm>
          <a:prstGeom prst="roundRect">
            <a:avLst>
              <a:gd name="adj" fmla="val 16667"/>
            </a:avLst>
          </a:prstGeom>
          <a:gradFill rotWithShape="1">
            <a:gsLst>
              <a:gs pos="0">
                <a:srgbClr val="00FF00"/>
              </a:gs>
              <a:gs pos="100000">
                <a:srgbClr val="FFFFFF"/>
              </a:gs>
            </a:gsLst>
            <a:path path="rect">
              <a:fillToRect t="100000" r="100000"/>
            </a:path>
            <a:tileRect/>
          </a:gradFill>
          <a:ln w="38100" cap="flat" cmpd="sng">
            <a:solidFill>
              <a:srgbClr val="FF0000"/>
            </a:solidFill>
            <a:prstDash val="solid"/>
            <a:headEnd type="none" w="med" len="med"/>
            <a:tailEnd type="none" w="med" len="med"/>
          </a:ln>
        </p:spPr>
        <p:txBody>
          <a:bodyPr anchor="ctr" anchorCtr="0">
            <a:spAutoFit/>
          </a:bodyPr>
          <a:p>
            <a:pPr algn="ctr"/>
            <a:r>
              <a:rPr lang="en-US" altLang="zh-CN" sz="2000" b="1" dirty="0">
                <a:solidFill>
                  <a:srgbClr val="FF0066"/>
                </a:solidFill>
                <a:latin typeface="Arial" panose="020B0604020202020204" pitchFamily="34" charset="0"/>
                <a:ea typeface="幼圆" panose="02010509060101010101" pitchFamily="49" charset="-122"/>
              </a:rPr>
              <a:t>9·</a:t>
            </a:r>
            <a:r>
              <a:rPr lang="zh-CN" altLang="en-US" sz="2000" b="1" dirty="0">
                <a:solidFill>
                  <a:srgbClr val="FF0066"/>
                </a:solidFill>
                <a:latin typeface="Arial" panose="020B0604020202020204" pitchFamily="34" charset="0"/>
                <a:ea typeface="幼圆" panose="02010509060101010101" pitchFamily="49" charset="-122"/>
              </a:rPr>
              <a:t>人事、教育</a:t>
            </a:r>
            <a:endParaRPr lang="zh-CN" altLang="en-US" sz="2000" b="1" dirty="0">
              <a:solidFill>
                <a:srgbClr val="FF0066"/>
              </a:solidFill>
              <a:latin typeface="Arial" panose="020B0604020202020204" pitchFamily="34" charset="0"/>
              <a:ea typeface="幼圆" panose="02010509060101010101" pitchFamily="49" charset="-122"/>
            </a:endParaRPr>
          </a:p>
        </p:txBody>
      </p:sp>
      <p:sp>
        <p:nvSpPr>
          <p:cNvPr id="35846" name="AutoShape 6"/>
          <p:cNvSpPr>
            <a:spLocks noChangeArrowheads="1"/>
          </p:cNvSpPr>
          <p:nvPr/>
        </p:nvSpPr>
        <p:spPr bwMode="auto">
          <a:xfrm>
            <a:off x="395288" y="2636838"/>
            <a:ext cx="8424863" cy="3816350"/>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树立中长期的观点，对组内的成员制定一套</a:t>
            </a:r>
            <a:r>
              <a:rPr kumimoji="0" lang="zh-CN" altLang="en-US" sz="2000" b="1" i="0" u="none" strike="noStrike" kern="1200" cap="none" spc="0" normalizeH="0" baseline="0" noProof="0">
                <a:ln>
                  <a:noFill/>
                </a:ln>
                <a:solidFill>
                  <a:srgbClr val="FF0066"/>
                </a:solidFill>
                <a:effectLst/>
                <a:uLnTx/>
                <a:uFillTx/>
                <a:latin typeface="幼圆" panose="02010509060101010101" pitchFamily="49" charset="-122"/>
                <a:ea typeface="幼圆" panose="02010509060101010101" pitchFamily="49" charset="-122"/>
                <a:cs typeface="+mn-cs"/>
              </a:rPr>
              <a:t>合理适用</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的培训计划。</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1</a:t>
            </a: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把握组内成员的整体水平（优、劣情况）指导团队精神的同时，明确</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 </a:t>
            </a:r>
            <a:r>
              <a:rPr kumimoji="0" lang="zh-CN" altLang="en-US" sz="2000" b="1" i="0" u="none" strike="noStrike" kern="1200" cap="none" spc="0" normalizeH="0" baseline="0" noProof="0">
                <a:ln>
                  <a:noFill/>
                </a:ln>
                <a:solidFill>
                  <a:schemeClr val="hlink"/>
                </a:solidFill>
                <a:effectLst/>
                <a:uLnTx/>
                <a:uFillTx/>
                <a:latin typeface="幼圆" panose="02010509060101010101" pitchFamily="49" charset="-122"/>
                <a:ea typeface="幼圆" panose="02010509060101010101" pitchFamily="49" charset="-122"/>
                <a:cs typeface="+mn-cs"/>
              </a:rPr>
              <a:t>每个人的工作目标，共同发展。</a:t>
            </a:r>
            <a:endParaRPr kumimoji="0" lang="zh-CN" altLang="en-US" sz="2000" b="1" i="0" u="none" strike="noStrike" kern="1200" cap="none" spc="0" normalizeH="0" baseline="0" noProof="0">
              <a:ln>
                <a:noFill/>
              </a:ln>
              <a:solidFill>
                <a:schemeClr val="hlink"/>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2</a:t>
            </a: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给下一任的组长创造好的组织结构，制定对每位成员的培训目标。</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3</a:t>
            </a: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rgbClr val="FF0066"/>
                </a:solidFill>
                <a:effectLst/>
                <a:uLnTx/>
                <a:uFillTx/>
                <a:latin typeface="幼圆" panose="02010509060101010101" pitchFamily="49" charset="-122"/>
                <a:ea typeface="幼圆" panose="02010509060101010101" pitchFamily="49" charset="-122"/>
                <a:cs typeface="+mn-cs"/>
              </a:rPr>
              <a:t>建立生气勃勃的现场。</a:t>
            </a:r>
            <a:endParaRPr kumimoji="0" lang="zh-CN" altLang="en-US" sz="2000" b="1" i="0" u="none" strike="noStrike" kern="1200" cap="none" spc="0" normalizeH="0" baseline="0" noProof="0">
              <a:ln>
                <a:noFill/>
              </a:ln>
              <a:solidFill>
                <a:srgbClr val="FF0066"/>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  </a:t>
            </a: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QC</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小组活动，为达到活动的效果和目的，应给予大力的支持与指导。</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  </a:t>
            </a: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chemeClr val="hlink"/>
                </a:solidFill>
                <a:effectLst/>
                <a:uLnTx/>
                <a:uFillTx/>
                <a:latin typeface="幼圆" panose="02010509060101010101" pitchFamily="49" charset="-122"/>
                <a:ea typeface="幼圆" panose="02010509060101010101" pitchFamily="49" charset="-122"/>
                <a:cs typeface="+mn-cs"/>
              </a:rPr>
              <a:t>培养员工的改善愿望和热情，</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为营造现场高昂士气而努力。</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  </a:t>
            </a: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rgbClr val="FF0066"/>
                </a:solidFill>
                <a:effectLst/>
                <a:uLnTx/>
                <a:uFillTx/>
                <a:latin typeface="幼圆" panose="02010509060101010101" pitchFamily="49" charset="-122"/>
                <a:ea typeface="幼圆" panose="02010509060101010101" pitchFamily="49" charset="-122"/>
                <a:cs typeface="+mn-cs"/>
              </a:rPr>
              <a:t>现场规律</a:t>
            </a: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重心放在遵守现场规章制度上，给员工做出榜样，全面</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   提高员工素养</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  </a:t>
            </a: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chemeClr val="hlink"/>
                </a:solidFill>
                <a:effectLst/>
                <a:uLnTx/>
                <a:uFillTx/>
                <a:latin typeface="幼圆" panose="02010509060101010101" pitchFamily="49" charset="-122"/>
                <a:ea typeface="幼圆" panose="02010509060101010101" pitchFamily="49" charset="-122"/>
                <a:cs typeface="+mn-cs"/>
              </a:rPr>
              <a:t>站在公平的立场上，公正的评价部下。</a:t>
            </a:r>
            <a:endParaRPr kumimoji="0" lang="zh-CN" altLang="en-US" sz="2000" b="1" i="0" u="none" strike="noStrike" kern="1200" cap="none" spc="0" normalizeH="0" baseline="0" noProof="0">
              <a:ln>
                <a:noFill/>
              </a:ln>
              <a:solidFill>
                <a:schemeClr val="hlink"/>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55303" name="AutoShape 7"/>
          <p:cNvSpPr/>
          <p:nvPr/>
        </p:nvSpPr>
        <p:spPr>
          <a:xfrm>
            <a:off x="539750" y="3141663"/>
            <a:ext cx="71438" cy="142875"/>
          </a:xfrm>
          <a:prstGeom prst="flowChartSor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AutoShape 2"/>
          <p:cNvSpPr>
            <a:spLocks noGrp="1" noChangeArrowheads="1"/>
          </p:cNvSpPr>
          <p:nvPr>
            <p:ph idx="1"/>
          </p:nvPr>
        </p:nvSpPr>
        <p:spPr>
          <a:xfrm>
            <a:off x="4719955" y="2018030"/>
            <a:ext cx="4235450" cy="4114800"/>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ln>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Tx/>
              <a:buSzTx/>
              <a:buFontTx/>
              <a:buNone/>
              <a:defRPr/>
            </a:pPr>
            <a:endParaRPr kumimoji="0" lang="en-US" altLang="zh-CN" sz="32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20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rPr>
              <a:t>·</a:t>
            </a:r>
            <a:r>
              <a:rPr kumimoji="0" lang="zh-CN" altLang="en-US" sz="20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活用</a:t>
            </a:r>
            <a:r>
              <a:rPr kumimoji="0" lang="en-US" altLang="zh-CN" sz="20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QC</a:t>
            </a:r>
            <a:r>
              <a:rPr kumimoji="0" lang="zh-CN" altLang="en-US" sz="20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小组活动，通过全员参加，努力实现更多提出改善意见。</a:t>
            </a:r>
            <a:endParaRPr kumimoji="0" lang="zh-CN" altLang="en-US" sz="20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20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rPr>
              <a:t>·</a:t>
            </a:r>
            <a:r>
              <a:rPr kumimoji="0" lang="zh-CN" altLang="en-US" sz="20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努力</a:t>
            </a:r>
            <a:r>
              <a:rPr kumimoji="0" lang="zh-CN" altLang="en-US" sz="2000" b="1" i="0" u="none" strike="noStrike" kern="0" cap="none" spc="0" normalizeH="0" baseline="0" noProof="0" smtClean="0">
                <a:ln>
                  <a:noFill/>
                </a:ln>
                <a:solidFill>
                  <a:srgbClr val="FF0066"/>
                </a:solidFill>
                <a:effectLst/>
                <a:uLnTx/>
                <a:uFillTx/>
                <a:latin typeface="幼圆" panose="02010509060101010101" pitchFamily="49" charset="-122"/>
                <a:ea typeface="幼圆" panose="02010509060101010101" pitchFamily="49" charset="-122"/>
                <a:cs typeface="+mn-cs"/>
              </a:rPr>
              <a:t>给下一任班长营造一个好的工作环境</a:t>
            </a:r>
            <a:r>
              <a:rPr kumimoji="0" lang="zh-CN" altLang="en-US" sz="20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a:t>
            </a:r>
            <a:endParaRPr kumimoji="0" lang="zh-CN" altLang="en-US" sz="20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r>
              <a:rPr kumimoji="0" lang="en-US" altLang="zh-CN" sz="2000" b="1" i="0" u="none" strike="noStrike" kern="0" cap="none" spc="0" normalizeH="0" baseline="0" noProof="0" smtClean="0">
                <a:ln>
                  <a:noFill/>
                </a:ln>
                <a:solidFill>
                  <a:schemeClr val="accent2"/>
                </a:solidFill>
                <a:effectLst/>
                <a:uLnTx/>
                <a:uFillTx/>
                <a:latin typeface="+mn-lt"/>
                <a:ea typeface="幼圆" panose="02010509060101010101" pitchFamily="49" charset="-122"/>
                <a:cs typeface="+mn-cs"/>
              </a:rPr>
              <a:t>·</a:t>
            </a:r>
            <a:r>
              <a:rPr kumimoji="0" lang="zh-CN" altLang="en-US" sz="20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rPr>
              <a:t>即使员工有一些小的烦恼也要充满爱心，给予真诚的帮助。</a:t>
            </a:r>
            <a:endParaRPr kumimoji="0" lang="zh-CN" altLang="en-US" sz="20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80000"/>
              </a:lnSpc>
              <a:spcBef>
                <a:spcPct val="0"/>
              </a:spcBef>
              <a:spcAft>
                <a:spcPct val="0"/>
              </a:spcAft>
              <a:buClrTx/>
              <a:buSzTx/>
              <a:buFontTx/>
              <a:buNone/>
              <a:defRPr/>
            </a:pPr>
            <a:endParaRPr kumimoji="0" lang="en-US" altLang="zh-CN" sz="2000" b="1" i="0" u="none" strike="noStrike" kern="0" cap="none" spc="0" normalizeH="0" baseline="0" noProof="0" smtClean="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56323" name="AutoShape 3"/>
          <p:cNvSpPr/>
          <p:nvPr>
            <p:ph type="title"/>
          </p:nvPr>
        </p:nvSpPr>
        <p:spPr>
          <a:xfrm>
            <a:off x="4959350" y="928370"/>
            <a:ext cx="3984625" cy="819150"/>
          </a:xfrm>
          <a:prstGeom prst="roundRect">
            <a:avLst>
              <a:gd name="adj" fmla="val 16667"/>
            </a:avLst>
          </a:prstGeom>
          <a:gradFill rotWithShape="1">
            <a:gsLst>
              <a:gs pos="0">
                <a:srgbClr val="FFFFFF">
                  <a:alpha val="100000"/>
                </a:srgbClr>
              </a:gs>
              <a:gs pos="100000">
                <a:srgbClr val="FFFF00">
                  <a:alpha val="100000"/>
                </a:srgbClr>
              </a:gs>
            </a:gsLst>
            <a:lin ang="5400000" scaled="1"/>
            <a:tileRect/>
          </a:gradFill>
          <a:ln w="38100">
            <a:solidFill>
              <a:srgbClr val="0000FF">
                <a:alpha val="100000"/>
              </a:srgbClr>
            </a:solidFill>
          </a:ln>
        </p:spPr>
        <p:txBody>
          <a:bodyPr vert="horz" wrap="square" lIns="91440" tIns="45720" rIns="91440" bIns="45720" anchor="ctr" anchorCtr="0"/>
          <a:p>
            <a:pPr eaLnBrk="1" hangingPunct="1"/>
            <a:r>
              <a:rPr lang="zh-CN" altLang="en-US" sz="2400" b="1" dirty="0"/>
              <a:t>对</a:t>
            </a:r>
            <a:r>
              <a:rPr lang="en-US" altLang="zh-CN" sz="2400" b="1" dirty="0"/>
              <a:t>EX</a:t>
            </a:r>
            <a:r>
              <a:rPr lang="zh-CN" altLang="en-US" sz="2400" b="1" dirty="0"/>
              <a:t>（班长）的教育内容</a:t>
            </a:r>
            <a:endParaRPr lang="zh-CN" altLang="en-US" sz="2400" b="1" dirty="0"/>
          </a:p>
        </p:txBody>
      </p:sp>
      <p:sp>
        <p:nvSpPr>
          <p:cNvPr id="36868" name="AutoShape 4"/>
          <p:cNvSpPr>
            <a:spLocks noChangeArrowheads="1"/>
          </p:cNvSpPr>
          <p:nvPr/>
        </p:nvSpPr>
        <p:spPr bwMode="auto">
          <a:xfrm>
            <a:off x="241300" y="1753235"/>
            <a:ext cx="4016375" cy="2755900"/>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a:lstStyle/>
          <a:p>
            <a:pPr marL="342900" marR="0" lvl="0" indent="-342900" algn="l" defTabSz="914400" rtl="0" eaLnBrk="1" fontAlgn="base" latinLnBrk="0" hangingPunct="1">
              <a:lnSpc>
                <a:spcPct val="90000"/>
              </a:lnSpc>
              <a:spcBef>
                <a:spcPct val="20000"/>
              </a:spcBef>
              <a:spcAft>
                <a:spcPct val="0"/>
              </a:spcAft>
              <a:buClrTx/>
              <a:buSzTx/>
              <a:buFontTx/>
              <a:buNone/>
              <a:defRPr/>
            </a:pPr>
            <a:endParaRPr kumimoji="0" lang="en-US" altLang="zh-CN" sz="3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积极参加</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QC</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小组活动，并</a:t>
            </a:r>
            <a:r>
              <a:rPr kumimoji="0" lang="zh-CN" altLang="en-US" sz="2000" b="1" i="0" u="none" strike="noStrike" kern="1200" cap="none" spc="0" normalizeH="0" baseline="0" noProof="0">
                <a:ln>
                  <a:noFill/>
                </a:ln>
                <a:solidFill>
                  <a:srgbClr val="FF0066"/>
                </a:solidFill>
                <a:effectLst/>
                <a:uLnTx/>
                <a:uFillTx/>
                <a:latin typeface="幼圆" panose="02010509060101010101" pitchFamily="49" charset="-122"/>
                <a:ea typeface="幼圆" panose="02010509060101010101" pitchFamily="49" charset="-122"/>
                <a:cs typeface="+mn-cs"/>
              </a:rPr>
              <a:t>带头给年轻人做好表率作用。</a:t>
            </a:r>
            <a:endParaRPr kumimoji="0" lang="zh-CN" altLang="en-US" sz="2000" b="1" i="0" u="none" strike="noStrike" kern="1200" cap="none" spc="0" normalizeH="0" baseline="0" noProof="0">
              <a:ln>
                <a:noFill/>
              </a:ln>
              <a:solidFill>
                <a:srgbClr val="FF0066"/>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认真接受</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EX</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的指示，保持谦虚谨慎的态度。</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与班长建立一种和谐的关系，多交谈，</a:t>
            </a:r>
            <a:r>
              <a:rPr kumimoji="0" lang="zh-CN" altLang="en-US" sz="2000" b="1" i="0" u="none" strike="noStrike" kern="1200" cap="none" spc="0" normalizeH="0" baseline="0" noProof="0">
                <a:ln>
                  <a:noFill/>
                </a:ln>
                <a:solidFill>
                  <a:schemeClr val="hlink"/>
                </a:solidFill>
                <a:effectLst/>
                <a:uLnTx/>
                <a:uFillTx/>
                <a:latin typeface="幼圆" panose="02010509060101010101" pitchFamily="49" charset="-122"/>
                <a:ea typeface="幼圆" panose="02010509060101010101" pitchFamily="49" charset="-122"/>
                <a:cs typeface="+mn-cs"/>
              </a:rPr>
              <a:t>多交流增加理解。</a:t>
            </a:r>
            <a:endParaRPr kumimoji="0" lang="zh-CN" altLang="en-US" sz="2000" b="1" i="0" u="none" strike="noStrike" kern="1200" cap="none" spc="0" normalizeH="0" baseline="0" noProof="0">
              <a:ln>
                <a:noFill/>
              </a:ln>
              <a:solidFill>
                <a:schemeClr val="hlink"/>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endPar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56325" name="AutoShape 5"/>
          <p:cNvSpPr/>
          <p:nvPr/>
        </p:nvSpPr>
        <p:spPr>
          <a:xfrm>
            <a:off x="179705" y="981075"/>
            <a:ext cx="3394075" cy="529590"/>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p>
            <a:pPr algn="ctr"/>
            <a:r>
              <a:rPr lang="zh-CN" altLang="en-US" sz="2400" b="1" dirty="0">
                <a:solidFill>
                  <a:schemeClr val="tx2"/>
                </a:solidFill>
                <a:latin typeface="Arial" panose="020B0604020202020204" pitchFamily="34" charset="0"/>
              </a:rPr>
              <a:t>对一般组员的教育内容</a:t>
            </a:r>
            <a:endParaRPr lang="zh-CN" altLang="en-US" sz="2400" b="1" dirty="0">
              <a:solidFill>
                <a:schemeClr val="tx2"/>
              </a:solidFill>
              <a:latin typeface="Arial" panose="020B0604020202020204" pitchFamily="34" charset="0"/>
            </a:endParaRPr>
          </a:p>
        </p:txBody>
      </p:sp>
      <p:pic>
        <p:nvPicPr>
          <p:cNvPr id="56326" name="Picture 6" descr="NB10_23"/>
          <p:cNvPicPr>
            <a:picLocks noChangeAspect="1"/>
          </p:cNvPicPr>
          <p:nvPr/>
        </p:nvPicPr>
        <p:blipFill>
          <a:blip r:embed="rId1"/>
          <a:stretch>
            <a:fillRect/>
          </a:stretch>
        </p:blipFill>
        <p:spPr>
          <a:xfrm>
            <a:off x="539750" y="4724400"/>
            <a:ext cx="3502025" cy="1862138"/>
          </a:xfrm>
          <a:prstGeom prst="rect">
            <a:avLst/>
          </a:prstGeom>
          <a:noFill/>
          <a:ln w="9525">
            <a:noFill/>
          </a:ln>
        </p:spPr>
      </p:pic>
      <p:pic>
        <p:nvPicPr>
          <p:cNvPr id="56327" name="Picture 7" descr="NB10_30"/>
          <p:cNvPicPr>
            <a:picLocks noChangeAspect="1"/>
          </p:cNvPicPr>
          <p:nvPr/>
        </p:nvPicPr>
        <p:blipFill>
          <a:blip r:embed="rId2"/>
          <a:stretch>
            <a:fillRect/>
          </a:stretch>
        </p:blipFill>
        <p:spPr>
          <a:xfrm>
            <a:off x="5364163" y="4797425"/>
            <a:ext cx="2762250" cy="1874838"/>
          </a:xfrm>
          <a:prstGeom prst="rect">
            <a:avLst/>
          </a:prstGeom>
          <a:noFill/>
          <a:ln w="9525">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AutoShape 2"/>
          <p:cNvSpPr>
            <a:spLocks noGrp="1" noChangeArrowheads="1"/>
          </p:cNvSpPr>
          <p:nvPr>
            <p:ph idx="1"/>
          </p:nvPr>
        </p:nvSpPr>
        <p:spPr>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ln>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en-US" altLang="zh-CN" sz="20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000" b="1" i="0" u="none" strike="noStrike" kern="0" cap="none" spc="0" normalizeH="0" baseline="0" noProof="0" smtClean="0">
                <a:ln>
                  <a:noFill/>
                </a:ln>
                <a:solidFill>
                  <a:schemeClr val="tx1"/>
                </a:solidFill>
                <a:effectLst/>
                <a:uLnTx/>
                <a:uFillTx/>
                <a:latin typeface="+mn-lt"/>
                <a:ea typeface="+mn-ea"/>
                <a:cs typeface="+mn-cs"/>
              </a:rPr>
              <a:t>1·</a:t>
            </a:r>
            <a:r>
              <a:rPr kumimoji="0" lang="zh-CN" altLang="en-US" sz="2000" b="1" i="0" u="none" strike="noStrike" kern="0" cap="none" spc="0" normalizeH="0" baseline="0" noProof="0" smtClean="0">
                <a:ln>
                  <a:noFill/>
                </a:ln>
                <a:solidFill>
                  <a:schemeClr val="tx1"/>
                </a:solidFill>
                <a:effectLst/>
                <a:uLnTx/>
                <a:uFillTx/>
                <a:latin typeface="+mn-lt"/>
                <a:ea typeface="+mn-ea"/>
                <a:cs typeface="+mn-cs"/>
              </a:rPr>
              <a:t>职能的条款因没有得到充分的理解，就像员工传达，出现部下的</a:t>
            </a:r>
            <a:r>
              <a:rPr kumimoji="0" lang="en-US" altLang="zh-CN" sz="2000" b="1" i="0" u="none" strike="noStrike" kern="0" cap="none" spc="0" normalizeH="0" baseline="0" noProof="0" smtClean="0">
                <a:ln>
                  <a:noFill/>
                </a:ln>
                <a:solidFill>
                  <a:srgbClr val="FF0066"/>
                </a:solidFill>
                <a:effectLst/>
                <a:uLnTx/>
                <a:uFillTx/>
                <a:latin typeface="+mn-lt"/>
                <a:ea typeface="+mn-ea"/>
                <a:cs typeface="+mn-cs"/>
              </a:rPr>
              <a:t>【</a:t>
            </a:r>
            <a:r>
              <a:rPr kumimoji="0" lang="zh-CN" altLang="en-US" sz="2000" b="1" i="0" u="none" strike="noStrike" kern="0" cap="none" spc="0" normalizeH="0" baseline="0" noProof="0" smtClean="0">
                <a:ln>
                  <a:noFill/>
                </a:ln>
                <a:solidFill>
                  <a:srgbClr val="FF0066"/>
                </a:solidFill>
                <a:effectLst/>
                <a:uLnTx/>
                <a:uFillTx/>
                <a:latin typeface="+mn-lt"/>
                <a:ea typeface="+mn-ea"/>
                <a:cs typeface="+mn-cs"/>
              </a:rPr>
              <a:t>自我评价与现实不符</a:t>
            </a:r>
            <a:r>
              <a:rPr kumimoji="0" lang="en-US" altLang="zh-CN" sz="2000" b="1" i="0" u="none" strike="noStrike" kern="0" cap="none" spc="0" normalizeH="0" baseline="0" noProof="0" smtClean="0">
                <a:ln>
                  <a:noFill/>
                </a:ln>
                <a:solidFill>
                  <a:srgbClr val="FF0066"/>
                </a:solidFill>
                <a:effectLst/>
                <a:uLnTx/>
                <a:uFillTx/>
                <a:latin typeface="+mn-lt"/>
                <a:ea typeface="+mn-ea"/>
                <a:cs typeface="+mn-cs"/>
              </a:rPr>
              <a:t>】</a:t>
            </a:r>
            <a:r>
              <a:rPr kumimoji="0" lang="zh-CN" altLang="en-US" sz="2000" b="1" i="0" u="none" strike="noStrike" kern="0" cap="none" spc="0" normalizeH="0" baseline="0" noProof="0" smtClean="0">
                <a:ln>
                  <a:noFill/>
                </a:ln>
                <a:solidFill>
                  <a:schemeClr val="tx1"/>
                </a:solidFill>
                <a:effectLst/>
                <a:uLnTx/>
                <a:uFillTx/>
                <a:latin typeface="+mn-lt"/>
                <a:ea typeface="+mn-ea"/>
                <a:cs typeface="+mn-cs"/>
              </a:rPr>
              <a:t>的情况。</a:t>
            </a:r>
            <a:endParaRPr kumimoji="0" lang="zh-CN" altLang="en-US" sz="20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000" b="1" i="0" u="none" strike="noStrike" kern="0" cap="none" spc="0" normalizeH="0" baseline="0" noProof="0" smtClean="0">
                <a:ln>
                  <a:noFill/>
                </a:ln>
                <a:solidFill>
                  <a:schemeClr val="tx1"/>
                </a:solidFill>
                <a:effectLst/>
                <a:uLnTx/>
                <a:uFillTx/>
                <a:latin typeface="+mn-lt"/>
                <a:ea typeface="+mn-ea"/>
                <a:cs typeface="+mn-cs"/>
              </a:rPr>
              <a:t>2·</a:t>
            </a:r>
            <a:r>
              <a:rPr kumimoji="0" lang="zh-CN" altLang="en-US" sz="2000" b="1" i="0" u="none" strike="noStrike" kern="0" cap="none" spc="0" normalizeH="0" baseline="0" noProof="0" smtClean="0">
                <a:ln>
                  <a:noFill/>
                </a:ln>
                <a:solidFill>
                  <a:schemeClr val="tx1"/>
                </a:solidFill>
                <a:effectLst/>
                <a:uLnTx/>
                <a:uFillTx/>
                <a:latin typeface="+mn-lt"/>
                <a:ea typeface="+mn-ea"/>
                <a:cs typeface="+mn-cs"/>
              </a:rPr>
              <a:t>开展</a:t>
            </a:r>
            <a:r>
              <a:rPr kumimoji="0" lang="en-US" altLang="zh-CN" sz="2000" b="1" i="0" u="none" strike="noStrike" kern="0" cap="none" spc="0" normalizeH="0" baseline="0" noProof="0" smtClean="0">
                <a:ln>
                  <a:noFill/>
                </a:ln>
                <a:solidFill>
                  <a:schemeClr val="tx1"/>
                </a:solidFill>
                <a:effectLst/>
                <a:uLnTx/>
                <a:uFillTx/>
                <a:latin typeface="+mn-lt"/>
                <a:ea typeface="+mn-ea"/>
                <a:cs typeface="+mn-cs"/>
              </a:rPr>
              <a:t>QC</a:t>
            </a:r>
            <a:r>
              <a:rPr kumimoji="0" lang="zh-CN" altLang="en-US" sz="2000" b="1" i="0" u="none" strike="noStrike" kern="0" cap="none" spc="0" normalizeH="0" baseline="0" noProof="0" smtClean="0">
                <a:ln>
                  <a:noFill/>
                </a:ln>
                <a:solidFill>
                  <a:schemeClr val="tx1"/>
                </a:solidFill>
                <a:effectLst/>
                <a:uLnTx/>
                <a:uFillTx/>
                <a:latin typeface="+mn-lt"/>
                <a:ea typeface="+mn-ea"/>
                <a:cs typeface="+mn-cs"/>
              </a:rPr>
              <a:t>小组活动中仅考虑物质奖励而忽视了开展</a:t>
            </a:r>
            <a:r>
              <a:rPr kumimoji="0" lang="en-US" altLang="zh-CN" sz="2000" b="1" i="0" u="none" strike="noStrike" kern="0" cap="none" spc="0" normalizeH="0" baseline="0" noProof="0" smtClean="0">
                <a:ln>
                  <a:noFill/>
                </a:ln>
                <a:solidFill>
                  <a:schemeClr val="tx1"/>
                </a:solidFill>
                <a:effectLst/>
                <a:uLnTx/>
                <a:uFillTx/>
                <a:latin typeface="+mn-lt"/>
                <a:ea typeface="+mn-ea"/>
                <a:cs typeface="+mn-cs"/>
              </a:rPr>
              <a:t>QC</a:t>
            </a:r>
            <a:r>
              <a:rPr kumimoji="0" lang="zh-CN" altLang="en-US" sz="2000" b="1" i="0" u="none" strike="noStrike" kern="0" cap="none" spc="0" normalizeH="0" baseline="0" noProof="0" smtClean="0">
                <a:ln>
                  <a:noFill/>
                </a:ln>
                <a:solidFill>
                  <a:schemeClr val="tx1"/>
                </a:solidFill>
                <a:effectLst/>
                <a:uLnTx/>
                <a:uFillTx/>
                <a:latin typeface="+mn-lt"/>
                <a:ea typeface="+mn-ea"/>
                <a:cs typeface="+mn-cs"/>
              </a:rPr>
              <a:t>小组活动的作用，出现</a:t>
            </a:r>
            <a:r>
              <a:rPr kumimoji="0" lang="en-US" altLang="zh-CN" sz="2000" b="1" i="0" u="none" strike="noStrike" kern="0" cap="none" spc="0" normalizeH="0" baseline="0" noProof="0" smtClean="0">
                <a:ln>
                  <a:noFill/>
                </a:ln>
                <a:solidFill>
                  <a:schemeClr val="tx1"/>
                </a:solidFill>
                <a:effectLst/>
                <a:uLnTx/>
                <a:uFillTx/>
                <a:latin typeface="+mn-lt"/>
                <a:ea typeface="+mn-ea"/>
                <a:cs typeface="+mn-cs"/>
              </a:rPr>
              <a:t>QC</a:t>
            </a:r>
            <a:r>
              <a:rPr kumimoji="0" lang="zh-CN" altLang="en-US" sz="2000" b="1" i="0" u="none" strike="noStrike" kern="0" cap="none" spc="0" normalizeH="0" baseline="0" noProof="0" smtClean="0">
                <a:ln>
                  <a:noFill/>
                </a:ln>
                <a:solidFill>
                  <a:schemeClr val="tx1"/>
                </a:solidFill>
                <a:effectLst/>
                <a:uLnTx/>
                <a:uFillTx/>
                <a:latin typeface="+mn-lt"/>
                <a:ea typeface="+mn-ea"/>
                <a:cs typeface="+mn-cs"/>
              </a:rPr>
              <a:t>小组活动半途而废的现象。</a:t>
            </a:r>
            <a:endParaRPr kumimoji="0" lang="zh-CN" altLang="en-US" sz="20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0" cap="none" spc="0" normalizeH="0" baseline="0" noProof="0" smtClean="0">
              <a:ln>
                <a:noFill/>
              </a:ln>
              <a:solidFill>
                <a:schemeClr val="tx1"/>
              </a:solidFill>
              <a:effectLst/>
              <a:uLnTx/>
              <a:uFillTx/>
              <a:latin typeface="+mn-lt"/>
              <a:ea typeface="+mn-ea"/>
              <a:cs typeface="+mn-cs"/>
            </a:endParaRPr>
          </a:p>
        </p:txBody>
      </p:sp>
      <p:sp>
        <p:nvSpPr>
          <p:cNvPr id="57347" name="AutoShape 3"/>
          <p:cNvSpPr/>
          <p:nvPr>
            <p:ph type="title"/>
          </p:nvPr>
        </p:nvSpPr>
        <p:spPr>
          <a:prstGeom prst="roundRect">
            <a:avLst>
              <a:gd name="adj" fmla="val 16667"/>
            </a:avLst>
          </a:prstGeom>
          <a:gradFill rotWithShape="1">
            <a:gsLst>
              <a:gs pos="0">
                <a:srgbClr val="FFFFFF">
                  <a:alpha val="100000"/>
                </a:srgbClr>
              </a:gs>
              <a:gs pos="100000">
                <a:srgbClr val="FFFF00">
                  <a:alpha val="100000"/>
                </a:srgbClr>
              </a:gs>
            </a:gsLst>
            <a:lin ang="5400000" scaled="1"/>
            <a:tileRect/>
          </a:gradFill>
          <a:ln w="38100">
            <a:solidFill>
              <a:srgbClr val="0000FF">
                <a:alpha val="100000"/>
              </a:srgbClr>
            </a:solidFill>
          </a:ln>
        </p:spPr>
        <p:txBody>
          <a:bodyPr vert="horz" wrap="square" lIns="91440" tIns="45720" rIns="91440" bIns="45720" anchor="ctr" anchorCtr="0"/>
          <a:p>
            <a:pPr eaLnBrk="1" hangingPunct="1"/>
            <a:r>
              <a:rPr lang="en-US" altLang="zh-CN" sz="4000" b="1" dirty="0"/>
              <a:t>·</a:t>
            </a:r>
            <a:r>
              <a:rPr lang="zh-CN" altLang="en-US" sz="3200" b="1" dirty="0"/>
              <a:t>因管理欠缺，指导不足等引发的</a:t>
            </a:r>
            <a:r>
              <a:rPr lang="zh-CN" altLang="en-US" sz="3200" b="1" dirty="0">
                <a:solidFill>
                  <a:srgbClr val="FF0066"/>
                </a:solidFill>
              </a:rPr>
              <a:t>不良事例</a:t>
            </a:r>
            <a:endParaRPr lang="zh-CN" altLang="en-US" sz="3200" b="1" dirty="0">
              <a:solidFill>
                <a:srgbClr val="FF0066"/>
              </a:solidFill>
            </a:endParaRPr>
          </a:p>
        </p:txBody>
      </p:sp>
      <p:sp>
        <p:nvSpPr>
          <p:cNvPr id="57348" name="AutoShape 4"/>
          <p:cNvSpPr/>
          <p:nvPr/>
        </p:nvSpPr>
        <p:spPr>
          <a:xfrm>
            <a:off x="611188" y="4508818"/>
            <a:ext cx="7848600" cy="1439862"/>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p>
            <a:pPr algn="ctr"/>
            <a:r>
              <a:rPr lang="en-US" altLang="zh-CN" sz="2000" b="1" dirty="0">
                <a:solidFill>
                  <a:schemeClr val="accent2"/>
                </a:solidFill>
                <a:latin typeface="Arial" panose="020B0604020202020204" pitchFamily="34" charset="0"/>
              </a:rPr>
              <a:t> </a:t>
            </a:r>
            <a:r>
              <a:rPr lang="en-US" altLang="zh-CN" sz="2400" b="1" dirty="0">
                <a:solidFill>
                  <a:schemeClr val="accent2"/>
                </a:solidFill>
                <a:latin typeface="Arial" panose="020B0604020202020204" pitchFamily="34" charset="0"/>
              </a:rPr>
              <a:t>※</a:t>
            </a:r>
            <a:r>
              <a:rPr lang="zh-CN" altLang="en-US" sz="2400" b="1" dirty="0">
                <a:solidFill>
                  <a:schemeClr val="accent2"/>
                </a:solidFill>
                <a:latin typeface="Arial" panose="020B0604020202020204" pitchFamily="34" charset="0"/>
              </a:rPr>
              <a:t>创造开朗的现场气氛就需要有一个能够互相交流的和谐氛围，达到个人、集体共同进步的良好环境</a:t>
            </a:r>
            <a:r>
              <a:rPr lang="zh-CN" altLang="en-US" sz="2000" b="1" dirty="0">
                <a:solidFill>
                  <a:schemeClr val="accent2"/>
                </a:solidFill>
                <a:latin typeface="Arial" panose="020B0604020202020204" pitchFamily="34" charset="0"/>
              </a:rPr>
              <a:t>。</a:t>
            </a:r>
            <a:endParaRPr lang="zh-CN" altLang="en-US" sz="2000" b="1" dirty="0">
              <a:solidFill>
                <a:schemeClr val="accent2"/>
              </a:solidFill>
              <a:latin typeface="Arial" panose="020B0604020202020204" pitchFamily="34" charset="0"/>
            </a:endParaRPr>
          </a:p>
        </p:txBody>
      </p:sp>
      <p:sp>
        <p:nvSpPr>
          <p:cNvPr id="57349" name="Text Box 5"/>
          <p:cNvSpPr txBox="1"/>
          <p:nvPr/>
        </p:nvSpPr>
        <p:spPr>
          <a:xfrm>
            <a:off x="827088" y="6165850"/>
            <a:ext cx="7632700" cy="366713"/>
          </a:xfrm>
          <a:prstGeom prst="rect">
            <a:avLst/>
          </a:prstGeom>
          <a:noFill/>
          <a:ln w="9525">
            <a:noFill/>
          </a:ln>
        </p:spPr>
        <p:txBody>
          <a:bodyPr>
            <a:spAutoFit/>
          </a:bodyPr>
          <a:p>
            <a:pPr>
              <a:spcBef>
                <a:spcPct val="50000"/>
              </a:spcBef>
            </a:pPr>
            <a:endParaRPr lang="zh-CN" altLang="zh-CN" sz="1800" dirty="0">
              <a:latin typeface="Arial" panose="020B0604020202020204" pitchFamily="34" charset="0"/>
            </a:endParaRPr>
          </a:p>
        </p:txBody>
      </p:sp>
      <p:sp>
        <p:nvSpPr>
          <p:cNvPr id="57350" name="Rectangle 6"/>
          <p:cNvSpPr/>
          <p:nvPr/>
        </p:nvSpPr>
        <p:spPr>
          <a:xfrm>
            <a:off x="1189038" y="5197475"/>
            <a:ext cx="6335712" cy="854075"/>
          </a:xfrm>
          <a:prstGeom prst="rect">
            <a:avLst/>
          </a:prstGeom>
          <a:noFill/>
          <a:ln w="9525">
            <a:noFill/>
          </a:ln>
        </p:spPr>
        <p:txBody>
          <a:bodyPr>
            <a:spAutoFit/>
          </a:bodyPr>
          <a:p>
            <a:pPr>
              <a:spcBef>
                <a:spcPct val="50000"/>
              </a:spcBef>
            </a:pPr>
            <a:r>
              <a:rPr lang="en-US" altLang="zh-CN" sz="2000" b="1" dirty="0">
                <a:solidFill>
                  <a:schemeClr val="accent2"/>
                </a:solidFill>
                <a:latin typeface="Arial" panose="020B0604020202020204" pitchFamily="34" charset="0"/>
              </a:rPr>
              <a:t>    </a:t>
            </a:r>
            <a:endParaRPr lang="en-US" altLang="zh-CN" sz="2000" b="1" dirty="0">
              <a:solidFill>
                <a:schemeClr val="accent2"/>
              </a:solidFill>
              <a:latin typeface="Arial" panose="020B0604020202020204" pitchFamily="34" charset="0"/>
            </a:endParaRPr>
          </a:p>
          <a:p>
            <a:pPr>
              <a:spcBef>
                <a:spcPct val="50000"/>
              </a:spcBef>
            </a:pPr>
            <a:endParaRPr lang="en-US" altLang="zh-CN" sz="2000" b="1" dirty="0">
              <a:solidFill>
                <a:schemeClr val="accent2"/>
              </a:solidFill>
              <a:latin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8370" name="Rectangle 2"/>
          <p:cNvSpPr/>
          <p:nvPr/>
        </p:nvSpPr>
        <p:spPr>
          <a:xfrm>
            <a:off x="323850" y="908050"/>
            <a:ext cx="8569325" cy="5761038"/>
          </a:xfrm>
          <a:prstGeom prst="rect">
            <a:avLst/>
          </a:prstGeom>
          <a:gradFill rotWithShape="1">
            <a:gsLst>
              <a:gs pos="0">
                <a:srgbClr val="33CCCC"/>
              </a:gs>
              <a:gs pos="100000">
                <a:srgbClr val="FFFFFF"/>
              </a:gs>
            </a:gsLst>
            <a:path path="rect">
              <a:fillToRect r="100000" b="100000"/>
            </a:path>
            <a:tileRect/>
          </a:gradFill>
          <a:ln w="9525" cap="flat" cmpd="sng">
            <a:solidFill>
              <a:srgbClr val="33CCCC"/>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38915" name="AutoShape 3"/>
          <p:cNvSpPr>
            <a:spLocks noChangeArrowheads="1"/>
          </p:cNvSpPr>
          <p:nvPr/>
        </p:nvSpPr>
        <p:spPr bwMode="auto">
          <a:xfrm>
            <a:off x="395288" y="1125538"/>
            <a:ext cx="8424863" cy="1150938"/>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爱护地球有限的资源，为了子孙千秋万代的生存环境，对全员进行节约能源、垃</a:t>
            </a:r>
            <a:endPar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  圾分类处理等教育，</a:t>
            </a:r>
            <a:r>
              <a:rPr kumimoji="0" lang="zh-CN" altLang="en-US" sz="1800" b="1" i="0" u="none" strike="noStrike" kern="1200" cap="none" spc="0" normalizeH="0" baseline="0" noProof="0">
                <a:ln>
                  <a:noFill/>
                </a:ln>
                <a:solidFill>
                  <a:srgbClr val="FF0066"/>
                </a:solidFill>
                <a:effectLst/>
                <a:uLnTx/>
                <a:uFillTx/>
                <a:latin typeface="Arial" panose="020B0604020202020204" pitchFamily="34" charset="0"/>
                <a:ea typeface="幼圆" panose="02010509060101010101" pitchFamily="49" charset="-122"/>
                <a:cs typeface="+mn-cs"/>
              </a:rPr>
              <a:t>强调尽我们最大的能力保护好生存环境。</a:t>
            </a:r>
            <a:endParaRPr kumimoji="0" lang="zh-CN" altLang="en-US" sz="1800" b="1" i="0" u="none" strike="noStrike" kern="1200" cap="none" spc="0" normalizeH="0" baseline="0" noProof="0">
              <a:ln>
                <a:noFill/>
              </a:ln>
              <a:solidFill>
                <a:srgbClr val="FF0066"/>
              </a:solidFill>
              <a:effectLst/>
              <a:uLnTx/>
              <a:uFillTx/>
              <a:latin typeface="Arial" panose="020B0604020202020204" pitchFamily="34" charset="0"/>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58372" name="AutoShape 4"/>
          <p:cNvSpPr/>
          <p:nvPr/>
        </p:nvSpPr>
        <p:spPr>
          <a:xfrm>
            <a:off x="2411413" y="188913"/>
            <a:ext cx="4322762" cy="738187"/>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spAutoFit/>
          </a:bodyPr>
          <a:p>
            <a:pPr algn="ctr"/>
            <a:r>
              <a:rPr lang="zh-CN" altLang="en-US" sz="3600" b="1" dirty="0">
                <a:solidFill>
                  <a:schemeClr val="accent2"/>
                </a:solidFill>
                <a:latin typeface="Arial" panose="020B0604020202020204" pitchFamily="34" charset="0"/>
                <a:ea typeface="幼圆" panose="02010509060101010101" pitchFamily="49" charset="-122"/>
              </a:rPr>
              <a:t>组长日常检查重点</a:t>
            </a:r>
            <a:endParaRPr lang="zh-CN" altLang="en-US" sz="3600" b="1" dirty="0">
              <a:solidFill>
                <a:schemeClr val="accent2"/>
              </a:solidFill>
              <a:latin typeface="Arial" panose="020B0604020202020204" pitchFamily="34" charset="0"/>
              <a:ea typeface="幼圆" panose="02010509060101010101" pitchFamily="49" charset="-122"/>
            </a:endParaRPr>
          </a:p>
        </p:txBody>
      </p:sp>
      <p:sp>
        <p:nvSpPr>
          <p:cNvPr id="58373" name="AutoShape 5"/>
          <p:cNvSpPr/>
          <p:nvPr/>
        </p:nvSpPr>
        <p:spPr>
          <a:xfrm>
            <a:off x="395288" y="620713"/>
            <a:ext cx="1368425" cy="468312"/>
          </a:xfrm>
          <a:prstGeom prst="roundRect">
            <a:avLst>
              <a:gd name="adj" fmla="val 16667"/>
            </a:avLst>
          </a:prstGeom>
          <a:gradFill rotWithShape="1">
            <a:gsLst>
              <a:gs pos="0">
                <a:srgbClr val="00FF00"/>
              </a:gs>
              <a:gs pos="100000">
                <a:srgbClr val="FFFFFF"/>
              </a:gs>
            </a:gsLst>
            <a:path path="rect">
              <a:fillToRect t="100000" r="100000"/>
            </a:path>
            <a:tileRect/>
          </a:gradFill>
          <a:ln w="38100" cap="flat" cmpd="sng">
            <a:solidFill>
              <a:srgbClr val="FF0000"/>
            </a:solidFill>
            <a:prstDash val="solid"/>
            <a:headEnd type="none" w="med" len="med"/>
            <a:tailEnd type="none" w="med" len="med"/>
          </a:ln>
        </p:spPr>
        <p:txBody>
          <a:bodyPr anchor="ctr" anchorCtr="0">
            <a:spAutoFit/>
          </a:bodyPr>
          <a:p>
            <a:pPr algn="ctr"/>
            <a:r>
              <a:rPr lang="en-US" altLang="zh-CN" sz="2000" b="1" dirty="0">
                <a:solidFill>
                  <a:srgbClr val="FF0066"/>
                </a:solidFill>
                <a:latin typeface="Arial" panose="020B0604020202020204" pitchFamily="34" charset="0"/>
                <a:ea typeface="幼圆" panose="02010509060101010101" pitchFamily="49" charset="-122"/>
              </a:rPr>
              <a:t>10·</a:t>
            </a:r>
            <a:r>
              <a:rPr lang="zh-CN" altLang="en-US" sz="2000" b="1" dirty="0">
                <a:solidFill>
                  <a:srgbClr val="FF0066"/>
                </a:solidFill>
                <a:latin typeface="Arial" panose="020B0604020202020204" pitchFamily="34" charset="0"/>
                <a:ea typeface="幼圆" panose="02010509060101010101" pitchFamily="49" charset="-122"/>
              </a:rPr>
              <a:t>环境</a:t>
            </a:r>
            <a:endParaRPr lang="zh-CN" altLang="en-US" sz="2000" b="1" dirty="0">
              <a:solidFill>
                <a:srgbClr val="FF0066"/>
              </a:solidFill>
              <a:latin typeface="Arial" panose="020B0604020202020204" pitchFamily="34" charset="0"/>
              <a:ea typeface="幼圆" panose="02010509060101010101" pitchFamily="49" charset="-122"/>
            </a:endParaRPr>
          </a:p>
        </p:txBody>
      </p:sp>
      <p:sp>
        <p:nvSpPr>
          <p:cNvPr id="38918" name="AutoShape 6"/>
          <p:cNvSpPr>
            <a:spLocks noChangeArrowheads="1"/>
          </p:cNvSpPr>
          <p:nvPr/>
        </p:nvSpPr>
        <p:spPr bwMode="auto">
          <a:xfrm>
            <a:off x="395288" y="2781300"/>
            <a:ext cx="8424863" cy="3240088"/>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wrap="none" anchorCtr="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强化作业环境、地球环境有关的教育，让全体了解</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ISO14001</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认证内容</a:t>
            </a:r>
            <a:r>
              <a:rPr kumimoji="0" lang="zh-CN" altLang="en-US"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0</a:t>
            </a: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endPar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条款是（是直接埋入的废弃物）等相关知识。</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1</a:t>
            </a: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明确组内的环境达标方向，</a:t>
            </a:r>
            <a:r>
              <a:rPr kumimoji="0" lang="zh-CN" altLang="en-US" sz="2000" b="1" i="0" u="none" strike="noStrike" kern="1200" cap="none" spc="0" normalizeH="0" baseline="0" noProof="0">
                <a:ln>
                  <a:noFill/>
                </a:ln>
                <a:solidFill>
                  <a:schemeClr val="hlink"/>
                </a:solidFill>
                <a:effectLst/>
                <a:uLnTx/>
                <a:uFillTx/>
                <a:latin typeface="幼圆" panose="02010509060101010101" pitchFamily="49" charset="-122"/>
                <a:ea typeface="幼圆" panose="02010509060101010101" pitchFamily="49" charset="-122"/>
                <a:cs typeface="+mn-cs"/>
              </a:rPr>
              <a:t>让全员了解组内目标及个人努力方向。</a:t>
            </a:r>
            <a:endParaRPr kumimoji="0" lang="zh-CN" altLang="en-US" sz="2000" b="1" i="0" u="none" strike="noStrike" kern="1200" cap="none" spc="0" normalizeH="0" baseline="0" noProof="0">
              <a:ln>
                <a:noFill/>
              </a:ln>
              <a:solidFill>
                <a:schemeClr val="hlink"/>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2</a:t>
            </a: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对大家提出的能源节约提案，</a:t>
            </a:r>
            <a:r>
              <a:rPr kumimoji="0" lang="zh-CN" altLang="en-US" sz="2000" b="1" i="0" u="none" strike="noStrike" kern="1200" cap="none" spc="0" normalizeH="0" baseline="0" noProof="0">
                <a:ln>
                  <a:noFill/>
                </a:ln>
                <a:solidFill>
                  <a:srgbClr val="FF0066"/>
                </a:solidFill>
                <a:effectLst/>
                <a:uLnTx/>
                <a:uFillTx/>
                <a:latin typeface="幼圆" panose="02010509060101010101" pitchFamily="49" charset="-122"/>
                <a:ea typeface="幼圆" panose="02010509060101010101" pitchFamily="49" charset="-122"/>
                <a:cs typeface="+mn-cs"/>
              </a:rPr>
              <a:t>发生源</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的对策应给与具体的指导并支持改</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 善活动的展开。</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3</a:t>
            </a:r>
            <a:r>
              <a:rPr kumimoji="0" lang="en-US" altLang="zh-CN" sz="2000" b="1" i="0" u="none" strike="noStrike" kern="1200" cap="none" spc="0" normalizeH="0" baseline="0" noProof="0">
                <a:ln>
                  <a:noFill/>
                </a:ln>
                <a:solidFill>
                  <a:schemeClr val="accent2"/>
                </a:solidFill>
                <a:effectLst/>
                <a:uLnTx/>
                <a:uFillTx/>
                <a:latin typeface="Arial" panose="020B0604020202020204" pitchFamily="34" charset="0"/>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教育全体认识到</a:t>
            </a:r>
            <a:r>
              <a:rPr kumimoji="0" lang="zh-CN" altLang="en-US" sz="2000" b="1" i="0" u="none" strike="noStrike" kern="1200" cap="none" spc="0" normalizeH="0" baseline="0" noProof="0">
                <a:ln>
                  <a:noFill/>
                </a:ln>
                <a:solidFill>
                  <a:schemeClr val="hlink"/>
                </a:solidFill>
                <a:effectLst/>
                <a:uLnTx/>
                <a:uFillTx/>
                <a:latin typeface="幼圆" panose="02010509060101010101" pitchFamily="49" charset="-122"/>
                <a:ea typeface="幼圆" panose="02010509060101010101" pitchFamily="49" charset="-122"/>
                <a:cs typeface="+mn-cs"/>
              </a:rPr>
              <a:t>环保问题</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不仅现场有，而且我们</a:t>
            </a:r>
            <a:r>
              <a:rPr kumimoji="0" lang="zh-CN" altLang="en-US" sz="2000" b="1" i="0" u="none" strike="noStrike" kern="1200" cap="none" spc="0" normalizeH="0" baseline="0" noProof="0">
                <a:ln>
                  <a:noFill/>
                </a:ln>
                <a:solidFill>
                  <a:schemeClr val="hlink"/>
                </a:solidFill>
                <a:effectLst/>
                <a:uLnTx/>
                <a:uFillTx/>
                <a:latin typeface="幼圆" panose="02010509060101010101" pitchFamily="49" charset="-122"/>
                <a:ea typeface="幼圆" panose="02010509060101010101" pitchFamily="49" charset="-122"/>
                <a:cs typeface="+mn-cs"/>
              </a:rPr>
              <a:t>生存的环境内无处不</a:t>
            </a:r>
            <a:endParaRPr kumimoji="0" lang="zh-CN" altLang="en-US" sz="2000" b="1" i="0" u="none" strike="noStrike" kern="1200" cap="none" spc="0" normalizeH="0" baseline="0" noProof="0">
              <a:ln>
                <a:noFill/>
              </a:ln>
              <a:solidFill>
                <a:schemeClr val="hlink"/>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hlink"/>
                </a:solidFill>
                <a:effectLst/>
                <a:uLnTx/>
                <a:uFillTx/>
                <a:latin typeface="幼圆" panose="02010509060101010101" pitchFamily="49" charset="-122"/>
                <a:ea typeface="幼圆" panose="02010509060101010101" pitchFamily="49" charset="-122"/>
                <a:cs typeface="+mn-cs"/>
              </a:rPr>
              <a:t> 有，</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强化环境意识。</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58375" name="AutoShape 7"/>
          <p:cNvSpPr/>
          <p:nvPr/>
        </p:nvSpPr>
        <p:spPr>
          <a:xfrm>
            <a:off x="468313" y="3068638"/>
            <a:ext cx="71437" cy="142875"/>
          </a:xfrm>
          <a:prstGeom prst="flowChartSor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AutoShape 2"/>
          <p:cNvSpPr>
            <a:spLocks noGrp="1" noChangeArrowheads="1"/>
          </p:cNvSpPr>
          <p:nvPr>
            <p:ph idx="1"/>
          </p:nvPr>
        </p:nvSpPr>
        <p:spPr>
          <a:xfrm>
            <a:off x="4965700" y="2018030"/>
            <a:ext cx="3989705" cy="4114800"/>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ln>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Tx/>
              <a:buSzTx/>
              <a:buFontTx/>
              <a:buNone/>
              <a:defRPr/>
            </a:pPr>
            <a:r>
              <a:rPr kumimoji="0" lang="en-US" altLang="zh-CN" sz="1800" b="1" i="0" u="none" strike="noStrike" kern="0" cap="none" spc="0" normalizeH="0" baseline="0" noProof="0" dirty="0" smtClean="0">
                <a:ln>
                  <a:noFill/>
                </a:ln>
                <a:solidFill>
                  <a:schemeClr val="accent2"/>
                </a:solidFill>
                <a:effectLst/>
                <a:uLnTx/>
                <a:uFillTx/>
                <a:latin typeface="+mn-lt"/>
                <a:ea typeface="幼圆" panose="02010509060101010101" pitchFamily="49" charset="-122"/>
                <a:cs typeface="+mn-cs"/>
              </a:rPr>
              <a:t>·</a:t>
            </a:r>
            <a:r>
              <a:rPr kumimoji="0" lang="zh-CN" altLang="en-US" sz="1800" b="1" i="0" u="none" strike="noStrike" kern="0" cap="none" spc="0" normalizeH="0" baseline="0" noProof="0" dirty="0" smtClean="0">
                <a:ln>
                  <a:noFill/>
                </a:ln>
                <a:solidFill>
                  <a:schemeClr val="accent2"/>
                </a:solidFill>
                <a:effectLst/>
                <a:uLnTx/>
                <a:uFillTx/>
                <a:latin typeface="幼圆" panose="02010509060101010101" pitchFamily="49" charset="-122"/>
                <a:ea typeface="幼圆" panose="02010509060101010101" pitchFamily="49" charset="-122"/>
                <a:cs typeface="+mn-cs"/>
              </a:rPr>
              <a:t>养成废弃物分类化的习惯。</a:t>
            </a:r>
            <a:r>
              <a:rPr kumimoji="0" lang="zh-CN" altLang="en-US" sz="1800" b="1" i="0" u="none" strike="noStrike" kern="0" cap="none" spc="0" normalizeH="0" baseline="0" noProof="0" dirty="0" smtClean="0">
                <a:ln>
                  <a:noFill/>
                </a:ln>
                <a:solidFill>
                  <a:srgbClr val="C00000"/>
                </a:solidFill>
                <a:effectLst/>
                <a:uLnTx/>
                <a:uFillTx/>
                <a:latin typeface="幼圆" panose="02010509060101010101" pitchFamily="49" charset="-122"/>
                <a:ea typeface="幼圆" panose="02010509060101010101" pitchFamily="49" charset="-122"/>
                <a:cs typeface="+mn-cs"/>
              </a:rPr>
              <a:t>废物混放是垃圾，分类存放是资源。</a:t>
            </a:r>
            <a:endParaRPr kumimoji="0" lang="zh-CN" altLang="en-US" sz="1800" b="1" i="0" u="none" strike="noStrike" kern="0" cap="none" spc="0" normalizeH="0" baseline="0" noProof="0" dirty="0" smtClean="0">
              <a:ln>
                <a:noFill/>
              </a:ln>
              <a:solidFill>
                <a:srgbClr val="C00000"/>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150000"/>
              </a:lnSpc>
              <a:spcBef>
                <a:spcPct val="0"/>
              </a:spcBef>
              <a:spcAft>
                <a:spcPct val="0"/>
              </a:spcAft>
              <a:buClrTx/>
              <a:buSzTx/>
              <a:buFontTx/>
              <a:buNone/>
              <a:defRPr/>
            </a:pPr>
            <a:r>
              <a:rPr kumimoji="0" lang="en-US" altLang="zh-CN" sz="1800" b="1" i="0" u="none" strike="noStrike" kern="0" cap="none" spc="0" normalizeH="0" baseline="0" noProof="0" dirty="0" smtClean="0">
                <a:ln>
                  <a:noFill/>
                </a:ln>
                <a:solidFill>
                  <a:schemeClr val="accent2"/>
                </a:solidFill>
                <a:effectLst/>
                <a:uLnTx/>
                <a:uFillTx/>
                <a:latin typeface="+mn-lt"/>
                <a:ea typeface="幼圆" panose="02010509060101010101" pitchFamily="49" charset="-122"/>
                <a:cs typeface="+mn-cs"/>
              </a:rPr>
              <a:t>·</a:t>
            </a:r>
            <a:r>
              <a:rPr kumimoji="0" lang="zh-CN" altLang="en-US" sz="1800" b="1" i="0" u="none" strike="noStrike" kern="0" cap="none" spc="0" normalizeH="0" baseline="0" noProof="0" dirty="0" smtClean="0">
                <a:ln>
                  <a:noFill/>
                </a:ln>
                <a:solidFill>
                  <a:schemeClr val="accent2"/>
                </a:solidFill>
                <a:effectLst/>
                <a:uLnTx/>
                <a:uFillTx/>
                <a:latin typeface="幼圆" panose="02010509060101010101" pitchFamily="49" charset="-122"/>
                <a:ea typeface="幼圆" panose="02010509060101010101" pitchFamily="49" charset="-122"/>
                <a:cs typeface="+mn-cs"/>
              </a:rPr>
              <a:t>不仅在现场提倡资源的再利用，而且在生存环境内也要把资源再利用放在重要的位置上。</a:t>
            </a:r>
            <a:endParaRPr kumimoji="0" lang="zh-CN" altLang="en-US" sz="1800" b="1" i="0" u="none" strike="noStrike" kern="0" cap="none" spc="0" normalizeH="0" baseline="0" noProof="0" dirty="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150000"/>
              </a:lnSpc>
              <a:spcBef>
                <a:spcPct val="0"/>
              </a:spcBef>
              <a:spcAft>
                <a:spcPct val="0"/>
              </a:spcAft>
              <a:buClrTx/>
              <a:buSzTx/>
              <a:buFontTx/>
              <a:buNone/>
              <a:defRPr/>
            </a:pPr>
            <a:r>
              <a:rPr kumimoji="0" lang="en-US" altLang="zh-CN" sz="1800" b="1" i="0" u="none" strike="noStrike" kern="0" cap="none" spc="0" normalizeH="0" baseline="0" noProof="0" dirty="0" smtClean="0">
                <a:ln>
                  <a:noFill/>
                </a:ln>
                <a:solidFill>
                  <a:schemeClr val="accent2"/>
                </a:solidFill>
                <a:effectLst/>
                <a:uLnTx/>
                <a:uFillTx/>
                <a:latin typeface="+mn-lt"/>
                <a:ea typeface="幼圆" panose="02010509060101010101" pitchFamily="49" charset="-122"/>
                <a:cs typeface="+mn-cs"/>
              </a:rPr>
              <a:t>·</a:t>
            </a:r>
            <a:r>
              <a:rPr kumimoji="0" lang="zh-CN" altLang="en-US" sz="1800" b="1" i="0" u="none" strike="noStrike" kern="0" cap="none" spc="0" normalizeH="0" baseline="0" noProof="0" dirty="0" smtClean="0">
                <a:ln>
                  <a:noFill/>
                </a:ln>
                <a:solidFill>
                  <a:schemeClr val="accent2"/>
                </a:solidFill>
                <a:effectLst/>
                <a:uLnTx/>
                <a:uFillTx/>
                <a:latin typeface="幼圆" panose="02010509060101010101" pitchFamily="49" charset="-122"/>
                <a:ea typeface="幼圆" panose="02010509060101010101" pitchFamily="49" charset="-122"/>
                <a:cs typeface="+mn-cs"/>
              </a:rPr>
              <a:t>以</a:t>
            </a:r>
            <a:r>
              <a:rPr kumimoji="0" lang="zh-CN" altLang="en-US" sz="1800" b="1" i="0" u="none" strike="noStrike" kern="0" cap="none" spc="0" normalizeH="0" baseline="0" noProof="0" dirty="0" smtClean="0">
                <a:ln>
                  <a:noFill/>
                </a:ln>
                <a:solidFill>
                  <a:schemeClr val="accent2"/>
                </a:solidFill>
                <a:effectLst/>
                <a:uLnTx/>
                <a:uFillTx/>
                <a:latin typeface="+mn-lt"/>
                <a:ea typeface="幼圆" panose="02010509060101010101" pitchFamily="49" charset="-122"/>
                <a:cs typeface="+mn-cs"/>
              </a:rPr>
              <a:t>“</a:t>
            </a:r>
            <a:r>
              <a:rPr kumimoji="0" lang="en-US" altLang="zh-CN" sz="1800" b="1" i="0" u="none" strike="noStrike" kern="0" cap="none" spc="0" normalizeH="0" baseline="0" noProof="0" dirty="0" smtClean="0">
                <a:ln>
                  <a:noFill/>
                </a:ln>
                <a:solidFill>
                  <a:schemeClr val="accent2"/>
                </a:solidFill>
                <a:effectLst/>
                <a:uLnTx/>
                <a:uFillTx/>
                <a:latin typeface="幼圆" panose="02010509060101010101" pitchFamily="49" charset="-122"/>
                <a:ea typeface="幼圆" panose="02010509060101010101" pitchFamily="49" charset="-122"/>
                <a:cs typeface="+mn-cs"/>
              </a:rPr>
              <a:t>5S</a:t>
            </a:r>
            <a:r>
              <a:rPr kumimoji="0" lang="en-US" altLang="zh-CN" sz="1800" b="1" i="0" u="none" strike="noStrike" kern="0" cap="none" spc="0" normalizeH="0" baseline="0" noProof="0" dirty="0" smtClean="0">
                <a:ln>
                  <a:noFill/>
                </a:ln>
                <a:solidFill>
                  <a:schemeClr val="accent2"/>
                </a:solidFill>
                <a:effectLst/>
                <a:uLnTx/>
                <a:uFillTx/>
                <a:latin typeface="+mn-lt"/>
                <a:ea typeface="幼圆" panose="02010509060101010101" pitchFamily="49" charset="-122"/>
                <a:cs typeface="+mn-cs"/>
              </a:rPr>
              <a:t>”</a:t>
            </a:r>
            <a:r>
              <a:rPr kumimoji="0" lang="zh-CN" altLang="en-US" sz="1800" b="1" i="0" u="none" strike="noStrike" kern="0" cap="none" spc="0" normalizeH="0" baseline="0" noProof="0" dirty="0" smtClean="0">
                <a:ln>
                  <a:noFill/>
                </a:ln>
                <a:solidFill>
                  <a:schemeClr val="accent2"/>
                </a:solidFill>
                <a:effectLst/>
                <a:uLnTx/>
                <a:uFillTx/>
                <a:latin typeface="幼圆" panose="02010509060101010101" pitchFamily="49" charset="-122"/>
                <a:ea typeface="幼圆" panose="02010509060101010101" pitchFamily="49" charset="-122"/>
                <a:cs typeface="+mn-cs"/>
              </a:rPr>
              <a:t>为基准，垃圾箱的周围、通道要干净。</a:t>
            </a:r>
            <a:endParaRPr kumimoji="0" lang="zh-CN" altLang="en-US" sz="1800" b="1" i="0" u="none" strike="noStrike" kern="0" cap="none" spc="0" normalizeH="0" baseline="0" noProof="0" dirty="0" smtClean="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150000"/>
              </a:lnSpc>
              <a:spcBef>
                <a:spcPct val="0"/>
              </a:spcBef>
              <a:spcAft>
                <a:spcPct val="0"/>
              </a:spcAft>
              <a:buClrTx/>
              <a:buSzTx/>
              <a:buFontTx/>
              <a:buNone/>
              <a:defRPr/>
            </a:pPr>
            <a:endParaRPr kumimoji="0" lang="en-US" altLang="zh-CN" sz="1800" b="1" i="0" u="none" strike="noStrike" kern="0" cap="none" spc="0" normalizeH="0" baseline="0" noProof="0" dirty="0" smtClean="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59395" name="AutoShape 3"/>
          <p:cNvSpPr/>
          <p:nvPr>
            <p:ph type="title"/>
          </p:nvPr>
        </p:nvSpPr>
        <p:spPr>
          <a:xfrm>
            <a:off x="4843145" y="909320"/>
            <a:ext cx="3977005" cy="647700"/>
          </a:xfrm>
          <a:prstGeom prst="roundRect">
            <a:avLst>
              <a:gd name="adj" fmla="val 16667"/>
            </a:avLst>
          </a:prstGeom>
          <a:gradFill rotWithShape="1">
            <a:gsLst>
              <a:gs pos="0">
                <a:srgbClr val="FFFFFF">
                  <a:alpha val="100000"/>
                </a:srgbClr>
              </a:gs>
              <a:gs pos="100000">
                <a:srgbClr val="FFFF00">
                  <a:alpha val="100000"/>
                </a:srgbClr>
              </a:gs>
            </a:gsLst>
            <a:lin ang="5400000" scaled="1"/>
            <a:tileRect/>
          </a:gradFill>
          <a:ln w="38100">
            <a:solidFill>
              <a:srgbClr val="0000FF">
                <a:alpha val="100000"/>
              </a:srgbClr>
            </a:solidFill>
          </a:ln>
        </p:spPr>
        <p:txBody>
          <a:bodyPr vert="horz" wrap="square" lIns="91440" tIns="45720" rIns="91440" bIns="45720" anchor="ctr" anchorCtr="0"/>
          <a:p>
            <a:pPr eaLnBrk="1" hangingPunct="1"/>
            <a:r>
              <a:rPr lang="zh-CN" altLang="en-US" sz="2400" b="1" dirty="0"/>
              <a:t>对</a:t>
            </a:r>
            <a:r>
              <a:rPr lang="en-US" altLang="zh-CN" sz="2400" b="1" dirty="0"/>
              <a:t>EX</a:t>
            </a:r>
            <a:r>
              <a:rPr lang="zh-CN" altLang="en-US" sz="2400" b="1" dirty="0"/>
              <a:t>（班长）的教育内容</a:t>
            </a:r>
            <a:endParaRPr lang="zh-CN" altLang="en-US" sz="2400" b="1" dirty="0"/>
          </a:p>
        </p:txBody>
      </p:sp>
      <p:sp>
        <p:nvSpPr>
          <p:cNvPr id="39940" name="AutoShape 4"/>
          <p:cNvSpPr>
            <a:spLocks noChangeArrowheads="1"/>
          </p:cNvSpPr>
          <p:nvPr/>
        </p:nvSpPr>
        <p:spPr bwMode="auto">
          <a:xfrm>
            <a:off x="241300" y="2163445"/>
            <a:ext cx="3956685" cy="2489835"/>
          </a:xfrm>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round/>
          </a:ln>
          <a:effectLst/>
        </p:spPr>
        <p:txBody>
          <a:bodyPr/>
          <a:lstStyle/>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养成废弃物处理的习惯。</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不仅在现场实施资源的再利用，而且告诉周围的人在家庭、生存的环境内共同关注环保问题。</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时刻关注</a:t>
            </a:r>
            <a:r>
              <a:rPr kumimoji="0" lang="zh-CN" altLang="en-US"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5S</a:t>
            </a:r>
            <a:r>
              <a:rPr kumimoji="0" lang="en-US" altLang="zh-CN" sz="2000" b="1" i="0" u="none" strike="noStrike" kern="1200" cap="none" spc="0" normalizeH="0" baseline="0" noProof="0">
                <a:ln>
                  <a:noFill/>
                </a:ln>
                <a:solidFill>
                  <a:schemeClr val="accent2"/>
                </a:solidFill>
                <a:effectLst/>
                <a:uLnTx/>
                <a:uFillTx/>
                <a:latin typeface="Arial" panose="020B0604020202020204"/>
                <a:ea typeface="幼圆" panose="02010509060101010101" pitchFamily="49" charset="-122"/>
                <a:cs typeface="+mn-cs"/>
              </a:rPr>
              <a:t>”</a:t>
            </a:r>
            <a:r>
              <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rPr>
              <a:t>工作，保持垃圾箱周围的清洁。</a:t>
            </a:r>
            <a:endParaRPr kumimoji="0" lang="zh-CN" altLang="en-US"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a:p>
            <a:pPr marL="342900" marR="0" lvl="0" indent="-342900" algn="l" defTabSz="914400" rtl="0" eaLnBrk="1" fontAlgn="base" latinLnBrk="0" hangingPunct="1">
              <a:lnSpc>
                <a:spcPct val="90000"/>
              </a:lnSpc>
              <a:spcBef>
                <a:spcPct val="0"/>
              </a:spcBef>
              <a:spcAft>
                <a:spcPct val="0"/>
              </a:spcAft>
              <a:buClrTx/>
              <a:buSzTx/>
              <a:buFontTx/>
              <a:buNone/>
              <a:defRPr/>
            </a:pPr>
            <a:endParaRPr kumimoji="0" lang="en-US" altLang="zh-CN" sz="2000" b="1" i="0" u="none" strike="noStrike" kern="1200" cap="none" spc="0" normalizeH="0" baseline="0" noProof="0">
              <a:ln>
                <a:noFill/>
              </a:ln>
              <a:solidFill>
                <a:schemeClr val="accent2"/>
              </a:solidFill>
              <a:effectLst/>
              <a:uLnTx/>
              <a:uFillTx/>
              <a:latin typeface="幼圆" panose="02010509060101010101" pitchFamily="49" charset="-122"/>
              <a:ea typeface="幼圆" panose="02010509060101010101" pitchFamily="49" charset="-122"/>
              <a:cs typeface="+mn-cs"/>
            </a:endParaRPr>
          </a:p>
        </p:txBody>
      </p:sp>
      <p:sp>
        <p:nvSpPr>
          <p:cNvPr id="59397" name="AutoShape 5"/>
          <p:cNvSpPr/>
          <p:nvPr/>
        </p:nvSpPr>
        <p:spPr>
          <a:xfrm>
            <a:off x="251460" y="1125220"/>
            <a:ext cx="3573145" cy="518160"/>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nchor="ctr" anchorCtr="0"/>
          <a:p>
            <a:pPr algn="ctr"/>
            <a:r>
              <a:rPr lang="zh-CN" altLang="en-US" sz="2000" b="1" dirty="0">
                <a:solidFill>
                  <a:schemeClr val="tx2"/>
                </a:solidFill>
                <a:latin typeface="Arial" panose="020B0604020202020204" pitchFamily="34" charset="0"/>
              </a:rPr>
              <a:t>对一般组员的教育内容</a:t>
            </a:r>
            <a:endParaRPr lang="zh-CN" altLang="en-US" sz="2000" b="1" dirty="0">
              <a:solidFill>
                <a:schemeClr val="tx2"/>
              </a:solidFill>
              <a:latin typeface="Arial" panose="020B0604020202020204" pitchFamily="34" charset="0"/>
            </a:endParaRPr>
          </a:p>
        </p:txBody>
      </p:sp>
      <p:pic>
        <p:nvPicPr>
          <p:cNvPr id="59398" name="Picture 6" descr="NB10_04"/>
          <p:cNvPicPr>
            <a:picLocks noChangeAspect="1"/>
          </p:cNvPicPr>
          <p:nvPr/>
        </p:nvPicPr>
        <p:blipFill>
          <a:blip r:embed="rId1"/>
          <a:stretch>
            <a:fillRect/>
          </a:stretch>
        </p:blipFill>
        <p:spPr>
          <a:xfrm>
            <a:off x="395288" y="4868863"/>
            <a:ext cx="2952750" cy="1797050"/>
          </a:xfrm>
          <a:prstGeom prst="rect">
            <a:avLst/>
          </a:prstGeom>
          <a:noFill/>
          <a:ln w="9525">
            <a:noFill/>
          </a:ln>
        </p:spPr>
      </p:pic>
      <p:pic>
        <p:nvPicPr>
          <p:cNvPr id="59399" name="Picture 7" descr="NB05_01"/>
          <p:cNvPicPr>
            <a:picLocks noChangeAspect="1"/>
          </p:cNvPicPr>
          <p:nvPr/>
        </p:nvPicPr>
        <p:blipFill>
          <a:blip r:embed="rId2"/>
          <a:stretch>
            <a:fillRect/>
          </a:stretch>
        </p:blipFill>
        <p:spPr>
          <a:xfrm>
            <a:off x="6588125" y="5085715"/>
            <a:ext cx="1990725" cy="1432560"/>
          </a:xfrm>
          <a:prstGeom prst="rect">
            <a:avLst/>
          </a:prstGeom>
          <a:noFill/>
          <a:ln w="9525">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AutoShape 2"/>
          <p:cNvSpPr>
            <a:spLocks noGrp="1" noChangeArrowheads="1"/>
          </p:cNvSpPr>
          <p:nvPr>
            <p:ph idx="1"/>
          </p:nvPr>
        </p:nvSpPr>
        <p:spPr>
          <a:prstGeom prst="roundRect">
            <a:avLst>
              <a:gd name="adj" fmla="val 16667"/>
            </a:avLst>
          </a:prstGeom>
          <a:gradFill rotWithShape="1">
            <a:gsLst>
              <a:gs pos="0">
                <a:schemeClr val="accent1"/>
              </a:gs>
              <a:gs pos="100000">
                <a:schemeClr val="accent1">
                  <a:gamma/>
                  <a:tint val="0"/>
                  <a:invGamma/>
                </a:schemeClr>
              </a:gs>
            </a:gsLst>
            <a:path path="rect">
              <a:fillToRect t="100000" r="100000"/>
            </a:path>
          </a:gradFill>
          <a:ln w="38100">
            <a:solidFill>
              <a:srgbClr val="0000FF"/>
            </a:solidFill>
          </a:ln>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1·</a:t>
            </a:r>
            <a:r>
              <a:rPr kumimoji="0" lang="zh-CN" altLang="en-US" sz="2400" b="1" i="0" u="none" strike="noStrike" kern="0" cap="none" spc="0" normalizeH="0" baseline="0" noProof="0" dirty="0" smtClean="0">
                <a:ln>
                  <a:noFill/>
                </a:ln>
                <a:solidFill>
                  <a:srgbClr val="FF0066"/>
                </a:solidFill>
                <a:effectLst/>
                <a:uLnTx/>
                <a:uFillTx/>
                <a:latin typeface="+mn-lt"/>
                <a:ea typeface="+mn-ea"/>
                <a:cs typeface="+mn-cs"/>
              </a:rPr>
              <a:t>无专人负责</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公休日时空调的开关，结果星期六、日空调也照常制冷，造成能源浪费。</a:t>
            </a:r>
            <a:endParaRPr kumimoji="0" lang="zh-CN" alt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2·</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漏油现象出现后，未及时清理，通道上很滑，结果造成人员摔伤。</a:t>
            </a:r>
            <a:endParaRPr kumimoji="0" lang="zh-CN" alt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60419" name="AutoShape 3"/>
          <p:cNvSpPr/>
          <p:nvPr>
            <p:ph type="title"/>
          </p:nvPr>
        </p:nvSpPr>
        <p:spPr>
          <a:prstGeom prst="roundRect">
            <a:avLst>
              <a:gd name="adj" fmla="val 16667"/>
            </a:avLst>
          </a:prstGeom>
          <a:gradFill rotWithShape="1">
            <a:gsLst>
              <a:gs pos="0">
                <a:srgbClr val="FFFFFF">
                  <a:alpha val="100000"/>
                </a:srgbClr>
              </a:gs>
              <a:gs pos="100000">
                <a:srgbClr val="FFFF00">
                  <a:alpha val="100000"/>
                </a:srgbClr>
              </a:gs>
            </a:gsLst>
            <a:lin ang="5400000" scaled="1"/>
            <a:tileRect/>
          </a:gradFill>
          <a:ln w="38100">
            <a:solidFill>
              <a:srgbClr val="0000FF">
                <a:alpha val="100000"/>
              </a:srgbClr>
            </a:solidFill>
          </a:ln>
        </p:spPr>
        <p:txBody>
          <a:bodyPr vert="horz" wrap="square" lIns="91440" tIns="45720" rIns="91440" bIns="45720" anchor="ctr" anchorCtr="0"/>
          <a:p>
            <a:pPr eaLnBrk="1" hangingPunct="1"/>
            <a:r>
              <a:rPr lang="en-US" altLang="zh-CN" sz="4000" b="1" dirty="0"/>
              <a:t>·</a:t>
            </a:r>
            <a:r>
              <a:rPr lang="zh-CN" altLang="en-US" sz="3200" b="1" dirty="0"/>
              <a:t>因管理欠缺，指导不足等引发的不良事例</a:t>
            </a:r>
            <a:endParaRPr lang="zh-CN" altLang="en-US" sz="3200" b="1" dirty="0"/>
          </a:p>
        </p:txBody>
      </p:sp>
      <p:sp>
        <p:nvSpPr>
          <p:cNvPr id="60420" name="AutoShape 4"/>
          <p:cNvSpPr/>
          <p:nvPr/>
        </p:nvSpPr>
        <p:spPr>
          <a:xfrm>
            <a:off x="683578" y="4611688"/>
            <a:ext cx="7848600" cy="1439862"/>
          </a:xfrm>
          <a:prstGeom prst="roundRect">
            <a:avLst>
              <a:gd name="adj" fmla="val 16667"/>
            </a:avLst>
          </a:prstGeom>
          <a:gradFill rotWithShape="1">
            <a:gsLst>
              <a:gs pos="0">
                <a:srgbClr val="FFFFFF"/>
              </a:gs>
              <a:gs pos="100000">
                <a:srgbClr val="FFFF00"/>
              </a:gs>
            </a:gsLst>
            <a:lin ang="5400000" scaled="1"/>
            <a:tileRect/>
          </a:gradFill>
          <a:ln w="38100" cap="flat" cmpd="sng">
            <a:solidFill>
              <a:srgbClr val="0000FF"/>
            </a:solidFill>
            <a:prstDash val="solid"/>
            <a:headEnd type="none" w="med" len="med"/>
            <a:tailEnd type="none" w="med" len="med"/>
          </a:ln>
        </p:spPr>
        <p:txBody>
          <a:bodyPr/>
          <a:p>
            <a:pPr algn="ctr"/>
            <a:r>
              <a:rPr lang="en-US" altLang="zh-CN" sz="2000" b="1" dirty="0">
                <a:solidFill>
                  <a:schemeClr val="accent2"/>
                </a:solidFill>
                <a:latin typeface="Arial" panose="020B0604020202020204" pitchFamily="34" charset="0"/>
              </a:rPr>
              <a:t> </a:t>
            </a:r>
            <a:r>
              <a:rPr lang="en-US" altLang="zh-CN" sz="2400" b="1" dirty="0">
                <a:solidFill>
                  <a:schemeClr val="accent2"/>
                </a:solidFill>
                <a:latin typeface="Arial" panose="020B0604020202020204" pitchFamily="34" charset="0"/>
              </a:rPr>
              <a:t>※</a:t>
            </a:r>
            <a:r>
              <a:rPr lang="zh-CN" altLang="en-US" sz="2400" b="1" dirty="0">
                <a:solidFill>
                  <a:schemeClr val="accent2"/>
                </a:solidFill>
                <a:latin typeface="Arial" panose="020B0604020202020204" pitchFamily="34" charset="0"/>
              </a:rPr>
              <a:t>搞好环境整体水平</a:t>
            </a:r>
            <a:r>
              <a:rPr lang="zh-CN" altLang="en-US" sz="2400" b="1" dirty="0">
                <a:solidFill>
                  <a:srgbClr val="C00000"/>
                </a:solidFill>
                <a:latin typeface="Arial" panose="020B0604020202020204" pitchFamily="34" charset="0"/>
              </a:rPr>
              <a:t>使全员的环保意识提高</a:t>
            </a:r>
            <a:r>
              <a:rPr lang="zh-CN" altLang="en-US" sz="2400" b="1" dirty="0">
                <a:solidFill>
                  <a:schemeClr val="accent2"/>
                </a:solidFill>
                <a:latin typeface="Arial" panose="020B0604020202020204" pitchFamily="34" charset="0"/>
              </a:rPr>
              <a:t>，要求每个人都</a:t>
            </a:r>
            <a:r>
              <a:rPr lang="zh-CN" altLang="en-US" sz="2400" b="1" dirty="0">
                <a:solidFill>
                  <a:srgbClr val="00B050"/>
                </a:solidFill>
                <a:latin typeface="Arial" panose="020B0604020202020204" pitchFamily="34" charset="0"/>
              </a:rPr>
              <a:t>争做环保模范</a:t>
            </a:r>
            <a:r>
              <a:rPr lang="zh-CN" altLang="en-US" sz="2000" b="1" dirty="0">
                <a:solidFill>
                  <a:schemeClr val="accent2"/>
                </a:solidFill>
                <a:latin typeface="Arial" panose="020B0604020202020204" pitchFamily="34" charset="0"/>
              </a:rPr>
              <a:t>。</a:t>
            </a:r>
            <a:endParaRPr lang="zh-CN" altLang="en-US" sz="2000" b="1" dirty="0">
              <a:solidFill>
                <a:schemeClr val="accent2"/>
              </a:solidFill>
              <a:latin typeface="Arial" panose="020B0604020202020204" pitchFamily="34" charset="0"/>
            </a:endParaRPr>
          </a:p>
        </p:txBody>
      </p:sp>
      <p:sp>
        <p:nvSpPr>
          <p:cNvPr id="60421" name="Text Box 5"/>
          <p:cNvSpPr txBox="1"/>
          <p:nvPr/>
        </p:nvSpPr>
        <p:spPr>
          <a:xfrm>
            <a:off x="827088" y="6165850"/>
            <a:ext cx="7632700" cy="366713"/>
          </a:xfrm>
          <a:prstGeom prst="rect">
            <a:avLst/>
          </a:prstGeom>
          <a:noFill/>
          <a:ln w="9525">
            <a:noFill/>
          </a:ln>
        </p:spPr>
        <p:txBody>
          <a:bodyPr>
            <a:spAutoFit/>
          </a:bodyPr>
          <a:p>
            <a:pPr>
              <a:spcBef>
                <a:spcPct val="50000"/>
              </a:spcBef>
            </a:pPr>
            <a:endParaRPr lang="zh-CN" altLang="zh-CN" sz="1800" dirty="0">
              <a:latin typeface="Arial" panose="020B0604020202020204" pitchFamily="34" charset="0"/>
            </a:endParaRPr>
          </a:p>
        </p:txBody>
      </p:sp>
      <p:sp>
        <p:nvSpPr>
          <p:cNvPr id="60422" name="Rectangle 6"/>
          <p:cNvSpPr/>
          <p:nvPr/>
        </p:nvSpPr>
        <p:spPr>
          <a:xfrm>
            <a:off x="1189038" y="5197475"/>
            <a:ext cx="6335712" cy="854075"/>
          </a:xfrm>
          <a:prstGeom prst="rect">
            <a:avLst/>
          </a:prstGeom>
          <a:noFill/>
          <a:ln w="9525">
            <a:noFill/>
          </a:ln>
        </p:spPr>
        <p:txBody>
          <a:bodyPr>
            <a:spAutoFit/>
          </a:bodyPr>
          <a:p>
            <a:pPr>
              <a:spcBef>
                <a:spcPct val="50000"/>
              </a:spcBef>
            </a:pPr>
            <a:r>
              <a:rPr lang="en-US" altLang="zh-CN" sz="2000" b="1" dirty="0">
                <a:solidFill>
                  <a:schemeClr val="accent2"/>
                </a:solidFill>
                <a:latin typeface="Arial" panose="020B0604020202020204" pitchFamily="34" charset="0"/>
              </a:rPr>
              <a:t>    </a:t>
            </a:r>
            <a:endParaRPr lang="en-US" altLang="zh-CN" sz="2000" b="1" dirty="0">
              <a:solidFill>
                <a:schemeClr val="accent2"/>
              </a:solidFill>
              <a:latin typeface="Arial" panose="020B0604020202020204" pitchFamily="34" charset="0"/>
            </a:endParaRPr>
          </a:p>
          <a:p>
            <a:pPr>
              <a:spcBef>
                <a:spcPct val="50000"/>
              </a:spcBef>
            </a:pPr>
            <a:endParaRPr lang="en-US" altLang="zh-CN" sz="2000" b="1" dirty="0">
              <a:solidFill>
                <a:schemeClr val="accent2"/>
              </a:solidFill>
              <a:latin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4"/>
          <p:cNvSpPr/>
          <p:nvPr/>
        </p:nvSpPr>
        <p:spPr>
          <a:xfrm>
            <a:off x="1547813" y="2349500"/>
            <a:ext cx="6048375" cy="216058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sz="9600" dirty="0">
                <a:solidFill>
                  <a:srgbClr val="C00000"/>
                </a:solidFill>
                <a:latin typeface="华文新魏" panose="02010800040101010101" pitchFamily="2" charset="-122"/>
                <a:ea typeface="华文新魏" panose="02010800040101010101" pitchFamily="2" charset="-122"/>
              </a:rPr>
              <a:t>谢谢</a:t>
            </a:r>
            <a:r>
              <a:rPr lang="zh-CN" altLang="en-US" sz="9600" dirty="0">
                <a:solidFill>
                  <a:srgbClr val="0070C0"/>
                </a:solidFill>
                <a:latin typeface="华文行楷" panose="02010800040101010101" pitchFamily="2" charset="-122"/>
                <a:ea typeface="华文行楷" panose="02010800040101010101" pitchFamily="2" charset="-122"/>
              </a:rPr>
              <a:t>聆听</a:t>
            </a:r>
            <a:r>
              <a:rPr lang="zh-CN" altLang="en-US" sz="9600" dirty="0">
                <a:solidFill>
                  <a:srgbClr val="FF0000"/>
                </a:solidFill>
                <a:latin typeface="华文中宋" panose="02010600040101010101" pitchFamily="2" charset="-122"/>
                <a:ea typeface="华文中宋" panose="02010600040101010101" pitchFamily="2" charset="-122"/>
              </a:rPr>
              <a:t>！</a:t>
            </a:r>
            <a:endParaRPr lang="zh-CN" altLang="en-US" sz="9600" dirty="0">
              <a:solidFill>
                <a:srgbClr val="FF0000"/>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grpSp>
        <p:nvGrpSpPr>
          <p:cNvPr id="7170" name="Group 2"/>
          <p:cNvGrpSpPr/>
          <p:nvPr/>
        </p:nvGrpSpPr>
        <p:grpSpPr>
          <a:xfrm>
            <a:off x="6111875" y="1484313"/>
            <a:ext cx="2852738" cy="2833687"/>
            <a:chOff x="3850" y="935"/>
            <a:chExt cx="1797" cy="1785"/>
          </a:xfrm>
        </p:grpSpPr>
        <p:grpSp>
          <p:nvGrpSpPr>
            <p:cNvPr id="7200" name="Group 3"/>
            <p:cNvGrpSpPr/>
            <p:nvPr/>
          </p:nvGrpSpPr>
          <p:grpSpPr>
            <a:xfrm>
              <a:off x="3850" y="935"/>
              <a:ext cx="1797" cy="1785"/>
              <a:chOff x="3923" y="754"/>
              <a:chExt cx="1724" cy="1785"/>
            </a:xfrm>
          </p:grpSpPr>
          <p:pic>
            <p:nvPicPr>
              <p:cNvPr id="7211" name="Picture 4" descr="图片2"/>
              <p:cNvPicPr>
                <a:picLocks noChangeAspect="1"/>
              </p:cNvPicPr>
              <p:nvPr/>
            </p:nvPicPr>
            <p:blipFill>
              <a:blip r:embed="rId1"/>
              <a:stretch>
                <a:fillRect/>
              </a:stretch>
            </p:blipFill>
            <p:spPr>
              <a:xfrm>
                <a:off x="4756" y="754"/>
                <a:ext cx="846" cy="1451"/>
              </a:xfrm>
              <a:prstGeom prst="rect">
                <a:avLst/>
              </a:prstGeom>
              <a:noFill/>
              <a:ln w="9525">
                <a:noFill/>
              </a:ln>
            </p:spPr>
          </p:pic>
          <p:sp>
            <p:nvSpPr>
              <p:cNvPr id="7212" name="Text Box 5"/>
              <p:cNvSpPr txBox="1"/>
              <p:nvPr/>
            </p:nvSpPr>
            <p:spPr>
              <a:xfrm>
                <a:off x="3923" y="2341"/>
                <a:ext cx="1724" cy="198"/>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1400" b="1" dirty="0">
                    <a:solidFill>
                      <a:srgbClr val="003399"/>
                    </a:solidFill>
                    <a:latin typeface="Arial" panose="020B0604020202020204" pitchFamily="34" charset="0"/>
                    <a:ea typeface="华文细黑" panose="02010600040101010101" pitchFamily="2" charset="-122"/>
                  </a:rPr>
                  <a:t>明确当日一日安全员是谁</a:t>
                </a:r>
                <a:endParaRPr lang="zh-CN" altLang="en-US" sz="1400" b="1" dirty="0">
                  <a:solidFill>
                    <a:srgbClr val="003399"/>
                  </a:solidFill>
                  <a:latin typeface="Arial" panose="020B0604020202020204" pitchFamily="34" charset="0"/>
                  <a:ea typeface="华文细黑" panose="02010600040101010101" pitchFamily="2" charset="-122"/>
                </a:endParaRPr>
              </a:p>
            </p:txBody>
          </p:sp>
        </p:grpSp>
        <p:sp>
          <p:nvSpPr>
            <p:cNvPr id="7201" name="Text Box 6"/>
            <p:cNvSpPr txBox="1"/>
            <p:nvPr/>
          </p:nvSpPr>
          <p:spPr>
            <a:xfrm>
              <a:off x="3923" y="1147"/>
              <a:ext cx="945" cy="332"/>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1400" b="1" dirty="0">
                  <a:solidFill>
                    <a:srgbClr val="003399"/>
                  </a:solidFill>
                  <a:latin typeface="Arial" panose="020B0604020202020204" pitchFamily="34" charset="0"/>
                  <a:ea typeface="华文细黑" panose="02010600040101010101" pitchFamily="2" charset="-122"/>
                </a:rPr>
                <a:t>今天的一日安全着眼点是什么</a:t>
              </a:r>
              <a:endParaRPr lang="zh-CN" altLang="en-US" sz="1400" b="1" dirty="0">
                <a:solidFill>
                  <a:srgbClr val="003399"/>
                </a:solidFill>
                <a:latin typeface="Arial" panose="020B0604020202020204" pitchFamily="34" charset="0"/>
                <a:ea typeface="华文细黑" panose="02010600040101010101" pitchFamily="2" charset="-122"/>
              </a:endParaRPr>
            </a:p>
          </p:txBody>
        </p:sp>
        <p:grpSp>
          <p:nvGrpSpPr>
            <p:cNvPr id="7202" name="Group 7"/>
            <p:cNvGrpSpPr/>
            <p:nvPr/>
          </p:nvGrpSpPr>
          <p:grpSpPr>
            <a:xfrm>
              <a:off x="3923" y="1480"/>
              <a:ext cx="952" cy="953"/>
              <a:chOff x="23" y="37"/>
              <a:chExt cx="185" cy="203"/>
            </a:xfrm>
          </p:grpSpPr>
          <p:sp>
            <p:nvSpPr>
              <p:cNvPr id="7203" name="AutoShape 8"/>
              <p:cNvSpPr/>
              <p:nvPr/>
            </p:nvSpPr>
            <p:spPr>
              <a:xfrm>
                <a:off x="23" y="37"/>
                <a:ext cx="185" cy="203"/>
              </a:xfrm>
              <a:prstGeom prst="roundRect">
                <a:avLst>
                  <a:gd name="adj" fmla="val 16667"/>
                </a:avLst>
              </a:prstGeom>
              <a:solidFill>
                <a:srgbClr val="FFFFFF"/>
              </a:solidFill>
              <a:ln w="38100" cap="flat" cmpd="sng">
                <a:solidFill>
                  <a:srgbClr val="FF00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7204" name="Rectangle 9"/>
              <p:cNvSpPr/>
              <p:nvPr/>
            </p:nvSpPr>
            <p:spPr>
              <a:xfrm>
                <a:off x="26" y="85"/>
                <a:ext cx="88" cy="35"/>
              </a:xfrm>
              <a:prstGeom prst="rect">
                <a:avLst/>
              </a:prstGeom>
              <a:solidFill>
                <a:srgbClr val="FFFFFF"/>
              </a:solidFill>
              <a:ln w="38100" cap="flat" cmpd="sng">
                <a:solidFill>
                  <a:srgbClr val="FF0000"/>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7205" name="Rectangle 10"/>
              <p:cNvSpPr/>
              <p:nvPr/>
            </p:nvSpPr>
            <p:spPr>
              <a:xfrm>
                <a:off x="116" y="85"/>
                <a:ext cx="88" cy="35"/>
              </a:xfrm>
              <a:prstGeom prst="rect">
                <a:avLst/>
              </a:prstGeom>
              <a:solidFill>
                <a:srgbClr val="FFFFFF"/>
              </a:solidFill>
              <a:ln w="38100" cap="flat" cmpd="sng">
                <a:solidFill>
                  <a:srgbClr val="FF0000"/>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7206" name="WordArt 11"/>
              <p:cNvSpPr>
                <a:spLocks noTextEdit="1"/>
              </p:cNvSpPr>
              <p:nvPr/>
            </p:nvSpPr>
            <p:spPr>
              <a:xfrm>
                <a:off x="30" y="65"/>
                <a:ext cx="50" cy="12"/>
              </a:xfrm>
              <a:prstGeom prst="rect">
                <a:avLst/>
              </a:prstGeom>
            </p:spPr>
            <p:txBody>
              <a:bodyPr wrap="none" fromWordArt="1">
                <a:prstTxWarp prst="textPlain">
                  <a:avLst>
                    <a:gd name="adj" fmla="val 50000"/>
                  </a:avLst>
                </a:prstTxWarp>
                <a:normAutofit/>
              </a:bodyPr>
              <a:p>
                <a:pPr algn="ctr"/>
                <a:r>
                  <a:rPr lang="zh-CN" altLang="en-US" sz="3600">
                    <a:ln w="12700" cap="flat" cmpd="sng">
                      <a:solidFill>
                        <a:srgbClr val="3333CC"/>
                      </a:solidFill>
                      <a:prstDash val="solid"/>
                      <a:headEnd type="none" w="med" len="med"/>
                      <a:tailEnd type="none" w="med" len="med"/>
                    </a:ln>
                    <a:solidFill>
                      <a:srgbClr val="B2B2B2">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rPr>
                  <a:t>着眼点：</a:t>
                </a:r>
                <a:endParaRPr lang="zh-CN" altLang="en-US" sz="3600">
                  <a:ln w="12700" cap="flat" cmpd="sng">
                    <a:solidFill>
                      <a:srgbClr val="3333CC"/>
                    </a:solidFill>
                    <a:prstDash val="solid"/>
                    <a:headEnd type="none" w="med" len="med"/>
                    <a:tailEnd type="none" w="med" len="med"/>
                  </a:ln>
                  <a:solidFill>
                    <a:srgbClr val="B2B2B2">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endParaRPr>
              </a:p>
            </p:txBody>
          </p:sp>
          <p:sp>
            <p:nvSpPr>
              <p:cNvPr id="7207" name="WordArt 12"/>
              <p:cNvSpPr>
                <a:spLocks noTextEdit="1"/>
              </p:cNvSpPr>
              <p:nvPr/>
            </p:nvSpPr>
            <p:spPr>
              <a:xfrm>
                <a:off x="30" y="101"/>
                <a:ext cx="33" cy="12"/>
              </a:xfrm>
              <a:prstGeom prst="rect">
                <a:avLst/>
              </a:prstGeom>
            </p:spPr>
            <p:txBody>
              <a:bodyPr wrap="none" fromWordArt="1">
                <a:prstTxWarp prst="textPlain">
                  <a:avLst>
                    <a:gd name="adj" fmla="val 50000"/>
                  </a:avLst>
                </a:prstTxWarp>
                <a:normAutofit/>
              </a:bodyPr>
              <a:p>
                <a:pPr algn="ctr"/>
                <a:r>
                  <a:rPr lang="zh-CN" altLang="en-US" sz="3600">
                    <a:ln w="12700" cap="flat" cmpd="sng">
                      <a:solidFill>
                        <a:srgbClr val="3333CC"/>
                      </a:solidFill>
                      <a:prstDash val="solid"/>
                      <a:headEnd type="none" w="med" len="med"/>
                      <a:tailEnd type="none" w="med" len="med"/>
                    </a:ln>
                    <a:solidFill>
                      <a:srgbClr val="B2B2B2">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rPr>
                  <a:t>点检者：</a:t>
                </a:r>
                <a:endParaRPr lang="zh-CN" altLang="en-US" sz="3600">
                  <a:ln w="12700" cap="flat" cmpd="sng">
                    <a:solidFill>
                      <a:srgbClr val="3333CC"/>
                    </a:solidFill>
                    <a:prstDash val="solid"/>
                    <a:headEnd type="none" w="med" len="med"/>
                    <a:tailEnd type="none" w="med" len="med"/>
                  </a:ln>
                  <a:solidFill>
                    <a:srgbClr val="B2B2B2">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endParaRPr>
              </a:p>
            </p:txBody>
          </p:sp>
          <p:sp>
            <p:nvSpPr>
              <p:cNvPr id="7208" name="WordArt 13"/>
              <p:cNvSpPr>
                <a:spLocks noTextEdit="1"/>
              </p:cNvSpPr>
              <p:nvPr/>
            </p:nvSpPr>
            <p:spPr>
              <a:xfrm>
                <a:off x="121" y="101"/>
                <a:ext cx="33" cy="12"/>
              </a:xfrm>
              <a:prstGeom prst="rect">
                <a:avLst/>
              </a:prstGeom>
            </p:spPr>
            <p:txBody>
              <a:bodyPr wrap="none" fromWordArt="1">
                <a:prstTxWarp prst="textPlain">
                  <a:avLst>
                    <a:gd name="adj" fmla="val 50000"/>
                  </a:avLst>
                </a:prstTxWarp>
                <a:normAutofit/>
              </a:bodyPr>
              <a:p>
                <a:pPr algn="ctr"/>
                <a:r>
                  <a:rPr lang="zh-CN" altLang="en-US" sz="3600">
                    <a:ln w="12700" cap="flat" cmpd="sng">
                      <a:solidFill>
                        <a:srgbClr val="3333CC"/>
                      </a:solidFill>
                      <a:prstDash val="solid"/>
                      <a:headEnd type="none" w="med" len="med"/>
                      <a:tailEnd type="none" w="med" len="med"/>
                    </a:ln>
                    <a:solidFill>
                      <a:srgbClr val="B2B2B2">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rPr>
                  <a:t>确认者：</a:t>
                </a:r>
                <a:endParaRPr lang="zh-CN" altLang="en-US" sz="3600">
                  <a:ln w="12700" cap="flat" cmpd="sng">
                    <a:solidFill>
                      <a:srgbClr val="3333CC"/>
                    </a:solidFill>
                    <a:prstDash val="solid"/>
                    <a:headEnd type="none" w="med" len="med"/>
                    <a:tailEnd type="none" w="med" len="med"/>
                  </a:ln>
                  <a:solidFill>
                    <a:srgbClr val="B2B2B2">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endParaRPr>
              </a:p>
            </p:txBody>
          </p:sp>
          <p:sp>
            <p:nvSpPr>
              <p:cNvPr id="7209" name="WordArt 14"/>
              <p:cNvSpPr>
                <a:spLocks noTextEdit="1"/>
              </p:cNvSpPr>
              <p:nvPr/>
            </p:nvSpPr>
            <p:spPr>
              <a:xfrm>
                <a:off x="29" y="127"/>
                <a:ext cx="50" cy="12"/>
              </a:xfrm>
              <a:prstGeom prst="rect">
                <a:avLst/>
              </a:prstGeom>
            </p:spPr>
            <p:txBody>
              <a:bodyPr wrap="none" fromWordArt="1">
                <a:prstTxWarp prst="textPlain">
                  <a:avLst>
                    <a:gd name="adj" fmla="val 50000"/>
                  </a:avLst>
                </a:prstTxWarp>
                <a:normAutofit/>
              </a:bodyPr>
              <a:p>
                <a:pPr algn="ctr"/>
                <a:r>
                  <a:rPr lang="zh-CN" altLang="en-US" sz="3600">
                    <a:ln w="12700" cap="flat" cmpd="sng">
                      <a:solidFill>
                        <a:srgbClr val="3333CC"/>
                      </a:solidFill>
                      <a:prstDash val="solid"/>
                      <a:headEnd type="none" w="med" len="med"/>
                      <a:tailEnd type="none" w="med" len="med"/>
                    </a:ln>
                    <a:solidFill>
                      <a:srgbClr val="B2B2B2">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rPr>
                  <a:t>不具合内容：</a:t>
                </a:r>
                <a:endParaRPr lang="zh-CN" altLang="en-US" sz="3600">
                  <a:ln w="12700" cap="flat" cmpd="sng">
                    <a:solidFill>
                      <a:srgbClr val="3333CC"/>
                    </a:solidFill>
                    <a:prstDash val="solid"/>
                    <a:headEnd type="none" w="med" len="med"/>
                    <a:tailEnd type="none" w="med" len="med"/>
                  </a:ln>
                  <a:solidFill>
                    <a:srgbClr val="B2B2B2">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endParaRPr>
              </a:p>
            </p:txBody>
          </p:sp>
          <p:sp>
            <p:nvSpPr>
              <p:cNvPr id="7210" name="WordArt 15"/>
              <p:cNvSpPr>
                <a:spLocks noTextEdit="1"/>
              </p:cNvSpPr>
              <p:nvPr/>
            </p:nvSpPr>
            <p:spPr>
              <a:xfrm>
                <a:off x="29" y="177"/>
                <a:ext cx="50" cy="12"/>
              </a:xfrm>
              <a:prstGeom prst="rect">
                <a:avLst/>
              </a:prstGeom>
            </p:spPr>
            <p:txBody>
              <a:bodyPr wrap="none" fromWordArt="1">
                <a:prstTxWarp prst="textPlain">
                  <a:avLst>
                    <a:gd name="adj" fmla="val 50000"/>
                  </a:avLst>
                </a:prstTxWarp>
                <a:normAutofit/>
              </a:bodyPr>
              <a:p>
                <a:pPr algn="ctr"/>
                <a:r>
                  <a:rPr lang="zh-CN" altLang="en-US" sz="3600">
                    <a:ln w="12700" cap="flat" cmpd="sng">
                      <a:solidFill>
                        <a:srgbClr val="3333CC"/>
                      </a:solidFill>
                      <a:prstDash val="solid"/>
                      <a:headEnd type="none" w="med" len="med"/>
                      <a:tailEnd type="none" w="med" len="med"/>
                    </a:ln>
                    <a:solidFill>
                      <a:srgbClr val="B2B2B2">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rPr>
                  <a:t>实施对策：</a:t>
                </a:r>
                <a:endParaRPr lang="zh-CN" altLang="en-US" sz="3600">
                  <a:ln w="12700" cap="flat" cmpd="sng">
                    <a:solidFill>
                      <a:srgbClr val="3333CC"/>
                    </a:solidFill>
                    <a:prstDash val="solid"/>
                    <a:headEnd type="none" w="med" len="med"/>
                    <a:tailEnd type="none" w="med" len="med"/>
                  </a:ln>
                  <a:solidFill>
                    <a:srgbClr val="B2B2B2">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endParaRPr>
              </a:p>
            </p:txBody>
          </p:sp>
        </p:grpSp>
      </p:grpSp>
      <p:pic>
        <p:nvPicPr>
          <p:cNvPr id="7171" name="Picture 16" descr="旋转 DSC05142"/>
          <p:cNvPicPr>
            <a:picLocks noChangeAspect="1"/>
          </p:cNvPicPr>
          <p:nvPr/>
        </p:nvPicPr>
        <p:blipFill>
          <a:blip r:embed="rId2"/>
          <a:stretch>
            <a:fillRect/>
          </a:stretch>
        </p:blipFill>
        <p:spPr>
          <a:xfrm>
            <a:off x="1187450" y="1628775"/>
            <a:ext cx="976313" cy="2305050"/>
          </a:xfrm>
          <a:prstGeom prst="rect">
            <a:avLst/>
          </a:prstGeom>
          <a:noFill/>
          <a:ln w="9525">
            <a:noFill/>
          </a:ln>
        </p:spPr>
      </p:pic>
      <p:grpSp>
        <p:nvGrpSpPr>
          <p:cNvPr id="7172" name="Group 17"/>
          <p:cNvGrpSpPr/>
          <p:nvPr/>
        </p:nvGrpSpPr>
        <p:grpSpPr>
          <a:xfrm>
            <a:off x="468313" y="476250"/>
            <a:ext cx="1728787" cy="1300163"/>
            <a:chOff x="158" y="436"/>
            <a:chExt cx="1089" cy="819"/>
          </a:xfrm>
        </p:grpSpPr>
        <p:pic>
          <p:nvPicPr>
            <p:cNvPr id="7198" name="Picture 18"/>
            <p:cNvPicPr>
              <a:picLocks noChangeAspect="1"/>
            </p:cNvPicPr>
            <p:nvPr/>
          </p:nvPicPr>
          <p:blipFill>
            <a:blip r:embed="rId3"/>
            <a:stretch>
              <a:fillRect/>
            </a:stretch>
          </p:blipFill>
          <p:spPr>
            <a:xfrm>
              <a:off x="158" y="482"/>
              <a:ext cx="394" cy="773"/>
            </a:xfrm>
            <a:prstGeom prst="rect">
              <a:avLst/>
            </a:prstGeom>
            <a:noFill/>
            <a:ln w="9525">
              <a:noFill/>
            </a:ln>
          </p:spPr>
        </p:pic>
        <p:sp>
          <p:nvSpPr>
            <p:cNvPr id="7199" name="Text Box 19"/>
            <p:cNvSpPr txBox="1"/>
            <p:nvPr/>
          </p:nvSpPr>
          <p:spPr>
            <a:xfrm>
              <a:off x="431" y="436"/>
              <a:ext cx="816" cy="491"/>
            </a:xfrm>
            <a:prstGeom prst="rect">
              <a:avLst/>
            </a:prstGeom>
            <a:noFill/>
            <a:ln w="9525">
              <a:noFill/>
            </a:ln>
          </p:spPr>
          <p:txBody>
            <a:bodyPr>
              <a:spAutoFit/>
            </a:bodyPr>
            <a:p>
              <a:pPr>
                <a:spcBef>
                  <a:spcPct val="50000"/>
                </a:spcBef>
              </a:pPr>
              <a:r>
                <a:rPr lang="en-US" altLang="zh-CN" sz="1800" b="1" dirty="0">
                  <a:solidFill>
                    <a:srgbClr val="FF3300"/>
                  </a:solidFill>
                  <a:latin typeface="Arial" panose="020B0604020202020204" pitchFamily="34" charset="0"/>
                </a:rPr>
                <a:t>7</a:t>
              </a:r>
              <a:r>
                <a:rPr lang="zh-CN" altLang="en-US" sz="1800" b="1" dirty="0">
                  <a:solidFill>
                    <a:srgbClr val="FF3300"/>
                  </a:solidFill>
                  <a:latin typeface="Arial" panose="020B0604020202020204" pitchFamily="34" charset="0"/>
                </a:rPr>
                <a:t>：</a:t>
              </a:r>
              <a:r>
                <a:rPr lang="en-US" altLang="zh-CN" sz="1800" b="1" dirty="0">
                  <a:solidFill>
                    <a:srgbClr val="FF3300"/>
                  </a:solidFill>
                  <a:latin typeface="Arial" panose="020B0604020202020204" pitchFamily="34" charset="0"/>
                </a:rPr>
                <a:t>50</a:t>
              </a:r>
              <a:r>
                <a:rPr lang="zh-CN" altLang="en-US" sz="1800" b="1" dirty="0">
                  <a:solidFill>
                    <a:srgbClr val="FF3300"/>
                  </a:solidFill>
                  <a:latin typeface="Arial" panose="020B0604020202020204" pitchFamily="34" charset="0"/>
                </a:rPr>
                <a:t>分</a:t>
              </a:r>
              <a:endParaRPr lang="zh-CN" altLang="en-US" sz="1800" b="1" dirty="0">
                <a:solidFill>
                  <a:srgbClr val="FF3300"/>
                </a:solidFill>
                <a:latin typeface="Arial" panose="020B0604020202020204" pitchFamily="34" charset="0"/>
              </a:endParaRPr>
            </a:p>
            <a:p>
              <a:pPr>
                <a:spcBef>
                  <a:spcPct val="50000"/>
                </a:spcBef>
              </a:pPr>
              <a:r>
                <a:rPr lang="zh-CN" altLang="en-US" sz="1800" b="1" dirty="0">
                  <a:solidFill>
                    <a:srgbClr val="FF3300"/>
                  </a:solidFill>
                  <a:latin typeface="Arial" panose="020B0604020202020204" pitchFamily="34" charset="0"/>
                </a:rPr>
                <a:t>列队集合</a:t>
              </a:r>
              <a:endParaRPr lang="zh-CN" altLang="en-US" sz="1800" b="1" dirty="0">
                <a:solidFill>
                  <a:srgbClr val="FF3300"/>
                </a:solidFill>
                <a:latin typeface="Arial" panose="020B0604020202020204" pitchFamily="34" charset="0"/>
              </a:endParaRPr>
            </a:p>
          </p:txBody>
        </p:sp>
      </p:grpSp>
      <p:sp>
        <p:nvSpPr>
          <p:cNvPr id="7173" name="Text Box 20"/>
          <p:cNvSpPr txBox="1"/>
          <p:nvPr/>
        </p:nvSpPr>
        <p:spPr>
          <a:xfrm>
            <a:off x="2700338" y="195263"/>
            <a:ext cx="3816350" cy="641350"/>
          </a:xfrm>
          <a:prstGeom prst="rect">
            <a:avLst/>
          </a:prstGeom>
          <a:noFill/>
          <a:ln w="9525">
            <a:noFill/>
          </a:ln>
        </p:spPr>
        <p:txBody>
          <a:bodyPr>
            <a:spAutoFit/>
          </a:bodyPr>
          <a:p>
            <a:pPr algn="ctr"/>
            <a:r>
              <a:rPr lang="zh-CN" altLang="en-US" sz="3600" dirty="0">
                <a:solidFill>
                  <a:schemeClr val="hlink"/>
                </a:solidFill>
                <a:latin typeface="黑体" panose="02010609060101010101" pitchFamily="49" charset="-122"/>
                <a:ea typeface="黑体" panose="02010609060101010101" pitchFamily="49" charset="-122"/>
              </a:rPr>
              <a:t>晨 会 的 内 容</a:t>
            </a:r>
            <a:endParaRPr lang="zh-CN" altLang="en-US" sz="3600" dirty="0">
              <a:solidFill>
                <a:schemeClr val="hlink"/>
              </a:solidFill>
              <a:latin typeface="黑体" panose="02010609060101010101" pitchFamily="49" charset="-122"/>
              <a:ea typeface="黑体" panose="02010609060101010101" pitchFamily="49" charset="-122"/>
            </a:endParaRPr>
          </a:p>
        </p:txBody>
      </p:sp>
      <p:grpSp>
        <p:nvGrpSpPr>
          <p:cNvPr id="7174" name="Group 21"/>
          <p:cNvGrpSpPr/>
          <p:nvPr/>
        </p:nvGrpSpPr>
        <p:grpSpPr>
          <a:xfrm>
            <a:off x="3203575" y="908050"/>
            <a:ext cx="2376488" cy="3422650"/>
            <a:chOff x="113" y="935"/>
            <a:chExt cx="1497" cy="2448"/>
          </a:xfrm>
        </p:grpSpPr>
        <p:grpSp>
          <p:nvGrpSpPr>
            <p:cNvPr id="7184" name="Group 22"/>
            <p:cNvGrpSpPr/>
            <p:nvPr/>
          </p:nvGrpSpPr>
          <p:grpSpPr>
            <a:xfrm>
              <a:off x="295" y="935"/>
              <a:ext cx="1089" cy="440"/>
              <a:chOff x="476" y="2115"/>
              <a:chExt cx="1089" cy="440"/>
            </a:xfrm>
          </p:grpSpPr>
          <p:sp>
            <p:nvSpPr>
              <p:cNvPr id="7196" name="Text Box 23"/>
              <p:cNvSpPr txBox="1"/>
              <p:nvPr/>
            </p:nvSpPr>
            <p:spPr>
              <a:xfrm>
                <a:off x="476" y="2292"/>
                <a:ext cx="1089" cy="263"/>
              </a:xfrm>
              <a:prstGeom prst="rect">
                <a:avLst/>
              </a:prstGeom>
              <a:noFill/>
              <a:ln w="9525">
                <a:noFill/>
              </a:ln>
            </p:spPr>
            <p:txBody>
              <a:bodyPr>
                <a:spAutoFit/>
              </a:bodyPr>
              <a:p>
                <a:pPr>
                  <a:spcBef>
                    <a:spcPct val="50000"/>
                  </a:spcBef>
                </a:pPr>
                <a:r>
                  <a:rPr lang="zh-CN" altLang="en-US" sz="1800" b="1" dirty="0">
                    <a:latin typeface="Arial" panose="020B0604020202020204" pitchFamily="34" charset="0"/>
                    <a:ea typeface="华文细黑" panose="02010600040101010101" pitchFamily="2" charset="-122"/>
                  </a:rPr>
                  <a:t>人员报到点数</a:t>
                </a:r>
                <a:endParaRPr lang="zh-CN" altLang="en-US" sz="1800" b="1" dirty="0">
                  <a:latin typeface="Arial" panose="020B0604020202020204" pitchFamily="34" charset="0"/>
                  <a:ea typeface="华文细黑" panose="02010600040101010101" pitchFamily="2" charset="-122"/>
                </a:endParaRPr>
              </a:p>
            </p:txBody>
          </p:sp>
          <p:sp>
            <p:nvSpPr>
              <p:cNvPr id="7197" name="Text Box 24"/>
              <p:cNvSpPr txBox="1"/>
              <p:nvPr/>
            </p:nvSpPr>
            <p:spPr>
              <a:xfrm>
                <a:off x="749" y="2115"/>
                <a:ext cx="544" cy="263"/>
              </a:xfrm>
              <a:prstGeom prst="rect">
                <a:avLst/>
              </a:prstGeom>
              <a:noFill/>
              <a:ln w="9525">
                <a:noFill/>
              </a:ln>
            </p:spPr>
            <p:txBody>
              <a:bodyPr>
                <a:spAutoFit/>
              </a:bodyPr>
              <a:p>
                <a:pPr>
                  <a:spcBef>
                    <a:spcPct val="50000"/>
                  </a:spcBef>
                </a:pPr>
                <a:r>
                  <a:rPr lang="zh-CN" altLang="en-US" sz="1800" b="1" dirty="0">
                    <a:latin typeface="Arial" panose="020B0604020202020204" pitchFamily="34" charset="0"/>
                  </a:rPr>
                  <a:t>晨会</a:t>
                </a:r>
                <a:endParaRPr lang="zh-CN" altLang="en-US" sz="1800" b="1" dirty="0">
                  <a:latin typeface="Arial" panose="020B0604020202020204" pitchFamily="34" charset="0"/>
                </a:endParaRPr>
              </a:p>
            </p:txBody>
          </p:sp>
        </p:grpSp>
        <p:sp>
          <p:nvSpPr>
            <p:cNvPr id="7185" name="Text Box 25"/>
            <p:cNvSpPr txBox="1"/>
            <p:nvPr/>
          </p:nvSpPr>
          <p:spPr>
            <a:xfrm>
              <a:off x="113" y="3158"/>
              <a:ext cx="1497" cy="225"/>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1400" b="1" dirty="0">
                  <a:solidFill>
                    <a:srgbClr val="003399"/>
                  </a:solidFill>
                  <a:latin typeface="Arial" panose="020B0604020202020204" pitchFamily="34" charset="0"/>
                  <a:ea typeface="华文细黑" panose="02010600040101010101" pitchFamily="2" charset="-122"/>
                </a:rPr>
                <a:t>确认每个员工的精神状态</a:t>
              </a:r>
              <a:endParaRPr lang="zh-CN" altLang="en-US" sz="1400" b="1" dirty="0">
                <a:solidFill>
                  <a:srgbClr val="003399"/>
                </a:solidFill>
                <a:latin typeface="Arial" panose="020B0604020202020204" pitchFamily="34" charset="0"/>
                <a:ea typeface="华文细黑" panose="02010600040101010101" pitchFamily="2" charset="-122"/>
              </a:endParaRPr>
            </a:p>
          </p:txBody>
        </p:sp>
        <p:grpSp>
          <p:nvGrpSpPr>
            <p:cNvPr id="7186" name="Group 26"/>
            <p:cNvGrpSpPr/>
            <p:nvPr/>
          </p:nvGrpSpPr>
          <p:grpSpPr>
            <a:xfrm>
              <a:off x="204" y="1389"/>
              <a:ext cx="1262" cy="1678"/>
              <a:chOff x="76" y="2523"/>
              <a:chExt cx="1625" cy="1678"/>
            </a:xfrm>
          </p:grpSpPr>
          <p:pic>
            <p:nvPicPr>
              <p:cNvPr id="7187" name="Picture 27"/>
              <p:cNvPicPr>
                <a:picLocks noChangeAspect="1"/>
              </p:cNvPicPr>
              <p:nvPr/>
            </p:nvPicPr>
            <p:blipFill>
              <a:blip r:embed="rId4"/>
              <a:stretch>
                <a:fillRect/>
              </a:stretch>
            </p:blipFill>
            <p:spPr>
              <a:xfrm>
                <a:off x="835" y="2523"/>
                <a:ext cx="308" cy="483"/>
              </a:xfrm>
              <a:prstGeom prst="rect">
                <a:avLst/>
              </a:prstGeom>
              <a:noFill/>
              <a:ln w="9525">
                <a:noFill/>
              </a:ln>
            </p:spPr>
          </p:pic>
          <p:pic>
            <p:nvPicPr>
              <p:cNvPr id="7188" name="Picture 28" descr="图片2"/>
              <p:cNvPicPr>
                <a:picLocks noChangeAspect="1"/>
              </p:cNvPicPr>
              <p:nvPr/>
            </p:nvPicPr>
            <p:blipFill>
              <a:blip r:embed="rId5"/>
              <a:stretch>
                <a:fillRect/>
              </a:stretch>
            </p:blipFill>
            <p:spPr>
              <a:xfrm>
                <a:off x="1392" y="2568"/>
                <a:ext cx="309" cy="530"/>
              </a:xfrm>
              <a:prstGeom prst="rect">
                <a:avLst/>
              </a:prstGeom>
              <a:noFill/>
              <a:ln w="9525">
                <a:noFill/>
              </a:ln>
            </p:spPr>
          </p:pic>
          <p:pic>
            <p:nvPicPr>
              <p:cNvPr id="7189" name="Picture 29" descr="图片1"/>
              <p:cNvPicPr>
                <a:picLocks noChangeAspect="1"/>
              </p:cNvPicPr>
              <p:nvPr/>
            </p:nvPicPr>
            <p:blipFill>
              <a:blip r:embed="rId6"/>
              <a:stretch>
                <a:fillRect/>
              </a:stretch>
            </p:blipFill>
            <p:spPr>
              <a:xfrm>
                <a:off x="158" y="2586"/>
                <a:ext cx="309" cy="530"/>
              </a:xfrm>
              <a:prstGeom prst="rect">
                <a:avLst/>
              </a:prstGeom>
              <a:noFill/>
              <a:ln w="9525">
                <a:noFill/>
              </a:ln>
            </p:spPr>
          </p:pic>
          <p:pic>
            <p:nvPicPr>
              <p:cNvPr id="7190" name="Picture 30" descr="图片2"/>
              <p:cNvPicPr>
                <a:picLocks noChangeAspect="1"/>
              </p:cNvPicPr>
              <p:nvPr/>
            </p:nvPicPr>
            <p:blipFill>
              <a:blip r:embed="rId7"/>
              <a:stretch>
                <a:fillRect/>
              </a:stretch>
            </p:blipFill>
            <p:spPr>
              <a:xfrm>
                <a:off x="1392" y="3671"/>
                <a:ext cx="308" cy="530"/>
              </a:xfrm>
              <a:prstGeom prst="rect">
                <a:avLst/>
              </a:prstGeom>
              <a:noFill/>
              <a:ln w="9525">
                <a:noFill/>
              </a:ln>
            </p:spPr>
          </p:pic>
          <p:pic>
            <p:nvPicPr>
              <p:cNvPr id="7191" name="Picture 31" descr="图片1"/>
              <p:cNvPicPr>
                <a:picLocks noChangeAspect="1"/>
              </p:cNvPicPr>
              <p:nvPr/>
            </p:nvPicPr>
            <p:blipFill>
              <a:blip r:embed="rId8"/>
              <a:stretch>
                <a:fillRect/>
              </a:stretch>
            </p:blipFill>
            <p:spPr>
              <a:xfrm>
                <a:off x="76" y="3670"/>
                <a:ext cx="309" cy="531"/>
              </a:xfrm>
              <a:prstGeom prst="rect">
                <a:avLst/>
              </a:prstGeom>
              <a:noFill/>
              <a:ln w="9525">
                <a:noFill/>
              </a:ln>
            </p:spPr>
          </p:pic>
          <p:pic>
            <p:nvPicPr>
              <p:cNvPr id="7192" name="Picture 32" descr="图片2"/>
              <p:cNvPicPr>
                <a:picLocks noChangeAspect="1"/>
              </p:cNvPicPr>
              <p:nvPr/>
            </p:nvPicPr>
            <p:blipFill>
              <a:blip r:embed="rId7"/>
              <a:stretch>
                <a:fillRect/>
              </a:stretch>
            </p:blipFill>
            <p:spPr>
              <a:xfrm>
                <a:off x="1001" y="3671"/>
                <a:ext cx="308" cy="530"/>
              </a:xfrm>
              <a:prstGeom prst="rect">
                <a:avLst/>
              </a:prstGeom>
              <a:noFill/>
              <a:ln w="9525">
                <a:noFill/>
              </a:ln>
            </p:spPr>
          </p:pic>
          <p:pic>
            <p:nvPicPr>
              <p:cNvPr id="7193" name="Picture 33" descr="图片1"/>
              <p:cNvPicPr>
                <a:picLocks noChangeAspect="1"/>
              </p:cNvPicPr>
              <p:nvPr/>
            </p:nvPicPr>
            <p:blipFill>
              <a:blip r:embed="rId9"/>
              <a:stretch>
                <a:fillRect/>
              </a:stretch>
            </p:blipFill>
            <p:spPr>
              <a:xfrm>
                <a:off x="612" y="3671"/>
                <a:ext cx="308" cy="530"/>
              </a:xfrm>
              <a:prstGeom prst="rect">
                <a:avLst/>
              </a:prstGeom>
              <a:noFill/>
              <a:ln w="9525">
                <a:noFill/>
              </a:ln>
            </p:spPr>
          </p:pic>
          <p:pic>
            <p:nvPicPr>
              <p:cNvPr id="7194" name="Picture 34" descr="图片2"/>
              <p:cNvPicPr>
                <a:picLocks noChangeAspect="1"/>
              </p:cNvPicPr>
              <p:nvPr/>
            </p:nvPicPr>
            <p:blipFill>
              <a:blip r:embed="rId7"/>
              <a:stretch>
                <a:fillRect/>
              </a:stretch>
            </p:blipFill>
            <p:spPr>
              <a:xfrm>
                <a:off x="1393" y="3127"/>
                <a:ext cx="308" cy="530"/>
              </a:xfrm>
              <a:prstGeom prst="rect">
                <a:avLst/>
              </a:prstGeom>
              <a:noFill/>
              <a:ln w="9525">
                <a:noFill/>
              </a:ln>
            </p:spPr>
          </p:pic>
          <p:pic>
            <p:nvPicPr>
              <p:cNvPr id="7195" name="Picture 35" descr="图片1"/>
              <p:cNvPicPr>
                <a:picLocks noChangeAspect="1"/>
              </p:cNvPicPr>
              <p:nvPr/>
            </p:nvPicPr>
            <p:blipFill>
              <a:blip r:embed="rId9"/>
              <a:stretch>
                <a:fillRect/>
              </a:stretch>
            </p:blipFill>
            <p:spPr>
              <a:xfrm>
                <a:off x="113" y="3127"/>
                <a:ext cx="308" cy="530"/>
              </a:xfrm>
              <a:prstGeom prst="rect">
                <a:avLst/>
              </a:prstGeom>
              <a:noFill/>
              <a:ln w="9525">
                <a:noFill/>
              </a:ln>
            </p:spPr>
          </p:pic>
        </p:grpSp>
      </p:grpSp>
      <p:sp>
        <p:nvSpPr>
          <p:cNvPr id="7175" name="Text Box 36"/>
          <p:cNvSpPr txBox="1"/>
          <p:nvPr/>
        </p:nvSpPr>
        <p:spPr>
          <a:xfrm>
            <a:off x="2044700" y="2152650"/>
            <a:ext cx="1231900" cy="515938"/>
          </a:xfrm>
          <a:prstGeom prst="rect">
            <a:avLst/>
          </a:prstGeom>
          <a:noFill/>
          <a:ln w="9525">
            <a:noFill/>
          </a:ln>
        </p:spPr>
        <p:txBody>
          <a:bodyPr>
            <a:spAutoFit/>
          </a:bodyPr>
          <a:p>
            <a:pPr>
              <a:spcBef>
                <a:spcPct val="50000"/>
              </a:spcBef>
            </a:pPr>
            <a:r>
              <a:rPr lang="zh-CN" altLang="en-US" sz="1400" dirty="0">
                <a:solidFill>
                  <a:srgbClr val="FF3300"/>
                </a:solidFill>
                <a:latin typeface="Arial" panose="020B0604020202020204" pitchFamily="34" charset="0"/>
              </a:rPr>
              <a:t>穿着工作服必须带胸牌</a:t>
            </a:r>
            <a:endParaRPr lang="zh-CN" altLang="en-US" sz="1400" dirty="0">
              <a:solidFill>
                <a:srgbClr val="FF3300"/>
              </a:solidFill>
              <a:latin typeface="Arial" panose="020B0604020202020204" pitchFamily="34" charset="0"/>
            </a:endParaRPr>
          </a:p>
        </p:txBody>
      </p:sp>
      <p:sp>
        <p:nvSpPr>
          <p:cNvPr id="7176" name="Text Box 37"/>
          <p:cNvSpPr txBox="1"/>
          <p:nvPr/>
        </p:nvSpPr>
        <p:spPr>
          <a:xfrm>
            <a:off x="104775" y="4006850"/>
            <a:ext cx="2881313" cy="314325"/>
          </a:xfrm>
          <a:prstGeom prst="rect">
            <a:avLst/>
          </a:prstGeom>
          <a:noFill/>
          <a:ln w="9525" cap="flat" cmpd="sng">
            <a:solidFill>
              <a:schemeClr val="tx1"/>
            </a:solidFill>
            <a:prstDash val="solid"/>
            <a:miter/>
            <a:headEnd type="none" w="med" len="med"/>
            <a:tailEnd type="none" w="med" len="med"/>
          </a:ln>
        </p:spPr>
        <p:txBody>
          <a:bodyPr>
            <a:spAutoFit/>
          </a:bodyPr>
          <a:p>
            <a:pPr>
              <a:spcBef>
                <a:spcPct val="50000"/>
              </a:spcBef>
            </a:pPr>
            <a:r>
              <a:rPr lang="zh-CN" altLang="en-US" sz="1400" b="1" dirty="0">
                <a:solidFill>
                  <a:srgbClr val="003399"/>
                </a:solidFill>
                <a:latin typeface="Arial" panose="020B0604020202020204" pitchFamily="34" charset="0"/>
                <a:ea typeface="华文细黑" panose="02010600040101010101" pitchFamily="2" charset="-122"/>
              </a:rPr>
              <a:t>确认全员的劳保穿戴、标识、标牌</a:t>
            </a:r>
            <a:endParaRPr lang="zh-CN" altLang="en-US" sz="1400" b="1" dirty="0">
              <a:solidFill>
                <a:srgbClr val="003399"/>
              </a:solidFill>
              <a:latin typeface="Arial" panose="020B0604020202020204" pitchFamily="34" charset="0"/>
              <a:ea typeface="华文细黑" panose="02010600040101010101" pitchFamily="2" charset="-122"/>
            </a:endParaRPr>
          </a:p>
        </p:txBody>
      </p:sp>
      <p:sp>
        <p:nvSpPr>
          <p:cNvPr id="7177" name="Text Box 38"/>
          <p:cNvSpPr txBox="1"/>
          <p:nvPr/>
        </p:nvSpPr>
        <p:spPr>
          <a:xfrm>
            <a:off x="433388" y="1771650"/>
            <a:ext cx="1050925" cy="306388"/>
          </a:xfrm>
          <a:prstGeom prst="rect">
            <a:avLst/>
          </a:prstGeom>
          <a:noFill/>
          <a:ln w="9525">
            <a:noFill/>
          </a:ln>
        </p:spPr>
        <p:txBody>
          <a:bodyPr>
            <a:spAutoFit/>
          </a:bodyPr>
          <a:p>
            <a:pPr>
              <a:spcBef>
                <a:spcPct val="50000"/>
              </a:spcBef>
            </a:pPr>
            <a:r>
              <a:rPr lang="zh-CN" altLang="en-US" sz="1400" dirty="0">
                <a:solidFill>
                  <a:srgbClr val="FF3300"/>
                </a:solidFill>
                <a:latin typeface="Arial" panose="020B0604020202020204" pitchFamily="34" charset="0"/>
              </a:rPr>
              <a:t>工作帽</a:t>
            </a:r>
            <a:endParaRPr lang="zh-CN" altLang="en-US" sz="1400" dirty="0">
              <a:solidFill>
                <a:srgbClr val="FF3300"/>
              </a:solidFill>
              <a:latin typeface="Arial" panose="020B0604020202020204" pitchFamily="34" charset="0"/>
            </a:endParaRPr>
          </a:p>
        </p:txBody>
      </p:sp>
      <p:sp>
        <p:nvSpPr>
          <p:cNvPr id="7178" name="Text Box 39"/>
          <p:cNvSpPr txBox="1"/>
          <p:nvPr/>
        </p:nvSpPr>
        <p:spPr>
          <a:xfrm>
            <a:off x="69850" y="2408238"/>
            <a:ext cx="1455738" cy="306387"/>
          </a:xfrm>
          <a:prstGeom prst="rect">
            <a:avLst/>
          </a:prstGeom>
          <a:noFill/>
          <a:ln w="9525">
            <a:noFill/>
          </a:ln>
        </p:spPr>
        <p:txBody>
          <a:bodyPr>
            <a:spAutoFit/>
          </a:bodyPr>
          <a:p>
            <a:pPr>
              <a:spcBef>
                <a:spcPct val="50000"/>
              </a:spcBef>
            </a:pPr>
            <a:r>
              <a:rPr lang="zh-CN" altLang="en-US" sz="1400" dirty="0">
                <a:solidFill>
                  <a:srgbClr val="FF3300"/>
                </a:solidFill>
                <a:latin typeface="Arial" panose="020B0604020202020204" pitchFamily="34" charset="0"/>
              </a:rPr>
              <a:t>拉锁衣袋以上</a:t>
            </a:r>
            <a:endParaRPr lang="zh-CN" altLang="en-US" sz="1400" dirty="0">
              <a:solidFill>
                <a:srgbClr val="FF3300"/>
              </a:solidFill>
              <a:latin typeface="Arial" panose="020B0604020202020204" pitchFamily="34" charset="0"/>
            </a:endParaRPr>
          </a:p>
        </p:txBody>
      </p:sp>
      <p:sp>
        <p:nvSpPr>
          <p:cNvPr id="7179" name="Line 40"/>
          <p:cNvSpPr/>
          <p:nvPr/>
        </p:nvSpPr>
        <p:spPr>
          <a:xfrm flipV="1">
            <a:off x="1162050" y="1844675"/>
            <a:ext cx="566738" cy="127000"/>
          </a:xfrm>
          <a:prstGeom prst="line">
            <a:avLst/>
          </a:prstGeom>
          <a:ln w="9525" cap="flat" cmpd="sng">
            <a:solidFill>
              <a:srgbClr val="FF3300"/>
            </a:solidFill>
            <a:prstDash val="solid"/>
            <a:headEnd type="none" w="med" len="med"/>
            <a:tailEnd type="arrow" w="med" len="med"/>
          </a:ln>
        </p:spPr>
      </p:sp>
      <p:sp>
        <p:nvSpPr>
          <p:cNvPr id="7180" name="Line 41"/>
          <p:cNvSpPr/>
          <p:nvPr/>
        </p:nvSpPr>
        <p:spPr>
          <a:xfrm flipV="1">
            <a:off x="1258888" y="2205038"/>
            <a:ext cx="433387" cy="439737"/>
          </a:xfrm>
          <a:prstGeom prst="line">
            <a:avLst/>
          </a:prstGeom>
          <a:ln w="9525" cap="flat" cmpd="sng">
            <a:solidFill>
              <a:srgbClr val="FF3300"/>
            </a:solidFill>
            <a:prstDash val="solid"/>
            <a:headEnd type="none" w="med" len="med"/>
            <a:tailEnd type="arrow" w="med" len="med"/>
          </a:ln>
        </p:spPr>
      </p:sp>
      <p:sp>
        <p:nvSpPr>
          <p:cNvPr id="7181" name="Line 42"/>
          <p:cNvSpPr/>
          <p:nvPr/>
        </p:nvSpPr>
        <p:spPr>
          <a:xfrm flipH="1" flipV="1">
            <a:off x="1808163" y="2282825"/>
            <a:ext cx="323850" cy="250825"/>
          </a:xfrm>
          <a:prstGeom prst="line">
            <a:avLst/>
          </a:prstGeom>
          <a:ln w="9525" cap="flat" cmpd="sng">
            <a:solidFill>
              <a:srgbClr val="FF3300"/>
            </a:solidFill>
            <a:prstDash val="solid"/>
            <a:headEnd type="none" w="med" len="med"/>
            <a:tailEnd type="arrow" w="med" len="med"/>
          </a:ln>
        </p:spPr>
      </p:sp>
      <p:sp>
        <p:nvSpPr>
          <p:cNvPr id="7182" name="Text Box 43" descr="20%"/>
          <p:cNvSpPr txBox="1"/>
          <p:nvPr/>
        </p:nvSpPr>
        <p:spPr>
          <a:xfrm>
            <a:off x="395288" y="4724400"/>
            <a:ext cx="4105275" cy="1728788"/>
          </a:xfrm>
          <a:prstGeom prst="rect">
            <a:avLst/>
          </a:prstGeom>
          <a:pattFill prst="pct20">
            <a:fgClr>
              <a:srgbClr val="A8CFFE"/>
            </a:fgClr>
            <a:bgClr>
              <a:schemeClr val="bg1"/>
            </a:bgClr>
          </a:pattFill>
          <a:ln w="38100" cap="rnd" cmpd="dbl">
            <a:solidFill>
              <a:srgbClr val="FF9933"/>
            </a:solidFill>
            <a:prstDash val="sysDot"/>
            <a:miter/>
            <a:headEnd type="none" w="med" len="med"/>
            <a:tailEnd type="none" w="med" len="med"/>
          </a:ln>
        </p:spPr>
        <p:txBody>
          <a:bodyPr>
            <a:spAutoFit/>
          </a:bodyPr>
          <a:p>
            <a:pPr>
              <a:lnSpc>
                <a:spcPct val="85000"/>
              </a:lnSpc>
              <a:spcBef>
                <a:spcPct val="50000"/>
              </a:spcBef>
            </a:pPr>
            <a:r>
              <a:rPr lang="zh-CN" altLang="en-US" sz="2000" b="1" dirty="0">
                <a:solidFill>
                  <a:schemeClr val="hlink"/>
                </a:solidFill>
                <a:latin typeface="华文细黑" panose="02010600040101010101" pitchFamily="2" charset="-122"/>
                <a:ea typeface="华文细黑" panose="02010600040101010101" pitchFamily="2" charset="-122"/>
              </a:rPr>
              <a:t>工作中注意事项：</a:t>
            </a:r>
            <a:r>
              <a:rPr lang="en-US" altLang="zh-CN" sz="2000" dirty="0">
                <a:solidFill>
                  <a:srgbClr val="FF3300"/>
                </a:solidFill>
                <a:latin typeface="隶书" panose="02010509060101010101" pitchFamily="49" charset="-122"/>
                <a:ea typeface="隶书" panose="02010509060101010101" pitchFamily="49" charset="-122"/>
              </a:rPr>
              <a:t>1</a:t>
            </a:r>
            <a:r>
              <a:rPr lang="zh-CN" altLang="en-US" sz="2000" dirty="0">
                <a:solidFill>
                  <a:srgbClr val="FF3300"/>
                </a:solidFill>
                <a:latin typeface="隶书" panose="02010509060101010101" pitchFamily="49" charset="-122"/>
                <a:ea typeface="隶书" panose="02010509060101010101" pitchFamily="49" charset="-122"/>
              </a:rPr>
              <a:t>、上班次生产中出现了那些需要引起我们重视的事。如安全、品质、生产、设备</a:t>
            </a:r>
            <a:r>
              <a:rPr lang="en-US" altLang="zh-CN" sz="2000" dirty="0">
                <a:solidFill>
                  <a:srgbClr val="FF3300"/>
                </a:solidFill>
                <a:latin typeface="Arial" panose="020B0604020202020204" pitchFamily="34" charset="0"/>
                <a:ea typeface="隶书" panose="02010509060101010101" pitchFamily="49" charset="-122"/>
              </a:rPr>
              <a:t>…</a:t>
            </a:r>
            <a:endParaRPr lang="en-US" altLang="zh-CN" sz="2000" dirty="0">
              <a:solidFill>
                <a:srgbClr val="FF3300"/>
              </a:solidFill>
              <a:latin typeface="隶书" panose="02010509060101010101" pitchFamily="49" charset="-122"/>
              <a:ea typeface="隶书" panose="02010509060101010101" pitchFamily="49" charset="-122"/>
            </a:endParaRPr>
          </a:p>
          <a:p>
            <a:pPr>
              <a:lnSpc>
                <a:spcPct val="85000"/>
              </a:lnSpc>
              <a:spcBef>
                <a:spcPct val="50000"/>
              </a:spcBef>
            </a:pPr>
            <a:r>
              <a:rPr lang="en-US" altLang="zh-CN" sz="2000" dirty="0">
                <a:solidFill>
                  <a:srgbClr val="FF3300"/>
                </a:solidFill>
                <a:latin typeface="隶书" panose="02010509060101010101" pitchFamily="49" charset="-122"/>
                <a:ea typeface="隶书" panose="02010509060101010101" pitchFamily="49" charset="-122"/>
              </a:rPr>
              <a:t>2</a:t>
            </a:r>
            <a:r>
              <a:rPr lang="zh-CN" altLang="en-US" sz="2000" dirty="0">
                <a:solidFill>
                  <a:srgbClr val="FF3300"/>
                </a:solidFill>
                <a:latin typeface="隶书" panose="02010509060101010101" pitchFamily="49" charset="-122"/>
                <a:ea typeface="隶书" panose="02010509060101010101" pitchFamily="49" charset="-122"/>
              </a:rPr>
              <a:t>、本班次工作的内容和重点分布</a:t>
            </a:r>
            <a:endParaRPr lang="zh-CN" altLang="en-US" sz="2000" dirty="0">
              <a:solidFill>
                <a:srgbClr val="FF3300"/>
              </a:solidFill>
              <a:latin typeface="隶书" panose="02010509060101010101" pitchFamily="49" charset="-122"/>
              <a:ea typeface="隶书" panose="02010509060101010101" pitchFamily="49" charset="-122"/>
            </a:endParaRPr>
          </a:p>
          <a:p>
            <a:pPr>
              <a:lnSpc>
                <a:spcPct val="85000"/>
              </a:lnSpc>
              <a:spcBef>
                <a:spcPct val="50000"/>
              </a:spcBef>
            </a:pPr>
            <a:r>
              <a:rPr lang="en-US" altLang="zh-CN" sz="2000" dirty="0">
                <a:solidFill>
                  <a:srgbClr val="FF3300"/>
                </a:solidFill>
                <a:latin typeface="隶书" panose="02010509060101010101" pitchFamily="49" charset="-122"/>
                <a:ea typeface="隶书" panose="02010509060101010101" pitchFamily="49" charset="-122"/>
              </a:rPr>
              <a:t>3</a:t>
            </a:r>
            <a:r>
              <a:rPr lang="en-US" altLang="zh-CN" sz="2000" dirty="0">
                <a:solidFill>
                  <a:srgbClr val="FF3300"/>
                </a:solidFill>
                <a:latin typeface="Arial" panose="020B0604020202020204" pitchFamily="34" charset="0"/>
                <a:ea typeface="隶书" panose="02010509060101010101" pitchFamily="49" charset="-122"/>
              </a:rPr>
              <a:t>……</a:t>
            </a:r>
            <a:endParaRPr lang="en-US" altLang="zh-CN" sz="1800" dirty="0">
              <a:solidFill>
                <a:srgbClr val="FF3300"/>
              </a:solidFill>
              <a:latin typeface="Arial" panose="020B0604020202020204" pitchFamily="34" charset="0"/>
            </a:endParaRPr>
          </a:p>
        </p:txBody>
      </p:sp>
      <p:sp>
        <p:nvSpPr>
          <p:cNvPr id="7183" name="Text Box 44" descr="20%"/>
          <p:cNvSpPr txBox="1"/>
          <p:nvPr/>
        </p:nvSpPr>
        <p:spPr>
          <a:xfrm>
            <a:off x="4787900" y="4687888"/>
            <a:ext cx="3960813" cy="1836737"/>
          </a:xfrm>
          <a:prstGeom prst="rect">
            <a:avLst/>
          </a:prstGeom>
          <a:pattFill prst="pct20">
            <a:fgClr>
              <a:srgbClr val="A8CFFE"/>
            </a:fgClr>
            <a:bgClr>
              <a:schemeClr val="bg1"/>
            </a:bgClr>
          </a:pattFill>
          <a:ln w="38100" cap="rnd" cmpd="dbl">
            <a:solidFill>
              <a:srgbClr val="FF9933"/>
            </a:solidFill>
            <a:prstDash val="sysDot"/>
            <a:miter/>
            <a:headEnd type="none" w="med" len="med"/>
            <a:tailEnd type="none" w="med" len="med"/>
          </a:ln>
        </p:spPr>
        <p:txBody>
          <a:bodyPr>
            <a:spAutoFit/>
          </a:bodyPr>
          <a:p>
            <a:pPr>
              <a:spcBef>
                <a:spcPct val="50000"/>
              </a:spcBef>
            </a:pPr>
            <a:endParaRPr lang="zh-CN" altLang="en-US" sz="3200" dirty="0">
              <a:solidFill>
                <a:srgbClr val="FF3300"/>
              </a:solidFill>
              <a:latin typeface="隶书" panose="02010509060101010101" pitchFamily="49" charset="-122"/>
              <a:ea typeface="隶书" panose="02010509060101010101" pitchFamily="49" charset="-122"/>
            </a:endParaRPr>
          </a:p>
          <a:p>
            <a:pPr algn="ctr">
              <a:lnSpc>
                <a:spcPct val="75000"/>
              </a:lnSpc>
              <a:spcBef>
                <a:spcPct val="50000"/>
              </a:spcBef>
            </a:pPr>
            <a:r>
              <a:rPr lang="zh-CN" altLang="en-US" sz="3200" b="1" dirty="0">
                <a:solidFill>
                  <a:schemeClr val="hlink"/>
                </a:solidFill>
                <a:latin typeface="华文细黑" panose="02010600040101010101" pitchFamily="2" charset="-122"/>
                <a:ea typeface="华文细黑" panose="02010600040101010101" pitchFamily="2" charset="-122"/>
              </a:rPr>
              <a:t>传达公司通报</a:t>
            </a:r>
            <a:endParaRPr lang="zh-CN" altLang="en-US" sz="3200" b="1" dirty="0">
              <a:solidFill>
                <a:schemeClr val="hlink"/>
              </a:solidFill>
              <a:latin typeface="华文细黑" panose="02010600040101010101" pitchFamily="2" charset="-122"/>
              <a:ea typeface="华文细黑" panose="02010600040101010101" pitchFamily="2" charset="-122"/>
            </a:endParaRPr>
          </a:p>
          <a:p>
            <a:pPr algn="ctr">
              <a:lnSpc>
                <a:spcPct val="75000"/>
              </a:lnSpc>
              <a:spcBef>
                <a:spcPct val="50000"/>
              </a:spcBef>
            </a:pPr>
            <a:endParaRPr lang="zh-CN" altLang="en-US" sz="3200" dirty="0">
              <a:solidFill>
                <a:srgbClr val="FF3300"/>
              </a:solidFill>
              <a:latin typeface="隶书" panose="02010509060101010101" pitchFamily="49" charset="-122"/>
              <a:ea typeface="隶书" panose="02010509060101010101" pitchFamily="49"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endParaRPr lang="zh-CN" altLang="en-US"/>
          </a:p>
        </p:txBody>
      </p:sp>
      <p:grpSp>
        <p:nvGrpSpPr>
          <p:cNvPr id="8195" name="Group 3"/>
          <p:cNvGrpSpPr/>
          <p:nvPr/>
        </p:nvGrpSpPr>
        <p:grpSpPr>
          <a:xfrm>
            <a:off x="323215" y="1125220"/>
            <a:ext cx="6194425" cy="4928870"/>
            <a:chOff x="0" y="126"/>
            <a:chExt cx="564" cy="464"/>
          </a:xfrm>
        </p:grpSpPr>
        <p:grpSp>
          <p:nvGrpSpPr>
            <p:cNvPr id="8197" name="Group 4"/>
            <p:cNvGrpSpPr/>
            <p:nvPr/>
          </p:nvGrpSpPr>
          <p:grpSpPr>
            <a:xfrm>
              <a:off x="0" y="126"/>
              <a:ext cx="546" cy="437"/>
              <a:chOff x="38" y="132"/>
              <a:chExt cx="546" cy="437"/>
            </a:xfrm>
          </p:grpSpPr>
          <p:sp>
            <p:nvSpPr>
              <p:cNvPr id="8310" name="AutoShape 5"/>
              <p:cNvSpPr/>
              <p:nvPr/>
            </p:nvSpPr>
            <p:spPr>
              <a:xfrm>
                <a:off x="38" y="132"/>
                <a:ext cx="546" cy="437"/>
              </a:xfrm>
              <a:prstGeom prst="wedgeRoundRectCallout">
                <a:avLst>
                  <a:gd name="adj1" fmla="val 68681"/>
                  <a:gd name="adj2" fmla="val 8449"/>
                  <a:gd name="adj3" fmla="val 16667"/>
                </a:avLst>
              </a:prstGeom>
              <a:solidFill>
                <a:srgbClr val="FFFFFF"/>
              </a:solidFill>
              <a:ln w="31750" cap="flat" cmpd="sng">
                <a:solidFill>
                  <a:srgbClr val="00CCFF"/>
                </a:solidFill>
                <a:prstDash val="solid"/>
                <a:miter/>
                <a:headEnd type="none" w="med" len="med"/>
                <a:tailEnd type="none" w="med" len="med"/>
              </a:ln>
            </p:spPr>
            <p:txBody>
              <a:bodyPr/>
              <a:p>
                <a:endParaRPr lang="zh-CN" altLang="en-US" sz="1800" dirty="0">
                  <a:latin typeface="Arial" panose="020B0604020202020204" pitchFamily="34" charset="0"/>
                </a:endParaRPr>
              </a:p>
            </p:txBody>
          </p:sp>
          <p:sp>
            <p:nvSpPr>
              <p:cNvPr id="8311" name="Line 6"/>
              <p:cNvSpPr/>
              <p:nvPr/>
            </p:nvSpPr>
            <p:spPr>
              <a:xfrm rot="1593903">
                <a:off x="408" y="344"/>
                <a:ext cx="17" cy="1"/>
              </a:xfrm>
              <a:prstGeom prst="line">
                <a:avLst/>
              </a:prstGeom>
              <a:ln w="34925" cap="flat" cmpd="sng">
                <a:solidFill>
                  <a:srgbClr val="000080"/>
                </a:solidFill>
                <a:prstDash val="solid"/>
                <a:headEnd type="none" w="med" len="med"/>
                <a:tailEnd type="none" w="med" len="med"/>
              </a:ln>
            </p:spPr>
          </p:sp>
          <p:grpSp>
            <p:nvGrpSpPr>
              <p:cNvPr id="8312" name="Group 7"/>
              <p:cNvGrpSpPr/>
              <p:nvPr/>
            </p:nvGrpSpPr>
            <p:grpSpPr>
              <a:xfrm rot="1353491" flipH="1">
                <a:off x="375" y="338"/>
                <a:ext cx="64" cy="79"/>
                <a:chOff x="679" y="251"/>
                <a:chExt cx="64" cy="79"/>
              </a:xfrm>
            </p:grpSpPr>
            <p:sp>
              <p:nvSpPr>
                <p:cNvPr id="8313" name="Oval 8"/>
                <p:cNvSpPr/>
                <p:nvPr/>
              </p:nvSpPr>
              <p:spPr>
                <a:xfrm>
                  <a:off x="697" y="251"/>
                  <a:ext cx="22" cy="14"/>
                </a:xfrm>
                <a:prstGeom prst="ellipse">
                  <a:avLst/>
                </a:prstGeom>
                <a:solidFill>
                  <a:srgbClr val="000080"/>
                </a:solidFill>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314" name="AutoShape 9"/>
                <p:cNvSpPr/>
                <p:nvPr/>
              </p:nvSpPr>
              <p:spPr>
                <a:xfrm>
                  <a:off x="697" y="259"/>
                  <a:ext cx="22" cy="11"/>
                </a:xfrm>
                <a:custGeom>
                  <a:avLst/>
                  <a:gdLst>
                    <a:gd name="txL" fmla="*/ 4909 w 21600"/>
                    <a:gd name="txT" fmla="*/ 3927 h 21600"/>
                    <a:gd name="txR" fmla="*/ 16691 w 21600"/>
                    <a:gd name="txB" fmla="*/ 17673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FF9900"/>
                </a:solidFill>
                <a:ln w="9525" cap="flat" cmpd="sng">
                  <a:solidFill>
                    <a:srgbClr val="FF6600"/>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315" name="AutoShape 10"/>
                <p:cNvSpPr/>
                <p:nvPr/>
              </p:nvSpPr>
              <p:spPr>
                <a:xfrm>
                  <a:off x="697" y="272"/>
                  <a:ext cx="21" cy="29"/>
                </a:xfrm>
                <a:custGeom>
                  <a:avLst/>
                  <a:gdLst>
                    <a:gd name="txL" fmla="*/ 4114 w 21600"/>
                    <a:gd name="txT" fmla="*/ 4469 h 21600"/>
                    <a:gd name="txR" fmla="*/ 17486 w 21600"/>
                    <a:gd name="txB" fmla="*/ 17131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0000FF"/>
                </a:solidFill>
                <a:ln w="9525" cap="flat" cmpd="sng">
                  <a:solidFill>
                    <a:srgbClr val="0000FF"/>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316" name="AutoShape 11"/>
                <p:cNvSpPr/>
                <p:nvPr/>
              </p:nvSpPr>
              <p:spPr>
                <a:xfrm rot="1106097">
                  <a:off x="695" y="295"/>
                  <a:ext cx="13" cy="29"/>
                </a:xfrm>
                <a:custGeom>
                  <a:avLst/>
                  <a:gdLst>
                    <a:gd name="txL" fmla="*/ 4985 w 21600"/>
                    <a:gd name="txT" fmla="*/ 4469 h 21600"/>
                    <a:gd name="txR" fmla="*/ 16615 w 21600"/>
                    <a:gd name="txB" fmla="*/ 17131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0000FF"/>
                </a:solidFill>
                <a:ln w="9525" cap="flat" cmpd="sng">
                  <a:solidFill>
                    <a:srgbClr val="0000FF"/>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317" name="AutoShape 12"/>
                <p:cNvSpPr/>
                <p:nvPr/>
              </p:nvSpPr>
              <p:spPr>
                <a:xfrm rot="-1415479">
                  <a:off x="707" y="292"/>
                  <a:ext cx="13" cy="29"/>
                </a:xfrm>
                <a:custGeom>
                  <a:avLst/>
                  <a:gdLst>
                    <a:gd name="txL" fmla="*/ 4985 w 21600"/>
                    <a:gd name="txT" fmla="*/ 4469 h 21600"/>
                    <a:gd name="txR" fmla="*/ 16615 w 21600"/>
                    <a:gd name="txB" fmla="*/ 17131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0000FF"/>
                </a:solidFill>
                <a:ln w="9525" cap="flat" cmpd="sng">
                  <a:solidFill>
                    <a:srgbClr val="0000FF"/>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318" name="Oval 13"/>
                <p:cNvSpPr/>
                <p:nvPr/>
              </p:nvSpPr>
              <p:spPr>
                <a:xfrm rot="2641455">
                  <a:off x="708" y="283"/>
                  <a:ext cx="35" cy="8"/>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319" name="Oval 14"/>
                <p:cNvSpPr/>
                <p:nvPr/>
              </p:nvSpPr>
              <p:spPr>
                <a:xfrm rot="-2581345">
                  <a:off x="679" y="276"/>
                  <a:ext cx="22" cy="8"/>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320" name="Oval 15"/>
                <p:cNvSpPr/>
                <p:nvPr/>
              </p:nvSpPr>
              <p:spPr>
                <a:xfrm rot="1619669">
                  <a:off x="679" y="289"/>
                  <a:ext cx="22" cy="8"/>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321" name="Oval 16"/>
                <p:cNvSpPr/>
                <p:nvPr/>
              </p:nvSpPr>
              <p:spPr>
                <a:xfrm>
                  <a:off x="695" y="294"/>
                  <a:ext cx="10" cy="8"/>
                </a:xfrm>
                <a:prstGeom prst="ellipse">
                  <a:avLst/>
                </a:prstGeom>
                <a:solidFill>
                  <a:srgbClr val="FF9900"/>
                </a:solidFill>
                <a:ln w="9525" cap="flat" cmpd="sng">
                  <a:solidFill>
                    <a:srgbClr val="FF99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322" name="Oval 17"/>
                <p:cNvSpPr/>
                <p:nvPr/>
              </p:nvSpPr>
              <p:spPr>
                <a:xfrm>
                  <a:off x="732" y="294"/>
                  <a:ext cx="10" cy="8"/>
                </a:xfrm>
                <a:prstGeom prst="ellipse">
                  <a:avLst/>
                </a:prstGeom>
                <a:solidFill>
                  <a:srgbClr val="FF9900"/>
                </a:solidFill>
                <a:ln w="9525" cap="flat" cmpd="sng">
                  <a:solidFill>
                    <a:srgbClr val="FF99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323" name="Oval 18"/>
                <p:cNvSpPr/>
                <p:nvPr/>
              </p:nvSpPr>
              <p:spPr>
                <a:xfrm rot="1593903">
                  <a:off x="690" y="321"/>
                  <a:ext cx="14" cy="9"/>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324" name="Oval 19"/>
                <p:cNvSpPr/>
                <p:nvPr/>
              </p:nvSpPr>
              <p:spPr>
                <a:xfrm rot="1593903">
                  <a:off x="714" y="318"/>
                  <a:ext cx="14" cy="9"/>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grpSp>
        </p:grpSp>
        <p:sp>
          <p:nvSpPr>
            <p:cNvPr id="8198" name="Oval 20"/>
            <p:cNvSpPr/>
            <p:nvPr/>
          </p:nvSpPr>
          <p:spPr>
            <a:xfrm>
              <a:off x="188" y="394"/>
              <a:ext cx="189" cy="92"/>
            </a:xfrm>
            <a:prstGeom prst="ellipse">
              <a:avLst/>
            </a:prstGeom>
            <a:solidFill>
              <a:srgbClr val="00FF00"/>
            </a:solidFill>
            <a:ln w="31750" cap="flat" cmpd="sng">
              <a:solidFill>
                <a:srgbClr val="00FF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199" name="Oval 21"/>
            <p:cNvSpPr/>
            <p:nvPr/>
          </p:nvSpPr>
          <p:spPr>
            <a:xfrm>
              <a:off x="197" y="403"/>
              <a:ext cx="172" cy="77"/>
            </a:xfrm>
            <a:prstGeom prst="ellipse">
              <a:avLst/>
            </a:prstGeom>
            <a:solidFill>
              <a:srgbClr val="FFFF00"/>
            </a:solidFill>
            <a:ln w="31750">
              <a:noFill/>
            </a:ln>
          </p:spPr>
          <p:txBody>
            <a:bodyPr/>
            <a:p>
              <a:endParaRPr lang="zh-CN" altLang="en-US" dirty="0">
                <a:latin typeface="Arial" panose="020B0604020202020204" pitchFamily="34" charset="0"/>
              </a:endParaRPr>
            </a:p>
          </p:txBody>
        </p:sp>
        <p:sp>
          <p:nvSpPr>
            <p:cNvPr id="8200" name="AutoShape 22"/>
            <p:cNvSpPr/>
            <p:nvPr/>
          </p:nvSpPr>
          <p:spPr>
            <a:xfrm>
              <a:off x="141" y="131"/>
              <a:ext cx="288" cy="46"/>
            </a:xfrm>
            <a:prstGeom prst="roundRect">
              <a:avLst>
                <a:gd name="adj" fmla="val 16667"/>
              </a:avLst>
            </a:prstGeom>
            <a:solidFill>
              <a:srgbClr val="FFFF99"/>
            </a:solidFill>
            <a:ln w="31750" cap="flat" cmpd="sng">
              <a:solidFill>
                <a:srgbClr val="00FF00"/>
              </a:solidFill>
              <a:prstDash val="solid"/>
              <a:headEnd type="none" w="med" len="med"/>
              <a:tailEnd type="none" w="med" len="med"/>
            </a:ln>
          </p:spPr>
          <p:txBody>
            <a:bodyPr/>
            <a:p>
              <a:r>
                <a:rPr lang="zh-CN" altLang="en-US" sz="1800" dirty="0">
                  <a:latin typeface="Arial" panose="020B0604020202020204" pitchFamily="34" charset="0"/>
                </a:rPr>
                <a:t>晨会上呼安全口号</a:t>
              </a:r>
              <a:endParaRPr lang="zh-CN" altLang="en-US" sz="1800" dirty="0">
                <a:latin typeface="Arial" panose="020B0604020202020204" pitchFamily="34" charset="0"/>
              </a:endParaRPr>
            </a:p>
          </p:txBody>
        </p:sp>
        <p:sp>
          <p:nvSpPr>
            <p:cNvPr id="8201" name="Line 23"/>
            <p:cNvSpPr/>
            <p:nvPr/>
          </p:nvSpPr>
          <p:spPr>
            <a:xfrm>
              <a:off x="395" y="395"/>
              <a:ext cx="17" cy="0"/>
            </a:xfrm>
            <a:prstGeom prst="line">
              <a:avLst/>
            </a:prstGeom>
            <a:ln w="34925" cap="flat" cmpd="sng">
              <a:solidFill>
                <a:srgbClr val="000080"/>
              </a:solidFill>
              <a:prstDash val="solid"/>
              <a:headEnd type="none" w="med" len="med"/>
              <a:tailEnd type="none" w="med" len="med"/>
            </a:ln>
          </p:spPr>
        </p:sp>
        <p:sp>
          <p:nvSpPr>
            <p:cNvPr id="8202" name="AutoShape 24"/>
            <p:cNvSpPr/>
            <p:nvPr/>
          </p:nvSpPr>
          <p:spPr>
            <a:xfrm>
              <a:off x="380" y="263"/>
              <a:ext cx="151" cy="65"/>
            </a:xfrm>
            <a:prstGeom prst="cloudCallout">
              <a:avLst>
                <a:gd name="adj1" fmla="val -48014"/>
                <a:gd name="adj2" fmla="val 82306"/>
              </a:avLst>
            </a:prstGeom>
            <a:solidFill>
              <a:srgbClr val="FFFFFF"/>
            </a:solidFill>
            <a:ln w="9525" cap="flat" cmpd="sng">
              <a:solidFill>
                <a:srgbClr val="000000"/>
              </a:solidFill>
              <a:prstDash val="solid"/>
              <a:headEnd type="none" w="med" len="med"/>
              <a:tailEnd type="none" w="med" len="med"/>
            </a:ln>
          </p:spPr>
          <p:txBody>
            <a:bodyPr/>
            <a:p>
              <a:r>
                <a:rPr lang="zh-CN" altLang="en-US" sz="1800" dirty="0">
                  <a:latin typeface="Arial" panose="020B0604020202020204" pitchFamily="34" charset="0"/>
                </a:rPr>
                <a:t>安全</a:t>
              </a:r>
              <a:r>
                <a:rPr lang="en-US" altLang="zh-CN" sz="1800" dirty="0">
                  <a:latin typeface="Arial" panose="020B0604020202020204" pitchFamily="34" charset="0"/>
                </a:rPr>
                <a:t>!</a:t>
              </a:r>
              <a:endParaRPr lang="en-US" altLang="zh-CN" sz="1800" dirty="0">
                <a:latin typeface="Arial" panose="020B0604020202020204" pitchFamily="34" charset="0"/>
              </a:endParaRPr>
            </a:p>
          </p:txBody>
        </p:sp>
        <p:sp>
          <p:nvSpPr>
            <p:cNvPr id="8203" name="AutoShape 25"/>
            <p:cNvSpPr/>
            <p:nvPr/>
          </p:nvSpPr>
          <p:spPr>
            <a:xfrm>
              <a:off x="452" y="334"/>
              <a:ext cx="108" cy="80"/>
            </a:xfrm>
            <a:prstGeom prst="cloudCallout">
              <a:avLst>
                <a:gd name="adj1" fmla="val -84259"/>
                <a:gd name="adj2" fmla="val 35000"/>
              </a:avLst>
            </a:prstGeom>
            <a:solidFill>
              <a:srgbClr val="FFFFFF"/>
            </a:solidFill>
            <a:ln w="9525" cap="flat" cmpd="sng">
              <a:solidFill>
                <a:srgbClr val="000000"/>
              </a:solidFill>
              <a:prstDash val="solid"/>
              <a:headEnd type="none" w="med" len="med"/>
              <a:tailEnd type="none" w="med" len="med"/>
            </a:ln>
          </p:spPr>
          <p:txBody>
            <a:bodyPr/>
            <a:p>
              <a:r>
                <a:rPr lang="zh-CN" altLang="en-US" sz="1800" dirty="0">
                  <a:latin typeface="Arial" panose="020B0604020202020204" pitchFamily="34" charset="0"/>
                </a:rPr>
                <a:t>安全</a:t>
              </a:r>
              <a:r>
                <a:rPr lang="en-US" altLang="zh-CN" sz="1800" dirty="0">
                  <a:latin typeface="Arial" panose="020B0604020202020204" pitchFamily="34" charset="0"/>
                </a:rPr>
                <a:t>!</a:t>
              </a:r>
              <a:endParaRPr lang="en-US" altLang="zh-CN" sz="1800" dirty="0">
                <a:latin typeface="Arial" panose="020B0604020202020204" pitchFamily="34" charset="0"/>
              </a:endParaRPr>
            </a:p>
          </p:txBody>
        </p:sp>
        <p:sp>
          <p:nvSpPr>
            <p:cNvPr id="8204" name="AutoShape 26"/>
            <p:cNvSpPr/>
            <p:nvPr/>
          </p:nvSpPr>
          <p:spPr>
            <a:xfrm>
              <a:off x="425" y="472"/>
              <a:ext cx="139" cy="63"/>
            </a:xfrm>
            <a:prstGeom prst="cloudCallout">
              <a:avLst>
                <a:gd name="adj1" fmla="val -92444"/>
                <a:gd name="adj2" fmla="val -69046"/>
              </a:avLst>
            </a:prstGeom>
            <a:solidFill>
              <a:srgbClr val="FFFFFF"/>
            </a:solidFill>
            <a:ln w="9525" cap="flat" cmpd="sng">
              <a:solidFill>
                <a:srgbClr val="000000"/>
              </a:solidFill>
              <a:prstDash val="solid"/>
              <a:headEnd type="none" w="med" len="med"/>
              <a:tailEnd type="none" w="med" len="med"/>
            </a:ln>
          </p:spPr>
          <p:txBody>
            <a:bodyPr/>
            <a:p>
              <a:r>
                <a:rPr lang="zh-CN" altLang="en-US" sz="1800" dirty="0">
                  <a:latin typeface="Arial" panose="020B0604020202020204" pitchFamily="34" charset="0"/>
                </a:rPr>
                <a:t>安全</a:t>
              </a:r>
              <a:r>
                <a:rPr lang="en-US" altLang="zh-CN" sz="1800" dirty="0">
                  <a:latin typeface="Arial" panose="020B0604020202020204" pitchFamily="34" charset="0"/>
                </a:rPr>
                <a:t>!</a:t>
              </a:r>
              <a:endParaRPr lang="en-US" altLang="zh-CN" sz="1800" dirty="0">
                <a:latin typeface="Arial" panose="020B0604020202020204" pitchFamily="34" charset="0"/>
              </a:endParaRPr>
            </a:p>
          </p:txBody>
        </p:sp>
        <p:sp>
          <p:nvSpPr>
            <p:cNvPr id="8205" name="AutoShape 27"/>
            <p:cNvSpPr/>
            <p:nvPr/>
          </p:nvSpPr>
          <p:spPr>
            <a:xfrm>
              <a:off x="22" y="458"/>
              <a:ext cx="140" cy="81"/>
            </a:xfrm>
            <a:prstGeom prst="cloudCallout">
              <a:avLst>
                <a:gd name="adj1" fmla="val 68569"/>
                <a:gd name="adj2" fmla="val -50000"/>
              </a:avLst>
            </a:prstGeom>
            <a:solidFill>
              <a:srgbClr val="FFFFFF"/>
            </a:solidFill>
            <a:ln w="9525" cap="flat" cmpd="sng">
              <a:solidFill>
                <a:srgbClr val="000000"/>
              </a:solidFill>
              <a:prstDash val="solid"/>
              <a:headEnd type="none" w="med" len="med"/>
              <a:tailEnd type="none" w="med" len="med"/>
            </a:ln>
          </p:spPr>
          <p:txBody>
            <a:bodyPr/>
            <a:p>
              <a:r>
                <a:rPr lang="zh-CN" altLang="en-US" sz="1800" dirty="0">
                  <a:latin typeface="Arial" panose="020B0604020202020204" pitchFamily="34" charset="0"/>
                </a:rPr>
                <a:t>安全</a:t>
              </a:r>
              <a:r>
                <a:rPr lang="en-US" altLang="zh-CN" sz="1800" dirty="0">
                  <a:latin typeface="Arial" panose="020B0604020202020204" pitchFamily="34" charset="0"/>
                </a:rPr>
                <a:t>!</a:t>
              </a:r>
              <a:endParaRPr lang="en-US" altLang="zh-CN" sz="1800" dirty="0">
                <a:latin typeface="Arial" panose="020B0604020202020204" pitchFamily="34" charset="0"/>
              </a:endParaRPr>
            </a:p>
          </p:txBody>
        </p:sp>
        <p:sp>
          <p:nvSpPr>
            <p:cNvPr id="8206" name="AutoShape 28"/>
            <p:cNvSpPr/>
            <p:nvPr/>
          </p:nvSpPr>
          <p:spPr>
            <a:xfrm>
              <a:off x="163" y="518"/>
              <a:ext cx="119" cy="72"/>
            </a:xfrm>
            <a:prstGeom prst="cloudCallout">
              <a:avLst>
                <a:gd name="adj1" fmla="val 41597"/>
                <a:gd name="adj2" fmla="val -98611"/>
              </a:avLst>
            </a:prstGeom>
            <a:solidFill>
              <a:srgbClr val="FFFFFF"/>
            </a:solidFill>
            <a:ln w="9525" cap="flat" cmpd="sng">
              <a:solidFill>
                <a:srgbClr val="000000"/>
              </a:solidFill>
              <a:prstDash val="solid"/>
              <a:headEnd type="none" w="med" len="med"/>
              <a:tailEnd type="none" w="med" len="med"/>
            </a:ln>
          </p:spPr>
          <p:txBody>
            <a:bodyPr/>
            <a:p>
              <a:r>
                <a:rPr lang="zh-CN" altLang="en-US" sz="1800" dirty="0">
                  <a:latin typeface="Arial" panose="020B0604020202020204" pitchFamily="34" charset="0"/>
                </a:rPr>
                <a:t>安全</a:t>
              </a:r>
              <a:r>
                <a:rPr lang="en-US" altLang="zh-CN" sz="1800" dirty="0">
                  <a:latin typeface="Arial" panose="020B0604020202020204" pitchFamily="34" charset="0"/>
                </a:rPr>
                <a:t>!</a:t>
              </a:r>
              <a:endParaRPr lang="en-US" altLang="zh-CN" sz="1800" dirty="0">
                <a:latin typeface="Arial" panose="020B0604020202020204" pitchFamily="34" charset="0"/>
              </a:endParaRPr>
            </a:p>
          </p:txBody>
        </p:sp>
        <p:grpSp>
          <p:nvGrpSpPr>
            <p:cNvPr id="8207" name="Group 29"/>
            <p:cNvGrpSpPr/>
            <p:nvPr/>
          </p:nvGrpSpPr>
          <p:grpSpPr>
            <a:xfrm>
              <a:off x="234" y="410"/>
              <a:ext cx="92" cy="57"/>
              <a:chOff x="146" y="550"/>
              <a:chExt cx="92" cy="57"/>
            </a:xfrm>
          </p:grpSpPr>
          <p:sp>
            <p:nvSpPr>
              <p:cNvPr id="8308" name="Rectangle 30"/>
              <p:cNvSpPr/>
              <p:nvPr/>
            </p:nvSpPr>
            <p:spPr>
              <a:xfrm>
                <a:off x="182" y="550"/>
                <a:ext cx="24" cy="57"/>
              </a:xfrm>
              <a:prstGeom prst="rect">
                <a:avLst/>
              </a:prstGeom>
              <a:solidFill>
                <a:srgbClr val="00FF00"/>
              </a:solidFill>
              <a:ln w="31750">
                <a:noFill/>
              </a:ln>
            </p:spPr>
            <p:txBody>
              <a:bodyPr/>
              <a:p>
                <a:endParaRPr lang="zh-CN" altLang="en-US" dirty="0">
                  <a:latin typeface="Arial" panose="020B0604020202020204" pitchFamily="34" charset="0"/>
                </a:endParaRPr>
              </a:p>
            </p:txBody>
          </p:sp>
          <p:sp>
            <p:nvSpPr>
              <p:cNvPr id="8309" name="Rectangle 31"/>
              <p:cNvSpPr/>
              <p:nvPr/>
            </p:nvSpPr>
            <p:spPr>
              <a:xfrm rot="-5400000">
                <a:off x="180" y="533"/>
                <a:ext cx="24" cy="92"/>
              </a:xfrm>
              <a:prstGeom prst="rect">
                <a:avLst/>
              </a:prstGeom>
              <a:solidFill>
                <a:srgbClr val="00FF00"/>
              </a:solidFill>
              <a:ln w="31750">
                <a:noFill/>
              </a:ln>
            </p:spPr>
            <p:txBody>
              <a:bodyPr/>
              <a:p>
                <a:endParaRPr lang="zh-CN" altLang="en-US" dirty="0">
                  <a:latin typeface="Arial" panose="020B0604020202020204" pitchFamily="34" charset="0"/>
                </a:endParaRPr>
              </a:p>
            </p:txBody>
          </p:sp>
        </p:grpSp>
        <p:grpSp>
          <p:nvGrpSpPr>
            <p:cNvPr id="8208" name="Group 32"/>
            <p:cNvGrpSpPr/>
            <p:nvPr/>
          </p:nvGrpSpPr>
          <p:grpSpPr>
            <a:xfrm flipH="1">
              <a:off x="365" y="389"/>
              <a:ext cx="77" cy="79"/>
              <a:chOff x="737" y="242"/>
              <a:chExt cx="77" cy="79"/>
            </a:xfrm>
          </p:grpSpPr>
          <p:sp>
            <p:nvSpPr>
              <p:cNvPr id="8296" name="Oval 33"/>
              <p:cNvSpPr/>
              <p:nvPr/>
            </p:nvSpPr>
            <p:spPr>
              <a:xfrm>
                <a:off x="755" y="242"/>
                <a:ext cx="22" cy="14"/>
              </a:xfrm>
              <a:prstGeom prst="ellipse">
                <a:avLst/>
              </a:prstGeom>
              <a:solidFill>
                <a:srgbClr val="000080"/>
              </a:solidFill>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97" name="AutoShape 34"/>
              <p:cNvSpPr/>
              <p:nvPr/>
            </p:nvSpPr>
            <p:spPr>
              <a:xfrm>
                <a:off x="755" y="250"/>
                <a:ext cx="22" cy="11"/>
              </a:xfrm>
              <a:custGeom>
                <a:avLst/>
                <a:gdLst>
                  <a:gd name="txL" fmla="*/ 4909 w 21600"/>
                  <a:gd name="txT" fmla="*/ 3927 h 21600"/>
                  <a:gd name="txR" fmla="*/ 16691 w 21600"/>
                  <a:gd name="txB" fmla="*/ 17673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FF9900"/>
              </a:solidFill>
              <a:ln w="9525" cap="flat" cmpd="sng">
                <a:solidFill>
                  <a:srgbClr val="FF6600"/>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298" name="AutoShape 35"/>
              <p:cNvSpPr/>
              <p:nvPr/>
            </p:nvSpPr>
            <p:spPr>
              <a:xfrm>
                <a:off x="755" y="263"/>
                <a:ext cx="21" cy="29"/>
              </a:xfrm>
              <a:custGeom>
                <a:avLst/>
                <a:gdLst>
                  <a:gd name="txL" fmla="*/ 4114 w 21600"/>
                  <a:gd name="txT" fmla="*/ 4469 h 21600"/>
                  <a:gd name="txR" fmla="*/ 17486 w 21600"/>
                  <a:gd name="txB" fmla="*/ 17131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0000FF"/>
              </a:solidFill>
              <a:ln w="9525" cap="flat" cmpd="sng">
                <a:solidFill>
                  <a:srgbClr val="0000FF"/>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299" name="AutoShape 36"/>
              <p:cNvSpPr/>
              <p:nvPr/>
            </p:nvSpPr>
            <p:spPr>
              <a:xfrm rot="1106097">
                <a:off x="753" y="286"/>
                <a:ext cx="13" cy="29"/>
              </a:xfrm>
              <a:custGeom>
                <a:avLst/>
                <a:gdLst>
                  <a:gd name="txL" fmla="*/ 4985 w 21600"/>
                  <a:gd name="txT" fmla="*/ 4469 h 21600"/>
                  <a:gd name="txR" fmla="*/ 16615 w 21600"/>
                  <a:gd name="txB" fmla="*/ 17131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0000FF"/>
              </a:solidFill>
              <a:ln w="9525" cap="flat" cmpd="sng">
                <a:solidFill>
                  <a:srgbClr val="0000FF"/>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300" name="AutoShape 37"/>
              <p:cNvSpPr/>
              <p:nvPr/>
            </p:nvSpPr>
            <p:spPr>
              <a:xfrm rot="-1415479">
                <a:off x="765" y="283"/>
                <a:ext cx="13" cy="29"/>
              </a:xfrm>
              <a:custGeom>
                <a:avLst/>
                <a:gdLst>
                  <a:gd name="txL" fmla="*/ 4985 w 21600"/>
                  <a:gd name="txT" fmla="*/ 4469 h 21600"/>
                  <a:gd name="txR" fmla="*/ 16615 w 21600"/>
                  <a:gd name="txB" fmla="*/ 17131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0000FF"/>
              </a:solidFill>
              <a:ln w="9525" cap="flat" cmpd="sng">
                <a:solidFill>
                  <a:srgbClr val="0000FF"/>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301" name="Oval 38"/>
              <p:cNvSpPr/>
              <p:nvPr/>
            </p:nvSpPr>
            <p:spPr>
              <a:xfrm>
                <a:off x="773" y="262"/>
                <a:ext cx="35" cy="8"/>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302" name="Oval 39"/>
              <p:cNvSpPr/>
              <p:nvPr/>
            </p:nvSpPr>
            <p:spPr>
              <a:xfrm rot="-2581345">
                <a:off x="737" y="267"/>
                <a:ext cx="22" cy="8"/>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303" name="Oval 40"/>
              <p:cNvSpPr/>
              <p:nvPr/>
            </p:nvSpPr>
            <p:spPr>
              <a:xfrm rot="1619669">
                <a:off x="737" y="280"/>
                <a:ext cx="22" cy="8"/>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304" name="Oval 41"/>
              <p:cNvSpPr/>
              <p:nvPr/>
            </p:nvSpPr>
            <p:spPr>
              <a:xfrm>
                <a:off x="753" y="285"/>
                <a:ext cx="10" cy="8"/>
              </a:xfrm>
              <a:prstGeom prst="ellipse">
                <a:avLst/>
              </a:prstGeom>
              <a:solidFill>
                <a:srgbClr val="FF9900"/>
              </a:solidFill>
              <a:ln w="9525" cap="flat" cmpd="sng">
                <a:solidFill>
                  <a:srgbClr val="FF99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305" name="Oval 42"/>
              <p:cNvSpPr/>
              <p:nvPr/>
            </p:nvSpPr>
            <p:spPr>
              <a:xfrm>
                <a:off x="804" y="262"/>
                <a:ext cx="10" cy="8"/>
              </a:xfrm>
              <a:prstGeom prst="ellipse">
                <a:avLst/>
              </a:prstGeom>
              <a:solidFill>
                <a:srgbClr val="FF9900"/>
              </a:solidFill>
              <a:ln w="9525" cap="flat" cmpd="sng">
                <a:solidFill>
                  <a:srgbClr val="FF99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306" name="Oval 43"/>
              <p:cNvSpPr/>
              <p:nvPr/>
            </p:nvSpPr>
            <p:spPr>
              <a:xfrm rot="1593903">
                <a:off x="748" y="312"/>
                <a:ext cx="14" cy="9"/>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307" name="Oval 44"/>
              <p:cNvSpPr/>
              <p:nvPr/>
            </p:nvSpPr>
            <p:spPr>
              <a:xfrm rot="1593903">
                <a:off x="772" y="309"/>
                <a:ext cx="14" cy="9"/>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grpSp>
        <p:grpSp>
          <p:nvGrpSpPr>
            <p:cNvPr id="8209" name="Group 45"/>
            <p:cNvGrpSpPr/>
            <p:nvPr/>
          </p:nvGrpSpPr>
          <p:grpSpPr>
            <a:xfrm>
              <a:off x="268" y="469"/>
              <a:ext cx="64" cy="79"/>
              <a:chOff x="490" y="146"/>
              <a:chExt cx="64" cy="79"/>
            </a:xfrm>
          </p:grpSpPr>
          <p:sp>
            <p:nvSpPr>
              <p:cNvPr id="8284" name="AutoShape 46"/>
              <p:cNvSpPr/>
              <p:nvPr/>
            </p:nvSpPr>
            <p:spPr>
              <a:xfrm>
                <a:off x="508" y="154"/>
                <a:ext cx="22" cy="11"/>
              </a:xfrm>
              <a:custGeom>
                <a:avLst/>
                <a:gdLst>
                  <a:gd name="txL" fmla="*/ 4909 w 21600"/>
                  <a:gd name="txT" fmla="*/ 3927 h 21600"/>
                  <a:gd name="txR" fmla="*/ 16691 w 21600"/>
                  <a:gd name="txB" fmla="*/ 17673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FF9900"/>
              </a:solidFill>
              <a:ln w="9525" cap="flat" cmpd="sng">
                <a:solidFill>
                  <a:srgbClr val="FF6600"/>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285" name="Oval 47"/>
              <p:cNvSpPr/>
              <p:nvPr/>
            </p:nvSpPr>
            <p:spPr>
              <a:xfrm>
                <a:off x="508" y="146"/>
                <a:ext cx="22" cy="16"/>
              </a:xfrm>
              <a:prstGeom prst="ellipse">
                <a:avLst/>
              </a:prstGeom>
              <a:solidFill>
                <a:srgbClr val="000080"/>
              </a:solidFill>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86" name="AutoShape 48"/>
              <p:cNvSpPr/>
              <p:nvPr/>
            </p:nvSpPr>
            <p:spPr>
              <a:xfrm>
                <a:off x="508" y="167"/>
                <a:ext cx="21" cy="29"/>
              </a:xfrm>
              <a:custGeom>
                <a:avLst/>
                <a:gdLst>
                  <a:gd name="txL" fmla="*/ 4114 w 21600"/>
                  <a:gd name="txT" fmla="*/ 4469 h 21600"/>
                  <a:gd name="txR" fmla="*/ 17486 w 21600"/>
                  <a:gd name="txB" fmla="*/ 17131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0000FF"/>
              </a:solidFill>
              <a:ln w="9525" cap="flat" cmpd="sng">
                <a:solidFill>
                  <a:srgbClr val="0000FF"/>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287" name="AutoShape 49"/>
              <p:cNvSpPr/>
              <p:nvPr/>
            </p:nvSpPr>
            <p:spPr>
              <a:xfrm rot="1106097">
                <a:off x="506" y="190"/>
                <a:ext cx="13" cy="29"/>
              </a:xfrm>
              <a:custGeom>
                <a:avLst/>
                <a:gdLst>
                  <a:gd name="txL" fmla="*/ 4985 w 21600"/>
                  <a:gd name="txT" fmla="*/ 4469 h 21600"/>
                  <a:gd name="txR" fmla="*/ 16615 w 21600"/>
                  <a:gd name="txB" fmla="*/ 17131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0000FF"/>
              </a:solidFill>
              <a:ln w="9525" cap="flat" cmpd="sng">
                <a:solidFill>
                  <a:srgbClr val="0000FF"/>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288" name="AutoShape 50"/>
              <p:cNvSpPr/>
              <p:nvPr/>
            </p:nvSpPr>
            <p:spPr>
              <a:xfrm rot="-1415479">
                <a:off x="518" y="187"/>
                <a:ext cx="13" cy="29"/>
              </a:xfrm>
              <a:custGeom>
                <a:avLst/>
                <a:gdLst>
                  <a:gd name="txL" fmla="*/ 4985 w 21600"/>
                  <a:gd name="txT" fmla="*/ 4469 h 21600"/>
                  <a:gd name="txR" fmla="*/ 16615 w 21600"/>
                  <a:gd name="txB" fmla="*/ 17131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0000FF"/>
              </a:solidFill>
              <a:ln w="9525" cap="flat" cmpd="sng">
                <a:solidFill>
                  <a:srgbClr val="0000FF"/>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289" name="Oval 51"/>
              <p:cNvSpPr/>
              <p:nvPr/>
            </p:nvSpPr>
            <p:spPr>
              <a:xfrm rot="2641455">
                <a:off x="519" y="178"/>
                <a:ext cx="35" cy="8"/>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90" name="Oval 52"/>
              <p:cNvSpPr/>
              <p:nvPr/>
            </p:nvSpPr>
            <p:spPr>
              <a:xfrm rot="-2581345">
                <a:off x="490" y="171"/>
                <a:ext cx="22" cy="8"/>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91" name="Oval 53"/>
              <p:cNvSpPr/>
              <p:nvPr/>
            </p:nvSpPr>
            <p:spPr>
              <a:xfrm rot="1619669">
                <a:off x="490" y="184"/>
                <a:ext cx="22" cy="8"/>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92" name="Oval 54"/>
              <p:cNvSpPr/>
              <p:nvPr/>
            </p:nvSpPr>
            <p:spPr>
              <a:xfrm>
                <a:off x="506" y="189"/>
                <a:ext cx="10" cy="8"/>
              </a:xfrm>
              <a:prstGeom prst="ellipse">
                <a:avLst/>
              </a:prstGeom>
              <a:solidFill>
                <a:srgbClr val="FF9900"/>
              </a:solidFill>
              <a:ln w="9525" cap="flat" cmpd="sng">
                <a:solidFill>
                  <a:srgbClr val="FF99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93" name="Oval 55"/>
              <p:cNvSpPr/>
              <p:nvPr/>
            </p:nvSpPr>
            <p:spPr>
              <a:xfrm>
                <a:off x="543" y="189"/>
                <a:ext cx="10" cy="8"/>
              </a:xfrm>
              <a:prstGeom prst="ellipse">
                <a:avLst/>
              </a:prstGeom>
              <a:solidFill>
                <a:srgbClr val="FF9900"/>
              </a:solidFill>
              <a:ln w="9525" cap="flat" cmpd="sng">
                <a:solidFill>
                  <a:srgbClr val="FF99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94" name="Oval 56"/>
              <p:cNvSpPr/>
              <p:nvPr/>
            </p:nvSpPr>
            <p:spPr>
              <a:xfrm rot="1593903">
                <a:off x="501" y="216"/>
                <a:ext cx="14" cy="9"/>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95" name="Oval 57"/>
              <p:cNvSpPr/>
              <p:nvPr/>
            </p:nvSpPr>
            <p:spPr>
              <a:xfrm rot="1593903">
                <a:off x="525" y="213"/>
                <a:ext cx="14" cy="9"/>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grpSp>
        <p:grpSp>
          <p:nvGrpSpPr>
            <p:cNvPr id="8210" name="Group 58"/>
            <p:cNvGrpSpPr/>
            <p:nvPr/>
          </p:nvGrpSpPr>
          <p:grpSpPr>
            <a:xfrm rot="-2481485">
              <a:off x="342" y="444"/>
              <a:ext cx="64" cy="79"/>
              <a:chOff x="490" y="146"/>
              <a:chExt cx="64" cy="79"/>
            </a:xfrm>
          </p:grpSpPr>
          <p:sp>
            <p:nvSpPr>
              <p:cNvPr id="8272" name="AutoShape 59"/>
              <p:cNvSpPr/>
              <p:nvPr/>
            </p:nvSpPr>
            <p:spPr>
              <a:xfrm>
                <a:off x="508" y="154"/>
                <a:ext cx="22" cy="11"/>
              </a:xfrm>
              <a:custGeom>
                <a:avLst/>
                <a:gdLst>
                  <a:gd name="txL" fmla="*/ 4909 w 21600"/>
                  <a:gd name="txT" fmla="*/ 3927 h 21600"/>
                  <a:gd name="txR" fmla="*/ 16691 w 21600"/>
                  <a:gd name="txB" fmla="*/ 17673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FF9900"/>
              </a:solidFill>
              <a:ln w="9525" cap="flat" cmpd="sng">
                <a:solidFill>
                  <a:srgbClr val="FF6600"/>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273" name="Oval 60"/>
              <p:cNvSpPr/>
              <p:nvPr/>
            </p:nvSpPr>
            <p:spPr>
              <a:xfrm>
                <a:off x="508" y="146"/>
                <a:ext cx="22" cy="16"/>
              </a:xfrm>
              <a:prstGeom prst="ellipse">
                <a:avLst/>
              </a:prstGeom>
              <a:solidFill>
                <a:srgbClr val="000080"/>
              </a:solidFill>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74" name="AutoShape 61"/>
              <p:cNvSpPr/>
              <p:nvPr/>
            </p:nvSpPr>
            <p:spPr>
              <a:xfrm>
                <a:off x="508" y="167"/>
                <a:ext cx="21" cy="29"/>
              </a:xfrm>
              <a:custGeom>
                <a:avLst/>
                <a:gdLst>
                  <a:gd name="txL" fmla="*/ 4114 w 21600"/>
                  <a:gd name="txT" fmla="*/ 4469 h 21600"/>
                  <a:gd name="txR" fmla="*/ 17486 w 21600"/>
                  <a:gd name="txB" fmla="*/ 17131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0000FF"/>
              </a:solidFill>
              <a:ln w="9525" cap="flat" cmpd="sng">
                <a:solidFill>
                  <a:srgbClr val="0000FF"/>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275" name="AutoShape 62"/>
              <p:cNvSpPr/>
              <p:nvPr/>
            </p:nvSpPr>
            <p:spPr>
              <a:xfrm rot="1106097">
                <a:off x="506" y="190"/>
                <a:ext cx="13" cy="29"/>
              </a:xfrm>
              <a:custGeom>
                <a:avLst/>
                <a:gdLst>
                  <a:gd name="txL" fmla="*/ 4985 w 21600"/>
                  <a:gd name="txT" fmla="*/ 4469 h 21600"/>
                  <a:gd name="txR" fmla="*/ 16615 w 21600"/>
                  <a:gd name="txB" fmla="*/ 17131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0000FF"/>
              </a:solidFill>
              <a:ln w="9525" cap="flat" cmpd="sng">
                <a:solidFill>
                  <a:srgbClr val="0000FF"/>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276" name="AutoShape 63"/>
              <p:cNvSpPr/>
              <p:nvPr/>
            </p:nvSpPr>
            <p:spPr>
              <a:xfrm rot="-1415479">
                <a:off x="518" y="187"/>
                <a:ext cx="13" cy="29"/>
              </a:xfrm>
              <a:custGeom>
                <a:avLst/>
                <a:gdLst>
                  <a:gd name="txL" fmla="*/ 4985 w 21600"/>
                  <a:gd name="txT" fmla="*/ 4469 h 21600"/>
                  <a:gd name="txR" fmla="*/ 16615 w 21600"/>
                  <a:gd name="txB" fmla="*/ 17131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0000FF"/>
              </a:solidFill>
              <a:ln w="9525" cap="flat" cmpd="sng">
                <a:solidFill>
                  <a:srgbClr val="0000FF"/>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277" name="Oval 64"/>
              <p:cNvSpPr/>
              <p:nvPr/>
            </p:nvSpPr>
            <p:spPr>
              <a:xfrm rot="2641455">
                <a:off x="519" y="178"/>
                <a:ext cx="35" cy="8"/>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78" name="Oval 65"/>
              <p:cNvSpPr/>
              <p:nvPr/>
            </p:nvSpPr>
            <p:spPr>
              <a:xfrm rot="-2581345">
                <a:off x="490" y="171"/>
                <a:ext cx="22" cy="8"/>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79" name="Oval 66"/>
              <p:cNvSpPr/>
              <p:nvPr/>
            </p:nvSpPr>
            <p:spPr>
              <a:xfrm rot="1619669">
                <a:off x="490" y="184"/>
                <a:ext cx="22" cy="8"/>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80" name="Oval 67"/>
              <p:cNvSpPr/>
              <p:nvPr/>
            </p:nvSpPr>
            <p:spPr>
              <a:xfrm>
                <a:off x="506" y="189"/>
                <a:ext cx="10" cy="8"/>
              </a:xfrm>
              <a:prstGeom prst="ellipse">
                <a:avLst/>
              </a:prstGeom>
              <a:solidFill>
                <a:srgbClr val="FF9900"/>
              </a:solidFill>
              <a:ln w="9525" cap="flat" cmpd="sng">
                <a:solidFill>
                  <a:srgbClr val="FF99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81" name="Oval 68"/>
              <p:cNvSpPr/>
              <p:nvPr/>
            </p:nvSpPr>
            <p:spPr>
              <a:xfrm>
                <a:off x="543" y="189"/>
                <a:ext cx="10" cy="8"/>
              </a:xfrm>
              <a:prstGeom prst="ellipse">
                <a:avLst/>
              </a:prstGeom>
              <a:solidFill>
                <a:srgbClr val="FF9900"/>
              </a:solidFill>
              <a:ln w="9525" cap="flat" cmpd="sng">
                <a:solidFill>
                  <a:srgbClr val="FF99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82" name="Oval 69"/>
              <p:cNvSpPr/>
              <p:nvPr/>
            </p:nvSpPr>
            <p:spPr>
              <a:xfrm rot="1593903">
                <a:off x="501" y="216"/>
                <a:ext cx="14" cy="9"/>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83" name="Oval 70"/>
              <p:cNvSpPr/>
              <p:nvPr/>
            </p:nvSpPr>
            <p:spPr>
              <a:xfrm rot="1593903">
                <a:off x="525" y="213"/>
                <a:ext cx="14" cy="9"/>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grpSp>
        <p:grpSp>
          <p:nvGrpSpPr>
            <p:cNvPr id="8211" name="Group 71"/>
            <p:cNvGrpSpPr/>
            <p:nvPr/>
          </p:nvGrpSpPr>
          <p:grpSpPr>
            <a:xfrm rot="1505000">
              <a:off x="182" y="440"/>
              <a:ext cx="64" cy="79"/>
              <a:chOff x="490" y="146"/>
              <a:chExt cx="64" cy="79"/>
            </a:xfrm>
          </p:grpSpPr>
          <p:sp>
            <p:nvSpPr>
              <p:cNvPr id="8260" name="AutoShape 72"/>
              <p:cNvSpPr/>
              <p:nvPr/>
            </p:nvSpPr>
            <p:spPr>
              <a:xfrm>
                <a:off x="508" y="154"/>
                <a:ext cx="22" cy="11"/>
              </a:xfrm>
              <a:custGeom>
                <a:avLst/>
                <a:gdLst>
                  <a:gd name="txL" fmla="*/ 4909 w 21600"/>
                  <a:gd name="txT" fmla="*/ 3927 h 21600"/>
                  <a:gd name="txR" fmla="*/ 16691 w 21600"/>
                  <a:gd name="txB" fmla="*/ 17673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FF9900"/>
              </a:solidFill>
              <a:ln w="9525" cap="flat" cmpd="sng">
                <a:solidFill>
                  <a:srgbClr val="FF6600"/>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261" name="Oval 73"/>
              <p:cNvSpPr/>
              <p:nvPr/>
            </p:nvSpPr>
            <p:spPr>
              <a:xfrm>
                <a:off x="508" y="146"/>
                <a:ext cx="22" cy="16"/>
              </a:xfrm>
              <a:prstGeom prst="ellipse">
                <a:avLst/>
              </a:prstGeom>
              <a:solidFill>
                <a:srgbClr val="000080"/>
              </a:solidFill>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62" name="AutoShape 74"/>
              <p:cNvSpPr/>
              <p:nvPr/>
            </p:nvSpPr>
            <p:spPr>
              <a:xfrm>
                <a:off x="508" y="167"/>
                <a:ext cx="21" cy="29"/>
              </a:xfrm>
              <a:custGeom>
                <a:avLst/>
                <a:gdLst>
                  <a:gd name="txL" fmla="*/ 4114 w 21600"/>
                  <a:gd name="txT" fmla="*/ 4469 h 21600"/>
                  <a:gd name="txR" fmla="*/ 17486 w 21600"/>
                  <a:gd name="txB" fmla="*/ 17131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0000FF"/>
              </a:solidFill>
              <a:ln w="9525" cap="flat" cmpd="sng">
                <a:solidFill>
                  <a:srgbClr val="0000FF"/>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263" name="AutoShape 75"/>
              <p:cNvSpPr/>
              <p:nvPr/>
            </p:nvSpPr>
            <p:spPr>
              <a:xfrm rot="1106097">
                <a:off x="506" y="190"/>
                <a:ext cx="13" cy="29"/>
              </a:xfrm>
              <a:custGeom>
                <a:avLst/>
                <a:gdLst>
                  <a:gd name="txL" fmla="*/ 4985 w 21600"/>
                  <a:gd name="txT" fmla="*/ 4469 h 21600"/>
                  <a:gd name="txR" fmla="*/ 16615 w 21600"/>
                  <a:gd name="txB" fmla="*/ 17131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0000FF"/>
              </a:solidFill>
              <a:ln w="9525" cap="flat" cmpd="sng">
                <a:solidFill>
                  <a:srgbClr val="0000FF"/>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264" name="AutoShape 76"/>
              <p:cNvSpPr/>
              <p:nvPr/>
            </p:nvSpPr>
            <p:spPr>
              <a:xfrm rot="-1415479">
                <a:off x="518" y="187"/>
                <a:ext cx="13" cy="29"/>
              </a:xfrm>
              <a:custGeom>
                <a:avLst/>
                <a:gdLst>
                  <a:gd name="txL" fmla="*/ 4985 w 21600"/>
                  <a:gd name="txT" fmla="*/ 4469 h 21600"/>
                  <a:gd name="txR" fmla="*/ 16615 w 21600"/>
                  <a:gd name="txB" fmla="*/ 17131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0000FF"/>
              </a:solidFill>
              <a:ln w="9525" cap="flat" cmpd="sng">
                <a:solidFill>
                  <a:srgbClr val="0000FF"/>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265" name="Oval 77"/>
              <p:cNvSpPr/>
              <p:nvPr/>
            </p:nvSpPr>
            <p:spPr>
              <a:xfrm rot="2641455">
                <a:off x="519" y="178"/>
                <a:ext cx="35" cy="8"/>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66" name="Oval 78"/>
              <p:cNvSpPr/>
              <p:nvPr/>
            </p:nvSpPr>
            <p:spPr>
              <a:xfrm rot="-2581345">
                <a:off x="490" y="171"/>
                <a:ext cx="22" cy="8"/>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67" name="Oval 79"/>
              <p:cNvSpPr/>
              <p:nvPr/>
            </p:nvSpPr>
            <p:spPr>
              <a:xfrm rot="1619669">
                <a:off x="490" y="184"/>
                <a:ext cx="22" cy="8"/>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68" name="Oval 80"/>
              <p:cNvSpPr/>
              <p:nvPr/>
            </p:nvSpPr>
            <p:spPr>
              <a:xfrm>
                <a:off x="506" y="189"/>
                <a:ext cx="10" cy="8"/>
              </a:xfrm>
              <a:prstGeom prst="ellipse">
                <a:avLst/>
              </a:prstGeom>
              <a:solidFill>
                <a:srgbClr val="FF9900"/>
              </a:solidFill>
              <a:ln w="9525" cap="flat" cmpd="sng">
                <a:solidFill>
                  <a:srgbClr val="FF99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69" name="Oval 81"/>
              <p:cNvSpPr/>
              <p:nvPr/>
            </p:nvSpPr>
            <p:spPr>
              <a:xfrm>
                <a:off x="543" y="189"/>
                <a:ext cx="10" cy="8"/>
              </a:xfrm>
              <a:prstGeom prst="ellipse">
                <a:avLst/>
              </a:prstGeom>
              <a:solidFill>
                <a:srgbClr val="FF9900"/>
              </a:solidFill>
              <a:ln w="9525" cap="flat" cmpd="sng">
                <a:solidFill>
                  <a:srgbClr val="FF99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70" name="Oval 82"/>
              <p:cNvSpPr/>
              <p:nvPr/>
            </p:nvSpPr>
            <p:spPr>
              <a:xfrm rot="1593903">
                <a:off x="501" y="216"/>
                <a:ext cx="14" cy="9"/>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71" name="Oval 83"/>
              <p:cNvSpPr/>
              <p:nvPr/>
            </p:nvSpPr>
            <p:spPr>
              <a:xfrm rot="1593903">
                <a:off x="525" y="213"/>
                <a:ext cx="14" cy="9"/>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grpSp>
        <p:sp>
          <p:nvSpPr>
            <p:cNvPr id="8212" name="Rectangle 84"/>
            <p:cNvSpPr/>
            <p:nvPr/>
          </p:nvSpPr>
          <p:spPr>
            <a:xfrm>
              <a:off x="298" y="360"/>
              <a:ext cx="42" cy="43"/>
            </a:xfrm>
            <a:prstGeom prst="rect">
              <a:avLst/>
            </a:prstGeom>
            <a:noFill/>
            <a:ln w="31750">
              <a:noFill/>
            </a:ln>
          </p:spPr>
          <p:txBody>
            <a:bodyPr/>
            <a:p>
              <a:endParaRPr lang="zh-CN" altLang="en-US" dirty="0">
                <a:latin typeface="Arial" panose="020B0604020202020204" pitchFamily="34" charset="0"/>
              </a:endParaRPr>
            </a:p>
          </p:txBody>
        </p:sp>
        <p:pic>
          <p:nvPicPr>
            <p:cNvPr id="8213" name="Picture 85"/>
            <p:cNvPicPr>
              <a:picLocks noChangeAspect="1"/>
            </p:cNvPicPr>
            <p:nvPr/>
          </p:nvPicPr>
          <p:blipFill>
            <a:blip r:embed="rId1"/>
            <a:stretch>
              <a:fillRect/>
            </a:stretch>
          </p:blipFill>
          <p:spPr>
            <a:xfrm>
              <a:off x="269" y="283"/>
              <a:ext cx="51" cy="111"/>
            </a:xfrm>
            <a:prstGeom prst="rect">
              <a:avLst/>
            </a:prstGeom>
            <a:noFill/>
            <a:ln w="9525">
              <a:noFill/>
            </a:ln>
          </p:spPr>
        </p:pic>
        <p:sp>
          <p:nvSpPr>
            <p:cNvPr id="8214" name="Rectangle 86"/>
            <p:cNvSpPr/>
            <p:nvPr/>
          </p:nvSpPr>
          <p:spPr>
            <a:xfrm flipH="1">
              <a:off x="265" y="307"/>
              <a:ext cx="19" cy="34"/>
            </a:xfrm>
            <a:prstGeom prst="rect">
              <a:avLst/>
            </a:prstGeom>
            <a:noFill/>
            <a:ln w="31750">
              <a:noFill/>
            </a:ln>
          </p:spPr>
          <p:txBody>
            <a:bodyPr/>
            <a:p>
              <a:endParaRPr lang="zh-CN" altLang="en-US" dirty="0">
                <a:latin typeface="Arial" panose="020B0604020202020204" pitchFamily="34" charset="0"/>
              </a:endParaRPr>
            </a:p>
          </p:txBody>
        </p:sp>
        <p:sp>
          <p:nvSpPr>
            <p:cNvPr id="8215" name="Rectangle 87"/>
            <p:cNvSpPr/>
            <p:nvPr/>
          </p:nvSpPr>
          <p:spPr>
            <a:xfrm flipH="1">
              <a:off x="247" y="349"/>
              <a:ext cx="21" cy="48"/>
            </a:xfrm>
            <a:prstGeom prst="rect">
              <a:avLst/>
            </a:prstGeom>
            <a:noFill/>
            <a:ln w="31750">
              <a:noFill/>
            </a:ln>
          </p:spPr>
          <p:txBody>
            <a:bodyPr/>
            <a:p>
              <a:endParaRPr lang="zh-CN" altLang="en-US" dirty="0">
                <a:latin typeface="Arial" panose="020B0604020202020204" pitchFamily="34" charset="0"/>
              </a:endParaRPr>
            </a:p>
          </p:txBody>
        </p:sp>
        <p:sp>
          <p:nvSpPr>
            <p:cNvPr id="8216" name="AutoShape 88"/>
            <p:cNvSpPr/>
            <p:nvPr/>
          </p:nvSpPr>
          <p:spPr>
            <a:xfrm rot="-493305" flipH="1">
              <a:off x="272" y="281"/>
              <a:ext cx="9" cy="6"/>
            </a:xfrm>
            <a:prstGeom prst="roundRect">
              <a:avLst>
                <a:gd name="adj" fmla="val 16667"/>
              </a:avLst>
            </a:prstGeom>
            <a:solidFill>
              <a:srgbClr val="FFCC99"/>
            </a:solidFill>
            <a:ln w="31750">
              <a:noFill/>
            </a:ln>
          </p:spPr>
          <p:txBody>
            <a:bodyPr/>
            <a:p>
              <a:endParaRPr lang="zh-CN" altLang="en-US" dirty="0">
                <a:latin typeface="Arial" panose="020B0604020202020204" pitchFamily="34" charset="0"/>
              </a:endParaRPr>
            </a:p>
          </p:txBody>
        </p:sp>
        <p:sp>
          <p:nvSpPr>
            <p:cNvPr id="8217" name="AutoShape 89"/>
            <p:cNvSpPr/>
            <p:nvPr/>
          </p:nvSpPr>
          <p:spPr>
            <a:xfrm rot="2680020" flipH="1">
              <a:off x="285" y="308"/>
              <a:ext cx="1" cy="10"/>
            </a:xfrm>
            <a:prstGeom prst="roundRect">
              <a:avLst>
                <a:gd name="adj" fmla="val 0"/>
              </a:avLst>
            </a:prstGeom>
            <a:solidFill>
              <a:srgbClr val="000080"/>
            </a:solidFill>
            <a:ln w="31750">
              <a:noFill/>
            </a:ln>
          </p:spPr>
          <p:txBody>
            <a:bodyPr/>
            <a:p>
              <a:endParaRPr lang="zh-CN" altLang="en-US" dirty="0">
                <a:latin typeface="Arial" panose="020B0604020202020204" pitchFamily="34" charset="0"/>
              </a:endParaRPr>
            </a:p>
          </p:txBody>
        </p:sp>
        <p:sp>
          <p:nvSpPr>
            <p:cNvPr id="8218" name="Oval 90" descr="浅色竖线"/>
            <p:cNvSpPr/>
            <p:nvPr/>
          </p:nvSpPr>
          <p:spPr>
            <a:xfrm>
              <a:off x="272" y="281"/>
              <a:ext cx="9" cy="5"/>
            </a:xfrm>
            <a:prstGeom prst="ellipse">
              <a:avLst/>
            </a:prstGeom>
            <a:pattFill prst="ltVert">
              <a:fgClr>
                <a:srgbClr val="333333"/>
              </a:fgClr>
              <a:bgClr>
                <a:srgbClr val="FFCC99"/>
              </a:bgClr>
            </a:pattFill>
            <a:ln w="9525" cap="flat" cmpd="sng">
              <a:solidFill>
                <a:srgbClr val="333333"/>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19" name="Rectangle 91"/>
            <p:cNvSpPr/>
            <p:nvPr/>
          </p:nvSpPr>
          <p:spPr>
            <a:xfrm rot="-1785258">
              <a:off x="214" y="360"/>
              <a:ext cx="42" cy="40"/>
            </a:xfrm>
            <a:prstGeom prst="rect">
              <a:avLst/>
            </a:prstGeom>
            <a:noFill/>
            <a:ln w="31750">
              <a:noFill/>
            </a:ln>
          </p:spPr>
          <p:txBody>
            <a:bodyPr/>
            <a:p>
              <a:endParaRPr lang="zh-CN" altLang="en-US" dirty="0">
                <a:latin typeface="Arial" panose="020B0604020202020204" pitchFamily="34" charset="0"/>
              </a:endParaRPr>
            </a:p>
          </p:txBody>
        </p:sp>
        <p:sp>
          <p:nvSpPr>
            <p:cNvPr id="8220" name="Oval 92"/>
            <p:cNvSpPr/>
            <p:nvPr/>
          </p:nvSpPr>
          <p:spPr>
            <a:xfrm rot="201422">
              <a:off x="297" y="317"/>
              <a:ext cx="11" cy="6"/>
            </a:xfrm>
            <a:prstGeom prst="ellipse">
              <a:avLst/>
            </a:prstGeom>
            <a:solidFill>
              <a:srgbClr val="FFFF00"/>
            </a:solidFill>
            <a:ln w="12700" cap="flat" cmpd="sng">
              <a:solidFill>
                <a:srgbClr val="008000"/>
              </a:solidFill>
              <a:prstDash val="solid"/>
              <a:headEnd type="none" w="med" len="med"/>
              <a:tailEnd type="none" w="med" len="med"/>
            </a:ln>
          </p:spPr>
          <p:txBody>
            <a:bodyPr/>
            <a:p>
              <a:endParaRPr lang="zh-CN" altLang="en-US" dirty="0">
                <a:latin typeface="Arial" panose="020B0604020202020204" pitchFamily="34" charset="0"/>
              </a:endParaRPr>
            </a:p>
          </p:txBody>
        </p:sp>
        <p:grpSp>
          <p:nvGrpSpPr>
            <p:cNvPr id="8221" name="Group 93"/>
            <p:cNvGrpSpPr/>
            <p:nvPr/>
          </p:nvGrpSpPr>
          <p:grpSpPr>
            <a:xfrm rot="201422">
              <a:off x="300" y="317"/>
              <a:ext cx="4" cy="5"/>
              <a:chOff x="502" y="171"/>
              <a:chExt cx="51" cy="51"/>
            </a:xfrm>
          </p:grpSpPr>
          <p:sp>
            <p:nvSpPr>
              <p:cNvPr id="8258" name="Rectangle 94"/>
              <p:cNvSpPr/>
              <p:nvPr/>
            </p:nvSpPr>
            <p:spPr>
              <a:xfrm>
                <a:off x="519" y="171"/>
                <a:ext cx="19" cy="51"/>
              </a:xfrm>
              <a:prstGeom prst="rect">
                <a:avLst/>
              </a:prstGeom>
              <a:solidFill>
                <a:srgbClr val="339966"/>
              </a:solidFill>
              <a:ln w="9525">
                <a:noFill/>
              </a:ln>
            </p:spPr>
            <p:txBody>
              <a:bodyPr/>
              <a:p>
                <a:endParaRPr lang="zh-CN" altLang="en-US" dirty="0">
                  <a:latin typeface="Arial" panose="020B0604020202020204" pitchFamily="34" charset="0"/>
                </a:endParaRPr>
              </a:p>
            </p:txBody>
          </p:sp>
          <p:sp>
            <p:nvSpPr>
              <p:cNvPr id="8259" name="Rectangle 95"/>
              <p:cNvSpPr/>
              <p:nvPr/>
            </p:nvSpPr>
            <p:spPr>
              <a:xfrm rot="-5400000">
                <a:off x="518" y="169"/>
                <a:ext cx="19" cy="51"/>
              </a:xfrm>
              <a:prstGeom prst="rect">
                <a:avLst/>
              </a:prstGeom>
              <a:solidFill>
                <a:srgbClr val="339966"/>
              </a:solidFill>
              <a:ln w="9525">
                <a:noFill/>
              </a:ln>
            </p:spPr>
            <p:txBody>
              <a:bodyPr/>
              <a:p>
                <a:endParaRPr lang="zh-CN" altLang="en-US" dirty="0">
                  <a:latin typeface="Arial" panose="020B0604020202020204" pitchFamily="34" charset="0"/>
                </a:endParaRPr>
              </a:p>
            </p:txBody>
          </p:sp>
        </p:grpSp>
        <p:sp>
          <p:nvSpPr>
            <p:cNvPr id="8222" name="Rectangle 96"/>
            <p:cNvSpPr/>
            <p:nvPr/>
          </p:nvSpPr>
          <p:spPr>
            <a:xfrm rot="-1785258" flipH="1">
              <a:off x="159" y="340"/>
              <a:ext cx="20" cy="32"/>
            </a:xfrm>
            <a:prstGeom prst="rect">
              <a:avLst/>
            </a:prstGeom>
            <a:noFill/>
            <a:ln w="31750">
              <a:noFill/>
            </a:ln>
          </p:spPr>
          <p:txBody>
            <a:bodyPr/>
            <a:p>
              <a:endParaRPr lang="zh-CN" altLang="en-US" dirty="0">
                <a:latin typeface="Arial" panose="020B0604020202020204" pitchFamily="34" charset="0"/>
              </a:endParaRPr>
            </a:p>
          </p:txBody>
        </p:sp>
        <p:sp>
          <p:nvSpPr>
            <p:cNvPr id="8223" name="Rectangle 97"/>
            <p:cNvSpPr/>
            <p:nvPr/>
          </p:nvSpPr>
          <p:spPr>
            <a:xfrm rot="-1785258" flipH="1">
              <a:off x="165" y="381"/>
              <a:ext cx="21" cy="44"/>
            </a:xfrm>
            <a:prstGeom prst="rect">
              <a:avLst/>
            </a:prstGeom>
            <a:noFill/>
            <a:ln w="31750">
              <a:noFill/>
            </a:ln>
          </p:spPr>
          <p:txBody>
            <a:bodyPr/>
            <a:p>
              <a:endParaRPr lang="zh-CN" altLang="en-US" dirty="0">
                <a:latin typeface="Arial" panose="020B0604020202020204" pitchFamily="34" charset="0"/>
              </a:endParaRPr>
            </a:p>
          </p:txBody>
        </p:sp>
        <p:sp>
          <p:nvSpPr>
            <p:cNvPr id="8224" name="AutoShape 98"/>
            <p:cNvSpPr/>
            <p:nvPr/>
          </p:nvSpPr>
          <p:spPr>
            <a:xfrm rot="-1785258" flipH="1">
              <a:off x="160" y="340"/>
              <a:ext cx="25" cy="41"/>
            </a:xfrm>
            <a:prstGeom prst="flowChartManualInput">
              <a:avLst/>
            </a:prstGeom>
            <a:solidFill>
              <a:srgbClr val="FFFFFF"/>
            </a:solidFill>
            <a:ln w="31750">
              <a:noFill/>
            </a:ln>
          </p:spPr>
          <p:txBody>
            <a:bodyPr/>
            <a:p>
              <a:endParaRPr lang="zh-CN" altLang="en-US" dirty="0">
                <a:latin typeface="Arial" panose="020B0604020202020204" pitchFamily="34" charset="0"/>
              </a:endParaRPr>
            </a:p>
          </p:txBody>
        </p:sp>
        <p:sp>
          <p:nvSpPr>
            <p:cNvPr id="8225" name="AutoShape 99"/>
            <p:cNvSpPr/>
            <p:nvPr/>
          </p:nvSpPr>
          <p:spPr>
            <a:xfrm rot="-1785258" flipH="1">
              <a:off x="159" y="337"/>
              <a:ext cx="25" cy="40"/>
            </a:xfrm>
            <a:prstGeom prst="flowChartManualInput">
              <a:avLst/>
            </a:prstGeom>
            <a:solidFill>
              <a:srgbClr val="FFFFFF"/>
            </a:solidFill>
            <a:ln w="31750">
              <a:noFill/>
            </a:ln>
          </p:spPr>
          <p:txBody>
            <a:bodyPr/>
            <a:p>
              <a:endParaRPr lang="zh-CN" altLang="en-US" dirty="0">
                <a:latin typeface="Arial" panose="020B0604020202020204" pitchFamily="34" charset="0"/>
              </a:endParaRPr>
            </a:p>
          </p:txBody>
        </p:sp>
        <p:sp>
          <p:nvSpPr>
            <p:cNvPr id="8226" name="Oval 100" descr="浅色竖线"/>
            <p:cNvSpPr/>
            <p:nvPr/>
          </p:nvSpPr>
          <p:spPr>
            <a:xfrm rot="-1785258">
              <a:off x="147" y="320"/>
              <a:ext cx="9" cy="4"/>
            </a:xfrm>
            <a:prstGeom prst="ellipse">
              <a:avLst/>
            </a:prstGeom>
            <a:pattFill prst="ltVert">
              <a:fgClr>
                <a:srgbClr val="333333"/>
              </a:fgClr>
              <a:bgClr>
                <a:srgbClr val="FFCC99"/>
              </a:bgClr>
            </a:pattFill>
            <a:ln w="9525" cap="flat" cmpd="sng">
              <a:solidFill>
                <a:srgbClr val="333333"/>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27" name="AutoShape 101"/>
            <p:cNvSpPr/>
            <p:nvPr/>
          </p:nvSpPr>
          <p:spPr>
            <a:xfrm>
              <a:off x="12" y="345"/>
              <a:ext cx="108" cy="85"/>
            </a:xfrm>
            <a:prstGeom prst="cloudCallout">
              <a:avLst>
                <a:gd name="adj1" fmla="val 84259"/>
                <a:gd name="adj2" fmla="val 2940"/>
              </a:avLst>
            </a:prstGeom>
            <a:solidFill>
              <a:srgbClr val="FFFFFF"/>
            </a:solidFill>
            <a:ln w="9525" cap="flat" cmpd="sng">
              <a:solidFill>
                <a:srgbClr val="000000"/>
              </a:solidFill>
              <a:prstDash val="solid"/>
              <a:headEnd type="none" w="med" len="med"/>
              <a:tailEnd type="none" w="med" len="med"/>
            </a:ln>
          </p:spPr>
          <p:txBody>
            <a:bodyPr/>
            <a:p>
              <a:r>
                <a:rPr lang="zh-CN" altLang="en-US" sz="1800" dirty="0">
                  <a:latin typeface="Arial" panose="020B0604020202020204" pitchFamily="34" charset="0"/>
                </a:rPr>
                <a:t>安全</a:t>
              </a:r>
              <a:r>
                <a:rPr lang="en-US" altLang="zh-CN" sz="1800" dirty="0">
                  <a:latin typeface="Arial" panose="020B0604020202020204" pitchFamily="34" charset="0"/>
                </a:rPr>
                <a:t>!</a:t>
              </a:r>
              <a:endParaRPr lang="en-US" altLang="zh-CN" sz="1800" dirty="0">
                <a:latin typeface="Arial" panose="020B0604020202020204" pitchFamily="34" charset="0"/>
              </a:endParaRPr>
            </a:p>
          </p:txBody>
        </p:sp>
        <p:sp>
          <p:nvSpPr>
            <p:cNvPr id="8228" name="AutoShape 102"/>
            <p:cNvSpPr/>
            <p:nvPr/>
          </p:nvSpPr>
          <p:spPr>
            <a:xfrm>
              <a:off x="70" y="256"/>
              <a:ext cx="129" cy="77"/>
            </a:xfrm>
            <a:prstGeom prst="cloudCallout">
              <a:avLst>
                <a:gd name="adj1" fmla="val 63954"/>
                <a:gd name="adj2" fmla="val 47403"/>
              </a:avLst>
            </a:prstGeom>
            <a:solidFill>
              <a:srgbClr val="FFFFFF"/>
            </a:solidFill>
            <a:ln w="9525" cap="flat" cmpd="sng">
              <a:solidFill>
                <a:srgbClr val="000000"/>
              </a:solidFill>
              <a:prstDash val="solid"/>
              <a:headEnd type="none" w="med" len="med"/>
              <a:tailEnd type="none" w="med" len="med"/>
            </a:ln>
          </p:spPr>
          <p:txBody>
            <a:bodyPr/>
            <a:p>
              <a:r>
                <a:rPr lang="zh-CN" altLang="en-US" sz="1800" dirty="0">
                  <a:latin typeface="Arial" panose="020B0604020202020204" pitchFamily="34" charset="0"/>
                </a:rPr>
                <a:t>安全</a:t>
              </a:r>
              <a:r>
                <a:rPr lang="en-US" altLang="zh-CN" sz="1800" dirty="0">
                  <a:latin typeface="Arial" panose="020B0604020202020204" pitchFamily="34" charset="0"/>
                </a:rPr>
                <a:t>!</a:t>
              </a:r>
              <a:endParaRPr lang="en-US" altLang="zh-CN" sz="1800" dirty="0">
                <a:latin typeface="Arial" panose="020B0604020202020204" pitchFamily="34" charset="0"/>
              </a:endParaRPr>
            </a:p>
          </p:txBody>
        </p:sp>
        <p:sp>
          <p:nvSpPr>
            <p:cNvPr id="8229" name="AutoShape 103"/>
            <p:cNvSpPr/>
            <p:nvPr/>
          </p:nvSpPr>
          <p:spPr>
            <a:xfrm>
              <a:off x="73" y="168"/>
              <a:ext cx="404" cy="94"/>
            </a:xfrm>
            <a:prstGeom prst="cloudCallout">
              <a:avLst>
                <a:gd name="adj1" fmla="val 495"/>
                <a:gd name="adj2" fmla="val 70213"/>
              </a:avLst>
            </a:prstGeom>
            <a:solidFill>
              <a:srgbClr val="CCFFCC"/>
            </a:solidFill>
            <a:ln w="9525" cap="flat" cmpd="sng">
              <a:solidFill>
                <a:srgbClr val="000000"/>
              </a:solidFill>
              <a:prstDash val="solid"/>
              <a:headEnd type="none" w="med" len="med"/>
              <a:tailEnd type="none" w="med" len="med"/>
            </a:ln>
          </p:spPr>
          <p:txBody>
            <a:bodyPr/>
            <a:p>
              <a:r>
                <a:rPr lang="zh-CN" altLang="en-US" sz="1800" dirty="0">
                  <a:latin typeface="Arial" panose="020B0604020202020204" pitchFamily="34" charset="0"/>
                </a:rPr>
                <a:t> 晨会学习</a:t>
              </a:r>
              <a:endParaRPr lang="zh-CN" altLang="en-US" sz="1800" dirty="0">
                <a:latin typeface="Arial" panose="020B0604020202020204" pitchFamily="34" charset="0"/>
              </a:endParaRPr>
            </a:p>
          </p:txBody>
        </p:sp>
        <p:grpSp>
          <p:nvGrpSpPr>
            <p:cNvPr id="8230" name="Group 104"/>
            <p:cNvGrpSpPr/>
            <p:nvPr/>
          </p:nvGrpSpPr>
          <p:grpSpPr>
            <a:xfrm rot="864521" flipH="1">
              <a:off x="199" y="317"/>
              <a:ext cx="64" cy="79"/>
              <a:chOff x="375" y="338"/>
              <a:chExt cx="64" cy="79"/>
            </a:xfrm>
          </p:grpSpPr>
          <p:sp>
            <p:nvSpPr>
              <p:cNvPr id="8244" name="Line 105"/>
              <p:cNvSpPr/>
              <p:nvPr/>
            </p:nvSpPr>
            <p:spPr>
              <a:xfrm rot="1593903">
                <a:off x="408" y="344"/>
                <a:ext cx="17" cy="1"/>
              </a:xfrm>
              <a:prstGeom prst="line">
                <a:avLst/>
              </a:prstGeom>
              <a:ln w="34925" cap="flat" cmpd="sng">
                <a:solidFill>
                  <a:srgbClr val="000080"/>
                </a:solidFill>
                <a:prstDash val="solid"/>
                <a:headEnd type="none" w="med" len="med"/>
                <a:tailEnd type="none" w="med" len="med"/>
              </a:ln>
            </p:spPr>
          </p:sp>
          <p:grpSp>
            <p:nvGrpSpPr>
              <p:cNvPr id="8245" name="Group 106"/>
              <p:cNvGrpSpPr/>
              <p:nvPr/>
            </p:nvGrpSpPr>
            <p:grpSpPr>
              <a:xfrm rot="1353491" flipH="1">
                <a:off x="375" y="338"/>
                <a:ext cx="64" cy="79"/>
                <a:chOff x="679" y="251"/>
                <a:chExt cx="64" cy="79"/>
              </a:xfrm>
            </p:grpSpPr>
            <p:sp>
              <p:nvSpPr>
                <p:cNvPr id="8246" name="Oval 107"/>
                <p:cNvSpPr/>
                <p:nvPr/>
              </p:nvSpPr>
              <p:spPr>
                <a:xfrm>
                  <a:off x="697" y="251"/>
                  <a:ext cx="22" cy="14"/>
                </a:xfrm>
                <a:prstGeom prst="ellipse">
                  <a:avLst/>
                </a:prstGeom>
                <a:solidFill>
                  <a:srgbClr val="000080"/>
                </a:solidFill>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47" name="AutoShape 108"/>
                <p:cNvSpPr/>
                <p:nvPr/>
              </p:nvSpPr>
              <p:spPr>
                <a:xfrm>
                  <a:off x="697" y="259"/>
                  <a:ext cx="22" cy="11"/>
                </a:xfrm>
                <a:custGeom>
                  <a:avLst/>
                  <a:gdLst>
                    <a:gd name="txL" fmla="*/ 4909 w 21600"/>
                    <a:gd name="txT" fmla="*/ 3927 h 21600"/>
                    <a:gd name="txR" fmla="*/ 16691 w 21600"/>
                    <a:gd name="txB" fmla="*/ 17673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FF9900"/>
                </a:solidFill>
                <a:ln w="9525" cap="flat" cmpd="sng">
                  <a:solidFill>
                    <a:srgbClr val="FF6600"/>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248" name="AutoShape 109"/>
                <p:cNvSpPr/>
                <p:nvPr/>
              </p:nvSpPr>
              <p:spPr>
                <a:xfrm>
                  <a:off x="697" y="272"/>
                  <a:ext cx="21" cy="29"/>
                </a:xfrm>
                <a:custGeom>
                  <a:avLst/>
                  <a:gdLst>
                    <a:gd name="txL" fmla="*/ 4114 w 21600"/>
                    <a:gd name="txT" fmla="*/ 4469 h 21600"/>
                    <a:gd name="txR" fmla="*/ 17486 w 21600"/>
                    <a:gd name="txB" fmla="*/ 17131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0000FF"/>
                </a:solidFill>
                <a:ln w="9525" cap="flat" cmpd="sng">
                  <a:solidFill>
                    <a:srgbClr val="0000FF"/>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249" name="AutoShape 110"/>
                <p:cNvSpPr/>
                <p:nvPr/>
              </p:nvSpPr>
              <p:spPr>
                <a:xfrm rot="1106097">
                  <a:off x="695" y="295"/>
                  <a:ext cx="13" cy="29"/>
                </a:xfrm>
                <a:custGeom>
                  <a:avLst/>
                  <a:gdLst>
                    <a:gd name="txL" fmla="*/ 4985 w 21600"/>
                    <a:gd name="txT" fmla="*/ 4469 h 21600"/>
                    <a:gd name="txR" fmla="*/ 16615 w 21600"/>
                    <a:gd name="txB" fmla="*/ 17131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0000FF"/>
                </a:solidFill>
                <a:ln w="9525" cap="flat" cmpd="sng">
                  <a:solidFill>
                    <a:srgbClr val="0000FF"/>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250" name="AutoShape 111"/>
                <p:cNvSpPr/>
                <p:nvPr/>
              </p:nvSpPr>
              <p:spPr>
                <a:xfrm rot="-1415479">
                  <a:off x="707" y="292"/>
                  <a:ext cx="13" cy="29"/>
                </a:xfrm>
                <a:custGeom>
                  <a:avLst/>
                  <a:gdLst>
                    <a:gd name="txL" fmla="*/ 4985 w 21600"/>
                    <a:gd name="txT" fmla="*/ 4469 h 21600"/>
                    <a:gd name="txR" fmla="*/ 16615 w 21600"/>
                    <a:gd name="txB" fmla="*/ 17131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0000FF"/>
                </a:solidFill>
                <a:ln w="9525" cap="flat" cmpd="sng">
                  <a:solidFill>
                    <a:srgbClr val="0000FF"/>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251" name="Oval 112"/>
                <p:cNvSpPr/>
                <p:nvPr/>
              </p:nvSpPr>
              <p:spPr>
                <a:xfrm rot="2641455">
                  <a:off x="708" y="283"/>
                  <a:ext cx="35" cy="8"/>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52" name="Oval 113"/>
                <p:cNvSpPr/>
                <p:nvPr/>
              </p:nvSpPr>
              <p:spPr>
                <a:xfrm rot="-2581345">
                  <a:off x="679" y="276"/>
                  <a:ext cx="22" cy="8"/>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53" name="Oval 114"/>
                <p:cNvSpPr/>
                <p:nvPr/>
              </p:nvSpPr>
              <p:spPr>
                <a:xfrm rot="1619669">
                  <a:off x="679" y="289"/>
                  <a:ext cx="22" cy="8"/>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54" name="Oval 115"/>
                <p:cNvSpPr/>
                <p:nvPr/>
              </p:nvSpPr>
              <p:spPr>
                <a:xfrm>
                  <a:off x="695" y="294"/>
                  <a:ext cx="10" cy="8"/>
                </a:xfrm>
                <a:prstGeom prst="ellipse">
                  <a:avLst/>
                </a:prstGeom>
                <a:solidFill>
                  <a:srgbClr val="FF9900"/>
                </a:solidFill>
                <a:ln w="9525" cap="flat" cmpd="sng">
                  <a:solidFill>
                    <a:srgbClr val="FF99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55" name="Oval 116"/>
                <p:cNvSpPr/>
                <p:nvPr/>
              </p:nvSpPr>
              <p:spPr>
                <a:xfrm>
                  <a:off x="732" y="294"/>
                  <a:ext cx="10" cy="8"/>
                </a:xfrm>
                <a:prstGeom prst="ellipse">
                  <a:avLst/>
                </a:prstGeom>
                <a:solidFill>
                  <a:srgbClr val="FF9900"/>
                </a:solidFill>
                <a:ln w="9525" cap="flat" cmpd="sng">
                  <a:solidFill>
                    <a:srgbClr val="FF99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56" name="Oval 117"/>
                <p:cNvSpPr/>
                <p:nvPr/>
              </p:nvSpPr>
              <p:spPr>
                <a:xfrm rot="1593903">
                  <a:off x="690" y="321"/>
                  <a:ext cx="14" cy="9"/>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57" name="Oval 118"/>
                <p:cNvSpPr/>
                <p:nvPr/>
              </p:nvSpPr>
              <p:spPr>
                <a:xfrm rot="1593903">
                  <a:off x="714" y="318"/>
                  <a:ext cx="14" cy="9"/>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grpSp>
        </p:grpSp>
        <p:grpSp>
          <p:nvGrpSpPr>
            <p:cNvPr id="8231" name="Group 119"/>
            <p:cNvGrpSpPr/>
            <p:nvPr/>
          </p:nvGrpSpPr>
          <p:grpSpPr>
            <a:xfrm>
              <a:off x="132" y="375"/>
              <a:ext cx="77" cy="79"/>
              <a:chOff x="737" y="242"/>
              <a:chExt cx="77" cy="79"/>
            </a:xfrm>
          </p:grpSpPr>
          <p:sp>
            <p:nvSpPr>
              <p:cNvPr id="8232" name="Oval 120"/>
              <p:cNvSpPr/>
              <p:nvPr/>
            </p:nvSpPr>
            <p:spPr>
              <a:xfrm>
                <a:off x="755" y="242"/>
                <a:ext cx="22" cy="14"/>
              </a:xfrm>
              <a:prstGeom prst="ellipse">
                <a:avLst/>
              </a:prstGeom>
              <a:solidFill>
                <a:srgbClr val="000080"/>
              </a:solidFill>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33" name="AutoShape 121"/>
              <p:cNvSpPr/>
              <p:nvPr/>
            </p:nvSpPr>
            <p:spPr>
              <a:xfrm>
                <a:off x="755" y="250"/>
                <a:ext cx="22" cy="11"/>
              </a:xfrm>
              <a:custGeom>
                <a:avLst/>
                <a:gdLst>
                  <a:gd name="txL" fmla="*/ 4909 w 21600"/>
                  <a:gd name="txT" fmla="*/ 3927 h 21600"/>
                  <a:gd name="txR" fmla="*/ 16691 w 21600"/>
                  <a:gd name="txB" fmla="*/ 17673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FF9900"/>
              </a:solidFill>
              <a:ln w="9525" cap="flat" cmpd="sng">
                <a:solidFill>
                  <a:srgbClr val="FF6600"/>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234" name="AutoShape 122"/>
              <p:cNvSpPr/>
              <p:nvPr/>
            </p:nvSpPr>
            <p:spPr>
              <a:xfrm>
                <a:off x="755" y="263"/>
                <a:ext cx="21" cy="29"/>
              </a:xfrm>
              <a:custGeom>
                <a:avLst/>
                <a:gdLst>
                  <a:gd name="txL" fmla="*/ 4114 w 21600"/>
                  <a:gd name="txT" fmla="*/ 4469 h 21600"/>
                  <a:gd name="txR" fmla="*/ 17486 w 21600"/>
                  <a:gd name="txB" fmla="*/ 17131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0000FF"/>
              </a:solidFill>
              <a:ln w="9525" cap="flat" cmpd="sng">
                <a:solidFill>
                  <a:srgbClr val="0000FF"/>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235" name="AutoShape 123"/>
              <p:cNvSpPr/>
              <p:nvPr/>
            </p:nvSpPr>
            <p:spPr>
              <a:xfrm rot="1106097">
                <a:off x="753" y="286"/>
                <a:ext cx="13" cy="29"/>
              </a:xfrm>
              <a:custGeom>
                <a:avLst/>
                <a:gdLst>
                  <a:gd name="txL" fmla="*/ 4985 w 21600"/>
                  <a:gd name="txT" fmla="*/ 4469 h 21600"/>
                  <a:gd name="txR" fmla="*/ 16615 w 21600"/>
                  <a:gd name="txB" fmla="*/ 17131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0000FF"/>
              </a:solidFill>
              <a:ln w="9525" cap="flat" cmpd="sng">
                <a:solidFill>
                  <a:srgbClr val="0000FF"/>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236" name="AutoShape 124"/>
              <p:cNvSpPr/>
              <p:nvPr/>
            </p:nvSpPr>
            <p:spPr>
              <a:xfrm rot="-1415479">
                <a:off x="765" y="283"/>
                <a:ext cx="13" cy="29"/>
              </a:xfrm>
              <a:custGeom>
                <a:avLst/>
                <a:gdLst>
                  <a:gd name="txL" fmla="*/ 4985 w 21600"/>
                  <a:gd name="txT" fmla="*/ 4469 h 21600"/>
                  <a:gd name="txR" fmla="*/ 16615 w 21600"/>
                  <a:gd name="txB" fmla="*/ 17131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0000FF"/>
              </a:solidFill>
              <a:ln w="9525" cap="flat" cmpd="sng">
                <a:solidFill>
                  <a:srgbClr val="0000FF"/>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8237" name="Oval 125"/>
              <p:cNvSpPr/>
              <p:nvPr/>
            </p:nvSpPr>
            <p:spPr>
              <a:xfrm>
                <a:off x="773" y="262"/>
                <a:ext cx="35" cy="8"/>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38" name="Oval 126"/>
              <p:cNvSpPr/>
              <p:nvPr/>
            </p:nvSpPr>
            <p:spPr>
              <a:xfrm rot="-2581345">
                <a:off x="737" y="267"/>
                <a:ext cx="22" cy="8"/>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39" name="Oval 127"/>
              <p:cNvSpPr/>
              <p:nvPr/>
            </p:nvSpPr>
            <p:spPr>
              <a:xfrm rot="1619669">
                <a:off x="737" y="280"/>
                <a:ext cx="22" cy="8"/>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40" name="Oval 128"/>
              <p:cNvSpPr/>
              <p:nvPr/>
            </p:nvSpPr>
            <p:spPr>
              <a:xfrm>
                <a:off x="753" y="285"/>
                <a:ext cx="10" cy="8"/>
              </a:xfrm>
              <a:prstGeom prst="ellipse">
                <a:avLst/>
              </a:prstGeom>
              <a:solidFill>
                <a:srgbClr val="FF9900"/>
              </a:solidFill>
              <a:ln w="9525" cap="flat" cmpd="sng">
                <a:solidFill>
                  <a:srgbClr val="FF99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41" name="Oval 129"/>
              <p:cNvSpPr/>
              <p:nvPr/>
            </p:nvSpPr>
            <p:spPr>
              <a:xfrm>
                <a:off x="804" y="262"/>
                <a:ext cx="10" cy="8"/>
              </a:xfrm>
              <a:prstGeom prst="ellipse">
                <a:avLst/>
              </a:prstGeom>
              <a:solidFill>
                <a:srgbClr val="FF9900"/>
              </a:solidFill>
              <a:ln w="9525" cap="flat" cmpd="sng">
                <a:solidFill>
                  <a:srgbClr val="FF99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42" name="Oval 130"/>
              <p:cNvSpPr/>
              <p:nvPr/>
            </p:nvSpPr>
            <p:spPr>
              <a:xfrm rot="1593903">
                <a:off x="748" y="312"/>
                <a:ext cx="14" cy="9"/>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8243" name="Oval 131"/>
              <p:cNvSpPr/>
              <p:nvPr/>
            </p:nvSpPr>
            <p:spPr>
              <a:xfrm rot="1593903">
                <a:off x="772" y="309"/>
                <a:ext cx="14" cy="9"/>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grpSp>
      </p:grpSp>
      <p:sp>
        <p:nvSpPr>
          <p:cNvPr id="8196" name="Text Box 132"/>
          <p:cNvSpPr txBox="1"/>
          <p:nvPr/>
        </p:nvSpPr>
        <p:spPr>
          <a:xfrm>
            <a:off x="7380605" y="1071245"/>
            <a:ext cx="1600200" cy="4892675"/>
          </a:xfrm>
          <a:prstGeom prst="rect">
            <a:avLst/>
          </a:prstGeom>
          <a:noFill/>
          <a:ln w="9525">
            <a:noFill/>
          </a:ln>
        </p:spPr>
        <p:txBody>
          <a:bodyPr wrap="square">
            <a:spAutoFit/>
          </a:bodyPr>
          <a:p>
            <a:pPr>
              <a:spcBef>
                <a:spcPct val="50000"/>
              </a:spcBef>
            </a:pPr>
            <a:r>
              <a:rPr lang="zh-CN" altLang="en-US" sz="2400" b="1" dirty="0">
                <a:latin typeface="Arial" panose="020B0604020202020204" pitchFamily="34" charset="0"/>
                <a:ea typeface="黑体" panose="02010609060101010101" pitchFamily="49" charset="-122"/>
              </a:rPr>
              <a:t>要求：</a:t>
            </a:r>
            <a:r>
              <a:rPr lang="zh-CN" altLang="en-US" sz="2400" b="1" dirty="0">
                <a:solidFill>
                  <a:schemeClr val="hlink"/>
                </a:solidFill>
                <a:latin typeface="Arial" panose="020B0604020202020204" pitchFamily="34" charset="0"/>
                <a:ea typeface="华文细黑" panose="02010600040101010101" pitchFamily="2" charset="-122"/>
              </a:rPr>
              <a:t>队伍聚拢，大家伸出右手，掌心相互打结形成团队，</a:t>
            </a:r>
            <a:r>
              <a:rPr lang="zh-CN" altLang="en-US" sz="2400" b="1" dirty="0">
                <a:solidFill>
                  <a:schemeClr val="tx2"/>
                </a:solidFill>
                <a:latin typeface="Arial" panose="020B0604020202020204" pitchFamily="34" charset="0"/>
                <a:ea typeface="华文细黑" panose="02010600040101010101" pitchFamily="2" charset="-122"/>
              </a:rPr>
              <a:t>由一日安全员发出安全口令，</a:t>
            </a:r>
            <a:r>
              <a:rPr lang="zh-CN" altLang="en-US" sz="2400" b="1" dirty="0">
                <a:solidFill>
                  <a:schemeClr val="hlink"/>
                </a:solidFill>
                <a:latin typeface="Arial" panose="020B0604020202020204" pitchFamily="34" charset="0"/>
                <a:ea typeface="华文细黑" panose="02010600040101010101" pitchFamily="2" charset="-122"/>
              </a:rPr>
              <a:t>大家齐声高喊</a:t>
            </a:r>
            <a:r>
              <a:rPr lang="zh-CN" altLang="en-US" sz="2400" b="1" dirty="0">
                <a:solidFill>
                  <a:schemeClr val="hlink"/>
                </a:solidFill>
                <a:latin typeface="华文细黑" panose="02010600040101010101" pitchFamily="2" charset="-122"/>
                <a:ea typeface="华文细黑" panose="02010600040101010101" pitchFamily="2" charset="-122"/>
              </a:rPr>
              <a:t>“</a:t>
            </a:r>
            <a:r>
              <a:rPr lang="zh-CN" altLang="en-US" sz="2400" b="1" dirty="0">
                <a:solidFill>
                  <a:schemeClr val="hlink"/>
                </a:solidFill>
                <a:latin typeface="Arial" panose="020B0604020202020204" pitchFamily="34" charset="0"/>
                <a:ea typeface="华文细黑" panose="02010600040101010101" pitchFamily="2" charset="-122"/>
              </a:rPr>
              <a:t>安全</a:t>
            </a:r>
            <a:r>
              <a:rPr lang="zh-CN" altLang="en-US" sz="2400" b="1" dirty="0">
                <a:solidFill>
                  <a:schemeClr val="hlink"/>
                </a:solidFill>
                <a:latin typeface="华文细黑" panose="02010600040101010101" pitchFamily="2" charset="-122"/>
                <a:ea typeface="华文细黑" panose="02010600040101010101" pitchFamily="2" charset="-122"/>
              </a:rPr>
              <a:t>”</a:t>
            </a:r>
            <a:r>
              <a:rPr lang="zh-CN" altLang="en-US" sz="2400" b="1" dirty="0">
                <a:solidFill>
                  <a:schemeClr val="hlink"/>
                </a:solidFill>
                <a:latin typeface="Arial" panose="020B0604020202020204" pitchFamily="34" charset="0"/>
                <a:ea typeface="华文细黑" panose="02010600040101010101" pitchFamily="2" charset="-122"/>
              </a:rPr>
              <a:t>。</a:t>
            </a:r>
            <a:endParaRPr lang="zh-CN" altLang="en-US" sz="2400" b="1" dirty="0">
              <a:solidFill>
                <a:schemeClr val="hlink"/>
              </a:solidFill>
              <a:latin typeface="Arial" panose="020B0604020202020204" pitchFamily="34" charset="0"/>
              <a:ea typeface="华文细黑" panose="02010600040101010101" pitchFamily="2" charset="-122"/>
            </a:endParaRPr>
          </a:p>
        </p:txBody>
      </p:sp>
      <p:sp>
        <p:nvSpPr>
          <p:cNvPr id="8194" name="Rectangle 2"/>
          <p:cNvSpPr>
            <a:spLocks noGrp="1"/>
          </p:cNvSpPr>
          <p:nvPr>
            <p:ph type="title"/>
          </p:nvPr>
        </p:nvSpPr>
        <p:spPr>
          <a:xfrm>
            <a:off x="492443" y="44768"/>
            <a:ext cx="7793037" cy="1143000"/>
          </a:xfrm>
          <a:ln/>
        </p:spPr>
        <p:txBody>
          <a:bodyPr vert="horz" wrap="square" lIns="91440" tIns="45720" rIns="91440" bIns="45720" anchor="ctr" anchorCtr="0"/>
          <a:p>
            <a:r>
              <a:rPr lang="zh-CN" altLang="en-US" sz="3200" b="1" dirty="0">
                <a:solidFill>
                  <a:srgbClr val="FF3300"/>
                </a:solidFill>
                <a:ea typeface="隶书" panose="02010509060101010101" pitchFamily="49" charset="-122"/>
              </a:rPr>
              <a:t>一日安全员带领大家呼安全口号</a:t>
            </a:r>
            <a:endParaRPr lang="zh-CN" altLang="en-US" sz="3200" b="1" dirty="0">
              <a:solidFill>
                <a:srgbClr val="FF3300"/>
              </a:solidFill>
              <a:ea typeface="隶书" panose="02010509060101010101" pitchFamily="49"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2"/>
          <p:cNvSpPr>
            <a:spLocks noChangeArrowheads="1"/>
          </p:cNvSpPr>
          <p:nvPr/>
        </p:nvSpPr>
        <p:spPr bwMode="auto">
          <a:xfrm>
            <a:off x="395288" y="2209800"/>
            <a:ext cx="8380413" cy="1433513"/>
          </a:xfrm>
          <a:prstGeom prst="rect">
            <a:avLst/>
          </a:prstGeom>
          <a:noFill/>
          <a:ln w="9525">
            <a:noFill/>
            <a:miter lim="800000"/>
          </a:ln>
          <a:effectLst/>
        </p:spPr>
        <p:txBody>
          <a:bodyPr lIns="92052" tIns="46026" rIns="92052" bIns="46026">
            <a:spAutoFit/>
          </a:bodyPr>
          <a:lstStyle/>
          <a:p>
            <a:pPr marL="0" marR="0" lvl="0" indent="0" algn="ctr" defTabSz="762000" rtl="0" eaLnBrk="1" fontAlgn="base" latinLnBrk="0" hangingPunct="1">
              <a:lnSpc>
                <a:spcPct val="100000"/>
              </a:lnSpc>
              <a:spcBef>
                <a:spcPct val="50000"/>
              </a:spcBef>
              <a:spcAft>
                <a:spcPct val="0"/>
              </a:spcAft>
              <a:buClrTx/>
              <a:buSzTx/>
              <a:buFontTx/>
              <a:buNone/>
              <a:defRPr/>
            </a:pPr>
            <a:r>
              <a:rPr kumimoji="0" lang="zh-CN" altLang="en-US" sz="8800" b="1" i="0" u="none" strike="noStrike" kern="1200" cap="none" spc="0" normalizeH="0" baseline="0" noProof="0" dirty="0">
                <a:ln>
                  <a:noFill/>
                </a:ln>
                <a:solidFill>
                  <a:schemeClr val="tx2"/>
                </a:solidFill>
                <a:effectLst>
                  <a:outerShdw blurRad="38100" dist="38100" dir="2700000" algn="tl">
                    <a:srgbClr val="C0C0C0"/>
                  </a:outerShdw>
                </a:effectLst>
                <a:uLnTx/>
                <a:uFillTx/>
                <a:latin typeface="华文新魏" panose="02010800040101010101" pitchFamily="2" charset="-122"/>
                <a:ea typeface="华文新魏" panose="02010800040101010101" pitchFamily="2" charset="-122"/>
                <a:cs typeface="+mn-cs"/>
              </a:rPr>
              <a:t>职场的</a:t>
            </a:r>
            <a:r>
              <a:rPr kumimoji="0" lang="en-US" altLang="zh-CN" sz="8800" b="1" i="0" u="none" strike="noStrike" kern="1200" cap="none" spc="0" normalizeH="0" baseline="0" noProof="0" dirty="0">
                <a:ln>
                  <a:noFill/>
                </a:ln>
                <a:solidFill>
                  <a:schemeClr val="hlink"/>
                </a:solidFill>
                <a:effectLst>
                  <a:outerShdw blurRad="38100" dist="38100" dir="2700000" algn="tl">
                    <a:srgbClr val="C0C0C0"/>
                  </a:outerShdw>
                </a:effectLst>
                <a:uLnTx/>
                <a:uFillTx/>
                <a:latin typeface="华文新魏" panose="02010800040101010101" pitchFamily="2" charset="-122"/>
                <a:ea typeface="华文新魏" panose="02010800040101010101" pitchFamily="2" charset="-122"/>
                <a:cs typeface="+mn-cs"/>
              </a:rPr>
              <a:t>7</a:t>
            </a:r>
            <a:r>
              <a:rPr kumimoji="0" lang="zh-CN" altLang="en-US" sz="8800" b="1" i="0" u="none" strike="noStrike" kern="1200" cap="none" spc="0" normalizeH="0" baseline="0" noProof="0" dirty="0">
                <a:ln>
                  <a:noFill/>
                </a:ln>
                <a:solidFill>
                  <a:schemeClr val="hlink"/>
                </a:solidFill>
                <a:effectLst>
                  <a:outerShdw blurRad="38100" dist="38100" dir="2700000" algn="tl">
                    <a:srgbClr val="C0C0C0"/>
                  </a:outerShdw>
                </a:effectLst>
                <a:uLnTx/>
                <a:uFillTx/>
                <a:latin typeface="华文新魏" panose="02010800040101010101" pitchFamily="2" charset="-122"/>
                <a:ea typeface="华文新魏" panose="02010800040101010101" pitchFamily="2" charset="-122"/>
                <a:cs typeface="+mn-cs"/>
              </a:rPr>
              <a:t>大任务</a:t>
            </a:r>
            <a:endParaRPr kumimoji="0" lang="zh-CN" altLang="en-US" sz="8800" b="1" i="0" u="none" strike="noStrike" kern="1200" cap="none" spc="0" normalizeH="0" baseline="0" noProof="0" dirty="0">
              <a:ln>
                <a:noFill/>
              </a:ln>
              <a:solidFill>
                <a:schemeClr val="hlink"/>
              </a:solidFill>
              <a:effectLst>
                <a:outerShdw blurRad="38100" dist="38100" dir="2700000" algn="tl">
                  <a:srgbClr val="C0C0C0"/>
                </a:outerShdw>
              </a:effectLst>
              <a:uLnTx/>
              <a:uFillTx/>
              <a:latin typeface="华文新魏" panose="02010800040101010101" pitchFamily="2" charset="-122"/>
              <a:ea typeface="华文新魏" panose="02010800040101010101" pitchFamily="2" charset="-122"/>
              <a:cs typeface="+mn-cs"/>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Rectangle 2"/>
          <p:cNvSpPr>
            <a:spLocks noChangeArrowheads="1"/>
          </p:cNvSpPr>
          <p:nvPr/>
        </p:nvSpPr>
        <p:spPr bwMode="auto">
          <a:xfrm>
            <a:off x="908050" y="760413"/>
            <a:ext cx="7694613" cy="5943600"/>
          </a:xfrm>
          <a:prstGeom prst="rect">
            <a:avLst/>
          </a:prstGeom>
          <a:noFill/>
          <a:ln w="9525">
            <a:noFill/>
            <a:miter lim="800000"/>
          </a:ln>
          <a:effectLst/>
        </p:spPr>
        <p:txBody>
          <a:bodyPr lIns="92052" tIns="46026" rIns="92052" bIns="46026"/>
          <a:lstStyle/>
          <a:p>
            <a:pPr marL="342900" marR="0" lvl="0" indent="-342900" algn="l" defTabSz="762000" rtl="0" eaLnBrk="1" fontAlgn="base" latinLnBrk="0" hangingPunct="1">
              <a:lnSpc>
                <a:spcPct val="100000"/>
              </a:lnSpc>
              <a:spcBef>
                <a:spcPct val="20000"/>
              </a:spcBef>
              <a:spcAft>
                <a:spcPct val="0"/>
              </a:spcAft>
              <a:buClrTx/>
              <a:buSzTx/>
              <a:buFontTx/>
              <a:buNone/>
              <a:defRPr/>
            </a:pPr>
            <a:endParaRPr kumimoji="0" lang="zh-CN" altLang="en-US" sz="2800" b="1" i="1"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a:p>
            <a:pPr marL="342900" marR="0" lvl="0" indent="-342900" algn="l" defTabSz="762000" rtl="0" eaLnBrk="1" fontAlgn="base" latinLnBrk="0" hangingPunct="1">
              <a:lnSpc>
                <a:spcPct val="100000"/>
              </a:lnSpc>
              <a:spcBef>
                <a:spcPct val="20000"/>
              </a:spcBef>
              <a:spcAft>
                <a:spcPct val="0"/>
              </a:spcAft>
              <a:buClrTx/>
              <a:buSzTx/>
              <a:buFontTx/>
              <a:buNone/>
              <a:defRPr/>
            </a:pPr>
            <a:r>
              <a:rPr kumimoji="0" lang="en-US" altLang="zh-CN" sz="3700" b="1" i="0" u="sng"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1</a:t>
            </a:r>
            <a:r>
              <a:rPr kumimoji="0" lang="zh-CN" altLang="en-US" sz="3700" b="1" i="0" u="sng"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．什么是「现场」应做的事</a:t>
            </a:r>
            <a:r>
              <a:rPr kumimoji="0" lang="zh-CN" altLang="en-US" sz="3700" b="1" i="1"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endParaRPr kumimoji="0" lang="zh-CN" altLang="en-US" sz="3700" b="1" i="0" u="sng"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a:p>
            <a:pPr marL="342900" marR="0" lvl="0" indent="-342900" algn="l" defTabSz="762000" rtl="0" eaLnBrk="1" fontAlgn="base" latinLnBrk="0" hangingPunct="1">
              <a:lnSpc>
                <a:spcPct val="100000"/>
              </a:lnSpc>
              <a:spcBef>
                <a:spcPct val="20000"/>
              </a:spcBef>
              <a:spcAft>
                <a:spcPct val="0"/>
              </a:spcAft>
              <a:buClrTx/>
              <a:buSzTx/>
              <a:buFontTx/>
              <a:buNone/>
              <a:defRPr/>
            </a:pPr>
            <a:r>
              <a:rPr kumimoji="0" lang="zh-CN" altLang="en-US" sz="2800" b="1" i="1"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en-US" altLang="zh-CN" sz="2800" b="1" i="1"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①</a:t>
            </a:r>
            <a:r>
              <a:rPr kumimoji="0" lang="zh-CN" altLang="en-US" sz="2800" b="1" i="1"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「现场」的使命</a:t>
            </a:r>
            <a:endParaRPr kumimoji="0" lang="zh-CN" altLang="en-US" sz="2800" b="1" i="1"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42900" marR="0" lvl="0" indent="-342900" algn="l" defTabSz="762000" rtl="0" eaLnBrk="1" fontAlgn="base" latinLnBrk="0" hangingPunct="1">
              <a:lnSpc>
                <a:spcPct val="100000"/>
              </a:lnSpc>
              <a:spcBef>
                <a:spcPct val="20000"/>
              </a:spcBef>
              <a:spcAft>
                <a:spcPct val="0"/>
              </a:spcAft>
              <a:buClrTx/>
              <a:buSzTx/>
              <a:buFontTx/>
              <a:buNone/>
              <a:defRPr/>
            </a:pPr>
            <a:r>
              <a:rPr kumimoji="0" lang="zh-CN" altLang="en-US" sz="2800" b="1" i="1"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en-US" altLang="zh-CN" sz="2800" b="1" i="1" u="none" strike="noStrike" kern="120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②</a:t>
            </a:r>
            <a:r>
              <a:rPr kumimoji="0" lang="zh-CN" altLang="en-US" sz="2800" b="1" i="1"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每个任务各自的「目的」</a:t>
            </a:r>
            <a:endParaRPr kumimoji="0" lang="zh-CN" altLang="en-US" sz="2800" b="1" i="1"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42900" marR="0" lvl="0" indent="-342900" algn="l" defTabSz="762000" rtl="0" eaLnBrk="1" fontAlgn="base" latinLnBrk="0" hangingPunct="1">
              <a:lnSpc>
                <a:spcPct val="100000"/>
              </a:lnSpc>
              <a:spcBef>
                <a:spcPct val="20000"/>
              </a:spcBef>
              <a:spcAft>
                <a:spcPct val="0"/>
              </a:spcAft>
              <a:buClrTx/>
              <a:buSzTx/>
              <a:buFontTx/>
              <a:buNone/>
              <a:defRPr/>
            </a:pPr>
            <a:r>
              <a:rPr kumimoji="0" lang="zh-CN" altLang="en-US" sz="2800" b="1" i="1" u="none" strike="noStrike" kern="120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       </a:t>
            </a:r>
            <a:r>
              <a:rPr kumimoji="0" lang="en-US" altLang="zh-CN" sz="2800" b="1" i="1" u="none" strike="noStrike" kern="120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③</a:t>
            </a:r>
            <a:r>
              <a:rPr kumimoji="0" lang="zh-CN" altLang="en-US" sz="2800" b="1" i="1"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各项</a:t>
            </a:r>
            <a:r>
              <a:rPr kumimoji="0" lang="zh-CN" altLang="en-US" sz="2800" b="1" i="1"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活动的</a:t>
            </a:r>
            <a:r>
              <a:rPr kumimoji="0" lang="zh-CN" altLang="en-US" sz="2800" b="1" i="1"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「层次」</a:t>
            </a:r>
            <a:endParaRPr kumimoji="0" lang="zh-CN" altLang="en-US" sz="2800" b="1" i="1"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42900" marR="0" lvl="0" indent="-342900" algn="l" defTabSz="762000" rtl="0" eaLnBrk="1" fontAlgn="base" latinLnBrk="0" hangingPunct="1">
              <a:lnSpc>
                <a:spcPct val="100000"/>
              </a:lnSpc>
              <a:spcBef>
                <a:spcPct val="20000"/>
              </a:spcBef>
              <a:spcAft>
                <a:spcPct val="0"/>
              </a:spcAft>
              <a:buClrTx/>
              <a:buSzTx/>
              <a:buFontTx/>
              <a:buNone/>
              <a:defRPr/>
            </a:pPr>
            <a:r>
              <a:rPr kumimoji="0" lang="zh-CN" altLang="en-US" sz="2800" b="1" i="1"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en-US" altLang="zh-CN" sz="2800" b="1" i="1" u="none" strike="noStrike" kern="120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④</a:t>
            </a:r>
            <a:r>
              <a:rPr kumimoji="0" lang="zh-CN" altLang="en-US" sz="2800" b="1" i="1"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各项活动的「流程」</a:t>
            </a:r>
            <a:endParaRPr kumimoji="0" lang="zh-CN" altLang="en-US" sz="2800" b="1" i="1"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98307" name="Rectangle 3"/>
          <p:cNvSpPr>
            <a:spLocks noChangeArrowheads="1"/>
          </p:cNvSpPr>
          <p:nvPr/>
        </p:nvSpPr>
        <p:spPr bwMode="auto">
          <a:xfrm>
            <a:off x="936625" y="3933825"/>
            <a:ext cx="7380288" cy="1203325"/>
          </a:xfrm>
          <a:prstGeom prst="rect">
            <a:avLst/>
          </a:prstGeom>
          <a:noFill/>
          <a:ln w="9525">
            <a:noFill/>
            <a:miter lim="800000"/>
          </a:ln>
          <a:effectLst/>
        </p:spPr>
        <p:txBody>
          <a:bodyPr lIns="92052" tIns="46026" rIns="92052" bIns="46026">
            <a:spAutoFit/>
          </a:bodyPr>
          <a:lstStyle/>
          <a:p>
            <a:pPr marL="0" marR="0" lvl="0" indent="0" algn="l" defTabSz="762000" rtl="0" eaLnBrk="1" fontAlgn="base" latinLnBrk="0" hangingPunct="1">
              <a:lnSpc>
                <a:spcPct val="100000"/>
              </a:lnSpc>
              <a:spcBef>
                <a:spcPct val="50000"/>
              </a:spcBef>
              <a:spcAft>
                <a:spcPct val="0"/>
              </a:spcAft>
              <a:buClrTx/>
              <a:buSzTx/>
              <a:buFontTx/>
              <a:buNone/>
              <a:defRPr/>
            </a:pPr>
            <a:r>
              <a:rPr kumimoji="0" lang="en-US" altLang="zh-CN" sz="3700" b="1" i="0" u="sng"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2</a:t>
            </a:r>
            <a:r>
              <a:rPr kumimoji="0" lang="zh-CN" altLang="en-US" sz="3700" b="1" i="0" u="sng"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a:t>
            </a:r>
            <a:r>
              <a:rPr kumimoji="0" lang="zh-CN" altLang="en-US" sz="3700" b="1" i="0" u="sng"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什么是</a:t>
            </a:r>
            <a:r>
              <a:rPr kumimoji="0" lang="zh-CN" altLang="en-US" sz="3700" b="1" i="0" u="sng"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a:t>
            </a:r>
            <a:r>
              <a:rPr kumimoji="0" lang="ja-JP" altLang="en-US" sz="3700" b="1" i="0" u="sng"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有</a:t>
            </a:r>
            <a:r>
              <a:rPr kumimoji="0" lang="zh-CN" altLang="en-US" sz="3700" b="1" i="0" u="sng" strike="noStrike" kern="1200" cap="none" spc="0" normalizeH="0" baseline="0" noProof="0">
                <a:ln>
                  <a:noFill/>
                </a:ln>
                <a:solidFill>
                  <a:schemeClr val="hlink"/>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规矩</a:t>
            </a:r>
            <a:r>
              <a:rPr kumimoji="0" lang="zh-CN" altLang="en-US" sz="3700" b="1" i="0" u="sng"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」的职场？</a:t>
            </a:r>
            <a:endParaRPr kumimoji="0" lang="zh-CN" altLang="en-US" sz="3700" b="1" i="0" u="sng"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a:p>
            <a:pPr marL="0" marR="0" lvl="0" indent="0" algn="l" defTabSz="7620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（现地确认）</a:t>
            </a:r>
            <a:endParaRPr kumimoji="0"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Sld>
  <p:clrMapOvr>
    <a:masterClrMapping/>
  </p:clrMapOvr>
  <p:transition/>
</p:sld>
</file>

<file path=ppt/tags/tag1.xml><?xml version="1.0" encoding="utf-8"?>
<p:tagLst xmlns:p="http://schemas.openxmlformats.org/presentationml/2006/main">
  <p:tag name="KSO_WM_UNIT_PLACING_PICTURE_USER_VIEWPORT" val="{&quot;height&quot;:3287.499212598425,&quot;width&quot;:3290}"/>
</p:tagLst>
</file>

<file path=ppt/tags/tag2.xml><?xml version="1.0" encoding="utf-8"?>
<p:tagLst xmlns:p="http://schemas.openxmlformats.org/presentationml/2006/main">
  <p:tag name="KSO_WPP_MARK_KEY" val="b7152371-caad-4b69-8958-ba6512fb395b"/>
  <p:tag name="COMMONDATA" val="eyJoZGlkIjoiODc5OTdkZDQxOTMwNGQxNTBmNzRiMmEzNWM0ZjQ1MmMifQ=="/>
</p:tagLst>
</file>

<file path=ppt/theme/theme1.xml><?xml version="1.0" encoding="utf-8"?>
<a:theme xmlns:a="http://schemas.openxmlformats.org/drawingml/2006/main" name="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我的字体">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ln>
          <a:solidFill>
            <a:srgbClr val="92D050"/>
          </a:solidFill>
        </a:ln>
      </a:spPr>
      <a:bodyPr rtlCol="0" anchor="ctr"/>
      <a:lstStyle>
        <a:defPP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10390</Words>
  <Application>WPS 演示</Application>
  <PresentationFormat>全屏显示(4:3)</PresentationFormat>
  <Paragraphs>960</Paragraphs>
  <Slides>59</Slides>
  <Notes>11</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59</vt:i4>
      </vt:variant>
    </vt:vector>
  </HeadingPairs>
  <TitlesOfParts>
    <vt:vector size="85" baseType="lpstr">
      <vt:lpstr>Arial</vt:lpstr>
      <vt:lpstr>宋体</vt:lpstr>
      <vt:lpstr>Wingdings</vt:lpstr>
      <vt:lpstr>Calibri</vt:lpstr>
      <vt:lpstr>华文新魏</vt:lpstr>
      <vt:lpstr>黑体</vt:lpstr>
      <vt:lpstr>ＤＦ特太ゴシック体</vt:lpstr>
      <vt:lpstr>MS Mincho</vt:lpstr>
      <vt:lpstr>Times New Roman</vt:lpstr>
      <vt:lpstr>楷体_GB2312</vt:lpstr>
      <vt:lpstr>新宋体</vt:lpstr>
      <vt:lpstr>MS PGothic</vt:lpstr>
      <vt:lpstr>隶书</vt:lpstr>
      <vt:lpstr>华文细黑</vt:lpstr>
      <vt:lpstr>ＤＦPOP体</vt:lpstr>
      <vt:lpstr>幼圆</vt:lpstr>
      <vt:lpstr>华文行楷</vt:lpstr>
      <vt:lpstr>华文中宋</vt:lpstr>
      <vt:lpstr>MS PMincho</vt:lpstr>
      <vt:lpstr>Times New Roman</vt:lpstr>
      <vt:lpstr>微软雅黑</vt:lpstr>
      <vt:lpstr>Arial Unicode MS</vt:lpstr>
      <vt:lpstr>Arial</vt:lpstr>
      <vt:lpstr>Tahoma</vt:lpstr>
      <vt:lpstr>Arial Black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管理者基本的思考方式</dc:title>
  <dc:creator>王春雷</dc:creator>
  <cp:lastModifiedBy>WPS_1670316127</cp:lastModifiedBy>
  <cp:revision>100</cp:revision>
  <dcterms:created xsi:type="dcterms:W3CDTF">2011-03-10T09:02:18Z</dcterms:created>
  <dcterms:modified xsi:type="dcterms:W3CDTF">2023-01-07T06:37:52Z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CCC782CC420241A2BEB3898A42E34263</vt:lpwstr>
  </property>
  <property fmtid="{D5CDD505-2E9C-101B-9397-08002B2CF9AE}" pid="3" name="KSOProductBuildVer">
    <vt:lpwstr>2052-11.1.0.12980</vt:lpwstr>
  </property>
</Properties>
</file>