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3"/>
    <p:sldId id="270" r:id="rId4"/>
    <p:sldId id="277" r:id="rId5"/>
    <p:sldId id="271" r:id="rId6"/>
    <p:sldId id="273" r:id="rId7"/>
    <p:sldId id="269" r:id="rId8"/>
    <p:sldId id="268" r:id="rId9"/>
    <p:sldId id="257" r:id="rId10"/>
    <p:sldId id="258" r:id="rId11"/>
    <p:sldId id="259" r:id="rId12"/>
    <p:sldId id="260" r:id="rId13"/>
    <p:sldId id="261" r:id="rId14"/>
    <p:sldId id="262" r:id="rId15"/>
    <p:sldId id="263" r:id="rId16"/>
    <p:sldId id="264" r:id="rId17"/>
    <p:sldId id="266" r:id="rId18"/>
    <p:sldId id="276" r:id="rId19"/>
    <p:sldId id="272" r:id="rId20"/>
    <p:sldId id="280" r:id="rId21"/>
    <p:sldId id="265" r:id="rId22"/>
    <p:sldId id="278" r:id="rId24"/>
    <p:sldId id="275" r:id="rId25"/>
  </p:sldIdLst>
  <p:sldSz cx="9144000" cy="6858000" type="screen4x3"/>
  <p:notesSz cx="6794500" cy="9931400"/>
  <p:custDataLst>
    <p:tags r:id="rId29"/>
  </p:custDataLst>
  <p:defaultTextStyle>
    <a:defPPr>
      <a:defRPr lang="ja-JP"/>
    </a:defPPr>
    <a:lvl1pPr marL="0" lvl="0"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FF99"/>
    <a:srgbClr val="FFFF99"/>
    <a:srgbClr val="FFCCFF"/>
    <a:srgbClr val="FFFF66"/>
    <a:srgbClr val="FFCCCC"/>
    <a:srgbClr val="00FF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82"/>
  </p:normalViewPr>
  <p:slideViewPr>
    <p:cSldViewPr showGuides="1">
      <p:cViewPr>
        <p:scale>
          <a:sx n="100" d="100"/>
          <a:sy n="100" d="100"/>
        </p:scale>
        <p:origin x="-504" y="1182"/>
      </p:cViewPr>
      <p:guideLst>
        <p:guide orient="horz" pos="2160"/>
        <p:guide pos="2880"/>
      </p:guideLst>
    </p:cSldViewPr>
  </p:slideViewPr>
  <p:notesTextViewPr>
    <p:cViewPr>
      <p:scale>
        <a:sx n="100" d="100"/>
        <a:sy n="100" d="100"/>
      </p:scale>
      <p:origin x="0" y="0"/>
    </p:cViewPr>
  </p:notesTextViewPr>
  <p:sorterViewPr showFormatting="0">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gs" Target="tags/tag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ヘッダー プレースホルダ 1"/>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付プレースホルダ 2"/>
          <p:cNvSpPr>
            <a:spLocks noGrp="1"/>
          </p:cNvSpPr>
          <p:nvPr>
            <p:ph type="dt" idx="1"/>
          </p:nvPr>
        </p:nvSpPr>
        <p:spPr>
          <a:xfrm>
            <a:off x="3848100" y="0"/>
            <a:ext cx="2944813"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908834F5-4147-4D48-8EB4-9F29D54C51E5}" type="datetimeFigureOut">
              <a:rPr kumimoji="1" lang="ja-JP" altLang="en-US" sz="1200" b="0" i="0" u="none" strike="noStrike" kern="1200" cap="none" spc="0" normalizeH="0" baseline="0" noProof="0">
                <a:ln>
                  <a:noFill/>
                </a:ln>
                <a:solidFill>
                  <a:schemeClr val="tx1"/>
                </a:solidFill>
                <a:effectLst/>
                <a:uLnTx/>
                <a:uFillTx/>
                <a:latin typeface="+mn-lt"/>
                <a:ea typeface="+mn-ea"/>
                <a:cs typeface="+mn-cs"/>
              </a:rPr>
            </a:fld>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スライド イメージ プレースホルダ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1" lang="ja-JP"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ノート プレースホルダ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マスタ テキストの書式設定</a:t>
            </a:r>
            <a:endParaRPr kumimoji="1" lang="ja-JP"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smtClean="0">
                <a:ln>
                  <a:noFill/>
                </a:ln>
                <a:solidFill>
                  <a:schemeClr val="tx1"/>
                </a:solidFill>
                <a:effectLst/>
                <a:uLnTx/>
                <a:uFillTx/>
                <a:latin typeface="+mn-lt"/>
                <a:ea typeface="+mn-ea"/>
                <a:cs typeface="+mn-cs"/>
              </a:rPr>
              <a:t>2 </a:t>
            </a: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レベル</a:t>
            </a:r>
            <a:endParaRPr kumimoji="1" lang="ja-JP"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smtClean="0">
                <a:ln>
                  <a:noFill/>
                </a:ln>
                <a:solidFill>
                  <a:schemeClr val="tx1"/>
                </a:solidFill>
                <a:effectLst/>
                <a:uLnTx/>
                <a:uFillTx/>
                <a:latin typeface="+mn-lt"/>
                <a:ea typeface="+mn-ea"/>
                <a:cs typeface="+mn-cs"/>
              </a:rPr>
              <a:t>3 </a:t>
            </a: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レベル</a:t>
            </a:r>
            <a:endParaRPr kumimoji="1" lang="ja-JP"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smtClean="0">
                <a:ln>
                  <a:noFill/>
                </a:ln>
                <a:solidFill>
                  <a:schemeClr val="tx1"/>
                </a:solidFill>
                <a:effectLst/>
                <a:uLnTx/>
                <a:uFillTx/>
                <a:latin typeface="+mn-lt"/>
                <a:ea typeface="+mn-ea"/>
                <a:cs typeface="+mn-cs"/>
              </a:rPr>
              <a:t>4 </a:t>
            </a: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レベル</a:t>
            </a:r>
            <a:endParaRPr kumimoji="1" lang="ja-JP"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smtClean="0">
                <a:ln>
                  <a:noFill/>
                </a:ln>
                <a:solidFill>
                  <a:schemeClr val="tx1"/>
                </a:solidFill>
                <a:effectLst/>
                <a:uLnTx/>
                <a:uFillTx/>
                <a:latin typeface="+mn-lt"/>
                <a:ea typeface="+mn-ea"/>
                <a:cs typeface="+mn-cs"/>
              </a:rPr>
              <a:t>5 </a:t>
            </a: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レベル</a:t>
            </a:r>
            <a:endParaRPr kumimoji="1" lang="ja-JP"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フッター プレースホルダ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スライド番号プレースホルダ 6"/>
          <p:cNvSpPr>
            <a:spLocks noGrp="1"/>
          </p:cNvSpPr>
          <p:nvPr>
            <p:ph type="sldNum" sz="quarter" idx="5"/>
          </p:nvPr>
        </p:nvSpPr>
        <p:spPr>
          <a:xfrm>
            <a:off x="3848100" y="9432925"/>
            <a:ext cx="2944813" cy="496888"/>
          </a:xfrm>
          <a:prstGeom prst="rect">
            <a:avLst/>
          </a:prstGeom>
        </p:spPr>
        <p:txBody>
          <a:bodyPr vert="horz" lIns="91440" tIns="45720" rIns="91440" bIns="45720" rtlCol="0" anchor="b"/>
          <a:p>
            <a:pPr lvl="0" algn="r" eaLnBrk="1" hangingPunct="1"/>
            <a:fld id="{9A0DB2DC-4C9A-4742-B13C-FB6460FD3503}" type="slidenum">
              <a:rPr lang="ja-JP" altLang="en-US" sz="1200" dirty="0">
                <a:latin typeface="Calibri" panose="020F0502020204030204" pitchFamily="34" charset="0"/>
              </a:rPr>
            </a:fld>
            <a:endParaRPr lang="ja-JP" altLang="en-US"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スライド イメージ プレースホルダ 1"/>
          <p:cNvSpPr>
            <a:spLocks noGrp="1" noRot="1" noChangeAspect="1" noTextEdit="1"/>
          </p:cNvSpPr>
          <p:nvPr>
            <p:ph type="sldImg"/>
          </p:nvPr>
        </p:nvSpPr>
        <p:spPr>
          <a:ln>
            <a:solidFill>
              <a:srgbClr val="000000">
                <a:alpha val="100000"/>
              </a:srgbClr>
            </a:solidFill>
            <a:miter lim="800000"/>
          </a:ln>
        </p:spPr>
      </p:sp>
      <p:sp>
        <p:nvSpPr>
          <p:cNvPr id="32771" name="ノート プレースホルダ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ja-JP" altLang="en-US" dirty="0"/>
          </a:p>
        </p:txBody>
      </p:sp>
      <p:sp>
        <p:nvSpPr>
          <p:cNvPr id="17412" name="スライド番号プレースホルダ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ja-JP" altLang="en-US" sz="1200" dirty="0">
                <a:latin typeface="Calibri" panose="020F0502020204030204" pitchFamily="34" charset="0"/>
              </a:rPr>
            </a:fld>
            <a:endParaRPr lang="ja-JP" altLang="en-US"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9" name="灯片编号占位符 5"/>
          <p:cNvSpPr>
            <a:spLocks noGrp="1"/>
          </p:cNvSpPr>
          <p:nvPr>
            <p:ph type="sldNum" sz="quarter" idx="4"/>
          </p:nvPr>
        </p:nvSpPr>
        <p:spPr>
          <a:xfrm>
            <a:off x="8348663" y="6532563"/>
            <a:ext cx="628650" cy="244475"/>
          </a:xfrm>
          <a:prstGeom prst="rect">
            <a:avLst/>
          </a:prstGeom>
        </p:spPr>
        <p:txBody>
          <a:bodyPr/>
          <a:p>
            <a:pPr lvl="0" eaLnBrk="1" hangingPunct="1"/>
            <a:fld id="{9A0DB2DC-4C9A-4742-B13C-FB6460FD3503}" type="slidenum">
              <a:rPr lang="en-US" altLang="zh-CN" dirty="0"/>
            </a:fld>
            <a:endParaRPr lang="en-US" altLang="zh-CN"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sp>
        <p:nvSpPr>
          <p:cNvPr id="9" name="灯片编号占位符 5"/>
          <p:cNvSpPr>
            <a:spLocks noGrp="1"/>
          </p:cNvSpPr>
          <p:nvPr>
            <p:ph type="sldNum" sz="quarter" idx="4"/>
          </p:nvPr>
        </p:nvSpPr>
        <p:spPr>
          <a:xfrm>
            <a:off x="8348663" y="6532563"/>
            <a:ext cx="628650" cy="244475"/>
          </a:xfrm>
          <a:prstGeom prst="rect">
            <a:avLst/>
          </a:prstGeom>
        </p:spPr>
        <p:txBody>
          <a:bodyPr/>
          <a:p>
            <a:pPr lvl="0" eaLnBrk="1" hangingPunct="1"/>
            <a:fld id="{9A0DB2DC-4C9A-4742-B13C-FB6460FD3503}" type="slidenum">
              <a:rPr lang="en-US" altLang="zh-CN" dirty="0"/>
            </a:fld>
            <a:endParaRPr lang="en-US" altLang="zh-CN"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cSld name="内容">
    <p:spTree>
      <p:nvGrpSpPr>
        <p:cNvPr id="1" name=""/>
        <p:cNvGrpSpPr/>
        <p:nvPr/>
      </p:nvGrpSpPr>
      <p:grpSpPr>
        <a:xfrm>
          <a:off x="0" y="0"/>
          <a:ext cx="0" cy="0"/>
          <a:chOff x="0" y="0"/>
          <a:chExt cx="0" cy="0"/>
        </a:xfrm>
      </p:grpSpPr>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cSld name="3_自定义版式">
    <p:spTree>
      <p:nvGrpSpPr>
        <p:cNvPr id="1" name=""/>
        <p:cNvGrpSpPr/>
        <p:nvPr/>
      </p:nvGrpSpPr>
      <p:grpSpPr>
        <a:xfrm>
          <a:off x="0" y="0"/>
          <a:ext cx="0" cy="0"/>
          <a:chOff x="0" y="0"/>
          <a:chExt cx="0" cy="0"/>
        </a:xfrm>
      </p:grpSpPr>
      <p:pic>
        <p:nvPicPr>
          <p:cNvPr id="4103" name="Picture 2" descr="D:\02 工作宝典\C、PPT制作参考资料\01 我的PPT模板\PPT封底-1.jpg"/>
          <p:cNvPicPr>
            <a:picLocks noChangeAspect="1"/>
          </p:cNvPicPr>
          <p:nvPr/>
        </p:nvPicPr>
        <p:blipFill>
          <a:blip r:embed="rId2"/>
          <a:srcRect l="1154" r="1962"/>
          <a:stretch>
            <a:fillRect/>
          </a:stretch>
        </p:blipFill>
        <p:spPr>
          <a:xfrm>
            <a:off x="0" y="928688"/>
            <a:ext cx="9144000" cy="5929312"/>
          </a:xfrm>
          <a:prstGeom prst="rect">
            <a:avLst/>
          </a:prstGeom>
          <a:noFill/>
          <a:ln w="9525">
            <a:noFill/>
          </a:ln>
        </p:spPr>
      </p:pic>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150938" y="617538"/>
            <a:ext cx="7793037"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1182688" y="2017713"/>
            <a:ext cx="7772400" cy="411480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日期占位符 3"/>
          <p:cNvSpPr>
            <a:spLocks noGrp="1"/>
          </p:cNvSpPr>
          <p:nvPr>
            <p:ph type="dt" sz="half" idx="2"/>
          </p:nvPr>
        </p:nvSpPr>
        <p:spPr>
          <a:xfrm>
            <a:off x="914400" y="6324600"/>
            <a:ext cx="1905000" cy="45720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543BF327-B007-497B-A0B2-C219F3F42FDB}" type="datetimeFigureOut">
              <a:rPr kumimoji="0" lang="ja-JP" altLang="en-US" sz="1200" b="0" i="0" u="none" strike="noStrike" kern="1200" cap="none" spc="0" normalizeH="0" baseline="0" noProof="0">
                <a:ln>
                  <a:noFill/>
                </a:ln>
                <a:solidFill>
                  <a:schemeClr val="accent1">
                    <a:shade val="75000"/>
                  </a:schemeClr>
                </a:solidFill>
                <a:effectLst/>
                <a:uLnTx/>
                <a:uFillTx/>
                <a:latin typeface="Arial" panose="020B0604020202020204" pitchFamily="34" charset="0"/>
                <a:ea typeface="MS PGothic" panose="020B0600070205080204" pitchFamily="34" charset="-128"/>
                <a:cs typeface="+mn-cs"/>
              </a:rPr>
            </a:fld>
            <a:endParaRPr kumimoji="0" lang="ja-JP" altLang="en-US" sz="1200" b="0" i="0" u="none" strike="noStrike" kern="1200" cap="none" spc="0" normalizeH="0" baseline="0" noProof="0" dirty="0">
              <a:ln>
                <a:noFill/>
              </a:ln>
              <a:solidFill>
                <a:schemeClr val="accent1">
                  <a:shade val="75000"/>
                </a:schemeClr>
              </a:solidFill>
              <a:effectLst/>
              <a:uLnTx/>
              <a:uFillTx/>
              <a:latin typeface="Arial" panose="020B0604020202020204" pitchFamily="34" charset="0"/>
              <a:ea typeface="MS PGothic" panose="020B0600070205080204" pitchFamily="34" charset="-128"/>
              <a:cs typeface="+mn-cs"/>
            </a:endParaRPr>
          </a:p>
        </p:txBody>
      </p:sp>
      <p:sp>
        <p:nvSpPr>
          <p:cNvPr id="10" name="页脚占位符 4"/>
          <p:cNvSpPr>
            <a:spLocks noGrp="1"/>
          </p:cNvSpPr>
          <p:nvPr>
            <p:ph type="ftr" sz="quarter" idx="3"/>
          </p:nvPr>
        </p:nvSpPr>
        <p:spPr>
          <a:xfrm>
            <a:off x="3352800" y="6324600"/>
            <a:ext cx="2895600" cy="4572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ja-JP" altLang="en-US" sz="1200" b="0" i="0" u="none" strike="noStrike" kern="1200" cap="none" spc="0" normalizeH="0" baseline="0" noProof="0">
              <a:ln>
                <a:noFill/>
              </a:ln>
              <a:solidFill>
                <a:schemeClr val="accent1">
                  <a:shade val="75000"/>
                </a:schemeClr>
              </a:solidFill>
              <a:effectLst/>
              <a:uLnTx/>
              <a:uFillTx/>
              <a:latin typeface="Arial" panose="020B0604020202020204" pitchFamily="34" charset="0"/>
              <a:ea typeface="MS PGothic" panose="020B0600070205080204" pitchFamily="34" charset="-128"/>
              <a:cs typeface="+mn-cs"/>
            </a:endParaRPr>
          </a:p>
        </p:txBody>
      </p:sp>
      <p:sp>
        <p:nvSpPr>
          <p:cNvPr id="11" name="灯片编号占位符 5"/>
          <p:cNvSpPr>
            <a:spLocks noGrp="1"/>
          </p:cNvSpPr>
          <p:nvPr>
            <p:ph type="sldNum" sz="quarter" idx="4"/>
          </p:nvPr>
        </p:nvSpPr>
        <p:spPr>
          <a:xfrm>
            <a:off x="6781800" y="6324600"/>
            <a:ext cx="1905000" cy="457200"/>
          </a:xfrm>
          <a:prstGeom prst="rect">
            <a:avLst/>
          </a:prstGeom>
        </p:spPr>
        <p:txBody>
          <a:bodyPr/>
          <a:p>
            <a:pPr algn="r"/>
            <a:fld id="{9A0DB2DC-4C9A-4742-B13C-FB6460FD3503}" type="slidenum">
              <a:rPr lang="ja-JP" altLang="en-US" dirty="0"/>
            </a:fld>
            <a:endParaRPr lang="ja-JP" alt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AC1B7B3F-A56B-4310-A966-BD55D80449F1}"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3127340-2293-49D2-96F1-6E7BF0C8FD9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AC1B7B3F-A56B-4310-A966-BD55D80449F1}"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3127340-2293-49D2-96F1-6E7BF0C8FD9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7" name="Line 6"/>
          <p:cNvSpPr>
            <a:spLocks noChangeShapeType="1"/>
          </p:cNvSpPr>
          <p:nvPr/>
        </p:nvSpPr>
        <p:spPr bwMode="auto">
          <a:xfrm>
            <a:off x="141288" y="6477000"/>
            <a:ext cx="8836025" cy="0"/>
          </a:xfrm>
          <a:prstGeom prst="line">
            <a:avLst/>
          </a:prstGeom>
          <a:noFill/>
          <a:ln w="12700">
            <a:solidFill>
              <a:srgbClr val="8B8B8B"/>
            </a:solidFill>
            <a:rou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GB" sz="2955" b="0" i="0" u="none" strike="noStrike" kern="1200" cap="none" spc="0" normalizeH="0" baseline="0" noProof="0" dirty="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8" name="Line 6"/>
          <p:cNvSpPr>
            <a:spLocks noChangeShapeType="1"/>
          </p:cNvSpPr>
          <p:nvPr/>
        </p:nvSpPr>
        <p:spPr bwMode="auto">
          <a:xfrm>
            <a:off x="150813" y="820738"/>
            <a:ext cx="8836025" cy="0"/>
          </a:xfrm>
          <a:prstGeom prst="line">
            <a:avLst/>
          </a:prstGeom>
          <a:noFill/>
          <a:ln w="38100">
            <a:solidFill>
              <a:schemeClr val="bg1">
                <a:lumMod val="75000"/>
              </a:schemeClr>
            </a:solidFill>
            <a:rou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GB" sz="2955" b="0" i="0" u="none" strike="noStrike" kern="1200" cap="none" spc="0" normalizeH="0" baseline="0" noProof="0" dirty="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1028" name="文本框 13"/>
          <p:cNvSpPr txBox="1"/>
          <p:nvPr/>
        </p:nvSpPr>
        <p:spPr>
          <a:xfrm>
            <a:off x="150813" y="6477000"/>
            <a:ext cx="2135187" cy="307975"/>
          </a:xfrm>
          <a:prstGeom prst="rect">
            <a:avLst/>
          </a:prstGeom>
          <a:noFill/>
          <a:ln w="9525">
            <a:noFill/>
          </a:ln>
        </p:spPr>
        <p:txBody>
          <a:bodyPr>
            <a:spAutoFit/>
          </a:bodyPr>
          <a:p>
            <a:pPr lvl="0" eaLnBrk="1" hangingPunct="1">
              <a:buNone/>
            </a:pPr>
            <a:r>
              <a:rPr lang="en-US" altLang="zh-CN" sz="1400" dirty="0">
                <a:solidFill>
                  <a:srgbClr val="7F7F7F"/>
                </a:solidFill>
                <a:latin typeface="Tahoma" panose="020B0604030504040204" pitchFamily="34" charset="0"/>
              </a:rPr>
              <a:t>www.leanplants.com</a:t>
            </a:r>
            <a:endParaRPr lang="zh-CN" altLang="en-US" sz="1400" dirty="0">
              <a:solidFill>
                <a:srgbClr val="7F7F7F"/>
              </a:solidFill>
              <a:latin typeface="Tahoma" panose="020B0604030504040204" pitchFamily="34" charset="0"/>
            </a:endParaRPr>
          </a:p>
        </p:txBody>
      </p:sp>
      <p:sp>
        <p:nvSpPr>
          <p:cNvPr id="15" name="Text Box 5"/>
          <p:cNvSpPr txBox="1">
            <a:spLocks noChangeArrowheads="1"/>
          </p:cNvSpPr>
          <p:nvPr/>
        </p:nvSpPr>
        <p:spPr bwMode="auto">
          <a:xfrm>
            <a:off x="8723313" y="6543675"/>
            <a:ext cx="338138" cy="244475"/>
          </a:xfrm>
          <a:prstGeom prst="rect">
            <a:avLst/>
          </a:prstGeom>
          <a:noFill/>
          <a:ln>
            <a:noFill/>
          </a:ln>
        </p:spPr>
        <p:txBody>
          <a:bodyPr wrap="none">
            <a:spAutoFit/>
          </a:bodyPr>
          <a:p>
            <a:pPr lvl="0" eaLnBrk="0" hangingPunct="0">
              <a:buNone/>
            </a:pPr>
            <a:fld id="{9A0DB2DC-4C9A-4742-B13C-FB6460FD3503}" type="slidenum">
              <a:rPr lang="en-GB" altLang="zh-CN" sz="900" dirty="0">
                <a:latin typeface="Arial" panose="020B0604020202020204" pitchFamily="34" charset="0"/>
              </a:rPr>
            </a:fld>
            <a:endParaRPr lang="en-GB" altLang="zh-CN" sz="900" dirty="0">
              <a:latin typeface="Arial" panose="020B0604020202020204" pitchFamily="34" charset="0"/>
            </a:endParaRPr>
          </a:p>
        </p:txBody>
      </p:sp>
      <p:pic>
        <p:nvPicPr>
          <p:cNvPr id="1030" name="图片 2"/>
          <p:cNvPicPr>
            <a:picLocks noChangeAspect="1"/>
          </p:cNvPicPr>
          <p:nvPr/>
        </p:nvPicPr>
        <p:blipFill>
          <a:blip r:embed="rId9"/>
          <a:srcRect t="29845" b="32617"/>
          <a:stretch>
            <a:fillRect/>
          </a:stretch>
        </p:blipFill>
        <p:spPr>
          <a:xfrm>
            <a:off x="7712075" y="109538"/>
            <a:ext cx="1274763" cy="63817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タイトル 1"/>
          <p:cNvSpPr>
            <a:spLocks noGrp="1"/>
          </p:cNvSpPr>
          <p:nvPr>
            <p:ph type="ctrTitle"/>
          </p:nvPr>
        </p:nvSpPr>
        <p:spPr/>
        <p:txBody>
          <a:bodyPr vert="horz" anchor="t"/>
          <a:p>
            <a:pPr algn="ctr" eaLnBrk="1" hangingPunct="1">
              <a:buClrTx/>
              <a:buSzTx/>
              <a:buFontTx/>
            </a:pPr>
            <a:r>
              <a:rPr lang="en-US" altLang="ja-JP" sz="4000" u="sng">
                <a:effectLst>
                  <a:outerShdw blurRad="38100" dist="38100" dir="2700000">
                    <a:srgbClr val="C0C0C0"/>
                  </a:outerShdw>
                </a:effectLst>
              </a:rPr>
              <a:t>5 W </a:t>
            </a:r>
            <a:r>
              <a:rPr lang="zh-CN" altLang="en-US" sz="4000" u="sng" dirty="0">
                <a:effectLst>
                  <a:outerShdw blurRad="38100" dist="38100" dir="2700000">
                    <a:srgbClr val="C0C0C0"/>
                  </a:outerShdw>
                </a:effectLst>
              </a:rPr>
              <a:t>分析指南</a:t>
            </a:r>
            <a:endParaRPr lang="ja-JP" altLang="en-US" sz="4000" u="sng" dirty="0">
              <a:effectLst>
                <a:outerShdw blurRad="38100" dist="38100" dir="2700000">
                  <a:srgbClr val="C0C0C0"/>
                </a:outerShdw>
              </a:effectLst>
            </a:endParaRPr>
          </a:p>
        </p:txBody>
      </p:sp>
      <p:sp>
        <p:nvSpPr>
          <p:cNvPr id="3" name="副标题 2"/>
          <p:cNvSpPr>
            <a:spLocks noGrp="1"/>
          </p:cNvSpPr>
          <p:nvPr>
            <p:ph type="subTitle" idx="1"/>
          </p:nvPr>
        </p:nvSpPr>
        <p:spPr/>
        <p:txBody>
          <a:bodyPr/>
          <a:p>
            <a:endParaRPr lang="zh-CN" altLang="en-US"/>
          </a:p>
        </p:txBody>
      </p:sp>
      <p:sp>
        <p:nvSpPr>
          <p:cNvPr id="10247" name="文本框 10246"/>
          <p:cNvSpPr txBox="1"/>
          <p:nvPr/>
        </p:nvSpPr>
        <p:spPr>
          <a:xfrm>
            <a:off x="1116013" y="2708275"/>
            <a:ext cx="6769100" cy="519113"/>
          </a:xfrm>
          <a:prstGeom prst="rect">
            <a:avLst/>
          </a:prstGeom>
          <a:noFill/>
          <a:ln w="9525">
            <a:noFill/>
          </a:ln>
        </p:spPr>
        <p:txBody>
          <a:bodyPr>
            <a:spAutoFit/>
          </a:bodyPr>
          <a:p>
            <a:pPr algn="ctr"/>
            <a:r>
              <a:rPr lang="en-US" altLang="zh-CN" sz="2800" b="1" u="sng">
                <a:solidFill>
                  <a:srgbClr val="FF3300"/>
                </a:solidFill>
                <a:latin typeface="Verdana" panose="020B0604030504040204" pitchFamily="34" charset="0"/>
              </a:rPr>
              <a:t>5W</a:t>
            </a:r>
            <a:r>
              <a:rPr lang="zh-CN" altLang="en-US" sz="2800" b="1" u="sng" dirty="0">
                <a:solidFill>
                  <a:srgbClr val="FF3300"/>
                </a:solidFill>
                <a:latin typeface="Verdana" panose="020B0604030504040204" pitchFamily="34" charset="0"/>
              </a:rPr>
              <a:t>（问</a:t>
            </a:r>
            <a:r>
              <a:rPr lang="en-US" altLang="zh-CN" sz="2800" b="1" u="sng">
                <a:solidFill>
                  <a:srgbClr val="FF3300"/>
                </a:solidFill>
                <a:latin typeface="Verdana" panose="020B0604030504040204" pitchFamily="34" charset="0"/>
              </a:rPr>
              <a:t>5</a:t>
            </a:r>
            <a:r>
              <a:rPr lang="zh-CN" altLang="en-US" sz="2800" b="1" u="sng" dirty="0">
                <a:solidFill>
                  <a:srgbClr val="FF3300"/>
                </a:solidFill>
                <a:latin typeface="Verdana" panose="020B0604030504040204" pitchFamily="34" charset="0"/>
              </a:rPr>
              <a:t>次为什么）分析有效实施法</a:t>
            </a:r>
            <a:endParaRPr lang="zh-CN" altLang="en-US" sz="2800" b="1" u="sng" dirty="0">
              <a:solidFill>
                <a:srgbClr val="FF3300"/>
              </a:solidFill>
              <a:latin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テキスト ボックス 1"/>
          <p:cNvSpPr txBox="1"/>
          <p:nvPr/>
        </p:nvSpPr>
        <p:spPr>
          <a:xfrm>
            <a:off x="357188" y="188913"/>
            <a:ext cx="4143375" cy="528637"/>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sz="2800" b="1">
                <a:latin typeface="Times New Roman" panose="02020603050405020304" pitchFamily="18" charset="0"/>
                <a:ea typeface="宋体" panose="02010600030101010101" pitchFamily="2" charset="-122"/>
              </a:rPr>
              <a:t>6.</a:t>
            </a:r>
            <a:r>
              <a:rPr lang="ja-JP" altLang="en-US" sz="2800" b="1" dirty="0">
                <a:latin typeface="Times New Roman" panose="02020603050405020304" pitchFamily="18" charset="0"/>
                <a:ea typeface="宋体" panose="02010600030101010101" pitchFamily="2" charset="-122"/>
              </a:rPr>
              <a:t>　</a:t>
            </a:r>
            <a:r>
              <a:rPr lang="en-US" altLang="ja-JP" sz="2800" b="1">
                <a:latin typeface="Times New Roman" panose="02020603050405020304" pitchFamily="18" charset="0"/>
                <a:ea typeface="宋体" panose="02010600030101010101" pitchFamily="2" charset="-122"/>
              </a:rPr>
              <a:t>5W</a:t>
            </a:r>
            <a:r>
              <a:rPr lang="zh-CN" altLang="en-US" sz="2800" b="1" dirty="0">
                <a:latin typeface="Times New Roman" panose="02020603050405020304" pitchFamily="18" charset="0"/>
                <a:ea typeface="宋体" panose="02010600030101010101" pitchFamily="2" charset="-122"/>
              </a:rPr>
              <a:t>分析的事先准备</a:t>
            </a:r>
            <a:endParaRPr lang="en-US" altLang="ja-JP" sz="2800" b="1">
              <a:latin typeface="Times New Roman" panose="02020603050405020304" pitchFamily="18" charset="0"/>
              <a:ea typeface="宋体" panose="02010600030101010101" pitchFamily="2" charset="-122"/>
            </a:endParaRPr>
          </a:p>
        </p:txBody>
      </p:sp>
      <p:sp>
        <p:nvSpPr>
          <p:cNvPr id="19459" name="正方形/長方形 2"/>
          <p:cNvSpPr/>
          <p:nvPr/>
        </p:nvSpPr>
        <p:spPr>
          <a:xfrm>
            <a:off x="357188" y="1071563"/>
            <a:ext cx="8572500" cy="4137025"/>
          </a:xfrm>
          <a:prstGeom prst="rect">
            <a:avLst/>
          </a:prstGeom>
          <a:noFill/>
          <a:ln w="9525">
            <a:noFill/>
          </a:ln>
        </p:spPr>
        <p:txBody>
          <a:bodyPr>
            <a:spAutoFit/>
          </a:bodyPr>
          <a:p>
            <a:pPr>
              <a:spcBef>
                <a:spcPct val="0"/>
              </a:spcBef>
            </a:pPr>
            <a:r>
              <a:rPr lang="en-US" altLang="ja-JP" sz="1900" b="1">
                <a:latin typeface="Times New Roman" panose="02020603050405020304" pitchFamily="18" charset="0"/>
                <a:ea typeface="宋体" panose="02010600030101010101" pitchFamily="2" charset="-122"/>
              </a:rPr>
              <a:t>1)</a:t>
            </a:r>
            <a:r>
              <a:rPr lang="zh-CN" altLang="en-US" sz="1900" b="1" u="sng" dirty="0">
                <a:solidFill>
                  <a:srgbClr val="FF0000"/>
                </a:solidFill>
                <a:latin typeface="Times New Roman" panose="02020603050405020304" pitchFamily="18" charset="0"/>
                <a:ea typeface="宋体" panose="02010600030101010101" pitchFamily="2" charset="-122"/>
              </a:rPr>
              <a:t>整理问题，详细了解事实情况。</a:t>
            </a:r>
            <a:endParaRPr lang="en-US" altLang="ja-JP" sz="1900" b="1" u="sng">
              <a:solidFill>
                <a:srgbClr val="FF0000"/>
              </a:solidFill>
              <a:latin typeface="Times New Roman" panose="02020603050405020304" pitchFamily="18" charset="0"/>
              <a:ea typeface="宋体" panose="02010600030101010101" pitchFamily="2" charset="-122"/>
            </a:endParaRPr>
          </a:p>
          <a:p>
            <a:pPr>
              <a:spcBef>
                <a:spcPct val="0"/>
              </a:spcBef>
            </a:pPr>
            <a:endParaRPr lang="ja-JP" altLang="en-US" sz="1900" b="1" u="sng" dirty="0">
              <a:solidFill>
                <a:srgbClr val="FF0000"/>
              </a:solidFill>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①</a:t>
            </a:r>
            <a:r>
              <a:rPr lang="zh-CN" altLang="en-US" sz="1900" b="1" dirty="0">
                <a:latin typeface="Times New Roman" panose="02020603050405020304" pitchFamily="18" charset="0"/>
                <a:ea typeface="宋体" panose="02010600030101010101" pitchFamily="2" charset="-122"/>
              </a:rPr>
              <a:t>需要对发生问题的现场、现物、问题内容进行详细确认。</a:t>
            </a:r>
            <a:endParaRPr lang="ja-JP" altLang="en-US" sz="1900" b="1" dirty="0">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u="sng" dirty="0">
                <a:solidFill>
                  <a:srgbClr val="FF0000"/>
                </a:solidFill>
                <a:latin typeface="Times New Roman" panose="02020603050405020304" pitchFamily="18" charset="0"/>
                <a:ea typeface="宋体" panose="02010600030101010101" pitchFamily="2" charset="-122"/>
              </a:rPr>
              <a:t>贯彻</a:t>
            </a:r>
            <a:r>
              <a:rPr lang="en-US" altLang="zh-CN" sz="1900" b="1" u="sng">
                <a:solidFill>
                  <a:srgbClr val="FF0000"/>
                </a:solidFill>
                <a:latin typeface="Times New Roman" panose="02020603050405020304" pitchFamily="18" charset="0"/>
                <a:ea typeface="宋体" panose="02010600030101010101" pitchFamily="2" charset="-122"/>
              </a:rPr>
              <a:t>3</a:t>
            </a:r>
            <a:r>
              <a:rPr lang="zh-CN" altLang="en-US" sz="1900" b="1" u="sng" dirty="0">
                <a:solidFill>
                  <a:srgbClr val="FF0000"/>
                </a:solidFill>
                <a:latin typeface="Times New Roman" panose="02020603050405020304" pitchFamily="18" charset="0"/>
                <a:ea typeface="宋体" panose="02010600030101010101" pitchFamily="2" charset="-122"/>
              </a:rPr>
              <a:t>现主义</a:t>
            </a:r>
            <a:r>
              <a:rPr lang="ja-JP" altLang="en-US" sz="1900" b="1" dirty="0">
                <a:latin typeface="Times New Roman" panose="02020603050405020304" pitchFamily="18" charset="0"/>
                <a:ea typeface="宋体" panose="02010600030101010101" pitchFamily="2" charset="-122"/>
              </a:rPr>
              <a:t>）。</a:t>
            </a:r>
            <a:endParaRPr lang="ja-JP" altLang="en-US" sz="1900" b="1" dirty="0">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②</a:t>
            </a:r>
            <a:r>
              <a:rPr lang="zh-CN" altLang="en-US" sz="1900" b="1" dirty="0">
                <a:latin typeface="Times New Roman" panose="02020603050405020304" pitchFamily="18" charset="0"/>
                <a:ea typeface="宋体" panose="02010600030101010101" pitchFamily="2" charset="-122"/>
              </a:rPr>
              <a:t>必须向问题发生的当事人听取情况。</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但是不得像追究责任、审问当事人。已发生的事情不能让它白白发生。</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　需要大家齐心协力一起考虑防止问题再度发生的对策。</a:t>
            </a:r>
            <a:endParaRPr lang="en-US" altLang="ja-JP" sz="1900" b="1">
              <a:latin typeface="Times New Roman" panose="02020603050405020304" pitchFamily="18" charset="0"/>
              <a:ea typeface="宋体" panose="02010600030101010101" pitchFamily="2" charset="-122"/>
            </a:endParaRPr>
          </a:p>
          <a:p>
            <a:pPr>
              <a:spcBef>
                <a:spcPct val="0"/>
              </a:spcBef>
            </a:pPr>
            <a:endParaRPr lang="en-US" altLang="ja-JP" sz="1900" b="1">
              <a:latin typeface="Times New Roman" panose="02020603050405020304" pitchFamily="18" charset="0"/>
              <a:ea typeface="宋体" panose="02010600030101010101" pitchFamily="2" charset="-122"/>
            </a:endParaRPr>
          </a:p>
          <a:p>
            <a:pPr>
              <a:spcBef>
                <a:spcPct val="0"/>
              </a:spcBef>
            </a:pPr>
            <a:r>
              <a:rPr lang="en-US" altLang="ja-JP" sz="1900" b="1">
                <a:latin typeface="Times New Roman" panose="02020603050405020304" pitchFamily="18" charset="0"/>
                <a:ea typeface="宋体" panose="02010600030101010101" pitchFamily="2" charset="-122"/>
              </a:rPr>
              <a:t>2)</a:t>
            </a:r>
            <a:r>
              <a:rPr lang="zh-CN" altLang="en-US" sz="1900" b="1" u="sng" dirty="0">
                <a:solidFill>
                  <a:srgbClr val="FF0000"/>
                </a:solidFill>
                <a:latin typeface="Times New Roman" panose="02020603050405020304" pitchFamily="18" charset="0"/>
                <a:ea typeface="宋体" panose="02010600030101010101" pitchFamily="2" charset="-122"/>
              </a:rPr>
              <a:t>需要好好理解问题部件的结构、功能。</a:t>
            </a:r>
            <a:endParaRPr lang="en-US" altLang="ja-JP" sz="1900" b="1" u="sng">
              <a:solidFill>
                <a:srgbClr val="FF0000"/>
              </a:solidFill>
              <a:latin typeface="Times New Roman" panose="02020603050405020304" pitchFamily="18" charset="0"/>
              <a:ea typeface="宋体" panose="02010600030101010101" pitchFamily="2" charset="-122"/>
            </a:endParaRPr>
          </a:p>
          <a:p>
            <a:pPr>
              <a:spcBef>
                <a:spcPct val="0"/>
              </a:spcBef>
            </a:pPr>
            <a:endParaRPr lang="ja-JP" altLang="en-US" sz="1900" b="1" u="sng" dirty="0">
              <a:solidFill>
                <a:srgbClr val="FF0000"/>
              </a:solidFill>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①</a:t>
            </a:r>
            <a:r>
              <a:rPr lang="zh-CN" altLang="en-US" sz="1900" b="1" dirty="0">
                <a:latin typeface="Times New Roman" panose="02020603050405020304" pitchFamily="18" charset="0"/>
                <a:ea typeface="宋体" panose="02010600030101010101" pitchFamily="2" charset="-122"/>
              </a:rPr>
              <a:t>如果是机械</a:t>
            </a:r>
            <a:r>
              <a:rPr lang="ja-JP" altLang="en-US" sz="1900" b="1" dirty="0">
                <a:latin typeface="Times New Roman" panose="02020603050405020304" pitchFamily="18" charset="0"/>
                <a:ea typeface="宋体" panose="02010600030101010101" pitchFamily="2" charset="-122"/>
              </a:rPr>
              <a:t>・</a:t>
            </a:r>
            <a:r>
              <a:rPr lang="zh-CN" altLang="en-US" sz="1900" b="1" dirty="0">
                <a:latin typeface="Times New Roman" panose="02020603050405020304" pitchFamily="18" charset="0"/>
                <a:ea typeface="宋体" panose="02010600030101010101" pitchFamily="2" charset="-122"/>
              </a:rPr>
              <a:t>装置的问题，需要好好理解其结构、功能等。</a:t>
            </a:r>
            <a:endParaRPr lang="ja-JP" altLang="en-US" sz="1900" b="1" dirty="0">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②</a:t>
            </a:r>
            <a:r>
              <a:rPr lang="zh-CN" altLang="en-US" sz="1900" b="1" dirty="0">
                <a:latin typeface="Times New Roman" panose="02020603050405020304" pitchFamily="18" charset="0"/>
                <a:ea typeface="宋体" panose="02010600030101010101" pitchFamily="2" charset="-122"/>
              </a:rPr>
              <a:t>如果是工作方面的问题，需要好好理解其程序、要求等。</a:t>
            </a:r>
            <a:endParaRPr lang="ja-JP" altLang="en-US" sz="1900" b="1" dirty="0">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正规程序、要求会与实际操作有出入，所以不仅仅是要检查程序文件，</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重要的是从实际上是如何进行的，这一观点来调查。</a:t>
            </a:r>
            <a:endParaRPr lang="ja-JP" altLang="en-US" sz="1900" b="1" dirty="0">
              <a:latin typeface="Times New Roman" panose="02020603050405020304" pitchFamily="18" charset="0"/>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テキスト ボックス 1"/>
          <p:cNvSpPr txBox="1"/>
          <p:nvPr/>
        </p:nvSpPr>
        <p:spPr>
          <a:xfrm>
            <a:off x="323850" y="189230"/>
            <a:ext cx="4143375" cy="528638"/>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sz="2800" b="1">
                <a:latin typeface="MS PGothic" panose="020B0600070205080204" pitchFamily="34" charset="-128"/>
              </a:rPr>
              <a:t>7.</a:t>
            </a:r>
            <a:r>
              <a:rPr lang="ja-JP" altLang="en-US" sz="2800" dirty="0">
                <a:latin typeface="MS PGothic" panose="020B0600070205080204" pitchFamily="34" charset="-128"/>
              </a:rPr>
              <a:t>　</a:t>
            </a:r>
            <a:r>
              <a:rPr lang="en-US" altLang="ja-JP" sz="2800" b="1">
                <a:latin typeface="MS PGothic" panose="020B0600070205080204" pitchFamily="34" charset="-128"/>
              </a:rPr>
              <a:t>5W</a:t>
            </a:r>
            <a:r>
              <a:rPr lang="zh-CN" altLang="en-US" sz="2800" b="1" dirty="0">
                <a:latin typeface="宋体" panose="02010600030101010101" pitchFamily="2" charset="-122"/>
                <a:ea typeface="宋体" panose="02010600030101010101" pitchFamily="2" charset="-122"/>
              </a:rPr>
              <a:t>分析的实施</a:t>
            </a:r>
            <a:endParaRPr lang="en-US" altLang="ja-JP" sz="2800" b="1">
              <a:latin typeface="宋体" panose="02010600030101010101" pitchFamily="2" charset="-122"/>
              <a:ea typeface="宋体" panose="02010600030101010101" pitchFamily="2" charset="-122"/>
            </a:endParaRPr>
          </a:p>
        </p:txBody>
      </p:sp>
      <p:sp>
        <p:nvSpPr>
          <p:cNvPr id="3" name="正方形/長方形 2"/>
          <p:cNvSpPr/>
          <p:nvPr/>
        </p:nvSpPr>
        <p:spPr>
          <a:xfrm>
            <a:off x="214313" y="1285875"/>
            <a:ext cx="8715375" cy="5080000"/>
          </a:xfrm>
          <a:prstGeom prst="rect">
            <a:avLst/>
          </a:prstGeom>
        </p:spPr>
        <p:txBody>
          <a:bodyPr>
            <a:spAutoFit/>
          </a:bodyPr>
          <a:p>
            <a:pPr>
              <a:spcBef>
                <a:spcPct val="0"/>
              </a:spcBef>
            </a:pPr>
            <a:r>
              <a:rPr lang="ja-JP" altLang="en-US" dirty="0">
                <a:latin typeface="Franklin Gothic Book" pitchFamily="34" charset="0"/>
                <a:ea typeface="HGｺﾞｼｯｸE" pitchFamily="49" charset="-128"/>
              </a:rPr>
              <a:t>　</a:t>
            </a:r>
            <a:r>
              <a:rPr lang="ja-JP" altLang="en-US" dirty="0">
                <a:solidFill>
                  <a:srgbClr val="D2A010"/>
                </a:solidFill>
                <a:latin typeface="Franklin Gothic Book" pitchFamily="34" charset="0"/>
                <a:ea typeface="HGｺﾞｼｯｸE" pitchFamily="49" charset="-128"/>
              </a:rPr>
              <a:t>　</a:t>
            </a:r>
            <a:r>
              <a:rPr lang="en-US" altLang="ja-JP" sz="2400" b="1" u="sng">
                <a:latin typeface="MS PGothic" panose="020B0600070205080204" pitchFamily="34" charset="-128"/>
              </a:rPr>
              <a:t>1</a:t>
            </a:r>
            <a:r>
              <a:rPr lang="en-US" altLang="ja-JP" sz="2400" b="1" u="sng">
                <a:solidFill>
                  <a:srgbClr val="0070C0"/>
                </a:solidFill>
                <a:latin typeface="MS PGothic" panose="020B0600070205080204" pitchFamily="34" charset="-128"/>
              </a:rPr>
              <a:t>)”</a:t>
            </a:r>
            <a:r>
              <a:rPr lang="zh-CN" altLang="en-US" sz="2400" b="1" u="sng" dirty="0">
                <a:solidFill>
                  <a:srgbClr val="0070C0"/>
                </a:solidFill>
                <a:latin typeface="宋体" panose="02010600030101010101" pitchFamily="2" charset="-122"/>
                <a:ea typeface="宋体" panose="02010600030101010101" pitchFamily="2" charset="-122"/>
              </a:rPr>
              <a:t>现象</a:t>
            </a:r>
            <a:r>
              <a:rPr lang="ja-JP" altLang="en-US" sz="2400" b="1" u="sng" dirty="0">
                <a:solidFill>
                  <a:srgbClr val="0070C0"/>
                </a:solidFill>
                <a:latin typeface="宋体" panose="02010600030101010101" pitchFamily="2" charset="-122"/>
                <a:ea typeface="宋体" panose="02010600030101010101" pitchFamily="2" charset="-122"/>
              </a:rPr>
              <a:t>”</a:t>
            </a:r>
            <a:r>
              <a:rPr lang="zh-CN" altLang="en-US" sz="2400" b="1" u="sng" dirty="0">
                <a:solidFill>
                  <a:srgbClr val="0070C0"/>
                </a:solidFill>
                <a:latin typeface="宋体" panose="02010600030101010101" pitchFamily="2" charset="-122"/>
                <a:ea typeface="宋体" panose="02010600030101010101" pitchFamily="2" charset="-122"/>
              </a:rPr>
              <a:t>栏的写法</a:t>
            </a:r>
            <a:endParaRPr lang="en-US" altLang="ja-JP" sz="2400" b="1" u="sng">
              <a:solidFill>
                <a:srgbClr val="0070C0"/>
              </a:solidFill>
              <a:latin typeface="宋体" panose="02010600030101010101" pitchFamily="2" charset="-122"/>
              <a:ea typeface="宋体" panose="02010600030101010101" pitchFamily="2" charset="-122"/>
            </a:endParaRPr>
          </a:p>
          <a:p>
            <a:pPr>
              <a:spcBef>
                <a:spcPct val="0"/>
              </a:spcBef>
            </a:pPr>
            <a:endParaRPr lang="ja-JP" altLang="en-US" sz="1900" b="1" dirty="0">
              <a:solidFill>
                <a:srgbClr val="D2A010"/>
              </a:solidFill>
              <a:latin typeface="MS PGothic" panose="020B0600070205080204" pitchFamily="34" charset="-128"/>
            </a:endParaRPr>
          </a:p>
          <a:p>
            <a:pPr>
              <a:spcBef>
                <a:spcPct val="0"/>
              </a:spcBef>
            </a:pPr>
            <a:r>
              <a:rPr lang="ja-JP" altLang="en-US" sz="1900" b="1" dirty="0">
                <a:latin typeface="MS PGothic" panose="020B0600070205080204" pitchFamily="34" charset="-128"/>
              </a:rPr>
              <a:t>　　　　①</a:t>
            </a:r>
            <a:r>
              <a:rPr lang="en-US" altLang="ja-JP" sz="1900" b="1" u="sng">
                <a:solidFill>
                  <a:srgbClr val="FF0000"/>
                </a:solidFill>
                <a:latin typeface="宋体" panose="02010600030101010101" pitchFamily="2" charset="-122"/>
                <a:ea typeface="宋体" panose="02010600030101010101" pitchFamily="2" charset="-122"/>
              </a:rPr>
              <a:t>｢</a:t>
            </a:r>
            <a:r>
              <a:rPr lang="zh-CN" altLang="en-US" sz="1900" b="1" u="sng" dirty="0">
                <a:solidFill>
                  <a:srgbClr val="FF0000"/>
                </a:solidFill>
                <a:latin typeface="宋体" panose="02010600030101010101" pitchFamily="2" charset="-122"/>
                <a:ea typeface="宋体" panose="02010600030101010101" pitchFamily="2" charset="-122"/>
              </a:rPr>
              <a:t>哪里不行</a:t>
            </a:r>
            <a:r>
              <a:rPr lang="en-US" altLang="ja-JP" sz="1900" b="1" u="sng">
                <a:solidFill>
                  <a:srgbClr val="FF0000"/>
                </a:solidFill>
                <a:latin typeface="宋体" panose="02010600030101010101" pitchFamily="2" charset="-122"/>
                <a:ea typeface="宋体" panose="02010600030101010101" pitchFamily="2" charset="-122"/>
              </a:rPr>
              <a:t>｣</a:t>
            </a:r>
            <a:r>
              <a:rPr lang="zh-CN" altLang="en-US" sz="1900" b="1" u="sng" dirty="0">
                <a:solidFill>
                  <a:srgbClr val="FF0000"/>
                </a:solidFill>
                <a:latin typeface="宋体" panose="02010600030101010101" pitchFamily="2" charset="-122"/>
                <a:ea typeface="宋体" panose="02010600030101010101" pitchFamily="2" charset="-122"/>
              </a:rPr>
              <a:t>，像这样用简洁的词汇来表达。</a:t>
            </a:r>
            <a:endParaRPr lang="ja-JP" altLang="en-US" sz="1900" b="1" u="sng" dirty="0">
              <a:solidFill>
                <a:srgbClr val="FF0000"/>
              </a:solidFill>
              <a:latin typeface="宋体" panose="02010600030101010101" pitchFamily="2" charset="-122"/>
              <a:ea typeface="宋体" panose="02010600030101010101" pitchFamily="2" charset="-122"/>
            </a:endParaRPr>
          </a:p>
          <a:p>
            <a:pPr>
              <a:spcBef>
                <a:spcPct val="0"/>
              </a:spcBef>
            </a:pPr>
            <a:r>
              <a:rPr lang="ja-JP" altLang="en-US" sz="1900" b="1" dirty="0">
                <a:latin typeface="宋体" panose="02010600030101010101" pitchFamily="2" charset="-122"/>
                <a:ea typeface="宋体" panose="02010600030101010101" pitchFamily="2" charset="-122"/>
              </a:rPr>
              <a:t>　　　　　　</a:t>
            </a:r>
            <a:r>
              <a:rPr lang="zh-CN" altLang="en-US" sz="1900" b="1" dirty="0">
                <a:latin typeface="宋体" panose="02010600030101010101" pitchFamily="2" charset="-122"/>
                <a:ea typeface="宋体" panose="02010600030101010101" pitchFamily="2" charset="-122"/>
              </a:rPr>
              <a:t>例</a:t>
            </a:r>
            <a:r>
              <a:rPr lang="en-US" altLang="ja-JP"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螺丝拧不动。</a:t>
            </a:r>
            <a:endParaRPr lang="ja-JP" altLang="en-US" sz="1900" b="1" dirty="0">
              <a:latin typeface="宋体" panose="02010600030101010101" pitchFamily="2" charset="-122"/>
              <a:ea typeface="宋体" panose="02010600030101010101" pitchFamily="2" charset="-122"/>
            </a:endParaRPr>
          </a:p>
          <a:p>
            <a:pPr>
              <a:spcBef>
                <a:spcPct val="0"/>
              </a:spcBef>
            </a:pPr>
            <a:r>
              <a:rPr lang="ja-JP" altLang="en-US" sz="1900" b="1" dirty="0">
                <a:latin typeface="宋体" panose="02010600030101010101" pitchFamily="2" charset="-122"/>
                <a:ea typeface="宋体" panose="02010600030101010101" pitchFamily="2" charset="-122"/>
              </a:rPr>
              <a:t>　　　　　　　  </a:t>
            </a:r>
            <a:r>
              <a:rPr lang="zh-CN" altLang="en-US" sz="1900" b="1" dirty="0">
                <a:latin typeface="宋体" panose="02010600030101010101" pitchFamily="2" charset="-122"/>
                <a:ea typeface="宋体" panose="02010600030101010101" pitchFamily="2" charset="-122"/>
              </a:rPr>
              <a:t>镀层的厚度超过了规格要求。</a:t>
            </a:r>
            <a:endParaRPr lang="en-US" altLang="ja-JP" sz="1900" b="1">
              <a:latin typeface="宋体" panose="02010600030101010101" pitchFamily="2" charset="-122"/>
              <a:ea typeface="宋体" panose="02010600030101010101" pitchFamily="2" charset="-122"/>
            </a:endParaRPr>
          </a:p>
          <a:p>
            <a:pPr>
              <a:spcBef>
                <a:spcPct val="0"/>
              </a:spcBef>
            </a:pPr>
            <a:endParaRPr lang="ja-JP" altLang="en-US" sz="1900" b="1" dirty="0">
              <a:latin typeface="宋体" panose="02010600030101010101" pitchFamily="2" charset="-122"/>
              <a:ea typeface="宋体" panose="02010600030101010101" pitchFamily="2" charset="-122"/>
            </a:endParaRPr>
          </a:p>
          <a:p>
            <a:pPr>
              <a:spcBef>
                <a:spcPct val="0"/>
              </a:spcBef>
            </a:pPr>
            <a:r>
              <a:rPr lang="ja-JP" altLang="en-US" sz="1900" b="1" dirty="0">
                <a:latin typeface="MS PGothic" panose="020B0600070205080204" pitchFamily="34" charset="-128"/>
              </a:rPr>
              <a:t>　　　　②</a:t>
            </a:r>
            <a:r>
              <a:rPr lang="zh-CN" altLang="en-US" sz="1900" b="1" u="sng" dirty="0">
                <a:solidFill>
                  <a:srgbClr val="FF0000"/>
                </a:solidFill>
                <a:latin typeface="宋体" panose="02010600030101010101" pitchFamily="2" charset="-122"/>
                <a:ea typeface="宋体" panose="02010600030101010101" pitchFamily="2" charset="-122"/>
              </a:rPr>
              <a:t>避免使用</a:t>
            </a:r>
            <a:r>
              <a:rPr lang="en-US" altLang="zh-CN" sz="1900" b="1" u="sng">
                <a:solidFill>
                  <a:srgbClr val="FF0000"/>
                </a:solidFill>
                <a:latin typeface="宋体" panose="02010600030101010101" pitchFamily="2" charset="-122"/>
                <a:ea typeface="宋体" panose="02010600030101010101" pitchFamily="2" charset="-122"/>
              </a:rPr>
              <a:t>2</a:t>
            </a:r>
            <a:r>
              <a:rPr lang="zh-CN" altLang="en-US" sz="1900" b="1" u="sng" dirty="0">
                <a:solidFill>
                  <a:srgbClr val="FF0000"/>
                </a:solidFill>
                <a:latin typeface="宋体" panose="02010600030101010101" pitchFamily="2" charset="-122"/>
                <a:ea typeface="宋体" panose="02010600030101010101" pitchFamily="2" charset="-122"/>
              </a:rPr>
              <a:t>个动词。</a:t>
            </a:r>
            <a:endParaRPr lang="ja-JP" altLang="en-US" sz="1900" b="1" u="sng" dirty="0">
              <a:solidFill>
                <a:srgbClr val="FF0000"/>
              </a:solidFill>
              <a:latin typeface="宋体" panose="02010600030101010101" pitchFamily="2" charset="-122"/>
              <a:ea typeface="宋体" panose="02010600030101010101" pitchFamily="2" charset="-122"/>
            </a:endParaRPr>
          </a:p>
          <a:p>
            <a:pPr>
              <a:spcBef>
                <a:spcPct val="0"/>
              </a:spcBef>
            </a:pPr>
            <a:r>
              <a:rPr lang="ja-JP" altLang="en-US" sz="1900" b="1" dirty="0">
                <a:latin typeface="宋体" panose="02010600030101010101" pitchFamily="2" charset="-122"/>
                <a:ea typeface="宋体" panose="02010600030101010101" pitchFamily="2" charset="-122"/>
              </a:rPr>
              <a:t>　　　　　</a:t>
            </a:r>
            <a:r>
              <a:rPr lang="zh-CN" altLang="en-US" sz="1900" b="1" dirty="0">
                <a:latin typeface="宋体" panose="02010600030101010101" pitchFamily="2" charset="-122"/>
                <a:ea typeface="宋体" panose="02010600030101010101" pitchFamily="2" charset="-122"/>
              </a:rPr>
              <a:t>不好的例子：电流过大，镀层变厚了。</a:t>
            </a:r>
            <a:endParaRPr lang="en-US" altLang="ja-JP" sz="1900" b="1">
              <a:latin typeface="宋体" panose="02010600030101010101" pitchFamily="2" charset="-122"/>
              <a:ea typeface="宋体" panose="02010600030101010101" pitchFamily="2" charset="-122"/>
            </a:endParaRPr>
          </a:p>
          <a:p>
            <a:pPr>
              <a:spcBef>
                <a:spcPct val="0"/>
              </a:spcBef>
            </a:pPr>
            <a:r>
              <a:rPr lang="ja-JP" altLang="en-US" sz="1900" b="1" dirty="0">
                <a:latin typeface="宋体" panose="02010600030101010101" pitchFamily="2" charset="-122"/>
                <a:ea typeface="宋体" panose="02010600030101010101" pitchFamily="2" charset="-122"/>
              </a:rPr>
              <a:t>　　　　　　　　　　　</a:t>
            </a:r>
            <a:r>
              <a:rPr lang="en-US" altLang="ja-JP"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是要分析电流过大，还是要分析镀层变厚？</a:t>
            </a:r>
            <a:endParaRPr lang="en-US" altLang="ja-JP" sz="1900" b="1">
              <a:latin typeface="宋体" panose="02010600030101010101" pitchFamily="2" charset="-122"/>
              <a:ea typeface="宋体" panose="02010600030101010101" pitchFamily="2" charset="-122"/>
            </a:endParaRPr>
          </a:p>
          <a:p>
            <a:pPr>
              <a:spcBef>
                <a:spcPct val="0"/>
              </a:spcBef>
            </a:pPr>
            <a:r>
              <a:rPr lang="ja-JP" altLang="en-US" sz="1900" b="1" dirty="0">
                <a:latin typeface="宋体" panose="02010600030101010101" pitchFamily="2" charset="-122"/>
                <a:ea typeface="宋体" panose="02010600030101010101" pitchFamily="2" charset="-122"/>
              </a:rPr>
              <a:t>　　　　 　　　　　　</a:t>
            </a:r>
            <a:r>
              <a:rPr lang="zh-CN" altLang="en-US" sz="1900" b="1" dirty="0">
                <a:latin typeface="宋体" panose="02010600030101010101" pitchFamily="2" charset="-122"/>
                <a:ea typeface="宋体" panose="02010600030101010101" pitchFamily="2" charset="-122"/>
              </a:rPr>
              <a:t>要点不明确。</a:t>
            </a:r>
            <a:r>
              <a:rPr lang="ja-JP" altLang="en-US" sz="1900" b="1" dirty="0">
                <a:latin typeface="宋体" panose="02010600030101010101" pitchFamily="2" charset="-122"/>
                <a:ea typeface="宋体" panose="02010600030101010101" pitchFamily="2" charset="-122"/>
              </a:rPr>
              <a:t>）</a:t>
            </a:r>
            <a:endParaRPr lang="en-US" altLang="ja-JP" sz="1900" b="1">
              <a:latin typeface="宋体" panose="02010600030101010101" pitchFamily="2" charset="-122"/>
              <a:ea typeface="宋体" panose="02010600030101010101" pitchFamily="2" charset="-122"/>
            </a:endParaRPr>
          </a:p>
          <a:p>
            <a:pPr>
              <a:spcBef>
                <a:spcPct val="0"/>
              </a:spcBef>
            </a:pPr>
            <a:endParaRPr lang="ja-JP" altLang="en-US" sz="1900" b="1" dirty="0">
              <a:latin typeface="宋体" panose="02010600030101010101" pitchFamily="2" charset="-122"/>
              <a:ea typeface="宋体" panose="02010600030101010101" pitchFamily="2" charset="-122"/>
            </a:endParaRPr>
          </a:p>
          <a:p>
            <a:pPr>
              <a:spcBef>
                <a:spcPct val="0"/>
              </a:spcBef>
            </a:pPr>
            <a:r>
              <a:rPr lang="ja-JP" altLang="en-US" sz="1900" b="1" dirty="0">
                <a:latin typeface="MS PGothic" panose="020B0600070205080204" pitchFamily="34" charset="-128"/>
              </a:rPr>
              <a:t>　　　　③</a:t>
            </a:r>
            <a:r>
              <a:rPr lang="zh-CN" altLang="en-US" sz="1900" b="1" u="sng" dirty="0">
                <a:solidFill>
                  <a:srgbClr val="FF0000"/>
                </a:solidFill>
                <a:latin typeface="MS PGothic" panose="020B0600070205080204" pitchFamily="34" charset="-128"/>
                <a:ea typeface="宋体" panose="02010600030101010101" pitchFamily="2" charset="-122"/>
              </a:rPr>
              <a:t>不用抽象、含糊的词汇。</a:t>
            </a:r>
            <a:r>
              <a:rPr lang="ja-JP" altLang="en-US" sz="1900" b="1" dirty="0">
                <a:latin typeface="MS PGothic" panose="020B0600070205080204" pitchFamily="34" charset="-128"/>
                <a:ea typeface="宋体" panose="02010600030101010101" pitchFamily="2" charset="-122"/>
              </a:rPr>
              <a:t>　</a:t>
            </a:r>
            <a:endParaRPr lang="ja-JP" altLang="en-US" sz="1900" b="1" dirty="0">
              <a:latin typeface="MS PGothic" panose="020B0600070205080204" pitchFamily="34" charset="-128"/>
              <a:ea typeface="宋体" panose="02010600030101010101" pitchFamily="2" charset="-122"/>
            </a:endParaRPr>
          </a:p>
          <a:p>
            <a:pPr>
              <a:spcBef>
                <a:spcPct val="0"/>
              </a:spcBef>
            </a:pPr>
            <a:r>
              <a:rPr lang="ja-JP" altLang="en-US" sz="1900" b="1" dirty="0">
                <a:latin typeface="MS PGothic" panose="020B0600070205080204" pitchFamily="34" charset="-128"/>
                <a:ea typeface="宋体" panose="02010600030101010101" pitchFamily="2" charset="-122"/>
              </a:rPr>
              <a:t>　　　　　</a:t>
            </a:r>
            <a:r>
              <a:rPr lang="zh-CN" altLang="en-US" sz="1900" b="1" dirty="0">
                <a:latin typeface="MS PGothic" panose="020B0600070205080204" pitchFamily="34" charset="-128"/>
                <a:ea typeface="宋体" panose="02010600030101010101" pitchFamily="2" charset="-122"/>
              </a:rPr>
              <a:t>不好的例子：在</a:t>
            </a:r>
            <a:r>
              <a:rPr lang="ja-JP" altLang="en-US" sz="1900" b="1" dirty="0">
                <a:latin typeface="MS PGothic" panose="020B0600070205080204" pitchFamily="34" charset="-128"/>
                <a:ea typeface="宋体" panose="02010600030101010101" pitchFamily="2" charset="-122"/>
              </a:rPr>
              <a:t>△△</a:t>
            </a:r>
            <a:r>
              <a:rPr lang="zh-CN" altLang="en-US" sz="1900" b="1" dirty="0">
                <a:latin typeface="MS PGothic" panose="020B0600070205080204" pitchFamily="34" charset="-128"/>
                <a:ea typeface="宋体" panose="02010600030101010101" pitchFamily="2" charset="-122"/>
              </a:rPr>
              <a:t>工序中，零部件的组装缺陷很多。</a:t>
            </a:r>
            <a:endParaRPr lang="zh-CN" altLang="en-US" sz="1900" b="1" dirty="0">
              <a:latin typeface="MS PGothic" panose="020B0600070205080204" pitchFamily="34" charset="-128"/>
              <a:ea typeface="宋体" panose="02010600030101010101" pitchFamily="2" charset="-122"/>
            </a:endParaRPr>
          </a:p>
          <a:p>
            <a:pPr>
              <a:spcBef>
                <a:spcPct val="0"/>
              </a:spcBef>
            </a:pPr>
            <a:r>
              <a:rPr lang="zh-CN" altLang="en-US" sz="1900" b="1" dirty="0">
                <a:latin typeface="MS PGothic" panose="020B0600070205080204" pitchFamily="34" charset="-128"/>
                <a:ea typeface="宋体" panose="02010600030101010101" pitchFamily="2" charset="-122"/>
              </a:rPr>
              <a:t>                                    </a:t>
            </a:r>
            <a:r>
              <a:rPr lang="ja-JP" altLang="en-US" sz="1900" b="1" dirty="0">
                <a:latin typeface="MS PGothic" panose="020B0600070205080204" pitchFamily="34" charset="-128"/>
                <a:ea typeface="宋体" panose="02010600030101010101" pitchFamily="2" charset="-122"/>
              </a:rPr>
              <a:t>（</a:t>
            </a:r>
            <a:r>
              <a:rPr lang="zh-CN" altLang="en-US" sz="1900" b="1" dirty="0">
                <a:latin typeface="MS PGothic" panose="020B0600070205080204" pitchFamily="34" charset="-128"/>
                <a:ea typeface="宋体" panose="02010600030101010101" pitchFamily="2" charset="-122"/>
              </a:rPr>
              <a:t>未明确具体缺陷，不清楚到底要分析什么。</a:t>
            </a:r>
            <a:r>
              <a:rPr lang="ja-JP" altLang="en-US" sz="1900" b="1" dirty="0">
                <a:latin typeface="MS PGothic" panose="020B0600070205080204" pitchFamily="34" charset="-128"/>
                <a:ea typeface="宋体" panose="02010600030101010101" pitchFamily="2" charset="-122"/>
              </a:rPr>
              <a:t>）</a:t>
            </a:r>
            <a:endParaRPr lang="ja-JP" altLang="en-US" sz="1900" b="1" dirty="0">
              <a:latin typeface="MS PGothic" panose="020B0600070205080204" pitchFamily="34" charset="-128"/>
              <a:ea typeface="宋体" panose="02010600030101010101" pitchFamily="2" charset="-122"/>
            </a:endParaRPr>
          </a:p>
          <a:p>
            <a:pPr>
              <a:spcBef>
                <a:spcPct val="0"/>
              </a:spcBef>
            </a:pPr>
            <a:r>
              <a:rPr lang="ja-JP" altLang="en-US" sz="1900" b="1" dirty="0">
                <a:latin typeface="MS PGothic" panose="020B0600070205080204" pitchFamily="34" charset="-128"/>
                <a:ea typeface="宋体" panose="02010600030101010101" pitchFamily="2" charset="-122"/>
              </a:rPr>
              <a:t>　　　　　　　　　</a:t>
            </a:r>
            <a:r>
              <a:rPr lang="ja-JP" altLang="zh-CN" sz="1900" b="1" dirty="0">
                <a:latin typeface="MS PGothic" panose="020B0600070205080204" pitchFamily="34" charset="-128"/>
                <a:ea typeface="宋体" panose="02010600030101010101" pitchFamily="2" charset="-122"/>
              </a:rPr>
              <a:t> </a:t>
            </a:r>
            <a:r>
              <a:rPr lang="ja-JP" altLang="en-US" sz="1900" b="1" dirty="0">
                <a:latin typeface="MS PGothic" panose="020B0600070205080204" pitchFamily="34" charset="-128"/>
                <a:ea typeface="宋体" panose="02010600030101010101" pitchFamily="2" charset="-122"/>
              </a:rPr>
              <a:t> </a:t>
            </a:r>
            <a:r>
              <a:rPr lang="ja-JP" altLang="zh-CN" sz="1900" b="1" dirty="0">
                <a:latin typeface="MS PGothic" panose="020B0600070205080204" pitchFamily="34" charset="-128"/>
                <a:ea typeface="宋体" panose="02010600030101010101" pitchFamily="2" charset="-122"/>
              </a:rPr>
              <a:t> </a:t>
            </a:r>
            <a:r>
              <a:rPr lang="ja-JP" altLang="en-US" sz="1900" b="1" dirty="0">
                <a:latin typeface="MS PGothic" panose="020B0600070205080204" pitchFamily="34" charset="-128"/>
                <a:ea typeface="宋体" panose="02010600030101010101" pitchFamily="2" charset="-122"/>
              </a:rPr>
              <a:t>　</a:t>
            </a:r>
            <a:r>
              <a:rPr lang="zh-CN" altLang="en-US" sz="1900" b="1" dirty="0">
                <a:latin typeface="MS PGothic" panose="020B0600070205080204" pitchFamily="34" charset="-128"/>
                <a:ea typeface="宋体" panose="02010600030101010101" pitchFamily="2" charset="-122"/>
              </a:rPr>
              <a:t>原材料不好。</a:t>
            </a:r>
            <a:endParaRPr lang="zh-CN" altLang="en-US" sz="1900" b="1" dirty="0">
              <a:latin typeface="MS PGothic" panose="020B0600070205080204" pitchFamily="34" charset="-128"/>
              <a:ea typeface="宋体" panose="02010600030101010101" pitchFamily="2" charset="-122"/>
            </a:endParaRPr>
          </a:p>
          <a:p>
            <a:pPr>
              <a:spcBef>
                <a:spcPct val="0"/>
              </a:spcBef>
            </a:pPr>
            <a:r>
              <a:rPr lang="zh-CN" altLang="en-US" sz="1900" b="1" dirty="0">
                <a:latin typeface="MS PGothic" panose="020B0600070205080204" pitchFamily="34" charset="-128"/>
                <a:ea typeface="宋体" panose="02010600030101010101" pitchFamily="2" charset="-122"/>
              </a:rPr>
              <a:t>                                    </a:t>
            </a:r>
            <a:r>
              <a:rPr lang="ja-JP" altLang="en-US" sz="1900" b="1" dirty="0">
                <a:latin typeface="MS PGothic" panose="020B0600070205080204" pitchFamily="34" charset="-128"/>
                <a:ea typeface="宋体" panose="02010600030101010101" pitchFamily="2" charset="-122"/>
              </a:rPr>
              <a:t>（</a:t>
            </a:r>
            <a:r>
              <a:rPr lang="zh-CN" altLang="en-US" sz="1900" b="1" dirty="0">
                <a:latin typeface="MS PGothic" panose="020B0600070205080204" pitchFamily="34" charset="-128"/>
                <a:ea typeface="宋体" panose="02010600030101010101" pitchFamily="2" charset="-122"/>
              </a:rPr>
              <a:t>材料方面有什么不好，其解释会因人而异。</a:t>
            </a:r>
            <a:r>
              <a:rPr lang="ja-JP" altLang="en-US" sz="1900" b="1" dirty="0">
                <a:latin typeface="MS PGothic" panose="020B0600070205080204" pitchFamily="34" charset="-128"/>
                <a:ea typeface="宋体" panose="02010600030101010101" pitchFamily="2" charset="-122"/>
              </a:rPr>
              <a:t>）</a:t>
            </a:r>
            <a:endParaRPr lang="en-US" altLang="ja-JP" sz="1900" b="1">
              <a:latin typeface="MS PGothic" panose="020B0600070205080204" pitchFamily="34" charset="-128"/>
              <a:ea typeface="宋体" panose="02010600030101010101" pitchFamily="2" charset="-122"/>
            </a:endParaRPr>
          </a:p>
          <a:p>
            <a:pPr>
              <a:spcBef>
                <a:spcPct val="0"/>
              </a:spcBef>
            </a:pPr>
            <a:endParaRPr lang="ja-JP" altLang="en-US" sz="1900" b="1" dirty="0">
              <a:latin typeface="MS Gothic" panose="020B0609070205080204" charset="-128"/>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正方形/長方形 1"/>
          <p:cNvSpPr/>
          <p:nvPr/>
        </p:nvSpPr>
        <p:spPr>
          <a:xfrm>
            <a:off x="214313" y="928688"/>
            <a:ext cx="8715375" cy="5734050"/>
          </a:xfrm>
          <a:prstGeom prst="rect">
            <a:avLst/>
          </a:prstGeom>
          <a:noFill/>
          <a:ln w="9525">
            <a:noFill/>
          </a:ln>
        </p:spPr>
        <p:txBody>
          <a:bodyPr>
            <a:spAutoFit/>
          </a:bodyPr>
          <a:p>
            <a:pPr>
              <a:spcBef>
                <a:spcPct val="0"/>
              </a:spcBef>
            </a:pPr>
            <a:r>
              <a:rPr lang="en-US" altLang="ja-JP" sz="2400" b="1">
                <a:latin typeface="MS PGothic" panose="020B0600070205080204" pitchFamily="34" charset="-128"/>
              </a:rPr>
              <a:t>2)</a:t>
            </a:r>
            <a:r>
              <a:rPr lang="zh-CN" altLang="en-US" sz="2400" b="1" u="sng" dirty="0">
                <a:solidFill>
                  <a:srgbClr val="0070C0"/>
                </a:solidFill>
                <a:latin typeface="Times New Roman" panose="02020603050405020304" pitchFamily="18" charset="0"/>
                <a:ea typeface="宋体" panose="02010600030101010101" pitchFamily="2" charset="-122"/>
              </a:rPr>
              <a:t>“为什么”栏</a:t>
            </a:r>
            <a:r>
              <a:rPr lang="ja-JP" altLang="en-US" sz="2400" b="1" u="sng" dirty="0">
                <a:solidFill>
                  <a:srgbClr val="0070C0"/>
                </a:solidFill>
                <a:latin typeface="Times New Roman" panose="02020603050405020304" pitchFamily="18" charset="0"/>
                <a:ea typeface="宋体" panose="02010600030101010101" pitchFamily="2" charset="-122"/>
              </a:rPr>
              <a:t>（＜</a:t>
            </a:r>
            <a:r>
              <a:rPr lang="zh-CN" altLang="en-US" sz="2400" b="1" u="sng" dirty="0">
                <a:solidFill>
                  <a:srgbClr val="0070C0"/>
                </a:solidFill>
                <a:latin typeface="Times New Roman" panose="02020603050405020304" pitchFamily="18" charset="0"/>
                <a:ea typeface="宋体" panose="02010600030101010101" pitchFamily="2" charset="-122"/>
              </a:rPr>
              <a:t>为什么</a:t>
            </a:r>
            <a:r>
              <a:rPr lang="en-US" altLang="ja-JP" sz="2400" b="1" u="sng">
                <a:solidFill>
                  <a:srgbClr val="0070C0"/>
                </a:solidFill>
                <a:latin typeface="Times New Roman" panose="02020603050405020304" pitchFamily="18" charset="0"/>
                <a:ea typeface="宋体" panose="02010600030101010101" pitchFamily="2" charset="-122"/>
              </a:rPr>
              <a:t>1</a:t>
            </a:r>
            <a:r>
              <a:rPr lang="ja-JP" altLang="en-US" sz="2400" b="1" u="sng" dirty="0">
                <a:solidFill>
                  <a:srgbClr val="0070C0"/>
                </a:solidFill>
                <a:latin typeface="Times New Roman" panose="02020603050405020304" pitchFamily="18" charset="0"/>
                <a:ea typeface="宋体" panose="02010600030101010101" pitchFamily="2" charset="-122"/>
              </a:rPr>
              <a:t>＞・・・＜</a:t>
            </a:r>
            <a:r>
              <a:rPr lang="zh-CN" altLang="en-US" sz="2400" b="1" u="sng" dirty="0">
                <a:solidFill>
                  <a:srgbClr val="0070C0"/>
                </a:solidFill>
                <a:latin typeface="Times New Roman" panose="02020603050405020304" pitchFamily="18" charset="0"/>
                <a:ea typeface="宋体" panose="02010600030101010101" pitchFamily="2" charset="-122"/>
              </a:rPr>
              <a:t>为什么</a:t>
            </a:r>
            <a:r>
              <a:rPr lang="en-US" altLang="ja-JP" sz="2400" b="1" u="sng">
                <a:solidFill>
                  <a:srgbClr val="0070C0"/>
                </a:solidFill>
                <a:latin typeface="Times New Roman" panose="02020603050405020304" pitchFamily="18" charset="0"/>
                <a:ea typeface="宋体" panose="02010600030101010101" pitchFamily="2" charset="-122"/>
              </a:rPr>
              <a:t>n</a:t>
            </a:r>
            <a:r>
              <a:rPr lang="ja-JP" altLang="en-US" sz="2400" b="1" u="sng" dirty="0">
                <a:solidFill>
                  <a:srgbClr val="0070C0"/>
                </a:solidFill>
                <a:latin typeface="Times New Roman" panose="02020603050405020304" pitchFamily="18" charset="0"/>
                <a:ea typeface="宋体" panose="02010600030101010101" pitchFamily="2" charset="-122"/>
              </a:rPr>
              <a:t>＞）</a:t>
            </a:r>
            <a:r>
              <a:rPr lang="zh-CN" altLang="en-US" sz="2400" b="1" u="sng" dirty="0">
                <a:solidFill>
                  <a:srgbClr val="0070C0"/>
                </a:solidFill>
                <a:latin typeface="Times New Roman" panose="02020603050405020304" pitchFamily="18" charset="0"/>
                <a:ea typeface="宋体" panose="02010600030101010101" pitchFamily="2" charset="-122"/>
              </a:rPr>
              <a:t>的写法</a:t>
            </a:r>
            <a:endParaRPr lang="ja-JP" altLang="en-US" sz="2400" b="1" u="sng" dirty="0">
              <a:solidFill>
                <a:srgbClr val="0070C0"/>
              </a:solidFill>
              <a:latin typeface="Times New Roman" panose="02020603050405020304" pitchFamily="18" charset="0"/>
              <a:ea typeface="宋体" panose="02010600030101010101" pitchFamily="2" charset="-122"/>
            </a:endParaRPr>
          </a:p>
          <a:p>
            <a:pPr>
              <a:spcBef>
                <a:spcPct val="0"/>
              </a:spcBef>
            </a:pPr>
            <a:r>
              <a:rPr lang="ja-JP" altLang="en-US" sz="2400" b="1" dirty="0">
                <a:solidFill>
                  <a:srgbClr val="0070C0"/>
                </a:solidFill>
                <a:latin typeface="Times New Roman" panose="02020603050405020304" pitchFamily="18" charset="0"/>
                <a:ea typeface="宋体" panose="02010600030101010101" pitchFamily="2" charset="-122"/>
              </a:rPr>
              <a:t>　　　　　　　　　　　　</a:t>
            </a:r>
            <a:r>
              <a:rPr lang="ja-JP" altLang="en-US" sz="2400" b="1" u="sng" dirty="0">
                <a:solidFill>
                  <a:srgbClr val="0070C0"/>
                </a:solidFill>
                <a:latin typeface="Times New Roman" panose="02020603050405020304" pitchFamily="18" charset="0"/>
                <a:ea typeface="宋体" panose="02010600030101010101" pitchFamily="2" charset="-122"/>
              </a:rPr>
              <a:t>（＝</a:t>
            </a:r>
            <a:r>
              <a:rPr lang="zh-CN" altLang="en-US" sz="2400" b="1" u="sng" dirty="0">
                <a:solidFill>
                  <a:srgbClr val="0070C0"/>
                </a:solidFill>
                <a:latin typeface="Times New Roman" panose="02020603050405020304" pitchFamily="18" charset="0"/>
                <a:ea typeface="宋体" panose="02010600030101010101" pitchFamily="2" charset="-122"/>
              </a:rPr>
              <a:t>为什么</a:t>
            </a:r>
            <a:r>
              <a:rPr lang="ja-JP" altLang="en-US" sz="2400" b="1" u="sng" dirty="0">
                <a:solidFill>
                  <a:srgbClr val="0070C0"/>
                </a:solidFill>
                <a:latin typeface="Times New Roman" panose="02020603050405020304" pitchFamily="18" charset="0"/>
                <a:ea typeface="宋体" panose="02010600030101010101" pitchFamily="2" charset="-122"/>
              </a:rPr>
              <a:t>？」</a:t>
            </a:r>
            <a:r>
              <a:rPr lang="zh-CN" altLang="en-US" sz="2400" b="1" u="sng" dirty="0">
                <a:solidFill>
                  <a:srgbClr val="0070C0"/>
                </a:solidFill>
                <a:latin typeface="Times New Roman" panose="02020603050405020304" pitchFamily="18" charset="0"/>
                <a:ea typeface="宋体" panose="02010600030101010101" pitchFamily="2" charset="-122"/>
              </a:rPr>
              <a:t>的回答的写法</a:t>
            </a:r>
            <a:r>
              <a:rPr lang="ja-JP" altLang="en-US" sz="2400" b="1" u="sng" dirty="0">
                <a:solidFill>
                  <a:srgbClr val="0070C0"/>
                </a:solidFill>
                <a:latin typeface="Times New Roman" panose="02020603050405020304" pitchFamily="18" charset="0"/>
                <a:ea typeface="宋体" panose="02010600030101010101" pitchFamily="2" charset="-122"/>
              </a:rPr>
              <a:t>）</a:t>
            </a:r>
            <a:endParaRPr lang="en-US" altLang="ja-JP" sz="2400" b="1" u="sng">
              <a:solidFill>
                <a:srgbClr val="0070C0"/>
              </a:solidFill>
              <a:latin typeface="Times New Roman" panose="02020603050405020304" pitchFamily="18" charset="0"/>
              <a:ea typeface="宋体" panose="02010600030101010101" pitchFamily="2" charset="-122"/>
            </a:endParaRPr>
          </a:p>
          <a:p>
            <a:pPr>
              <a:spcBef>
                <a:spcPct val="0"/>
              </a:spcBef>
            </a:pPr>
            <a:endParaRPr lang="ja-JP" altLang="en-US" sz="1900" b="1" dirty="0">
              <a:latin typeface="Times New Roman" panose="02020603050405020304" pitchFamily="18" charset="0"/>
              <a:ea typeface="宋体" panose="02010600030101010101" pitchFamily="2" charset="-122"/>
            </a:endParaRPr>
          </a:p>
          <a:p>
            <a:pPr>
              <a:spcBef>
                <a:spcPct val="0"/>
              </a:spcBef>
            </a:pPr>
            <a:r>
              <a:rPr lang="ja-JP" altLang="en-US" sz="1900" b="1" dirty="0">
                <a:latin typeface="MS PGothic" panose="020B0600070205080204" pitchFamily="34" charset="-128"/>
              </a:rPr>
              <a:t>　①</a:t>
            </a:r>
            <a:r>
              <a:rPr lang="zh-CN" altLang="en-US" sz="1900" b="1" dirty="0">
                <a:latin typeface="宋体" panose="02010600030101010101" pitchFamily="2" charset="-122"/>
                <a:ea typeface="宋体" panose="02010600030101010101" pitchFamily="2" charset="-122"/>
              </a:rPr>
              <a:t>使用像</a:t>
            </a:r>
            <a:r>
              <a:rPr lang="en-US" altLang="ja-JP"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哪里不行</a:t>
            </a:r>
            <a:r>
              <a:rPr lang="en-US" altLang="ja-JP"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的</a:t>
            </a:r>
            <a:r>
              <a:rPr lang="zh-CN" altLang="en-US" sz="1900" b="1" dirty="0">
                <a:solidFill>
                  <a:srgbClr val="FF0000"/>
                </a:solidFill>
                <a:latin typeface="宋体" panose="02010600030101010101" pitchFamily="2" charset="-122"/>
                <a:ea typeface="宋体" panose="02010600030101010101" pitchFamily="2" charset="-122"/>
              </a:rPr>
              <a:t>简洁词汇。</a:t>
            </a:r>
            <a:endParaRPr lang="ja-JP" altLang="en-US" sz="1900" b="1" dirty="0">
              <a:latin typeface="宋体" panose="02010600030101010101" pitchFamily="2" charset="-122"/>
              <a:ea typeface="宋体" panose="02010600030101010101" pitchFamily="2" charset="-122"/>
            </a:endParaRPr>
          </a:p>
          <a:p>
            <a:pPr>
              <a:spcBef>
                <a:spcPct val="0"/>
              </a:spcBef>
            </a:pPr>
            <a:r>
              <a:rPr lang="ja-JP" altLang="en-US" sz="1900" b="1" dirty="0">
                <a:latin typeface="MS PGothic" panose="020B0600070205080204" pitchFamily="34" charset="-128"/>
              </a:rPr>
              <a:t>　② </a:t>
            </a:r>
            <a:r>
              <a:rPr lang="zh-CN" altLang="en-US" sz="1900" b="1" dirty="0">
                <a:latin typeface="Times New Roman" panose="02020603050405020304" pitchFamily="18" charset="0"/>
                <a:ea typeface="宋体" panose="02010600030101010101" pitchFamily="2" charset="-122"/>
              </a:rPr>
              <a:t>避免使用</a:t>
            </a:r>
            <a:r>
              <a:rPr lang="en-US" altLang="ja-JP" sz="1900" b="1">
                <a:latin typeface="Times New Roman" panose="02020603050405020304" pitchFamily="18" charset="0"/>
                <a:ea typeface="宋体" panose="02010600030101010101" pitchFamily="2" charset="-122"/>
              </a:rPr>
              <a:t>2</a:t>
            </a:r>
            <a:r>
              <a:rPr lang="zh-CN" altLang="en-US" sz="1900" b="1" dirty="0">
                <a:latin typeface="Times New Roman" panose="02020603050405020304" pitchFamily="18" charset="0"/>
                <a:ea typeface="宋体" panose="02010600030101010101" pitchFamily="2" charset="-122"/>
              </a:rPr>
              <a:t>个动词。</a:t>
            </a:r>
            <a:endParaRPr lang="ja-JP" altLang="en-US" sz="1900" b="1" dirty="0">
              <a:latin typeface="Times New Roman" panose="02020603050405020304" pitchFamily="18" charset="0"/>
              <a:ea typeface="宋体" panose="02010600030101010101" pitchFamily="2" charset="-122"/>
            </a:endParaRPr>
          </a:p>
          <a:p>
            <a:pPr>
              <a:spcBef>
                <a:spcPct val="0"/>
              </a:spcBef>
            </a:pPr>
            <a:r>
              <a:rPr lang="ja-JP" altLang="en-US" sz="1900" b="1" dirty="0">
                <a:latin typeface="MS PGothic" panose="020B0600070205080204" pitchFamily="34" charset="-128"/>
              </a:rPr>
              <a:t>　③ </a:t>
            </a:r>
            <a:r>
              <a:rPr lang="zh-CN" altLang="en-US" sz="1900" b="1" dirty="0">
                <a:latin typeface="Times New Roman" panose="02020603050405020304" pitchFamily="18" charset="0"/>
                <a:ea typeface="宋体" panose="02010600030101010101" pitchFamily="2" charset="-122"/>
              </a:rPr>
              <a:t>以</a:t>
            </a:r>
            <a:r>
              <a:rPr lang="zh-CN" altLang="en-US" sz="1900" b="1" dirty="0">
                <a:solidFill>
                  <a:srgbClr val="FF0000"/>
                </a:solidFill>
                <a:latin typeface="Times New Roman" panose="02020603050405020304" pitchFamily="18" charset="0"/>
                <a:ea typeface="宋体" panose="02010600030101010101" pitchFamily="2" charset="-122"/>
              </a:rPr>
              <a:t>写“事实”</a:t>
            </a:r>
            <a:r>
              <a:rPr lang="zh-CN" altLang="en-US" sz="1900" b="1" dirty="0">
                <a:latin typeface="Times New Roman" panose="02020603050405020304" pitchFamily="18" charset="0"/>
                <a:ea typeface="宋体" panose="02010600030101010101" pitchFamily="2" charset="-122"/>
              </a:rPr>
              <a:t>为原则。</a:t>
            </a:r>
            <a:endParaRPr lang="ja-JP" altLang="en-US" sz="1900" b="1" dirty="0">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必须填写事实。事先不充分调查的话就不能了解事实，往往会写上推测的</a:t>
            </a:r>
            <a:endParaRPr lang="zh-CN" altLang="en-US" sz="1900" b="1" dirty="0">
              <a:latin typeface="Times New Roman" panose="02020603050405020304" pitchFamily="18" charset="0"/>
              <a:ea typeface="宋体" panose="02010600030101010101" pitchFamily="2" charset="-122"/>
            </a:endParaRPr>
          </a:p>
          <a:p>
            <a:pPr>
              <a:spcBef>
                <a:spcPct val="0"/>
              </a:spcBef>
            </a:pPr>
            <a:r>
              <a:rPr lang="zh-CN" altLang="en-US" sz="1900" b="1" dirty="0">
                <a:latin typeface="Times New Roman" panose="02020603050405020304" pitchFamily="18" charset="0"/>
                <a:ea typeface="宋体" panose="02010600030101010101" pitchFamily="2" charset="-122"/>
              </a:rPr>
              <a:t>     内容。这样就不能找到真正的原因。</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如果不明白不清楚的话就要做调查，必须填写“事实”。</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MS PGothic" panose="020B0600070205080204" pitchFamily="34" charset="-128"/>
              </a:rPr>
              <a:t>　　</a:t>
            </a:r>
            <a:endParaRPr lang="ja-JP" altLang="en-US" sz="1900" b="1" dirty="0">
              <a:latin typeface="MS PGothic" panose="020B0600070205080204" pitchFamily="34" charset="-128"/>
            </a:endParaRPr>
          </a:p>
          <a:p>
            <a:pPr>
              <a:spcBef>
                <a:spcPct val="0"/>
              </a:spcBef>
            </a:pPr>
            <a:r>
              <a:rPr lang="ja-JP" altLang="en-US" sz="1900" b="1" dirty="0">
                <a:latin typeface="MS PGothic" panose="020B0600070205080204" pitchFamily="34" charset="-128"/>
              </a:rPr>
              <a:t>　④ </a:t>
            </a:r>
            <a:r>
              <a:rPr lang="zh-CN" altLang="en-US" sz="1900" b="1" dirty="0">
                <a:solidFill>
                  <a:srgbClr val="FF0000"/>
                </a:solidFill>
                <a:latin typeface="宋体" panose="02010600030101010101" pitchFamily="2" charset="-122"/>
                <a:ea typeface="宋体" panose="02010600030101010101" pitchFamily="2" charset="-122"/>
              </a:rPr>
              <a:t>采用分析产生原因与流出原因两个方面比较好。</a:t>
            </a:r>
            <a:endParaRPr lang="ja-JP" altLang="en-US" sz="1900" b="1" dirty="0">
              <a:solidFill>
                <a:srgbClr val="FF0000"/>
              </a:solidFill>
              <a:latin typeface="宋体" panose="02010600030101010101" pitchFamily="2" charset="-122"/>
              <a:ea typeface="宋体" panose="02010600030101010101" pitchFamily="2" charset="-122"/>
            </a:endParaRPr>
          </a:p>
          <a:p>
            <a:pPr>
              <a:spcBef>
                <a:spcPct val="0"/>
              </a:spcBef>
            </a:pPr>
            <a:r>
              <a:rPr lang="ja-JP" altLang="en-US" sz="1900" b="1" dirty="0">
                <a:latin typeface="MS PGothic" panose="020B0600070205080204" pitchFamily="34" charset="-128"/>
              </a:rPr>
              <a:t>　⑤ </a:t>
            </a:r>
            <a:r>
              <a:rPr lang="zh-CN" altLang="en-US" sz="1900" b="1" dirty="0">
                <a:latin typeface="宋体" panose="02010600030101010101" pitchFamily="2" charset="-122"/>
                <a:ea typeface="宋体" panose="02010600030101010101" pitchFamily="2" charset="-122"/>
              </a:rPr>
              <a:t>采用过去时态来分析。</a:t>
            </a:r>
            <a:endParaRPr lang="ja-JP" altLang="en-US" sz="1900" b="1" dirty="0">
              <a:latin typeface="宋体" panose="02010600030101010101" pitchFamily="2" charset="-122"/>
              <a:ea typeface="宋体" panose="02010600030101010101" pitchFamily="2" charset="-122"/>
            </a:endParaRPr>
          </a:p>
          <a:p>
            <a:pPr>
              <a:spcBef>
                <a:spcPct val="0"/>
              </a:spcBef>
            </a:pPr>
            <a:r>
              <a:rPr lang="ja-JP" altLang="en-US" sz="1900" b="1" dirty="0">
                <a:latin typeface="宋体" panose="02010600030101010101" pitchFamily="2" charset="-122"/>
                <a:ea typeface="宋体" panose="02010600030101010101" pitchFamily="2" charset="-122"/>
              </a:rPr>
              <a:t>　　　　　　</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做过</a:t>
            </a:r>
            <a:r>
              <a:rPr lang="en-US" altLang="zh-CN" sz="1900" b="1">
                <a:latin typeface="宋体" panose="02010600030101010101" pitchFamily="2" charset="-122"/>
                <a:ea typeface="宋体" panose="02010600030101010101" pitchFamily="2" charset="-122"/>
              </a:rPr>
              <a:t>｣</a:t>
            </a:r>
            <a:r>
              <a:rPr lang="ja-JP" altLang="en-US" sz="1900" b="1" dirty="0">
                <a:latin typeface="宋体" panose="02010600030101010101" pitchFamily="2" charset="-122"/>
                <a:ea typeface="宋体" panose="02010600030101010101" pitchFamily="2" charset="-122"/>
              </a:rPr>
              <a:t>　</a:t>
            </a:r>
            <a:r>
              <a:rPr lang="en-US" altLang="ja-JP"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当时怎么样</a:t>
            </a:r>
            <a:r>
              <a:rPr lang="en-US" altLang="ja-JP" sz="1900" b="1">
                <a:latin typeface="宋体" panose="02010600030101010101" pitchFamily="2" charset="-122"/>
                <a:ea typeface="宋体" panose="02010600030101010101" pitchFamily="2" charset="-122"/>
              </a:rPr>
              <a:t>｣</a:t>
            </a:r>
            <a:r>
              <a:rPr lang="ja-JP" altLang="en-US" sz="1900" b="1" dirty="0">
                <a:latin typeface="MS PGothic" panose="020B0600070205080204" pitchFamily="34" charset="-128"/>
              </a:rPr>
              <a:t>　</a:t>
            </a:r>
            <a:endParaRPr lang="en-US" altLang="ja-JP" sz="1900" b="1">
              <a:latin typeface="MS PGothic" panose="020B0600070205080204" pitchFamily="34" charset="-128"/>
            </a:endParaRPr>
          </a:p>
          <a:p>
            <a:pPr>
              <a:spcBef>
                <a:spcPct val="0"/>
              </a:spcBef>
            </a:pPr>
            <a:endParaRPr lang="en-US" altLang="ja-JP" sz="1900" b="1">
              <a:latin typeface="MS PGothic" panose="020B0600070205080204" pitchFamily="34" charset="-128"/>
            </a:endParaRPr>
          </a:p>
          <a:p>
            <a:pPr>
              <a:spcBef>
                <a:spcPct val="0"/>
              </a:spcBef>
            </a:pPr>
            <a:r>
              <a:rPr lang="ja-JP" altLang="en-US" sz="1900" b="1" dirty="0">
                <a:latin typeface="MS PGothic" panose="020B0600070205080204" pitchFamily="34" charset="-128"/>
              </a:rPr>
              <a:t>　⑥ </a:t>
            </a:r>
            <a:r>
              <a:rPr lang="zh-CN" altLang="en-US" sz="1900" b="1" dirty="0">
                <a:latin typeface="宋体" panose="02010600030101010101" pitchFamily="2" charset="-122"/>
                <a:ea typeface="宋体" panose="02010600030101010101" pitchFamily="2" charset="-122"/>
              </a:rPr>
              <a:t>不使用像</a:t>
            </a:r>
            <a:r>
              <a:rPr lang="en-US" altLang="ja-JP"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太忙了</a:t>
            </a:r>
            <a:r>
              <a:rPr lang="en-US" altLang="ja-JP"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等</a:t>
            </a:r>
            <a:r>
              <a:rPr lang="zh-CN" altLang="en-US" sz="1900" b="1" dirty="0">
                <a:solidFill>
                  <a:srgbClr val="FF0000"/>
                </a:solidFill>
                <a:latin typeface="宋体" panose="02010600030101010101" pitchFamily="2" charset="-122"/>
                <a:ea typeface="宋体" panose="02010600030101010101" pitchFamily="2" charset="-122"/>
              </a:rPr>
              <a:t>辩解、借口。</a:t>
            </a:r>
            <a:endParaRPr lang="ja-JP" altLang="en-US" sz="1900" b="1" dirty="0">
              <a:solidFill>
                <a:srgbClr val="FF0000"/>
              </a:solidFill>
              <a:latin typeface="宋体" panose="02010600030101010101" pitchFamily="2" charset="-122"/>
              <a:ea typeface="宋体" panose="02010600030101010101" pitchFamily="2" charset="-122"/>
            </a:endParaRPr>
          </a:p>
          <a:p>
            <a:pPr>
              <a:spcBef>
                <a:spcPct val="0"/>
              </a:spcBef>
            </a:pPr>
            <a:r>
              <a:rPr lang="ja-JP" altLang="en-US" sz="1900" b="1" dirty="0">
                <a:latin typeface="MS PGothic" panose="020B0600070205080204" pitchFamily="34" charset="-128"/>
              </a:rPr>
              <a:t>　⑦ </a:t>
            </a:r>
            <a:r>
              <a:rPr lang="zh-CN" altLang="en-US" sz="1900" b="1" dirty="0">
                <a:latin typeface="宋体" panose="02010600030101010101" pitchFamily="2" charset="-122"/>
                <a:ea typeface="宋体" panose="02010600030101010101" pitchFamily="2" charset="-122"/>
              </a:rPr>
              <a:t>不使用</a:t>
            </a:r>
            <a:r>
              <a:rPr lang="en-US" altLang="ja-JP"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太乐观了</a:t>
            </a:r>
            <a:r>
              <a:rPr lang="en-US" altLang="ja-JP"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等</a:t>
            </a:r>
            <a:r>
              <a:rPr lang="zh-CN" altLang="en-US" sz="1900" b="1" dirty="0">
                <a:solidFill>
                  <a:srgbClr val="FF0000"/>
                </a:solidFill>
                <a:latin typeface="宋体" panose="02010600030101010101" pitchFamily="2" charset="-122"/>
                <a:ea typeface="宋体" panose="02010600030101010101" pitchFamily="2" charset="-122"/>
              </a:rPr>
              <a:t>缺乏具体内容的词汇。</a:t>
            </a:r>
            <a:endParaRPr lang="ja-JP" altLang="en-US" sz="1900" b="1" dirty="0">
              <a:solidFill>
                <a:srgbClr val="FF0000"/>
              </a:solidFill>
              <a:latin typeface="宋体" panose="02010600030101010101" pitchFamily="2" charset="-122"/>
              <a:ea typeface="宋体" panose="02010600030101010101" pitchFamily="2" charset="-122"/>
            </a:endParaRPr>
          </a:p>
          <a:p>
            <a:pPr>
              <a:spcBef>
                <a:spcPct val="0"/>
              </a:spcBef>
            </a:pPr>
            <a:r>
              <a:rPr lang="ja-JP" altLang="en-US" sz="1900" b="1" dirty="0">
                <a:latin typeface="宋体" panose="02010600030101010101" pitchFamily="2" charset="-122"/>
                <a:ea typeface="宋体" panose="02010600030101010101" pitchFamily="2" charset="-122"/>
              </a:rPr>
              <a:t>　　　　　</a:t>
            </a:r>
            <a:r>
              <a:rPr lang="zh-CN" altLang="en-US" sz="1900" b="1" dirty="0">
                <a:latin typeface="宋体" panose="02010600030101010101" pitchFamily="2" charset="-122"/>
                <a:ea typeface="宋体" panose="02010600030101010101" pitchFamily="2" charset="-122"/>
              </a:rPr>
              <a:t>例</a:t>
            </a:r>
            <a:r>
              <a:rPr lang="ja-JP" altLang="en-US" sz="1900" b="1" dirty="0">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想法太乐观了。</a:t>
            </a:r>
            <a:r>
              <a:rPr lang="ja-JP" altLang="en-US" sz="1900" b="1" dirty="0">
                <a:latin typeface="宋体" panose="02010600030101010101" pitchFamily="2" charset="-122"/>
                <a:ea typeface="宋体" panose="02010600030101010101" pitchFamily="2" charset="-122"/>
              </a:rPr>
              <a:t>　⇒　　</a:t>
            </a:r>
            <a:r>
              <a:rPr lang="zh-CN" altLang="en-US" sz="1900" b="1" dirty="0">
                <a:latin typeface="宋体" panose="02010600030101010101" pitchFamily="2" charset="-122"/>
                <a:ea typeface="宋体" panose="02010600030101010101" pitchFamily="2" charset="-122"/>
              </a:rPr>
              <a:t>我原认为是△△△也可以。</a:t>
            </a:r>
            <a:endParaRPr lang="en-US" altLang="ja-JP" sz="1900" b="1">
              <a:latin typeface="宋体" panose="02010600030101010101" pitchFamily="2" charset="-122"/>
              <a:ea typeface="宋体" panose="02010600030101010101" pitchFamily="2" charset="-122"/>
            </a:endParaRPr>
          </a:p>
          <a:p>
            <a:pPr>
              <a:spcBef>
                <a:spcPct val="0"/>
              </a:spcBef>
            </a:pPr>
            <a:r>
              <a:rPr lang="ja-JP" altLang="en-US" sz="1900" b="1" dirty="0">
                <a:latin typeface="MS PGothic" panose="020B0600070205080204" pitchFamily="34" charset="-128"/>
              </a:rPr>
              <a:t>　⑧ </a:t>
            </a:r>
            <a:r>
              <a:rPr lang="zh-CN" altLang="en-US" sz="1900" b="1" dirty="0">
                <a:latin typeface="宋体" panose="02010600030101010101" pitchFamily="2" charset="-122"/>
                <a:ea typeface="宋体" panose="02010600030101010101" pitchFamily="2" charset="-122"/>
              </a:rPr>
              <a:t>不仅仅写有关自己、本部门的事情，</a:t>
            </a:r>
            <a:r>
              <a:rPr lang="zh-CN" altLang="en-US" sz="1900" b="1" dirty="0">
                <a:solidFill>
                  <a:srgbClr val="FF0000"/>
                </a:solidFill>
                <a:latin typeface="宋体" panose="02010600030101010101" pitchFamily="2" charset="-122"/>
                <a:ea typeface="宋体" panose="02010600030101010101" pitchFamily="2" charset="-122"/>
              </a:rPr>
              <a:t>也可写上上一级或其他部门的情况。</a:t>
            </a:r>
            <a:endParaRPr lang="en-US" altLang="ja-JP" sz="1900" b="1">
              <a:solidFill>
                <a:srgbClr val="FF0000"/>
              </a:solidFill>
              <a:latin typeface="宋体" panose="02010600030101010101" pitchFamily="2" charset="-122"/>
              <a:ea typeface="宋体" panose="02010600030101010101" pitchFamily="2" charset="-122"/>
            </a:endParaRPr>
          </a:p>
          <a:p>
            <a:pPr>
              <a:spcBef>
                <a:spcPct val="0"/>
              </a:spcBef>
            </a:pPr>
            <a:r>
              <a:rPr lang="ja-JP" altLang="en-US" sz="1900" b="1" dirty="0">
                <a:solidFill>
                  <a:srgbClr val="FF0000"/>
                </a:solidFill>
                <a:latin typeface="宋体" panose="02010600030101010101" pitchFamily="2" charset="-122"/>
                <a:ea typeface="宋体" panose="02010600030101010101" pitchFamily="2" charset="-122"/>
              </a:rPr>
              <a:t>　　  </a:t>
            </a:r>
            <a:r>
              <a:rPr lang="zh-CN" altLang="en-US" sz="1900" b="1" dirty="0">
                <a:latin typeface="宋体" panose="02010600030101010101" pitchFamily="2" charset="-122"/>
                <a:ea typeface="宋体" panose="02010600030101010101" pitchFamily="2" charset="-122"/>
              </a:rPr>
              <a:t>根据需要，我们还可以按照部门分析。</a:t>
            </a:r>
            <a:endParaRPr lang="en-US" altLang="ja-JP" sz="1900" b="1">
              <a:latin typeface="宋体" panose="02010600030101010101" pitchFamily="2" charset="-122"/>
              <a:ea typeface="宋体" panose="02010600030101010101" pitchFamily="2" charset="-122"/>
            </a:endParaRPr>
          </a:p>
        </p:txBody>
      </p:sp>
      <p:sp>
        <p:nvSpPr>
          <p:cNvPr id="21507" name="テキスト ボックス 2"/>
          <p:cNvSpPr txBox="1"/>
          <p:nvPr/>
        </p:nvSpPr>
        <p:spPr>
          <a:xfrm>
            <a:off x="323533" y="188913"/>
            <a:ext cx="4143375" cy="528637"/>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sz="2800" b="1">
                <a:latin typeface="MS PGothic" panose="020B0600070205080204" pitchFamily="34" charset="-128"/>
              </a:rPr>
              <a:t>7.</a:t>
            </a:r>
            <a:r>
              <a:rPr lang="ja-JP" altLang="en-US" sz="2800" dirty="0">
                <a:latin typeface="MS PGothic" panose="020B0600070205080204" pitchFamily="34" charset="-128"/>
              </a:rPr>
              <a:t>　</a:t>
            </a:r>
            <a:r>
              <a:rPr lang="en-US" altLang="ja-JP" sz="2800" b="1">
                <a:latin typeface="MS PGothic" panose="020B0600070205080204" pitchFamily="34" charset="-128"/>
              </a:rPr>
              <a:t>5W</a:t>
            </a:r>
            <a:r>
              <a:rPr lang="zh-CN" altLang="en-US" sz="2800" b="1" dirty="0">
                <a:latin typeface="宋体" panose="02010600030101010101" pitchFamily="2" charset="-122"/>
                <a:ea typeface="宋体" panose="02010600030101010101" pitchFamily="2" charset="-122"/>
              </a:rPr>
              <a:t>分析的实施</a:t>
            </a:r>
            <a:endParaRPr lang="en-US" altLang="ja-JP" sz="2800" b="1">
              <a:latin typeface="宋体" panose="02010600030101010101" pitchFamily="2" charset="-122"/>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正方形/長方形 1"/>
          <p:cNvSpPr/>
          <p:nvPr/>
        </p:nvSpPr>
        <p:spPr>
          <a:xfrm>
            <a:off x="214313" y="1214438"/>
            <a:ext cx="8715375" cy="4365625"/>
          </a:xfrm>
          <a:prstGeom prst="rect">
            <a:avLst/>
          </a:prstGeom>
          <a:noFill/>
          <a:ln w="9525">
            <a:noFill/>
          </a:ln>
        </p:spPr>
        <p:txBody>
          <a:bodyPr>
            <a:spAutoFit/>
          </a:bodyPr>
          <a:p>
            <a:pPr>
              <a:spcBef>
                <a:spcPct val="0"/>
              </a:spcBef>
            </a:pPr>
            <a:r>
              <a:rPr lang="en-US" altLang="ja-JP" sz="2400" b="1">
                <a:latin typeface="Times New Roman" panose="02020603050405020304" pitchFamily="18" charset="0"/>
                <a:ea typeface="宋体" panose="02010600030101010101" pitchFamily="2" charset="-122"/>
              </a:rPr>
              <a:t>3)</a:t>
            </a:r>
            <a:r>
              <a:rPr lang="zh-CN" altLang="en-US" sz="2400" b="1" u="sng" dirty="0">
                <a:solidFill>
                  <a:srgbClr val="0070C0"/>
                </a:solidFill>
                <a:latin typeface="Times New Roman" panose="02020603050405020304" pitchFamily="18" charset="0"/>
                <a:ea typeface="宋体" panose="02010600030101010101" pitchFamily="2" charset="-122"/>
              </a:rPr>
              <a:t>一个为什么的原因往往不止一个</a:t>
            </a:r>
            <a:endParaRPr lang="en-US" altLang="ja-JP" sz="2400" b="1" u="sng">
              <a:solidFill>
                <a:srgbClr val="0070C0"/>
              </a:solidFill>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有</a:t>
            </a:r>
            <a:r>
              <a:rPr lang="en-US" altLang="zh-CN" sz="1900" b="1">
                <a:latin typeface="Times New Roman" panose="02020603050405020304" pitchFamily="18" charset="0"/>
                <a:ea typeface="宋体" panose="02010600030101010101" pitchFamily="2" charset="-122"/>
              </a:rPr>
              <a:t>2</a:t>
            </a:r>
            <a:r>
              <a:rPr lang="zh-CN" altLang="en-US" sz="1900" b="1" dirty="0">
                <a:latin typeface="Times New Roman" panose="02020603050405020304" pitchFamily="18" charset="0"/>
                <a:ea typeface="宋体" panose="02010600030101010101" pitchFamily="2" charset="-122"/>
              </a:rPr>
              <a:t>个以上时，我们将其并列写在分析表上，并各自反复追问为什么。</a:t>
            </a:r>
            <a:endParaRPr lang="en-US" altLang="ja-JP" sz="1900" b="1">
              <a:latin typeface="Times New Roman" panose="02020603050405020304" pitchFamily="18" charset="0"/>
              <a:ea typeface="宋体" panose="02010600030101010101" pitchFamily="2" charset="-122"/>
            </a:endParaRPr>
          </a:p>
          <a:p>
            <a:pPr>
              <a:spcBef>
                <a:spcPct val="0"/>
              </a:spcBef>
            </a:pPr>
            <a:endParaRPr lang="ja-JP" altLang="en-US" sz="1900" b="1" dirty="0">
              <a:latin typeface="Times New Roman" panose="02020603050405020304" pitchFamily="18" charset="0"/>
              <a:ea typeface="宋体" panose="02010600030101010101" pitchFamily="2" charset="-122"/>
            </a:endParaRPr>
          </a:p>
          <a:p>
            <a:pPr>
              <a:spcBef>
                <a:spcPct val="0"/>
              </a:spcBef>
            </a:pPr>
            <a:r>
              <a:rPr lang="en-US" altLang="ja-JP" sz="2400" b="1">
                <a:latin typeface="Times New Roman" panose="02020603050405020304" pitchFamily="18" charset="0"/>
                <a:ea typeface="宋体" panose="02010600030101010101" pitchFamily="2" charset="-122"/>
              </a:rPr>
              <a:t>4)</a:t>
            </a:r>
            <a:r>
              <a:rPr lang="zh-CN" altLang="en-US" sz="2400" b="1" u="sng" dirty="0">
                <a:solidFill>
                  <a:srgbClr val="0070C0"/>
                </a:solidFill>
                <a:latin typeface="Times New Roman" panose="02020603050405020304" pitchFamily="18" charset="0"/>
                <a:ea typeface="宋体" panose="02010600030101010101" pitchFamily="2" charset="-122"/>
              </a:rPr>
              <a:t>为什么、为什么持续几次</a:t>
            </a:r>
            <a:r>
              <a:rPr lang="ja-JP" altLang="en-US" sz="2400" b="1" u="sng" dirty="0">
                <a:solidFill>
                  <a:srgbClr val="0070C0"/>
                </a:solidFill>
                <a:latin typeface="Times New Roman" panose="02020603050405020304" pitchFamily="18" charset="0"/>
                <a:ea typeface="宋体" panose="02010600030101010101" pitchFamily="2" charset="-122"/>
              </a:rPr>
              <a:t>？</a:t>
            </a:r>
            <a:endParaRPr lang="ja-JP" altLang="en-US" sz="2400" b="1" u="sng" dirty="0">
              <a:solidFill>
                <a:srgbClr val="0070C0"/>
              </a:solidFill>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ja-JP" altLang="en-US" sz="1900" b="1" dirty="0">
                <a:solidFill>
                  <a:srgbClr val="FF0000"/>
                </a:solidFill>
                <a:latin typeface="Times New Roman" panose="02020603050405020304" pitchFamily="18" charset="0"/>
                <a:ea typeface="宋体" panose="02010600030101010101" pitchFamily="2" charset="-122"/>
              </a:rPr>
              <a:t>５Ｗ</a:t>
            </a:r>
            <a:r>
              <a:rPr lang="zh-CN" altLang="en-US" sz="1900" b="1" dirty="0">
                <a:solidFill>
                  <a:srgbClr val="FF0000"/>
                </a:solidFill>
                <a:latin typeface="Times New Roman" panose="02020603050405020304" pitchFamily="18" charset="0"/>
                <a:ea typeface="宋体" panose="02010600030101010101" pitchFamily="2" charset="-122"/>
              </a:rPr>
              <a:t>分析的</a:t>
            </a:r>
            <a:r>
              <a:rPr lang="ja-JP" altLang="en-US" sz="1900" b="1" dirty="0">
                <a:solidFill>
                  <a:srgbClr val="FF0000"/>
                </a:solidFill>
                <a:latin typeface="Times New Roman" panose="02020603050405020304" pitchFamily="18" charset="0"/>
                <a:ea typeface="宋体" panose="02010600030101010101" pitchFamily="2" charset="-122"/>
              </a:rPr>
              <a:t>“</a:t>
            </a:r>
            <a:r>
              <a:rPr lang="en-US" altLang="ja-JP" sz="1900" b="1">
                <a:solidFill>
                  <a:srgbClr val="FF0000"/>
                </a:solidFill>
                <a:latin typeface="Times New Roman" panose="02020603050405020304" pitchFamily="18" charset="0"/>
                <a:ea typeface="宋体" panose="02010600030101010101" pitchFamily="2" charset="-122"/>
              </a:rPr>
              <a:t>5</a:t>
            </a:r>
            <a:r>
              <a:rPr lang="ja-JP" altLang="en-US" sz="1900" b="1" dirty="0">
                <a:solidFill>
                  <a:srgbClr val="FF0000"/>
                </a:solidFill>
                <a:latin typeface="Times New Roman" panose="02020603050405020304" pitchFamily="18" charset="0"/>
                <a:ea typeface="宋体" panose="02010600030101010101" pitchFamily="2" charset="-122"/>
              </a:rPr>
              <a:t>”</a:t>
            </a:r>
            <a:r>
              <a:rPr lang="zh-CN" altLang="en-US" sz="1900" b="1" dirty="0">
                <a:solidFill>
                  <a:srgbClr val="FF0000"/>
                </a:solidFill>
                <a:latin typeface="Times New Roman" panose="02020603050405020304" pitchFamily="18" charset="0"/>
                <a:ea typeface="宋体" panose="02010600030101010101" pitchFamily="2" charset="-122"/>
              </a:rPr>
              <a:t>是反复追问为什么</a:t>
            </a:r>
            <a:r>
              <a:rPr lang="zh-CN" altLang="en-US" sz="1900" b="1" dirty="0">
                <a:latin typeface="Times New Roman" panose="02020603050405020304" pitchFamily="18" charset="0"/>
                <a:ea typeface="宋体" panose="02010600030101010101" pitchFamily="2" charset="-122"/>
              </a:rPr>
              <a:t>“</a:t>
            </a:r>
            <a:r>
              <a:rPr lang="en-US" altLang="zh-CN" sz="1900" b="1">
                <a:latin typeface="Times New Roman" panose="02020603050405020304" pitchFamily="18" charset="0"/>
                <a:ea typeface="宋体" panose="02010600030101010101" pitchFamily="2" charset="-122"/>
              </a:rPr>
              <a:t>5</a:t>
            </a:r>
            <a:r>
              <a:rPr lang="zh-CN" altLang="en-US" sz="1900" b="1" dirty="0">
                <a:latin typeface="Times New Roman" panose="02020603050405020304" pitchFamily="18" charset="0"/>
                <a:ea typeface="宋体" panose="02010600030101010101" pitchFamily="2" charset="-122"/>
              </a:rPr>
              <a:t>次”的意思。</a:t>
            </a:r>
            <a:endParaRPr lang="zh-CN" altLang="en-US" sz="1900" b="1" dirty="0">
              <a:latin typeface="Times New Roman" panose="02020603050405020304" pitchFamily="18" charset="0"/>
              <a:ea typeface="宋体" panose="02010600030101010101" pitchFamily="2" charset="-122"/>
            </a:endParaRPr>
          </a:p>
          <a:p>
            <a:pPr>
              <a:spcBef>
                <a:spcPct val="0"/>
              </a:spcBef>
            </a:pPr>
            <a:r>
              <a:rPr lang="zh-CN" altLang="en-US" sz="1900" b="1" dirty="0">
                <a:latin typeface="Times New Roman" panose="02020603050405020304" pitchFamily="18" charset="0"/>
                <a:ea typeface="宋体" panose="02010600030101010101" pitchFamily="2" charset="-122"/>
              </a:rPr>
              <a:t>      并非完全“</a:t>
            </a:r>
            <a:r>
              <a:rPr lang="en-US" altLang="zh-CN" sz="1900" b="1">
                <a:latin typeface="Times New Roman" panose="02020603050405020304" pitchFamily="18" charset="0"/>
                <a:ea typeface="宋体" panose="02010600030101010101" pitchFamily="2" charset="-122"/>
              </a:rPr>
              <a:t>5</a:t>
            </a:r>
            <a:r>
              <a:rPr lang="zh-CN" altLang="en-US" sz="1900" b="1" dirty="0">
                <a:latin typeface="Times New Roman" panose="02020603050405020304" pitchFamily="18" charset="0"/>
                <a:ea typeface="宋体" panose="02010600030101010101" pitchFamily="2" charset="-122"/>
              </a:rPr>
              <a:t>次“的意思。有时追问</a:t>
            </a:r>
            <a:r>
              <a:rPr lang="en-US" altLang="zh-CN" sz="1900" b="1">
                <a:latin typeface="Times New Roman" panose="02020603050405020304" pitchFamily="18" charset="0"/>
                <a:ea typeface="宋体" panose="02010600030101010101" pitchFamily="2" charset="-122"/>
              </a:rPr>
              <a:t>3</a:t>
            </a:r>
            <a:r>
              <a:rPr lang="zh-CN" altLang="en-US" sz="1900" b="1" dirty="0">
                <a:latin typeface="Times New Roman" panose="02020603050405020304" pitchFamily="18" charset="0"/>
                <a:ea typeface="宋体" panose="02010600030101010101" pitchFamily="2" charset="-122"/>
              </a:rPr>
              <a:t>次便可，有时却要反复追问</a:t>
            </a:r>
            <a:r>
              <a:rPr lang="en-US" altLang="zh-CN" sz="1900" b="1">
                <a:latin typeface="Times New Roman" panose="02020603050405020304" pitchFamily="18" charset="0"/>
                <a:ea typeface="宋体" panose="02010600030101010101" pitchFamily="2" charset="-122"/>
              </a:rPr>
              <a:t>10</a:t>
            </a:r>
            <a:r>
              <a:rPr lang="zh-CN" altLang="en-US" sz="1900" b="1" dirty="0">
                <a:latin typeface="Times New Roman" panose="02020603050405020304" pitchFamily="18" charset="0"/>
                <a:ea typeface="宋体" panose="02010600030101010101" pitchFamily="2" charset="-122"/>
              </a:rPr>
              <a:t>次以上。    </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solidFill>
                  <a:srgbClr val="FF0000"/>
                </a:solidFill>
                <a:latin typeface="Times New Roman" panose="02020603050405020304" pitchFamily="18" charset="0"/>
                <a:ea typeface="宋体" panose="02010600030101010101" pitchFamily="2" charset="-122"/>
              </a:rPr>
              <a:t>反复追问到能采取具体的对策防止问题的再度发生。</a:t>
            </a:r>
            <a:endParaRPr lang="en-US" altLang="ja-JP" sz="1900" b="1">
              <a:solidFill>
                <a:srgbClr val="FF0000"/>
              </a:solidFill>
              <a:latin typeface="Times New Roman" panose="02020603050405020304" pitchFamily="18" charset="0"/>
              <a:ea typeface="宋体" panose="02010600030101010101" pitchFamily="2" charset="-122"/>
            </a:endParaRPr>
          </a:p>
          <a:p>
            <a:pPr>
              <a:spcBef>
                <a:spcPct val="0"/>
              </a:spcBef>
            </a:pPr>
            <a:r>
              <a:rPr lang="ja-JP" altLang="en-US" sz="1900" b="1" dirty="0">
                <a:solidFill>
                  <a:srgbClr val="FF0000"/>
                </a:solidFill>
                <a:latin typeface="Times New Roman" panose="02020603050405020304" pitchFamily="18" charset="0"/>
                <a:ea typeface="宋体" panose="02010600030101010101" pitchFamily="2" charset="-122"/>
              </a:rPr>
              <a:t>　　</a:t>
            </a:r>
            <a:r>
              <a:rPr lang="zh-CN" altLang="en-US" sz="1900" b="1" dirty="0">
                <a:solidFill>
                  <a:srgbClr val="FF0000"/>
                </a:solidFill>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再追问下去就成了重复或概念性的东西，采取不了具体对策了，这时候就</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　停止追问为什么。</a:t>
            </a:r>
            <a:endParaRPr lang="en-US" altLang="ja-JP" sz="1900" b="1">
              <a:latin typeface="Times New Roman" panose="02020603050405020304" pitchFamily="18" charset="0"/>
              <a:ea typeface="宋体" panose="02010600030101010101" pitchFamily="2" charset="-122"/>
            </a:endParaRPr>
          </a:p>
          <a:p>
            <a:pPr>
              <a:spcBef>
                <a:spcPct val="0"/>
              </a:spcBef>
            </a:pPr>
            <a:endParaRPr lang="ja-JP" altLang="en-US" sz="1900" b="1" dirty="0">
              <a:latin typeface="Times New Roman" panose="02020603050405020304" pitchFamily="18" charset="0"/>
              <a:ea typeface="宋体" panose="02010600030101010101" pitchFamily="2" charset="-122"/>
            </a:endParaRPr>
          </a:p>
          <a:p>
            <a:pPr>
              <a:spcBef>
                <a:spcPct val="0"/>
              </a:spcBef>
            </a:pPr>
            <a:r>
              <a:rPr lang="en-US" altLang="ja-JP" sz="2400" b="1">
                <a:latin typeface="Times New Roman" panose="02020603050405020304" pitchFamily="18" charset="0"/>
                <a:ea typeface="宋体" panose="02010600030101010101" pitchFamily="2" charset="-122"/>
              </a:rPr>
              <a:t>5)</a:t>
            </a:r>
            <a:r>
              <a:rPr lang="zh-CN" altLang="en-US" sz="2400" b="1" u="sng" dirty="0">
                <a:solidFill>
                  <a:srgbClr val="0070C0"/>
                </a:solidFill>
                <a:latin typeface="Times New Roman" panose="02020603050405020304" pitchFamily="18" charset="0"/>
                <a:ea typeface="宋体" panose="02010600030101010101" pitchFamily="2" charset="-122"/>
              </a:rPr>
              <a:t>最后从“根本原因”向“现象”追溯验证。</a:t>
            </a:r>
            <a:endParaRPr lang="ja-JP" altLang="en-US" sz="2400" b="1" u="sng" dirty="0">
              <a:solidFill>
                <a:srgbClr val="0070C0"/>
              </a:solidFill>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　</a:t>
            </a:r>
            <a:r>
              <a:rPr lang="zh-CN" altLang="en-US" sz="1900" b="1" dirty="0">
                <a:solidFill>
                  <a:srgbClr val="FF0000"/>
                </a:solidFill>
                <a:latin typeface="Times New Roman" panose="02020603050405020304" pitchFamily="18" charset="0"/>
                <a:ea typeface="宋体" panose="02010600030101010101" pitchFamily="2" charset="-122"/>
              </a:rPr>
              <a:t>倒过来重新读一遍，来验证逻辑上是否存在不自然的地方。</a:t>
            </a:r>
            <a:endParaRPr lang="ja-JP" altLang="en-US" sz="1900" b="1" dirty="0">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　如有不自然的地方，说明分析不当，对此部分必须重新分析。</a:t>
            </a:r>
            <a:endParaRPr lang="en-US" altLang="ja-JP" sz="1900" b="1">
              <a:latin typeface="Times New Roman" panose="02020603050405020304" pitchFamily="18" charset="0"/>
              <a:ea typeface="宋体" panose="02010600030101010101" pitchFamily="2" charset="-122"/>
            </a:endParaRPr>
          </a:p>
          <a:p>
            <a:pPr>
              <a:spcBef>
                <a:spcPct val="0"/>
              </a:spcBef>
            </a:pPr>
            <a:endParaRPr lang="ja-JP" altLang="en-US" sz="1900" b="1" dirty="0">
              <a:latin typeface="MS PGothic" panose="020B0600070205080204" pitchFamily="34" charset="-128"/>
            </a:endParaRPr>
          </a:p>
        </p:txBody>
      </p:sp>
      <p:sp>
        <p:nvSpPr>
          <p:cNvPr id="22531" name="テキスト ボックス 2"/>
          <p:cNvSpPr txBox="1"/>
          <p:nvPr/>
        </p:nvSpPr>
        <p:spPr>
          <a:xfrm>
            <a:off x="357188" y="188913"/>
            <a:ext cx="4143375" cy="528637"/>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sz="2800" b="1">
                <a:latin typeface="MS PGothic" panose="020B0600070205080204" pitchFamily="34" charset="-128"/>
              </a:rPr>
              <a:t>7.</a:t>
            </a:r>
            <a:r>
              <a:rPr lang="ja-JP" altLang="en-US" sz="2800" dirty="0">
                <a:latin typeface="MS PGothic" panose="020B0600070205080204" pitchFamily="34" charset="-128"/>
              </a:rPr>
              <a:t>　</a:t>
            </a:r>
            <a:r>
              <a:rPr lang="en-US" altLang="ja-JP" sz="2800" b="1">
                <a:latin typeface="MS PGothic" panose="020B0600070205080204" pitchFamily="34" charset="-128"/>
              </a:rPr>
              <a:t>5W</a:t>
            </a:r>
            <a:r>
              <a:rPr lang="zh-CN" altLang="en-US" sz="2800" b="1" dirty="0">
                <a:latin typeface="宋体" panose="02010600030101010101" pitchFamily="2" charset="-122"/>
                <a:ea typeface="宋体" panose="02010600030101010101" pitchFamily="2" charset="-122"/>
              </a:rPr>
              <a:t>分析的实施</a:t>
            </a:r>
            <a:endParaRPr lang="en-US" altLang="ja-JP" sz="2800" b="1">
              <a:latin typeface="宋体" panose="02010600030101010101" pitchFamily="2" charset="-122"/>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3" name="直線コネクタ 62"/>
          <p:cNvCxnSpPr/>
          <p:nvPr/>
        </p:nvCxnSpPr>
        <p:spPr>
          <a:xfrm flipV="1">
            <a:off x="6938963" y="3643313"/>
            <a:ext cx="390525" cy="9525"/>
          </a:xfrm>
          <a:prstGeom prst="line">
            <a:avLst/>
          </a:prstGeom>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flipV="1">
            <a:off x="6938963" y="2062163"/>
            <a:ext cx="390525" cy="9525"/>
          </a:xfrm>
          <a:prstGeom prst="line">
            <a:avLst/>
          </a:prstGeom>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a:off x="5367338" y="1471613"/>
            <a:ext cx="1809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5357813" y="4427538"/>
            <a:ext cx="3238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558" name="テキスト ボックス 1"/>
          <p:cNvSpPr txBox="1"/>
          <p:nvPr/>
        </p:nvSpPr>
        <p:spPr>
          <a:xfrm>
            <a:off x="179388" y="0"/>
            <a:ext cx="8072437" cy="528638"/>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sz="2800" b="1">
                <a:latin typeface="MS PGothic" panose="020B0600070205080204" pitchFamily="34" charset="-128"/>
              </a:rPr>
              <a:t>7.</a:t>
            </a:r>
            <a:r>
              <a:rPr lang="ja-JP" altLang="en-US" sz="2800" dirty="0">
                <a:latin typeface="MS PGothic" panose="020B0600070205080204" pitchFamily="34" charset="-128"/>
              </a:rPr>
              <a:t>　</a:t>
            </a:r>
            <a:r>
              <a:rPr lang="en-US" altLang="ja-JP" sz="2800" b="1">
                <a:latin typeface="MS PGothic" panose="020B0600070205080204" pitchFamily="34" charset="-128"/>
              </a:rPr>
              <a:t>5W</a:t>
            </a:r>
            <a:r>
              <a:rPr lang="zh-CN" altLang="en-US" sz="2800" b="1" dirty="0">
                <a:latin typeface="宋体" panose="02010600030101010101" pitchFamily="2" charset="-122"/>
                <a:ea typeface="宋体" panose="02010600030101010101" pitchFamily="2" charset="-122"/>
              </a:rPr>
              <a:t>分析的实施</a:t>
            </a:r>
            <a:r>
              <a:rPr lang="ja-JP" altLang="en-US" sz="2800" b="1" dirty="0">
                <a:latin typeface="宋体" panose="02010600030101010101" pitchFamily="2" charset="-122"/>
                <a:ea typeface="宋体" panose="02010600030101010101" pitchFamily="2" charset="-122"/>
              </a:rPr>
              <a:t>　</a:t>
            </a:r>
            <a:r>
              <a:rPr lang="en-US" altLang="ja-JP"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验证分析逻辑是否正确事例</a:t>
            </a:r>
            <a:r>
              <a:rPr lang="en-US" altLang="ja-JP" sz="2400" b="1">
                <a:latin typeface="宋体" panose="02010600030101010101" pitchFamily="2" charset="-122"/>
                <a:ea typeface="宋体" panose="02010600030101010101" pitchFamily="2" charset="-122"/>
              </a:rPr>
              <a:t>)</a:t>
            </a:r>
            <a:endParaRPr lang="en-US" altLang="ja-JP" sz="2400" b="1">
              <a:latin typeface="宋体" panose="02010600030101010101" pitchFamily="2" charset="-122"/>
              <a:ea typeface="宋体" panose="02010600030101010101" pitchFamily="2" charset="-122"/>
            </a:endParaRPr>
          </a:p>
        </p:txBody>
      </p:sp>
      <p:cxnSp>
        <p:nvCxnSpPr>
          <p:cNvPr id="5" name="直線コネクタ 4"/>
          <p:cNvCxnSpPr/>
          <p:nvPr/>
        </p:nvCxnSpPr>
        <p:spPr>
          <a:xfrm flipV="1">
            <a:off x="3471863" y="1501775"/>
            <a:ext cx="438150" cy="7938"/>
          </a:xfrm>
          <a:prstGeom prst="line">
            <a:avLst/>
          </a:prstGeom>
        </p:spPr>
        <p:style>
          <a:lnRef idx="1">
            <a:schemeClr val="dk1"/>
          </a:lnRef>
          <a:fillRef idx="0">
            <a:schemeClr val="dk1"/>
          </a:fillRef>
          <a:effectRef idx="0">
            <a:schemeClr val="dk1"/>
          </a:effectRef>
          <a:fontRef idx="minor">
            <a:schemeClr val="tx1"/>
          </a:fontRef>
        </p:style>
      </p:cxnSp>
      <p:cxnSp>
        <p:nvCxnSpPr>
          <p:cNvPr id="6" name="直線コネクタ 5"/>
          <p:cNvCxnSpPr/>
          <p:nvPr/>
        </p:nvCxnSpPr>
        <p:spPr>
          <a:xfrm>
            <a:off x="7005638" y="3671888"/>
            <a:ext cx="285750" cy="1588"/>
          </a:xfrm>
          <a:prstGeom prst="line">
            <a:avLst/>
          </a:prstGeom>
        </p:spPr>
        <p:style>
          <a:lnRef idx="1">
            <a:schemeClr val="dk1"/>
          </a:lnRef>
          <a:fillRef idx="0">
            <a:schemeClr val="dk1"/>
          </a:fillRef>
          <a:effectRef idx="0">
            <a:schemeClr val="dk1"/>
          </a:effectRef>
          <a:fontRef idx="minor">
            <a:schemeClr val="tx1"/>
          </a:fontRef>
        </p:style>
      </p:cxnSp>
      <p:cxnSp>
        <p:nvCxnSpPr>
          <p:cNvPr id="7" name="直線コネクタ 6"/>
          <p:cNvCxnSpPr/>
          <p:nvPr/>
        </p:nvCxnSpPr>
        <p:spPr>
          <a:xfrm flipV="1">
            <a:off x="6862763" y="3100388"/>
            <a:ext cx="390525" cy="9525"/>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flipV="1">
            <a:off x="6786563" y="4376738"/>
            <a:ext cx="390525" cy="9525"/>
          </a:xfrm>
          <a:prstGeom prst="line">
            <a:avLst/>
          </a:prstGeom>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a:off x="7005638" y="2062163"/>
            <a:ext cx="285750" cy="1588"/>
          </a:xfrm>
          <a:prstGeom prst="line">
            <a:avLst/>
          </a:prstGeom>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a:xfrm flipV="1">
            <a:off x="6786563" y="1500188"/>
            <a:ext cx="390525" cy="9525"/>
          </a:xfrm>
          <a:prstGeom prst="line">
            <a:avLst/>
          </a:prstGeom>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a:xfrm flipV="1">
            <a:off x="6748463" y="2547938"/>
            <a:ext cx="390525" cy="9525"/>
          </a:xfrm>
          <a:prstGeom prst="line">
            <a:avLst/>
          </a:prstGeom>
        </p:spPr>
        <p:style>
          <a:lnRef idx="1">
            <a:schemeClr val="dk1"/>
          </a:lnRef>
          <a:fillRef idx="0">
            <a:schemeClr val="dk1"/>
          </a:fillRef>
          <a:effectRef idx="0">
            <a:schemeClr val="dk1"/>
          </a:effectRef>
          <a:fontRef idx="minor">
            <a:schemeClr val="tx1"/>
          </a:fontRef>
        </p:style>
      </p:cxnSp>
      <p:sp>
        <p:nvSpPr>
          <p:cNvPr id="12" name="テキスト ボックス 53"/>
          <p:cNvSpPr txBox="1"/>
          <p:nvPr/>
        </p:nvSpPr>
        <p:spPr>
          <a:xfrm>
            <a:off x="685800" y="1166813"/>
            <a:ext cx="981075" cy="476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螺丝拧不动</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13" name="テキスト ボックス 54"/>
          <p:cNvSpPr txBox="1"/>
          <p:nvPr/>
        </p:nvSpPr>
        <p:spPr>
          <a:xfrm>
            <a:off x="1857375" y="1133475"/>
            <a:ext cx="1571625" cy="67627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螺丝与板之间的阻力比螺丝转矩大</a:t>
            </a:r>
            <a:endParaRPr lang="ja-JP" altLang="en-US" sz="1400" b="1" dirty="0">
              <a:solidFill>
                <a:srgbClr val="000000"/>
              </a:solidFill>
              <a:latin typeface="宋体" panose="02010600030101010101" pitchFamily="2" charset="-122"/>
              <a:ea typeface="宋体" panose="02010600030101010101" pitchFamily="2" charset="-122"/>
            </a:endParaRPr>
          </a:p>
        </p:txBody>
      </p:sp>
      <p:sp>
        <p:nvSpPr>
          <p:cNvPr id="14" name="テキスト ボックス 55"/>
          <p:cNvSpPr txBox="1"/>
          <p:nvPr/>
        </p:nvSpPr>
        <p:spPr>
          <a:xfrm>
            <a:off x="3771900" y="1252538"/>
            <a:ext cx="1571625" cy="50482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螺丝转矩太小</a:t>
            </a:r>
            <a:endParaRPr lang="ja-JP" altLang="en-US" sz="1400" b="1" dirty="0">
              <a:solidFill>
                <a:srgbClr val="000000"/>
              </a:solidFill>
              <a:latin typeface="宋体" panose="02010600030101010101" pitchFamily="2" charset="-122"/>
              <a:ea typeface="宋体" panose="02010600030101010101" pitchFamily="2" charset="-122"/>
            </a:endParaRPr>
          </a:p>
        </p:txBody>
      </p:sp>
      <p:sp>
        <p:nvSpPr>
          <p:cNvPr id="15" name="テキスト ボックス 57"/>
          <p:cNvSpPr txBox="1"/>
          <p:nvPr/>
        </p:nvSpPr>
        <p:spPr>
          <a:xfrm>
            <a:off x="5476875" y="1252538"/>
            <a:ext cx="1343025" cy="68580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螺丝与螺丝钳的接触面积太小</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16" name="テキスト ボックス 59"/>
          <p:cNvSpPr txBox="1"/>
          <p:nvPr/>
        </p:nvSpPr>
        <p:spPr>
          <a:xfrm>
            <a:off x="7053263" y="1252538"/>
            <a:ext cx="1585913" cy="48577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螺丝钳的尺寸比螺丝头要大</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17" name="テキスト ボックス 60"/>
          <p:cNvSpPr txBox="1"/>
          <p:nvPr/>
        </p:nvSpPr>
        <p:spPr>
          <a:xfrm>
            <a:off x="7072313" y="1785938"/>
            <a:ext cx="1595438" cy="48577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螺丝头被压圆了</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18" name="テキスト ボックス 61"/>
          <p:cNvSpPr txBox="1"/>
          <p:nvPr/>
        </p:nvSpPr>
        <p:spPr>
          <a:xfrm>
            <a:off x="7092950" y="2420938"/>
            <a:ext cx="1576388" cy="309563"/>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臂力不够</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19" name="テキスト ボックス 64"/>
          <p:cNvSpPr txBox="1"/>
          <p:nvPr/>
        </p:nvSpPr>
        <p:spPr>
          <a:xfrm>
            <a:off x="7053263" y="2947988"/>
            <a:ext cx="1585913" cy="26670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涂有涂料</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20" name="テキスト ボックス 65"/>
          <p:cNvSpPr txBox="1"/>
          <p:nvPr/>
        </p:nvSpPr>
        <p:spPr>
          <a:xfrm>
            <a:off x="7062788" y="3443288"/>
            <a:ext cx="1576388" cy="490538"/>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MS PGothic" panose="020B0600070205080204" pitchFamily="34" charset="-128"/>
              </a:rPr>
              <a:t>螺丝与板间生锈了</a:t>
            </a:r>
            <a:endParaRPr lang="zh-CN" altLang="en-US" sz="1400" b="1" dirty="0">
              <a:solidFill>
                <a:srgbClr val="000000"/>
              </a:solidFill>
              <a:latin typeface="MS PGothic" panose="020B0600070205080204" pitchFamily="34" charset="-128"/>
            </a:endParaRPr>
          </a:p>
        </p:txBody>
      </p:sp>
      <p:sp>
        <p:nvSpPr>
          <p:cNvPr id="21" name="テキスト ボックス 66"/>
          <p:cNvSpPr txBox="1"/>
          <p:nvPr/>
        </p:nvSpPr>
        <p:spPr>
          <a:xfrm>
            <a:off x="7058025" y="4129088"/>
            <a:ext cx="1576388" cy="442913"/>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螺丝斜的</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22" name="テキスト ボックス 67"/>
          <p:cNvSpPr txBox="1"/>
          <p:nvPr/>
        </p:nvSpPr>
        <p:spPr>
          <a:xfrm>
            <a:off x="733425" y="695325"/>
            <a:ext cx="1009650" cy="328613"/>
          </a:xfrm>
          <a:prstGeom prst="rect">
            <a:avLst/>
          </a:prstGeom>
          <a:solidFill>
            <a:srgbClr val="FF3399"/>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zh-CN" sz="1400" b="1">
                <a:solidFill>
                  <a:srgbClr val="000000"/>
                </a:solidFill>
                <a:latin typeface="宋体" panose="02010600030101010101" pitchFamily="2" charset="-122"/>
                <a:ea typeface="宋体" panose="02010600030101010101" pitchFamily="2" charset="-122"/>
              </a:rPr>
              <a:t>&lt;</a:t>
            </a:r>
            <a:r>
              <a:rPr lang="zh-CN" altLang="en-US" sz="1400" b="1" dirty="0">
                <a:solidFill>
                  <a:srgbClr val="000000"/>
                </a:solidFill>
                <a:latin typeface="宋体" panose="02010600030101010101" pitchFamily="2" charset="-122"/>
                <a:ea typeface="宋体" panose="02010600030101010101" pitchFamily="2" charset="-122"/>
              </a:rPr>
              <a:t>现  象</a:t>
            </a:r>
            <a:r>
              <a:rPr lang="en-US" altLang="zh-CN" sz="1400" b="1">
                <a:solidFill>
                  <a:srgbClr val="000000"/>
                </a:solidFill>
                <a:latin typeface="宋体" panose="02010600030101010101" pitchFamily="2" charset="-122"/>
                <a:ea typeface="宋体" panose="02010600030101010101" pitchFamily="2" charset="-122"/>
              </a:rPr>
              <a:t>&gt;</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23" name="テキスト ボックス 68"/>
          <p:cNvSpPr txBox="1"/>
          <p:nvPr/>
        </p:nvSpPr>
        <p:spPr>
          <a:xfrm>
            <a:off x="2195513" y="692150"/>
            <a:ext cx="1000125" cy="266700"/>
          </a:xfrm>
          <a:prstGeom prst="rect">
            <a:avLst/>
          </a:prstGeom>
          <a:solidFill>
            <a:srgbClr val="00FFFF"/>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1400" b="1">
                <a:solidFill>
                  <a:srgbClr val="000000"/>
                </a:solidFill>
                <a:latin typeface="宋体" panose="02010600030101010101" pitchFamily="2" charset="-122"/>
                <a:ea typeface="宋体" panose="02010600030101010101" pitchFamily="2" charset="-122"/>
              </a:rPr>
              <a:t>&lt;</a:t>
            </a:r>
            <a:r>
              <a:rPr lang="zh-CN" altLang="en-US" sz="1400" b="1" dirty="0">
                <a:solidFill>
                  <a:srgbClr val="000000"/>
                </a:solidFill>
                <a:latin typeface="宋体" panose="02010600030101010101" pitchFamily="2" charset="-122"/>
                <a:ea typeface="宋体" panose="02010600030101010101" pitchFamily="2" charset="-122"/>
              </a:rPr>
              <a:t>为什么</a:t>
            </a:r>
            <a:r>
              <a:rPr lang="ja-JP" altLang="en-US" sz="1400" b="1" dirty="0">
                <a:solidFill>
                  <a:srgbClr val="000000"/>
                </a:solidFill>
                <a:latin typeface="宋体" panose="02010600030101010101" pitchFamily="2" charset="-122"/>
                <a:ea typeface="宋体" panose="02010600030101010101" pitchFamily="2" charset="-122"/>
              </a:rPr>
              <a:t>１</a:t>
            </a:r>
            <a:r>
              <a:rPr lang="en-US" altLang="ja-JP" sz="1400" b="1">
                <a:solidFill>
                  <a:srgbClr val="000000"/>
                </a:solidFill>
                <a:latin typeface="MS PGothic" panose="020B0600070205080204" pitchFamily="34" charset="-128"/>
              </a:rPr>
              <a:t>&gt;</a:t>
            </a:r>
            <a:endParaRPr lang="ja-JP" altLang="en-US" sz="1400" b="1" dirty="0">
              <a:solidFill>
                <a:srgbClr val="000000"/>
              </a:solidFill>
              <a:latin typeface="MS PGothic" panose="020B0600070205080204" pitchFamily="34" charset="-128"/>
            </a:endParaRPr>
          </a:p>
        </p:txBody>
      </p:sp>
      <p:sp>
        <p:nvSpPr>
          <p:cNvPr id="24" name="テキスト ボックス 69"/>
          <p:cNvSpPr txBox="1"/>
          <p:nvPr/>
        </p:nvSpPr>
        <p:spPr>
          <a:xfrm>
            <a:off x="3924300" y="692150"/>
            <a:ext cx="1223963" cy="288925"/>
          </a:xfrm>
          <a:prstGeom prst="rect">
            <a:avLst/>
          </a:prstGeom>
          <a:solidFill>
            <a:srgbClr val="00FFFF"/>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1400" b="1">
                <a:solidFill>
                  <a:srgbClr val="000000"/>
                </a:solidFill>
                <a:latin typeface="宋体" panose="02010600030101010101" pitchFamily="2" charset="-122"/>
                <a:ea typeface="宋体" panose="02010600030101010101" pitchFamily="2" charset="-122"/>
              </a:rPr>
              <a:t>&lt;</a:t>
            </a:r>
            <a:r>
              <a:rPr lang="zh-CN" altLang="en-US" sz="1400" b="1" dirty="0">
                <a:solidFill>
                  <a:srgbClr val="000000"/>
                </a:solidFill>
                <a:latin typeface="宋体" panose="02010600030101010101" pitchFamily="2" charset="-122"/>
                <a:ea typeface="宋体" panose="02010600030101010101" pitchFamily="2" charset="-122"/>
              </a:rPr>
              <a:t>为什么</a:t>
            </a:r>
            <a:r>
              <a:rPr lang="ja-JP" altLang="en-US" sz="1400" b="1" dirty="0">
                <a:solidFill>
                  <a:srgbClr val="000000"/>
                </a:solidFill>
                <a:latin typeface="宋体" panose="02010600030101010101" pitchFamily="2" charset="-122"/>
                <a:ea typeface="宋体" panose="02010600030101010101" pitchFamily="2" charset="-122"/>
              </a:rPr>
              <a:t>２</a:t>
            </a:r>
            <a:r>
              <a:rPr lang="en-US" altLang="ja-JP" sz="1400" b="1">
                <a:solidFill>
                  <a:srgbClr val="000000"/>
                </a:solidFill>
                <a:latin typeface="宋体" panose="02010600030101010101" pitchFamily="2" charset="-122"/>
                <a:ea typeface="宋体" panose="02010600030101010101" pitchFamily="2" charset="-122"/>
              </a:rPr>
              <a:t>&gt;</a:t>
            </a:r>
            <a:endParaRPr lang="ja-JP" altLang="en-US" sz="1400" b="1" dirty="0">
              <a:solidFill>
                <a:srgbClr val="000000"/>
              </a:solidFill>
              <a:latin typeface="宋体" panose="02010600030101010101" pitchFamily="2" charset="-122"/>
              <a:ea typeface="宋体" panose="02010600030101010101" pitchFamily="2" charset="-122"/>
            </a:endParaRPr>
          </a:p>
        </p:txBody>
      </p:sp>
      <p:sp>
        <p:nvSpPr>
          <p:cNvPr id="25" name="テキスト ボックス 70"/>
          <p:cNvSpPr txBox="1"/>
          <p:nvPr/>
        </p:nvSpPr>
        <p:spPr>
          <a:xfrm>
            <a:off x="5686425" y="685800"/>
            <a:ext cx="1190625" cy="295275"/>
          </a:xfrm>
          <a:prstGeom prst="rect">
            <a:avLst/>
          </a:prstGeom>
          <a:solidFill>
            <a:srgbClr val="00FFFF"/>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1400" b="1">
                <a:solidFill>
                  <a:srgbClr val="000000"/>
                </a:solidFill>
                <a:latin typeface="宋体" panose="02010600030101010101" pitchFamily="2" charset="-122"/>
                <a:ea typeface="宋体" panose="02010600030101010101" pitchFamily="2" charset="-122"/>
              </a:rPr>
              <a:t>&lt;</a:t>
            </a:r>
            <a:r>
              <a:rPr lang="zh-CN" altLang="en-US" sz="1400" b="1" dirty="0">
                <a:solidFill>
                  <a:srgbClr val="000000"/>
                </a:solidFill>
                <a:latin typeface="宋体" panose="02010600030101010101" pitchFamily="2" charset="-122"/>
                <a:ea typeface="宋体" panose="02010600030101010101" pitchFamily="2" charset="-122"/>
              </a:rPr>
              <a:t>为什么</a:t>
            </a:r>
            <a:r>
              <a:rPr lang="ja-JP" altLang="en-US" sz="1400" b="1" dirty="0">
                <a:solidFill>
                  <a:srgbClr val="000000"/>
                </a:solidFill>
                <a:latin typeface="宋体" panose="02010600030101010101" pitchFamily="2" charset="-122"/>
                <a:ea typeface="宋体" panose="02010600030101010101" pitchFamily="2" charset="-122"/>
              </a:rPr>
              <a:t>３</a:t>
            </a:r>
            <a:r>
              <a:rPr lang="en-US" altLang="ja-JP" sz="1400" b="1">
                <a:solidFill>
                  <a:srgbClr val="000000"/>
                </a:solidFill>
                <a:latin typeface="宋体" panose="02010600030101010101" pitchFamily="2" charset="-122"/>
                <a:ea typeface="宋体" panose="02010600030101010101" pitchFamily="2" charset="-122"/>
              </a:rPr>
              <a:t>&gt;</a:t>
            </a:r>
            <a:endParaRPr lang="ja-JP" altLang="en-US" sz="1400" b="1" dirty="0">
              <a:solidFill>
                <a:srgbClr val="000000"/>
              </a:solidFill>
              <a:latin typeface="宋体" panose="02010600030101010101" pitchFamily="2" charset="-122"/>
              <a:ea typeface="宋体" panose="02010600030101010101" pitchFamily="2" charset="-122"/>
            </a:endParaRPr>
          </a:p>
        </p:txBody>
      </p:sp>
      <p:sp>
        <p:nvSpPr>
          <p:cNvPr id="26" name="テキスト ボックス 71"/>
          <p:cNvSpPr txBox="1"/>
          <p:nvPr/>
        </p:nvSpPr>
        <p:spPr>
          <a:xfrm>
            <a:off x="7353300" y="666750"/>
            <a:ext cx="1179513" cy="314325"/>
          </a:xfrm>
          <a:prstGeom prst="rect">
            <a:avLst/>
          </a:prstGeom>
          <a:solidFill>
            <a:srgbClr val="00FFFF"/>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1400" b="1">
                <a:solidFill>
                  <a:srgbClr val="000000"/>
                </a:solidFill>
                <a:latin typeface="宋体" panose="02010600030101010101" pitchFamily="2" charset="-122"/>
                <a:ea typeface="宋体" panose="02010600030101010101" pitchFamily="2" charset="-122"/>
              </a:rPr>
              <a:t>&lt;</a:t>
            </a:r>
            <a:r>
              <a:rPr lang="zh-CN" altLang="en-US" sz="1400" b="1" dirty="0">
                <a:solidFill>
                  <a:srgbClr val="000000"/>
                </a:solidFill>
                <a:latin typeface="宋体" panose="02010600030101010101" pitchFamily="2" charset="-122"/>
                <a:ea typeface="宋体" panose="02010600030101010101" pitchFamily="2" charset="-122"/>
              </a:rPr>
              <a:t>为什么</a:t>
            </a:r>
            <a:r>
              <a:rPr lang="ja-JP" altLang="en-US" sz="1400" b="1" dirty="0">
                <a:solidFill>
                  <a:srgbClr val="000000"/>
                </a:solidFill>
                <a:latin typeface="宋体" panose="02010600030101010101" pitchFamily="2" charset="-122"/>
                <a:ea typeface="宋体" panose="02010600030101010101" pitchFamily="2" charset="-122"/>
              </a:rPr>
              <a:t>４</a:t>
            </a:r>
            <a:r>
              <a:rPr lang="en-US" altLang="ja-JP" sz="1400" b="1">
                <a:solidFill>
                  <a:srgbClr val="000000"/>
                </a:solidFill>
                <a:latin typeface="宋体" panose="02010600030101010101" pitchFamily="2" charset="-122"/>
                <a:ea typeface="宋体" panose="02010600030101010101" pitchFamily="2" charset="-122"/>
              </a:rPr>
              <a:t>&gt;</a:t>
            </a:r>
            <a:endParaRPr lang="ja-JP" altLang="en-US" sz="1400" b="1" dirty="0">
              <a:solidFill>
                <a:srgbClr val="000000"/>
              </a:solidFill>
              <a:latin typeface="宋体" panose="02010600030101010101" pitchFamily="2" charset="-122"/>
              <a:ea typeface="宋体" panose="02010600030101010101" pitchFamily="2" charset="-122"/>
            </a:endParaRPr>
          </a:p>
        </p:txBody>
      </p:sp>
      <p:cxnSp>
        <p:nvCxnSpPr>
          <p:cNvPr id="27" name="直線コネクタ 26"/>
          <p:cNvCxnSpPr>
            <a:stCxn id="12" idx="3"/>
          </p:cNvCxnSpPr>
          <p:nvPr/>
        </p:nvCxnSpPr>
        <p:spPr>
          <a:xfrm>
            <a:off x="1666875" y="1404938"/>
            <a:ext cx="180975" cy="1588"/>
          </a:xfrm>
          <a:prstGeom prst="line">
            <a:avLst/>
          </a:prstGeom>
        </p:spPr>
        <p:style>
          <a:lnRef idx="1">
            <a:schemeClr val="dk1"/>
          </a:lnRef>
          <a:fillRef idx="0">
            <a:schemeClr val="dk1"/>
          </a:fillRef>
          <a:effectRef idx="0">
            <a:schemeClr val="dk1"/>
          </a:effectRef>
          <a:fontRef idx="minor">
            <a:schemeClr val="tx1"/>
          </a:fontRef>
        </p:style>
      </p:cxnSp>
      <p:cxnSp>
        <p:nvCxnSpPr>
          <p:cNvPr id="28" name="直線コネクタ 27"/>
          <p:cNvCxnSpPr/>
          <p:nvPr/>
        </p:nvCxnSpPr>
        <p:spPr>
          <a:xfrm rot="16200000" flipH="1">
            <a:off x="2844006" y="2329656"/>
            <a:ext cx="1647825" cy="7938"/>
          </a:xfrm>
          <a:prstGeom prst="line">
            <a:avLst/>
          </a:prstGeom>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3671888" y="3148013"/>
            <a:ext cx="190500" cy="1588"/>
          </a:xfrm>
          <a:prstGeom prst="line">
            <a:avLst/>
          </a:prstGeom>
        </p:spPr>
        <p:style>
          <a:lnRef idx="1">
            <a:schemeClr val="dk1"/>
          </a:lnRef>
          <a:fillRef idx="0">
            <a:schemeClr val="dk1"/>
          </a:fillRef>
          <a:effectRef idx="0">
            <a:schemeClr val="dk1"/>
          </a:effectRef>
          <a:fontRef idx="minor">
            <a:schemeClr val="tx1"/>
          </a:fontRef>
        </p:style>
      </p:cxnSp>
      <p:sp>
        <p:nvSpPr>
          <p:cNvPr id="30" name="テキスト ボックス 56"/>
          <p:cNvSpPr txBox="1"/>
          <p:nvPr/>
        </p:nvSpPr>
        <p:spPr>
          <a:xfrm>
            <a:off x="3752850" y="2909888"/>
            <a:ext cx="1571625" cy="53340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螺丝与板之间的阻力太大</a:t>
            </a:r>
            <a:endParaRPr lang="ja-JP" altLang="en-US" sz="1400" b="1" dirty="0">
              <a:solidFill>
                <a:srgbClr val="000000"/>
              </a:solidFill>
              <a:latin typeface="宋体" panose="02010600030101010101" pitchFamily="2" charset="-122"/>
              <a:ea typeface="宋体" panose="02010600030101010101" pitchFamily="2" charset="-122"/>
            </a:endParaRPr>
          </a:p>
        </p:txBody>
      </p:sp>
      <p:cxnSp>
        <p:nvCxnSpPr>
          <p:cNvPr id="32" name="直線コネクタ 31"/>
          <p:cNvCxnSpPr/>
          <p:nvPr/>
        </p:nvCxnSpPr>
        <p:spPr>
          <a:xfrm rot="5400000">
            <a:off x="4933950" y="2000250"/>
            <a:ext cx="1038225" cy="19050"/>
          </a:xfrm>
          <a:prstGeom prst="line">
            <a:avLst/>
          </a:prstGeom>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a:off x="5319713" y="3143250"/>
            <a:ext cx="3238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5400000">
            <a:off x="4748213" y="3776663"/>
            <a:ext cx="1228725" cy="9525"/>
          </a:xfrm>
          <a:prstGeom prst="line">
            <a:avLst/>
          </a:prstGeom>
        </p:spPr>
        <p:style>
          <a:lnRef idx="1">
            <a:schemeClr val="dk1"/>
          </a:lnRef>
          <a:fillRef idx="0">
            <a:schemeClr val="dk1"/>
          </a:fillRef>
          <a:effectRef idx="0">
            <a:schemeClr val="dk1"/>
          </a:effectRef>
          <a:fontRef idx="minor">
            <a:schemeClr val="tx1"/>
          </a:fontRef>
        </p:style>
      </p:cxnSp>
      <p:sp>
        <p:nvSpPr>
          <p:cNvPr id="37" name="テキスト ボックス 62"/>
          <p:cNvSpPr txBox="1"/>
          <p:nvPr/>
        </p:nvSpPr>
        <p:spPr>
          <a:xfrm>
            <a:off x="5495925" y="2947988"/>
            <a:ext cx="1343025" cy="45720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螺丝与板粘在一起</a:t>
            </a:r>
            <a:endParaRPr lang="zh-CN" altLang="en-US" sz="1400" b="1" dirty="0">
              <a:solidFill>
                <a:srgbClr val="000000"/>
              </a:solidFill>
              <a:latin typeface="宋体" panose="02010600030101010101" pitchFamily="2" charset="-122"/>
              <a:ea typeface="宋体" panose="02010600030101010101" pitchFamily="2" charset="-122"/>
            </a:endParaRPr>
          </a:p>
        </p:txBody>
      </p:sp>
      <p:cxnSp>
        <p:nvCxnSpPr>
          <p:cNvPr id="38" name="直線コネクタ 37"/>
          <p:cNvCxnSpPr/>
          <p:nvPr/>
        </p:nvCxnSpPr>
        <p:spPr>
          <a:xfrm rot="5400000">
            <a:off x="6657975" y="1771650"/>
            <a:ext cx="552450" cy="9525"/>
          </a:xfrm>
          <a:prstGeom prst="line">
            <a:avLst/>
          </a:prstGeom>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rot="5400000">
            <a:off x="6657975" y="3390900"/>
            <a:ext cx="552450" cy="9525"/>
          </a:xfrm>
          <a:prstGeom prst="line">
            <a:avLst/>
          </a:prstGeom>
        </p:spPr>
        <p:style>
          <a:lnRef idx="1">
            <a:schemeClr val="dk1"/>
          </a:lnRef>
          <a:fillRef idx="0">
            <a:schemeClr val="dk1"/>
          </a:fillRef>
          <a:effectRef idx="0">
            <a:schemeClr val="dk1"/>
          </a:effectRef>
          <a:fontRef idx="minor">
            <a:schemeClr val="tx1"/>
          </a:fontRef>
        </p:style>
      </p:cxnSp>
      <p:sp>
        <p:nvSpPr>
          <p:cNvPr id="40" name="下矢印 39"/>
          <p:cNvSpPr/>
          <p:nvPr/>
        </p:nvSpPr>
        <p:spPr>
          <a:xfrm>
            <a:off x="3805238" y="3633788"/>
            <a:ext cx="971550" cy="866775"/>
          </a:xfrm>
          <a:prstGeom prst="downArrow">
            <a:avLst/>
          </a:prstGeom>
          <a:solidFill>
            <a:srgbClr val="FFFF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400" b="0" i="0" u="none" strike="noStrike" kern="1200" cap="none" spc="0" normalizeH="0" baseline="0" noProof="0">
              <a:ln>
                <a:noFill/>
              </a:ln>
              <a:solidFill>
                <a:schemeClr val="lt1"/>
              </a:solidFill>
              <a:effectLst/>
              <a:uLnTx/>
              <a:uFillTx/>
              <a:latin typeface="+mj-ea"/>
              <a:ea typeface="+mj-ea"/>
              <a:cs typeface="+mn-cs"/>
            </a:endParaRPr>
          </a:p>
        </p:txBody>
      </p:sp>
      <p:sp>
        <p:nvSpPr>
          <p:cNvPr id="41" name="テキスト ボックス 127"/>
          <p:cNvSpPr txBox="1"/>
          <p:nvPr/>
        </p:nvSpPr>
        <p:spPr>
          <a:xfrm>
            <a:off x="142875" y="2500313"/>
            <a:ext cx="3186113" cy="1285875"/>
          </a:xfrm>
          <a:prstGeom prst="rect">
            <a:avLst/>
          </a:prstGeom>
          <a:solidFill>
            <a:srgbClr val="FF99FF"/>
          </a:solidFill>
          <a:ln w="19050" cmpd="sng">
            <a:solidFill>
              <a:schemeClr val="tx1"/>
            </a:solidFill>
            <a:prstDash val="sysDash"/>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ja-JP" altLang="en-US" sz="1600" b="1" dirty="0">
                <a:solidFill>
                  <a:srgbClr val="000000"/>
                </a:solidFill>
                <a:latin typeface="Times New Roman" panose="02020603050405020304" pitchFamily="18" charset="0"/>
                <a:ea typeface="宋体" panose="02010600030101010101" pitchFamily="2" charset="-122"/>
              </a:rPr>
              <a:t>５</a:t>
            </a:r>
            <a:r>
              <a:rPr lang="en-US" altLang="ja-JP" sz="1600" b="1">
                <a:solidFill>
                  <a:srgbClr val="000000"/>
                </a:solidFill>
                <a:latin typeface="Times New Roman" panose="02020603050405020304" pitchFamily="18" charset="0"/>
                <a:ea typeface="宋体" panose="02010600030101010101" pitchFamily="2" charset="-122"/>
              </a:rPr>
              <a:t>W</a:t>
            </a:r>
            <a:r>
              <a:rPr lang="zh-CN" altLang="en-US" sz="1600" b="1" dirty="0">
                <a:solidFill>
                  <a:srgbClr val="000000"/>
                </a:solidFill>
                <a:latin typeface="Times New Roman" panose="02020603050405020304" pitchFamily="18" charset="0"/>
                <a:ea typeface="宋体" panose="02010600030101010101" pitchFamily="2" charset="-122"/>
              </a:rPr>
              <a:t>分析完成后，必须从最后的“为什么”到“现象”为止倒过来读一遍，以确认在逻辑上是否正确。</a:t>
            </a:r>
            <a:endParaRPr lang="ja-JP" altLang="en-US" sz="1600" b="1" dirty="0">
              <a:solidFill>
                <a:srgbClr val="000000"/>
              </a:solidFill>
              <a:latin typeface="Times New Roman" panose="02020603050405020304" pitchFamily="18" charset="0"/>
              <a:ea typeface="宋体" panose="02010600030101010101" pitchFamily="2" charset="-122"/>
            </a:endParaRPr>
          </a:p>
        </p:txBody>
      </p:sp>
      <p:cxnSp>
        <p:nvCxnSpPr>
          <p:cNvPr id="42" name="直線矢印コネクタ 41"/>
          <p:cNvCxnSpPr/>
          <p:nvPr/>
        </p:nvCxnSpPr>
        <p:spPr>
          <a:xfrm>
            <a:off x="3309938" y="3795713"/>
            <a:ext cx="628650" cy="1714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3" name="テキスト ボックス 134"/>
          <p:cNvSpPr txBox="1"/>
          <p:nvPr/>
        </p:nvSpPr>
        <p:spPr>
          <a:xfrm>
            <a:off x="557213" y="5053013"/>
            <a:ext cx="1524000" cy="49530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螺丝斜的</a:t>
            </a:r>
            <a:endParaRPr lang="ja-JP" altLang="en-US" sz="1400" b="1" dirty="0">
              <a:solidFill>
                <a:srgbClr val="000000"/>
              </a:solidFill>
              <a:latin typeface="宋体" panose="02010600030101010101" pitchFamily="2" charset="-122"/>
              <a:ea typeface="宋体" panose="02010600030101010101" pitchFamily="2" charset="-122"/>
            </a:endParaRPr>
          </a:p>
        </p:txBody>
      </p:sp>
      <p:sp>
        <p:nvSpPr>
          <p:cNvPr id="44" name="テキスト ボックス 135"/>
          <p:cNvSpPr txBox="1"/>
          <p:nvPr/>
        </p:nvSpPr>
        <p:spPr>
          <a:xfrm>
            <a:off x="2719388" y="5053013"/>
            <a:ext cx="1423988" cy="50482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螺丝进入了螺丝帽部分</a:t>
            </a:r>
            <a:endParaRPr lang="ja-JP" altLang="en-US" sz="1400" b="1" dirty="0">
              <a:solidFill>
                <a:srgbClr val="000000"/>
              </a:solidFill>
              <a:latin typeface="宋体" panose="02010600030101010101" pitchFamily="2" charset="-122"/>
              <a:ea typeface="宋体" panose="02010600030101010101" pitchFamily="2" charset="-122"/>
            </a:endParaRPr>
          </a:p>
        </p:txBody>
      </p:sp>
      <p:sp>
        <p:nvSpPr>
          <p:cNvPr id="45" name="テキスト ボックス 136"/>
          <p:cNvSpPr txBox="1"/>
          <p:nvPr/>
        </p:nvSpPr>
        <p:spPr>
          <a:xfrm>
            <a:off x="4643438" y="5053013"/>
            <a:ext cx="1571625" cy="53340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螺丝与板之间的阻力太大</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46" name="テキスト ボックス 137"/>
          <p:cNvSpPr txBox="1"/>
          <p:nvPr/>
        </p:nvSpPr>
        <p:spPr>
          <a:xfrm>
            <a:off x="6772275" y="5062538"/>
            <a:ext cx="1571625" cy="67627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螺丝与板之间的阻力比螺丝转矩大</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47" name="テキスト ボックス 138"/>
          <p:cNvSpPr txBox="1"/>
          <p:nvPr/>
        </p:nvSpPr>
        <p:spPr>
          <a:xfrm>
            <a:off x="6881813" y="6243638"/>
            <a:ext cx="1690688" cy="4000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螺丝拧不动</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48" name="ストライプ矢印 47"/>
          <p:cNvSpPr/>
          <p:nvPr/>
        </p:nvSpPr>
        <p:spPr>
          <a:xfrm>
            <a:off x="2214563" y="5176838"/>
            <a:ext cx="409575" cy="295275"/>
          </a:xfrm>
          <a:prstGeom prst="stripedRightArrow">
            <a:avLst/>
          </a:prstGeom>
          <a:solidFill>
            <a:schemeClr val="tx2">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400" b="0" i="0" u="none" strike="noStrike" kern="1200" cap="none" spc="0" normalizeH="0" baseline="0" noProof="0">
              <a:ln>
                <a:noFill/>
              </a:ln>
              <a:solidFill>
                <a:schemeClr val="lt1"/>
              </a:solidFill>
              <a:effectLst/>
              <a:uLnTx/>
              <a:uFillTx/>
              <a:latin typeface="+mj-ea"/>
              <a:ea typeface="+mj-ea"/>
              <a:cs typeface="+mn-cs"/>
            </a:endParaRPr>
          </a:p>
        </p:txBody>
      </p:sp>
      <p:sp>
        <p:nvSpPr>
          <p:cNvPr id="49" name="ストライプ矢印 48"/>
          <p:cNvSpPr/>
          <p:nvPr/>
        </p:nvSpPr>
        <p:spPr>
          <a:xfrm>
            <a:off x="4195763" y="5195888"/>
            <a:ext cx="409575" cy="295275"/>
          </a:xfrm>
          <a:prstGeom prst="stripedRightArrow">
            <a:avLst/>
          </a:prstGeom>
          <a:solidFill>
            <a:schemeClr val="tx2">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400" b="0" i="0" u="none" strike="noStrike" kern="1200" cap="none" spc="0" normalizeH="0" baseline="0" noProof="0">
              <a:ln>
                <a:noFill/>
              </a:ln>
              <a:solidFill>
                <a:schemeClr val="lt1"/>
              </a:solidFill>
              <a:effectLst/>
              <a:uLnTx/>
              <a:uFillTx/>
              <a:latin typeface="+mj-ea"/>
              <a:ea typeface="+mj-ea"/>
              <a:cs typeface="+mn-cs"/>
            </a:endParaRPr>
          </a:p>
        </p:txBody>
      </p:sp>
      <p:sp>
        <p:nvSpPr>
          <p:cNvPr id="50" name="ストライプ矢印 49"/>
          <p:cNvSpPr/>
          <p:nvPr/>
        </p:nvSpPr>
        <p:spPr>
          <a:xfrm>
            <a:off x="6348413" y="5214938"/>
            <a:ext cx="409575" cy="295275"/>
          </a:xfrm>
          <a:prstGeom prst="stripedRightArrow">
            <a:avLst/>
          </a:prstGeom>
          <a:solidFill>
            <a:schemeClr val="tx2">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400" b="0" i="0" u="none" strike="noStrike" kern="1200" cap="none" spc="0" normalizeH="0" baseline="0" noProof="0">
              <a:ln>
                <a:noFill/>
              </a:ln>
              <a:solidFill>
                <a:schemeClr val="lt1"/>
              </a:solidFill>
              <a:effectLst/>
              <a:uLnTx/>
              <a:uFillTx/>
              <a:latin typeface="+mj-ea"/>
              <a:ea typeface="+mj-ea"/>
              <a:cs typeface="+mn-cs"/>
            </a:endParaRPr>
          </a:p>
        </p:txBody>
      </p:sp>
      <p:sp>
        <p:nvSpPr>
          <p:cNvPr id="51" name="下矢印 50"/>
          <p:cNvSpPr/>
          <p:nvPr/>
        </p:nvSpPr>
        <p:spPr>
          <a:xfrm>
            <a:off x="7367588" y="5824538"/>
            <a:ext cx="428625" cy="361950"/>
          </a:xfrm>
          <a:prstGeom prst="downArrow">
            <a:avLst/>
          </a:prstGeom>
          <a:solidFill>
            <a:schemeClr val="tx2">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400" b="0" i="0" u="none" strike="noStrike" kern="1200" cap="none" spc="0" normalizeH="0" baseline="0" noProof="0">
              <a:ln>
                <a:noFill/>
              </a:ln>
              <a:solidFill>
                <a:schemeClr val="lt1"/>
              </a:solidFill>
              <a:effectLst/>
              <a:uLnTx/>
              <a:uFillTx/>
              <a:latin typeface="+mj-ea"/>
              <a:ea typeface="+mj-ea"/>
              <a:cs typeface="+mn-cs"/>
            </a:endParaRPr>
          </a:p>
        </p:txBody>
      </p:sp>
      <p:sp>
        <p:nvSpPr>
          <p:cNvPr id="52" name="テキスト ボックス 144"/>
          <p:cNvSpPr txBox="1"/>
          <p:nvPr/>
        </p:nvSpPr>
        <p:spPr>
          <a:xfrm>
            <a:off x="323850" y="4724400"/>
            <a:ext cx="1728788" cy="30003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600" b="1" dirty="0">
                <a:solidFill>
                  <a:srgbClr val="FF0000"/>
                </a:solidFill>
                <a:latin typeface="宋体" panose="02010600030101010101" pitchFamily="2" charset="-122"/>
                <a:ea typeface="宋体" panose="02010600030101010101" pitchFamily="2" charset="-122"/>
              </a:rPr>
              <a:t>最后的为什么</a:t>
            </a:r>
            <a:endParaRPr lang="ja-JP" altLang="en-US" sz="1600" b="1" dirty="0">
              <a:solidFill>
                <a:srgbClr val="FF0000"/>
              </a:solidFill>
              <a:latin typeface="宋体" panose="02010600030101010101" pitchFamily="2" charset="-122"/>
              <a:ea typeface="宋体" panose="02010600030101010101" pitchFamily="2" charset="-122"/>
            </a:endParaRPr>
          </a:p>
        </p:txBody>
      </p:sp>
      <p:sp>
        <p:nvSpPr>
          <p:cNvPr id="53" name="テキスト ボックス 145"/>
          <p:cNvSpPr txBox="1"/>
          <p:nvPr/>
        </p:nvSpPr>
        <p:spPr>
          <a:xfrm>
            <a:off x="2143125" y="4714875"/>
            <a:ext cx="847725" cy="3143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600" b="1" dirty="0">
                <a:solidFill>
                  <a:srgbClr val="FF0000"/>
                </a:solidFill>
                <a:latin typeface="宋体" panose="02010600030101010101" pitchFamily="2" charset="-122"/>
                <a:ea typeface="宋体" panose="02010600030101010101" pitchFamily="2" charset="-122"/>
              </a:rPr>
              <a:t>所以</a:t>
            </a:r>
            <a:endParaRPr lang="zh-CN" altLang="en-US" sz="1600" b="1" dirty="0">
              <a:solidFill>
                <a:srgbClr val="FF0000"/>
              </a:solidFill>
              <a:latin typeface="宋体" panose="02010600030101010101" pitchFamily="2" charset="-122"/>
              <a:ea typeface="宋体" panose="02010600030101010101" pitchFamily="2" charset="-122"/>
            </a:endParaRPr>
          </a:p>
        </p:txBody>
      </p:sp>
      <p:sp>
        <p:nvSpPr>
          <p:cNvPr id="54" name="テキスト ボックス 146"/>
          <p:cNvSpPr txBox="1"/>
          <p:nvPr/>
        </p:nvSpPr>
        <p:spPr>
          <a:xfrm>
            <a:off x="4052888" y="4743450"/>
            <a:ext cx="876300" cy="2667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600" b="1" dirty="0">
                <a:solidFill>
                  <a:srgbClr val="FF0000"/>
                </a:solidFill>
                <a:latin typeface="宋体" panose="02010600030101010101" pitchFamily="2" charset="-122"/>
                <a:ea typeface="宋体" panose="02010600030101010101" pitchFamily="2" charset="-122"/>
              </a:rPr>
              <a:t>所以</a:t>
            </a:r>
            <a:endParaRPr lang="zh-CN" altLang="en-US" sz="1600" b="1" dirty="0">
              <a:solidFill>
                <a:srgbClr val="FF0000"/>
              </a:solidFill>
              <a:latin typeface="宋体" panose="02010600030101010101" pitchFamily="2" charset="-122"/>
              <a:ea typeface="宋体" panose="02010600030101010101" pitchFamily="2" charset="-122"/>
            </a:endParaRPr>
          </a:p>
        </p:txBody>
      </p:sp>
      <p:sp>
        <p:nvSpPr>
          <p:cNvPr id="55" name="テキスト ボックス 147"/>
          <p:cNvSpPr txBox="1"/>
          <p:nvPr/>
        </p:nvSpPr>
        <p:spPr>
          <a:xfrm>
            <a:off x="6143625" y="4772025"/>
            <a:ext cx="795338" cy="32861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600" b="1" dirty="0">
                <a:solidFill>
                  <a:srgbClr val="FF0000"/>
                </a:solidFill>
                <a:latin typeface="宋体" panose="02010600030101010101" pitchFamily="2" charset="-122"/>
                <a:ea typeface="宋体" panose="02010600030101010101" pitchFamily="2" charset="-122"/>
              </a:rPr>
              <a:t>所以</a:t>
            </a:r>
            <a:endParaRPr lang="zh-CN" altLang="en-US" sz="1600" b="1" dirty="0">
              <a:solidFill>
                <a:srgbClr val="FF0000"/>
              </a:solidFill>
              <a:latin typeface="宋体" panose="02010600030101010101" pitchFamily="2" charset="-122"/>
              <a:ea typeface="宋体" panose="02010600030101010101" pitchFamily="2" charset="-122"/>
            </a:endParaRPr>
          </a:p>
        </p:txBody>
      </p:sp>
      <p:sp>
        <p:nvSpPr>
          <p:cNvPr id="56" name="テキスト ボックス 148"/>
          <p:cNvSpPr txBox="1"/>
          <p:nvPr/>
        </p:nvSpPr>
        <p:spPr>
          <a:xfrm>
            <a:off x="6429375" y="5848350"/>
            <a:ext cx="809625" cy="2952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zh-CN" sz="1600" b="1">
                <a:solidFill>
                  <a:srgbClr val="FF0000"/>
                </a:solidFill>
                <a:latin typeface="MS PGothic" panose="020B0600070205080204" pitchFamily="34" charset="-128"/>
              </a:rPr>
              <a:t>｢</a:t>
            </a:r>
            <a:r>
              <a:rPr lang="zh-CN" altLang="en-US" sz="1600" b="1" dirty="0">
                <a:solidFill>
                  <a:srgbClr val="FF0000"/>
                </a:solidFill>
                <a:latin typeface="宋体" panose="02010600030101010101" pitchFamily="2" charset="-122"/>
                <a:ea typeface="宋体" panose="02010600030101010101" pitchFamily="2" charset="-122"/>
              </a:rPr>
              <a:t>现象</a:t>
            </a:r>
            <a:r>
              <a:rPr lang="en-US" altLang="zh-CN" sz="1600" b="1">
                <a:solidFill>
                  <a:srgbClr val="FF0000"/>
                </a:solidFill>
                <a:latin typeface="MS PGothic" panose="020B0600070205080204" pitchFamily="34" charset="-128"/>
              </a:rPr>
              <a:t>｣</a:t>
            </a:r>
            <a:endParaRPr lang="zh-CN" altLang="en-US" sz="1600" b="1" dirty="0">
              <a:solidFill>
                <a:srgbClr val="FF0000"/>
              </a:solidFill>
              <a:latin typeface="MS PGothic" panose="020B0600070205080204" pitchFamily="34" charset="-128"/>
            </a:endParaRPr>
          </a:p>
        </p:txBody>
      </p:sp>
      <p:sp>
        <p:nvSpPr>
          <p:cNvPr id="57" name="テキスト ボックス 149"/>
          <p:cNvSpPr txBox="1"/>
          <p:nvPr/>
        </p:nvSpPr>
        <p:spPr>
          <a:xfrm>
            <a:off x="7977188" y="5834063"/>
            <a:ext cx="809625" cy="30956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600" b="1" dirty="0">
                <a:solidFill>
                  <a:srgbClr val="FF0000"/>
                </a:solidFill>
                <a:latin typeface="宋体" panose="02010600030101010101" pitchFamily="2" charset="-122"/>
                <a:ea typeface="宋体" panose="02010600030101010101" pitchFamily="2" charset="-122"/>
              </a:rPr>
              <a:t>所以</a:t>
            </a:r>
            <a:endParaRPr lang="zh-CN" altLang="en-US" sz="1600" b="1" dirty="0">
              <a:solidFill>
                <a:srgbClr val="FF0000"/>
              </a:solidFill>
              <a:latin typeface="宋体" panose="02010600030101010101" pitchFamily="2" charset="-122"/>
              <a:ea typeface="宋体" panose="02010600030101010101" pitchFamily="2" charset="-122"/>
            </a:endParaRPr>
          </a:p>
        </p:txBody>
      </p:sp>
      <p:cxnSp>
        <p:nvCxnSpPr>
          <p:cNvPr id="58" name="直線コネクタ 57"/>
          <p:cNvCxnSpPr/>
          <p:nvPr/>
        </p:nvCxnSpPr>
        <p:spPr>
          <a:xfrm flipV="1">
            <a:off x="5448300" y="4357688"/>
            <a:ext cx="266700" cy="9525"/>
          </a:xfrm>
          <a:prstGeom prst="line">
            <a:avLst/>
          </a:prstGeom>
        </p:spPr>
        <p:style>
          <a:lnRef idx="1">
            <a:schemeClr val="dk1"/>
          </a:lnRef>
          <a:fillRef idx="0">
            <a:schemeClr val="dk1"/>
          </a:fillRef>
          <a:effectRef idx="0">
            <a:schemeClr val="dk1"/>
          </a:effectRef>
          <a:fontRef idx="minor">
            <a:schemeClr val="tx1"/>
          </a:fontRef>
        </p:style>
      </p:cxnSp>
      <p:sp>
        <p:nvSpPr>
          <p:cNvPr id="36" name="テキスト ボックス 63"/>
          <p:cNvSpPr txBox="1"/>
          <p:nvPr/>
        </p:nvSpPr>
        <p:spPr>
          <a:xfrm>
            <a:off x="5443538" y="4138613"/>
            <a:ext cx="1352550" cy="64770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螺丝进入了螺丝帽部分</a:t>
            </a:r>
            <a:endParaRPr lang="zh-CN" altLang="en-US" sz="1400" b="1" dirty="0">
              <a:solidFill>
                <a:srgbClr val="000000"/>
              </a:solidFill>
              <a:latin typeface="宋体" panose="02010600030101010101" pitchFamily="2" charset="-122"/>
              <a:ea typeface="宋体" panose="02010600030101010101" pitchFamily="2" charset="-122"/>
            </a:endParaRPr>
          </a:p>
        </p:txBody>
      </p:sp>
      <p:cxnSp>
        <p:nvCxnSpPr>
          <p:cNvPr id="59" name="直線コネクタ 58"/>
          <p:cNvCxnSpPr/>
          <p:nvPr/>
        </p:nvCxnSpPr>
        <p:spPr>
          <a:xfrm flipV="1">
            <a:off x="5448300" y="2562225"/>
            <a:ext cx="266700" cy="9525"/>
          </a:xfrm>
          <a:prstGeom prst="line">
            <a:avLst/>
          </a:prstGeom>
        </p:spPr>
        <p:style>
          <a:lnRef idx="1">
            <a:schemeClr val="dk1"/>
          </a:lnRef>
          <a:fillRef idx="0">
            <a:schemeClr val="dk1"/>
          </a:fillRef>
          <a:effectRef idx="0">
            <a:schemeClr val="dk1"/>
          </a:effectRef>
          <a:fontRef idx="minor">
            <a:schemeClr val="tx1"/>
          </a:fontRef>
        </p:style>
      </p:cxnSp>
      <p:sp>
        <p:nvSpPr>
          <p:cNvPr id="33" name="テキスト ボックス 58"/>
          <p:cNvSpPr txBox="1"/>
          <p:nvPr/>
        </p:nvSpPr>
        <p:spPr>
          <a:xfrm>
            <a:off x="5495925" y="2281238"/>
            <a:ext cx="1352550" cy="54292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用在螺丝钳上的力量太小</a:t>
            </a:r>
            <a:endParaRPr lang="zh-CN" altLang="en-US" sz="1400" b="1" dirty="0">
              <a:solidFill>
                <a:srgbClr val="000000"/>
              </a:solidFill>
              <a:latin typeface="宋体" panose="02010600030101010101" pitchFamily="2" charset="-122"/>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テキスト ボックス 2"/>
          <p:cNvSpPr txBox="1"/>
          <p:nvPr/>
        </p:nvSpPr>
        <p:spPr>
          <a:xfrm>
            <a:off x="2619375" y="309563"/>
            <a:ext cx="3524250" cy="333375"/>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b="1" dirty="0">
                <a:solidFill>
                  <a:srgbClr val="000000"/>
                </a:solidFill>
                <a:latin typeface="宋体" panose="02010600030101010101" pitchFamily="2" charset="-122"/>
                <a:ea typeface="宋体" panose="02010600030101010101" pitchFamily="2" charset="-122"/>
              </a:rPr>
              <a:t>追究未能赶上公车原因</a:t>
            </a:r>
            <a:endParaRPr lang="ja-JP" altLang="en-US" b="1" dirty="0">
              <a:solidFill>
                <a:srgbClr val="000000"/>
              </a:solidFill>
              <a:latin typeface="宋体" panose="02010600030101010101" pitchFamily="2" charset="-122"/>
              <a:ea typeface="宋体" panose="02010600030101010101" pitchFamily="2" charset="-122"/>
            </a:endParaRPr>
          </a:p>
        </p:txBody>
      </p:sp>
      <p:sp>
        <p:nvSpPr>
          <p:cNvPr id="5" name="フローチャート : 代替処理 4"/>
          <p:cNvSpPr/>
          <p:nvPr/>
        </p:nvSpPr>
        <p:spPr>
          <a:xfrm>
            <a:off x="2214563" y="785813"/>
            <a:ext cx="4714875" cy="357188"/>
          </a:xfrm>
          <a:prstGeom prst="flowChartAlternateProcess">
            <a:avLst/>
          </a:prstGeom>
          <a:solidFill>
            <a:srgbClr val="99FF99"/>
          </a:solidFill>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zh-CN" sz="2000" b="1">
                <a:latin typeface="宋体" panose="02010600030101010101" pitchFamily="2" charset="-122"/>
                <a:ea typeface="宋体" panose="02010600030101010101" pitchFamily="2" charset="-122"/>
              </a:rPr>
              <a:t>&lt;</a:t>
            </a:r>
            <a:r>
              <a:rPr lang="zh-CN" altLang="en-US" sz="2000" b="1" dirty="0">
                <a:latin typeface="宋体" panose="02010600030101010101" pitchFamily="2" charset="-122"/>
                <a:ea typeface="宋体" panose="02010600030101010101" pitchFamily="2" charset="-122"/>
              </a:rPr>
              <a:t>现 象</a:t>
            </a:r>
            <a:r>
              <a:rPr lang="en-US" altLang="zh-CN" sz="2000" b="1">
                <a:latin typeface="宋体" panose="02010600030101010101" pitchFamily="2" charset="-122"/>
                <a:ea typeface="宋体" panose="02010600030101010101" pitchFamily="2" charset="-122"/>
              </a:rPr>
              <a:t>&gt;</a:t>
            </a:r>
            <a:r>
              <a:rPr lang="ja-JP" altLang="en-US" sz="2000" b="1" dirty="0">
                <a:latin typeface="宋体" panose="02010600030101010101" pitchFamily="2" charset="-122"/>
                <a:ea typeface="宋体" panose="02010600030101010101" pitchFamily="2" charset="-122"/>
              </a:rPr>
              <a:t>　</a:t>
            </a:r>
            <a:r>
              <a:rPr lang="ja-JP" altLang="en-US" sz="1600" b="1" dirty="0">
                <a:latin typeface="宋体" panose="02010600030101010101" pitchFamily="2" charset="-122"/>
                <a:ea typeface="宋体" panose="02010600030101010101" pitchFamily="2" charset="-122"/>
              </a:rPr>
              <a:t>　　　</a:t>
            </a:r>
            <a:r>
              <a:rPr lang="zh-CN" altLang="en-US" sz="1600" b="1" dirty="0">
                <a:latin typeface="宋体" panose="02010600030101010101" pitchFamily="2" charset="-122"/>
                <a:ea typeface="宋体" panose="02010600030101010101" pitchFamily="2" charset="-122"/>
              </a:rPr>
              <a:t>　错过班车</a:t>
            </a:r>
            <a:endParaRPr lang="ja-JP" altLang="en-US" sz="2000" b="1" dirty="0">
              <a:latin typeface="宋体" panose="02010600030101010101" pitchFamily="2" charset="-122"/>
              <a:ea typeface="宋体" panose="02010600030101010101" pitchFamily="2" charset="-122"/>
            </a:endParaRPr>
          </a:p>
        </p:txBody>
      </p:sp>
      <p:sp>
        <p:nvSpPr>
          <p:cNvPr id="6" name="フローチャート : 代替処理 5"/>
          <p:cNvSpPr/>
          <p:nvPr/>
        </p:nvSpPr>
        <p:spPr>
          <a:xfrm>
            <a:off x="2428875" y="1643063"/>
            <a:ext cx="4357688" cy="428625"/>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睡过头了</a:t>
            </a:r>
            <a:endParaRPr lang="zh-CN" altLang="en-US" sz="1600" b="1" dirty="0">
              <a:latin typeface="宋体" panose="02010600030101010101" pitchFamily="2" charset="-122"/>
              <a:ea typeface="宋体" panose="02010600030101010101" pitchFamily="2" charset="-122"/>
            </a:endParaRPr>
          </a:p>
        </p:txBody>
      </p:sp>
      <p:sp>
        <p:nvSpPr>
          <p:cNvPr id="7" name="フローチャート : 代替処理 6"/>
          <p:cNvSpPr/>
          <p:nvPr/>
        </p:nvSpPr>
        <p:spPr>
          <a:xfrm>
            <a:off x="2357438" y="2428875"/>
            <a:ext cx="4429125" cy="500063"/>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en-US" altLang="zh-CN" sz="1600" b="1">
                <a:latin typeface="宋体" panose="02010600030101010101" pitchFamily="2" charset="-122"/>
                <a:ea typeface="宋体" panose="02010600030101010101" pitchFamily="2" charset="-122"/>
              </a:rPr>
              <a:t>3</a:t>
            </a:r>
            <a:r>
              <a:rPr lang="zh-CN" altLang="en-US" sz="1600" b="1" dirty="0">
                <a:latin typeface="宋体" panose="02010600030101010101" pitchFamily="2" charset="-122"/>
                <a:ea typeface="宋体" panose="02010600030101010101" pitchFamily="2" charset="-122"/>
              </a:rPr>
              <a:t>点才睡觉，很晚了。</a:t>
            </a:r>
            <a:r>
              <a:rPr lang="en-US" altLang="ja-JP" sz="1600"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一般为</a:t>
            </a:r>
            <a:r>
              <a:rPr lang="en-US" altLang="zh-CN" sz="1600" b="1">
                <a:latin typeface="宋体" panose="02010600030101010101" pitchFamily="2" charset="-122"/>
                <a:ea typeface="宋体" panose="02010600030101010101" pitchFamily="2" charset="-122"/>
              </a:rPr>
              <a:t>11</a:t>
            </a:r>
            <a:r>
              <a:rPr lang="zh-CN" altLang="en-US" sz="1600" b="1" dirty="0">
                <a:latin typeface="宋体" panose="02010600030101010101" pitchFamily="2" charset="-122"/>
                <a:ea typeface="宋体" panose="02010600030101010101" pitchFamily="2" charset="-122"/>
              </a:rPr>
              <a:t>点睡觉</a:t>
            </a:r>
            <a:r>
              <a:rPr lang="en-US" altLang="ja-JP" sz="1600" b="1">
                <a:latin typeface="宋体" panose="02010600030101010101" pitchFamily="2" charset="-122"/>
                <a:ea typeface="宋体" panose="02010600030101010101" pitchFamily="2" charset="-122"/>
              </a:rPr>
              <a:t>)</a:t>
            </a:r>
            <a:endParaRPr lang="ja-JP" altLang="en-US" sz="1600" b="1" dirty="0">
              <a:latin typeface="宋体" panose="02010600030101010101" pitchFamily="2" charset="-122"/>
              <a:ea typeface="宋体" panose="02010600030101010101" pitchFamily="2" charset="-122"/>
            </a:endParaRPr>
          </a:p>
        </p:txBody>
      </p:sp>
      <p:sp>
        <p:nvSpPr>
          <p:cNvPr id="8" name="フローチャート : 代替処理 7"/>
          <p:cNvSpPr/>
          <p:nvPr/>
        </p:nvSpPr>
        <p:spPr>
          <a:xfrm>
            <a:off x="2357438" y="3290888"/>
            <a:ext cx="4429125" cy="423863"/>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回家晚了</a:t>
            </a:r>
            <a:r>
              <a:rPr lang="en-US" altLang="ja-JP" sz="1600"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一般是</a:t>
            </a:r>
            <a:r>
              <a:rPr lang="en-US" altLang="zh-CN" sz="1600" b="1">
                <a:latin typeface="宋体" panose="02010600030101010101" pitchFamily="2" charset="-122"/>
                <a:ea typeface="宋体" panose="02010600030101010101" pitchFamily="2" charset="-122"/>
              </a:rPr>
              <a:t>7</a:t>
            </a:r>
            <a:r>
              <a:rPr lang="zh-CN" altLang="en-US" sz="1600" b="1" dirty="0">
                <a:latin typeface="宋体" panose="02010600030101010101" pitchFamily="2" charset="-122"/>
                <a:ea typeface="宋体" panose="02010600030101010101" pitchFamily="2" charset="-122"/>
              </a:rPr>
              <a:t>点回家</a:t>
            </a:r>
            <a:r>
              <a:rPr lang="en-US" altLang="ja-JP" sz="1600" b="1">
                <a:latin typeface="宋体" panose="02010600030101010101" pitchFamily="2" charset="-122"/>
                <a:ea typeface="宋体" panose="02010600030101010101" pitchFamily="2" charset="-122"/>
              </a:rPr>
              <a:t>)</a:t>
            </a:r>
            <a:endParaRPr lang="ja-JP" altLang="en-US" sz="1600" b="1" dirty="0">
              <a:latin typeface="宋体" panose="02010600030101010101" pitchFamily="2" charset="-122"/>
              <a:ea typeface="宋体" panose="02010600030101010101" pitchFamily="2" charset="-122"/>
            </a:endParaRPr>
          </a:p>
        </p:txBody>
      </p:sp>
      <p:sp>
        <p:nvSpPr>
          <p:cNvPr id="9" name="フローチャート : 代替処理 8"/>
          <p:cNvSpPr/>
          <p:nvPr/>
        </p:nvSpPr>
        <p:spPr>
          <a:xfrm>
            <a:off x="2357438" y="4071938"/>
            <a:ext cx="4429125" cy="428625"/>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MS PGothic" panose="020B0600070205080204" pitchFamily="34" charset="-128"/>
              </a:rPr>
              <a:t>工作没</a:t>
            </a:r>
            <a:r>
              <a:rPr lang="zh-CN" altLang="en-US" sz="1600" b="1" dirty="0">
                <a:latin typeface="宋体" panose="02010600030101010101" pitchFamily="2" charset="-122"/>
                <a:ea typeface="宋体" panose="02010600030101010101" pitchFamily="2" charset="-122"/>
              </a:rPr>
              <a:t>来得及</a:t>
            </a:r>
            <a:r>
              <a:rPr lang="zh-CN" altLang="en-US" sz="1600" b="1" dirty="0">
                <a:latin typeface="MS PGothic" panose="020B0600070205080204" pitchFamily="34" charset="-128"/>
              </a:rPr>
              <a:t>做完。</a:t>
            </a:r>
            <a:endParaRPr lang="ja-JP" altLang="en-US" sz="1600" b="1" dirty="0">
              <a:latin typeface="MS PGothic" panose="020B0600070205080204" pitchFamily="34" charset="-128"/>
            </a:endParaRPr>
          </a:p>
        </p:txBody>
      </p:sp>
      <p:sp>
        <p:nvSpPr>
          <p:cNvPr id="10" name="フローチャート : 代替処理 9"/>
          <p:cNvSpPr/>
          <p:nvPr/>
        </p:nvSpPr>
        <p:spPr>
          <a:xfrm>
            <a:off x="2357438" y="4857750"/>
            <a:ext cx="4429125" cy="500063"/>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新的任务，工作安排时，时间预估过少</a:t>
            </a:r>
            <a:r>
              <a:rPr lang="zh-CN" altLang="en-US" sz="1600" b="1" dirty="0">
                <a:latin typeface="MS PGothic" panose="020B0600070205080204" pitchFamily="34" charset="-128"/>
              </a:rPr>
              <a:t>。</a:t>
            </a:r>
            <a:endParaRPr lang="zh-CN" altLang="en-US" sz="1600" b="1" dirty="0">
              <a:latin typeface="MS PGothic" panose="020B0600070205080204" pitchFamily="34" charset="-128"/>
            </a:endParaRPr>
          </a:p>
        </p:txBody>
      </p:sp>
      <p:sp>
        <p:nvSpPr>
          <p:cNvPr id="11" name="フローチャート : 代替処理 10"/>
          <p:cNvSpPr/>
          <p:nvPr/>
        </p:nvSpPr>
        <p:spPr>
          <a:xfrm>
            <a:off x="1000125" y="5786438"/>
            <a:ext cx="7604125" cy="642938"/>
          </a:xfrm>
          <a:prstGeom prst="flowChartAlternateProcess">
            <a:avLst/>
          </a:prstGeom>
          <a:solidFill>
            <a:srgbClr val="66FFFF"/>
          </a:solidFill>
          <a:effectLst>
            <a:outerShdw blurRad="508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2000" b="1">
                <a:latin typeface="宋体" panose="02010600030101010101" pitchFamily="2" charset="-122"/>
                <a:ea typeface="宋体" panose="02010600030101010101" pitchFamily="2" charset="-122"/>
              </a:rPr>
              <a:t>&lt;</a:t>
            </a:r>
            <a:r>
              <a:rPr lang="zh-CN" altLang="en-US" sz="2000" b="1" dirty="0">
                <a:latin typeface="宋体" panose="02010600030101010101" pitchFamily="2" charset="-122"/>
                <a:ea typeface="宋体" panose="02010600030101010101" pitchFamily="2" charset="-122"/>
              </a:rPr>
              <a:t>对 策</a:t>
            </a:r>
            <a:r>
              <a:rPr lang="en-US" altLang="ja-JP" sz="2000" b="1">
                <a:latin typeface="宋体" panose="02010600030101010101" pitchFamily="2" charset="-122"/>
                <a:ea typeface="宋体" panose="02010600030101010101" pitchFamily="2" charset="-122"/>
              </a:rPr>
              <a:t>&gt;</a:t>
            </a:r>
            <a:r>
              <a:rPr lang="ja-JP" altLang="en-US" sz="2000" b="1" dirty="0">
                <a:latin typeface="宋体" panose="02010600030101010101" pitchFamily="2" charset="-122"/>
                <a:ea typeface="宋体" panose="02010600030101010101" pitchFamily="2" charset="-122"/>
              </a:rPr>
              <a:t>　　</a:t>
            </a:r>
            <a:r>
              <a:rPr lang="zh-CN" altLang="en-US" sz="2000" b="1" dirty="0">
                <a:latin typeface="宋体" panose="02010600030101010101" pitchFamily="2" charset="-122"/>
                <a:ea typeface="宋体" panose="02010600030101010101" pitchFamily="2" charset="-122"/>
              </a:rPr>
              <a:t>为了提高工作安排精确率，需要向有经验人员请教。</a:t>
            </a:r>
            <a:endParaRPr lang="ja-JP" altLang="en-US" sz="2000" b="1" dirty="0">
              <a:latin typeface="宋体" panose="02010600030101010101" pitchFamily="2" charset="-122"/>
              <a:ea typeface="宋体" panose="02010600030101010101" pitchFamily="2" charset="-122"/>
            </a:endParaRPr>
          </a:p>
        </p:txBody>
      </p:sp>
      <p:sp>
        <p:nvSpPr>
          <p:cNvPr id="12" name="下矢印 11"/>
          <p:cNvSpPr/>
          <p:nvPr/>
        </p:nvSpPr>
        <p:spPr>
          <a:xfrm>
            <a:off x="4065588" y="1323975"/>
            <a:ext cx="927100" cy="176213"/>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3" name="下矢印 12"/>
          <p:cNvSpPr/>
          <p:nvPr/>
        </p:nvSpPr>
        <p:spPr>
          <a:xfrm>
            <a:off x="4094163" y="2114550"/>
            <a:ext cx="927100"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4" name="下矢印 13"/>
          <p:cNvSpPr/>
          <p:nvPr/>
        </p:nvSpPr>
        <p:spPr>
          <a:xfrm>
            <a:off x="4103688" y="3000375"/>
            <a:ext cx="927100"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5" name="下矢印 14"/>
          <p:cNvSpPr/>
          <p:nvPr/>
        </p:nvSpPr>
        <p:spPr>
          <a:xfrm>
            <a:off x="4141788" y="3786188"/>
            <a:ext cx="927100"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6" name="下矢印 15"/>
          <p:cNvSpPr/>
          <p:nvPr/>
        </p:nvSpPr>
        <p:spPr>
          <a:xfrm>
            <a:off x="4151313" y="4572000"/>
            <a:ext cx="927100"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7" name="下矢印 16"/>
          <p:cNvSpPr/>
          <p:nvPr/>
        </p:nvSpPr>
        <p:spPr>
          <a:xfrm>
            <a:off x="4143375" y="5472113"/>
            <a:ext cx="928688" cy="24288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24592" name="テキスト ボックス 17"/>
          <p:cNvSpPr txBox="1"/>
          <p:nvPr/>
        </p:nvSpPr>
        <p:spPr>
          <a:xfrm>
            <a:off x="928688" y="1643063"/>
            <a:ext cx="1143000" cy="376237"/>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１</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4593" name="テキスト ボックス 18"/>
          <p:cNvSpPr txBox="1"/>
          <p:nvPr/>
        </p:nvSpPr>
        <p:spPr>
          <a:xfrm>
            <a:off x="928688" y="2500313"/>
            <a:ext cx="1143000" cy="376237"/>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２</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4594" name="テキスト ボックス 19"/>
          <p:cNvSpPr txBox="1"/>
          <p:nvPr/>
        </p:nvSpPr>
        <p:spPr>
          <a:xfrm>
            <a:off x="928688" y="3286125"/>
            <a:ext cx="1143000" cy="376238"/>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３</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4595" name="テキスト ボックス 20"/>
          <p:cNvSpPr txBox="1"/>
          <p:nvPr/>
        </p:nvSpPr>
        <p:spPr>
          <a:xfrm>
            <a:off x="928688" y="4071938"/>
            <a:ext cx="1143000" cy="376237"/>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４</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4596" name="テキスト ボックス 21"/>
          <p:cNvSpPr txBox="1"/>
          <p:nvPr/>
        </p:nvSpPr>
        <p:spPr>
          <a:xfrm>
            <a:off x="928688" y="4929188"/>
            <a:ext cx="1143000" cy="376237"/>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５</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2" name="テキスト ボックス 1"/>
          <p:cNvSpPr txBox="1"/>
          <p:nvPr/>
        </p:nvSpPr>
        <p:spPr>
          <a:xfrm>
            <a:off x="214313" y="285750"/>
            <a:ext cx="1785938" cy="928688"/>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en-US" altLang="ja-JP" sz="2000" b="1">
                <a:solidFill>
                  <a:srgbClr val="000000"/>
                </a:solidFill>
                <a:latin typeface="MS PGothic" panose="020B0600070205080204" pitchFamily="34" charset="-128"/>
              </a:rPr>
              <a:t>8.</a:t>
            </a:r>
            <a:r>
              <a:rPr lang="zh-CN" altLang="en-US" sz="2000" b="1" dirty="0">
                <a:solidFill>
                  <a:srgbClr val="000000"/>
                </a:solidFill>
                <a:latin typeface="MS PGothic" panose="020B0600070205080204" pitchFamily="34" charset="-128"/>
              </a:rPr>
              <a:t>事例介绍</a:t>
            </a:r>
            <a:endParaRPr lang="en-US" altLang="ja-JP" sz="2000" b="1">
              <a:solidFill>
                <a:srgbClr val="000000"/>
              </a:solidFill>
              <a:latin typeface="MS PGothic" panose="020B0600070205080204" pitchFamily="34" charset="-128"/>
            </a:endParaRPr>
          </a:p>
          <a:p>
            <a:pPr lvl="0" algn="ctr" eaLnBrk="1" hangingPunct="1">
              <a:spcBef>
                <a:spcPct val="0"/>
              </a:spcBef>
            </a:pPr>
            <a:endParaRPr lang="en-US" altLang="ja-JP" b="1">
              <a:solidFill>
                <a:srgbClr val="000000"/>
              </a:solidFill>
              <a:latin typeface="MS PGothic" panose="020B0600070205080204" pitchFamily="34" charset="-128"/>
            </a:endParaRPr>
          </a:p>
          <a:p>
            <a:pPr lvl="0" algn="ctr" eaLnBrk="1" hangingPunct="1">
              <a:spcBef>
                <a:spcPct val="0"/>
              </a:spcBef>
            </a:pPr>
            <a:r>
              <a:rPr lang="en-US" altLang="ja-JP" b="1">
                <a:solidFill>
                  <a:srgbClr val="000000"/>
                </a:solidFill>
                <a:latin typeface="MS PGothic" panose="020B0600070205080204" pitchFamily="34" charset="-128"/>
              </a:rPr>
              <a:t>(</a:t>
            </a:r>
            <a:r>
              <a:rPr lang="zh-CN" altLang="en-US" b="1" dirty="0">
                <a:solidFill>
                  <a:srgbClr val="000000"/>
                </a:solidFill>
                <a:latin typeface="MS PGothic" panose="020B0600070205080204" pitchFamily="34" charset="-128"/>
              </a:rPr>
              <a:t>事例</a:t>
            </a:r>
            <a:r>
              <a:rPr lang="ja-JP" altLang="en-US" b="1" dirty="0">
                <a:solidFill>
                  <a:srgbClr val="000000"/>
                </a:solidFill>
                <a:latin typeface="MS PGothic" panose="020B0600070205080204" pitchFamily="34" charset="-128"/>
              </a:rPr>
              <a:t>－１</a:t>
            </a:r>
            <a:r>
              <a:rPr lang="en-US" altLang="ja-JP" b="1">
                <a:solidFill>
                  <a:srgbClr val="000000"/>
                </a:solidFill>
                <a:latin typeface="MS PGothic" panose="020B0600070205080204" pitchFamily="34" charset="-128"/>
              </a:rPr>
              <a:t>)</a:t>
            </a:r>
            <a:endParaRPr lang="ja-JP" altLang="en-US" b="1" dirty="0">
              <a:solidFill>
                <a:srgbClr val="000000"/>
              </a:solidFill>
              <a:latin typeface="MS PGothic"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テキスト ボックス 2"/>
          <p:cNvSpPr txBox="1"/>
          <p:nvPr/>
        </p:nvSpPr>
        <p:spPr>
          <a:xfrm>
            <a:off x="2619375" y="309563"/>
            <a:ext cx="3524250" cy="333375"/>
          </a:xfrm>
          <a:prstGeom prst="rect">
            <a:avLst/>
          </a:prstGeom>
          <a:solidFill>
            <a:schemeClr val="lt1"/>
          </a:solidFill>
          <a:ln w="19050" cmpd="sng">
            <a:solidFill>
              <a:schemeClr val="tx1"/>
            </a:solidFill>
          </a:ln>
        </p:spPr>
        <p:style>
          <a:lnRef idx="0">
            <a:scrgbClr r="0" g="0" b="0"/>
          </a:lnRef>
          <a:fillRef idx="0">
            <a:scrgbClr r="0" g="0" b="0"/>
          </a:fillRef>
          <a:effectRef idx="0">
            <a:scrgbClr r="0" g="0" b="0"/>
          </a:effectRef>
          <a:fontRef idx="minor">
            <a:schemeClr val="dk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b="1" dirty="0">
                <a:solidFill>
                  <a:srgbClr val="000000"/>
                </a:solidFill>
                <a:latin typeface="宋体" panose="02010600030101010101" pitchFamily="2" charset="-122"/>
                <a:ea typeface="宋体" panose="02010600030101010101" pitchFamily="2" charset="-122"/>
              </a:rPr>
              <a:t>追究设备停止原因</a:t>
            </a:r>
            <a:endParaRPr lang="ja-JP" altLang="en-US" b="1" dirty="0">
              <a:solidFill>
                <a:srgbClr val="000000"/>
              </a:solidFill>
              <a:latin typeface="宋体" panose="02010600030101010101" pitchFamily="2" charset="-122"/>
              <a:ea typeface="宋体" panose="02010600030101010101" pitchFamily="2" charset="-122"/>
            </a:endParaRPr>
          </a:p>
        </p:txBody>
      </p:sp>
      <p:sp>
        <p:nvSpPr>
          <p:cNvPr id="5" name="フローチャート : 代替処理 4"/>
          <p:cNvSpPr/>
          <p:nvPr/>
        </p:nvSpPr>
        <p:spPr>
          <a:xfrm>
            <a:off x="2195513" y="765175"/>
            <a:ext cx="4714875" cy="357188"/>
          </a:xfrm>
          <a:prstGeom prst="flowChartAlternateProcess">
            <a:avLst/>
          </a:prstGeom>
          <a:solidFill>
            <a:srgbClr val="99FF99"/>
          </a:solidFill>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zh-CN" sz="2000" b="1">
                <a:latin typeface="宋体" panose="02010600030101010101" pitchFamily="2" charset="-122"/>
                <a:ea typeface="宋体" panose="02010600030101010101" pitchFamily="2" charset="-122"/>
              </a:rPr>
              <a:t>&lt;</a:t>
            </a:r>
            <a:r>
              <a:rPr lang="zh-CN" altLang="en-US" sz="2000" b="1" dirty="0">
                <a:latin typeface="宋体" panose="02010600030101010101" pitchFamily="2" charset="-122"/>
                <a:ea typeface="宋体" panose="02010600030101010101" pitchFamily="2" charset="-122"/>
              </a:rPr>
              <a:t>现 象</a:t>
            </a:r>
            <a:r>
              <a:rPr lang="en-US" altLang="zh-CN" sz="2000" b="1">
                <a:latin typeface="宋体" panose="02010600030101010101" pitchFamily="2" charset="-122"/>
                <a:ea typeface="宋体" panose="02010600030101010101" pitchFamily="2" charset="-122"/>
              </a:rPr>
              <a:t>&gt;</a:t>
            </a:r>
            <a:r>
              <a:rPr lang="ja-JP" altLang="en-US" sz="2000" b="1" dirty="0">
                <a:latin typeface="宋体" panose="02010600030101010101" pitchFamily="2" charset="-122"/>
                <a:ea typeface="宋体" panose="02010600030101010101" pitchFamily="2" charset="-122"/>
              </a:rPr>
              <a:t>　　　</a:t>
            </a:r>
            <a:r>
              <a:rPr lang="zh-CN" altLang="en-US" sz="2000" b="1" dirty="0">
                <a:latin typeface="宋体" panose="02010600030101010101" pitchFamily="2" charset="-122"/>
                <a:ea typeface="宋体" panose="02010600030101010101" pitchFamily="2" charset="-122"/>
              </a:rPr>
              <a:t>生产设备停止</a:t>
            </a:r>
            <a:endParaRPr lang="ja-JP" altLang="en-US" sz="2000" b="1" dirty="0">
              <a:latin typeface="宋体" panose="02010600030101010101" pitchFamily="2" charset="-122"/>
              <a:ea typeface="宋体" panose="02010600030101010101" pitchFamily="2" charset="-122"/>
            </a:endParaRPr>
          </a:p>
        </p:txBody>
      </p:sp>
      <p:sp>
        <p:nvSpPr>
          <p:cNvPr id="6" name="フローチャート : 代替処理 5"/>
          <p:cNvSpPr/>
          <p:nvPr/>
        </p:nvSpPr>
        <p:spPr>
          <a:xfrm>
            <a:off x="2428875" y="1428750"/>
            <a:ext cx="4357688" cy="428625"/>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润滑油不足</a:t>
            </a:r>
            <a:endParaRPr lang="ja-JP" altLang="en-US" sz="1600" b="1" dirty="0">
              <a:latin typeface="宋体" panose="02010600030101010101" pitchFamily="2" charset="-122"/>
              <a:ea typeface="宋体" panose="02010600030101010101" pitchFamily="2" charset="-122"/>
            </a:endParaRPr>
          </a:p>
        </p:txBody>
      </p:sp>
      <p:sp>
        <p:nvSpPr>
          <p:cNvPr id="7" name="フローチャート : 代替処理 6"/>
          <p:cNvSpPr/>
          <p:nvPr/>
        </p:nvSpPr>
        <p:spPr>
          <a:xfrm>
            <a:off x="2357438" y="2143125"/>
            <a:ext cx="4429125" cy="500063"/>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循环泵的转轴磨损</a:t>
            </a:r>
            <a:endParaRPr lang="ja-JP" altLang="en-US" sz="1600" b="1" dirty="0">
              <a:latin typeface="宋体" panose="02010600030101010101" pitchFamily="2" charset="-122"/>
              <a:ea typeface="宋体" panose="02010600030101010101" pitchFamily="2" charset="-122"/>
            </a:endParaRPr>
          </a:p>
        </p:txBody>
      </p:sp>
      <p:sp>
        <p:nvSpPr>
          <p:cNvPr id="8" name="フローチャート : 代替処理 7"/>
          <p:cNvSpPr/>
          <p:nvPr/>
        </p:nvSpPr>
        <p:spPr>
          <a:xfrm>
            <a:off x="2357438" y="2933700"/>
            <a:ext cx="4429125" cy="423863"/>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金属屑进入到轴部</a:t>
            </a:r>
            <a:endParaRPr lang="ja-JP" altLang="en-US" sz="1600" b="1" dirty="0">
              <a:latin typeface="宋体" panose="02010600030101010101" pitchFamily="2" charset="-122"/>
              <a:ea typeface="宋体" panose="02010600030101010101" pitchFamily="2" charset="-122"/>
            </a:endParaRPr>
          </a:p>
        </p:txBody>
      </p:sp>
      <p:sp>
        <p:nvSpPr>
          <p:cNvPr id="9" name="フローチャート : 代替処理 8"/>
          <p:cNvSpPr/>
          <p:nvPr/>
        </p:nvSpPr>
        <p:spPr>
          <a:xfrm>
            <a:off x="2357438" y="3643313"/>
            <a:ext cx="4429125" cy="428625"/>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过滤器破损，产生小的空隙</a:t>
            </a:r>
            <a:endParaRPr lang="ja-JP" altLang="en-US" sz="1600" b="1" dirty="0">
              <a:latin typeface="宋体" panose="02010600030101010101" pitchFamily="2" charset="-122"/>
              <a:ea typeface="宋体" panose="02010600030101010101" pitchFamily="2" charset="-122"/>
            </a:endParaRPr>
          </a:p>
        </p:txBody>
      </p:sp>
      <p:sp>
        <p:nvSpPr>
          <p:cNvPr id="10" name="フローチャート : 代替処理 9"/>
          <p:cNvSpPr/>
          <p:nvPr/>
        </p:nvSpPr>
        <p:spPr>
          <a:xfrm>
            <a:off x="2428875" y="4357688"/>
            <a:ext cx="4429125" cy="500063"/>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过滤器已经超过其使用寿命</a:t>
            </a:r>
            <a:endParaRPr lang="zh-CN" altLang="en-US" sz="1600" b="1" dirty="0">
              <a:latin typeface="宋体" panose="02010600030101010101" pitchFamily="2" charset="-122"/>
              <a:ea typeface="宋体" panose="02010600030101010101" pitchFamily="2" charset="-122"/>
            </a:endParaRPr>
          </a:p>
        </p:txBody>
      </p:sp>
      <p:sp>
        <p:nvSpPr>
          <p:cNvPr id="11" name="フローチャート : 代替処理 10"/>
          <p:cNvSpPr/>
          <p:nvPr/>
        </p:nvSpPr>
        <p:spPr>
          <a:xfrm>
            <a:off x="1214438" y="6000750"/>
            <a:ext cx="7000875" cy="642938"/>
          </a:xfrm>
          <a:prstGeom prst="flowChartAlternateProcess">
            <a:avLst/>
          </a:prstGeom>
          <a:solidFill>
            <a:srgbClr val="66FFFF"/>
          </a:solidFill>
          <a:effectLst>
            <a:outerShdw blurRad="508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ja-JP" altLang="en-US" sz="2000" b="1" dirty="0">
                <a:latin typeface="宋体" panose="02010600030101010101" pitchFamily="2" charset="-122"/>
                <a:ea typeface="宋体" panose="02010600030101010101" pitchFamily="2" charset="-122"/>
              </a:rPr>
              <a:t>　</a:t>
            </a:r>
            <a:r>
              <a:rPr lang="en-US" altLang="ja-JP" sz="2000" b="1">
                <a:latin typeface="宋体" panose="02010600030101010101" pitchFamily="2" charset="-122"/>
                <a:ea typeface="宋体" panose="02010600030101010101" pitchFamily="2" charset="-122"/>
              </a:rPr>
              <a:t>&lt;</a:t>
            </a:r>
            <a:r>
              <a:rPr lang="zh-CN" altLang="en-US" sz="2000" b="1" dirty="0">
                <a:latin typeface="宋体" panose="02010600030101010101" pitchFamily="2" charset="-122"/>
                <a:ea typeface="宋体" panose="02010600030101010101" pitchFamily="2" charset="-122"/>
              </a:rPr>
              <a:t>对  策 </a:t>
            </a:r>
            <a:r>
              <a:rPr lang="en-US" altLang="ja-JP" sz="2000" b="1">
                <a:latin typeface="宋体" panose="02010600030101010101" pitchFamily="2" charset="-122"/>
                <a:ea typeface="宋体" panose="02010600030101010101" pitchFamily="2" charset="-122"/>
              </a:rPr>
              <a:t>&gt;</a:t>
            </a:r>
            <a:r>
              <a:rPr lang="ja-JP" altLang="en-US" sz="2000" b="1" dirty="0">
                <a:latin typeface="宋体" panose="02010600030101010101" pitchFamily="2" charset="-122"/>
                <a:ea typeface="宋体" panose="02010600030101010101" pitchFamily="2" charset="-122"/>
              </a:rPr>
              <a:t>　　</a:t>
            </a:r>
            <a:r>
              <a:rPr lang="zh-CN" altLang="en-US" sz="2000" b="1" dirty="0">
                <a:latin typeface="宋体" panose="02010600030101010101" pitchFamily="2" charset="-122"/>
                <a:ea typeface="宋体" panose="02010600030101010101" pitchFamily="2" charset="-122"/>
              </a:rPr>
              <a:t>　将跟换过滤器制度化</a:t>
            </a:r>
            <a:endParaRPr lang="ja-JP" altLang="en-US" sz="2000" b="1" dirty="0">
              <a:latin typeface="宋体" panose="02010600030101010101" pitchFamily="2" charset="-122"/>
              <a:ea typeface="宋体" panose="02010600030101010101" pitchFamily="2" charset="-122"/>
            </a:endParaRPr>
          </a:p>
        </p:txBody>
      </p:sp>
      <p:sp>
        <p:nvSpPr>
          <p:cNvPr id="12" name="下矢印 11"/>
          <p:cNvSpPr/>
          <p:nvPr/>
        </p:nvSpPr>
        <p:spPr>
          <a:xfrm>
            <a:off x="4065588" y="1214438"/>
            <a:ext cx="927100" cy="176213"/>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3" name="下矢印 12"/>
          <p:cNvSpPr/>
          <p:nvPr/>
        </p:nvSpPr>
        <p:spPr>
          <a:xfrm>
            <a:off x="4094163" y="1857375"/>
            <a:ext cx="927100"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4" name="下矢印 13"/>
          <p:cNvSpPr/>
          <p:nvPr/>
        </p:nvSpPr>
        <p:spPr>
          <a:xfrm>
            <a:off x="4103688" y="2643188"/>
            <a:ext cx="927100"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5" name="下矢印 14"/>
          <p:cNvSpPr/>
          <p:nvPr/>
        </p:nvSpPr>
        <p:spPr>
          <a:xfrm>
            <a:off x="4071938" y="3357563"/>
            <a:ext cx="928688"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6" name="下矢印 15"/>
          <p:cNvSpPr/>
          <p:nvPr/>
        </p:nvSpPr>
        <p:spPr>
          <a:xfrm>
            <a:off x="4071938" y="4071938"/>
            <a:ext cx="928688"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7" name="下矢印 16"/>
          <p:cNvSpPr/>
          <p:nvPr/>
        </p:nvSpPr>
        <p:spPr>
          <a:xfrm>
            <a:off x="4071938" y="5715000"/>
            <a:ext cx="928688" cy="28575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25616" name="テキスト ボックス 17"/>
          <p:cNvSpPr txBox="1"/>
          <p:nvPr/>
        </p:nvSpPr>
        <p:spPr>
          <a:xfrm>
            <a:off x="928688" y="1357313"/>
            <a:ext cx="1143000" cy="376237"/>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１</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5617" name="テキスト ボックス 18"/>
          <p:cNvSpPr txBox="1"/>
          <p:nvPr/>
        </p:nvSpPr>
        <p:spPr>
          <a:xfrm>
            <a:off x="928688" y="2143125"/>
            <a:ext cx="1143000" cy="376238"/>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２</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5618" name="テキスト ボックス 19"/>
          <p:cNvSpPr txBox="1"/>
          <p:nvPr/>
        </p:nvSpPr>
        <p:spPr>
          <a:xfrm>
            <a:off x="928688" y="2857500"/>
            <a:ext cx="1143000" cy="376238"/>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３</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5619" name="テキスト ボックス 20"/>
          <p:cNvSpPr txBox="1"/>
          <p:nvPr/>
        </p:nvSpPr>
        <p:spPr>
          <a:xfrm>
            <a:off x="928688" y="3571875"/>
            <a:ext cx="1143000" cy="376238"/>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４</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5620" name="テキスト ボックス 21"/>
          <p:cNvSpPr txBox="1"/>
          <p:nvPr/>
        </p:nvSpPr>
        <p:spPr>
          <a:xfrm>
            <a:off x="928688" y="4357688"/>
            <a:ext cx="1143000" cy="376237"/>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５</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3" name="フローチャート : 代替処理 22"/>
          <p:cNvSpPr/>
          <p:nvPr/>
        </p:nvSpPr>
        <p:spPr>
          <a:xfrm>
            <a:off x="2357438" y="5143500"/>
            <a:ext cx="4429125" cy="500063"/>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缺乏跟换过滤器的相关制度</a:t>
            </a:r>
            <a:endParaRPr lang="ja-JP" altLang="en-US" sz="1600" b="1" dirty="0">
              <a:latin typeface="宋体" panose="02010600030101010101" pitchFamily="2" charset="-122"/>
              <a:ea typeface="宋体" panose="02010600030101010101" pitchFamily="2" charset="-122"/>
            </a:endParaRPr>
          </a:p>
        </p:txBody>
      </p:sp>
      <p:sp>
        <p:nvSpPr>
          <p:cNvPr id="25622" name="テキスト ボックス 23"/>
          <p:cNvSpPr txBox="1"/>
          <p:nvPr/>
        </p:nvSpPr>
        <p:spPr>
          <a:xfrm>
            <a:off x="928688" y="5143500"/>
            <a:ext cx="1143000" cy="376238"/>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６</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5" name="下矢印 24"/>
          <p:cNvSpPr/>
          <p:nvPr/>
        </p:nvSpPr>
        <p:spPr>
          <a:xfrm>
            <a:off x="4071938" y="4900613"/>
            <a:ext cx="928688"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26" name="テキスト ボックス 1"/>
          <p:cNvSpPr txBox="1"/>
          <p:nvPr/>
        </p:nvSpPr>
        <p:spPr>
          <a:xfrm>
            <a:off x="214313" y="285750"/>
            <a:ext cx="1785938" cy="928688"/>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en-US" altLang="ja-JP" sz="2000" b="1">
                <a:solidFill>
                  <a:srgbClr val="000000"/>
                </a:solidFill>
                <a:latin typeface="MS PGothic" panose="020B0600070205080204" pitchFamily="34" charset="-128"/>
              </a:rPr>
              <a:t>8.</a:t>
            </a:r>
            <a:r>
              <a:rPr lang="zh-CN" altLang="en-US" sz="2000" b="1" dirty="0">
                <a:solidFill>
                  <a:srgbClr val="000000"/>
                </a:solidFill>
                <a:latin typeface="MS PGothic" panose="020B0600070205080204" pitchFamily="34" charset="-128"/>
              </a:rPr>
              <a:t>事例介绍</a:t>
            </a:r>
            <a:endParaRPr lang="ja-JP" altLang="en-US" sz="2000" b="1" dirty="0">
              <a:solidFill>
                <a:srgbClr val="000000"/>
              </a:solidFill>
              <a:latin typeface="MS PGothic" panose="020B0600070205080204" pitchFamily="34" charset="-128"/>
            </a:endParaRPr>
          </a:p>
          <a:p>
            <a:pPr lvl="0" algn="ctr" eaLnBrk="1" hangingPunct="1">
              <a:spcBef>
                <a:spcPct val="0"/>
              </a:spcBef>
            </a:pPr>
            <a:endParaRPr lang="en-US" altLang="ja-JP" b="1">
              <a:solidFill>
                <a:srgbClr val="000000"/>
              </a:solidFill>
              <a:latin typeface="MS PGothic" panose="020B0600070205080204" pitchFamily="34" charset="-128"/>
            </a:endParaRPr>
          </a:p>
          <a:p>
            <a:pPr lvl="0" algn="ctr" eaLnBrk="1" hangingPunct="1">
              <a:spcBef>
                <a:spcPct val="0"/>
              </a:spcBef>
            </a:pPr>
            <a:r>
              <a:rPr lang="en-US" altLang="ja-JP" b="1">
                <a:solidFill>
                  <a:srgbClr val="000000"/>
                </a:solidFill>
                <a:latin typeface="MS PGothic" panose="020B0600070205080204" pitchFamily="34" charset="-128"/>
              </a:rPr>
              <a:t>(</a:t>
            </a:r>
            <a:r>
              <a:rPr lang="zh-CN" altLang="en-US" b="1" dirty="0">
                <a:solidFill>
                  <a:srgbClr val="000000"/>
                </a:solidFill>
                <a:latin typeface="MS PGothic" panose="020B0600070205080204" pitchFamily="34" charset="-128"/>
              </a:rPr>
              <a:t>事例</a:t>
            </a:r>
            <a:r>
              <a:rPr lang="ja-JP" altLang="en-US" b="1" dirty="0">
                <a:solidFill>
                  <a:srgbClr val="000000"/>
                </a:solidFill>
                <a:latin typeface="MS PGothic" panose="020B0600070205080204" pitchFamily="34" charset="-128"/>
              </a:rPr>
              <a:t>－</a:t>
            </a:r>
            <a:r>
              <a:rPr lang="en-US" altLang="ja-JP" b="1">
                <a:solidFill>
                  <a:srgbClr val="000000"/>
                </a:solidFill>
                <a:latin typeface="MS PGothic" panose="020B0600070205080204" pitchFamily="34" charset="-128"/>
              </a:rPr>
              <a:t>2)</a:t>
            </a:r>
            <a:endParaRPr lang="ja-JP" altLang="en-US" b="1" dirty="0">
              <a:solidFill>
                <a:srgbClr val="000000"/>
              </a:solidFill>
              <a:latin typeface="MS PGothic"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フローチャート : 代替処理 4"/>
          <p:cNvSpPr/>
          <p:nvPr/>
        </p:nvSpPr>
        <p:spPr>
          <a:xfrm>
            <a:off x="2214563" y="285750"/>
            <a:ext cx="6072188" cy="857250"/>
          </a:xfrm>
          <a:prstGeom prst="flowChartAlternateProcess">
            <a:avLst/>
          </a:prstGeom>
          <a:solidFill>
            <a:srgbClr val="99FF99"/>
          </a:solidFill>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zh-CN" sz="2000" b="1">
                <a:latin typeface="MS PGothic" panose="020B0600070205080204" pitchFamily="34" charset="-128"/>
              </a:rPr>
              <a:t>&lt;</a:t>
            </a:r>
            <a:r>
              <a:rPr lang="zh-CN" altLang="en-US" sz="2000" b="1" dirty="0">
                <a:latin typeface="MS PGothic" panose="020B0600070205080204" pitchFamily="34" charset="-128"/>
              </a:rPr>
              <a:t>现 象</a:t>
            </a:r>
            <a:r>
              <a:rPr lang="en-US" altLang="zh-CN" sz="2000" b="1">
                <a:latin typeface="MS PGothic" panose="020B0600070205080204" pitchFamily="34" charset="-128"/>
              </a:rPr>
              <a:t>&gt;</a:t>
            </a:r>
            <a:r>
              <a:rPr lang="ja-JP" altLang="en-US" sz="2000" b="1" dirty="0">
                <a:latin typeface="MS PGothic" panose="020B0600070205080204" pitchFamily="34" charset="-128"/>
              </a:rPr>
              <a:t>　</a:t>
            </a:r>
            <a:r>
              <a:rPr lang="zh-CN" altLang="en-US" sz="2000" b="1" dirty="0">
                <a:latin typeface="宋体" panose="02010600030101010101" pitchFamily="2" charset="-122"/>
                <a:ea typeface="宋体" panose="02010600030101010101" pitchFamily="2" charset="-122"/>
              </a:rPr>
              <a:t>产品长度不满足规格要求</a:t>
            </a:r>
            <a:endParaRPr lang="en-US" altLang="ja-JP" sz="2000" b="1">
              <a:latin typeface="宋体" panose="02010600030101010101" pitchFamily="2" charset="-122"/>
              <a:ea typeface="宋体" panose="02010600030101010101" pitchFamily="2" charset="-122"/>
            </a:endParaRPr>
          </a:p>
          <a:p>
            <a:pPr lvl="0" eaLnBrk="1" hangingPunct="1">
              <a:spcBef>
                <a:spcPct val="0"/>
              </a:spcBef>
            </a:pPr>
            <a:r>
              <a:rPr lang="ja-JP" altLang="en-US" sz="2000" b="1" dirty="0">
                <a:latin typeface="MS PGothic" panose="020B0600070205080204" pitchFamily="34" charset="-128"/>
              </a:rPr>
              <a:t>　　　　　　</a:t>
            </a:r>
            <a:r>
              <a:rPr lang="en-US" altLang="ja-JP" sz="2000" b="1">
                <a:latin typeface="MS PGothic" panose="020B0600070205080204" pitchFamily="34" charset="-128"/>
              </a:rPr>
              <a:t>(9.3mm</a:t>
            </a:r>
            <a:r>
              <a:rPr lang="ja-JP" altLang="en-US" sz="2000" b="1" dirty="0">
                <a:latin typeface="MS PGothic" panose="020B0600070205080204" pitchFamily="34" charset="-128"/>
              </a:rPr>
              <a:t>→</a:t>
            </a:r>
            <a:r>
              <a:rPr lang="zh-CN" altLang="en-US" sz="2000" b="1" dirty="0">
                <a:latin typeface="MS PGothic" panose="020B0600070205080204" pitchFamily="34" charset="-128"/>
              </a:rPr>
              <a:t>规格</a:t>
            </a:r>
            <a:r>
              <a:rPr lang="en-US" altLang="ja-JP" sz="2000" b="1">
                <a:latin typeface="MS PGothic" panose="020B0600070205080204" pitchFamily="34" charset="-128"/>
              </a:rPr>
              <a:t>10±0.5mm)</a:t>
            </a:r>
            <a:r>
              <a:rPr lang="ja-JP" altLang="en-US" sz="2000" b="1" dirty="0">
                <a:latin typeface="MS PGothic" panose="020B0600070205080204" pitchFamily="34" charset="-128"/>
              </a:rPr>
              <a:t>　　　</a:t>
            </a:r>
            <a:endParaRPr lang="en-US" altLang="ja-JP" sz="2000" b="1">
              <a:latin typeface="MS PGothic" panose="020B0600070205080204" pitchFamily="34" charset="-128"/>
            </a:endParaRPr>
          </a:p>
        </p:txBody>
      </p:sp>
      <p:sp>
        <p:nvSpPr>
          <p:cNvPr id="6" name="フローチャート : 代替処理 5"/>
          <p:cNvSpPr/>
          <p:nvPr/>
        </p:nvSpPr>
        <p:spPr>
          <a:xfrm>
            <a:off x="2411413" y="1557338"/>
            <a:ext cx="5500688" cy="428625"/>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检测工未发现测定值不符合规格要求</a:t>
            </a:r>
            <a:endParaRPr lang="ja-JP" altLang="en-US" sz="1600" b="1" dirty="0">
              <a:latin typeface="宋体" panose="02010600030101010101" pitchFamily="2" charset="-122"/>
              <a:ea typeface="宋体" panose="02010600030101010101" pitchFamily="2" charset="-122"/>
            </a:endParaRPr>
          </a:p>
        </p:txBody>
      </p:sp>
      <p:sp>
        <p:nvSpPr>
          <p:cNvPr id="7" name="フローチャート : 代替処理 6"/>
          <p:cNvSpPr/>
          <p:nvPr/>
        </p:nvSpPr>
        <p:spPr>
          <a:xfrm>
            <a:off x="2357438" y="2286000"/>
            <a:ext cx="5500688" cy="428625"/>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认为</a:t>
            </a:r>
            <a:r>
              <a:rPr lang="en-US" altLang="ja-JP" sz="1600" b="1">
                <a:latin typeface="宋体" panose="02010600030101010101" pitchFamily="2" charset="-122"/>
                <a:ea typeface="宋体" panose="02010600030101010101" pitchFamily="2" charset="-122"/>
              </a:rPr>
              <a:t>9.3mm</a:t>
            </a:r>
            <a:r>
              <a:rPr lang="zh-CN" altLang="en-US" sz="1600" b="1" dirty="0">
                <a:latin typeface="宋体" panose="02010600030101010101" pitchFamily="2" charset="-122"/>
                <a:ea typeface="宋体" panose="02010600030101010101" pitchFamily="2" charset="-122"/>
              </a:rPr>
              <a:t>在规格要求的下限之内</a:t>
            </a:r>
            <a:endParaRPr lang="ja-JP" altLang="en-US" sz="1600" b="1" dirty="0">
              <a:latin typeface="宋体" panose="02010600030101010101" pitchFamily="2" charset="-122"/>
              <a:ea typeface="宋体" panose="02010600030101010101" pitchFamily="2" charset="-122"/>
            </a:endParaRPr>
          </a:p>
        </p:txBody>
      </p:sp>
      <p:sp>
        <p:nvSpPr>
          <p:cNvPr id="8" name="フローチャート : 代替処理 7"/>
          <p:cNvSpPr/>
          <p:nvPr/>
        </p:nvSpPr>
        <p:spPr>
          <a:xfrm>
            <a:off x="2357438" y="3076575"/>
            <a:ext cx="5500688" cy="423863"/>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匆匆一瞥规格要求值不能直接清楚明白</a:t>
            </a:r>
            <a:endParaRPr lang="ja-JP" altLang="en-US" sz="1600" b="1" dirty="0">
              <a:latin typeface="宋体" panose="02010600030101010101" pitchFamily="2" charset="-122"/>
              <a:ea typeface="宋体" panose="02010600030101010101" pitchFamily="2" charset="-122"/>
            </a:endParaRPr>
          </a:p>
        </p:txBody>
      </p:sp>
      <p:sp>
        <p:nvSpPr>
          <p:cNvPr id="9" name="フローチャート : 代替処理 8"/>
          <p:cNvSpPr/>
          <p:nvPr/>
        </p:nvSpPr>
        <p:spPr>
          <a:xfrm>
            <a:off x="2357438" y="3786188"/>
            <a:ext cx="5500688" cy="357188"/>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规格要求值是计算式形式</a:t>
            </a:r>
            <a:endParaRPr lang="ja-JP" altLang="en-US" sz="1600" b="1" dirty="0">
              <a:latin typeface="宋体" panose="02010600030101010101" pitchFamily="2" charset="-122"/>
              <a:ea typeface="宋体" panose="02010600030101010101" pitchFamily="2" charset="-122"/>
            </a:endParaRPr>
          </a:p>
        </p:txBody>
      </p:sp>
      <p:sp>
        <p:nvSpPr>
          <p:cNvPr id="10" name="フローチャート : 代替処理 9"/>
          <p:cNvSpPr/>
          <p:nvPr/>
        </p:nvSpPr>
        <p:spPr>
          <a:xfrm>
            <a:off x="2428875" y="4500563"/>
            <a:ext cx="5500688" cy="500063"/>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600" b="1" dirty="0">
                <a:latin typeface="宋体" panose="02010600030101010101" pitchFamily="2" charset="-122"/>
                <a:ea typeface="宋体" panose="02010600030101010101" pitchFamily="2" charset="-122"/>
              </a:rPr>
              <a:t>没有确切标示规格值的相关制度要求</a:t>
            </a:r>
            <a:endParaRPr lang="ja-JP" altLang="en-US" sz="1600" b="1" dirty="0">
              <a:latin typeface="宋体" panose="02010600030101010101" pitchFamily="2" charset="-122"/>
              <a:ea typeface="宋体" panose="02010600030101010101" pitchFamily="2" charset="-122"/>
            </a:endParaRPr>
          </a:p>
        </p:txBody>
      </p:sp>
      <p:sp>
        <p:nvSpPr>
          <p:cNvPr id="11" name="フローチャート : 代替処理 10"/>
          <p:cNvSpPr/>
          <p:nvPr/>
        </p:nvSpPr>
        <p:spPr>
          <a:xfrm>
            <a:off x="785813" y="5500688"/>
            <a:ext cx="8001000" cy="1143000"/>
          </a:xfrm>
          <a:prstGeom prst="flowChartAlternateProcess">
            <a:avLst/>
          </a:prstGeom>
          <a:solidFill>
            <a:srgbClr val="66FFFF"/>
          </a:solidFill>
          <a:effectLst>
            <a:outerShdw blurRad="508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ja-JP" altLang="en-US" sz="2000" b="1" dirty="0">
                <a:latin typeface="宋体" panose="02010600030101010101" pitchFamily="2" charset="-122"/>
                <a:ea typeface="宋体" panose="02010600030101010101" pitchFamily="2" charset="-122"/>
              </a:rPr>
              <a:t>　</a:t>
            </a:r>
            <a:r>
              <a:rPr lang="en-US" altLang="zh-CN" b="1">
                <a:latin typeface="宋体" panose="02010600030101010101" pitchFamily="2" charset="-122"/>
                <a:ea typeface="宋体" panose="02010600030101010101" pitchFamily="2" charset="-122"/>
              </a:rPr>
              <a:t>&lt;</a:t>
            </a:r>
            <a:r>
              <a:rPr lang="zh-CN" altLang="en-US" b="1" dirty="0">
                <a:latin typeface="宋体" panose="02010600030101010101" pitchFamily="2" charset="-122"/>
                <a:ea typeface="宋体" panose="02010600030101010101" pitchFamily="2" charset="-122"/>
              </a:rPr>
              <a:t>对 策</a:t>
            </a:r>
            <a:r>
              <a:rPr lang="en-US" altLang="zh-CN" b="1">
                <a:latin typeface="宋体" panose="02010600030101010101" pitchFamily="2" charset="-122"/>
                <a:ea typeface="宋体" panose="02010600030101010101" pitchFamily="2" charset="-122"/>
              </a:rPr>
              <a:t>&gt;</a:t>
            </a:r>
            <a:r>
              <a:rPr lang="ja-JP" altLang="en-US" b="1" dirty="0">
                <a:latin typeface="宋体" panose="02010600030101010101" pitchFamily="2" charset="-122"/>
                <a:ea typeface="宋体" panose="02010600030101010101" pitchFamily="2" charset="-122"/>
              </a:rPr>
              <a:t>　</a:t>
            </a:r>
            <a:r>
              <a:rPr lang="zh-CN" altLang="en-US" b="1" dirty="0">
                <a:latin typeface="宋体" panose="02010600030101010101" pitchFamily="2" charset="-122"/>
                <a:ea typeface="宋体" panose="02010600030101010101" pitchFamily="2" charset="-122"/>
              </a:rPr>
              <a:t>从制度上要求今后指示单上的规格值如下标示</a:t>
            </a:r>
            <a:r>
              <a:rPr lang="zh-CN" altLang="en-US" b="1" dirty="0">
                <a:latin typeface="MS PGothic" panose="020B0600070205080204" pitchFamily="34" charset="-128"/>
              </a:rPr>
              <a:t>：</a:t>
            </a:r>
            <a:endParaRPr lang="en-US" altLang="ja-JP" b="1">
              <a:latin typeface="MS PGothic" panose="020B0600070205080204" pitchFamily="34" charset="-128"/>
            </a:endParaRPr>
          </a:p>
          <a:p>
            <a:pPr lvl="0" eaLnBrk="1" hangingPunct="1">
              <a:spcBef>
                <a:spcPct val="0"/>
              </a:spcBef>
            </a:pPr>
            <a:r>
              <a:rPr lang="ja-JP" altLang="en-US" b="1" dirty="0">
                <a:latin typeface="MS PGothic" panose="020B0600070205080204" pitchFamily="34" charset="-128"/>
              </a:rPr>
              <a:t>　　　　　　　　　　　　　　　　　　　　</a:t>
            </a:r>
            <a:r>
              <a:rPr lang="en-US" altLang="ja-JP" b="1">
                <a:latin typeface="MS PGothic" panose="020B0600070205080204" pitchFamily="34" charset="-128"/>
              </a:rPr>
              <a:t>9.5</a:t>
            </a:r>
            <a:r>
              <a:rPr lang="ja-JP" altLang="en-US" b="1" dirty="0">
                <a:latin typeface="MS PGothic" panose="020B0600070205080204" pitchFamily="34" charset="-128"/>
              </a:rPr>
              <a:t>～</a:t>
            </a:r>
            <a:r>
              <a:rPr lang="en-US" altLang="ja-JP" b="1">
                <a:latin typeface="MS PGothic" panose="020B0600070205080204" pitchFamily="34" charset="-128"/>
              </a:rPr>
              <a:t>10.5mm</a:t>
            </a:r>
            <a:r>
              <a:rPr lang="ja-JP" altLang="en-US" b="1" dirty="0">
                <a:latin typeface="MS PGothic" panose="020B0600070205080204" pitchFamily="34" charset="-128"/>
              </a:rPr>
              <a:t>　</a:t>
            </a:r>
            <a:endParaRPr lang="en-US" altLang="ja-JP" b="1">
              <a:latin typeface="MS PGothic" panose="020B0600070205080204" pitchFamily="34" charset="-128"/>
            </a:endParaRPr>
          </a:p>
          <a:p>
            <a:pPr lvl="0" eaLnBrk="1" hangingPunct="1">
              <a:spcBef>
                <a:spcPct val="0"/>
              </a:spcBef>
            </a:pPr>
            <a:r>
              <a:rPr lang="ja-JP" altLang="en-US" b="1" dirty="0">
                <a:latin typeface="MS PGothic" panose="020B0600070205080204" pitchFamily="34" charset="-128"/>
              </a:rPr>
              <a:t>　　　　　　　　　　　　　　　　　　　　</a:t>
            </a:r>
            <a:r>
              <a:rPr lang="en-US" altLang="ja-JP" b="1">
                <a:latin typeface="MS PGothic" panose="020B0600070205080204" pitchFamily="34" charset="-128"/>
              </a:rPr>
              <a:t>(10±0.5mm)</a:t>
            </a:r>
            <a:endParaRPr lang="ja-JP" altLang="en-US" b="1" dirty="0">
              <a:latin typeface="MS PGothic" panose="020B0600070205080204" pitchFamily="34" charset="-128"/>
            </a:endParaRPr>
          </a:p>
        </p:txBody>
      </p:sp>
      <p:sp>
        <p:nvSpPr>
          <p:cNvPr id="12" name="下矢印 11"/>
          <p:cNvSpPr/>
          <p:nvPr/>
        </p:nvSpPr>
        <p:spPr>
          <a:xfrm>
            <a:off x="4065588" y="1214438"/>
            <a:ext cx="927100" cy="28575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3" name="下矢印 12"/>
          <p:cNvSpPr/>
          <p:nvPr/>
        </p:nvSpPr>
        <p:spPr>
          <a:xfrm>
            <a:off x="4094163" y="2000250"/>
            <a:ext cx="927100"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4" name="下矢印 13"/>
          <p:cNvSpPr/>
          <p:nvPr/>
        </p:nvSpPr>
        <p:spPr>
          <a:xfrm>
            <a:off x="4103688" y="2786063"/>
            <a:ext cx="927100"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5" name="下矢印 14"/>
          <p:cNvSpPr/>
          <p:nvPr/>
        </p:nvSpPr>
        <p:spPr>
          <a:xfrm>
            <a:off x="4071938" y="3543300"/>
            <a:ext cx="928688"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6" name="下矢印 15"/>
          <p:cNvSpPr/>
          <p:nvPr/>
        </p:nvSpPr>
        <p:spPr>
          <a:xfrm>
            <a:off x="4071938" y="4214813"/>
            <a:ext cx="928688" cy="24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17" name="下矢印 16"/>
          <p:cNvSpPr/>
          <p:nvPr/>
        </p:nvSpPr>
        <p:spPr>
          <a:xfrm>
            <a:off x="4071938" y="5143500"/>
            <a:ext cx="928688" cy="35718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en-US" altLang="ja-JP" sz="1100" b="0" i="0" u="none" strike="noStrike" kern="1200" cap="none" spc="0" normalizeH="0" baseline="0" noProof="0" dirty="0" smtClean="0">
                <a:ln>
                  <a:noFill/>
                </a:ln>
                <a:solidFill>
                  <a:schemeClr val="lt1"/>
                </a:solidFill>
                <a:effectLst/>
                <a:uLnTx/>
                <a:uFillTx/>
                <a:latin typeface="+mn-lt"/>
                <a:ea typeface="+mn-ea"/>
                <a:cs typeface="+mn-cs"/>
              </a:rPr>
              <a:t>\\\\\</a:t>
            </a:r>
            <a:endParaRPr kumimoji="1" lang="ja-JP" altLang="en-US" sz="1100" b="0" i="0" u="none" strike="noStrike" kern="1200" cap="none" spc="0" normalizeH="0" baseline="0" noProof="0" dirty="0">
              <a:ln>
                <a:noFill/>
              </a:ln>
              <a:solidFill>
                <a:schemeClr val="lt1"/>
              </a:solidFill>
              <a:effectLst/>
              <a:uLnTx/>
              <a:uFillTx/>
              <a:latin typeface="+mn-lt"/>
              <a:ea typeface="+mn-ea"/>
              <a:cs typeface="+mn-cs"/>
            </a:endParaRPr>
          </a:p>
        </p:txBody>
      </p:sp>
      <p:sp>
        <p:nvSpPr>
          <p:cNvPr id="26639" name="テキスト ボックス 17"/>
          <p:cNvSpPr txBox="1"/>
          <p:nvPr/>
        </p:nvSpPr>
        <p:spPr>
          <a:xfrm>
            <a:off x="928688" y="1558925"/>
            <a:ext cx="1143000" cy="376238"/>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１</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6640" name="テキスト ボックス 18"/>
          <p:cNvSpPr txBox="1"/>
          <p:nvPr/>
        </p:nvSpPr>
        <p:spPr>
          <a:xfrm>
            <a:off x="928688" y="2344738"/>
            <a:ext cx="1143000" cy="376237"/>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２</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6641" name="テキスト ボックス 19"/>
          <p:cNvSpPr txBox="1"/>
          <p:nvPr/>
        </p:nvSpPr>
        <p:spPr>
          <a:xfrm>
            <a:off x="928688" y="3059113"/>
            <a:ext cx="1143000" cy="376237"/>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３</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6642" name="テキスト ボックス 20"/>
          <p:cNvSpPr txBox="1"/>
          <p:nvPr/>
        </p:nvSpPr>
        <p:spPr>
          <a:xfrm>
            <a:off x="928688" y="3773488"/>
            <a:ext cx="1143000" cy="376237"/>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４</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6643" name="テキスト ボックス 21"/>
          <p:cNvSpPr txBox="1"/>
          <p:nvPr/>
        </p:nvSpPr>
        <p:spPr>
          <a:xfrm>
            <a:off x="928688" y="4559300"/>
            <a:ext cx="1143000" cy="376238"/>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MS PGothic" panose="020B0600070205080204" pitchFamily="34" charset="-128"/>
              </a:rPr>
              <a:t>&lt;</a:t>
            </a:r>
            <a:r>
              <a:rPr lang="ja-JP" altLang="en-US" b="1" dirty="0">
                <a:latin typeface="MS PGothic" panose="020B0600070205080204" pitchFamily="34" charset="-128"/>
              </a:rPr>
              <a:t>５</a:t>
            </a:r>
            <a:r>
              <a:rPr lang="en-US" altLang="zh-CN" b="1">
                <a:latin typeface="MS PGothic" panose="020B0600070205080204" pitchFamily="34" charset="-128"/>
              </a:rPr>
              <a:t>W</a:t>
            </a:r>
            <a:r>
              <a:rPr lang="en-US" altLang="ja-JP" b="1">
                <a:latin typeface="MS PGothic" panose="020B0600070205080204" pitchFamily="34" charset="-128"/>
              </a:rPr>
              <a:t>&gt;</a:t>
            </a:r>
            <a:endParaRPr lang="ja-JP" altLang="en-US" b="1" dirty="0">
              <a:latin typeface="MS PGothic" panose="020B0600070205080204" pitchFamily="34" charset="-128"/>
            </a:endParaRPr>
          </a:p>
        </p:txBody>
      </p:sp>
      <p:sp>
        <p:nvSpPr>
          <p:cNvPr id="26" name="テキスト ボックス 1"/>
          <p:cNvSpPr txBox="1"/>
          <p:nvPr/>
        </p:nvSpPr>
        <p:spPr>
          <a:xfrm>
            <a:off x="214313" y="285750"/>
            <a:ext cx="1785938" cy="928688"/>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en-US" altLang="ja-JP" sz="2000" b="1">
                <a:solidFill>
                  <a:srgbClr val="000000"/>
                </a:solidFill>
                <a:latin typeface="MS PGothic" panose="020B0600070205080204" pitchFamily="34" charset="-128"/>
              </a:rPr>
              <a:t>8.</a:t>
            </a:r>
            <a:r>
              <a:rPr lang="zh-CN" altLang="en-US" sz="2000" b="1" dirty="0">
                <a:solidFill>
                  <a:srgbClr val="000000"/>
                </a:solidFill>
                <a:latin typeface="MS PGothic" panose="020B0600070205080204" pitchFamily="34" charset="-128"/>
              </a:rPr>
              <a:t>事例介绍</a:t>
            </a:r>
            <a:endParaRPr lang="ja-JP" altLang="en-US" sz="2000" b="1" dirty="0">
              <a:solidFill>
                <a:srgbClr val="000000"/>
              </a:solidFill>
              <a:latin typeface="MS PGothic" panose="020B0600070205080204" pitchFamily="34" charset="-128"/>
            </a:endParaRPr>
          </a:p>
          <a:p>
            <a:pPr lvl="0" algn="ctr" eaLnBrk="1" hangingPunct="1">
              <a:spcBef>
                <a:spcPct val="0"/>
              </a:spcBef>
            </a:pPr>
            <a:endParaRPr lang="en-US" altLang="ja-JP" b="1">
              <a:solidFill>
                <a:srgbClr val="000000"/>
              </a:solidFill>
              <a:latin typeface="MS PGothic" panose="020B0600070205080204" pitchFamily="34" charset="-128"/>
            </a:endParaRPr>
          </a:p>
          <a:p>
            <a:pPr lvl="0" algn="ctr" eaLnBrk="1" hangingPunct="1">
              <a:spcBef>
                <a:spcPct val="0"/>
              </a:spcBef>
            </a:pPr>
            <a:r>
              <a:rPr lang="en-US" altLang="ja-JP" b="1">
                <a:solidFill>
                  <a:srgbClr val="000000"/>
                </a:solidFill>
                <a:latin typeface="MS PGothic" panose="020B0600070205080204" pitchFamily="34" charset="-128"/>
              </a:rPr>
              <a:t>(</a:t>
            </a:r>
            <a:r>
              <a:rPr lang="zh-CN" altLang="en-US" b="1" dirty="0">
                <a:solidFill>
                  <a:srgbClr val="000000"/>
                </a:solidFill>
                <a:latin typeface="MS PGothic" panose="020B0600070205080204" pitchFamily="34" charset="-128"/>
              </a:rPr>
              <a:t>事例</a:t>
            </a:r>
            <a:r>
              <a:rPr lang="ja-JP" altLang="en-US" b="1" dirty="0">
                <a:solidFill>
                  <a:srgbClr val="000000"/>
                </a:solidFill>
                <a:latin typeface="MS PGothic" panose="020B0600070205080204" pitchFamily="34" charset="-128"/>
              </a:rPr>
              <a:t>－</a:t>
            </a:r>
            <a:r>
              <a:rPr lang="en-US" altLang="ja-JP" b="1">
                <a:solidFill>
                  <a:srgbClr val="000000"/>
                </a:solidFill>
                <a:latin typeface="MS PGothic" panose="020B0600070205080204" pitchFamily="34" charset="-128"/>
              </a:rPr>
              <a:t>3)</a:t>
            </a:r>
            <a:endParaRPr lang="ja-JP" altLang="en-US" b="1" dirty="0">
              <a:solidFill>
                <a:srgbClr val="000000"/>
              </a:solidFill>
              <a:latin typeface="MS PGothic"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8619" name="表格 28618"/>
          <p:cNvGraphicFramePr/>
          <p:nvPr/>
        </p:nvGraphicFramePr>
        <p:xfrm>
          <a:off x="500063" y="571500"/>
          <a:ext cx="8358187" cy="6122988"/>
        </p:xfrm>
        <a:graphic>
          <a:graphicData uri="http://schemas.openxmlformats.org/drawingml/2006/table">
            <a:tbl>
              <a:tblPr/>
              <a:tblGrid>
                <a:gridCol w="327025"/>
                <a:gridCol w="538163"/>
                <a:gridCol w="850900"/>
                <a:gridCol w="190500"/>
                <a:gridCol w="849312"/>
                <a:gridCol w="192088"/>
                <a:gridCol w="850900"/>
                <a:gridCol w="192087"/>
                <a:gridCol w="850900"/>
                <a:gridCol w="192088"/>
                <a:gridCol w="850900"/>
                <a:gridCol w="193675"/>
                <a:gridCol w="850900"/>
                <a:gridCol w="920750"/>
                <a:gridCol w="138112"/>
                <a:gridCol w="369888"/>
              </a:tblGrid>
              <a:tr h="254000">
                <a:tc gridSpan="5">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hMerge="1">
                  <a:tcPr>
                    <a:lnB w="12700" cap="flat" cmpd="sng">
                      <a:solidFill>
                        <a:srgbClr val="000000"/>
                      </a:solidFill>
                      <a:prstDash val="solid"/>
                      <a:headEnd type="none" w="med" len="med"/>
                      <a:tailEnd type="none" w="med" len="med"/>
                    </a:lnB>
                  </a:tcPr>
                </a:tc>
                <a:tc hMerge="1">
                  <a:tcPr>
                    <a:lnB w="12700" cap="flat" cmpd="sng">
                      <a:solidFill>
                        <a:srgbClr val="000000"/>
                      </a:solidFill>
                      <a:prstDash val="solid"/>
                      <a:headEnd type="none" w="med" len="med"/>
                      <a:tailEnd type="none" w="med" len="med"/>
                    </a:lnB>
                  </a:tcPr>
                </a:tc>
                <a:tc hMerge="1">
                  <a:tcPr>
                    <a:lnB w="12700" cap="flat" cmpd="sng">
                      <a:solidFill>
                        <a:srgbClr val="000000"/>
                      </a:solidFill>
                      <a:prstDash val="solid"/>
                      <a:headEnd type="none" w="med" len="med"/>
                      <a:tailEnd type="none" w="med" len="med"/>
                    </a:lnB>
                  </a:tcPr>
                </a:tc>
                <a:tc hMerge="1">
                  <a:tcPr>
                    <a:lnB w="1270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131763">
                <a:tc gridSpan="5">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zh-CN" altLang="en-US" sz="500" dirty="0">
                          <a:solidFill>
                            <a:schemeClr val="tx1"/>
                          </a:solidFill>
                          <a:latin typeface="MS PGothic" panose="020B0600070205080204" pitchFamily="34" charset="-128"/>
                          <a:ea typeface="华文楷体" panose="02010600040101010101" pitchFamily="2" charset="-122"/>
                        </a:rPr>
                        <a:t>　</a:t>
                      </a:r>
                      <a:r>
                        <a:rPr lang="zh-CN" altLang="en-US" sz="500" dirty="0">
                          <a:solidFill>
                            <a:schemeClr val="tx1"/>
                          </a:solidFill>
                          <a:latin typeface="宋体" panose="02010600030101010101" pitchFamily="2" charset="-122"/>
                          <a:ea typeface="华文楷体" panose="02010600040101010101" pitchFamily="2" charset="-122"/>
                        </a:rPr>
                        <a:t>标题</a:t>
                      </a:r>
                      <a:r>
                        <a:rPr lang="zh-CN" altLang="en-US" sz="500" dirty="0">
                          <a:solidFill>
                            <a:schemeClr val="tx1"/>
                          </a:solidFill>
                          <a:latin typeface="MS PGothic" panose="020B0600070205080204" pitchFamily="34" charset="-128"/>
                          <a:ea typeface="华文楷体" panose="02010600040101010101" pitchFamily="2" charset="-122"/>
                        </a:rPr>
                        <a:t>：</a:t>
                      </a:r>
                      <a:r>
                        <a:rPr lang="zh-CN" altLang="en-US" sz="500" dirty="0">
                          <a:solidFill>
                            <a:schemeClr val="tx1"/>
                          </a:solidFill>
                          <a:latin typeface="宋体" panose="02010600030101010101" pitchFamily="2" charset="-122"/>
                          <a:ea typeface="华文楷体" panose="02010600040101010101" pitchFamily="2" charset="-122"/>
                        </a:rPr>
                        <a:t>　　　　　　　　　　　　　　　　　　　</a:t>
                      </a:r>
                      <a:endParaRPr lang="zh-CN" altLang="en-US" sz="500" dirty="0">
                        <a:solidFill>
                          <a:schemeClr val="tx1"/>
                        </a:solidFill>
                        <a:latin typeface="MS PGothic" panose="020B0600070205080204" pitchFamily="34" charset="-128"/>
                        <a:ea typeface="华文楷体" panose="02010600040101010101" pitchFamily="2" charset="-122"/>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zh-CN" altLang="en-US" sz="500" dirty="0">
                          <a:solidFill>
                            <a:schemeClr val="tx1"/>
                          </a:solidFill>
                          <a:latin typeface="宋体" panose="02010600030101010101" pitchFamily="2" charset="-122"/>
                          <a:ea typeface="华文楷体" panose="02010600040101010101" pitchFamily="2" charset="-122"/>
                        </a:rPr>
                        <a:t>５Ｗ分析成员：</a:t>
                      </a:r>
                      <a:endParaRPr lang="zh-CN" altLang="en-US" sz="500" dirty="0">
                        <a:solidFill>
                          <a:schemeClr val="tx1"/>
                        </a:solidFill>
                        <a:latin typeface="宋体" panose="02010600030101010101" pitchFamily="2" charset="-122"/>
                        <a:ea typeface="华文楷体" panose="02010600040101010101" pitchFamily="2" charset="-122"/>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500" dirty="0">
                          <a:solidFill>
                            <a:schemeClr val="tx1"/>
                          </a:solidFill>
                          <a:latin typeface="宋体" panose="02010600030101010101" pitchFamily="2" charset="-122"/>
                        </a:rPr>
                        <a:t>制作者</a:t>
                      </a:r>
                      <a:endParaRPr lang="ja-JP" altLang="en-US" sz="500" dirty="0">
                        <a:solidFill>
                          <a:schemeClr val="tx1"/>
                        </a:solidFill>
                        <a:latin typeface="宋体" panose="02010600030101010101" pitchFamily="2" charset="-122"/>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zh-CN" altLang="en-US" sz="500" dirty="0">
                          <a:solidFill>
                            <a:schemeClr val="tx1"/>
                          </a:solidFill>
                          <a:latin typeface="宋体" panose="02010600030101010101" pitchFamily="2" charset="-122"/>
                          <a:ea typeface="华文楷体" panose="02010600040101010101" pitchFamily="2" charset="-122"/>
                        </a:rPr>
                        <a:t>分析实施日：　２０　　　年　　　月　　　日</a:t>
                      </a:r>
                      <a:endParaRPr lang="zh-CN" altLang="en-US" sz="500" dirty="0">
                        <a:solidFill>
                          <a:schemeClr val="tx1"/>
                        </a:solidFill>
                        <a:latin typeface="宋体" panose="02010600030101010101" pitchFamily="2" charset="-122"/>
                        <a:ea typeface="华文楷体" panose="02010600040101010101" pitchFamily="2" charset="-122"/>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原因分类</a:t>
                      </a:r>
                      <a:endParaRPr lang="ja-JP" altLang="en-US" sz="400" dirty="0">
                        <a:solidFill>
                          <a:schemeClr val="tx1"/>
                        </a:solidFill>
                        <a:latin typeface="宋体" panose="02010600030101010101" pitchFamily="2" charset="-122"/>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现　象</a:t>
                      </a:r>
                      <a:endParaRPr lang="ja-JP" altLang="en-US" sz="400" dirty="0">
                        <a:solidFill>
                          <a:schemeClr val="tx1"/>
                        </a:solidFill>
                        <a:latin typeface="宋体" panose="02010600030101010101" pitchFamily="2" charset="-122"/>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en-US" altLang="ja-JP" sz="400">
                          <a:solidFill>
                            <a:schemeClr val="tx1"/>
                          </a:solidFill>
                          <a:latin typeface="宋体" panose="02010600030101010101" pitchFamily="2" charset="-122"/>
                          <a:ea typeface="MS PGothic" panose="020B0600070205080204" pitchFamily="34" charset="-128"/>
                        </a:rPr>
                        <a:t>1</a:t>
                      </a:r>
                      <a:r>
                        <a:rPr lang="en-US" altLang="zh-CN" sz="400">
                          <a:solidFill>
                            <a:schemeClr val="tx1"/>
                          </a:solidFill>
                          <a:latin typeface="宋体" panose="02010600030101010101" pitchFamily="2" charset="-122"/>
                          <a:ea typeface="MS PGothic" panose="020B0600070205080204" pitchFamily="34" charset="-128"/>
                        </a:rPr>
                        <a:t>Ｗ</a:t>
                      </a:r>
                      <a:endParaRPr lang="en-US" altLang="zh-CN" sz="400">
                        <a:solidFill>
                          <a:schemeClr val="tx1"/>
                        </a:solidFill>
                        <a:latin typeface="宋体" panose="02010600030101010101" pitchFamily="2" charset="-122"/>
                        <a:ea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　</a:t>
                      </a:r>
                      <a:endParaRPr lang="ja-JP" altLang="en-US" sz="400" dirty="0">
                        <a:solidFill>
                          <a:schemeClr val="tx1"/>
                        </a:solidFill>
                        <a:latin typeface="宋体" panose="02010600030101010101" pitchFamily="2" charset="-122"/>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en-US" altLang="ja-JP" sz="400">
                          <a:solidFill>
                            <a:schemeClr val="tx1"/>
                          </a:solidFill>
                          <a:latin typeface="宋体" panose="02010600030101010101" pitchFamily="2" charset="-122"/>
                          <a:ea typeface="MS PGothic" panose="020B0600070205080204" pitchFamily="34" charset="-128"/>
                        </a:rPr>
                        <a:t>2</a:t>
                      </a:r>
                      <a:r>
                        <a:rPr lang="en-US" altLang="zh-CN" sz="400">
                          <a:solidFill>
                            <a:schemeClr val="tx1"/>
                          </a:solidFill>
                          <a:latin typeface="宋体" panose="02010600030101010101" pitchFamily="2" charset="-122"/>
                          <a:ea typeface="MS PGothic" panose="020B0600070205080204" pitchFamily="34" charset="-128"/>
                        </a:rPr>
                        <a:t>Ｗ</a:t>
                      </a:r>
                      <a:endParaRPr lang="en-US" altLang="zh-CN" sz="400">
                        <a:solidFill>
                          <a:schemeClr val="tx1"/>
                        </a:solidFill>
                        <a:latin typeface="宋体" panose="02010600030101010101" pitchFamily="2" charset="-122"/>
                        <a:ea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　</a:t>
                      </a:r>
                      <a:endParaRPr lang="ja-JP" altLang="en-US" sz="400" dirty="0">
                        <a:solidFill>
                          <a:schemeClr val="tx1"/>
                        </a:solidFill>
                        <a:latin typeface="宋体" panose="02010600030101010101" pitchFamily="2" charset="-122"/>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en-US" altLang="ja-JP" sz="400">
                          <a:solidFill>
                            <a:schemeClr val="tx1"/>
                          </a:solidFill>
                          <a:latin typeface="宋体" panose="02010600030101010101" pitchFamily="2" charset="-122"/>
                          <a:ea typeface="MS PGothic" panose="020B0600070205080204" pitchFamily="34" charset="-128"/>
                        </a:rPr>
                        <a:t>3W</a:t>
                      </a:r>
                      <a:endParaRPr lang="en-US" altLang="ja-JP" sz="400">
                        <a:solidFill>
                          <a:schemeClr val="tx1"/>
                        </a:solidFill>
                        <a:latin typeface="宋体" panose="02010600030101010101" pitchFamily="2" charset="-122"/>
                        <a:ea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　</a:t>
                      </a:r>
                      <a:endParaRPr lang="ja-JP" altLang="en-US" sz="400" dirty="0">
                        <a:solidFill>
                          <a:schemeClr val="tx1"/>
                        </a:solidFill>
                        <a:latin typeface="宋体" panose="02010600030101010101" pitchFamily="2" charset="-122"/>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en-US" altLang="ja-JP" sz="400">
                          <a:solidFill>
                            <a:schemeClr val="tx1"/>
                          </a:solidFill>
                          <a:latin typeface="宋体" panose="02010600030101010101" pitchFamily="2" charset="-122"/>
                          <a:ea typeface="MS PGothic" panose="020B0600070205080204" pitchFamily="34" charset="-128"/>
                        </a:rPr>
                        <a:t>4W</a:t>
                      </a:r>
                      <a:endParaRPr lang="en-US" altLang="ja-JP" sz="400">
                        <a:solidFill>
                          <a:schemeClr val="tx1"/>
                        </a:solidFill>
                        <a:latin typeface="宋体" panose="02010600030101010101" pitchFamily="2" charset="-122"/>
                        <a:ea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　</a:t>
                      </a:r>
                      <a:endParaRPr lang="ja-JP" altLang="en-US" sz="400" dirty="0">
                        <a:solidFill>
                          <a:schemeClr val="tx1"/>
                        </a:solidFill>
                        <a:latin typeface="宋体" panose="02010600030101010101" pitchFamily="2" charset="-122"/>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en-US" altLang="ja-JP" sz="400">
                          <a:solidFill>
                            <a:schemeClr val="tx1"/>
                          </a:solidFill>
                          <a:latin typeface="宋体" panose="02010600030101010101" pitchFamily="2" charset="-122"/>
                          <a:ea typeface="MS PGothic" panose="020B0600070205080204" pitchFamily="34" charset="-128"/>
                        </a:rPr>
                        <a:t>5W</a:t>
                      </a:r>
                      <a:endParaRPr lang="en-US" altLang="ja-JP" sz="400">
                        <a:solidFill>
                          <a:schemeClr val="tx1"/>
                        </a:solidFill>
                        <a:latin typeface="宋体" panose="02010600030101010101" pitchFamily="2" charset="-122"/>
                        <a:ea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　</a:t>
                      </a:r>
                      <a:endParaRPr lang="ja-JP" altLang="en-US" sz="400" dirty="0">
                        <a:solidFill>
                          <a:schemeClr val="tx1"/>
                        </a:solidFill>
                        <a:latin typeface="宋体" panose="02010600030101010101" pitchFamily="2" charset="-122"/>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en-US" altLang="ja-JP" sz="400">
                          <a:solidFill>
                            <a:schemeClr val="tx1"/>
                          </a:solidFill>
                          <a:latin typeface="宋体" panose="02010600030101010101" pitchFamily="2" charset="-122"/>
                          <a:ea typeface="MS PGothic" panose="020B0600070205080204" pitchFamily="34" charset="-128"/>
                        </a:rPr>
                        <a:t>6W</a:t>
                      </a:r>
                      <a:endParaRPr lang="en-US" altLang="ja-JP" sz="400">
                        <a:solidFill>
                          <a:schemeClr val="tx1"/>
                        </a:solidFill>
                        <a:latin typeface="宋体" panose="02010600030101010101" pitchFamily="2" charset="-122"/>
                        <a:ea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对策</a:t>
                      </a:r>
                      <a:endParaRPr lang="ja-JP" altLang="en-US" sz="400" dirty="0">
                        <a:solidFill>
                          <a:schemeClr val="tx1"/>
                        </a:solidFill>
                        <a:latin typeface="宋体" panose="02010600030101010101" pitchFamily="2" charset="-122"/>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发生原因</a:t>
                      </a:r>
                      <a:endParaRPr lang="ja-JP" altLang="en-US" sz="400" dirty="0">
                        <a:solidFill>
                          <a:schemeClr val="tx1"/>
                        </a:solidFill>
                        <a:latin typeface="宋体" panose="02010600030101010101" pitchFamily="2" charset="-122"/>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rowSpan="3">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400" dirty="0">
                          <a:solidFill>
                            <a:schemeClr val="tx1"/>
                          </a:solidFill>
                          <a:latin typeface="宋体" panose="02010600030101010101" pitchFamily="2" charset="-122"/>
                        </a:rPr>
                        <a:t>为什么</a:t>
                      </a:r>
                      <a:endParaRPr lang="ja-JP" altLang="en-US" sz="400" dirty="0">
                        <a:solidFill>
                          <a:schemeClr val="tx1"/>
                        </a:solidFill>
                        <a:latin typeface="宋体" panose="02010600030101010101" pitchFamily="2" charset="-122"/>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dash"/>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rowSpan="3">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dash"/>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dash"/>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dash"/>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rowSpan="7">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dash"/>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rowSpan="7">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dash"/>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117475">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出厂原因</a:t>
                      </a:r>
                      <a:endParaRPr lang="ja-JP" altLang="en-US" sz="400" dirty="0">
                        <a:solidFill>
                          <a:schemeClr val="tx1"/>
                        </a:solidFill>
                        <a:latin typeface="宋体" panose="02010600030101010101" pitchFamily="2" charset="-122"/>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dot"/>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dot"/>
                      <a:headEnd type="none" w="med" len="med"/>
                      <a:tailEnd type="none" w="med" len="med"/>
                    </a:lnL>
                    <a:lnR w="635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rowSpan="8">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400" dirty="0">
                          <a:solidFill>
                            <a:schemeClr val="tx1"/>
                          </a:solidFill>
                          <a:latin typeface="宋体" panose="02010600030101010101" pitchFamily="2" charset="-122"/>
                        </a:rPr>
                        <a:t>制作要领</a:t>
                      </a:r>
                      <a:endParaRPr lang="ja-JP" altLang="en-US" sz="400" dirty="0">
                        <a:solidFill>
                          <a:schemeClr val="tx1"/>
                        </a:solidFill>
                        <a:latin typeface="宋体" panose="02010600030101010101" pitchFamily="2" charset="-122"/>
                      </a:endParaRPr>
                    </a:p>
                  </a:txBody>
                  <a:tcPr marL="0" marR="0" marT="0" marB="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rowSpan="8"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en-US" altLang="zh-CN" sz="400">
                          <a:solidFill>
                            <a:schemeClr val="tx1"/>
                          </a:solidFill>
                          <a:latin typeface="宋体" panose="02010600030101010101" pitchFamily="2" charset="-122"/>
                          <a:ea typeface="华文楷体" panose="02010600040101010101" pitchFamily="2" charset="-122"/>
                        </a:rPr>
                        <a:t>(</a:t>
                      </a:r>
                      <a:r>
                        <a:rPr lang="zh-CN" altLang="en-US" sz="400" dirty="0">
                          <a:solidFill>
                            <a:schemeClr val="tx1"/>
                          </a:solidFill>
                          <a:latin typeface="宋体" panose="02010600030101010101" pitchFamily="2" charset="-122"/>
                          <a:ea typeface="华文楷体" panose="02010600040101010101" pitchFamily="2" charset="-122"/>
                        </a:rPr>
                        <a:t>分析时的事前准备</a:t>
                      </a:r>
                      <a:r>
                        <a:rPr lang="en-US" altLang="zh-CN" sz="400">
                          <a:solidFill>
                            <a:schemeClr val="tx1"/>
                          </a:solidFill>
                          <a:latin typeface="宋体" panose="02010600030101010101" pitchFamily="2" charset="-122"/>
                          <a:ea typeface="华文楷体" panose="02010600040101010101" pitchFamily="2" charset="-122"/>
                        </a:rPr>
                        <a:t>)</a:t>
                      </a:r>
                      <a:br>
                        <a:rPr lang="en-US" altLang="zh-CN" sz="400">
                          <a:solidFill>
                            <a:schemeClr val="tx1"/>
                          </a:solidFill>
                          <a:latin typeface="宋体" panose="02010600030101010101" pitchFamily="2" charset="-122"/>
                          <a:ea typeface="华文楷体" panose="02010600040101010101" pitchFamily="2" charset="-122"/>
                        </a:rPr>
                      </a:br>
                      <a:r>
                        <a:rPr lang="en-US" altLang="zh-CN" sz="400">
                          <a:solidFill>
                            <a:schemeClr val="tx1"/>
                          </a:solidFill>
                          <a:latin typeface="宋体" panose="02010600030101010101" pitchFamily="2" charset="-122"/>
                          <a:ea typeface="华文楷体" panose="02010600040101010101" pitchFamily="2" charset="-122"/>
                        </a:rPr>
                        <a:t>①</a:t>
                      </a:r>
                      <a:r>
                        <a:rPr lang="zh-CN" altLang="en-US" sz="400" dirty="0">
                          <a:solidFill>
                            <a:schemeClr val="tx1"/>
                          </a:solidFill>
                          <a:latin typeface="宋体" panose="02010600030101010101" pitchFamily="2" charset="-122"/>
                          <a:ea typeface="华文楷体" panose="02010600040101010101" pitchFamily="2" charset="-122"/>
                        </a:rPr>
                        <a:t>在现场确认现场、现实和实物，牢牢掌握事实。</a:t>
                      </a:r>
                      <a:br>
                        <a:rPr lang="zh-CN" altLang="en-US" sz="400" dirty="0">
                          <a:solidFill>
                            <a:schemeClr val="tx1"/>
                          </a:solidFill>
                          <a:latin typeface="宋体" panose="02010600030101010101" pitchFamily="2" charset="-122"/>
                          <a:ea typeface="华文楷体" panose="02010600040101010101" pitchFamily="2" charset="-122"/>
                        </a:rPr>
                      </a:br>
                      <a:r>
                        <a:rPr lang="zh-CN" altLang="en-US" sz="400" dirty="0">
                          <a:solidFill>
                            <a:schemeClr val="tx1"/>
                          </a:solidFill>
                          <a:latin typeface="宋体" panose="02010600030101010101" pitchFamily="2" charset="-122"/>
                          <a:ea typeface="华文楷体" panose="02010600040101010101" pitchFamily="2" charset="-122"/>
                        </a:rPr>
                        <a:t>②前提是对有问题部分的结构、功能的正确理解。</a:t>
                      </a:r>
                      <a:endParaRPr lang="zh-CN" altLang="en-US" sz="400" dirty="0">
                        <a:solidFill>
                          <a:schemeClr val="tx1"/>
                        </a:solidFill>
                        <a:latin typeface="宋体" panose="02010600030101010101" pitchFamily="2" charset="-122"/>
                        <a:ea typeface="华文楷体" panose="02010600040101010101" pitchFamily="2" charset="-122"/>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rowSpan="8"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tcPr>
                </a:tc>
                <a:tc rowSpan="8" gridSpan="9">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en-US" altLang="ja-JP" sz="400">
                          <a:solidFill>
                            <a:schemeClr val="tx1"/>
                          </a:solidFill>
                          <a:latin typeface="宋体" panose="02010600030101010101" pitchFamily="2" charset="-122"/>
                        </a:rPr>
                        <a:t>(</a:t>
                      </a:r>
                      <a:r>
                        <a:rPr lang="ja-JP" altLang="en-US" sz="400" dirty="0">
                          <a:solidFill>
                            <a:schemeClr val="tx1"/>
                          </a:solidFill>
                          <a:latin typeface="宋体" panose="02010600030101010101" pitchFamily="2" charset="-122"/>
                        </a:rPr>
                        <a:t>分析时的注意事项）</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①</a:t>
                      </a:r>
                      <a:r>
                        <a:rPr lang="en-US" altLang="ja-JP" sz="400">
                          <a:solidFill>
                            <a:schemeClr val="tx1"/>
                          </a:solidFill>
                          <a:latin typeface="宋体" panose="02010600030101010101" pitchFamily="2" charset="-122"/>
                        </a:rPr>
                        <a:t>5W</a:t>
                      </a:r>
                      <a:r>
                        <a:rPr lang="ja-JP" altLang="en-US" sz="400" dirty="0">
                          <a:solidFill>
                            <a:schemeClr val="tx1"/>
                          </a:solidFill>
                          <a:latin typeface="宋体" panose="02010600030101010101" pitchFamily="2" charset="-122"/>
                        </a:rPr>
                        <a:t>分析重要的是以简洁、具体的表达方法来进行事实的积累。</a:t>
                      </a:r>
                      <a:r>
                        <a:rPr lang="en-US" altLang="ja-JP" sz="400">
                          <a:solidFill>
                            <a:schemeClr val="tx1"/>
                          </a:solidFill>
                          <a:latin typeface="宋体" panose="02010600030101010101" pitchFamily="2" charset="-122"/>
                        </a:rPr>
                        <a:t>(</a:t>
                      </a:r>
                      <a:r>
                        <a:rPr lang="ja-JP" altLang="en-US" sz="400" dirty="0">
                          <a:solidFill>
                            <a:schemeClr val="tx1"/>
                          </a:solidFill>
                          <a:latin typeface="宋体" panose="02010600030101010101" pitchFamily="2" charset="-122"/>
                        </a:rPr>
                        <a:t>没有什么辩解，不管是对自己部门还是对其它部门都能坦率地提出并能</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坦率地接受</a:t>
                      </a:r>
                      <a:r>
                        <a:rPr lang="en-US" altLang="ja-JP" sz="400">
                          <a:solidFill>
                            <a:schemeClr val="tx1"/>
                          </a:solidFill>
                          <a:latin typeface="宋体" panose="02010600030101010101" pitchFamily="2" charset="-122"/>
                        </a:rPr>
                        <a:t>)</a:t>
                      </a:r>
                      <a:br>
                        <a:rPr lang="en-US" altLang="ja-JP" sz="40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②避免使用两个动词的表现。过去的分析以过去式来记述。</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③在</a:t>
                      </a:r>
                      <a:r>
                        <a:rPr lang="en-US" altLang="ja-JP" sz="400">
                          <a:solidFill>
                            <a:schemeClr val="tx1"/>
                          </a:solidFill>
                          <a:latin typeface="宋体" panose="02010600030101010101" pitchFamily="2" charset="-122"/>
                        </a:rPr>
                        <a:t>5W</a:t>
                      </a:r>
                      <a:r>
                        <a:rPr lang="ja-JP" altLang="en-US" sz="400" dirty="0">
                          <a:solidFill>
                            <a:schemeClr val="tx1"/>
                          </a:solidFill>
                          <a:latin typeface="宋体" panose="02010600030101010101" pitchFamily="2" charset="-122"/>
                        </a:rPr>
                        <a:t>分析中，</a:t>
                      </a:r>
                      <a:r>
                        <a:rPr lang="en-US" altLang="ja-JP" sz="400">
                          <a:solidFill>
                            <a:schemeClr val="tx1"/>
                          </a:solidFill>
                          <a:latin typeface="宋体" panose="02010600030101010101" pitchFamily="2" charset="-122"/>
                        </a:rPr>
                        <a:t>1</a:t>
                      </a:r>
                      <a:r>
                        <a:rPr lang="ja-JP" altLang="en-US" sz="400" dirty="0">
                          <a:solidFill>
                            <a:schemeClr val="tx1"/>
                          </a:solidFill>
                          <a:latin typeface="宋体" panose="02010600030101010101" pitchFamily="2" charset="-122"/>
                        </a:rPr>
                        <a:t>个“为什么”的原因不一定只有一个。有数个原因时，将它们分开来考虑。</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④不应边考虑对策，边实施５Ｗ分析。（边考虑对策边进行５Ｗ分析的话</a:t>
                      </a:r>
                      <a:r>
                        <a:rPr lang="en-US" altLang="ja-JP" sz="400">
                          <a:solidFill>
                            <a:schemeClr val="tx1"/>
                          </a:solidFill>
                          <a:latin typeface="宋体" panose="02010600030101010101" pitchFamily="2" charset="-122"/>
                        </a:rPr>
                        <a:t>,</a:t>
                      </a:r>
                      <a:r>
                        <a:rPr lang="ja-JP" altLang="en-US" sz="400" dirty="0">
                          <a:solidFill>
                            <a:schemeClr val="tx1"/>
                          </a:solidFill>
                          <a:latin typeface="宋体" panose="02010600030101010101" pitchFamily="2" charset="-122"/>
                        </a:rPr>
                        <a:t>分析会向所考虑对策的方向发展，就有可能找不到真正的原因。）　</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⑤人为失误不是原因，而是结果。防范于未然的对策、应注意的对策</a:t>
                      </a:r>
                      <a:r>
                        <a:rPr lang="en-US" altLang="ja-JP" sz="400">
                          <a:solidFill>
                            <a:schemeClr val="tx1"/>
                          </a:solidFill>
                          <a:latin typeface="宋体" panose="02010600030101010101" pitchFamily="2" charset="-122"/>
                        </a:rPr>
                        <a:t>(</a:t>
                      </a:r>
                      <a:r>
                        <a:rPr lang="ja-JP" altLang="en-US" sz="400" dirty="0">
                          <a:solidFill>
                            <a:schemeClr val="tx1"/>
                          </a:solidFill>
                          <a:latin typeface="宋体" panose="02010600030101010101" pitchFamily="2" charset="-122"/>
                        </a:rPr>
                        <a:t>防止不良品的出厂</a:t>
                      </a:r>
                      <a:r>
                        <a:rPr lang="en-US" altLang="ja-JP" sz="400">
                          <a:solidFill>
                            <a:schemeClr val="tx1"/>
                          </a:solidFill>
                          <a:latin typeface="宋体" panose="02010600030101010101" pitchFamily="2" charset="-122"/>
                        </a:rPr>
                        <a:t>)</a:t>
                      </a:r>
                      <a:r>
                        <a:rPr lang="ja-JP" altLang="en-US" sz="400" dirty="0">
                          <a:solidFill>
                            <a:schemeClr val="tx1"/>
                          </a:solidFill>
                          <a:latin typeface="宋体" panose="02010600030101010101" pitchFamily="2" charset="-122"/>
                        </a:rPr>
                        <a:t>，肯定是有的。</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⑥对于“没有遵守</a:t>
                      </a:r>
                      <a:r>
                        <a:rPr lang="ja-JP" altLang="en-US" sz="400" dirty="0">
                          <a:solidFill>
                            <a:schemeClr val="tx1"/>
                          </a:solidFill>
                          <a:latin typeface="MS PMincho" panose="02020600040205080304" pitchFamily="18" charset="-128"/>
                        </a:rPr>
                        <a:t>・・・</a:t>
                      </a:r>
                      <a:r>
                        <a:rPr lang="ja-JP" altLang="en-US" sz="400" dirty="0">
                          <a:solidFill>
                            <a:schemeClr val="tx1"/>
                          </a:solidFill>
                          <a:latin typeface="宋体" panose="02010600030101010101" pitchFamily="2" charset="-122"/>
                        </a:rPr>
                        <a:t>”和“没能遵守</a:t>
                      </a:r>
                      <a:r>
                        <a:rPr lang="ja-JP" altLang="en-US" sz="400" dirty="0">
                          <a:solidFill>
                            <a:schemeClr val="tx1"/>
                          </a:solidFill>
                          <a:latin typeface="MS PMincho" panose="02020600040205080304" pitchFamily="18" charset="-128"/>
                        </a:rPr>
                        <a:t>・・・</a:t>
                      </a:r>
                      <a:r>
                        <a:rPr lang="ja-JP" altLang="en-US" sz="400" dirty="0">
                          <a:solidFill>
                            <a:schemeClr val="tx1"/>
                          </a:solidFill>
                          <a:latin typeface="宋体" panose="02010600030101010101" pitchFamily="2" charset="-122"/>
                        </a:rPr>
                        <a:t>”的对策是不相同的。此外，必须明确是“只有这次”，还是“总是”。</a:t>
                      </a:r>
                      <a:endParaRPr lang="ja-JP" altLang="en-US" sz="400" dirty="0">
                        <a:solidFill>
                          <a:schemeClr val="tx1"/>
                        </a:solidFill>
                        <a:latin typeface="宋体" panose="02010600030101010101" pitchFamily="2" charset="-122"/>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rowSpan="8" hMerge="1">
                  <a:tcPr>
                    <a:lnT w="12700" cap="flat" cmpd="sng">
                      <a:solidFill>
                        <a:srgbClr val="000000"/>
                      </a:solidFill>
                      <a:prstDash val="solid"/>
                      <a:headEnd type="none" w="med" len="med"/>
                      <a:tailEnd type="none" w="med" len="med"/>
                    </a:lnT>
                  </a:tcPr>
                </a:tc>
                <a:tc rowSpan="8" hMerge="1">
                  <a:tcPr>
                    <a:lnT w="12700" cap="flat" cmpd="sng">
                      <a:solidFill>
                        <a:srgbClr val="000000"/>
                      </a:solidFill>
                      <a:prstDash val="solid"/>
                      <a:headEnd type="none" w="med" len="med"/>
                      <a:tailEnd type="none" w="med" len="med"/>
                    </a:lnT>
                  </a:tcPr>
                </a:tc>
                <a:tc rowSpan="8" hMerge="1">
                  <a:tcPr>
                    <a:lnT w="12700" cap="flat" cmpd="sng">
                      <a:solidFill>
                        <a:srgbClr val="000000"/>
                      </a:solidFill>
                      <a:prstDash val="solid"/>
                      <a:headEnd type="none" w="med" len="med"/>
                      <a:tailEnd type="none" w="med" len="med"/>
                    </a:lnT>
                  </a:tcPr>
                </a:tc>
                <a:tc rowSpan="8" hMerge="1">
                  <a:tcPr>
                    <a:lnT w="12700" cap="flat" cmpd="sng">
                      <a:solidFill>
                        <a:srgbClr val="000000"/>
                      </a:solidFill>
                      <a:prstDash val="solid"/>
                      <a:headEnd type="none" w="med" len="med"/>
                      <a:tailEnd type="none" w="med" len="med"/>
                    </a:lnT>
                  </a:tcPr>
                </a:tc>
                <a:tc rowSpan="8" hMerge="1">
                  <a:tcPr>
                    <a:lnT w="12700" cap="flat" cmpd="sng">
                      <a:solidFill>
                        <a:srgbClr val="000000"/>
                      </a:solidFill>
                      <a:prstDash val="solid"/>
                      <a:headEnd type="none" w="med" len="med"/>
                      <a:tailEnd type="none" w="med" len="med"/>
                    </a:lnT>
                  </a:tcPr>
                </a:tc>
                <a:tc rowSpan="8" hMerge="1">
                  <a:tcPr>
                    <a:lnT w="12700" cap="flat" cmpd="sng">
                      <a:solidFill>
                        <a:srgbClr val="000000"/>
                      </a:solidFill>
                      <a:prstDash val="solid"/>
                      <a:headEnd type="none" w="med" len="med"/>
                      <a:tailEnd type="none" w="med" len="med"/>
                    </a:lnT>
                  </a:tcPr>
                </a:tc>
                <a:tc rowSpan="8" hMerge="1">
                  <a:tcPr>
                    <a:lnT w="12700" cap="flat" cmpd="sng">
                      <a:solidFill>
                        <a:srgbClr val="000000"/>
                      </a:solidFill>
                      <a:prstDash val="solid"/>
                      <a:headEnd type="none" w="med" len="med"/>
                      <a:tailEnd type="none" w="med" len="med"/>
                    </a:lnT>
                  </a:tcPr>
                </a:tc>
                <a:tc rowSpan="8"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tcPr>
                </a:tc>
                <a:tc rowSpan="8"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en-US" altLang="ja-JP" sz="400">
                          <a:solidFill>
                            <a:schemeClr val="tx1"/>
                          </a:solidFill>
                          <a:latin typeface="宋体" panose="02010600030101010101" pitchFamily="2" charset="-122"/>
                        </a:rPr>
                        <a:t>(</a:t>
                      </a:r>
                      <a:r>
                        <a:rPr lang="ja-JP" altLang="en-US" sz="400" dirty="0">
                          <a:solidFill>
                            <a:schemeClr val="tx1"/>
                          </a:solidFill>
                          <a:latin typeface="宋体" panose="02010600030101010101" pitchFamily="2" charset="-122"/>
                        </a:rPr>
                        <a:t>对策方面的注意事项）</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①基本上以</a:t>
                      </a:r>
                      <a:r>
                        <a:rPr lang="en-US" altLang="ja-JP" sz="400">
                          <a:solidFill>
                            <a:schemeClr val="tx1"/>
                          </a:solidFill>
                          <a:latin typeface="宋体" panose="02010600030101010101" pitchFamily="2" charset="-122"/>
                        </a:rPr>
                        <a:t>5</a:t>
                      </a:r>
                      <a:r>
                        <a:rPr lang="en-US" altLang="ja-JP" sz="400">
                          <a:solidFill>
                            <a:schemeClr val="tx1"/>
                          </a:solidFill>
                          <a:latin typeface="宋体" panose="02010600030101010101" pitchFamily="2" charset="-122"/>
                          <a:ea typeface="MS PGothic" panose="020B0600070205080204" pitchFamily="34" charset="-128"/>
                        </a:rPr>
                        <a:t>W1H</a:t>
                      </a:r>
                      <a:r>
                        <a:rPr lang="ja-JP" altLang="en-US" sz="400" dirty="0">
                          <a:solidFill>
                            <a:schemeClr val="tx1"/>
                          </a:solidFill>
                          <a:latin typeface="宋体" panose="02010600030101010101" pitchFamily="2" charset="-122"/>
                        </a:rPr>
                        <a:t>来记述</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②</a:t>
                      </a:r>
                      <a:r>
                        <a:rPr lang="en-US" altLang="ja-JP" sz="400">
                          <a:solidFill>
                            <a:schemeClr val="tx1"/>
                          </a:solidFill>
                          <a:latin typeface="宋体" panose="02010600030101010101" pitchFamily="2" charset="-122"/>
                          <a:ea typeface="MS PGothic" panose="020B0600070205080204" pitchFamily="34" charset="-128"/>
                        </a:rPr>
                        <a:t>How</a:t>
                      </a:r>
                      <a:r>
                        <a:rPr lang="ja-JP" altLang="en-US" sz="400" dirty="0">
                          <a:solidFill>
                            <a:schemeClr val="tx1"/>
                          </a:solidFill>
                          <a:latin typeface="宋体" panose="02010600030101010101" pitchFamily="2" charset="-122"/>
                        </a:rPr>
                        <a:t>以</a:t>
                      </a:r>
                      <a:r>
                        <a:rPr lang="en-US" altLang="ja-JP" sz="400">
                          <a:solidFill>
                            <a:schemeClr val="tx1"/>
                          </a:solidFill>
                          <a:latin typeface="宋体" panose="02010600030101010101" pitchFamily="2" charset="-122"/>
                        </a:rPr>
                        <a:t>4</a:t>
                      </a:r>
                      <a:r>
                        <a:rPr lang="en-US" altLang="ja-JP" sz="400">
                          <a:solidFill>
                            <a:schemeClr val="tx1"/>
                          </a:solidFill>
                          <a:latin typeface="宋体" panose="02010600030101010101" pitchFamily="2" charset="-122"/>
                          <a:ea typeface="MS PGothic" panose="020B0600070205080204" pitchFamily="34" charset="-128"/>
                        </a:rPr>
                        <a:t>M+</a:t>
                      </a:r>
                      <a:r>
                        <a:rPr lang="ja-JP" altLang="en-US" sz="400" dirty="0">
                          <a:solidFill>
                            <a:schemeClr val="tx1"/>
                          </a:solidFill>
                          <a:latin typeface="宋体" panose="02010600030101010101" pitchFamily="2" charset="-122"/>
                        </a:rPr>
                        <a:t>测量</a:t>
                      </a:r>
                      <a:r>
                        <a:rPr lang="en-US" altLang="ja-JP" sz="400">
                          <a:solidFill>
                            <a:schemeClr val="tx1"/>
                          </a:solidFill>
                          <a:latin typeface="宋体" panose="02010600030101010101" pitchFamily="2" charset="-122"/>
                        </a:rPr>
                        <a:t>·</a:t>
                      </a:r>
                      <a:r>
                        <a:rPr lang="ja-JP" altLang="en-US" sz="400" dirty="0">
                          <a:solidFill>
                            <a:schemeClr val="tx1"/>
                          </a:solidFill>
                          <a:latin typeface="宋体" panose="02010600030101010101" pitchFamily="2" charset="-122"/>
                        </a:rPr>
                        <a:t>管理来分解设定</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③考虑对策成本</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④人为因素对策，</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a:t>
                      </a:r>
                      <a:r>
                        <a:rPr lang="ja-JP" altLang="en-US" sz="400" dirty="0">
                          <a:solidFill>
                            <a:schemeClr val="tx1"/>
                          </a:solidFill>
                          <a:latin typeface="MS PGothic" panose="020B0600070205080204" pitchFamily="34" charset="-128"/>
                        </a:rPr>
                        <a:t>・</a:t>
                      </a:r>
                      <a:r>
                        <a:rPr lang="ja-JP" altLang="en-US" sz="400" dirty="0">
                          <a:solidFill>
                            <a:schemeClr val="tx1"/>
                          </a:solidFill>
                          <a:latin typeface="宋体" panose="02010600030101010101" pitchFamily="2" charset="-122"/>
                        </a:rPr>
                        <a:t>应该为不依赖于人的本质性对策</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a:t>
                      </a:r>
                      <a:r>
                        <a:rPr lang="ja-JP" altLang="en-US" sz="400" dirty="0">
                          <a:solidFill>
                            <a:schemeClr val="tx1"/>
                          </a:solidFill>
                          <a:latin typeface="MS PGothic" panose="020B0600070205080204" pitchFamily="34" charset="-128"/>
                        </a:rPr>
                        <a:t>・</a:t>
                      </a:r>
                      <a:r>
                        <a:rPr lang="ja-JP" altLang="en-US" sz="400" dirty="0">
                          <a:solidFill>
                            <a:schemeClr val="tx1"/>
                          </a:solidFill>
                          <a:latin typeface="宋体" panose="02010600030101010101" pitchFamily="2" charset="-122"/>
                        </a:rPr>
                        <a:t>不可为</a:t>
                      </a:r>
                      <a:r>
                        <a:rPr lang="en-US" altLang="ja-JP" sz="400">
                          <a:solidFill>
                            <a:schemeClr val="tx1"/>
                          </a:solidFill>
                          <a:latin typeface="宋体" panose="02010600030101010101" pitchFamily="2" charset="-122"/>
                        </a:rPr>
                        <a:t>"</a:t>
                      </a:r>
                      <a:r>
                        <a:rPr lang="ja-JP" altLang="en-US" sz="400" dirty="0">
                          <a:solidFill>
                            <a:schemeClr val="tx1"/>
                          </a:solidFill>
                          <a:latin typeface="宋体" panose="02010600030101010101" pitchFamily="2" charset="-122"/>
                        </a:rPr>
                        <a:t>彻底了解○○”等</a:t>
                      </a:r>
                      <a:br>
                        <a:rPr lang="ja-JP" altLang="en-US" sz="400" dirty="0">
                          <a:solidFill>
                            <a:schemeClr val="tx1"/>
                          </a:solidFill>
                          <a:latin typeface="宋体" panose="02010600030101010101" pitchFamily="2" charset="-122"/>
                        </a:rPr>
                      </a:br>
                      <a:r>
                        <a:rPr lang="ja-JP" altLang="en-US" sz="400" dirty="0">
                          <a:solidFill>
                            <a:schemeClr val="tx1"/>
                          </a:solidFill>
                          <a:latin typeface="宋体" panose="02010600030101010101" pitchFamily="2" charset="-122"/>
                        </a:rPr>
                        <a:t>　 必须系统化和规则化</a:t>
                      </a:r>
                      <a:endParaRPr lang="ja-JP" altLang="en-US" sz="400" dirty="0">
                        <a:solidFill>
                          <a:schemeClr val="tx1"/>
                        </a:solidFill>
                        <a:latin typeface="宋体" panose="02010600030101010101" pitchFamily="2" charset="-122"/>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c rowSpan="8"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vMerge="1" gridSpan="9">
                  <a:tcPr>
                    <a:lnL w="12700" cap="flat" cmpd="sng">
                      <a:solidFill>
                        <a:srgbClr val="000000"/>
                      </a:solidFill>
                      <a:prstDash val="solid"/>
                      <a:headEnd type="none" w="med" len="med"/>
                      <a:tailEnd type="none" w="med" len="med"/>
                    </a:lnL>
                  </a:tcPr>
                </a:tc>
                <a:tc vMerge="1" hMerge="1">
                  <a:tcPr/>
                </a:tc>
                <a:tc vMerge="1" hMerge="1">
                  <a:tcPr/>
                </a:tc>
                <a:tc vMerge="1" hMerge="1">
                  <a:tcPr/>
                </a:tc>
                <a:tc vMerge="1" hMerge="1">
                  <a:tcPr/>
                </a:tc>
                <a:tc vMerge="1" hMerge="1">
                  <a:tcPr/>
                </a:tc>
                <a:tc vMerge="1" hMerge="1">
                  <a:tcPr/>
                </a:tc>
                <a:tc vMerge="1" hMerge="1">
                  <a:tcPr/>
                </a:tc>
                <a:tc vMerge="1" hMerge="1">
                  <a:tcPr>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vMerge="1" gridSpan="9">
                  <a:tcPr>
                    <a:lnL w="12700" cap="flat" cmpd="sng">
                      <a:solidFill>
                        <a:srgbClr val="000000"/>
                      </a:solidFill>
                      <a:prstDash val="solid"/>
                      <a:headEnd type="none" w="med" len="med"/>
                      <a:tailEnd type="none" w="med" len="med"/>
                    </a:lnL>
                  </a:tcPr>
                </a:tc>
                <a:tc vMerge="1" hMerge="1">
                  <a:tcPr/>
                </a:tc>
                <a:tc vMerge="1" hMerge="1">
                  <a:tcPr/>
                </a:tc>
                <a:tc vMerge="1" hMerge="1">
                  <a:tcPr/>
                </a:tc>
                <a:tc vMerge="1" hMerge="1">
                  <a:tcPr/>
                </a:tc>
                <a:tc vMerge="1" hMerge="1">
                  <a:tcPr/>
                </a:tc>
                <a:tc vMerge="1" hMerge="1">
                  <a:tcPr/>
                </a:tc>
                <a:tc vMerge="1" hMerge="1">
                  <a:tcPr/>
                </a:tc>
                <a:tc vMerge="1" hMerge="1">
                  <a:tcPr>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vMerge="1" gridSpan="9">
                  <a:tcPr>
                    <a:lnL w="12700" cap="flat" cmpd="sng">
                      <a:solidFill>
                        <a:srgbClr val="000000"/>
                      </a:solidFill>
                      <a:prstDash val="solid"/>
                      <a:headEnd type="none" w="med" len="med"/>
                      <a:tailEnd type="none" w="med" len="med"/>
                    </a:lnL>
                  </a:tcPr>
                </a:tc>
                <a:tc vMerge="1" hMerge="1">
                  <a:tcPr/>
                </a:tc>
                <a:tc vMerge="1" hMerge="1">
                  <a:tcPr/>
                </a:tc>
                <a:tc vMerge="1" hMerge="1">
                  <a:tcPr/>
                </a:tc>
                <a:tc vMerge="1" hMerge="1">
                  <a:tcPr/>
                </a:tc>
                <a:tc vMerge="1" hMerge="1">
                  <a:tcPr/>
                </a:tc>
                <a:tc vMerge="1" hMerge="1">
                  <a:tcPr/>
                </a:tc>
                <a:tc vMerge="1" hMerge="1">
                  <a:tcPr/>
                </a:tc>
                <a:tc vMerge="1" hMerge="1">
                  <a:tcPr>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vMerge="1" gridSpan="9">
                  <a:tcPr>
                    <a:lnL w="12700" cap="flat" cmpd="sng">
                      <a:solidFill>
                        <a:srgbClr val="000000"/>
                      </a:solidFill>
                      <a:prstDash val="solid"/>
                      <a:headEnd type="none" w="med" len="med"/>
                      <a:tailEnd type="none" w="med" len="med"/>
                    </a:lnL>
                  </a:tcPr>
                </a:tc>
                <a:tc vMerge="1" hMerge="1">
                  <a:tcPr/>
                </a:tc>
                <a:tc vMerge="1" hMerge="1">
                  <a:tcPr/>
                </a:tc>
                <a:tc vMerge="1" hMerge="1">
                  <a:tcPr/>
                </a:tc>
                <a:tc vMerge="1" hMerge="1">
                  <a:tcPr/>
                </a:tc>
                <a:tc vMerge="1" hMerge="1">
                  <a:tcPr/>
                </a:tc>
                <a:tc vMerge="1" hMerge="1">
                  <a:tcPr/>
                </a:tc>
                <a:tc vMerge="1" hMerge="1">
                  <a:tcPr/>
                </a:tc>
                <a:tc vMerge="1" hMerge="1">
                  <a:tcPr>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vMerge="1" gridSpan="9">
                  <a:tcPr>
                    <a:lnL w="12700" cap="flat" cmpd="sng">
                      <a:solidFill>
                        <a:srgbClr val="000000"/>
                      </a:solidFill>
                      <a:prstDash val="solid"/>
                      <a:headEnd type="none" w="med" len="med"/>
                      <a:tailEnd type="none" w="med" len="med"/>
                    </a:lnL>
                  </a:tcPr>
                </a:tc>
                <a:tc vMerge="1" hMerge="1">
                  <a:tcPr/>
                </a:tc>
                <a:tc vMerge="1" hMerge="1">
                  <a:tcPr/>
                </a:tc>
                <a:tc vMerge="1" hMerge="1">
                  <a:tcPr/>
                </a:tc>
                <a:tc vMerge="1" hMerge="1">
                  <a:tcPr/>
                </a:tc>
                <a:tc vMerge="1" hMerge="1">
                  <a:tcPr/>
                </a:tc>
                <a:tc vMerge="1" hMerge="1">
                  <a:tcPr/>
                </a:tc>
                <a:tc vMerge="1" hMerge="1">
                  <a:tcPr/>
                </a:tc>
                <a:tc vMerge="1" hMerge="1">
                  <a:tcPr>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vMerge="1" gridSpan="9">
                  <a:tcPr>
                    <a:lnL w="12700" cap="flat" cmpd="sng">
                      <a:solidFill>
                        <a:srgbClr val="000000"/>
                      </a:solidFill>
                      <a:prstDash val="solid"/>
                      <a:headEnd type="none" w="med" len="med"/>
                      <a:tailEnd type="none" w="med" len="med"/>
                    </a:lnL>
                  </a:tcPr>
                </a:tc>
                <a:tc vMerge="1" hMerge="1">
                  <a:tcPr/>
                </a:tc>
                <a:tc vMerge="1" hMerge="1">
                  <a:tcPr/>
                </a:tc>
                <a:tc vMerge="1" hMerge="1">
                  <a:tcPr/>
                </a:tc>
                <a:tc vMerge="1" hMerge="1">
                  <a:tcPr/>
                </a:tc>
                <a:tc vMerge="1" hMerge="1">
                  <a:tcPr/>
                </a:tc>
                <a:tc vMerge="1" hMerge="1">
                  <a:tcPr/>
                </a:tc>
                <a:tc vMerge="1" hMerge="1">
                  <a:tcPr/>
                </a:tc>
                <a:tc vMerge="1" hMerge="1">
                  <a:tcPr>
                    <a:lnR w="12700" cap="flat" cmpd="sng">
                      <a:solidFill>
                        <a:srgbClr val="000000"/>
                      </a:solidFill>
                      <a:prstDash val="solid"/>
                      <a:headEnd type="none" w="med" len="med"/>
                      <a:tailEnd type="none" w="med" len="med"/>
                    </a:lnR>
                  </a:tcPr>
                </a:tc>
                <a:tc vMerge="1" gridSpan="2">
                  <a:tcPr>
                    <a:lnL w="1270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21907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gridSpan="2">
                  <a:tcPr>
                    <a:lnL w="12700" cap="flat" cmpd="sng">
                      <a:solidFill>
                        <a:srgbClr val="000000"/>
                      </a:solidFill>
                      <a:prstDash val="solid"/>
                      <a:headEnd type="none" w="med" len="med"/>
                      <a:tailEnd type="none" w="med" len="med"/>
                    </a:lnL>
                    <a:lnB w="12700" cap="flat" cmpd="sng">
                      <a:solidFill>
                        <a:srgbClr val="000000"/>
                      </a:solidFill>
                      <a:prstDash val="solid"/>
                      <a:headEnd type="none" w="med" len="med"/>
                      <a:tailEnd type="none" w="med" len="med"/>
                    </a:lnB>
                  </a:tcPr>
                </a:tc>
                <a:tc vMerge="1" hMerge="1">
                  <a:tcPr>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gridSpan="9">
                  <a:tcPr>
                    <a:lnL w="12700" cap="flat" cmpd="sng">
                      <a:solidFill>
                        <a:srgbClr val="000000"/>
                      </a:solidFill>
                      <a:prstDash val="solid"/>
                      <a:headEnd type="none" w="med" len="med"/>
                      <a:tailEnd type="none" w="med" len="med"/>
                    </a:lnL>
                    <a:lnB w="12700" cap="flat" cmpd="sng">
                      <a:solidFill>
                        <a:srgbClr val="000000"/>
                      </a:solidFill>
                      <a:prstDash val="solid"/>
                      <a:headEnd type="none" w="med" len="med"/>
                      <a:tailEnd type="none" w="med" len="med"/>
                    </a:lnB>
                  </a:tcPr>
                </a:tc>
                <a:tc vMerge="1" hMerge="1">
                  <a:tcPr>
                    <a:lnB w="12700" cap="flat" cmpd="sng">
                      <a:solidFill>
                        <a:srgbClr val="000000"/>
                      </a:solidFill>
                      <a:prstDash val="solid"/>
                      <a:headEnd type="none" w="med" len="med"/>
                      <a:tailEnd type="none" w="med" len="med"/>
                    </a:lnB>
                  </a:tcPr>
                </a:tc>
                <a:tc vMerge="1" hMerge="1">
                  <a:tcPr>
                    <a:lnB w="12700" cap="flat" cmpd="sng">
                      <a:solidFill>
                        <a:srgbClr val="000000"/>
                      </a:solidFill>
                      <a:prstDash val="solid"/>
                      <a:headEnd type="none" w="med" len="med"/>
                      <a:tailEnd type="none" w="med" len="med"/>
                    </a:lnB>
                  </a:tcPr>
                </a:tc>
                <a:tc vMerge="1" hMerge="1">
                  <a:tcPr>
                    <a:lnB w="12700" cap="flat" cmpd="sng">
                      <a:solidFill>
                        <a:srgbClr val="000000"/>
                      </a:solidFill>
                      <a:prstDash val="solid"/>
                      <a:headEnd type="none" w="med" len="med"/>
                      <a:tailEnd type="none" w="med" len="med"/>
                    </a:lnB>
                  </a:tcPr>
                </a:tc>
                <a:tc vMerge="1" hMerge="1">
                  <a:tcPr>
                    <a:lnB w="12700" cap="flat" cmpd="sng">
                      <a:solidFill>
                        <a:srgbClr val="000000"/>
                      </a:solidFill>
                      <a:prstDash val="solid"/>
                      <a:headEnd type="none" w="med" len="med"/>
                      <a:tailEnd type="none" w="med" len="med"/>
                    </a:lnB>
                  </a:tcPr>
                </a:tc>
                <a:tc vMerge="1" hMerge="1">
                  <a:tcPr>
                    <a:lnB w="12700" cap="flat" cmpd="sng">
                      <a:solidFill>
                        <a:srgbClr val="000000"/>
                      </a:solidFill>
                      <a:prstDash val="solid"/>
                      <a:headEnd type="none" w="med" len="med"/>
                      <a:tailEnd type="none" w="med" len="med"/>
                    </a:lnB>
                  </a:tcPr>
                </a:tc>
                <a:tc vMerge="1" hMerge="1">
                  <a:tcPr>
                    <a:lnB w="12700" cap="flat" cmpd="sng">
                      <a:solidFill>
                        <a:srgbClr val="000000"/>
                      </a:solidFill>
                      <a:prstDash val="solid"/>
                      <a:headEnd type="none" w="med" len="med"/>
                      <a:tailEnd type="none" w="med" len="med"/>
                    </a:lnB>
                  </a:tcPr>
                </a:tc>
                <a:tc vMerge="1" hMerge="1">
                  <a:tcPr>
                    <a:lnB w="12700" cap="flat" cmpd="sng">
                      <a:solidFill>
                        <a:srgbClr val="000000"/>
                      </a:solidFill>
                      <a:prstDash val="solid"/>
                      <a:headEnd type="none" w="med" len="med"/>
                      <a:tailEnd type="none" w="med" len="med"/>
                    </a:lnB>
                  </a:tcPr>
                </a:tc>
                <a:tc vMerge="1" hMerge="1">
                  <a:tcPr>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gridSpan="2">
                  <a:tcPr>
                    <a:lnL w="12700" cap="flat" cmpd="sng">
                      <a:solidFill>
                        <a:srgbClr val="000000"/>
                      </a:solidFill>
                      <a:prstDash val="solid"/>
                      <a:headEnd type="none" w="med" len="med"/>
                      <a:tailEnd type="none" w="med" len="med"/>
                    </a:lnL>
                    <a:lnB w="12700" cap="flat" cmpd="sng">
                      <a:solidFill>
                        <a:srgbClr val="000000"/>
                      </a:solidFill>
                      <a:prstDash val="solid"/>
                      <a:headEnd type="none" w="med" len="med"/>
                      <a:tailEnd type="none" w="med" len="med"/>
                    </a:lnB>
                  </a:tcPr>
                </a:tc>
                <a:tc vMerge="1" hMerge="1">
                  <a:tcPr>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400" dirty="0">
                        <a:solidFill>
                          <a:schemeClr val="tx1"/>
                        </a:solidFill>
                        <a:latin typeface="MS PGothic" panose="020B0600070205080204" pitchFamily="34" charset="-128"/>
                      </a:endParaRPr>
                    </a:p>
                  </a:txBody>
                  <a:tcPr marL="0" marR="0" marT="0" marB="0" anchor="ctr" anchorCtr="0">
                    <a:lnL>
                      <a:noFill/>
                    </a:lnL>
                    <a:lnR>
                      <a:noFill/>
                    </a:lnR>
                    <a:lnT>
                      <a:noFill/>
                    </a:lnT>
                    <a:lnB>
                      <a:noFill/>
                    </a:lnB>
                    <a:lnTlToBr>
                      <a:noFill/>
                    </a:lnTlToBr>
                    <a:lnBlToTr>
                      <a:noFill/>
                    </a:lnBlToTr>
                    <a:solidFill>
                      <a:schemeClr val="bg1"/>
                    </a:solidFill>
                  </a:tcPr>
                </a:tc>
              </a:tr>
            </a:tbl>
          </a:graphicData>
        </a:graphic>
      </p:graphicFrame>
      <p:sp>
        <p:nvSpPr>
          <p:cNvPr id="28615" name="Text Box 2"/>
          <p:cNvSpPr txBox="1"/>
          <p:nvPr/>
        </p:nvSpPr>
        <p:spPr>
          <a:xfrm>
            <a:off x="468313" y="260350"/>
            <a:ext cx="2571750" cy="428625"/>
          </a:xfrm>
          <a:prstGeom prst="rect">
            <a:avLst/>
          </a:prstGeom>
          <a:solidFill>
            <a:srgbClr val="FFFF99"/>
          </a:solidFill>
          <a:ln w="9525">
            <a:noFill/>
          </a:ln>
        </p:spPr>
        <p:txBody>
          <a:bodyPr lIns="36576" tIns="27432" rIns="0" bIns="0"/>
          <a:p>
            <a:pPr rtl="1">
              <a:spcBef>
                <a:spcPct val="0"/>
              </a:spcBef>
            </a:pPr>
            <a:r>
              <a:rPr lang="en-US" altLang="ja-JP" sz="2000" b="1">
                <a:solidFill>
                  <a:srgbClr val="000000"/>
                </a:solidFill>
                <a:latin typeface="Times New Roman" panose="02020603050405020304" pitchFamily="18" charset="0"/>
                <a:ea typeface="宋体" panose="02010600030101010101" pitchFamily="2" charset="-122"/>
              </a:rPr>
              <a:t>9.</a:t>
            </a:r>
            <a:r>
              <a:rPr lang="ja-JP" altLang="en-US" sz="2000" b="1" dirty="0">
                <a:solidFill>
                  <a:srgbClr val="000000"/>
                </a:solidFill>
                <a:latin typeface="Times New Roman" panose="02020603050405020304" pitchFamily="18" charset="0"/>
                <a:ea typeface="宋体" panose="02010600030101010101" pitchFamily="2" charset="-122"/>
              </a:rPr>
              <a:t>５Ｗ</a:t>
            </a:r>
            <a:r>
              <a:rPr lang="zh-CN" altLang="en-US" sz="2000" b="1" dirty="0">
                <a:solidFill>
                  <a:srgbClr val="000000"/>
                </a:solidFill>
                <a:latin typeface="Times New Roman" panose="02020603050405020304" pitchFamily="18" charset="0"/>
                <a:ea typeface="宋体" panose="02010600030101010101" pitchFamily="2" charset="-122"/>
              </a:rPr>
              <a:t>分析表</a:t>
            </a:r>
            <a:endParaRPr lang="zh-CN" altLang="en-US" sz="2000" b="1" dirty="0">
              <a:solidFill>
                <a:srgbClr val="000000"/>
              </a:solidFill>
              <a:latin typeface="Times New Roman" panose="02020603050405020304" pitchFamily="18" charset="0"/>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1"/>
          <p:cNvSpPr/>
          <p:nvPr/>
        </p:nvSpPr>
        <p:spPr>
          <a:xfrm>
            <a:off x="7286625" y="285750"/>
            <a:ext cx="1357313" cy="357188"/>
          </a:xfrm>
          <a:prstGeom prst="rect">
            <a:avLst/>
          </a:prstGeom>
          <a:solidFill>
            <a:srgbClr val="FFFFFF"/>
          </a:solidFill>
          <a:ln w="9525" cap="flat" cmpd="sng">
            <a:solidFill>
              <a:srgbClr val="000000"/>
            </a:solidFill>
            <a:prstDash val="solid"/>
            <a:miter/>
            <a:headEnd type="none" w="med" len="med"/>
            <a:tailEnd type="none" w="med" len="med"/>
          </a:ln>
        </p:spPr>
        <p:txBody>
          <a:bodyPr lIns="27432" tIns="18288" rIns="0" bIns="0"/>
          <a:p>
            <a:pPr algn="ctr" rtl="1">
              <a:spcBef>
                <a:spcPct val="0"/>
              </a:spcBef>
            </a:pPr>
            <a:r>
              <a:rPr lang="zh-CN" altLang="en-US" sz="1200" dirty="0">
                <a:solidFill>
                  <a:srgbClr val="000000"/>
                </a:solidFill>
                <a:latin typeface="MS PGothic" panose="020B0600070205080204" pitchFamily="34" charset="-128"/>
              </a:rPr>
              <a:t>产品会议资料</a:t>
            </a:r>
            <a:endParaRPr lang="zh-CN" altLang="en-US" sz="1200" dirty="0">
              <a:solidFill>
                <a:srgbClr val="000000"/>
              </a:solidFill>
              <a:latin typeface="MS PGothic" panose="020B0600070205080204" pitchFamily="34" charset="-128"/>
            </a:endParaRPr>
          </a:p>
          <a:p>
            <a:pPr rtl="1">
              <a:spcBef>
                <a:spcPct val="0"/>
              </a:spcBef>
            </a:pPr>
            <a:endParaRPr lang="ja-JP" altLang="en-US" sz="1100" dirty="0">
              <a:solidFill>
                <a:srgbClr val="000000"/>
              </a:solidFill>
              <a:latin typeface="MS PGothic" panose="020B0600070205080204" pitchFamily="34" charset="-128"/>
            </a:endParaRPr>
          </a:p>
        </p:txBody>
      </p:sp>
      <p:graphicFrame>
        <p:nvGraphicFramePr>
          <p:cNvPr id="46286" name="表格 46285"/>
          <p:cNvGraphicFramePr/>
          <p:nvPr/>
        </p:nvGraphicFramePr>
        <p:xfrm>
          <a:off x="428625" y="714375"/>
          <a:ext cx="8286750" cy="5889625"/>
        </p:xfrm>
        <a:graphic>
          <a:graphicData uri="http://schemas.openxmlformats.org/drawingml/2006/table">
            <a:tbl>
              <a:tblPr/>
              <a:tblGrid>
                <a:gridCol w="2473325"/>
                <a:gridCol w="552450"/>
                <a:gridCol w="633413"/>
                <a:gridCol w="633412"/>
                <a:gridCol w="2986088"/>
                <a:gridCol w="533400"/>
                <a:gridCol w="474662"/>
              </a:tblGrid>
              <a:tr h="173038">
                <a:tc gridSpan="7">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en-US" altLang="zh-CN" sz="600">
                          <a:solidFill>
                            <a:schemeClr val="tx1"/>
                          </a:solidFill>
                          <a:latin typeface="MS PGothic" panose="020B0600070205080204" pitchFamily="34" charset="-128"/>
                          <a:ea typeface="Microsoft JhengHei" panose="020B0604030504040204" charset="-120"/>
                        </a:rPr>
                        <a:t>【</a:t>
                      </a:r>
                      <a:r>
                        <a:rPr lang="zh-CN" altLang="en-US" sz="600" dirty="0">
                          <a:solidFill>
                            <a:schemeClr val="tx1"/>
                          </a:solidFill>
                          <a:latin typeface="MS PGothic" panose="020B0600070205080204" pitchFamily="34" charset="-128"/>
                          <a:ea typeface="Microsoft JhengHei" panose="020B0604030504040204" charset="-120"/>
                        </a:rPr>
                        <a:t>用户投诉</a:t>
                      </a:r>
                      <a:r>
                        <a:rPr lang="en-US" altLang="zh-CN" sz="600">
                          <a:solidFill>
                            <a:schemeClr val="tx1"/>
                          </a:solidFill>
                          <a:latin typeface="MS PGothic" panose="020B0600070205080204" pitchFamily="34" charset="-128"/>
                          <a:ea typeface="Microsoft JhengHei" panose="020B0604030504040204" charset="-120"/>
                        </a:rPr>
                        <a:t>】</a:t>
                      </a:r>
                      <a:r>
                        <a:rPr lang="zh-CN" altLang="en-US" sz="600" dirty="0">
                          <a:solidFill>
                            <a:schemeClr val="tx1"/>
                          </a:solidFill>
                          <a:latin typeface="MS PGothic" panose="020B0600070205080204" pitchFamily="34" charset="-128"/>
                          <a:ea typeface="Microsoft JhengHei" panose="020B0604030504040204" charset="-120"/>
                        </a:rPr>
                        <a:t>改进汇报</a:t>
                      </a:r>
                      <a:r>
                        <a:rPr lang="zh-TW" altLang="en-US" sz="600" dirty="0">
                          <a:solidFill>
                            <a:schemeClr val="tx1"/>
                          </a:solidFill>
                          <a:latin typeface="MS PGothic" panose="020B0600070205080204" pitchFamily="34" charset="-128"/>
                          <a:ea typeface="Microsoft JhengHei" panose="020B0604030504040204" charset="-120"/>
                        </a:rPr>
                        <a:t>（）</a:t>
                      </a:r>
                      <a:endParaRPr lang="zh-TW" altLang="en-US" sz="500" dirty="0">
                        <a:solidFill>
                          <a:schemeClr val="tx1"/>
                        </a:solidFill>
                        <a:latin typeface="MS PGothic" panose="020B0600070205080204" pitchFamily="34" charset="-128"/>
                        <a:ea typeface="Microsoft JhengHei" panose="020B0604030504040204" charset="-120"/>
                      </a:endParaRPr>
                    </a:p>
                  </a:txBody>
                  <a:tcPr marL="0" marR="0" marT="0" marB="0">
                    <a:lnL>
                      <a:noFill/>
                    </a:lnL>
                    <a:lnR>
                      <a:noFill/>
                    </a:lnR>
                    <a:lnT>
                      <a:noFill/>
                    </a:lnT>
                    <a:lnB>
                      <a:noFill/>
                    </a:lnB>
                    <a:lnTlToBr>
                      <a:noFill/>
                    </a:lnTlToBr>
                    <a:lnBlToTr>
                      <a:noFill/>
                    </a:lnBlToTr>
                    <a:solidFill>
                      <a:schemeClr val="bg1"/>
                    </a:solidFill>
                  </a:tcPr>
                </a:tc>
                <a:tc hMerge="1">
                  <a:tcPr/>
                </a:tc>
                <a:tc hMerge="1">
                  <a:tcPr/>
                </a:tc>
                <a:tc hMerge="1">
                  <a:tcPr/>
                </a:tc>
                <a:tc hMerge="1">
                  <a:tcPr/>
                </a:tc>
                <a:tc hMerge="1">
                  <a:tcPr/>
                </a:tc>
                <a:tc hMerge="1">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r>
              <a:tr h="12223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不良品情况</a:t>
                      </a:r>
                      <a:endParaRPr lang="zh-CN"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gridSpan="3">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不良现象</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hMerge="1">
                  <a:tcP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原因</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处理</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r>
              <a:tr h="15398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zh-TW" altLang="en-US" sz="600" dirty="0">
                          <a:solidFill>
                            <a:schemeClr val="tx1"/>
                          </a:solidFill>
                          <a:latin typeface="MS PGothic" panose="020B0600070205080204" pitchFamily="34" charset="-128"/>
                          <a:ea typeface="Microsoft JhengHei" panose="020B0604030504040204" charset="-120"/>
                        </a:rPr>
                        <a:t>１</a:t>
                      </a:r>
                      <a:r>
                        <a:rPr lang="en-US" altLang="zh-TW" sz="600">
                          <a:solidFill>
                            <a:schemeClr val="tx1"/>
                          </a:solidFill>
                          <a:latin typeface="MS PGothic" panose="020B0600070205080204" pitchFamily="34" charset="-128"/>
                          <a:ea typeface="Microsoft JhengHei" panose="020B0604030504040204" charset="-120"/>
                        </a:rPr>
                        <a:t>.</a:t>
                      </a:r>
                      <a:r>
                        <a:rPr lang="zh-TW" altLang="en-US" sz="600" dirty="0">
                          <a:solidFill>
                            <a:schemeClr val="tx1"/>
                          </a:solidFill>
                          <a:latin typeface="MS PGothic" panose="020B0600070205080204" pitchFamily="34" charset="-128"/>
                          <a:ea typeface="Microsoft JhengHei" panose="020B0604030504040204" charset="-120"/>
                        </a:rPr>
                        <a:t>　</a:t>
                      </a:r>
                      <a:r>
                        <a:rPr lang="zh-CN" altLang="en-US" sz="600" dirty="0">
                          <a:solidFill>
                            <a:schemeClr val="tx1"/>
                          </a:solidFill>
                          <a:latin typeface="MS PGothic" panose="020B0600070205080204" pitchFamily="34" charset="-128"/>
                          <a:ea typeface="Microsoft JhengHei" panose="020B0604030504040204" charset="-120"/>
                        </a:rPr>
                        <a:t>客户：</a:t>
                      </a:r>
                      <a:endParaRPr lang="zh-TW" altLang="en-US" sz="600" dirty="0">
                        <a:solidFill>
                          <a:schemeClr val="tx1"/>
                        </a:solidFill>
                        <a:latin typeface="MS PGothic" panose="020B0600070205080204" pitchFamily="34" charset="-128"/>
                        <a:ea typeface="Microsoft JhengHei" panose="020B0604030504040204" charset="-120"/>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gridSpan="3">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u="sng" dirty="0">
                          <a:solidFill>
                            <a:schemeClr val="tx1"/>
                          </a:solidFill>
                          <a:latin typeface="MS PGothic" panose="020B0600070205080204" pitchFamily="34" charset="-128"/>
                        </a:rPr>
                        <a:t>現品相違</a:t>
                      </a:r>
                      <a:endParaRPr lang="ja-JP" altLang="en-US" sz="600" u="sng"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hMerge="1">
                  <a:tcPr>
                    <a:lnT w="6350" cap="flat" cmpd="sng">
                      <a:solidFill>
                        <a:srgbClr val="000000"/>
                      </a:solidFill>
                      <a:prstDash val="solid"/>
                      <a:headEnd type="none" w="med" len="med"/>
                      <a:tailEnd type="none" w="med" len="med"/>
                    </a:lnT>
                  </a:tcPr>
                </a:tc>
                <a:tc hMerge="1">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tcPr>
                </a:tc>
                <a:tc rowSpan="4">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a:t>
                      </a:r>
                      <a:r>
                        <a:rPr lang="zh-CN" altLang="en-US" sz="600" dirty="0">
                          <a:solidFill>
                            <a:schemeClr val="tx1"/>
                          </a:solidFill>
                          <a:latin typeface="MS PGothic" panose="020B0600070205080204" pitchFamily="34" charset="-128"/>
                        </a:rPr>
                        <a:t>直接原因</a:t>
                      </a:r>
                      <a:r>
                        <a:rPr lang="ja-JP" altLang="en-US" sz="600" dirty="0">
                          <a:solidFill>
                            <a:schemeClr val="tx1"/>
                          </a:solidFill>
                          <a:latin typeface="MS PGothic" panose="020B0600070205080204" pitchFamily="34" charset="-128"/>
                        </a:rPr>
                        <a:t>＞</a:t>
                      </a:r>
                      <a:br>
                        <a:rPr lang="ja-JP" altLang="en-US" sz="600" dirty="0">
                          <a:solidFill>
                            <a:schemeClr val="tx1"/>
                          </a:solidFill>
                          <a:latin typeface="MS PGothic" panose="020B0600070205080204" pitchFamily="34" charset="-128"/>
                        </a:rPr>
                      </a:br>
                      <a:r>
                        <a:rPr lang="ja-JP" altLang="en-US" sz="600" dirty="0">
                          <a:solidFill>
                            <a:schemeClr val="tx1"/>
                          </a:solidFill>
                          <a:latin typeface="MS PGothic" panose="020B0600070205080204" pitchFamily="34" charset="-128"/>
                        </a:rPr>
                        <a:t>＜</a:t>
                      </a:r>
                      <a:r>
                        <a:rPr lang="zh-CN" altLang="en-US" sz="600" dirty="0">
                          <a:solidFill>
                            <a:schemeClr val="tx1"/>
                          </a:solidFill>
                          <a:latin typeface="MS PGothic" panose="020B0600070205080204" pitchFamily="34" charset="-128"/>
                        </a:rPr>
                        <a:t>主观原因</a:t>
                      </a:r>
                      <a:r>
                        <a:rPr lang="ja-JP" altLang="en-US" sz="600" dirty="0">
                          <a:solidFill>
                            <a:schemeClr val="tx1"/>
                          </a:solidFill>
                          <a:latin typeface="MS PGothic" panose="020B0600070205080204" pitchFamily="34" charset="-128"/>
                        </a:rPr>
                        <a:t>＞</a:t>
                      </a:r>
                      <a:br>
                        <a:rPr lang="ja-JP" altLang="en-US" sz="600" dirty="0">
                          <a:solidFill>
                            <a:schemeClr val="tx1"/>
                          </a:solidFill>
                          <a:latin typeface="MS PGothic" panose="020B0600070205080204" pitchFamily="34" charset="-128"/>
                        </a:rPr>
                      </a:br>
                      <a:r>
                        <a:rPr lang="ja-JP" altLang="en-US" sz="600" dirty="0">
                          <a:solidFill>
                            <a:schemeClr val="tx1"/>
                          </a:solidFill>
                          <a:latin typeface="MS PGothic" panose="020B0600070205080204" pitchFamily="34" charset="-128"/>
                        </a:rPr>
                        <a:t>＜</a:t>
                      </a:r>
                      <a:r>
                        <a:rPr lang="zh-CN" altLang="en-US" sz="600" dirty="0">
                          <a:solidFill>
                            <a:schemeClr val="tx1"/>
                          </a:solidFill>
                          <a:latin typeface="MS PGothic" panose="020B0600070205080204" pitchFamily="34" charset="-128"/>
                        </a:rPr>
                        <a:t>流出原因</a:t>
                      </a:r>
                      <a:r>
                        <a:rPr lang="ja-JP" altLang="en-US" sz="600" dirty="0">
                          <a:solidFill>
                            <a:schemeClr val="tx1"/>
                          </a:solidFill>
                          <a:latin typeface="MS PGothic" panose="020B0600070205080204" pitchFamily="34" charset="-128"/>
                        </a:rPr>
                        <a:t>＞</a:t>
                      </a:r>
                      <a:br>
                        <a:rPr lang="ja-JP" altLang="en-US" sz="600" dirty="0">
                          <a:solidFill>
                            <a:schemeClr val="tx1"/>
                          </a:solidFill>
                          <a:latin typeface="MS PGothic" panose="020B0600070205080204" pitchFamily="34" charset="-128"/>
                        </a:rPr>
                      </a:br>
                      <a:br>
                        <a:rPr lang="ja-JP" altLang="en-US" sz="600" dirty="0">
                          <a:solidFill>
                            <a:schemeClr val="tx1"/>
                          </a:solidFill>
                          <a:latin typeface="MS PGothic" panose="020B0600070205080204" pitchFamily="34" charset="-128"/>
                        </a:rPr>
                      </a:br>
                      <a:r>
                        <a:rPr lang="ja-JP" altLang="en-US" sz="600" dirty="0">
                          <a:solidFill>
                            <a:schemeClr val="tx1"/>
                          </a:solidFill>
                          <a:latin typeface="MS PGothic" panose="020B0600070205080204" pitchFamily="34" charset="-128"/>
                        </a:rPr>
                        <a:t>　　　　　　　　</a:t>
                      </a:r>
                      <a:r>
                        <a:rPr lang="ja-JP" altLang="en-US" sz="700" dirty="0">
                          <a:solidFill>
                            <a:schemeClr val="tx1"/>
                          </a:solidFill>
                          <a:latin typeface="MS PGothic" panose="020B0600070205080204" pitchFamily="34" charset="-128"/>
                        </a:rPr>
                        <a:t>５Ｗ</a:t>
                      </a:r>
                      <a:r>
                        <a:rPr lang="zh-CN" altLang="en-US" sz="700" dirty="0">
                          <a:solidFill>
                            <a:schemeClr val="tx1"/>
                          </a:solidFill>
                          <a:latin typeface="MS PGothic" panose="020B0600070205080204" pitchFamily="34" charset="-128"/>
                        </a:rPr>
                        <a:t>分析表</a:t>
                      </a: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rowSpan="6"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br>
                        <a:rPr lang="ja-JP" altLang="en-US" sz="600" dirty="0">
                          <a:solidFill>
                            <a:schemeClr val="tx1"/>
                          </a:solidFill>
                          <a:latin typeface="MS PGothic" panose="020B0600070205080204" pitchFamily="34" charset="-128"/>
                        </a:rPr>
                      </a:b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rowSpan="6" hMerge="1">
                  <a:tcPr>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tcPr>
                </a:tc>
              </a:tr>
              <a:tr h="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pt-BR" altLang="zh-CN" sz="600" dirty="0">
                          <a:solidFill>
                            <a:schemeClr val="tx1"/>
                          </a:solidFill>
                          <a:latin typeface="MS PGothic" panose="020B0600070205080204" pitchFamily="34" charset="-128"/>
                          <a:ea typeface="MS PGothic" panose="020B0600070205080204" pitchFamily="34" charset="-128"/>
                        </a:rPr>
                        <a:t>２</a:t>
                      </a:r>
                      <a:r>
                        <a:rPr lang="pt-BR" altLang="ja-JP" sz="600" dirty="0">
                          <a:solidFill>
                            <a:schemeClr val="tx1"/>
                          </a:solidFill>
                          <a:latin typeface="MS PGothic" panose="020B0600070205080204" pitchFamily="34" charset="-128"/>
                          <a:ea typeface="MS PGothic" panose="020B0600070205080204" pitchFamily="34" charset="-128"/>
                        </a:rPr>
                        <a:t>.</a:t>
                      </a:r>
                      <a:r>
                        <a:rPr lang="pt-BR" altLang="zh-CN" sz="600" dirty="0">
                          <a:solidFill>
                            <a:schemeClr val="tx1"/>
                          </a:solidFill>
                          <a:latin typeface="MS PGothic" panose="020B0600070205080204" pitchFamily="34" charset="-128"/>
                          <a:ea typeface="MS PGothic" panose="020B0600070205080204" pitchFamily="34" charset="-128"/>
                        </a:rPr>
                        <a:t>　</a:t>
                      </a:r>
                      <a:r>
                        <a:rPr lang="pt-BR" altLang="zh-CN" sz="600" dirty="0">
                          <a:solidFill>
                            <a:schemeClr val="tx1"/>
                          </a:solidFill>
                          <a:latin typeface="MS PGothic" panose="020B0600070205080204" pitchFamily="34" charset="-128"/>
                          <a:ea typeface="MS PGothic" panose="020B0600070205080204" pitchFamily="34" charset="-128"/>
                        </a:rPr>
                        <a:t>  </a:t>
                      </a:r>
                      <a:r>
                        <a:rPr lang="zh-CN" altLang="pt-BR" sz="600" dirty="0">
                          <a:solidFill>
                            <a:schemeClr val="tx1"/>
                          </a:solidFill>
                          <a:latin typeface="MS PGothic" panose="020B0600070205080204" pitchFamily="34" charset="-128"/>
                          <a:ea typeface="MS PGothic" panose="020B0600070205080204" pitchFamily="34" charset="-128"/>
                        </a:rPr>
                        <a:t>编号　：　</a:t>
                      </a:r>
                      <a:endParaRPr lang="pt-BR" altLang="ja-JP" sz="600" dirty="0">
                        <a:solidFill>
                          <a:schemeClr val="tx1"/>
                        </a:solidFill>
                        <a:latin typeface="MS PGothic" panose="020B0600070205080204" pitchFamily="34" charset="-128"/>
                        <a:ea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a:noFill/>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gridSpan="2">
                  <a:tcPr>
                    <a:lnL w="635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r>
              <a:tr h="13335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zh-TW" altLang="en-US" sz="600" dirty="0">
                          <a:solidFill>
                            <a:schemeClr val="tx1"/>
                          </a:solidFill>
                          <a:latin typeface="MS PGothic" panose="020B0600070205080204" pitchFamily="34" charset="-128"/>
                          <a:ea typeface="Microsoft JhengHei" panose="020B0604030504040204" charset="-120"/>
                        </a:rPr>
                        <a:t>３</a:t>
                      </a:r>
                      <a:r>
                        <a:rPr lang="en-US" altLang="zh-TW" sz="600">
                          <a:solidFill>
                            <a:schemeClr val="tx1"/>
                          </a:solidFill>
                          <a:latin typeface="MS PGothic" panose="020B0600070205080204" pitchFamily="34" charset="-128"/>
                          <a:ea typeface="Microsoft JhengHei" panose="020B0604030504040204" charset="-120"/>
                        </a:rPr>
                        <a:t>.</a:t>
                      </a:r>
                      <a:r>
                        <a:rPr lang="zh-TW" altLang="en-US" sz="600" dirty="0">
                          <a:solidFill>
                            <a:schemeClr val="tx1"/>
                          </a:solidFill>
                          <a:latin typeface="MS PGothic" panose="020B0600070205080204" pitchFamily="34" charset="-128"/>
                          <a:ea typeface="Microsoft JhengHei" panose="020B0604030504040204" charset="-120"/>
                        </a:rPr>
                        <a:t>　</a:t>
                      </a:r>
                      <a:r>
                        <a:rPr lang="zh-CN" altLang="en-US" sz="600" dirty="0">
                          <a:solidFill>
                            <a:schemeClr val="tx1"/>
                          </a:solidFill>
                          <a:latin typeface="MS PGothic" panose="020B0600070205080204" pitchFamily="34" charset="-128"/>
                          <a:ea typeface="Microsoft JhengHei" panose="020B0604030504040204" charset="-120"/>
                        </a:rPr>
                        <a:t>品名</a:t>
                      </a:r>
                      <a:r>
                        <a:rPr lang="zh-TW" altLang="en-US" sz="600" dirty="0">
                          <a:solidFill>
                            <a:schemeClr val="tx1"/>
                          </a:solidFill>
                          <a:latin typeface="MS PGothic" panose="020B0600070205080204" pitchFamily="34" charset="-128"/>
                          <a:ea typeface="Microsoft JhengHei" panose="020B0604030504040204" charset="-120"/>
                        </a:rPr>
                        <a:t>　：</a:t>
                      </a:r>
                      <a:endParaRPr lang="zh-TW" altLang="en-US" sz="600" dirty="0">
                        <a:solidFill>
                          <a:schemeClr val="tx1"/>
                        </a:solidFill>
                        <a:latin typeface="MS PGothic" panose="020B0600070205080204" pitchFamily="34" charset="-128"/>
                        <a:ea typeface="Microsoft JhengHei" panose="020B0604030504040204" charset="-120"/>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rowSpan="7" gridSpan="3">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rowSpan="7" hMerge="1">
                  <a:tcPr/>
                </a:tc>
                <a:tc rowSpan="7" hMerge="1">
                  <a:tcPr>
                    <a:lnR w="6350" cap="flat" cmpd="sng">
                      <a:solidFill>
                        <a:srgbClr val="000000"/>
                      </a:solidFill>
                      <a:prstDash val="solid"/>
                      <a:headEnd type="none" w="med" len="med"/>
                      <a:tailEnd type="none" w="med" len="med"/>
                    </a:lnR>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gridSpan="2">
                  <a:tcPr>
                    <a:lnL w="635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r>
              <a:tr h="24765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en-US" altLang="zh-CN" sz="600">
                          <a:solidFill>
                            <a:schemeClr val="tx1"/>
                          </a:solidFill>
                          <a:latin typeface="MS PGothic" panose="020B0600070205080204" pitchFamily="34" charset="-128"/>
                          <a:ea typeface="MS PGothic" panose="020B0600070205080204" pitchFamily="34" charset="-128"/>
                        </a:rPr>
                        <a:t>　　　　　　　　</a:t>
                      </a:r>
                      <a:endParaRPr lang="en-US" altLang="ja-JP" sz="600">
                        <a:solidFill>
                          <a:schemeClr val="tx1"/>
                        </a:solidFill>
                        <a:latin typeface="MS PGothic" panose="020B0600070205080204" pitchFamily="34" charset="-128"/>
                        <a:ea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gridSpan="3">
                  <a:tcPr>
                    <a:lnL w="6350" cap="flat" cmpd="sng">
                      <a:solidFill>
                        <a:srgbClr val="000000"/>
                      </a:solidFill>
                      <a:prstDash val="solid"/>
                      <a:headEnd type="none" w="med" len="med"/>
                      <a:tailEnd type="none" w="med" len="med"/>
                    </a:lnL>
                  </a:tcPr>
                </a:tc>
                <a:tc vMerge="1" hMerge="1">
                  <a:tcPr/>
                </a:tc>
                <a:tc vMerge="1" hMerge="1">
                  <a:tcPr>
                    <a:lnR w="6350" cap="flat" cmpd="sng">
                      <a:solidFill>
                        <a:srgbClr val="000000"/>
                      </a:solidFill>
                      <a:prstDash val="solid"/>
                      <a:headEnd type="none" w="med" len="med"/>
                      <a:tailEnd type="none" w="med" len="med"/>
                    </a:lnR>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gridSpan="2">
                  <a:tcPr>
                    <a:lnL w="635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r>
              <a:tr h="15398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zh-CN" altLang="en-US" sz="600" dirty="0">
                          <a:solidFill>
                            <a:schemeClr val="tx1"/>
                          </a:solidFill>
                          <a:latin typeface="MS PGothic" panose="020B0600070205080204" pitchFamily="34" charset="-128"/>
                          <a:ea typeface="华文楷体" panose="02010600040101010101" pitchFamily="2" charset="-122"/>
                        </a:rPr>
                        <a:t>４</a:t>
                      </a:r>
                      <a:r>
                        <a:rPr lang="en-US" altLang="zh-CN" sz="600">
                          <a:solidFill>
                            <a:schemeClr val="tx1"/>
                          </a:solidFill>
                          <a:latin typeface="MS PGothic" panose="020B0600070205080204" pitchFamily="34" charset="-128"/>
                          <a:ea typeface="华文楷体" panose="02010600040101010101" pitchFamily="2" charset="-122"/>
                        </a:rPr>
                        <a:t>.</a:t>
                      </a:r>
                      <a:r>
                        <a:rPr lang="zh-CN" altLang="en-US" sz="600" dirty="0">
                          <a:solidFill>
                            <a:schemeClr val="tx1"/>
                          </a:solidFill>
                          <a:latin typeface="MS PGothic" panose="020B0600070205080204" pitchFamily="34" charset="-128"/>
                          <a:ea typeface="华文楷体" panose="02010600040101010101" pitchFamily="2" charset="-122"/>
                        </a:rPr>
                        <a:t>　数量</a:t>
                      </a:r>
                      <a:endParaRPr lang="zh-CN" altLang="en-US" sz="600" dirty="0">
                        <a:solidFill>
                          <a:schemeClr val="tx1"/>
                        </a:solidFill>
                        <a:latin typeface="MS PGothic" panose="020B0600070205080204" pitchFamily="34" charset="-128"/>
                        <a:ea typeface="华文楷体" panose="02010600040101010101" pitchFamily="2" charset="-122"/>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gridSpan="3">
                  <a:tcPr>
                    <a:lnL w="6350" cap="flat" cmpd="sng">
                      <a:solidFill>
                        <a:srgbClr val="000000"/>
                      </a:solidFill>
                      <a:prstDash val="solid"/>
                      <a:headEnd type="none" w="med" len="med"/>
                      <a:tailEnd type="none" w="med" len="med"/>
                    </a:lnL>
                  </a:tcPr>
                </a:tc>
                <a:tc vMerge="1" hMerge="1">
                  <a:tcPr/>
                </a:tc>
                <a:tc vMerge="1" hMerge="1">
                  <a:tcPr>
                    <a:lnR w="6350" cap="flat" cmpd="sng">
                      <a:solidFill>
                        <a:srgbClr val="000000"/>
                      </a:solidFill>
                      <a:prstDash val="solid"/>
                      <a:headEnd type="none" w="med" len="med"/>
                      <a:tailEnd type="none" w="med" len="med"/>
                    </a:lnR>
                  </a:tcPr>
                </a:tc>
                <a:tc rowSpan="7">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gridSpan="2">
                  <a:tcPr>
                    <a:lnL w="6350" cap="flat" cmpd="sng">
                      <a:solidFill>
                        <a:srgbClr val="000000"/>
                      </a:solidFill>
                      <a:prstDash val="solid"/>
                      <a:headEnd type="none" w="med" len="med"/>
                      <a:tailEnd type="none" w="med" len="med"/>
                    </a:lnL>
                  </a:tcPr>
                </a:tc>
                <a:tc vMerge="1" hMerge="1">
                  <a:tcPr>
                    <a:lnR w="12700" cap="flat" cmpd="sng">
                      <a:solidFill>
                        <a:srgbClr val="000000"/>
                      </a:solidFill>
                      <a:prstDash val="solid"/>
                      <a:headEnd type="none" w="med" len="med"/>
                      <a:tailEnd type="none" w="med" len="med"/>
                    </a:lnR>
                  </a:tcPr>
                </a:tc>
              </a:tr>
              <a:tr h="49053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zh-TW" altLang="en-US" sz="600" dirty="0">
                          <a:solidFill>
                            <a:schemeClr val="tx1"/>
                          </a:solidFill>
                          <a:latin typeface="MS PGothic" panose="020B0600070205080204" pitchFamily="34" charset="-128"/>
                          <a:ea typeface="Microsoft JhengHei" panose="020B0604030504040204" charset="-120"/>
                        </a:rPr>
                        <a:t>５</a:t>
                      </a:r>
                      <a:r>
                        <a:rPr lang="en-US" altLang="zh-TW" sz="600">
                          <a:solidFill>
                            <a:schemeClr val="tx1"/>
                          </a:solidFill>
                          <a:latin typeface="MS PGothic" panose="020B0600070205080204" pitchFamily="34" charset="-128"/>
                          <a:ea typeface="Microsoft JhengHei" panose="020B0604030504040204" charset="-120"/>
                        </a:rPr>
                        <a:t>.</a:t>
                      </a:r>
                      <a:r>
                        <a:rPr lang="zh-TW" altLang="en-US" sz="600" dirty="0">
                          <a:solidFill>
                            <a:schemeClr val="tx1"/>
                          </a:solidFill>
                          <a:latin typeface="MS PGothic" panose="020B0600070205080204" pitchFamily="34" charset="-128"/>
                          <a:ea typeface="Microsoft JhengHei" panose="020B0604030504040204" charset="-120"/>
                        </a:rPr>
                        <a:t>　</a:t>
                      </a:r>
                      <a:r>
                        <a:rPr lang="zh-CN" altLang="en-US" sz="600" dirty="0">
                          <a:solidFill>
                            <a:schemeClr val="tx1"/>
                          </a:solidFill>
                          <a:latin typeface="MS PGothic" panose="020B0600070205080204" pitchFamily="34" charset="-128"/>
                          <a:ea typeface="Microsoft JhengHei" panose="020B0604030504040204" charset="-120"/>
                        </a:rPr>
                        <a:t>发现日期</a:t>
                      </a:r>
                      <a:r>
                        <a:rPr lang="zh-TW" altLang="en-US" sz="600" dirty="0">
                          <a:solidFill>
                            <a:schemeClr val="tx1"/>
                          </a:solidFill>
                          <a:latin typeface="MS PGothic" panose="020B0600070205080204" pitchFamily="34" charset="-128"/>
                          <a:ea typeface="Microsoft JhengHei" panose="020B0604030504040204" charset="-120"/>
                        </a:rPr>
                        <a:t>／</a:t>
                      </a:r>
                      <a:r>
                        <a:rPr lang="zh-CN" altLang="en-US" sz="600" dirty="0">
                          <a:solidFill>
                            <a:schemeClr val="tx1"/>
                          </a:solidFill>
                          <a:latin typeface="MS PGothic" panose="020B0600070205080204" pitchFamily="34" charset="-128"/>
                          <a:ea typeface="Microsoft JhengHei" panose="020B0604030504040204" charset="-120"/>
                        </a:rPr>
                        <a:t>生产日期</a:t>
                      </a:r>
                      <a:r>
                        <a:rPr lang="zh-TW" altLang="en-US" sz="600" dirty="0">
                          <a:solidFill>
                            <a:schemeClr val="tx1"/>
                          </a:solidFill>
                          <a:latin typeface="MS PGothic" panose="020B0600070205080204" pitchFamily="34" charset="-128"/>
                          <a:ea typeface="Microsoft JhengHei" panose="020B0604030504040204" charset="-120"/>
                        </a:rPr>
                        <a:t>：</a:t>
                      </a:r>
                      <a:endParaRPr lang="zh-TW" altLang="en-US" sz="600" dirty="0">
                        <a:solidFill>
                          <a:schemeClr val="tx1"/>
                        </a:solidFill>
                        <a:latin typeface="MS PGothic" panose="020B0600070205080204" pitchFamily="34" charset="-128"/>
                        <a:ea typeface="Microsoft JhengHei" panose="020B0604030504040204" charset="-120"/>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gridSpan="3">
                  <a:tcPr>
                    <a:lnL w="6350" cap="flat" cmpd="sng">
                      <a:solidFill>
                        <a:srgbClr val="000000"/>
                      </a:solidFill>
                      <a:prstDash val="solid"/>
                      <a:headEnd type="none" w="med" len="med"/>
                      <a:tailEnd type="none" w="med" len="med"/>
                    </a:lnL>
                  </a:tcPr>
                </a:tc>
                <a:tc vMerge="1" hMerge="1">
                  <a:tcPr/>
                </a:tc>
                <a:tc vMerge="1" hMerge="1">
                  <a:tcPr>
                    <a:lnR w="6350" cap="flat" cmpd="sng">
                      <a:solidFill>
                        <a:srgbClr val="000000"/>
                      </a:solidFill>
                      <a:prstDash val="solid"/>
                      <a:headEnd type="none" w="med" len="med"/>
                      <a:tailEnd type="none" w="med" len="med"/>
                    </a:lnR>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gridSpan="2">
                  <a:tcPr>
                    <a:lnL w="6350" cap="flat" cmpd="sng">
                      <a:solidFill>
                        <a:srgbClr val="000000"/>
                      </a:solidFill>
                      <a:prstDash val="solid"/>
                      <a:headEnd type="none" w="med" len="med"/>
                      <a:tailEnd type="none" w="med" len="med"/>
                    </a:lnL>
                    <a:lnB w="6350" cap="flat" cmpd="sng">
                      <a:solidFill>
                        <a:srgbClr val="000000"/>
                      </a:solidFill>
                      <a:prstDash val="solid"/>
                      <a:headEnd type="none" w="med" len="med"/>
                      <a:tailEnd type="none" w="med" len="med"/>
                    </a:lnB>
                  </a:tcPr>
                </a:tc>
                <a:tc vMerge="1" hMerge="1">
                  <a:tcPr>
                    <a:lnR w="1270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r>
              <a:tr h="15398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gridSpan="3">
                  <a:tcPr>
                    <a:lnL w="6350" cap="flat" cmpd="sng">
                      <a:solidFill>
                        <a:srgbClr val="000000"/>
                      </a:solidFill>
                      <a:prstDash val="solid"/>
                      <a:headEnd type="none" w="med" len="med"/>
                      <a:tailEnd type="none" w="med" len="med"/>
                    </a:lnL>
                  </a:tcPr>
                </a:tc>
                <a:tc vMerge="1" hMerge="1">
                  <a:tcPr/>
                </a:tc>
                <a:tc vMerge="1" hMerge="1">
                  <a:tcPr>
                    <a:lnR w="6350" cap="flat" cmpd="sng">
                      <a:solidFill>
                        <a:srgbClr val="000000"/>
                      </a:solidFill>
                      <a:prstDash val="solid"/>
                      <a:headEnd type="none" w="med" len="med"/>
                      <a:tailEnd type="none" w="med" len="med"/>
                    </a:lnR>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损失金额</a:t>
                      </a:r>
                      <a:r>
                        <a:rPr lang="ja-JP" altLang="en-US" sz="500" dirty="0">
                          <a:solidFill>
                            <a:schemeClr val="tx1"/>
                          </a:solidFill>
                          <a:latin typeface="MS PGothic" panose="020B0600070205080204" pitchFamily="34" charset="-128"/>
                        </a:rPr>
                        <a:t> </a:t>
                      </a:r>
                      <a:r>
                        <a:rPr lang="en-US" altLang="ja-JP" sz="500">
                          <a:solidFill>
                            <a:schemeClr val="tx1"/>
                          </a:solidFill>
                          <a:latin typeface="MS PGothic" panose="020B0600070205080204" pitchFamily="34" charset="-128"/>
                        </a:rPr>
                        <a:t>(</a:t>
                      </a:r>
                      <a:r>
                        <a:rPr lang="en-US" altLang="ja-JP" sz="500">
                          <a:solidFill>
                            <a:schemeClr val="tx1"/>
                          </a:solidFill>
                          <a:latin typeface="MS PGothic" panose="020B0600070205080204" pitchFamily="34" charset="-128"/>
                          <a:ea typeface="MS PGothic" panose="020B0600070205080204" pitchFamily="34" charset="-128"/>
                        </a:rPr>
                        <a:t>k\)</a:t>
                      </a:r>
                      <a:endParaRPr lang="en-US" altLang="ja-JP" sz="500">
                        <a:solidFill>
                          <a:schemeClr val="tx1"/>
                        </a:solidFill>
                        <a:latin typeface="MS PGothic" panose="020B0600070205080204" pitchFamily="34" charset="-128"/>
                        <a:ea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hMerge="1">
                  <a:tcPr>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r>
              <a:tr h="16668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gridSpan="3">
                  <a:tcPr>
                    <a:lnL w="6350" cap="flat" cmpd="sng">
                      <a:solidFill>
                        <a:srgbClr val="000000"/>
                      </a:solidFill>
                      <a:prstDash val="solid"/>
                      <a:headEnd type="none" w="med" len="med"/>
                      <a:tailEnd type="none" w="med" len="med"/>
                    </a:lnL>
                  </a:tcPr>
                </a:tc>
                <a:tc vMerge="1" hMerge="1">
                  <a:tcPr/>
                </a:tc>
                <a:tc vMerge="1" hMerge="1">
                  <a:tcPr>
                    <a:lnR w="6350" cap="flat" cmpd="sng">
                      <a:solidFill>
                        <a:srgbClr val="000000"/>
                      </a:solidFill>
                      <a:prstDash val="solid"/>
                      <a:headEnd type="none" w="med" len="med"/>
                      <a:tailEnd type="none" w="med" len="med"/>
                    </a:lnR>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400" dirty="0">
                          <a:solidFill>
                            <a:schemeClr val="tx1"/>
                          </a:solidFill>
                          <a:latin typeface="MS PGothic" panose="020B0600070205080204" pitchFamily="34" charset="-128"/>
                        </a:rPr>
                        <a:t>①</a:t>
                      </a:r>
                      <a:r>
                        <a:rPr lang="zh-CN" altLang="en-US" sz="400" dirty="0">
                          <a:solidFill>
                            <a:schemeClr val="tx1"/>
                          </a:solidFill>
                          <a:latin typeface="MS PGothic" panose="020B0600070205080204" pitchFamily="34" charset="-128"/>
                        </a:rPr>
                        <a:t>再加工费</a:t>
                      </a:r>
                      <a:r>
                        <a:rPr lang="ja-JP" altLang="en-US" sz="400" dirty="0">
                          <a:solidFill>
                            <a:schemeClr val="tx1"/>
                          </a:solidFill>
                          <a:latin typeface="MS PGothic" panose="020B0600070205080204" pitchFamily="34" charset="-128"/>
                        </a:rPr>
                        <a:t>：</a:t>
                      </a:r>
                      <a:endParaRPr lang="en-US" altLang="ja-JP" sz="40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hMerge="1">
                  <a:tcPr>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tcPr>
                </a:tc>
              </a:tr>
              <a:tr h="15398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gridSpan="3">
                  <a:tcPr>
                    <a:lnL w="6350" cap="flat" cmpd="sng">
                      <a:solidFill>
                        <a:srgbClr val="000000"/>
                      </a:solidFill>
                      <a:prstDash val="solid"/>
                      <a:headEnd type="none" w="med" len="med"/>
                      <a:tailEnd type="none" w="med" len="med"/>
                    </a:lnL>
                  </a:tcPr>
                </a:tc>
                <a:tc vMerge="1" hMerge="1">
                  <a:tcPr/>
                </a:tc>
                <a:tc vMerge="1" hMerge="1">
                  <a:tcPr>
                    <a:lnR w="6350" cap="flat" cmpd="sng">
                      <a:solidFill>
                        <a:srgbClr val="000000"/>
                      </a:solidFill>
                      <a:prstDash val="solid"/>
                      <a:headEnd type="none" w="med" len="med"/>
                      <a:tailEnd type="none" w="med" len="med"/>
                    </a:lnR>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400" dirty="0">
                          <a:solidFill>
                            <a:schemeClr val="tx1"/>
                          </a:solidFill>
                          <a:latin typeface="MS PGothic" panose="020B0600070205080204" pitchFamily="34" charset="-128"/>
                        </a:rPr>
                        <a:t>②</a:t>
                      </a:r>
                      <a:r>
                        <a:rPr lang="zh-CN" altLang="en-US" sz="400" dirty="0">
                          <a:solidFill>
                            <a:schemeClr val="tx1"/>
                          </a:solidFill>
                          <a:latin typeface="MS PGothic" panose="020B0600070205080204" pitchFamily="34" charset="-128"/>
                        </a:rPr>
                        <a:t>新生产产品费</a:t>
                      </a:r>
                      <a:r>
                        <a:rPr lang="ja-JP" altLang="en-US" sz="400" dirty="0">
                          <a:solidFill>
                            <a:schemeClr val="tx1"/>
                          </a:solidFill>
                          <a:latin typeface="MS PGothic" panose="020B0600070205080204" pitchFamily="34" charset="-128"/>
                        </a:rPr>
                        <a:t>：</a:t>
                      </a:r>
                      <a:endParaRPr lang="en-US" altLang="ja-JP" sz="400">
                        <a:solidFill>
                          <a:schemeClr val="tx1"/>
                        </a:solidFill>
                        <a:latin typeface="MS PGothic" panose="020B0600070205080204" pitchFamily="34" charset="-128"/>
                        <a:ea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80975">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a:noFill/>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400" dirty="0">
                          <a:solidFill>
                            <a:schemeClr val="tx1"/>
                          </a:solidFill>
                          <a:latin typeface="MS PGothic" panose="020B0600070205080204" pitchFamily="34" charset="-128"/>
                        </a:rPr>
                        <a:t>③</a:t>
                      </a:r>
                      <a:r>
                        <a:rPr lang="zh-CN" altLang="en-US" sz="400" dirty="0">
                          <a:solidFill>
                            <a:schemeClr val="tx1"/>
                          </a:solidFill>
                          <a:latin typeface="MS PGothic" panose="020B0600070205080204" pitchFamily="34" charset="-128"/>
                        </a:rPr>
                        <a:t>调查汇报费</a:t>
                      </a:r>
                      <a:r>
                        <a:rPr lang="ja-JP" altLang="en-US" sz="400" dirty="0">
                          <a:solidFill>
                            <a:schemeClr val="tx1"/>
                          </a:solidFill>
                          <a:latin typeface="MS PGothic" panose="020B0600070205080204" pitchFamily="34" charset="-128"/>
                        </a:rPr>
                        <a:t>：</a:t>
                      </a:r>
                      <a:endParaRPr lang="en-US" altLang="ja-JP" sz="40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hMerge="1">
                  <a:tcPr>
                    <a:lnR w="12700" cap="flat" cmpd="sng">
                      <a:solidFill>
                        <a:srgbClr val="000000"/>
                      </a:solidFill>
                      <a:prstDash val="solid"/>
                      <a:headEnd type="none" w="med" len="med"/>
                      <a:tailEnd type="none" w="med" len="med"/>
                    </a:lnR>
                  </a:tcPr>
                </a:tc>
              </a:tr>
              <a:tr h="15398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a:noFill/>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zh-TW" altLang="en-US" sz="400" dirty="0">
                          <a:solidFill>
                            <a:schemeClr val="tx1"/>
                          </a:solidFill>
                          <a:latin typeface="MS PGothic" panose="020B0600070205080204" pitchFamily="34" charset="-128"/>
                          <a:ea typeface="Microsoft JhengHei" panose="020B0604030504040204" charset="-120"/>
                        </a:rPr>
                        <a:t>④</a:t>
                      </a:r>
                      <a:r>
                        <a:rPr lang="zh-CN" altLang="en-US" sz="400" dirty="0">
                          <a:solidFill>
                            <a:schemeClr val="tx1"/>
                          </a:solidFill>
                          <a:latin typeface="MS PGothic" panose="020B0600070205080204" pitchFamily="34" charset="-128"/>
                          <a:ea typeface="Microsoft JhengHei" panose="020B0604030504040204" charset="-120"/>
                        </a:rPr>
                        <a:t>补偿</a:t>
                      </a:r>
                      <a:r>
                        <a:rPr lang="en-US" altLang="zh-TW" sz="400">
                          <a:solidFill>
                            <a:schemeClr val="tx1"/>
                          </a:solidFill>
                          <a:latin typeface="MS PGothic" panose="020B0600070205080204" pitchFamily="34" charset="-128"/>
                          <a:ea typeface="Microsoft JhengHei" panose="020B0604030504040204" charset="-120"/>
                        </a:rPr>
                        <a:t>/</a:t>
                      </a:r>
                      <a:r>
                        <a:rPr lang="zh-CN" altLang="en-US" sz="400" dirty="0">
                          <a:solidFill>
                            <a:schemeClr val="tx1"/>
                          </a:solidFill>
                          <a:latin typeface="MS PGothic" panose="020B0600070205080204" pitchFamily="34" charset="-128"/>
                          <a:ea typeface="Microsoft JhengHei" panose="020B0604030504040204" charset="-120"/>
                        </a:rPr>
                        <a:t>赔偿额</a:t>
                      </a:r>
                      <a:r>
                        <a:rPr lang="zh-TW" altLang="en-US" sz="400" dirty="0">
                          <a:solidFill>
                            <a:schemeClr val="tx1"/>
                          </a:solidFill>
                          <a:latin typeface="MS PGothic" panose="020B0600070205080204" pitchFamily="34" charset="-128"/>
                          <a:ea typeface="Microsoft JhengHei" panose="020B0604030504040204" charset="-120"/>
                        </a:rPr>
                        <a:t>：</a:t>
                      </a:r>
                      <a:r>
                        <a:rPr lang="en-US" altLang="zh-TW" sz="400">
                          <a:solidFill>
                            <a:schemeClr val="tx1"/>
                          </a:solidFill>
                          <a:latin typeface="MS PGothic" panose="020B0600070205080204" pitchFamily="34" charset="-128"/>
                          <a:ea typeface="Microsoft JhengHei" panose="020B0604030504040204" charset="-120"/>
                        </a:rPr>
                        <a:t>-k\</a:t>
                      </a:r>
                      <a:endParaRPr lang="en-US" altLang="zh-TW" sz="400">
                        <a:solidFill>
                          <a:schemeClr val="tx1"/>
                        </a:solidFill>
                        <a:latin typeface="MS PGothic" panose="020B0600070205080204" pitchFamily="34" charset="-128"/>
                        <a:ea typeface="Microsoft JhengHei" panose="020B0604030504040204" charset="-120"/>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hMerge="1">
                  <a:tcPr>
                    <a:lnR w="12700" cap="flat" cmpd="sng">
                      <a:solidFill>
                        <a:srgbClr val="000000"/>
                      </a:solidFill>
                      <a:prstDash val="solid"/>
                      <a:headEnd type="none" w="med" len="med"/>
                      <a:tailEnd type="none" w="med" len="med"/>
                    </a:lnR>
                  </a:tcPr>
                </a:tc>
              </a:tr>
              <a:tr h="15398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a:noFill/>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400" dirty="0">
                          <a:solidFill>
                            <a:schemeClr val="tx1"/>
                          </a:solidFill>
                          <a:latin typeface="MS PGothic" panose="020B0600070205080204" pitchFamily="34" charset="-128"/>
                        </a:rPr>
                        <a:t>⑤</a:t>
                      </a:r>
                      <a:r>
                        <a:rPr lang="zh-CN" altLang="en-US" sz="400" dirty="0">
                          <a:solidFill>
                            <a:schemeClr val="tx1"/>
                          </a:solidFill>
                          <a:latin typeface="MS PGothic" panose="020B0600070205080204" pitchFamily="34" charset="-128"/>
                        </a:rPr>
                        <a:t>总额</a:t>
                      </a:r>
                      <a:r>
                        <a:rPr lang="ja-JP" altLang="en-US" sz="400" dirty="0">
                          <a:solidFill>
                            <a:schemeClr val="tx1"/>
                          </a:solidFill>
                          <a:latin typeface="MS PGothic" panose="020B0600070205080204" pitchFamily="34" charset="-128"/>
                        </a:rPr>
                        <a:t>：</a:t>
                      </a:r>
                      <a:r>
                        <a:rPr lang="en-US" altLang="ja-JP" sz="400">
                          <a:solidFill>
                            <a:schemeClr val="tx1"/>
                          </a:solidFill>
                          <a:latin typeface="MS PGothic" panose="020B0600070205080204" pitchFamily="34" charset="-128"/>
                        </a:rPr>
                        <a:t>-</a:t>
                      </a:r>
                      <a:r>
                        <a:rPr lang="en-US" altLang="ja-JP" sz="400">
                          <a:solidFill>
                            <a:schemeClr val="tx1"/>
                          </a:solidFill>
                          <a:latin typeface="MS PGothic" panose="020B0600070205080204" pitchFamily="34" charset="-128"/>
                          <a:ea typeface="MS PGothic" panose="020B0600070205080204" pitchFamily="34" charset="-128"/>
                        </a:rPr>
                        <a:t>k\</a:t>
                      </a:r>
                      <a:endParaRPr lang="en-US" altLang="ja-JP" sz="400">
                        <a:solidFill>
                          <a:schemeClr val="tx1"/>
                        </a:solidFill>
                        <a:latin typeface="MS PGothic" panose="020B0600070205080204" pitchFamily="34" charset="-128"/>
                        <a:ea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5398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a:noFill/>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5398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a:noFill/>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5398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a:noFill/>
                    </a:lnL>
                    <a:lnR w="635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400" dirty="0">
                          <a:solidFill>
                            <a:schemeClr val="tx1"/>
                          </a:solidFill>
                          <a:latin typeface="MS PGothic" panose="020B0600070205080204" pitchFamily="34" charset="-128"/>
                        </a:rPr>
                        <a:t>　</a:t>
                      </a:r>
                      <a:endParaRPr lang="ja-JP" altLang="en-US" sz="4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r>
              <a:tr h="15398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zh-CN" altLang="en-US" sz="500" dirty="0">
                          <a:solidFill>
                            <a:schemeClr val="tx1"/>
                          </a:solidFill>
                          <a:latin typeface="MS PGothic" panose="020B0600070205080204" pitchFamily="34" charset="-128"/>
                          <a:ea typeface="Microsoft JhengHei" panose="020B0604030504040204" charset="-120"/>
                        </a:rPr>
                        <a:t>（客户意见）</a:t>
                      </a:r>
                      <a:endParaRPr lang="zh-CN" altLang="en-US" sz="500" dirty="0">
                        <a:solidFill>
                          <a:schemeClr val="tx1"/>
                        </a:solidFill>
                        <a:latin typeface="MS PGothic" panose="020B0600070205080204" pitchFamily="34" charset="-128"/>
                        <a:ea typeface="Microsoft JhengHei" panose="020B0604030504040204" charset="-120"/>
                      </a:endParaRPr>
                    </a:p>
                  </a:txBody>
                  <a:tcPr marL="0" marR="0" marT="0" marB="0" anchor="b"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en-US" altLang="ja-JP" sz="500">
                          <a:solidFill>
                            <a:schemeClr val="tx1"/>
                          </a:solidFill>
                          <a:latin typeface="MS PGothic" panose="020B0600070205080204" pitchFamily="34" charset="-128"/>
                        </a:rPr>
                        <a:t>(</a:t>
                      </a:r>
                      <a:r>
                        <a:rPr lang="ja-JP" altLang="en-US" sz="500" dirty="0">
                          <a:solidFill>
                            <a:schemeClr val="tx1"/>
                          </a:solidFill>
                          <a:latin typeface="MS PGothic" panose="020B0600070205080204" pitchFamily="34" charset="-128"/>
                        </a:rPr>
                        <a:t>営業意見）</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a:noFill/>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a:noFill/>
                    </a:lnB>
                    <a:lnTlToBr>
                      <a:noFill/>
                    </a:lnTlToBr>
                    <a:lnBlToTr>
                      <a:noFill/>
                    </a:lnBlToTr>
                    <a:solidFill>
                      <a:schemeClr val="bg1"/>
                    </a:solidFill>
                  </a:tcPr>
                </a:tc>
              </a:tr>
              <a:tr h="15398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5398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a:noFill/>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a:noFill/>
                    </a:lnL>
                    <a:lnR w="1270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r>
              <a:tr h="153987">
                <a:tc gridSpan="4">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改进措施</a:t>
                      </a:r>
                      <a:r>
                        <a:rPr lang="ja-JP" altLang="en-US" sz="500" dirty="0">
                          <a:solidFill>
                            <a:schemeClr val="tx1"/>
                          </a:solidFill>
                          <a:latin typeface="MS PGothic" panose="020B0600070205080204" pitchFamily="34" charset="-128"/>
                        </a:rPr>
                        <a:t>（</a:t>
                      </a:r>
                      <a:r>
                        <a:rPr lang="zh-CN" altLang="en-US" sz="500" dirty="0">
                          <a:solidFill>
                            <a:schemeClr val="tx1"/>
                          </a:solidFill>
                          <a:latin typeface="MS PGothic" panose="020B0600070205080204" pitchFamily="34" charset="-128"/>
                        </a:rPr>
                        <a:t>应急对策</a:t>
                      </a:r>
                      <a:r>
                        <a:rPr lang="ja-JP" altLang="en-US" sz="500" dirty="0">
                          <a:solidFill>
                            <a:schemeClr val="tx1"/>
                          </a:solidFill>
                          <a:latin typeface="MS PGothic" panose="020B0600070205080204" pitchFamily="34" charset="-128"/>
                        </a:rPr>
                        <a:t>　・</a:t>
                      </a:r>
                      <a:r>
                        <a:rPr lang="zh-CN" altLang="en-US" sz="500" dirty="0">
                          <a:solidFill>
                            <a:schemeClr val="tx1"/>
                          </a:solidFill>
                          <a:latin typeface="MS PGothic" panose="020B0600070205080204" pitchFamily="34" charset="-128"/>
                        </a:rPr>
                        <a:t>长远对策</a:t>
                      </a:r>
                      <a:r>
                        <a:rPr lang="ja-JP" altLang="en-US" sz="500" dirty="0">
                          <a:solidFill>
                            <a:schemeClr val="tx1"/>
                          </a:solidFill>
                          <a:latin typeface="MS PGothic" panose="020B0600070205080204" pitchFamily="34" charset="-128"/>
                        </a:rPr>
                        <a:t>）</a:t>
                      </a:r>
                      <a:endParaRPr lang="ja-JP" altLang="en-US" sz="500" dirty="0">
                        <a:solidFill>
                          <a:schemeClr val="tx1"/>
                        </a:solidFill>
                        <a:latin typeface="MS PGothic" panose="020B0600070205080204" pitchFamily="34" charset="-128"/>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hMerge="1">
                  <a:tcP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gridSpan="2">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改进效果确认</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hMerge="1">
                  <a:tcPr>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完结</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r>
              <a:tr h="22225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ea typeface="华文楷体" panose="02010600040101010101" pitchFamily="2" charset="-122"/>
                        </a:rPr>
                        <a:t>内容</a:t>
                      </a:r>
                      <a:endParaRPr lang="zh-CN" altLang="en-US" sz="500" dirty="0">
                        <a:solidFill>
                          <a:schemeClr val="tx1"/>
                        </a:solidFill>
                        <a:latin typeface="MS PGothic" panose="020B0600070205080204" pitchFamily="34" charset="-128"/>
                        <a:ea typeface="华文楷体" panose="02010600040101010101" pitchFamily="2" charset="-122"/>
                      </a:endParaRPr>
                    </a:p>
                  </a:txBody>
                  <a:tcPr marL="0" marR="0" marT="0" marB="0" anchor="b" anchorCtr="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负责人</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实施极限</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完成日</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方法及内容确认</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判定</a:t>
                      </a:r>
                      <a:r>
                        <a:rPr lang="ja-JP" altLang="en-US" sz="500" dirty="0">
                          <a:solidFill>
                            <a:schemeClr val="tx1"/>
                          </a:solidFill>
                          <a:latin typeface="MS PGothic" panose="020B0600070205080204" pitchFamily="34" charset="-128"/>
                        </a:rPr>
                        <a:t>（年月日）</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zh-CN" altLang="en-US" sz="500" dirty="0">
                          <a:solidFill>
                            <a:schemeClr val="tx1"/>
                          </a:solidFill>
                          <a:latin typeface="MS PGothic" panose="020B0600070205080204" pitchFamily="34" charset="-128"/>
                        </a:rPr>
                        <a:t>审核</a:t>
                      </a:r>
                      <a:endParaRPr lang="zh-CN"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r>
              <a:tr h="16668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r>
              <a:tr h="166687">
                <a:tc rowSpan="3">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en-US" altLang="ja-JP" sz="60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66688">
                <a:tc vMerge="1">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66687">
                <a:tc vMerge="1">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66688">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良　・　否</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w="6350" cap="flat" cmpd="sng">
                      <a:solidFill>
                        <a:srgbClr val="000000"/>
                      </a:solidFill>
                      <a:prstDash val="solid"/>
                      <a:headEnd type="none" w="med" len="med"/>
                      <a:tailEnd type="none" w="med" len="med"/>
                    </a:lnB>
                    <a:lnTlToBr>
                      <a:noFill/>
                    </a:lnTlToBr>
                    <a:lnBlToTr>
                      <a:noFill/>
                    </a:lnBlToTr>
                    <a:solidFill>
                      <a:schemeClr val="bg1"/>
                    </a:solidFill>
                  </a:tcPr>
                </a:tc>
              </a:tr>
              <a:tr h="16668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solidFill>
                      <a:schemeClr val="bg1"/>
                    </a:solidFill>
                  </a:tcPr>
                </a:tc>
              </a:tr>
              <a:tr h="26670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要　・　否</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66688">
                <a:tc rowSpan="4">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w="1270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66687">
                <a:tc vMerge="1">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t"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66688">
                <a:tc vMerge="1">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t"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r h="160337">
                <a:tc vMerge="1">
                  <a:tcP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600" dirty="0">
                          <a:solidFill>
                            <a:schemeClr val="tx1"/>
                          </a:solidFill>
                          <a:latin typeface="MS PGothic" panose="020B0600070205080204" pitchFamily="34" charset="-128"/>
                        </a:rPr>
                        <a:t>　</a:t>
                      </a: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endParaRPr lang="ja-JP" altLang="en-US" sz="6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b" hangingPunct="1">
                        <a:spcBef>
                          <a:spcPct val="0"/>
                        </a:spcBef>
                        <a:buClrTx/>
                        <a:buSzTx/>
                        <a:buFontTx/>
                        <a:buNone/>
                      </a:pPr>
                      <a:r>
                        <a:rPr lang="ja-JP" altLang="en-US" sz="500" dirty="0">
                          <a:solidFill>
                            <a:schemeClr val="tx1"/>
                          </a:solidFill>
                          <a:latin typeface="MS PGothic" panose="020B0600070205080204" pitchFamily="34" charset="-128"/>
                        </a:rPr>
                        <a:t>　</a:t>
                      </a:r>
                      <a:endParaRPr lang="ja-JP" altLang="en-US" sz="500" dirty="0">
                        <a:solidFill>
                          <a:schemeClr val="tx1"/>
                        </a:solidFill>
                        <a:latin typeface="MS PGothic" panose="020B0600070205080204" pitchFamily="34" charset="-128"/>
                      </a:endParaRPr>
                    </a:p>
                  </a:txBody>
                  <a:tcPr marL="0" marR="0" marT="0" marB="0" anchor="b" anchorCtr="0">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a:noFill/>
                    </a:lnT>
                    <a:lnB>
                      <a:noFill/>
                    </a:lnB>
                    <a:lnTlToBr>
                      <a:noFill/>
                    </a:lnTlToBr>
                    <a:lnBlToTr>
                      <a:noFill/>
                    </a:lnBlToTr>
                    <a:solidFill>
                      <a:schemeClr val="bg1"/>
                    </a:solidFill>
                  </a:tcPr>
                </a:tc>
              </a:tr>
            </a:tbl>
          </a:graphicData>
        </a:graphic>
      </p:graphicFrame>
      <p:sp>
        <p:nvSpPr>
          <p:cNvPr id="46280" name="Line 3"/>
          <p:cNvSpPr/>
          <p:nvPr/>
        </p:nvSpPr>
        <p:spPr>
          <a:xfrm flipV="1">
            <a:off x="428625" y="3857625"/>
            <a:ext cx="4286250" cy="500063"/>
          </a:xfrm>
          <a:prstGeom prst="line">
            <a:avLst/>
          </a:prstGeom>
          <a:ln w="9525" cap="flat" cmpd="sng">
            <a:solidFill>
              <a:srgbClr val="000000"/>
            </a:solidFill>
            <a:prstDash val="solid"/>
            <a:headEnd type="none" w="med" len="med"/>
            <a:tailEnd type="none" w="med" len="med"/>
          </a:ln>
        </p:spPr>
      </p:sp>
      <p:sp>
        <p:nvSpPr>
          <p:cNvPr id="46281" name="Line 2"/>
          <p:cNvSpPr/>
          <p:nvPr/>
        </p:nvSpPr>
        <p:spPr>
          <a:xfrm flipV="1">
            <a:off x="4786313" y="3857625"/>
            <a:ext cx="3881437" cy="500063"/>
          </a:xfrm>
          <a:prstGeom prst="line">
            <a:avLst/>
          </a:prstGeom>
          <a:ln w="9525" cap="flat" cmpd="sng">
            <a:solidFill>
              <a:srgbClr val="000000"/>
            </a:solidFill>
            <a:prstDash val="solid"/>
            <a:headEnd type="none" w="med" len="med"/>
            <a:tailEnd type="none" w="med" len="med"/>
          </a:ln>
        </p:spPr>
      </p:sp>
      <p:sp>
        <p:nvSpPr>
          <p:cNvPr id="46282" name="Text Box 2"/>
          <p:cNvSpPr txBox="1"/>
          <p:nvPr/>
        </p:nvSpPr>
        <p:spPr>
          <a:xfrm>
            <a:off x="285750" y="142875"/>
            <a:ext cx="3000375" cy="428625"/>
          </a:xfrm>
          <a:prstGeom prst="rect">
            <a:avLst/>
          </a:prstGeom>
          <a:solidFill>
            <a:srgbClr val="FFFF99"/>
          </a:solidFill>
          <a:ln w="9525">
            <a:noFill/>
          </a:ln>
        </p:spPr>
        <p:txBody>
          <a:bodyPr lIns="36576" tIns="27432" rIns="0" bIns="0"/>
          <a:p>
            <a:pPr rtl="1">
              <a:spcBef>
                <a:spcPct val="0"/>
              </a:spcBef>
            </a:pPr>
            <a:r>
              <a:rPr lang="en-US" altLang="ja-JP" sz="2000" b="1">
                <a:solidFill>
                  <a:srgbClr val="000000"/>
                </a:solidFill>
                <a:latin typeface="MS PGothic" panose="020B0600070205080204" pitchFamily="34" charset="-128"/>
              </a:rPr>
              <a:t>10.</a:t>
            </a:r>
            <a:r>
              <a:rPr lang="zh-CN" altLang="en-US" sz="2000" b="1" dirty="0">
                <a:solidFill>
                  <a:srgbClr val="000000"/>
                </a:solidFill>
                <a:latin typeface="MS PGothic" panose="020B0600070205080204" pitchFamily="34" charset="-128"/>
              </a:rPr>
              <a:t>不良改进情况汇报单</a:t>
            </a:r>
            <a:endParaRPr lang="ja-JP" altLang="en-US" sz="2000" b="1" dirty="0">
              <a:solidFill>
                <a:srgbClr val="000000"/>
              </a:solidFill>
              <a:latin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角丸四角形 1"/>
          <p:cNvSpPr/>
          <p:nvPr/>
        </p:nvSpPr>
        <p:spPr>
          <a:xfrm>
            <a:off x="3500438" y="642938"/>
            <a:ext cx="2071688" cy="500063"/>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2400" b="1" dirty="0">
                <a:latin typeface="宋体" panose="02010600030101010101" pitchFamily="2" charset="-122"/>
                <a:ea typeface="宋体" panose="02010600030101010101" pitchFamily="2" charset="-122"/>
              </a:rPr>
              <a:t>目  录</a:t>
            </a:r>
            <a:endParaRPr lang="ja-JP" altLang="en-US" sz="2400" b="1" dirty="0">
              <a:latin typeface="宋体" panose="02010600030101010101" pitchFamily="2" charset="-122"/>
              <a:ea typeface="宋体" panose="02010600030101010101" pitchFamily="2" charset="-122"/>
            </a:endParaRPr>
          </a:p>
        </p:txBody>
      </p:sp>
      <p:sp>
        <p:nvSpPr>
          <p:cNvPr id="4" name="テキスト ボックス 3"/>
          <p:cNvSpPr txBox="1"/>
          <p:nvPr/>
        </p:nvSpPr>
        <p:spPr>
          <a:xfrm>
            <a:off x="2500313" y="1571625"/>
            <a:ext cx="5429250" cy="4359275"/>
          </a:xfrm>
          <a:prstGeom prst="rect">
            <a:avLst/>
          </a:prstGeom>
          <a:noFill/>
        </p:spPr>
        <p:txBody>
          <a:bodyPr wrap="square" rtlCol="0">
            <a:spAutoFit/>
          </a:bodyPr>
          <a:p>
            <a:pPr>
              <a:spcBef>
                <a:spcPct val="0"/>
              </a:spcBef>
              <a:buNone/>
            </a:pPr>
            <a:r>
              <a:rPr lang="en-US" altLang="ja-JP" sz="2000" b="1">
                <a:latin typeface="Times New Roman" panose="02020603050405020304" pitchFamily="18" charset="0"/>
                <a:ea typeface="宋体" panose="02010600030101010101" pitchFamily="2" charset="-122"/>
              </a:rPr>
              <a:t>1.  </a:t>
            </a:r>
            <a:r>
              <a:rPr lang="zh-CN" altLang="en-US" sz="2000" b="1" dirty="0">
                <a:latin typeface="Times New Roman" panose="02020603050405020304" pitchFamily="18" charset="0"/>
                <a:ea typeface="宋体" panose="02010600030101010101" pitchFamily="2" charset="-122"/>
              </a:rPr>
              <a:t>品质保证</a:t>
            </a:r>
            <a:r>
              <a:rPr lang="en-US" altLang="ja-JP" sz="2000" b="1">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品质管理的重要性</a:t>
            </a:r>
            <a:endParaRPr lang="en-US" altLang="ja-JP" sz="2000" b="1">
              <a:latin typeface="Times New Roman" panose="02020603050405020304" pitchFamily="18" charset="0"/>
              <a:ea typeface="宋体" panose="02010600030101010101" pitchFamily="2" charset="-122"/>
            </a:endParaRPr>
          </a:p>
          <a:p>
            <a:pPr>
              <a:spcBef>
                <a:spcPct val="0"/>
              </a:spcBef>
              <a:buAutoNum type="arabicPeriod" startAt="2"/>
            </a:pPr>
            <a:r>
              <a:rPr lang="zh-CN" altLang="en-US" sz="2000" b="1" dirty="0">
                <a:latin typeface="Times New Roman" panose="02020603050405020304" pitchFamily="18" charset="0"/>
                <a:ea typeface="宋体" panose="02010600030101010101" pitchFamily="2" charset="-122"/>
              </a:rPr>
              <a:t>产品开发、品质管理主要技巧</a:t>
            </a:r>
            <a:endParaRPr lang="en-US" altLang="ja-JP" sz="2000" b="1">
              <a:latin typeface="Times New Roman" panose="02020603050405020304" pitchFamily="18" charset="0"/>
              <a:ea typeface="宋体" panose="02010600030101010101" pitchFamily="2" charset="-122"/>
            </a:endParaRPr>
          </a:p>
          <a:p>
            <a:pPr>
              <a:spcBef>
                <a:spcPct val="0"/>
              </a:spcBef>
              <a:buAutoNum type="arabicPeriod" startAt="2"/>
            </a:pPr>
            <a:endParaRPr lang="en-US" altLang="ja-JP" sz="2000" b="1">
              <a:latin typeface="Times New Roman" panose="02020603050405020304" pitchFamily="18" charset="0"/>
              <a:ea typeface="宋体" panose="02010600030101010101" pitchFamily="2" charset="-122"/>
            </a:endParaRPr>
          </a:p>
          <a:p>
            <a:pPr>
              <a:spcBef>
                <a:spcPct val="0"/>
              </a:spcBef>
              <a:buNone/>
            </a:pPr>
            <a:r>
              <a:rPr lang="en-US" altLang="ja-JP" sz="2000" b="1">
                <a:latin typeface="Times New Roman" panose="02020603050405020304" pitchFamily="18" charset="0"/>
                <a:ea typeface="宋体" panose="02010600030101010101" pitchFamily="2" charset="-122"/>
              </a:rPr>
              <a:t>3.  5W</a:t>
            </a:r>
            <a:r>
              <a:rPr lang="zh-CN" altLang="en-US" sz="2000" b="1" dirty="0">
                <a:latin typeface="Times New Roman" panose="02020603050405020304" pitchFamily="18" charset="0"/>
                <a:ea typeface="宋体" panose="02010600030101010101" pitchFamily="2" charset="-122"/>
              </a:rPr>
              <a:t>分析引言</a:t>
            </a:r>
            <a:endParaRPr lang="en-US" altLang="ja-JP" sz="2000" b="1">
              <a:latin typeface="Times New Roman" panose="02020603050405020304" pitchFamily="18" charset="0"/>
              <a:ea typeface="宋体" panose="02010600030101010101" pitchFamily="2" charset="-122"/>
            </a:endParaRPr>
          </a:p>
          <a:p>
            <a:pPr>
              <a:spcBef>
                <a:spcPct val="0"/>
              </a:spcBef>
              <a:buNone/>
            </a:pPr>
            <a:r>
              <a:rPr lang="en-US" altLang="ja-JP" sz="2000" b="1">
                <a:latin typeface="Times New Roman" panose="02020603050405020304" pitchFamily="18" charset="0"/>
                <a:ea typeface="宋体" panose="02010600030101010101" pitchFamily="2" charset="-122"/>
              </a:rPr>
              <a:t>4.  </a:t>
            </a:r>
            <a:r>
              <a:rPr lang="zh-CN" altLang="en-US" sz="2000" b="1" dirty="0">
                <a:latin typeface="Times New Roman" panose="02020603050405020304" pitchFamily="18" charset="0"/>
                <a:ea typeface="宋体" panose="02010600030101010101" pitchFamily="2" charset="-122"/>
              </a:rPr>
              <a:t>什么是</a:t>
            </a:r>
            <a:r>
              <a:rPr lang="en-US" altLang="ja-JP" sz="2000" b="1">
                <a:latin typeface="Times New Roman" panose="02020603050405020304" pitchFamily="18" charset="0"/>
                <a:ea typeface="宋体" panose="02010600030101010101" pitchFamily="2" charset="-122"/>
              </a:rPr>
              <a:t>5W</a:t>
            </a:r>
            <a:r>
              <a:rPr lang="zh-CN" altLang="en-US" sz="2000" b="1" dirty="0">
                <a:latin typeface="Times New Roman" panose="02020603050405020304" pitchFamily="18" charset="0"/>
                <a:ea typeface="宋体" panose="02010600030101010101" pitchFamily="2" charset="-122"/>
              </a:rPr>
              <a:t>分析</a:t>
            </a:r>
            <a:endParaRPr lang="en-US" altLang="ja-JP" sz="2000" b="1">
              <a:latin typeface="Times New Roman" panose="02020603050405020304" pitchFamily="18" charset="0"/>
              <a:ea typeface="宋体" panose="02010600030101010101" pitchFamily="2" charset="-122"/>
            </a:endParaRPr>
          </a:p>
          <a:p>
            <a:pPr>
              <a:spcBef>
                <a:spcPct val="0"/>
              </a:spcBef>
              <a:buNone/>
            </a:pPr>
            <a:r>
              <a:rPr lang="en-US" altLang="ja-JP" sz="2000" b="1">
                <a:latin typeface="Times New Roman" panose="02020603050405020304" pitchFamily="18" charset="0"/>
                <a:ea typeface="宋体" panose="02010600030101010101" pitchFamily="2" charset="-122"/>
              </a:rPr>
              <a:t>5.  5W</a:t>
            </a:r>
            <a:r>
              <a:rPr lang="zh-CN" altLang="en-US" sz="2000" b="1" dirty="0">
                <a:latin typeface="Times New Roman" panose="02020603050405020304" pitchFamily="18" charset="0"/>
                <a:ea typeface="宋体" panose="02010600030101010101" pitchFamily="2" charset="-122"/>
              </a:rPr>
              <a:t>分析概要</a:t>
            </a:r>
            <a:endParaRPr lang="en-US" altLang="ja-JP" sz="2000" b="1">
              <a:latin typeface="Times New Roman" panose="02020603050405020304" pitchFamily="18" charset="0"/>
              <a:ea typeface="宋体" panose="02010600030101010101" pitchFamily="2" charset="-122"/>
            </a:endParaRPr>
          </a:p>
          <a:p>
            <a:pPr>
              <a:spcBef>
                <a:spcPct val="0"/>
              </a:spcBef>
              <a:buNone/>
            </a:pPr>
            <a:r>
              <a:rPr lang="en-US" altLang="ja-JP" sz="2000" b="1">
                <a:latin typeface="Times New Roman" panose="02020603050405020304" pitchFamily="18" charset="0"/>
                <a:ea typeface="宋体" panose="02010600030101010101" pitchFamily="2" charset="-122"/>
              </a:rPr>
              <a:t>6.  5W</a:t>
            </a:r>
            <a:r>
              <a:rPr lang="zh-CN" altLang="en-US" sz="2000" b="1" dirty="0">
                <a:latin typeface="Times New Roman" panose="02020603050405020304" pitchFamily="18" charset="0"/>
                <a:ea typeface="宋体" panose="02010600030101010101" pitchFamily="2" charset="-122"/>
              </a:rPr>
              <a:t>分析事先准备</a:t>
            </a:r>
            <a:endParaRPr lang="en-US" altLang="ja-JP" sz="2000" b="1">
              <a:latin typeface="Times New Roman" panose="02020603050405020304" pitchFamily="18" charset="0"/>
              <a:ea typeface="宋体" panose="02010600030101010101" pitchFamily="2" charset="-122"/>
            </a:endParaRPr>
          </a:p>
          <a:p>
            <a:pPr>
              <a:spcBef>
                <a:spcPct val="0"/>
              </a:spcBef>
              <a:buNone/>
            </a:pPr>
            <a:r>
              <a:rPr lang="en-US" altLang="ja-JP" sz="2000" b="1">
                <a:latin typeface="Times New Roman" panose="02020603050405020304" pitchFamily="18" charset="0"/>
                <a:ea typeface="宋体" panose="02010600030101010101" pitchFamily="2" charset="-122"/>
              </a:rPr>
              <a:t>7.  5W</a:t>
            </a:r>
            <a:r>
              <a:rPr lang="zh-CN" altLang="en-US" sz="2000" b="1" dirty="0">
                <a:latin typeface="Times New Roman" panose="02020603050405020304" pitchFamily="18" charset="0"/>
                <a:ea typeface="宋体" panose="02010600030101010101" pitchFamily="2" charset="-122"/>
              </a:rPr>
              <a:t>分析法的实施</a:t>
            </a:r>
            <a:endParaRPr lang="en-US" altLang="ja-JP" sz="2000" b="1">
              <a:latin typeface="Times New Roman" panose="02020603050405020304" pitchFamily="18" charset="0"/>
              <a:ea typeface="宋体" panose="02010600030101010101" pitchFamily="2" charset="-122"/>
            </a:endParaRPr>
          </a:p>
          <a:p>
            <a:pPr>
              <a:spcBef>
                <a:spcPct val="0"/>
              </a:spcBef>
              <a:buNone/>
            </a:pPr>
            <a:r>
              <a:rPr lang="en-US" altLang="ja-JP" sz="2000" b="1">
                <a:latin typeface="Times New Roman" panose="02020603050405020304" pitchFamily="18" charset="0"/>
                <a:ea typeface="宋体" panose="02010600030101010101" pitchFamily="2" charset="-122"/>
              </a:rPr>
              <a:t>8.  </a:t>
            </a:r>
            <a:r>
              <a:rPr lang="zh-CN" altLang="en-US" sz="2000" b="1" dirty="0">
                <a:latin typeface="Times New Roman" panose="02020603050405020304" pitchFamily="18" charset="0"/>
                <a:ea typeface="宋体" panose="02010600030101010101" pitchFamily="2" charset="-122"/>
              </a:rPr>
              <a:t>事例介绍</a:t>
            </a:r>
            <a:endParaRPr lang="en-US" altLang="ja-JP" sz="2000" b="1">
              <a:latin typeface="Times New Roman" panose="02020603050405020304" pitchFamily="18" charset="0"/>
              <a:ea typeface="宋体" panose="02010600030101010101" pitchFamily="2" charset="-122"/>
            </a:endParaRPr>
          </a:p>
          <a:p>
            <a:pPr>
              <a:spcBef>
                <a:spcPct val="0"/>
              </a:spcBef>
              <a:buNone/>
            </a:pPr>
            <a:r>
              <a:rPr lang="ja-JP" altLang="en-US" sz="2000" b="1" dirty="0">
                <a:latin typeface="Times New Roman" panose="02020603050405020304" pitchFamily="18" charset="0"/>
                <a:ea typeface="宋体" panose="02010600030101010101" pitchFamily="2" charset="-122"/>
              </a:rPr>
              <a:t>　　  </a:t>
            </a:r>
            <a:r>
              <a:rPr lang="en-US" altLang="ja-JP" sz="2000" b="1">
                <a:latin typeface="Times New Roman" panose="02020603050405020304" pitchFamily="18" charset="0"/>
                <a:ea typeface="宋体" panose="02010600030101010101" pitchFamily="2" charset="-122"/>
              </a:rPr>
              <a:t>1)</a:t>
            </a:r>
            <a:r>
              <a:rPr lang="zh-CN" altLang="en-US" sz="2000" b="1" dirty="0">
                <a:latin typeface="Times New Roman" panose="02020603050405020304" pitchFamily="18" charset="0"/>
                <a:ea typeface="宋体" panose="02010600030101010101" pitchFamily="2" charset="-122"/>
              </a:rPr>
              <a:t>事例</a:t>
            </a:r>
            <a:r>
              <a:rPr lang="en-US" altLang="ja-JP" sz="2000" b="1">
                <a:latin typeface="Times New Roman" panose="02020603050405020304" pitchFamily="18" charset="0"/>
                <a:ea typeface="宋体" panose="02010600030101010101" pitchFamily="2" charset="-122"/>
              </a:rPr>
              <a:t>-1</a:t>
            </a:r>
            <a:endParaRPr lang="en-US" altLang="ja-JP" sz="2000" b="1">
              <a:latin typeface="Times New Roman" panose="02020603050405020304" pitchFamily="18" charset="0"/>
              <a:ea typeface="宋体" panose="02010600030101010101" pitchFamily="2" charset="-122"/>
            </a:endParaRPr>
          </a:p>
          <a:p>
            <a:pPr>
              <a:spcBef>
                <a:spcPct val="0"/>
              </a:spcBef>
              <a:buNone/>
            </a:pPr>
            <a:r>
              <a:rPr lang="ja-JP" altLang="en-US" sz="2000" b="1" dirty="0">
                <a:latin typeface="Times New Roman" panose="02020603050405020304" pitchFamily="18" charset="0"/>
                <a:ea typeface="宋体" panose="02010600030101010101" pitchFamily="2" charset="-122"/>
              </a:rPr>
              <a:t>　　  </a:t>
            </a:r>
            <a:r>
              <a:rPr lang="en-US" altLang="ja-JP" sz="2000" b="1">
                <a:latin typeface="Times New Roman" panose="02020603050405020304" pitchFamily="18" charset="0"/>
                <a:ea typeface="宋体" panose="02010600030101010101" pitchFamily="2" charset="-122"/>
              </a:rPr>
              <a:t>2</a:t>
            </a:r>
            <a:r>
              <a:rPr lang="en-US" altLang="zh-CN" sz="2000" b="1">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事例</a:t>
            </a:r>
            <a:r>
              <a:rPr lang="en-US" altLang="zh-CN" sz="2000" b="1">
                <a:latin typeface="Times New Roman" panose="02020603050405020304" pitchFamily="18" charset="0"/>
                <a:ea typeface="宋体" panose="02010600030101010101" pitchFamily="2" charset="-122"/>
              </a:rPr>
              <a:t>-</a:t>
            </a:r>
            <a:r>
              <a:rPr lang="en-US" altLang="ja-JP" sz="2000" b="1">
                <a:latin typeface="Times New Roman" panose="02020603050405020304" pitchFamily="18" charset="0"/>
                <a:ea typeface="宋体" panose="02010600030101010101" pitchFamily="2" charset="-122"/>
              </a:rPr>
              <a:t>2</a:t>
            </a:r>
            <a:endParaRPr lang="en-US" altLang="ja-JP" sz="2000" b="1">
              <a:latin typeface="Times New Roman" panose="02020603050405020304" pitchFamily="18" charset="0"/>
              <a:ea typeface="宋体" panose="02010600030101010101" pitchFamily="2" charset="-122"/>
            </a:endParaRPr>
          </a:p>
          <a:p>
            <a:pPr>
              <a:spcBef>
                <a:spcPct val="0"/>
              </a:spcBef>
              <a:buNone/>
            </a:pPr>
            <a:r>
              <a:rPr lang="ja-JP" altLang="en-US" sz="2000" b="1" dirty="0">
                <a:latin typeface="Times New Roman" panose="02020603050405020304" pitchFamily="18" charset="0"/>
                <a:ea typeface="宋体" panose="02010600030101010101" pitchFamily="2" charset="-122"/>
              </a:rPr>
              <a:t>　　  </a:t>
            </a:r>
            <a:r>
              <a:rPr lang="en-US" altLang="ja-JP" sz="2000" b="1">
                <a:latin typeface="Times New Roman" panose="02020603050405020304" pitchFamily="18" charset="0"/>
                <a:ea typeface="宋体" panose="02010600030101010101" pitchFamily="2" charset="-122"/>
              </a:rPr>
              <a:t>3</a:t>
            </a:r>
            <a:r>
              <a:rPr lang="en-US" altLang="zh-CN" sz="2000" b="1">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事例</a:t>
            </a:r>
            <a:r>
              <a:rPr lang="en-US" altLang="zh-CN" sz="2000" b="1">
                <a:latin typeface="Times New Roman" panose="02020603050405020304" pitchFamily="18" charset="0"/>
                <a:ea typeface="宋体" panose="02010600030101010101" pitchFamily="2" charset="-122"/>
              </a:rPr>
              <a:t>-</a:t>
            </a:r>
            <a:r>
              <a:rPr lang="en-US" altLang="ja-JP" sz="2000" b="1">
                <a:latin typeface="Times New Roman" panose="02020603050405020304" pitchFamily="18" charset="0"/>
                <a:ea typeface="宋体" panose="02010600030101010101" pitchFamily="2" charset="-122"/>
              </a:rPr>
              <a:t>3</a:t>
            </a:r>
            <a:endParaRPr lang="en-US" altLang="ja-JP" sz="2000" b="1">
              <a:latin typeface="Times New Roman" panose="02020603050405020304" pitchFamily="18" charset="0"/>
              <a:ea typeface="宋体" panose="02010600030101010101" pitchFamily="2" charset="-122"/>
            </a:endParaRPr>
          </a:p>
          <a:p>
            <a:pPr>
              <a:spcBef>
                <a:spcPct val="0"/>
              </a:spcBef>
              <a:buNone/>
            </a:pPr>
            <a:r>
              <a:rPr lang="en-US" altLang="ja-JP" sz="2000" b="1">
                <a:latin typeface="Times New Roman" panose="02020603050405020304" pitchFamily="18" charset="0"/>
                <a:ea typeface="宋体" panose="02010600030101010101" pitchFamily="2" charset="-122"/>
              </a:rPr>
              <a:t>9.  5W</a:t>
            </a:r>
            <a:r>
              <a:rPr lang="zh-CN" altLang="en-US" sz="2000" b="1" dirty="0">
                <a:latin typeface="Times New Roman" panose="02020603050405020304" pitchFamily="18" charset="0"/>
                <a:ea typeface="宋体" panose="02010600030101010101" pitchFamily="2" charset="-122"/>
              </a:rPr>
              <a:t>分析</a:t>
            </a:r>
            <a:r>
              <a:rPr lang="en-US" altLang="zh-CN" sz="2000" b="1">
                <a:latin typeface="Times New Roman" panose="02020603050405020304" pitchFamily="18" charset="0"/>
                <a:ea typeface="宋体" panose="02010600030101010101" pitchFamily="2" charset="-122"/>
              </a:rPr>
              <a:t>Excel</a:t>
            </a:r>
            <a:r>
              <a:rPr lang="zh-CN" altLang="en-US" sz="2000" b="1" dirty="0">
                <a:latin typeface="Times New Roman" panose="02020603050405020304" pitchFamily="18" charset="0"/>
                <a:ea typeface="宋体" panose="02010600030101010101" pitchFamily="2" charset="-122"/>
              </a:rPr>
              <a:t>表</a:t>
            </a:r>
            <a:endParaRPr lang="en-US" altLang="ja-JP" sz="2000" b="1">
              <a:latin typeface="Times New Roman" panose="02020603050405020304" pitchFamily="18" charset="0"/>
              <a:ea typeface="宋体" panose="02010600030101010101" pitchFamily="2" charset="-122"/>
            </a:endParaRPr>
          </a:p>
          <a:p>
            <a:pPr>
              <a:spcBef>
                <a:spcPct val="0"/>
              </a:spcBef>
              <a:buNone/>
            </a:pPr>
            <a:r>
              <a:rPr lang="en-US" altLang="ja-JP" sz="2000" b="1">
                <a:latin typeface="Times New Roman" panose="02020603050405020304" pitchFamily="18" charset="0"/>
                <a:ea typeface="宋体" panose="02010600030101010101" pitchFamily="2" charset="-122"/>
              </a:rPr>
              <a:t>10.</a:t>
            </a:r>
            <a:r>
              <a:rPr lang="zh-CN" altLang="en-US" sz="2000" b="1" dirty="0">
                <a:latin typeface="Times New Roman" panose="02020603050405020304" pitchFamily="18" charset="0"/>
                <a:ea typeface="宋体" panose="02010600030101010101" pitchFamily="2" charset="-122"/>
              </a:rPr>
              <a:t>结束语</a:t>
            </a:r>
            <a:endParaRPr lang="ja-JP" altLang="en-US" sz="2000" b="1" dirty="0">
              <a:latin typeface="Times New Roman" panose="02020603050405020304" pitchFamily="18" charset="0"/>
              <a:ea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角丸四角形 1"/>
          <p:cNvSpPr/>
          <p:nvPr/>
        </p:nvSpPr>
        <p:spPr>
          <a:xfrm>
            <a:off x="500063" y="428625"/>
            <a:ext cx="2143125" cy="571500"/>
          </a:xfrm>
          <a:prstGeom prst="roundRect">
            <a:avLst/>
          </a:prstGeom>
          <a:solidFill>
            <a:srgbClr val="FFFF99"/>
          </a:solidFill>
          <a:effectLst>
            <a:outerShdw blurRad="50800" dist="127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2400" b="1">
                <a:latin typeface="MS PGothic" panose="020B0600070205080204" pitchFamily="34" charset="-128"/>
              </a:rPr>
              <a:t>1</a:t>
            </a:r>
            <a:r>
              <a:rPr lang="en-US" altLang="zh-CN" sz="2400" b="1">
                <a:latin typeface="MS PGothic" panose="020B0600070205080204" pitchFamily="34" charset="-128"/>
              </a:rPr>
              <a:t>1</a:t>
            </a:r>
            <a:r>
              <a:rPr lang="en-US" altLang="ja-JP" sz="2400" b="1">
                <a:latin typeface="MS PGothic" panose="020B0600070205080204" pitchFamily="34" charset="-128"/>
              </a:rPr>
              <a:t>.</a:t>
            </a:r>
            <a:r>
              <a:rPr lang="zh-CN" altLang="en-US" sz="2400" b="1" dirty="0">
                <a:latin typeface="宋体" panose="02010600030101010101" pitchFamily="2" charset="-122"/>
                <a:ea typeface="宋体" panose="02010600030101010101" pitchFamily="2" charset="-122"/>
              </a:rPr>
              <a:t>结束语</a:t>
            </a:r>
            <a:endParaRPr lang="ja-JP" altLang="en-US" sz="2400" b="1" dirty="0">
              <a:latin typeface="宋体" panose="02010600030101010101" pitchFamily="2" charset="-122"/>
              <a:ea typeface="宋体" panose="02010600030101010101" pitchFamily="2" charset="-122"/>
            </a:endParaRPr>
          </a:p>
        </p:txBody>
      </p:sp>
      <p:sp>
        <p:nvSpPr>
          <p:cNvPr id="28675" name="テキスト ボックス 2"/>
          <p:cNvSpPr txBox="1"/>
          <p:nvPr/>
        </p:nvSpPr>
        <p:spPr>
          <a:xfrm>
            <a:off x="285750" y="1176338"/>
            <a:ext cx="8858250" cy="4359275"/>
          </a:xfrm>
          <a:prstGeom prst="rect">
            <a:avLst/>
          </a:prstGeom>
          <a:noFill/>
          <a:ln w="9525">
            <a:noFill/>
          </a:ln>
        </p:spPr>
        <p:txBody>
          <a:bodyPr>
            <a:spAutoFit/>
          </a:bodyPr>
          <a:p>
            <a:pPr>
              <a:spcBef>
                <a:spcPct val="0"/>
              </a:spcBef>
            </a:pPr>
            <a:r>
              <a:rPr lang="en-US" altLang="ja-JP" sz="2000" b="1">
                <a:latin typeface="Times New Roman" panose="02020603050405020304" pitchFamily="18" charset="0"/>
                <a:ea typeface="宋体" panose="02010600030101010101" pitchFamily="2" charset="-122"/>
              </a:rPr>
              <a:t>1.</a:t>
            </a:r>
            <a:r>
              <a:rPr lang="zh-CN" altLang="en-US" sz="2000" b="1" dirty="0">
                <a:latin typeface="Times New Roman" panose="02020603050405020304" pitchFamily="18" charset="0"/>
                <a:ea typeface="宋体" panose="02010600030101010101" pitchFamily="2" charset="-122"/>
              </a:rPr>
              <a:t>在日常工作中我们常常要面对公司内部的质量缺陷和外部的用户投诉。</a:t>
            </a:r>
            <a:endParaRPr lang="en-US" altLang="ja-JP" sz="2000" b="1">
              <a:latin typeface="Times New Roman" panose="02020603050405020304" pitchFamily="18" charset="0"/>
              <a:ea typeface="宋体" panose="02010600030101010101" pitchFamily="2" charset="-122"/>
            </a:endParaRPr>
          </a:p>
          <a:p>
            <a:pPr>
              <a:spcBef>
                <a:spcPct val="0"/>
              </a:spcBef>
            </a:pPr>
            <a:r>
              <a:rPr lang="ja-JP" altLang="en-US" sz="2000" b="1" dirty="0">
                <a:latin typeface="Times New Roman" panose="02020603050405020304" pitchFamily="18" charset="0"/>
                <a:ea typeface="宋体" panose="02010600030101010101" pitchFamily="2" charset="-122"/>
              </a:rPr>
              <a:t>　</a:t>
            </a:r>
            <a:r>
              <a:rPr lang="zh-CN" altLang="en-US" sz="2000" b="1" dirty="0">
                <a:latin typeface="Times New Roman" panose="02020603050405020304" pitchFamily="18" charset="0"/>
                <a:ea typeface="宋体" panose="02010600030101010101" pitchFamily="2" charset="-122"/>
              </a:rPr>
              <a:t>所以可以说</a:t>
            </a:r>
            <a:r>
              <a:rPr lang="ja-JP" altLang="en-US" sz="2000" b="1" dirty="0">
                <a:latin typeface="Times New Roman" panose="02020603050405020304" pitchFamily="18" charset="0"/>
                <a:ea typeface="宋体" panose="02010600030101010101" pitchFamily="2" charset="-122"/>
              </a:rPr>
              <a:t>「</a:t>
            </a:r>
            <a:r>
              <a:rPr lang="zh-CN" altLang="en-US" sz="2000" b="1" dirty="0">
                <a:solidFill>
                  <a:srgbClr val="FF0000"/>
                </a:solidFill>
                <a:latin typeface="Times New Roman" panose="02020603050405020304" pitchFamily="18" charset="0"/>
                <a:ea typeface="宋体" panose="02010600030101010101" pitchFamily="2" charset="-122"/>
              </a:rPr>
              <a:t>我们的工作就是解决问题</a:t>
            </a:r>
            <a:r>
              <a:rPr lang="ja-JP" altLang="en-US" sz="2000" b="1" dirty="0">
                <a:latin typeface="Times New Roman" panose="02020603050405020304" pitchFamily="18" charset="0"/>
                <a:ea typeface="宋体" panose="02010600030101010101" pitchFamily="2" charset="-122"/>
              </a:rPr>
              <a:t>」。</a:t>
            </a:r>
            <a:endParaRPr lang="en-US" altLang="ja-JP" sz="2000" b="1">
              <a:latin typeface="Times New Roman" panose="02020603050405020304" pitchFamily="18" charset="0"/>
              <a:ea typeface="宋体" panose="02010600030101010101" pitchFamily="2" charset="-122"/>
            </a:endParaRPr>
          </a:p>
          <a:p>
            <a:pPr>
              <a:spcBef>
                <a:spcPct val="0"/>
              </a:spcBef>
            </a:pPr>
            <a:endParaRPr lang="en-US" altLang="ja-JP" sz="2000" b="1">
              <a:latin typeface="Times New Roman" panose="02020603050405020304" pitchFamily="18" charset="0"/>
              <a:ea typeface="宋体" panose="02010600030101010101" pitchFamily="2" charset="-122"/>
            </a:endParaRPr>
          </a:p>
          <a:p>
            <a:pPr>
              <a:spcBef>
                <a:spcPct val="0"/>
              </a:spcBef>
            </a:pPr>
            <a:r>
              <a:rPr lang="en-US" altLang="ja-JP" sz="2000" b="1">
                <a:latin typeface="Times New Roman" panose="02020603050405020304" pitchFamily="18" charset="0"/>
                <a:ea typeface="宋体" panose="02010600030101010101" pitchFamily="2" charset="-122"/>
              </a:rPr>
              <a:t>2.</a:t>
            </a:r>
            <a:r>
              <a:rPr lang="zh-CN" altLang="en-US" sz="2000" b="1" dirty="0">
                <a:latin typeface="Times New Roman" panose="02020603050405020304" pitchFamily="18" charset="0"/>
                <a:ea typeface="宋体" panose="02010600030101010101" pitchFamily="2" charset="-122"/>
              </a:rPr>
              <a:t>因此、发现问题后需要寻求根本原因，解决问题。</a:t>
            </a:r>
            <a:endParaRPr lang="zh-CN" altLang="en-US" sz="2000" b="1" dirty="0">
              <a:latin typeface="Times New Roman" panose="02020603050405020304" pitchFamily="18" charset="0"/>
              <a:ea typeface="宋体" panose="02010600030101010101" pitchFamily="2" charset="-122"/>
            </a:endParaRPr>
          </a:p>
          <a:p>
            <a:pPr>
              <a:spcBef>
                <a:spcPct val="0"/>
              </a:spcBef>
            </a:pPr>
            <a:endParaRPr lang="en-US" altLang="zh-CN" sz="2000" b="1">
              <a:latin typeface="Times New Roman" panose="02020603050405020304" pitchFamily="18" charset="0"/>
              <a:ea typeface="宋体" panose="02010600030101010101" pitchFamily="2" charset="-122"/>
            </a:endParaRPr>
          </a:p>
          <a:p>
            <a:pPr>
              <a:spcBef>
                <a:spcPct val="0"/>
              </a:spcBef>
            </a:pPr>
            <a:r>
              <a:rPr lang="en-US" altLang="ja-JP" sz="2000" b="1">
                <a:latin typeface="Times New Roman" panose="02020603050405020304" pitchFamily="18" charset="0"/>
                <a:ea typeface="宋体" panose="02010600030101010101" pitchFamily="2" charset="-122"/>
              </a:rPr>
              <a:t>3.</a:t>
            </a:r>
            <a:r>
              <a:rPr lang="zh-CN" altLang="en-US" sz="2000" b="1" dirty="0">
                <a:latin typeface="Times New Roman" panose="02020603050405020304" pitchFamily="18" charset="0"/>
                <a:ea typeface="宋体" panose="02010600030101010101" pitchFamily="2" charset="-122"/>
              </a:rPr>
              <a:t>好不容易找到的根本原因，可以</a:t>
            </a:r>
            <a:r>
              <a:rPr lang="zh-CN" altLang="en-US" sz="2000" b="1" dirty="0">
                <a:solidFill>
                  <a:srgbClr val="FF0000"/>
                </a:solidFill>
                <a:latin typeface="Times New Roman" panose="02020603050405020304" pitchFamily="18" charset="0"/>
                <a:ea typeface="宋体" panose="02010600030101010101" pitchFamily="2" charset="-122"/>
              </a:rPr>
              <a:t>相信能从根本上解决问题。</a:t>
            </a:r>
            <a:endParaRPr lang="en-US" altLang="ja-JP" sz="2000" b="1">
              <a:solidFill>
                <a:srgbClr val="FF0000"/>
              </a:solidFill>
              <a:latin typeface="Times New Roman" panose="02020603050405020304" pitchFamily="18" charset="0"/>
              <a:ea typeface="宋体" panose="02010600030101010101" pitchFamily="2" charset="-122"/>
            </a:endParaRPr>
          </a:p>
          <a:p>
            <a:pPr>
              <a:spcBef>
                <a:spcPct val="0"/>
              </a:spcBef>
            </a:pPr>
            <a:endParaRPr lang="en-US" altLang="ja-JP" sz="2000" b="1">
              <a:latin typeface="Times New Roman" panose="02020603050405020304" pitchFamily="18" charset="0"/>
              <a:ea typeface="宋体" panose="02010600030101010101" pitchFamily="2" charset="-122"/>
            </a:endParaRPr>
          </a:p>
          <a:p>
            <a:pPr>
              <a:spcBef>
                <a:spcPct val="0"/>
              </a:spcBef>
            </a:pPr>
            <a:r>
              <a:rPr lang="en-US" altLang="ja-JP" sz="2000" b="1">
                <a:latin typeface="Times New Roman" panose="02020603050405020304" pitchFamily="18" charset="0"/>
                <a:ea typeface="宋体" panose="02010600030101010101" pitchFamily="2" charset="-122"/>
              </a:rPr>
              <a:t>4</a:t>
            </a:r>
            <a:r>
              <a:rPr lang="en-US" altLang="zh-CN" sz="2000" b="1">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运用</a:t>
            </a:r>
            <a:r>
              <a:rPr lang="en-US" altLang="zh-CN" sz="2000" b="1">
                <a:latin typeface="Times New Roman" panose="02020603050405020304" pitchFamily="18" charset="0"/>
                <a:ea typeface="宋体" panose="02010600030101010101" pitchFamily="2" charset="-122"/>
              </a:rPr>
              <a:t>｢</a:t>
            </a:r>
            <a:r>
              <a:rPr lang="en-US" altLang="ja-JP" sz="2000" b="1">
                <a:solidFill>
                  <a:srgbClr val="FF0000"/>
                </a:solidFill>
                <a:latin typeface="Times New Roman" panose="02020603050405020304" pitchFamily="18" charset="0"/>
                <a:ea typeface="宋体" panose="02010600030101010101" pitchFamily="2" charset="-122"/>
              </a:rPr>
              <a:t>5W</a:t>
            </a:r>
            <a:r>
              <a:rPr lang="zh-CN" altLang="en-US" sz="2000" b="1" dirty="0">
                <a:solidFill>
                  <a:srgbClr val="FF0000"/>
                </a:solidFill>
                <a:latin typeface="Times New Roman" panose="02020603050405020304" pitchFamily="18" charset="0"/>
                <a:ea typeface="宋体" panose="02010600030101010101" pitchFamily="2" charset="-122"/>
              </a:rPr>
              <a:t>分析法</a:t>
            </a:r>
            <a:r>
              <a:rPr lang="en-US" altLang="zh-CN" sz="2000" b="1">
                <a:solidFill>
                  <a:srgbClr val="FF0000"/>
                </a:solidFill>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可以顺利找到根本原因并采取行之有效的对策，</a:t>
            </a:r>
            <a:endParaRPr lang="zh-CN" altLang="en-US" sz="2000" b="1" dirty="0">
              <a:latin typeface="Times New Roman" panose="02020603050405020304" pitchFamily="18" charset="0"/>
              <a:ea typeface="宋体" panose="02010600030101010101" pitchFamily="2" charset="-122"/>
            </a:endParaRPr>
          </a:p>
          <a:p>
            <a:pPr>
              <a:spcBef>
                <a:spcPct val="0"/>
              </a:spcBef>
            </a:pPr>
            <a:r>
              <a:rPr lang="zh-CN" altLang="en-US" sz="2000" b="1" dirty="0">
                <a:latin typeface="Times New Roman" panose="02020603050405020304" pitchFamily="18" charset="0"/>
                <a:ea typeface="宋体" panose="02010600030101010101" pitchFamily="2" charset="-122"/>
              </a:rPr>
              <a:t>  该工作会成为我们品质管理方法之一。</a:t>
            </a:r>
            <a:endParaRPr lang="en-US" altLang="ja-JP" sz="2000" b="1">
              <a:latin typeface="Times New Roman" panose="02020603050405020304" pitchFamily="18" charset="0"/>
              <a:ea typeface="宋体" panose="02010600030101010101" pitchFamily="2" charset="-122"/>
            </a:endParaRPr>
          </a:p>
          <a:p>
            <a:pPr>
              <a:spcBef>
                <a:spcPct val="0"/>
              </a:spcBef>
            </a:pPr>
            <a:endParaRPr lang="en-US" altLang="ja-JP" sz="2000" b="1">
              <a:latin typeface="Times New Roman" panose="02020603050405020304" pitchFamily="18" charset="0"/>
              <a:ea typeface="宋体" panose="02010600030101010101" pitchFamily="2" charset="-122"/>
            </a:endParaRPr>
          </a:p>
          <a:p>
            <a:pPr>
              <a:spcBef>
                <a:spcPct val="0"/>
              </a:spcBef>
            </a:pPr>
            <a:r>
              <a:rPr lang="en-US" altLang="ja-JP" sz="2000" b="1">
                <a:latin typeface="Times New Roman" panose="02020603050405020304" pitchFamily="18" charset="0"/>
                <a:ea typeface="宋体" panose="02010600030101010101" pitchFamily="2" charset="-122"/>
              </a:rPr>
              <a:t>5</a:t>
            </a:r>
            <a:r>
              <a:rPr lang="en-US" altLang="zh-CN" sz="2000" b="1">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运用</a:t>
            </a:r>
            <a:r>
              <a:rPr lang="en-US" altLang="zh-CN" sz="2000" b="1">
                <a:latin typeface="Times New Roman" panose="02020603050405020304" pitchFamily="18" charset="0"/>
                <a:ea typeface="宋体" panose="02010600030101010101" pitchFamily="2" charset="-122"/>
              </a:rPr>
              <a:t>｢</a:t>
            </a:r>
            <a:r>
              <a:rPr lang="en-US" altLang="ja-JP" sz="2000" b="1">
                <a:latin typeface="Times New Roman" panose="02020603050405020304" pitchFamily="18" charset="0"/>
                <a:ea typeface="宋体" panose="02010600030101010101" pitchFamily="2" charset="-122"/>
              </a:rPr>
              <a:t>5W</a:t>
            </a:r>
            <a:r>
              <a:rPr lang="zh-CN" altLang="en-US" sz="2000" b="1" dirty="0">
                <a:latin typeface="Times New Roman" panose="02020603050405020304" pitchFamily="18" charset="0"/>
                <a:ea typeface="宋体" panose="02010600030101010101" pitchFamily="2" charset="-122"/>
              </a:rPr>
              <a:t>分析法</a:t>
            </a:r>
            <a:r>
              <a:rPr lang="en-US" altLang="ja-JP" sz="2000" b="1">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在</a:t>
            </a:r>
            <a:r>
              <a:rPr lang="zh-CN" altLang="en-US" sz="2000" b="1" dirty="0">
                <a:solidFill>
                  <a:srgbClr val="FF3300"/>
                </a:solidFill>
                <a:latin typeface="Times New Roman" panose="02020603050405020304" pitchFamily="18" charset="0"/>
                <a:ea typeface="宋体" panose="02010600030101010101" pitchFamily="2" charset="-122"/>
              </a:rPr>
              <a:t>降低材料、工资等制造成本的同时，还可以提高客户满意度</a:t>
            </a:r>
            <a:r>
              <a:rPr lang="zh-CN" altLang="en-US" sz="2000" b="1" dirty="0">
                <a:solidFill>
                  <a:srgbClr val="FF0000"/>
                </a:solidFill>
                <a:latin typeface="Times New Roman" panose="02020603050405020304" pitchFamily="18" charset="0"/>
                <a:ea typeface="宋体" panose="02010600030101010101" pitchFamily="2" charset="-122"/>
              </a:rPr>
              <a:t>。</a:t>
            </a:r>
            <a:endParaRPr lang="en-US" altLang="ja-JP" sz="2000" b="1">
              <a:latin typeface="Times New Roman" panose="02020603050405020304" pitchFamily="18" charset="0"/>
              <a:ea typeface="宋体" panose="02010600030101010101" pitchFamily="2" charset="-122"/>
            </a:endParaRPr>
          </a:p>
          <a:p>
            <a:pPr>
              <a:spcBef>
                <a:spcPct val="0"/>
              </a:spcBef>
            </a:pPr>
            <a:r>
              <a:rPr lang="ja-JP" altLang="en-US" sz="2000" b="1" dirty="0">
                <a:latin typeface="MS PGothic" panose="020B0600070205080204" pitchFamily="34" charset="-128"/>
              </a:rPr>
              <a:t>　</a:t>
            </a:r>
            <a:endParaRPr lang="en-US" altLang="ja-JP" sz="2000" b="1">
              <a:latin typeface="MS PGothic" panose="020B0600070205080204" pitchFamily="34" charset="-128"/>
            </a:endParaRPr>
          </a:p>
          <a:p>
            <a:pPr>
              <a:spcBef>
                <a:spcPct val="0"/>
              </a:spcBef>
            </a:pPr>
            <a:endParaRPr lang="ja-JP" altLang="en-US" sz="2000" b="1" dirty="0">
              <a:latin typeface="MS Gothic" panose="020B0609070205080204" charset="-128"/>
              <a:ea typeface="MS Gothic" panose="020B060907020508020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正方形/長方形 2"/>
          <p:cNvSpPr/>
          <p:nvPr/>
        </p:nvSpPr>
        <p:spPr>
          <a:xfrm>
            <a:off x="1127102" y="3243260"/>
            <a:ext cx="6551794" cy="1323439"/>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ja-JP" altLang="en-US" sz="4000" b="1" i="0" u="none" strike="noStrike" kern="1200" cap="none" spc="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Arial" panose="020B0604020202020204" pitchFamily="34" charset="0"/>
                <a:ea typeface="MS PGothic" panose="020B0600070205080204" pitchFamily="34" charset="-128"/>
                <a:cs typeface="+mn-cs"/>
              </a:rPr>
              <a:t>ご静聴ありがとうございました</a:t>
            </a:r>
            <a:endParaRPr kumimoji="1" lang="en-US" altLang="ja-JP" sz="4000" b="1" i="0" u="none" strike="noStrike" kern="1200" cap="none" spc="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Arial" panose="020B060402020202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ja-JP" altLang="en-US" sz="4000" b="1" i="0" u="none" strike="noStrike" kern="1200" cap="none" spc="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Arial" panose="020B0604020202020204" pitchFamily="34" charset="0"/>
                <a:ea typeface="MS PGothic" panose="020B0600070205080204" pitchFamily="34" charset="-128"/>
                <a:cs typeface="+mn-cs"/>
              </a:rPr>
              <a:t>謝謝</a:t>
            </a:r>
            <a:r>
              <a:rPr kumimoji="1" lang="en-US" altLang="ja-JP" sz="4000" b="1" i="0" u="none" strike="noStrike" kern="1200" cap="none" spc="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Arial" panose="020B0604020202020204" pitchFamily="34" charset="0"/>
                <a:ea typeface="MS PGothic" panose="020B0600070205080204" pitchFamily="34" charset="-128"/>
                <a:cs typeface="+mn-cs"/>
              </a:rPr>
              <a:t>!!</a:t>
            </a:r>
            <a:endParaRPr kumimoji="1" lang="ja-JP" altLang="en-US" sz="4000" b="1" i="0" u="none" strike="noStrike" kern="1200" cap="none" spc="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Arial" panose="020B0604020202020204" pitchFamily="34" charset="0"/>
              <a:ea typeface="MS PGothic" panose="020B0600070205080204" pitchFamily="34" charset="-128"/>
              <a:cs typeface="+mn-cs"/>
            </a:endParaRPr>
          </a:p>
        </p:txBody>
      </p:sp>
      <p:pic>
        <p:nvPicPr>
          <p:cNvPr id="29699" name="Picture 2"/>
          <p:cNvPicPr>
            <a:picLocks noChangeAspect="1"/>
          </p:cNvPicPr>
          <p:nvPr/>
        </p:nvPicPr>
        <p:blipFill>
          <a:blip r:embed="rId1"/>
          <a:stretch>
            <a:fillRect/>
          </a:stretch>
        </p:blipFill>
        <p:spPr>
          <a:xfrm>
            <a:off x="6929438" y="142875"/>
            <a:ext cx="1952625" cy="428625"/>
          </a:xfrm>
          <a:prstGeom prst="rect">
            <a:avLst/>
          </a:prstGeom>
          <a:noFill/>
          <a:ln w="9525">
            <a:noFill/>
          </a:ln>
        </p:spPr>
      </p:pic>
      <p:sp>
        <p:nvSpPr>
          <p:cNvPr id="5" name="正方形/長方形 4"/>
          <p:cNvSpPr/>
          <p:nvPr/>
        </p:nvSpPr>
        <p:spPr>
          <a:xfrm>
            <a:off x="2428860" y="1928802"/>
            <a:ext cx="3786214"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en-US" altLang="ja-JP" sz="5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MS PGothic" panose="020B0600070205080204" pitchFamily="34" charset="-128"/>
                <a:cs typeface="+mn-cs"/>
              </a:rPr>
              <a:t>The</a:t>
            </a:r>
            <a:r>
              <a:rPr kumimoji="1" lang="ja-JP" altLang="en-US" sz="5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MS PGothic" panose="020B0600070205080204" pitchFamily="34" charset="-128"/>
                <a:cs typeface="+mn-cs"/>
              </a:rPr>
              <a:t>　</a:t>
            </a:r>
            <a:r>
              <a:rPr kumimoji="1" lang="en-US" altLang="ja-JP" sz="5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MS PGothic" panose="020B0600070205080204" pitchFamily="34" charset="-128"/>
                <a:cs typeface="+mn-cs"/>
              </a:rPr>
              <a:t>END</a:t>
            </a:r>
            <a:endParaRPr kumimoji="1" lang="ja-JP" altLang="en-US" sz="5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anose="020B0604020202020204" pitchFamily="34" charset="0"/>
              <a:ea typeface="MS PGothic"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1"/>
          <p:cNvSpPr/>
          <p:nvPr/>
        </p:nvSpPr>
        <p:spPr>
          <a:xfrm>
            <a:off x="357188" y="1376363"/>
            <a:ext cx="8572500" cy="4486275"/>
          </a:xfrm>
          <a:prstGeom prst="rect">
            <a:avLst/>
          </a:prstGeom>
          <a:noFill/>
          <a:ln w="9525">
            <a:noFill/>
          </a:ln>
        </p:spPr>
        <p:txBody>
          <a:bodyPr anchor="ctr" anchorCtr="0">
            <a:spAutoFit/>
          </a:bodyPr>
          <a:p>
            <a:pPr eaLnBrk="0" hangingPunct="0">
              <a:spcBef>
                <a:spcPct val="0"/>
              </a:spcBef>
            </a:pPr>
            <a:br>
              <a:rPr lang="ja-JP" altLang="ja-JP" dirty="0">
                <a:latin typeface="Times New Roman" panose="02020603050405020304" pitchFamily="18" charset="0"/>
              </a:rPr>
            </a:br>
            <a:r>
              <a:rPr lang="ja-JP" altLang="en-US" b="1" dirty="0">
                <a:latin typeface="Times New Roman" panose="02020603050405020304" pitchFamily="18" charset="0"/>
                <a:ea typeface="宋体" panose="02010600030101010101" pitchFamily="2" charset="-122"/>
              </a:rPr>
              <a:t>３</a:t>
            </a:r>
            <a:r>
              <a:rPr lang="zh-CN" altLang="en-US" b="1" dirty="0">
                <a:latin typeface="Times New Roman" panose="02020603050405020304" pitchFamily="18" charset="0"/>
                <a:ea typeface="宋体" panose="02010600030101010101" pitchFamily="2" charset="-122"/>
              </a:rPr>
              <a:t>现主义是指重视</a:t>
            </a:r>
            <a:r>
              <a:rPr lang="zh-CN" altLang="en-US" b="1" dirty="0">
                <a:solidFill>
                  <a:srgbClr val="FF0000"/>
                </a:solidFill>
                <a:latin typeface="Times New Roman" panose="02020603050405020304" pitchFamily="18" charset="0"/>
                <a:ea typeface="宋体" panose="02010600030101010101" pitchFamily="2" charset="-122"/>
              </a:rPr>
              <a:t>现场</a:t>
            </a:r>
            <a:r>
              <a:rPr lang="ja-JP" altLang="en-US" b="1" dirty="0">
                <a:solidFill>
                  <a:srgbClr val="FF0000"/>
                </a:solidFill>
                <a:latin typeface="Times New Roman" panose="02020603050405020304" pitchFamily="18" charset="0"/>
                <a:ea typeface="宋体" panose="02010600030101010101" pitchFamily="2" charset="-122"/>
              </a:rPr>
              <a:t>、</a:t>
            </a:r>
            <a:r>
              <a:rPr lang="zh-CN" altLang="en-US" b="1" dirty="0">
                <a:solidFill>
                  <a:srgbClr val="FF0000"/>
                </a:solidFill>
                <a:latin typeface="Times New Roman" panose="02020603050405020304" pitchFamily="18" charset="0"/>
                <a:ea typeface="宋体" panose="02010600030101010101" pitchFamily="2" charset="-122"/>
              </a:rPr>
              <a:t>现物</a:t>
            </a:r>
            <a:r>
              <a:rPr lang="ja-JP" altLang="en-US" b="1" dirty="0">
                <a:solidFill>
                  <a:srgbClr val="FF0000"/>
                </a:solidFill>
                <a:latin typeface="Times New Roman" panose="02020603050405020304" pitchFamily="18" charset="0"/>
                <a:ea typeface="宋体" panose="02010600030101010101" pitchFamily="2" charset="-122"/>
              </a:rPr>
              <a:t>、</a:t>
            </a:r>
            <a:r>
              <a:rPr lang="zh-CN" altLang="en-US" b="1" dirty="0">
                <a:solidFill>
                  <a:srgbClr val="FF0000"/>
                </a:solidFill>
                <a:latin typeface="Times New Roman" panose="02020603050405020304" pitchFamily="18" charset="0"/>
                <a:ea typeface="宋体" panose="02010600030101010101" pitchFamily="2" charset="-122"/>
              </a:rPr>
              <a:t>现实</a:t>
            </a:r>
            <a:r>
              <a:rPr lang="zh-CN" altLang="en-US" dirty="0">
                <a:latin typeface="Times New Roman" panose="02020603050405020304" pitchFamily="18" charset="0"/>
                <a:ea typeface="宋体" panose="02010600030101010101" pitchFamily="2" charset="-122"/>
              </a:rPr>
              <a:t>的思考方式。</a:t>
            </a:r>
            <a:endParaRPr lang="en-US" altLang="zh-CN">
              <a:latin typeface="Times New Roman" panose="02020603050405020304" pitchFamily="18" charset="0"/>
              <a:ea typeface="宋体" panose="02010600030101010101" pitchFamily="2" charset="-122"/>
            </a:endParaRPr>
          </a:p>
          <a:p>
            <a:pPr eaLnBrk="0" hangingPunct="0">
              <a:spcBef>
                <a:spcPct val="0"/>
              </a:spcBef>
            </a:pPr>
            <a:r>
              <a:rPr lang="zh-CN" altLang="en-US" dirty="0">
                <a:latin typeface="Times New Roman" panose="02020603050405020304" pitchFamily="18" charset="0"/>
                <a:ea typeface="宋体" panose="02010600030101010101" pitchFamily="2" charset="-122"/>
              </a:rPr>
              <a:t>不重视</a:t>
            </a:r>
            <a:r>
              <a:rPr lang="ja-JP" altLang="en-US" dirty="0">
                <a:solidFill>
                  <a:srgbClr val="FF0000"/>
                </a:solidFill>
                <a:latin typeface="Times New Roman" panose="02020603050405020304" pitchFamily="18" charset="0"/>
                <a:ea typeface="宋体" panose="02010600030101010101" pitchFamily="2" charset="-122"/>
              </a:rPr>
              <a:t>「</a:t>
            </a:r>
            <a:r>
              <a:rPr lang="ja-JP" altLang="ja-JP" dirty="0">
                <a:solidFill>
                  <a:srgbClr val="FF0000"/>
                </a:solidFill>
                <a:latin typeface="Times New Roman" panose="02020603050405020304" pitchFamily="18" charset="0"/>
                <a:ea typeface="宋体" panose="02010600030101010101" pitchFamily="2" charset="-122"/>
              </a:rPr>
              <a:t>3</a:t>
            </a:r>
            <a:r>
              <a:rPr lang="zh-CN" altLang="en-US" dirty="0">
                <a:solidFill>
                  <a:srgbClr val="FF0000"/>
                </a:solidFill>
                <a:latin typeface="Times New Roman" panose="02020603050405020304" pitchFamily="18" charset="0"/>
                <a:ea typeface="宋体" panose="02010600030101010101" pitchFamily="2" charset="-122"/>
              </a:rPr>
              <a:t>现</a:t>
            </a:r>
            <a:r>
              <a:rPr lang="ja-JP" altLang="en-US" dirty="0">
                <a:solidFill>
                  <a:srgbClr val="FF0000"/>
                </a:solidFill>
                <a:latin typeface="Times New Roman" panose="02020603050405020304" pitchFamily="18" charset="0"/>
                <a:ea typeface="宋体" panose="02010600030101010101" pitchFamily="2" charset="-122"/>
              </a:rPr>
              <a:t>」を</a:t>
            </a:r>
            <a:r>
              <a:rPr lang="zh-CN" altLang="en-US" dirty="0">
                <a:solidFill>
                  <a:srgbClr val="FF0000"/>
                </a:solidFill>
                <a:latin typeface="Times New Roman" panose="02020603050405020304" pitchFamily="18" charset="0"/>
                <a:ea typeface="宋体" panose="02010600030101010101" pitchFamily="2" charset="-122"/>
              </a:rPr>
              <a:t>的话，很难抓住事情的本质。</a:t>
            </a:r>
            <a:br>
              <a:rPr lang="ja-JP" altLang="en-US" dirty="0">
                <a:latin typeface="Times New Roman" panose="02020603050405020304" pitchFamily="18" charset="0"/>
                <a:ea typeface="宋体" panose="02010600030101010101" pitchFamily="2" charset="-122"/>
              </a:rPr>
            </a:br>
            <a:br>
              <a:rPr lang="ja-JP" altLang="en-US" dirty="0">
                <a:latin typeface="Times New Roman" panose="02020603050405020304" pitchFamily="18" charset="0"/>
                <a:ea typeface="宋体" panose="02010600030101010101" pitchFamily="2" charset="-122"/>
              </a:rPr>
            </a:br>
            <a:r>
              <a:rPr lang="zh-CN" altLang="en-US" dirty="0">
                <a:latin typeface="Times New Roman" panose="02020603050405020304" pitchFamily="18" charset="0"/>
                <a:ea typeface="宋体" panose="02010600030101010101" pitchFamily="2" charset="-122"/>
              </a:rPr>
              <a:t>在工厂的生产现场，发现了不良品，仅仅问当事人一些情况，就下判断，</a:t>
            </a:r>
            <a:endParaRPr lang="zh-CN" altLang="en-US" dirty="0">
              <a:latin typeface="Times New Roman" panose="02020603050405020304" pitchFamily="18" charset="0"/>
              <a:ea typeface="宋体" panose="02010600030101010101" pitchFamily="2" charset="-122"/>
            </a:endParaRPr>
          </a:p>
          <a:p>
            <a:pPr eaLnBrk="0" hangingPunct="0">
              <a:spcBef>
                <a:spcPct val="0"/>
              </a:spcBef>
            </a:pPr>
            <a:r>
              <a:rPr lang="zh-CN" altLang="en-US" dirty="0">
                <a:latin typeface="Times New Roman" panose="02020603050405020304" pitchFamily="18" charset="0"/>
                <a:ea typeface="宋体" panose="02010600030101010101" pitchFamily="2" charset="-122"/>
              </a:rPr>
              <a:t>很容易向操作人员下达错误的指示。</a:t>
            </a:r>
            <a:endParaRPr lang="zh-CN" altLang="en-US" dirty="0">
              <a:latin typeface="Times New Roman" panose="02020603050405020304" pitchFamily="18" charset="0"/>
              <a:ea typeface="宋体" panose="02010600030101010101" pitchFamily="2" charset="-122"/>
            </a:endParaRPr>
          </a:p>
          <a:p>
            <a:pPr eaLnBrk="0" hangingPunct="0">
              <a:spcBef>
                <a:spcPct val="0"/>
              </a:spcBef>
            </a:pPr>
            <a:endParaRPr lang="en-US" altLang="ja-JP">
              <a:latin typeface="Times New Roman" panose="02020603050405020304" pitchFamily="18" charset="0"/>
              <a:ea typeface="宋体" panose="02010600030101010101" pitchFamily="2" charset="-122"/>
            </a:endParaRPr>
          </a:p>
          <a:p>
            <a:pPr eaLnBrk="0" hangingPunct="0">
              <a:spcBef>
                <a:spcPct val="0"/>
              </a:spcBef>
            </a:pPr>
            <a:r>
              <a:rPr lang="ja-JP" altLang="en-US" dirty="0">
                <a:solidFill>
                  <a:srgbClr val="FF0000"/>
                </a:solidFill>
                <a:latin typeface="Times New Roman" panose="02020603050405020304" pitchFamily="18" charset="0"/>
                <a:ea typeface="宋体" panose="02010600030101010101" pitchFamily="2" charset="-122"/>
              </a:rPr>
              <a:t>　　　　　</a:t>
            </a:r>
            <a:r>
              <a:rPr lang="ja-JP" altLang="en-US"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需要看产生不良品的工序 即</a:t>
            </a:r>
            <a:r>
              <a:rPr lang="en-US" altLang="ja-JP">
                <a:latin typeface="Times New Roman" panose="02020603050405020304" pitchFamily="18" charset="0"/>
                <a:ea typeface="宋体" panose="02010600030101010101" pitchFamily="2" charset="-122"/>
              </a:rPr>
              <a:t>  </a:t>
            </a:r>
            <a:r>
              <a:rPr lang="zh-CN" altLang="en-US" b="1" dirty="0">
                <a:solidFill>
                  <a:srgbClr val="FF0000"/>
                </a:solidFill>
                <a:latin typeface="Times New Roman" panose="02020603050405020304" pitchFamily="18" charset="0"/>
                <a:ea typeface="宋体" panose="02010600030101010101" pitchFamily="2" charset="-122"/>
              </a:rPr>
              <a:t>（现场）</a:t>
            </a:r>
            <a:r>
              <a:rPr lang="ja-JP" altLang="en-US" dirty="0">
                <a:solidFill>
                  <a:srgbClr val="FF0000"/>
                </a:solidFill>
                <a:latin typeface="Times New Roman" panose="02020603050405020304" pitchFamily="18" charset="0"/>
                <a:ea typeface="宋体" panose="02010600030101010101" pitchFamily="2" charset="-122"/>
              </a:rPr>
              <a:t>、</a:t>
            </a:r>
            <a:endParaRPr lang="en-US" altLang="ja-JP">
              <a:solidFill>
                <a:srgbClr val="FF0000"/>
              </a:solidFill>
              <a:latin typeface="Times New Roman" panose="02020603050405020304" pitchFamily="18" charset="0"/>
              <a:ea typeface="宋体" panose="02010600030101010101" pitchFamily="2" charset="-122"/>
            </a:endParaRPr>
          </a:p>
          <a:p>
            <a:pPr eaLnBrk="0" hangingPunct="0">
              <a:spcBef>
                <a:spcPct val="0"/>
              </a:spcBef>
            </a:pPr>
            <a:r>
              <a:rPr lang="ja-JP" altLang="en-US" dirty="0">
                <a:solidFill>
                  <a:srgbClr val="FF0000"/>
                </a:solidFill>
                <a:latin typeface="Times New Roman" panose="02020603050405020304" pitchFamily="18" charset="0"/>
                <a:ea typeface="宋体" panose="02010600030101010101" pitchFamily="2" charset="-122"/>
              </a:rPr>
              <a:t>　　　　　</a:t>
            </a:r>
            <a:r>
              <a:rPr lang="ja-JP" altLang="en-US"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需要看不良品本身             即</a:t>
            </a:r>
            <a:r>
              <a:rPr lang="ja-JP" altLang="en-US" dirty="0">
                <a:latin typeface="Times New Roman" panose="02020603050405020304" pitchFamily="18" charset="0"/>
                <a:ea typeface="宋体" panose="02010600030101010101" pitchFamily="2" charset="-122"/>
              </a:rPr>
              <a:t>  </a:t>
            </a:r>
            <a:r>
              <a:rPr lang="ja-JP" altLang="en-US" b="1" dirty="0">
                <a:solidFill>
                  <a:srgbClr val="FF0000"/>
                </a:solidFill>
                <a:latin typeface="Times New Roman" panose="02020603050405020304" pitchFamily="18" charset="0"/>
                <a:ea typeface="宋体" panose="02010600030101010101" pitchFamily="2" charset="-122"/>
              </a:rPr>
              <a:t>（</a:t>
            </a:r>
            <a:r>
              <a:rPr lang="zh-CN" altLang="en-US" b="1" dirty="0">
                <a:solidFill>
                  <a:srgbClr val="FF0000"/>
                </a:solidFill>
                <a:latin typeface="Times New Roman" panose="02020603050405020304" pitchFamily="18" charset="0"/>
                <a:ea typeface="宋体" panose="02010600030101010101" pitchFamily="2" charset="-122"/>
              </a:rPr>
              <a:t>现物</a:t>
            </a:r>
            <a:r>
              <a:rPr lang="ja-JP" altLang="en-US" b="1" dirty="0">
                <a:solidFill>
                  <a:srgbClr val="FF0000"/>
                </a:solidFill>
                <a:latin typeface="Times New Roman" panose="02020603050405020304" pitchFamily="18" charset="0"/>
                <a:ea typeface="宋体" panose="02010600030101010101" pitchFamily="2" charset="-122"/>
              </a:rPr>
              <a:t>）</a:t>
            </a:r>
            <a:r>
              <a:rPr lang="ja-JP" altLang="en-US" dirty="0">
                <a:latin typeface="Times New Roman" panose="02020603050405020304" pitchFamily="18" charset="0"/>
                <a:ea typeface="宋体" panose="02010600030101010101" pitchFamily="2" charset="-122"/>
              </a:rPr>
              <a:t>、</a:t>
            </a:r>
            <a:endParaRPr lang="en-US" altLang="ja-JP">
              <a:latin typeface="Times New Roman" panose="02020603050405020304" pitchFamily="18" charset="0"/>
              <a:ea typeface="宋体" panose="02010600030101010101" pitchFamily="2" charset="-122"/>
            </a:endParaRPr>
          </a:p>
          <a:p>
            <a:pPr eaLnBrk="0" hangingPunct="0">
              <a:spcBef>
                <a:spcPct val="0"/>
              </a:spcBef>
            </a:pPr>
            <a:r>
              <a:rPr lang="ja-JP" altLang="en-US" dirty="0">
                <a:solidFill>
                  <a:srgbClr val="FF0000"/>
                </a:solidFill>
                <a:latin typeface="Times New Roman" panose="02020603050405020304" pitchFamily="18" charset="0"/>
                <a:ea typeface="宋体" panose="02010600030101010101" pitchFamily="2" charset="-122"/>
              </a:rPr>
              <a:t>　　　　　</a:t>
            </a:r>
            <a:r>
              <a:rPr lang="ja-JP" altLang="en-US"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产生不良品的情况             即  </a:t>
            </a:r>
            <a:r>
              <a:rPr lang="ja-JP" altLang="en-US" b="1" dirty="0">
                <a:solidFill>
                  <a:srgbClr val="FF0000"/>
                </a:solidFill>
                <a:latin typeface="Times New Roman" panose="02020603050405020304" pitchFamily="18" charset="0"/>
                <a:ea typeface="宋体" panose="02010600030101010101" pitchFamily="2" charset="-122"/>
              </a:rPr>
              <a:t>（</a:t>
            </a:r>
            <a:r>
              <a:rPr lang="zh-CN" altLang="en-US" b="1" dirty="0">
                <a:solidFill>
                  <a:srgbClr val="FF0000"/>
                </a:solidFill>
                <a:latin typeface="Times New Roman" panose="02020603050405020304" pitchFamily="18" charset="0"/>
                <a:ea typeface="宋体" panose="02010600030101010101" pitchFamily="2" charset="-122"/>
              </a:rPr>
              <a:t>现实</a:t>
            </a:r>
            <a:r>
              <a:rPr lang="ja-JP" altLang="en-US" b="1" dirty="0">
                <a:solidFill>
                  <a:srgbClr val="FF0000"/>
                </a:solidFill>
                <a:latin typeface="Times New Roman" panose="02020603050405020304" pitchFamily="18" charset="0"/>
                <a:ea typeface="宋体" panose="02010600030101010101" pitchFamily="2" charset="-122"/>
              </a:rPr>
              <a:t>）</a:t>
            </a:r>
            <a:endParaRPr lang="en-US" altLang="ja-JP">
              <a:latin typeface="Times New Roman" panose="02020603050405020304" pitchFamily="18" charset="0"/>
              <a:ea typeface="宋体" panose="02010600030101010101" pitchFamily="2" charset="-122"/>
            </a:endParaRPr>
          </a:p>
          <a:p>
            <a:pPr eaLnBrk="0" hangingPunct="0">
              <a:spcBef>
                <a:spcPct val="0"/>
              </a:spcBef>
            </a:pPr>
            <a:endParaRPr lang="en-US" altLang="ja-JP">
              <a:solidFill>
                <a:srgbClr val="FF0000"/>
              </a:solidFill>
              <a:latin typeface="Times New Roman" panose="02020603050405020304" pitchFamily="18" charset="0"/>
              <a:ea typeface="宋体" panose="02010600030101010101" pitchFamily="2" charset="-122"/>
            </a:endParaRPr>
          </a:p>
          <a:p>
            <a:pPr eaLnBrk="0" hangingPunct="0">
              <a:spcBef>
                <a:spcPct val="0"/>
              </a:spcBef>
            </a:pPr>
            <a:r>
              <a:rPr lang="ja-JP" altLang="en-US" dirty="0">
                <a:latin typeface="Times New Roman" panose="02020603050405020304" pitchFamily="18"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　重视以上</a:t>
            </a:r>
            <a:r>
              <a:rPr lang="ja-JP" altLang="en-US" dirty="0">
                <a:latin typeface="Times New Roman" panose="02020603050405020304" pitchFamily="18" charset="0"/>
                <a:ea typeface="宋体" panose="02010600030101010101" pitchFamily="2" charset="-122"/>
              </a:rPr>
              <a:t>３</a:t>
            </a:r>
            <a:r>
              <a:rPr lang="zh-CN" altLang="en-US" dirty="0">
                <a:latin typeface="Times New Roman" panose="02020603050405020304" pitchFamily="18" charset="0"/>
                <a:ea typeface="宋体" panose="02010600030101010101" pitchFamily="2" charset="-122"/>
              </a:rPr>
              <a:t>现主义的话，可以做出更正确的判断。</a:t>
            </a:r>
            <a:br>
              <a:rPr lang="ja-JP" altLang="en-US" dirty="0">
                <a:latin typeface="Times New Roman" panose="02020603050405020304" pitchFamily="18" charset="0"/>
                <a:ea typeface="宋体" panose="02010600030101010101" pitchFamily="2" charset="-122"/>
              </a:rPr>
            </a:br>
            <a:br>
              <a:rPr lang="ja-JP" altLang="en-US" dirty="0">
                <a:latin typeface="Times New Roman" panose="02020603050405020304" pitchFamily="18" charset="0"/>
                <a:ea typeface="宋体" panose="02010600030101010101" pitchFamily="2" charset="-122"/>
              </a:rPr>
            </a:br>
            <a:r>
              <a:rPr lang="ja-JP" altLang="en-US" dirty="0">
                <a:latin typeface="Times New Roman" panose="02020603050405020304" pitchFamily="18" charset="0"/>
                <a:ea typeface="宋体" panose="02010600030101010101" pitchFamily="2" charset="-122"/>
              </a:rPr>
              <a:t>３</a:t>
            </a:r>
            <a:r>
              <a:rPr lang="zh-CN" altLang="en-US" dirty="0">
                <a:latin typeface="Times New Roman" panose="02020603050405020304" pitchFamily="18" charset="0"/>
                <a:ea typeface="宋体" panose="02010600030101010101" pitchFamily="2" charset="-122"/>
              </a:rPr>
              <a:t>现主义不仅适用于工厂产生不良品的场合，也适用于犯罪调查、</a:t>
            </a:r>
            <a:endParaRPr lang="zh-CN" altLang="en-US" dirty="0">
              <a:latin typeface="Times New Roman" panose="02020603050405020304" pitchFamily="18" charset="0"/>
              <a:ea typeface="宋体" panose="02010600030101010101" pitchFamily="2" charset="-122"/>
            </a:endParaRPr>
          </a:p>
          <a:p>
            <a:pPr eaLnBrk="0" hangingPunct="0">
              <a:spcBef>
                <a:spcPct val="0"/>
              </a:spcBef>
            </a:pPr>
            <a:r>
              <a:rPr lang="zh-CN" altLang="en-US" dirty="0">
                <a:latin typeface="Times New Roman" panose="02020603050405020304" pitchFamily="18" charset="0"/>
                <a:ea typeface="宋体" panose="02010600030101010101" pitchFamily="2" charset="-122"/>
              </a:rPr>
              <a:t>销售不佳等问题的解决。</a:t>
            </a:r>
            <a:br>
              <a:rPr lang="ja-JP" altLang="en-US" dirty="0">
                <a:latin typeface="Times New Roman" panose="02020603050405020304" pitchFamily="18" charset="0"/>
                <a:ea typeface="宋体" panose="02010600030101010101" pitchFamily="2" charset="-122"/>
              </a:rPr>
            </a:br>
            <a:endParaRPr lang="ja-JP" altLang="en-US" dirty="0">
              <a:latin typeface="Times New Roman" panose="02020603050405020304" pitchFamily="18" charset="0"/>
              <a:ea typeface="宋体" panose="02010600030101010101" pitchFamily="2" charset="-122"/>
            </a:endParaRPr>
          </a:p>
        </p:txBody>
      </p:sp>
      <p:sp>
        <p:nvSpPr>
          <p:cNvPr id="30723" name="テキスト ボックス 3"/>
          <p:cNvSpPr txBox="1"/>
          <p:nvPr/>
        </p:nvSpPr>
        <p:spPr>
          <a:xfrm>
            <a:off x="642938" y="909003"/>
            <a:ext cx="1285875" cy="376237"/>
          </a:xfrm>
          <a:prstGeom prst="rect">
            <a:avLst/>
          </a:prstGeom>
          <a:solidFill>
            <a:schemeClr val="bg1">
              <a:alpha val="50980"/>
            </a:schemeClr>
          </a:solidFill>
          <a:ln w="9525" cap="flat" cmpd="sng">
            <a:solidFill>
              <a:schemeClr val="tx1"/>
            </a:solidFill>
            <a:prstDash val="solid"/>
            <a:miter/>
            <a:headEnd type="none" w="med" len="med"/>
            <a:tailEnd type="none" w="med" len="med"/>
          </a:ln>
        </p:spPr>
        <p:txBody>
          <a:bodyPr>
            <a:spAutoFit/>
          </a:bodyPr>
          <a:p>
            <a:pPr algn="ctr">
              <a:spcBef>
                <a:spcPct val="0"/>
              </a:spcBef>
            </a:pPr>
            <a:r>
              <a:rPr lang="zh-CN" altLang="en-US" dirty="0">
                <a:latin typeface="Arial" panose="020B0604020202020204" pitchFamily="34" charset="0"/>
              </a:rPr>
              <a:t>附件</a:t>
            </a:r>
            <a:r>
              <a:rPr lang="en-US" altLang="ja-JP">
                <a:latin typeface="Arial" panose="020B0604020202020204" pitchFamily="34" charset="0"/>
              </a:rPr>
              <a:t>-1</a:t>
            </a:r>
            <a:endParaRPr lang="ja-JP" altLang="en-US" dirty="0">
              <a:latin typeface="Arial" panose="020B0604020202020204" pitchFamily="34" charset="0"/>
            </a:endParaRPr>
          </a:p>
        </p:txBody>
      </p:sp>
      <p:sp>
        <p:nvSpPr>
          <p:cNvPr id="30724" name="テキスト ボックス 4"/>
          <p:cNvSpPr txBox="1"/>
          <p:nvPr/>
        </p:nvSpPr>
        <p:spPr>
          <a:xfrm>
            <a:off x="2857500" y="909320"/>
            <a:ext cx="2714625" cy="376238"/>
          </a:xfrm>
          <a:prstGeom prst="rect">
            <a:avLst/>
          </a:prstGeom>
          <a:solidFill>
            <a:schemeClr val="bg1">
              <a:alpha val="50980"/>
            </a:schemeClr>
          </a:solidFill>
          <a:ln w="9525" cap="flat" cmpd="sng">
            <a:solidFill>
              <a:schemeClr val="tx1"/>
            </a:solidFill>
            <a:prstDash val="solid"/>
            <a:miter/>
            <a:headEnd type="none" w="med" len="med"/>
            <a:tailEnd type="none" w="med" len="med"/>
          </a:ln>
        </p:spPr>
        <p:txBody>
          <a:bodyPr>
            <a:spAutoFit/>
          </a:bodyPr>
          <a:p>
            <a:pPr algn="ctr">
              <a:spcBef>
                <a:spcPct val="0"/>
              </a:spcBef>
            </a:pPr>
            <a:r>
              <a:rPr lang="en-US" altLang="ja-JP" b="1">
                <a:latin typeface="Times New Roman" panose="02020603050405020304" pitchFamily="18" charset="0"/>
                <a:ea typeface="宋体" panose="02010600030101010101" pitchFamily="2" charset="-122"/>
              </a:rPr>
              <a:t>3</a:t>
            </a:r>
            <a:r>
              <a:rPr lang="zh-CN" altLang="en-US" b="1" dirty="0">
                <a:latin typeface="Times New Roman" panose="02020603050405020304" pitchFamily="18" charset="0"/>
                <a:ea typeface="宋体" panose="02010600030101010101" pitchFamily="2" charset="-122"/>
              </a:rPr>
              <a:t>现主义的定义</a:t>
            </a:r>
            <a:endParaRPr lang="en-US" altLang="zh-CN" b="1">
              <a:latin typeface="Times New Roman" panose="02020603050405020304" pitchFamily="18" charset="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テキスト ボックス 1"/>
          <p:cNvSpPr txBox="1"/>
          <p:nvPr/>
        </p:nvSpPr>
        <p:spPr>
          <a:xfrm>
            <a:off x="683895" y="981075"/>
            <a:ext cx="4000500" cy="650875"/>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b="1">
                <a:latin typeface="Times New Roman" panose="02020603050405020304" pitchFamily="18" charset="0"/>
                <a:ea typeface="宋体" panose="02010600030101010101" pitchFamily="2" charset="-122"/>
              </a:rPr>
              <a:t>1.</a:t>
            </a:r>
            <a:r>
              <a:rPr lang="zh-CN" altLang="en-US" b="1" dirty="0">
                <a:latin typeface="Times New Roman" panose="02020603050405020304" pitchFamily="18" charset="0"/>
                <a:ea typeface="宋体" panose="02010600030101010101" pitchFamily="2" charset="-122"/>
              </a:rPr>
              <a:t>品质保证</a:t>
            </a:r>
            <a:r>
              <a:rPr lang="en-US" altLang="ja-JP" b="1">
                <a:latin typeface="Times New Roman" panose="02020603050405020304" pitchFamily="18" charset="0"/>
                <a:ea typeface="宋体" panose="02010600030101010101" pitchFamily="2" charset="-122"/>
              </a:rPr>
              <a:t>/</a:t>
            </a:r>
            <a:r>
              <a:rPr lang="zh-CN" altLang="en-US" b="1" dirty="0">
                <a:latin typeface="Times New Roman" panose="02020603050405020304" pitchFamily="18" charset="0"/>
                <a:ea typeface="宋体" panose="02010600030101010101" pitchFamily="2" charset="-122"/>
              </a:rPr>
              <a:t>品质管理的重要性</a:t>
            </a:r>
            <a:endParaRPr lang="en-US" altLang="ja-JP" b="1">
              <a:latin typeface="Times New Roman" panose="02020603050405020304" pitchFamily="18" charset="0"/>
              <a:ea typeface="宋体" panose="02010600030101010101" pitchFamily="2" charset="-122"/>
            </a:endParaRPr>
          </a:p>
          <a:p>
            <a:pPr>
              <a:spcBef>
                <a:spcPct val="0"/>
              </a:spcBef>
            </a:pPr>
            <a:r>
              <a:rPr lang="ja-JP" altLang="en-US" b="1" dirty="0">
                <a:latin typeface="Times New Roman" panose="02020603050405020304" pitchFamily="18" charset="0"/>
                <a:ea typeface="宋体" panose="02010600030101010101" pitchFamily="2" charset="-122"/>
              </a:rPr>
              <a:t>　 </a:t>
            </a:r>
            <a:r>
              <a:rPr lang="zh-CN" altLang="en-US" b="1" dirty="0">
                <a:latin typeface="Times New Roman" panose="02020603050405020304" pitchFamily="18" charset="0"/>
                <a:ea typeface="宋体" panose="02010600030101010101" pitchFamily="2" charset="-122"/>
              </a:rPr>
              <a:t>企业</a:t>
            </a:r>
            <a:r>
              <a:rPr lang="en-US" altLang="ja-JP" b="1">
                <a:latin typeface="Times New Roman" panose="02020603050405020304" pitchFamily="18" charset="0"/>
                <a:ea typeface="宋体" panose="02010600030101010101" pitchFamily="2" charset="-122"/>
              </a:rPr>
              <a:t>/</a:t>
            </a:r>
            <a:r>
              <a:rPr lang="zh-CN" altLang="en-US" b="1" dirty="0">
                <a:latin typeface="Times New Roman" panose="02020603050405020304" pitchFamily="18" charset="0"/>
                <a:ea typeface="宋体" panose="02010600030101010101" pitchFamily="2" charset="-122"/>
              </a:rPr>
              <a:t>工厂的</a:t>
            </a:r>
            <a:r>
              <a:rPr lang="en-US" altLang="zh-CN" b="1">
                <a:latin typeface="Times New Roman" panose="02020603050405020304" pitchFamily="18" charset="0"/>
                <a:ea typeface="宋体" panose="02010600030101010101" pitchFamily="2" charset="-122"/>
              </a:rPr>
              <a:t>6</a:t>
            </a:r>
            <a:r>
              <a:rPr lang="zh-CN" altLang="en-US" b="1" dirty="0">
                <a:latin typeface="Times New Roman" panose="02020603050405020304" pitchFamily="18" charset="0"/>
                <a:ea typeface="宋体" panose="02010600030101010101" pitchFamily="2" charset="-122"/>
              </a:rPr>
              <a:t>大任务及管理</a:t>
            </a:r>
            <a:r>
              <a:rPr lang="ja-JP" altLang="en-US" b="1" dirty="0">
                <a:latin typeface="Times New Roman" panose="02020603050405020304" pitchFamily="18" charset="0"/>
                <a:ea typeface="宋体" panose="02010600030101010101" pitchFamily="2" charset="-122"/>
              </a:rPr>
              <a:t>・</a:t>
            </a:r>
            <a:r>
              <a:rPr lang="zh-CN" altLang="en-US" b="1" dirty="0">
                <a:latin typeface="Times New Roman" panose="02020603050405020304" pitchFamily="18" charset="0"/>
                <a:ea typeface="宋体" panose="02010600030101010101" pitchFamily="2" charset="-122"/>
              </a:rPr>
              <a:t>改进</a:t>
            </a:r>
            <a:endParaRPr lang="en-US" altLang="ja-JP" b="1">
              <a:latin typeface="Times New Roman" panose="02020603050405020304" pitchFamily="18" charset="0"/>
              <a:ea typeface="宋体" panose="02010600030101010101" pitchFamily="2" charset="-122"/>
            </a:endParaRPr>
          </a:p>
        </p:txBody>
      </p:sp>
      <p:sp>
        <p:nvSpPr>
          <p:cNvPr id="12291" name="テキスト ボックス 2"/>
          <p:cNvSpPr txBox="1"/>
          <p:nvPr/>
        </p:nvSpPr>
        <p:spPr>
          <a:xfrm>
            <a:off x="1214438" y="1785938"/>
            <a:ext cx="5786437" cy="711200"/>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sz="2000" b="1">
                <a:latin typeface="Arial" panose="020B0604020202020204" pitchFamily="34" charset="0"/>
              </a:rPr>
              <a:t>1)</a:t>
            </a:r>
            <a:r>
              <a:rPr lang="ja-JP" altLang="en-US" sz="2000" b="1" dirty="0">
                <a:latin typeface="Arial" panose="020B0604020202020204" pitchFamily="34" charset="0"/>
              </a:rPr>
              <a:t>　</a:t>
            </a:r>
            <a:r>
              <a:rPr lang="zh-CN" altLang="en-US" sz="2000" b="1" dirty="0">
                <a:latin typeface="宋体" panose="02010600030101010101" pitchFamily="2" charset="-122"/>
                <a:ea typeface="宋体" panose="02010600030101010101" pitchFamily="2" charset="-122"/>
              </a:rPr>
              <a:t>管  理</a:t>
            </a:r>
            <a:r>
              <a:rPr lang="zh-CN" altLang="en-US" sz="2000" b="1" dirty="0">
                <a:latin typeface="Arial" panose="020B0604020202020204" pitchFamily="34" charset="0"/>
              </a:rPr>
              <a:t>： </a:t>
            </a:r>
            <a:r>
              <a:rPr lang="zh-CN" altLang="en-US" sz="2000" b="1" dirty="0">
                <a:latin typeface="Arial" panose="020B0604020202020204" pitchFamily="34" charset="0"/>
                <a:ea typeface="宋体" panose="02010600030101010101" pitchFamily="2" charset="-122"/>
              </a:rPr>
              <a:t>现状水平的维持　→缩小差距</a:t>
            </a:r>
            <a:r>
              <a:rPr lang="ja-JP" altLang="en-US" sz="2000" b="1" dirty="0">
                <a:latin typeface="Arial" panose="020B0604020202020204" pitchFamily="34" charset="0"/>
              </a:rPr>
              <a:t>　</a:t>
            </a:r>
            <a:endParaRPr lang="ja-JP" altLang="en-US" sz="2000" b="1" dirty="0">
              <a:latin typeface="Arial" panose="020B0604020202020204" pitchFamily="34" charset="0"/>
            </a:endParaRPr>
          </a:p>
          <a:p>
            <a:pPr>
              <a:spcBef>
                <a:spcPct val="0"/>
              </a:spcBef>
            </a:pPr>
            <a:r>
              <a:rPr lang="en-US" altLang="ja-JP" sz="2000" b="1">
                <a:latin typeface="Arial" panose="020B0604020202020204" pitchFamily="34" charset="0"/>
              </a:rPr>
              <a:t>2)</a:t>
            </a:r>
            <a:r>
              <a:rPr lang="ja-JP" altLang="en-US" sz="2000" b="1" dirty="0">
                <a:latin typeface="Arial" panose="020B0604020202020204" pitchFamily="34" charset="0"/>
              </a:rPr>
              <a:t>　</a:t>
            </a:r>
            <a:r>
              <a:rPr lang="zh-CN" altLang="en-US" sz="2000" b="1" dirty="0">
                <a:latin typeface="宋体" panose="02010600030101010101" pitchFamily="2" charset="-122"/>
                <a:ea typeface="宋体" panose="02010600030101010101" pitchFamily="2" charset="-122"/>
              </a:rPr>
              <a:t>改  进</a:t>
            </a:r>
            <a:r>
              <a:rPr lang="zh-CN" altLang="en-US" sz="2000" b="1" dirty="0">
                <a:latin typeface="Arial" panose="020B0604020202020204" pitchFamily="34" charset="0"/>
              </a:rPr>
              <a:t>： </a:t>
            </a:r>
            <a:r>
              <a:rPr lang="zh-CN" altLang="en-US" sz="2000" b="1" dirty="0">
                <a:latin typeface="宋体" panose="02010600030101010101" pitchFamily="2" charset="-122"/>
                <a:ea typeface="宋体" panose="02010600030101010101" pitchFamily="2" charset="-122"/>
              </a:rPr>
              <a:t>现状水平的提高  </a:t>
            </a:r>
            <a:r>
              <a:rPr lang="ja-JP" altLang="en-US" sz="2000" b="1" dirty="0">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改善平均值</a:t>
            </a:r>
            <a:r>
              <a:rPr lang="ja-JP" altLang="en-US" sz="2000" b="1" dirty="0">
                <a:latin typeface="Arial" panose="020B0604020202020204" pitchFamily="34" charset="0"/>
              </a:rPr>
              <a:t>　　　</a:t>
            </a:r>
            <a:r>
              <a:rPr lang="ja-JP" altLang="en-US" b="1" dirty="0">
                <a:latin typeface="Arial" panose="020B0604020202020204" pitchFamily="34" charset="0"/>
              </a:rPr>
              <a:t>　</a:t>
            </a:r>
            <a:endParaRPr lang="ja-JP" altLang="en-US" b="1" dirty="0">
              <a:latin typeface="Arial" panose="020B0604020202020204" pitchFamily="34" charset="0"/>
            </a:endParaRPr>
          </a:p>
        </p:txBody>
      </p:sp>
      <p:sp>
        <p:nvSpPr>
          <p:cNvPr id="12292" name="テキスト ボックス 3"/>
          <p:cNvSpPr txBox="1"/>
          <p:nvPr/>
        </p:nvSpPr>
        <p:spPr>
          <a:xfrm>
            <a:off x="1071563" y="2857500"/>
            <a:ext cx="6000750" cy="2549525"/>
          </a:xfrm>
          <a:prstGeom prst="rect">
            <a:avLst/>
          </a:prstGeom>
          <a:solidFill>
            <a:srgbClr val="FFCCFF"/>
          </a:solidFill>
          <a:ln w="19050" cap="flat" cmpd="sng">
            <a:solidFill>
              <a:schemeClr val="tx1"/>
            </a:solidFill>
            <a:prstDash val="sysDash"/>
            <a:miter/>
            <a:headEnd type="none" w="med" len="med"/>
            <a:tailEnd type="none" w="med" len="med"/>
          </a:ln>
        </p:spPr>
        <p:txBody>
          <a:bodyPr>
            <a:spAutoFit/>
          </a:bodyPr>
          <a:p>
            <a:pPr>
              <a:spcBef>
                <a:spcPct val="0"/>
              </a:spcBef>
            </a:pPr>
            <a:r>
              <a:rPr lang="ja-JP" altLang="en-US" sz="2000" b="1" dirty="0">
                <a:latin typeface="Arial" panose="020B0604020202020204" pitchFamily="34" charset="0"/>
              </a:rPr>
              <a:t>　　</a:t>
            </a:r>
            <a:endParaRPr lang="en-US" altLang="ja-JP" sz="2000" b="1">
              <a:latin typeface="Arial" panose="020B0604020202020204" pitchFamily="34" charset="0"/>
            </a:endParaRPr>
          </a:p>
          <a:p>
            <a:pPr>
              <a:spcBef>
                <a:spcPct val="0"/>
              </a:spcBef>
            </a:pPr>
            <a:r>
              <a:rPr lang="en-US" altLang="ja-JP" sz="2000" b="1">
                <a:latin typeface="Arial" panose="020B0604020202020204" pitchFamily="34" charset="0"/>
              </a:rPr>
              <a:t>    </a:t>
            </a:r>
            <a:r>
              <a:rPr lang="ja-JP" altLang="en-US" sz="2000" b="1" dirty="0">
                <a:latin typeface="Arial" panose="020B0604020202020204" pitchFamily="34" charset="0"/>
              </a:rPr>
              <a:t>　</a:t>
            </a:r>
            <a:r>
              <a:rPr lang="en-US" altLang="ja-JP" sz="2000" b="1">
                <a:latin typeface="Arial" panose="020B0604020202020204" pitchFamily="34" charset="0"/>
              </a:rPr>
              <a:t> </a:t>
            </a:r>
            <a:r>
              <a:rPr lang="ja-JP" altLang="en-US" sz="2000" b="1" dirty="0">
                <a:solidFill>
                  <a:srgbClr val="FF0000"/>
                </a:solidFill>
                <a:latin typeface="Arial" panose="020B0604020202020204" pitchFamily="34" charset="0"/>
              </a:rPr>
              <a:t>Ｑ</a:t>
            </a:r>
            <a:r>
              <a:rPr lang="ja-JP" altLang="en-US" sz="2000" b="1" dirty="0">
                <a:latin typeface="Arial" panose="020B0604020202020204" pitchFamily="34" charset="0"/>
              </a:rPr>
              <a:t> </a:t>
            </a:r>
            <a:r>
              <a:rPr lang="en-US" altLang="ja-JP" sz="2000" b="1">
                <a:latin typeface="Arial" panose="020B0604020202020204" pitchFamily="34" charset="0"/>
              </a:rPr>
              <a:t>(Quality) </a:t>
            </a:r>
            <a:r>
              <a:rPr lang="ja-JP" altLang="en-US" sz="2000" b="1" dirty="0">
                <a:latin typeface="Arial" panose="020B0604020202020204" pitchFamily="34" charset="0"/>
              </a:rPr>
              <a:t>　　　　　； 　</a:t>
            </a:r>
            <a:r>
              <a:rPr lang="zh-CN" altLang="en-US" sz="2000" b="1" dirty="0">
                <a:latin typeface="宋体" panose="02010600030101010101" pitchFamily="2" charset="-122"/>
                <a:ea typeface="宋体" panose="02010600030101010101" pitchFamily="2" charset="-122"/>
              </a:rPr>
              <a:t>提 高 品 质</a:t>
            </a:r>
            <a:endParaRPr lang="en-US" altLang="ja-JP" sz="2000" b="1">
              <a:latin typeface="宋体" panose="02010600030101010101" pitchFamily="2" charset="-122"/>
              <a:ea typeface="宋体" panose="02010600030101010101" pitchFamily="2" charset="-122"/>
            </a:endParaRPr>
          </a:p>
          <a:p>
            <a:pPr>
              <a:spcBef>
                <a:spcPct val="0"/>
              </a:spcBef>
            </a:pPr>
            <a:r>
              <a:rPr lang="ja-JP" altLang="en-US" sz="2000" b="1" dirty="0">
                <a:latin typeface="Arial" panose="020B0604020202020204" pitchFamily="34" charset="0"/>
              </a:rPr>
              <a:t>　　　</a:t>
            </a:r>
            <a:r>
              <a:rPr lang="ja-JP" altLang="en-US" sz="2000" b="1" dirty="0">
                <a:solidFill>
                  <a:srgbClr val="FF0000"/>
                </a:solidFill>
                <a:latin typeface="Arial" panose="020B0604020202020204" pitchFamily="34" charset="0"/>
              </a:rPr>
              <a:t>Ｃ </a:t>
            </a:r>
            <a:r>
              <a:rPr lang="en-US" altLang="ja-JP" sz="2000" b="1">
                <a:latin typeface="Arial" panose="020B0604020202020204" pitchFamily="34" charset="0"/>
              </a:rPr>
              <a:t>(Cost) </a:t>
            </a:r>
            <a:r>
              <a:rPr lang="ja-JP" altLang="en-US" sz="2000" b="1" dirty="0">
                <a:latin typeface="Arial" panose="020B0604020202020204" pitchFamily="34" charset="0"/>
              </a:rPr>
              <a:t>　　　　　　　； 　</a:t>
            </a:r>
            <a:r>
              <a:rPr lang="zh-CN" altLang="en-US" sz="2000" b="1" dirty="0">
                <a:latin typeface="宋体" panose="02010600030101010101" pitchFamily="2" charset="-122"/>
                <a:ea typeface="宋体" panose="02010600030101010101" pitchFamily="2" charset="-122"/>
              </a:rPr>
              <a:t>降 低 成 本</a:t>
            </a:r>
            <a:endParaRPr lang="ja-JP" altLang="en-US" sz="2000" b="1" dirty="0">
              <a:latin typeface="宋体" panose="02010600030101010101" pitchFamily="2" charset="-122"/>
              <a:ea typeface="宋体" panose="02010600030101010101" pitchFamily="2" charset="-122"/>
            </a:endParaRPr>
          </a:p>
          <a:p>
            <a:pPr>
              <a:spcBef>
                <a:spcPct val="0"/>
              </a:spcBef>
            </a:pPr>
            <a:r>
              <a:rPr lang="ja-JP" altLang="en-US" sz="2000" b="1" dirty="0">
                <a:latin typeface="Arial" panose="020B0604020202020204" pitchFamily="34" charset="0"/>
              </a:rPr>
              <a:t>　　　</a:t>
            </a:r>
            <a:r>
              <a:rPr lang="ja-JP" altLang="en-US" sz="2000" b="1" dirty="0">
                <a:solidFill>
                  <a:srgbClr val="FF0000"/>
                </a:solidFill>
                <a:latin typeface="Arial" panose="020B0604020202020204" pitchFamily="34" charset="0"/>
              </a:rPr>
              <a:t>Ｄ </a:t>
            </a:r>
            <a:r>
              <a:rPr lang="en-US" altLang="ja-JP" sz="2000" b="1">
                <a:latin typeface="Arial" panose="020B0604020202020204" pitchFamily="34" charset="0"/>
              </a:rPr>
              <a:t>(Delivery) </a:t>
            </a:r>
            <a:r>
              <a:rPr lang="ja-JP" altLang="en-US" sz="2000" b="1" dirty="0">
                <a:latin typeface="Arial" panose="020B0604020202020204" pitchFamily="34" charset="0"/>
              </a:rPr>
              <a:t>　 　　　； 　</a:t>
            </a:r>
            <a:r>
              <a:rPr lang="zh-CN" altLang="en-US" sz="2000" b="1" dirty="0">
                <a:latin typeface="宋体" panose="02010600030101010101" pitchFamily="2" charset="-122"/>
                <a:ea typeface="宋体" panose="02010600030101010101" pitchFamily="2" charset="-122"/>
              </a:rPr>
              <a:t>满 足 交 期</a:t>
            </a:r>
            <a:endParaRPr lang="ja-JP" altLang="en-US" sz="2000" b="1" dirty="0">
              <a:latin typeface="宋体" panose="02010600030101010101" pitchFamily="2" charset="-122"/>
              <a:ea typeface="宋体" panose="02010600030101010101" pitchFamily="2" charset="-122"/>
            </a:endParaRPr>
          </a:p>
          <a:p>
            <a:pPr>
              <a:spcBef>
                <a:spcPct val="0"/>
              </a:spcBef>
            </a:pPr>
            <a:r>
              <a:rPr lang="ja-JP" altLang="en-US" sz="2000" b="1" dirty="0">
                <a:latin typeface="Arial" panose="020B0604020202020204" pitchFamily="34" charset="0"/>
              </a:rPr>
              <a:t>　　　</a:t>
            </a:r>
            <a:r>
              <a:rPr lang="ja-JP" altLang="en-US" sz="2000" b="1" dirty="0">
                <a:solidFill>
                  <a:srgbClr val="FF0000"/>
                </a:solidFill>
                <a:latin typeface="Arial" panose="020B0604020202020204" pitchFamily="34" charset="0"/>
              </a:rPr>
              <a:t>Ｓ</a:t>
            </a:r>
            <a:r>
              <a:rPr lang="ja-JP" altLang="en-US" sz="2000" b="1" dirty="0">
                <a:latin typeface="Arial" panose="020B0604020202020204" pitchFamily="34" charset="0"/>
              </a:rPr>
              <a:t> </a:t>
            </a:r>
            <a:r>
              <a:rPr lang="en-US" altLang="ja-JP" sz="2000" b="1">
                <a:latin typeface="Arial" panose="020B0604020202020204" pitchFamily="34" charset="0"/>
              </a:rPr>
              <a:t>(Safety)</a:t>
            </a:r>
            <a:r>
              <a:rPr lang="ja-JP" altLang="en-US" sz="2000" b="1" dirty="0">
                <a:latin typeface="Arial" panose="020B0604020202020204" pitchFamily="34" charset="0"/>
              </a:rPr>
              <a:t>　　　　　　； 　</a:t>
            </a:r>
            <a:r>
              <a:rPr lang="zh-CN" altLang="en-US" sz="2000" b="1" dirty="0">
                <a:latin typeface="宋体" panose="02010600030101010101" pitchFamily="2" charset="-122"/>
                <a:ea typeface="宋体" panose="02010600030101010101" pitchFamily="2" charset="-122"/>
              </a:rPr>
              <a:t>维 持 安 全</a:t>
            </a:r>
            <a:endParaRPr lang="ja-JP" altLang="en-US" sz="2000" b="1" dirty="0">
              <a:latin typeface="宋体" panose="02010600030101010101" pitchFamily="2" charset="-122"/>
              <a:ea typeface="宋体" panose="02010600030101010101" pitchFamily="2" charset="-122"/>
            </a:endParaRPr>
          </a:p>
          <a:p>
            <a:pPr>
              <a:spcBef>
                <a:spcPct val="0"/>
              </a:spcBef>
            </a:pPr>
            <a:r>
              <a:rPr lang="ja-JP" altLang="en-US" sz="2000" b="1" dirty="0">
                <a:latin typeface="Arial" panose="020B0604020202020204" pitchFamily="34" charset="0"/>
              </a:rPr>
              <a:t>　　　</a:t>
            </a:r>
            <a:r>
              <a:rPr lang="ja-JP" altLang="en-US" sz="2000" b="1" dirty="0">
                <a:solidFill>
                  <a:srgbClr val="FF0000"/>
                </a:solidFill>
                <a:latin typeface="Arial" panose="020B0604020202020204" pitchFamily="34" charset="0"/>
              </a:rPr>
              <a:t>Ｍ</a:t>
            </a:r>
            <a:r>
              <a:rPr lang="ja-JP" altLang="en-US" sz="2000" b="1" dirty="0">
                <a:latin typeface="Arial" panose="020B0604020202020204" pitchFamily="34" charset="0"/>
              </a:rPr>
              <a:t> </a:t>
            </a:r>
            <a:r>
              <a:rPr lang="en-US" altLang="ja-JP" sz="2000" b="1">
                <a:latin typeface="Arial" panose="020B0604020202020204" pitchFamily="34" charset="0"/>
              </a:rPr>
              <a:t>(Morale) </a:t>
            </a:r>
            <a:r>
              <a:rPr lang="ja-JP" altLang="en-US" sz="2000" b="1" dirty="0">
                <a:latin typeface="Arial" panose="020B0604020202020204" pitchFamily="34" charset="0"/>
              </a:rPr>
              <a:t>　　　　　； 　</a:t>
            </a:r>
            <a:r>
              <a:rPr lang="zh-CN" altLang="en-US" sz="2000" b="1" dirty="0">
                <a:latin typeface="宋体" panose="02010600030101010101" pitchFamily="2" charset="-122"/>
                <a:ea typeface="宋体" panose="02010600030101010101" pitchFamily="2" charset="-122"/>
              </a:rPr>
              <a:t>高 扬 士 气</a:t>
            </a:r>
            <a:endParaRPr lang="ja-JP" altLang="en-US" sz="2000" b="1" dirty="0">
              <a:latin typeface="宋体" panose="02010600030101010101" pitchFamily="2" charset="-122"/>
              <a:ea typeface="宋体" panose="02010600030101010101" pitchFamily="2" charset="-122"/>
            </a:endParaRPr>
          </a:p>
          <a:p>
            <a:pPr>
              <a:spcBef>
                <a:spcPct val="0"/>
              </a:spcBef>
            </a:pPr>
            <a:r>
              <a:rPr lang="ja-JP" altLang="en-US" sz="2000" b="1" dirty="0">
                <a:latin typeface="Arial" panose="020B0604020202020204" pitchFamily="34" charset="0"/>
              </a:rPr>
              <a:t>　　　</a:t>
            </a:r>
            <a:r>
              <a:rPr lang="ja-JP" altLang="en-US" sz="2000" b="1" dirty="0">
                <a:solidFill>
                  <a:srgbClr val="FF0000"/>
                </a:solidFill>
                <a:latin typeface="Arial" panose="020B0604020202020204" pitchFamily="34" charset="0"/>
              </a:rPr>
              <a:t>Ｅ</a:t>
            </a:r>
            <a:r>
              <a:rPr lang="ja-JP" altLang="en-US" sz="2000" b="1" dirty="0">
                <a:latin typeface="Arial" panose="020B0604020202020204" pitchFamily="34" charset="0"/>
              </a:rPr>
              <a:t> </a:t>
            </a:r>
            <a:r>
              <a:rPr lang="en-US" altLang="ja-JP" sz="2000" b="1">
                <a:latin typeface="Arial" panose="020B0604020202020204" pitchFamily="34" charset="0"/>
              </a:rPr>
              <a:t>(Environment) </a:t>
            </a:r>
            <a:r>
              <a:rPr lang="ja-JP" altLang="en-US" sz="2000" b="1" dirty="0">
                <a:latin typeface="Arial" panose="020B0604020202020204" pitchFamily="34" charset="0"/>
              </a:rPr>
              <a:t>　； 　</a:t>
            </a:r>
            <a:r>
              <a:rPr lang="zh-CN" altLang="en-US" sz="2000" b="1" dirty="0">
                <a:latin typeface="宋体" panose="02010600030101010101" pitchFamily="2" charset="-122"/>
                <a:ea typeface="宋体" panose="02010600030101010101" pitchFamily="2" charset="-122"/>
              </a:rPr>
              <a:t>保 护 环 境</a:t>
            </a:r>
            <a:endParaRPr lang="en-US" altLang="ja-JP" sz="2000" b="1">
              <a:latin typeface="宋体" panose="02010600030101010101" pitchFamily="2" charset="-122"/>
              <a:ea typeface="宋体" panose="02010600030101010101" pitchFamily="2" charset="-122"/>
            </a:endParaRPr>
          </a:p>
          <a:p>
            <a:pPr>
              <a:spcBef>
                <a:spcPct val="0"/>
              </a:spcBef>
            </a:pPr>
            <a:endParaRPr lang="ja-JP" altLang="en-US" sz="2000" b="1"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314" name="グループ化 6"/>
          <p:cNvGrpSpPr/>
          <p:nvPr/>
        </p:nvGrpSpPr>
        <p:grpSpPr>
          <a:xfrm>
            <a:off x="1571625" y="2000250"/>
            <a:ext cx="5929313" cy="3357563"/>
            <a:chOff x="0" y="0"/>
            <a:chExt cx="3457575" cy="2219325"/>
          </a:xfrm>
        </p:grpSpPr>
        <p:cxnSp>
          <p:nvCxnSpPr>
            <p:cNvPr id="8" name="直線矢印コネクタ 7"/>
            <p:cNvCxnSpPr/>
            <p:nvPr/>
          </p:nvCxnSpPr>
          <p:spPr>
            <a:xfrm rot="5400000" flipH="1" flipV="1">
              <a:off x="-1090611" y="1108869"/>
              <a:ext cx="2219325"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flipV="1">
              <a:off x="0" y="2209006"/>
              <a:ext cx="3457575" cy="9525"/>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10" name="フリーフォーム 9"/>
            <p:cNvSpPr/>
            <p:nvPr/>
          </p:nvSpPr>
          <p:spPr>
            <a:xfrm>
              <a:off x="361950" y="256381"/>
              <a:ext cx="2781300" cy="1771650"/>
            </a:xfrm>
            <a:custGeom>
              <a:avLst/>
              <a:gdLst>
                <a:gd name="connsiteX0" fmla="*/ 0 w 2781300"/>
                <a:gd name="connsiteY0" fmla="*/ 1771650 h 1771650"/>
                <a:gd name="connsiteX1" fmla="*/ 466725 w 2781300"/>
                <a:gd name="connsiteY1" fmla="*/ 1704975 h 1771650"/>
                <a:gd name="connsiteX2" fmla="*/ 600075 w 2781300"/>
                <a:gd name="connsiteY2" fmla="*/ 1466850 h 1771650"/>
                <a:gd name="connsiteX3" fmla="*/ 638175 w 2781300"/>
                <a:gd name="connsiteY3" fmla="*/ 1276350 h 1771650"/>
                <a:gd name="connsiteX4" fmla="*/ 790575 w 2781300"/>
                <a:gd name="connsiteY4" fmla="*/ 1190625 h 1771650"/>
                <a:gd name="connsiteX5" fmla="*/ 1333500 w 2781300"/>
                <a:gd name="connsiteY5" fmla="*/ 1152525 h 1771650"/>
                <a:gd name="connsiteX6" fmla="*/ 1524000 w 2781300"/>
                <a:gd name="connsiteY6" fmla="*/ 923925 h 1771650"/>
                <a:gd name="connsiteX7" fmla="*/ 1619250 w 2781300"/>
                <a:gd name="connsiteY7" fmla="*/ 628650 h 1771650"/>
                <a:gd name="connsiteX8" fmla="*/ 1819275 w 2781300"/>
                <a:gd name="connsiteY8" fmla="*/ 495300 h 1771650"/>
                <a:gd name="connsiteX9" fmla="*/ 2305050 w 2781300"/>
                <a:gd name="connsiteY9" fmla="*/ 485775 h 1771650"/>
                <a:gd name="connsiteX10" fmla="*/ 2781300 w 2781300"/>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81300" h="1771650">
                  <a:moveTo>
                    <a:pt x="0" y="1771650"/>
                  </a:moveTo>
                  <a:cubicBezTo>
                    <a:pt x="183356" y="1763712"/>
                    <a:pt x="366712" y="1755775"/>
                    <a:pt x="466725" y="1704975"/>
                  </a:cubicBezTo>
                  <a:cubicBezTo>
                    <a:pt x="566738" y="1654175"/>
                    <a:pt x="571500" y="1538288"/>
                    <a:pt x="600075" y="1466850"/>
                  </a:cubicBezTo>
                  <a:cubicBezTo>
                    <a:pt x="628650" y="1395413"/>
                    <a:pt x="606425" y="1322387"/>
                    <a:pt x="638175" y="1276350"/>
                  </a:cubicBezTo>
                  <a:cubicBezTo>
                    <a:pt x="669925" y="1230313"/>
                    <a:pt x="674688" y="1211262"/>
                    <a:pt x="790575" y="1190625"/>
                  </a:cubicBezTo>
                  <a:cubicBezTo>
                    <a:pt x="906462" y="1169988"/>
                    <a:pt x="1211263" y="1196975"/>
                    <a:pt x="1333500" y="1152525"/>
                  </a:cubicBezTo>
                  <a:cubicBezTo>
                    <a:pt x="1455738" y="1108075"/>
                    <a:pt x="1476375" y="1011238"/>
                    <a:pt x="1524000" y="923925"/>
                  </a:cubicBezTo>
                  <a:cubicBezTo>
                    <a:pt x="1571625" y="836612"/>
                    <a:pt x="1570038" y="700088"/>
                    <a:pt x="1619250" y="628650"/>
                  </a:cubicBezTo>
                  <a:cubicBezTo>
                    <a:pt x="1668463" y="557213"/>
                    <a:pt x="1704975" y="519112"/>
                    <a:pt x="1819275" y="495300"/>
                  </a:cubicBezTo>
                  <a:cubicBezTo>
                    <a:pt x="1933575" y="471488"/>
                    <a:pt x="2144713" y="568325"/>
                    <a:pt x="2305050" y="485775"/>
                  </a:cubicBezTo>
                  <a:cubicBezTo>
                    <a:pt x="2465388" y="403225"/>
                    <a:pt x="2698750" y="55562"/>
                    <a:pt x="2781300" y="0"/>
                  </a:cubicBezTo>
                </a:path>
              </a:pathLst>
            </a:custGeom>
            <a:ln w="19050"/>
          </p:spPr>
          <p:style>
            <a:lnRef idx="1">
              <a:schemeClr val="dk1"/>
            </a:lnRef>
            <a:fillRef idx="0">
              <a:schemeClr val="dk1"/>
            </a:fillRef>
            <a:effectRef idx="0">
              <a:schemeClr val="dk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p:txBody>
        </p:sp>
      </p:grpSp>
      <p:sp>
        <p:nvSpPr>
          <p:cNvPr id="13315" name="テキスト ボックス 10"/>
          <p:cNvSpPr txBox="1"/>
          <p:nvPr/>
        </p:nvSpPr>
        <p:spPr>
          <a:xfrm>
            <a:off x="500063" y="285750"/>
            <a:ext cx="3857625" cy="376238"/>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zh-CN" altLang="en-US" b="1" dirty="0">
                <a:latin typeface="Times New Roman" panose="02020603050405020304" pitchFamily="18" charset="0"/>
                <a:ea typeface="宋体" panose="02010600030101010101" pitchFamily="2" charset="-122"/>
              </a:rPr>
              <a:t>企业</a:t>
            </a:r>
            <a:r>
              <a:rPr lang="en-US" altLang="ja-JP" b="1">
                <a:latin typeface="Times New Roman" panose="02020603050405020304" pitchFamily="18" charset="0"/>
                <a:ea typeface="宋体" panose="02010600030101010101" pitchFamily="2" charset="-122"/>
              </a:rPr>
              <a:t>/</a:t>
            </a:r>
            <a:r>
              <a:rPr lang="zh-CN" altLang="en-US" b="1" dirty="0">
                <a:latin typeface="Times New Roman" panose="02020603050405020304" pitchFamily="18" charset="0"/>
                <a:ea typeface="宋体" panose="02010600030101010101" pitchFamily="2" charset="-122"/>
              </a:rPr>
              <a:t>工厂的</a:t>
            </a:r>
            <a:r>
              <a:rPr lang="en-US" altLang="zh-CN" b="1">
                <a:latin typeface="Times New Roman" panose="02020603050405020304" pitchFamily="18" charset="0"/>
                <a:ea typeface="宋体" panose="02010600030101010101" pitchFamily="2" charset="-122"/>
              </a:rPr>
              <a:t>6</a:t>
            </a:r>
            <a:r>
              <a:rPr lang="zh-CN" altLang="en-US" b="1" dirty="0">
                <a:latin typeface="Times New Roman" panose="02020603050405020304" pitchFamily="18" charset="0"/>
                <a:ea typeface="宋体" panose="02010600030101010101" pitchFamily="2" charset="-122"/>
              </a:rPr>
              <a:t>大任务及管理</a:t>
            </a:r>
            <a:r>
              <a:rPr lang="ja-JP" altLang="en-US" b="1" dirty="0">
                <a:latin typeface="Times New Roman" panose="02020603050405020304" pitchFamily="18" charset="0"/>
                <a:ea typeface="宋体" panose="02010600030101010101" pitchFamily="2" charset="-122"/>
              </a:rPr>
              <a:t>・</a:t>
            </a:r>
            <a:r>
              <a:rPr lang="zh-CN" altLang="en-US" b="1" dirty="0">
                <a:latin typeface="Times New Roman" panose="02020603050405020304" pitchFamily="18" charset="0"/>
                <a:ea typeface="宋体" panose="02010600030101010101" pitchFamily="2" charset="-122"/>
              </a:rPr>
              <a:t>改进</a:t>
            </a:r>
            <a:endParaRPr lang="en-US" altLang="ja-JP" b="1">
              <a:latin typeface="Times New Roman" panose="02020603050405020304" pitchFamily="18" charset="0"/>
              <a:ea typeface="宋体" panose="02010600030101010101" pitchFamily="2" charset="-122"/>
            </a:endParaRPr>
          </a:p>
        </p:txBody>
      </p:sp>
      <p:sp>
        <p:nvSpPr>
          <p:cNvPr id="13316" name="テキスト ボックス 13"/>
          <p:cNvSpPr txBox="1"/>
          <p:nvPr/>
        </p:nvSpPr>
        <p:spPr>
          <a:xfrm>
            <a:off x="971550" y="2349500"/>
            <a:ext cx="458788" cy="1643063"/>
          </a:xfrm>
          <a:prstGeom prst="rect">
            <a:avLst/>
          </a:prstGeom>
          <a:solidFill>
            <a:schemeClr val="bg1"/>
          </a:solidFill>
          <a:ln w="9525">
            <a:noFill/>
          </a:ln>
        </p:spPr>
        <p:txBody>
          <a:bodyPr vert="eaVert">
            <a:spAutoFit/>
          </a:bodyPr>
          <a:p>
            <a:pPr algn="ctr">
              <a:spcBef>
                <a:spcPct val="0"/>
              </a:spcBef>
            </a:pPr>
            <a:r>
              <a:rPr lang="zh-CN" altLang="en-US" b="1" dirty="0">
                <a:latin typeface="Arial" panose="020B0604020202020204" pitchFamily="34" charset="0"/>
                <a:ea typeface="宋体" panose="02010600030101010101" pitchFamily="2" charset="-122"/>
              </a:rPr>
              <a:t>管理水平</a:t>
            </a:r>
            <a:endParaRPr lang="zh-CN" altLang="en-US" b="1" dirty="0">
              <a:latin typeface="Arial" panose="020B0604020202020204" pitchFamily="34" charset="0"/>
              <a:ea typeface="宋体" panose="02010600030101010101" pitchFamily="2" charset="-122"/>
            </a:endParaRPr>
          </a:p>
        </p:txBody>
      </p:sp>
      <p:sp>
        <p:nvSpPr>
          <p:cNvPr id="15" name="テキスト ボックス 14"/>
          <p:cNvSpPr txBox="1"/>
          <p:nvPr/>
        </p:nvSpPr>
        <p:spPr>
          <a:xfrm>
            <a:off x="357188" y="785813"/>
            <a:ext cx="7286625" cy="457200"/>
          </a:xfrm>
          <a:prstGeom prst="rect">
            <a:avLst/>
          </a:prstGeom>
          <a:noFill/>
        </p:spPr>
        <p:txBody>
          <a:bodyPr wrap="square" rtlCol="0">
            <a:spAutoFit/>
          </a:bodyPr>
          <a:p>
            <a:pPr algn="ctr">
              <a:spcBef>
                <a:spcPct val="0"/>
              </a:spcBef>
            </a:pPr>
            <a:r>
              <a:rPr lang="zh-CN" altLang="en-US" sz="2400" b="1" i="1" u="sng" dirty="0">
                <a:solidFill>
                  <a:srgbClr val="002060"/>
                </a:solidFill>
                <a:latin typeface="Times New Roman" panose="02020603050405020304" pitchFamily="18" charset="0"/>
                <a:ea typeface="宋体" panose="02010600030101010101" pitchFamily="2" charset="-122"/>
              </a:rPr>
              <a:t>控制</a:t>
            </a:r>
            <a:r>
              <a:rPr lang="en-US" altLang="ja-JP" sz="2400" b="1" i="1" u="sng">
                <a:solidFill>
                  <a:srgbClr val="002060"/>
                </a:solidFill>
                <a:latin typeface="Times New Roman" panose="02020603050405020304" pitchFamily="18" charset="0"/>
                <a:ea typeface="宋体" panose="02010600030101010101" pitchFamily="2" charset="-122"/>
              </a:rPr>
              <a:t>､</a:t>
            </a:r>
            <a:r>
              <a:rPr lang="zh-CN" altLang="en-US" sz="2400" b="1" i="1" u="sng" dirty="0">
                <a:solidFill>
                  <a:srgbClr val="002060"/>
                </a:solidFill>
                <a:latin typeface="Times New Roman" panose="02020603050405020304" pitchFamily="18" charset="0"/>
                <a:ea typeface="宋体" panose="02010600030101010101" pitchFamily="2" charset="-122"/>
              </a:rPr>
              <a:t>保持活动的重要性</a:t>
            </a:r>
            <a:r>
              <a:rPr lang="en-US" altLang="ja-JP" sz="2400" b="1" i="1" u="sng">
                <a:solidFill>
                  <a:srgbClr val="002060"/>
                </a:solidFill>
                <a:latin typeface="Times New Roman" panose="02020603050405020304" pitchFamily="18" charset="0"/>
                <a:ea typeface="宋体" panose="02010600030101010101" pitchFamily="2" charset="-122"/>
              </a:rPr>
              <a:t>(</a:t>
            </a:r>
            <a:r>
              <a:rPr lang="zh-CN" altLang="en-US" sz="2400" b="1" i="1" u="sng" dirty="0">
                <a:solidFill>
                  <a:srgbClr val="002060"/>
                </a:solidFill>
                <a:latin typeface="Times New Roman" panose="02020603050405020304" pitchFamily="18" charset="0"/>
                <a:ea typeface="宋体" panose="02010600030101010101" pitchFamily="2" charset="-122"/>
              </a:rPr>
              <a:t>决定→保持→改进</a:t>
            </a:r>
            <a:r>
              <a:rPr lang="ja-JP" altLang="en-US" sz="2400" b="1" i="1" u="sng" dirty="0">
                <a:solidFill>
                  <a:srgbClr val="002060"/>
                </a:solidFill>
                <a:latin typeface="Times New Roman" panose="02020603050405020304" pitchFamily="18" charset="0"/>
                <a:ea typeface="宋体" panose="02010600030101010101" pitchFamily="2" charset="-122"/>
              </a:rPr>
              <a:t>→</a:t>
            </a:r>
            <a:r>
              <a:rPr lang="zh-CN" altLang="en-US" sz="2400" b="1" i="1" u="sng" dirty="0">
                <a:solidFill>
                  <a:srgbClr val="002060"/>
                </a:solidFill>
                <a:latin typeface="Times New Roman" panose="02020603050405020304" pitchFamily="18" charset="0"/>
                <a:ea typeface="宋体" panose="02010600030101010101" pitchFamily="2" charset="-122"/>
              </a:rPr>
              <a:t>保持</a:t>
            </a:r>
            <a:r>
              <a:rPr lang="en-US" altLang="ja-JP" sz="2400" b="1" i="1" u="sng">
                <a:solidFill>
                  <a:srgbClr val="002060"/>
                </a:solidFill>
                <a:latin typeface="Times New Roman" panose="02020603050405020304" pitchFamily="18" charset="0"/>
                <a:ea typeface="宋体" panose="02010600030101010101" pitchFamily="2" charset="-122"/>
              </a:rPr>
              <a:t>)</a:t>
            </a:r>
            <a:endParaRPr lang="ja-JP" altLang="en-US" sz="2400" b="1" i="1" u="sng" dirty="0">
              <a:solidFill>
                <a:srgbClr val="002060"/>
              </a:solidFill>
              <a:latin typeface="Times New Roman" panose="02020603050405020304" pitchFamily="18" charset="0"/>
              <a:ea typeface="宋体" panose="02010600030101010101" pitchFamily="2" charset="-122"/>
            </a:endParaRPr>
          </a:p>
        </p:txBody>
      </p:sp>
      <p:sp>
        <p:nvSpPr>
          <p:cNvPr id="13318" name="テキスト ボックス 15"/>
          <p:cNvSpPr txBox="1"/>
          <p:nvPr/>
        </p:nvSpPr>
        <p:spPr>
          <a:xfrm>
            <a:off x="500063" y="1357313"/>
            <a:ext cx="7929562" cy="457200"/>
          </a:xfrm>
          <a:prstGeom prst="rect">
            <a:avLst/>
          </a:prstGeom>
          <a:noFill/>
          <a:ln w="9525">
            <a:noFill/>
          </a:ln>
        </p:spPr>
        <p:txBody>
          <a:bodyPr>
            <a:spAutoFit/>
          </a:bodyPr>
          <a:p>
            <a:pPr>
              <a:spcBef>
                <a:spcPct val="0"/>
              </a:spcBef>
            </a:pPr>
            <a:r>
              <a:rPr lang="en-US" altLang="ja-JP" sz="2400" b="1">
                <a:solidFill>
                  <a:srgbClr val="002060"/>
                </a:solidFill>
                <a:latin typeface="Times New Roman" panose="02020603050405020304" pitchFamily="18" charset="0"/>
                <a:ea typeface="宋体" panose="02010600030101010101" pitchFamily="2" charset="-122"/>
              </a:rPr>
              <a:t>1)</a:t>
            </a:r>
            <a:r>
              <a:rPr lang="zh-CN" altLang="en-US" sz="2400" b="1" dirty="0">
                <a:solidFill>
                  <a:srgbClr val="002060"/>
                </a:solidFill>
                <a:latin typeface="Times New Roman" panose="02020603050405020304" pitchFamily="18" charset="0"/>
                <a:ea typeface="宋体" panose="02010600030101010101" pitchFamily="2" charset="-122"/>
              </a:rPr>
              <a:t>管理就是定下目标后，努力使目标实现</a:t>
            </a:r>
            <a:endParaRPr lang="ja-JP" altLang="en-US" sz="2400" b="1" dirty="0">
              <a:solidFill>
                <a:srgbClr val="002060"/>
              </a:solidFill>
              <a:latin typeface="Times New Roman" panose="02020603050405020304" pitchFamily="18" charset="0"/>
              <a:ea typeface="宋体" panose="02010600030101010101" pitchFamily="2" charset="-122"/>
            </a:endParaRPr>
          </a:p>
        </p:txBody>
      </p:sp>
      <p:sp>
        <p:nvSpPr>
          <p:cNvPr id="13319" name="テキスト ボックス 16"/>
          <p:cNvSpPr txBox="1"/>
          <p:nvPr/>
        </p:nvSpPr>
        <p:spPr>
          <a:xfrm>
            <a:off x="642938" y="6110288"/>
            <a:ext cx="7929562" cy="457200"/>
          </a:xfrm>
          <a:prstGeom prst="rect">
            <a:avLst/>
          </a:prstGeom>
          <a:noFill/>
          <a:ln w="9525">
            <a:noFill/>
          </a:ln>
        </p:spPr>
        <p:txBody>
          <a:bodyPr>
            <a:spAutoFit/>
          </a:bodyPr>
          <a:p>
            <a:pPr>
              <a:spcBef>
                <a:spcPct val="0"/>
              </a:spcBef>
            </a:pPr>
            <a:r>
              <a:rPr lang="en-US" altLang="ja-JP" sz="2400" b="1">
                <a:solidFill>
                  <a:srgbClr val="002060"/>
                </a:solidFill>
                <a:latin typeface="Times New Roman" panose="02020603050405020304" pitchFamily="18" charset="0"/>
                <a:ea typeface="宋体" panose="02010600030101010101" pitchFamily="2" charset="-122"/>
              </a:rPr>
              <a:t>2)</a:t>
            </a:r>
            <a:r>
              <a:rPr lang="zh-CN" altLang="en-US" sz="2400" b="1" dirty="0">
                <a:solidFill>
                  <a:srgbClr val="002060"/>
                </a:solidFill>
                <a:latin typeface="宋体" panose="02010600030101010101" pitchFamily="2" charset="-122"/>
                <a:ea typeface="宋体" panose="02010600030101010101" pitchFamily="2" charset="-122"/>
              </a:rPr>
              <a:t>改进</a:t>
            </a:r>
            <a:r>
              <a:rPr lang="en-US" altLang="zh-CN" sz="2400" b="1">
                <a:solidFill>
                  <a:srgbClr val="002060"/>
                </a:solidFill>
                <a:latin typeface="宋体" panose="02010600030101010101" pitchFamily="2" charset="-122"/>
                <a:ea typeface="宋体" panose="02010600030101010101" pitchFamily="2" charset="-122"/>
              </a:rPr>
              <a:t>/</a:t>
            </a:r>
            <a:r>
              <a:rPr lang="zh-CN" altLang="en-US" sz="2400" b="1" dirty="0">
                <a:solidFill>
                  <a:srgbClr val="002060"/>
                </a:solidFill>
                <a:latin typeface="宋体" panose="02010600030101010101" pitchFamily="2" charset="-122"/>
                <a:ea typeface="宋体" panose="02010600030101010101" pitchFamily="2" charset="-122"/>
              </a:rPr>
              <a:t>改革就是提高</a:t>
            </a:r>
            <a:r>
              <a:rPr lang="zh-CN" altLang="en-US" sz="2400" b="1" dirty="0">
                <a:solidFill>
                  <a:srgbClr val="FF0000"/>
                </a:solidFill>
                <a:latin typeface="宋体" panose="02010600030101010101" pitchFamily="2" charset="-122"/>
                <a:ea typeface="宋体" panose="02010600030101010101" pitchFamily="2" charset="-122"/>
              </a:rPr>
              <a:t>平均值</a:t>
            </a:r>
            <a:r>
              <a:rPr lang="en-US" altLang="ja-JP" sz="2400" b="1">
                <a:solidFill>
                  <a:srgbClr val="002060"/>
                </a:solidFill>
                <a:latin typeface="宋体" panose="02010600030101010101" pitchFamily="2" charset="-122"/>
                <a:ea typeface="宋体" panose="02010600030101010101" pitchFamily="2" charset="-122"/>
              </a:rPr>
              <a:t>(</a:t>
            </a:r>
            <a:r>
              <a:rPr lang="zh-CN" altLang="en-US" sz="2400" b="1" dirty="0">
                <a:solidFill>
                  <a:srgbClr val="002060"/>
                </a:solidFill>
                <a:latin typeface="宋体" panose="02010600030101010101" pitchFamily="2" charset="-122"/>
                <a:ea typeface="宋体" panose="02010600030101010101" pitchFamily="2" charset="-122"/>
              </a:rPr>
              <a:t>管理水平</a:t>
            </a:r>
            <a:r>
              <a:rPr lang="en-US" altLang="ja-JP" sz="2400" b="1">
                <a:solidFill>
                  <a:srgbClr val="002060"/>
                </a:solidFill>
                <a:latin typeface="宋体" panose="02010600030101010101" pitchFamily="2" charset="-122"/>
                <a:ea typeface="宋体" panose="02010600030101010101" pitchFamily="2" charset="-122"/>
              </a:rPr>
              <a:t>)</a:t>
            </a:r>
            <a:endParaRPr lang="ja-JP" altLang="en-US" sz="2400" b="1" dirty="0">
              <a:solidFill>
                <a:srgbClr val="002060"/>
              </a:solidFill>
              <a:latin typeface="宋体" panose="02010600030101010101" pitchFamily="2" charset="-122"/>
              <a:ea typeface="宋体" panose="02010600030101010101" pitchFamily="2" charset="-122"/>
            </a:endParaRPr>
          </a:p>
        </p:txBody>
      </p:sp>
      <p:sp>
        <p:nvSpPr>
          <p:cNvPr id="13320" name="テキスト ボックス 17"/>
          <p:cNvSpPr txBox="1"/>
          <p:nvPr/>
        </p:nvSpPr>
        <p:spPr>
          <a:xfrm>
            <a:off x="4714875" y="2143125"/>
            <a:ext cx="1357313" cy="376238"/>
          </a:xfrm>
          <a:prstGeom prst="rect">
            <a:avLst/>
          </a:prstGeom>
          <a:solidFill>
            <a:srgbClr val="99FF99"/>
          </a:solidFill>
          <a:ln w="9525" cap="flat" cmpd="sng">
            <a:solidFill>
              <a:schemeClr val="tx1"/>
            </a:solidFill>
            <a:prstDash val="solid"/>
            <a:miter/>
            <a:headEnd type="none" w="med" len="med"/>
            <a:tailEnd type="none" w="med" len="med"/>
          </a:ln>
        </p:spPr>
        <p:txBody>
          <a:bodyPr>
            <a:spAutoFit/>
          </a:bodyPr>
          <a:p>
            <a:pPr algn="ctr">
              <a:spcBef>
                <a:spcPct val="0"/>
              </a:spcBef>
            </a:pPr>
            <a:r>
              <a:rPr lang="zh-CN" altLang="en-US" b="1" dirty="0">
                <a:latin typeface="Arial" panose="020B0604020202020204" pitchFamily="34" charset="0"/>
                <a:ea typeface="宋体" panose="02010600030101010101" pitchFamily="2" charset="-122"/>
              </a:rPr>
              <a:t>维持活动</a:t>
            </a:r>
            <a:endParaRPr lang="ja-JP" altLang="en-US" b="1" dirty="0">
              <a:latin typeface="Arial" panose="020B0604020202020204" pitchFamily="34" charset="0"/>
              <a:ea typeface="宋体" panose="02010600030101010101" pitchFamily="2" charset="-122"/>
            </a:endParaRPr>
          </a:p>
        </p:txBody>
      </p:sp>
      <p:sp>
        <p:nvSpPr>
          <p:cNvPr id="13321" name="テキスト ボックス 19"/>
          <p:cNvSpPr txBox="1"/>
          <p:nvPr/>
        </p:nvSpPr>
        <p:spPr>
          <a:xfrm>
            <a:off x="2786063" y="3143250"/>
            <a:ext cx="1357312" cy="376238"/>
          </a:xfrm>
          <a:prstGeom prst="rect">
            <a:avLst/>
          </a:prstGeom>
          <a:solidFill>
            <a:srgbClr val="99FF99"/>
          </a:solidFill>
          <a:ln w="9525" cap="flat" cmpd="sng">
            <a:solidFill>
              <a:schemeClr val="tx1"/>
            </a:solidFill>
            <a:prstDash val="solid"/>
            <a:miter/>
            <a:headEnd type="none" w="med" len="med"/>
            <a:tailEnd type="none" w="med" len="med"/>
          </a:ln>
        </p:spPr>
        <p:txBody>
          <a:bodyPr>
            <a:spAutoFit/>
          </a:bodyPr>
          <a:p>
            <a:pPr algn="ctr">
              <a:spcBef>
                <a:spcPct val="0"/>
              </a:spcBef>
            </a:pPr>
            <a:r>
              <a:rPr lang="zh-CN" altLang="en-US" b="1" dirty="0">
                <a:latin typeface="Arial" panose="020B0604020202020204" pitchFamily="34" charset="0"/>
                <a:ea typeface="宋体" panose="02010600030101010101" pitchFamily="2" charset="-122"/>
              </a:rPr>
              <a:t>保持活动</a:t>
            </a:r>
            <a:endParaRPr lang="ja-JP" altLang="en-US" b="1" dirty="0">
              <a:latin typeface="Arial" panose="020B0604020202020204" pitchFamily="34" charset="0"/>
              <a:ea typeface="宋体" panose="02010600030101010101" pitchFamily="2" charset="-122"/>
            </a:endParaRPr>
          </a:p>
        </p:txBody>
      </p:sp>
      <p:sp>
        <p:nvSpPr>
          <p:cNvPr id="13322" name="テキスト ボックス 20"/>
          <p:cNvSpPr txBox="1"/>
          <p:nvPr/>
        </p:nvSpPr>
        <p:spPr>
          <a:xfrm>
            <a:off x="3643313" y="4786313"/>
            <a:ext cx="1357312" cy="376237"/>
          </a:xfrm>
          <a:prstGeom prst="rect">
            <a:avLst/>
          </a:prstGeom>
          <a:solidFill>
            <a:srgbClr val="FFFF99"/>
          </a:solidFill>
          <a:ln w="9525" cap="flat" cmpd="sng">
            <a:solidFill>
              <a:schemeClr val="tx1"/>
            </a:solidFill>
            <a:prstDash val="solid"/>
            <a:miter/>
            <a:headEnd type="none" w="med" len="med"/>
            <a:tailEnd type="none" w="med" len="med"/>
          </a:ln>
        </p:spPr>
        <p:txBody>
          <a:bodyPr>
            <a:spAutoFit/>
          </a:bodyPr>
          <a:p>
            <a:pPr algn="ctr">
              <a:spcBef>
                <a:spcPct val="0"/>
              </a:spcBef>
            </a:pPr>
            <a:r>
              <a:rPr lang="zh-CN" altLang="en-US" b="1" dirty="0">
                <a:latin typeface="Arial" panose="020B0604020202020204" pitchFamily="34" charset="0"/>
                <a:ea typeface="宋体" panose="02010600030101010101" pitchFamily="2" charset="-122"/>
              </a:rPr>
              <a:t>改进活动</a:t>
            </a:r>
            <a:endParaRPr lang="ja-JP" altLang="en-US" b="1" dirty="0">
              <a:latin typeface="Arial" panose="020B0604020202020204" pitchFamily="34" charset="0"/>
              <a:ea typeface="宋体" panose="02010600030101010101" pitchFamily="2" charset="-122"/>
            </a:endParaRPr>
          </a:p>
        </p:txBody>
      </p:sp>
      <p:sp>
        <p:nvSpPr>
          <p:cNvPr id="13323" name="テキスト ボックス 21"/>
          <p:cNvSpPr txBox="1"/>
          <p:nvPr/>
        </p:nvSpPr>
        <p:spPr>
          <a:xfrm>
            <a:off x="5286375" y="3929063"/>
            <a:ext cx="1357313" cy="376237"/>
          </a:xfrm>
          <a:prstGeom prst="rect">
            <a:avLst/>
          </a:prstGeom>
          <a:solidFill>
            <a:srgbClr val="FFFF99"/>
          </a:solidFill>
          <a:ln w="9525" cap="flat" cmpd="sng">
            <a:solidFill>
              <a:schemeClr val="tx1"/>
            </a:solidFill>
            <a:prstDash val="solid"/>
            <a:miter/>
            <a:headEnd type="none" w="med" len="med"/>
            <a:tailEnd type="none" w="med" len="med"/>
          </a:ln>
        </p:spPr>
        <p:txBody>
          <a:bodyPr>
            <a:spAutoFit/>
          </a:bodyPr>
          <a:p>
            <a:pPr algn="ctr">
              <a:spcBef>
                <a:spcPct val="0"/>
              </a:spcBef>
            </a:pPr>
            <a:r>
              <a:rPr lang="zh-CN" altLang="en-US" b="1" dirty="0">
                <a:latin typeface="Arial" panose="020B0604020202020204" pitchFamily="34" charset="0"/>
                <a:ea typeface="宋体" panose="02010600030101010101" pitchFamily="2" charset="-122"/>
              </a:rPr>
              <a:t>改进活动</a:t>
            </a:r>
            <a:endParaRPr lang="zh-CN" altLang="en-US" b="1" dirty="0">
              <a:latin typeface="Arial" panose="020B0604020202020204" pitchFamily="34" charset="0"/>
              <a:ea typeface="宋体" panose="02010600030101010101" pitchFamily="2" charset="-122"/>
            </a:endParaRPr>
          </a:p>
        </p:txBody>
      </p:sp>
      <p:cxnSp>
        <p:nvCxnSpPr>
          <p:cNvPr id="24" name="直線矢印コネクタ 23"/>
          <p:cNvCxnSpPr/>
          <p:nvPr/>
        </p:nvCxnSpPr>
        <p:spPr>
          <a:xfrm rot="16200000" flipH="1">
            <a:off x="3429000" y="3714750"/>
            <a:ext cx="642938" cy="21431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rot="16200000" flipH="1">
            <a:off x="5286375" y="2714625"/>
            <a:ext cx="642938" cy="21431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3322" idx="1"/>
          </p:cNvCxnSpPr>
          <p:nvPr/>
        </p:nvCxnSpPr>
        <p:spPr>
          <a:xfrm rot="10800000">
            <a:off x="3214688" y="4791075"/>
            <a:ext cx="428625" cy="1841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endCxn id="10" idx="6"/>
          </p:cNvCxnSpPr>
          <p:nvPr/>
        </p:nvCxnSpPr>
        <p:spPr>
          <a:xfrm rot="10800000">
            <a:off x="4805363" y="3786188"/>
            <a:ext cx="481013" cy="255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28" name="テキスト ボックス 30"/>
          <p:cNvSpPr txBox="1"/>
          <p:nvPr/>
        </p:nvSpPr>
        <p:spPr>
          <a:xfrm>
            <a:off x="3708400" y="5516563"/>
            <a:ext cx="1500188" cy="366712"/>
          </a:xfrm>
          <a:prstGeom prst="rect">
            <a:avLst/>
          </a:prstGeom>
          <a:solidFill>
            <a:schemeClr val="bg1"/>
          </a:solidFill>
          <a:ln w="9525">
            <a:noFill/>
          </a:ln>
        </p:spPr>
        <p:txBody>
          <a:bodyPr>
            <a:spAutoFit/>
          </a:bodyPr>
          <a:p>
            <a:pPr algn="ctr">
              <a:spcBef>
                <a:spcPct val="0"/>
              </a:spcBef>
            </a:pPr>
            <a:r>
              <a:rPr lang="zh-CN" altLang="en-US" b="1" dirty="0">
                <a:latin typeface="Arial" panose="020B0604020202020204" pitchFamily="34" charset="0"/>
                <a:ea typeface="宋体" panose="02010600030101010101" pitchFamily="2" charset="-122"/>
              </a:rPr>
              <a:t>时间</a:t>
            </a:r>
            <a:endParaRPr lang="zh-CN" altLang="en-US" b="1" dirty="0">
              <a:latin typeface="Arial" panose="020B0604020202020204" pitchFamily="34" charset="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3" name="直線矢印コネクタ 2"/>
          <p:cNvCxnSpPr/>
          <p:nvPr/>
        </p:nvCxnSpPr>
        <p:spPr>
          <a:xfrm rot="5400000" flipH="1" flipV="1">
            <a:off x="-74612" y="3678238"/>
            <a:ext cx="3357563"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4" name="直線矢印コネクタ 3"/>
          <p:cNvCxnSpPr/>
          <p:nvPr/>
        </p:nvCxnSpPr>
        <p:spPr>
          <a:xfrm flipV="1">
            <a:off x="1571625" y="5341938"/>
            <a:ext cx="5929313" cy="142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14340" name="テキスト ボックス 5"/>
          <p:cNvSpPr txBox="1"/>
          <p:nvPr/>
        </p:nvSpPr>
        <p:spPr>
          <a:xfrm>
            <a:off x="500063" y="285750"/>
            <a:ext cx="4000500" cy="376238"/>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zh-CN" altLang="en-US" b="1" dirty="0">
                <a:latin typeface="Times New Roman" panose="02020603050405020304" pitchFamily="18" charset="0"/>
                <a:ea typeface="宋体" panose="02010600030101010101" pitchFamily="2" charset="-122"/>
              </a:rPr>
              <a:t>企业</a:t>
            </a:r>
            <a:r>
              <a:rPr lang="en-US" altLang="ja-JP" b="1">
                <a:latin typeface="Times New Roman" panose="02020603050405020304" pitchFamily="18" charset="0"/>
                <a:ea typeface="宋体" panose="02010600030101010101" pitchFamily="2" charset="-122"/>
              </a:rPr>
              <a:t>/</a:t>
            </a:r>
            <a:r>
              <a:rPr lang="zh-CN" altLang="en-US" b="1" dirty="0">
                <a:latin typeface="Times New Roman" panose="02020603050405020304" pitchFamily="18" charset="0"/>
                <a:ea typeface="宋体" panose="02010600030101010101" pitchFamily="2" charset="-122"/>
              </a:rPr>
              <a:t>工厂</a:t>
            </a:r>
            <a:r>
              <a:rPr lang="ja-JP" altLang="en-US" b="1" dirty="0">
                <a:latin typeface="Times New Roman" panose="02020603050405020304" pitchFamily="18" charset="0"/>
                <a:ea typeface="宋体" panose="02010600030101010101" pitchFamily="2" charset="-122"/>
              </a:rPr>
              <a:t>６</a:t>
            </a:r>
            <a:r>
              <a:rPr lang="zh-CN" altLang="en-US" b="1" dirty="0">
                <a:latin typeface="Times New Roman" panose="02020603050405020304" pitchFamily="18" charset="0"/>
                <a:ea typeface="宋体" panose="02010600030101010101" pitchFamily="2" charset="-122"/>
              </a:rPr>
              <a:t>大任务及管理</a:t>
            </a:r>
            <a:r>
              <a:rPr lang="ja-JP" altLang="en-US" b="1" dirty="0">
                <a:latin typeface="Times New Roman" panose="02020603050405020304" pitchFamily="18" charset="0"/>
                <a:ea typeface="宋体" panose="02010600030101010101" pitchFamily="2" charset="-122"/>
              </a:rPr>
              <a:t>・</a:t>
            </a:r>
            <a:r>
              <a:rPr lang="zh-CN" altLang="en-US" b="1" dirty="0">
                <a:latin typeface="Times New Roman" panose="02020603050405020304" pitchFamily="18" charset="0"/>
                <a:ea typeface="宋体" panose="02010600030101010101" pitchFamily="2" charset="-122"/>
              </a:rPr>
              <a:t>改进</a:t>
            </a:r>
            <a:endParaRPr lang="en-US" altLang="ja-JP" b="1">
              <a:latin typeface="Times New Roman" panose="02020603050405020304" pitchFamily="18" charset="0"/>
              <a:ea typeface="宋体" panose="02010600030101010101" pitchFamily="2" charset="-122"/>
            </a:endParaRPr>
          </a:p>
        </p:txBody>
      </p:sp>
      <p:sp>
        <p:nvSpPr>
          <p:cNvPr id="7" name="フリーフォーム 6"/>
          <p:cNvSpPr/>
          <p:nvPr/>
        </p:nvSpPr>
        <p:spPr>
          <a:xfrm>
            <a:off x="2071688" y="2795588"/>
            <a:ext cx="5143500" cy="2205038"/>
          </a:xfrm>
          <a:custGeom>
            <a:avLst/>
            <a:gdLst>
              <a:gd name="connsiteX0" fmla="*/ 0 w 3009900"/>
              <a:gd name="connsiteY0" fmla="*/ 1265237 h 1265237"/>
              <a:gd name="connsiteX1" fmla="*/ 295275 w 3009900"/>
              <a:gd name="connsiteY1" fmla="*/ 179387 h 1265237"/>
              <a:gd name="connsiteX2" fmla="*/ 590550 w 3009900"/>
              <a:gd name="connsiteY2" fmla="*/ 188912 h 1265237"/>
              <a:gd name="connsiteX3" fmla="*/ 809625 w 3009900"/>
              <a:gd name="connsiteY3" fmla="*/ 979487 h 1265237"/>
              <a:gd name="connsiteX4" fmla="*/ 1019175 w 3009900"/>
              <a:gd name="connsiteY4" fmla="*/ 1027112 h 1265237"/>
              <a:gd name="connsiteX5" fmla="*/ 1409700 w 3009900"/>
              <a:gd name="connsiteY5" fmla="*/ 160337 h 1265237"/>
              <a:gd name="connsiteX6" fmla="*/ 1704975 w 3009900"/>
              <a:gd name="connsiteY6" fmla="*/ 179387 h 1265237"/>
              <a:gd name="connsiteX7" fmla="*/ 1952625 w 3009900"/>
              <a:gd name="connsiteY7" fmla="*/ 1055687 h 1265237"/>
              <a:gd name="connsiteX8" fmla="*/ 2247900 w 3009900"/>
              <a:gd name="connsiteY8" fmla="*/ 827087 h 1265237"/>
              <a:gd name="connsiteX9" fmla="*/ 2571750 w 3009900"/>
              <a:gd name="connsiteY9" fmla="*/ 141287 h 1265237"/>
              <a:gd name="connsiteX10" fmla="*/ 2867025 w 3009900"/>
              <a:gd name="connsiteY10" fmla="*/ 246062 h 1265237"/>
              <a:gd name="connsiteX11" fmla="*/ 3009900 w 3009900"/>
              <a:gd name="connsiteY11" fmla="*/ 960437 h 1265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09900" h="1265237">
                <a:moveTo>
                  <a:pt x="0" y="1265237"/>
                </a:moveTo>
                <a:cubicBezTo>
                  <a:pt x="98425" y="812005"/>
                  <a:pt x="196850" y="358774"/>
                  <a:pt x="295275" y="179387"/>
                </a:cubicBezTo>
                <a:cubicBezTo>
                  <a:pt x="393700" y="0"/>
                  <a:pt x="504825" y="55562"/>
                  <a:pt x="590550" y="188912"/>
                </a:cubicBezTo>
                <a:cubicBezTo>
                  <a:pt x="676275" y="322262"/>
                  <a:pt x="738188" y="839787"/>
                  <a:pt x="809625" y="979487"/>
                </a:cubicBezTo>
                <a:cubicBezTo>
                  <a:pt x="881063" y="1119187"/>
                  <a:pt x="919163" y="1163637"/>
                  <a:pt x="1019175" y="1027112"/>
                </a:cubicBezTo>
                <a:cubicBezTo>
                  <a:pt x="1119187" y="890587"/>
                  <a:pt x="1295400" y="301625"/>
                  <a:pt x="1409700" y="160337"/>
                </a:cubicBezTo>
                <a:cubicBezTo>
                  <a:pt x="1524000" y="19050"/>
                  <a:pt x="1614488" y="30162"/>
                  <a:pt x="1704975" y="179387"/>
                </a:cubicBezTo>
                <a:cubicBezTo>
                  <a:pt x="1795463" y="328612"/>
                  <a:pt x="1862138" y="947737"/>
                  <a:pt x="1952625" y="1055687"/>
                </a:cubicBezTo>
                <a:cubicBezTo>
                  <a:pt x="2043112" y="1163637"/>
                  <a:pt x="2144713" y="979487"/>
                  <a:pt x="2247900" y="827087"/>
                </a:cubicBezTo>
                <a:cubicBezTo>
                  <a:pt x="2351087" y="674687"/>
                  <a:pt x="2468563" y="238124"/>
                  <a:pt x="2571750" y="141287"/>
                </a:cubicBezTo>
                <a:cubicBezTo>
                  <a:pt x="2674937" y="44450"/>
                  <a:pt x="2794000" y="109537"/>
                  <a:pt x="2867025" y="246062"/>
                </a:cubicBezTo>
                <a:cubicBezTo>
                  <a:pt x="2940050" y="382587"/>
                  <a:pt x="3003550" y="868362"/>
                  <a:pt x="3009900" y="960437"/>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p:txBody>
      </p:sp>
      <p:sp>
        <p:nvSpPr>
          <p:cNvPr id="14342" name="テキスト ボックス 7"/>
          <p:cNvSpPr txBox="1"/>
          <p:nvPr/>
        </p:nvSpPr>
        <p:spPr>
          <a:xfrm>
            <a:off x="969963" y="2357438"/>
            <a:ext cx="458787" cy="1643062"/>
          </a:xfrm>
          <a:prstGeom prst="rect">
            <a:avLst/>
          </a:prstGeom>
          <a:solidFill>
            <a:schemeClr val="bg1"/>
          </a:solidFill>
          <a:ln w="9525">
            <a:noFill/>
          </a:ln>
        </p:spPr>
        <p:txBody>
          <a:bodyPr vert="eaVert">
            <a:spAutoFit/>
          </a:bodyPr>
          <a:p>
            <a:pPr algn="ctr">
              <a:spcBef>
                <a:spcPct val="0"/>
              </a:spcBef>
            </a:pPr>
            <a:r>
              <a:rPr lang="zh-CN" altLang="en-US" b="1" dirty="0">
                <a:latin typeface="Arial" panose="020B0604020202020204" pitchFamily="34" charset="0"/>
                <a:ea typeface="宋体" panose="02010600030101010101" pitchFamily="2" charset="-122"/>
              </a:rPr>
              <a:t>管理水平</a:t>
            </a:r>
            <a:endParaRPr lang="zh-CN" altLang="en-US" b="1" dirty="0">
              <a:latin typeface="Arial" panose="020B0604020202020204" pitchFamily="34" charset="0"/>
              <a:ea typeface="宋体" panose="02010600030101010101" pitchFamily="2" charset="-122"/>
            </a:endParaRPr>
          </a:p>
        </p:txBody>
      </p:sp>
      <p:sp>
        <p:nvSpPr>
          <p:cNvPr id="14343" name="テキスト ボックス 8"/>
          <p:cNvSpPr txBox="1"/>
          <p:nvPr/>
        </p:nvSpPr>
        <p:spPr>
          <a:xfrm>
            <a:off x="6357938" y="1857375"/>
            <a:ext cx="1357312" cy="376238"/>
          </a:xfrm>
          <a:prstGeom prst="rect">
            <a:avLst/>
          </a:prstGeom>
          <a:solidFill>
            <a:srgbClr val="99FF99"/>
          </a:solidFill>
          <a:ln w="9525" cap="flat" cmpd="sng">
            <a:solidFill>
              <a:schemeClr val="tx1"/>
            </a:solidFill>
            <a:prstDash val="solid"/>
            <a:miter/>
            <a:headEnd type="none" w="med" len="med"/>
            <a:tailEnd type="none" w="med" len="med"/>
          </a:ln>
        </p:spPr>
        <p:txBody>
          <a:bodyPr>
            <a:spAutoFit/>
          </a:bodyPr>
          <a:p>
            <a:pPr algn="ctr">
              <a:spcBef>
                <a:spcPct val="0"/>
              </a:spcBef>
            </a:pPr>
            <a:r>
              <a:rPr lang="zh-CN" altLang="en-US" b="1" dirty="0">
                <a:latin typeface="Arial" panose="020B0604020202020204" pitchFamily="34" charset="0"/>
                <a:ea typeface="宋体" panose="02010600030101010101" pitchFamily="2" charset="-122"/>
              </a:rPr>
              <a:t>保持活动</a:t>
            </a:r>
            <a:endParaRPr lang="ja-JP" altLang="en-US" b="1" dirty="0">
              <a:latin typeface="Arial" panose="020B0604020202020204" pitchFamily="34" charset="0"/>
              <a:ea typeface="宋体" panose="02010600030101010101" pitchFamily="2" charset="-122"/>
            </a:endParaRPr>
          </a:p>
        </p:txBody>
      </p:sp>
      <p:sp>
        <p:nvSpPr>
          <p:cNvPr id="14344" name="テキスト ボックス 9"/>
          <p:cNvSpPr txBox="1"/>
          <p:nvPr/>
        </p:nvSpPr>
        <p:spPr>
          <a:xfrm>
            <a:off x="1928813" y="1928813"/>
            <a:ext cx="1357312" cy="376237"/>
          </a:xfrm>
          <a:prstGeom prst="rect">
            <a:avLst/>
          </a:prstGeom>
          <a:solidFill>
            <a:srgbClr val="FFFF99"/>
          </a:solidFill>
          <a:ln w="9525" cap="flat" cmpd="sng">
            <a:solidFill>
              <a:schemeClr val="tx1"/>
            </a:solidFill>
            <a:prstDash val="solid"/>
            <a:miter/>
            <a:headEnd type="none" w="med" len="med"/>
            <a:tailEnd type="none" w="med" len="med"/>
          </a:ln>
        </p:spPr>
        <p:txBody>
          <a:bodyPr>
            <a:spAutoFit/>
          </a:bodyPr>
          <a:p>
            <a:pPr algn="ctr">
              <a:spcBef>
                <a:spcPct val="0"/>
              </a:spcBef>
            </a:pPr>
            <a:r>
              <a:rPr lang="zh-CN" altLang="en-US" b="1" dirty="0">
                <a:latin typeface="Arial" panose="020B0604020202020204" pitchFamily="34" charset="0"/>
                <a:ea typeface="宋体" panose="02010600030101010101" pitchFamily="2" charset="-122"/>
              </a:rPr>
              <a:t>改进活动</a:t>
            </a:r>
            <a:endParaRPr lang="zh-CN" altLang="en-US" b="1" dirty="0">
              <a:latin typeface="Arial" panose="020B0604020202020204" pitchFamily="34" charset="0"/>
              <a:ea typeface="宋体" panose="02010600030101010101" pitchFamily="2" charset="-122"/>
            </a:endParaRPr>
          </a:p>
        </p:txBody>
      </p:sp>
      <p:sp>
        <p:nvSpPr>
          <p:cNvPr id="14345" name="テキスト ボックス 10"/>
          <p:cNvSpPr txBox="1"/>
          <p:nvPr/>
        </p:nvSpPr>
        <p:spPr>
          <a:xfrm>
            <a:off x="3714750" y="5487988"/>
            <a:ext cx="1500188" cy="366712"/>
          </a:xfrm>
          <a:prstGeom prst="rect">
            <a:avLst/>
          </a:prstGeom>
          <a:solidFill>
            <a:schemeClr val="bg1"/>
          </a:solidFill>
          <a:ln w="9525">
            <a:noFill/>
          </a:ln>
        </p:spPr>
        <p:txBody>
          <a:bodyPr>
            <a:spAutoFit/>
          </a:bodyPr>
          <a:p>
            <a:pPr algn="ctr">
              <a:spcBef>
                <a:spcPct val="0"/>
              </a:spcBef>
            </a:pPr>
            <a:r>
              <a:rPr lang="zh-CN" altLang="en-US" b="1" dirty="0">
                <a:latin typeface="Arial" panose="020B0604020202020204" pitchFamily="34" charset="0"/>
                <a:ea typeface="宋体" panose="02010600030101010101" pitchFamily="2" charset="-122"/>
              </a:rPr>
              <a:t>时间</a:t>
            </a:r>
            <a:endParaRPr lang="zh-CN" altLang="en-US" b="1" dirty="0">
              <a:latin typeface="Arial" panose="020B0604020202020204" pitchFamily="34" charset="0"/>
              <a:ea typeface="宋体" panose="02010600030101010101" pitchFamily="2" charset="-122"/>
            </a:endParaRPr>
          </a:p>
        </p:txBody>
      </p:sp>
      <p:cxnSp>
        <p:nvCxnSpPr>
          <p:cNvPr id="13" name="直線矢印コネクタ 12"/>
          <p:cNvCxnSpPr/>
          <p:nvPr/>
        </p:nvCxnSpPr>
        <p:spPr>
          <a:xfrm rot="16200000" flipH="1">
            <a:off x="1714500" y="2786063"/>
            <a:ext cx="1071563" cy="21431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2786063" y="2357438"/>
            <a:ext cx="1285875" cy="1143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214688" y="2357438"/>
            <a:ext cx="2857500" cy="9286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49" name="テキスト ボックス 18"/>
          <p:cNvSpPr txBox="1"/>
          <p:nvPr/>
        </p:nvSpPr>
        <p:spPr>
          <a:xfrm>
            <a:off x="2786063" y="1071563"/>
            <a:ext cx="3714750" cy="466725"/>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lgn="ctr">
              <a:spcBef>
                <a:spcPct val="0"/>
              </a:spcBef>
            </a:pPr>
            <a:r>
              <a:rPr lang="zh-CN" altLang="en-US" sz="2400" b="1" dirty="0">
                <a:latin typeface="Arial" panose="020B0604020202020204" pitchFamily="34" charset="0"/>
                <a:ea typeface="宋体" panose="02010600030101010101" pitchFamily="2" charset="-122"/>
              </a:rPr>
              <a:t>抛物线型改进活动</a:t>
            </a:r>
            <a:endParaRPr lang="en-US" altLang="ja-JP" sz="2400" b="1">
              <a:latin typeface="Arial" panose="020B0604020202020204" pitchFamily="34" charset="0"/>
              <a:ea typeface="宋体" panose="02010600030101010101" pitchFamily="2" charset="-122"/>
            </a:endParaRPr>
          </a:p>
        </p:txBody>
      </p:sp>
      <p:sp>
        <p:nvSpPr>
          <p:cNvPr id="14350" name="テキスト ボックス 19"/>
          <p:cNvSpPr txBox="1"/>
          <p:nvPr/>
        </p:nvSpPr>
        <p:spPr>
          <a:xfrm>
            <a:off x="6929438" y="2286000"/>
            <a:ext cx="2000250" cy="641350"/>
          </a:xfrm>
          <a:prstGeom prst="rect">
            <a:avLst/>
          </a:prstGeom>
          <a:noFill/>
          <a:ln w="9525">
            <a:noFill/>
          </a:ln>
        </p:spPr>
        <p:txBody>
          <a:bodyPr>
            <a:spAutoFit/>
          </a:bodyPr>
          <a:p>
            <a:pPr algn="ctr">
              <a:spcBef>
                <a:spcPct val="0"/>
              </a:spcBef>
            </a:pPr>
            <a:r>
              <a:rPr lang="zh-CN" altLang="en-US" b="1" dirty="0">
                <a:latin typeface="Arial" panose="020B0604020202020204" pitchFamily="34" charset="0"/>
                <a:ea typeface="宋体" panose="02010600030101010101" pitchFamily="2" charset="-122"/>
              </a:rPr>
              <a:t>无保持活动便</a:t>
            </a:r>
            <a:endParaRPr lang="zh-CN" altLang="en-US" b="1" dirty="0">
              <a:latin typeface="Arial" panose="020B0604020202020204" pitchFamily="34" charset="0"/>
              <a:ea typeface="宋体" panose="02010600030101010101" pitchFamily="2" charset="-122"/>
            </a:endParaRPr>
          </a:p>
          <a:p>
            <a:pPr algn="ctr">
              <a:spcBef>
                <a:spcPct val="0"/>
              </a:spcBef>
            </a:pPr>
            <a:r>
              <a:rPr lang="zh-CN" altLang="en-US" b="1" dirty="0">
                <a:latin typeface="Arial" panose="020B0604020202020204" pitchFamily="34" charset="0"/>
                <a:ea typeface="宋体" panose="02010600030101010101" pitchFamily="2" charset="-122"/>
              </a:rPr>
              <a:t>无进展</a:t>
            </a:r>
            <a:endParaRPr lang="zh-CN" altLang="en-US" b="1" dirty="0">
              <a:latin typeface="Arial" panose="020B0604020202020204" pitchFamily="34"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テキスト ボックス 2"/>
          <p:cNvSpPr txBox="1"/>
          <p:nvPr/>
        </p:nvSpPr>
        <p:spPr>
          <a:xfrm>
            <a:off x="571500" y="844550"/>
            <a:ext cx="2643188" cy="376238"/>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spcBef>
                <a:spcPct val="0"/>
              </a:spcBef>
            </a:pPr>
            <a:r>
              <a:rPr lang="zh-CN" altLang="en-US" dirty="0">
                <a:latin typeface="Arial" panose="020B0604020202020204" pitchFamily="34" charset="0"/>
                <a:ea typeface="宋体" panose="02010600030101010101" pitchFamily="2" charset="-122"/>
              </a:rPr>
              <a:t>技术人员直面的课题</a:t>
            </a:r>
            <a:endParaRPr lang="zh-CN" altLang="en-US" dirty="0">
              <a:latin typeface="Arial" panose="020B0604020202020204" pitchFamily="34" charset="0"/>
              <a:ea typeface="宋体" panose="02010600030101010101" pitchFamily="2" charset="-122"/>
            </a:endParaRPr>
          </a:p>
        </p:txBody>
      </p:sp>
      <p:graphicFrame>
        <p:nvGraphicFramePr>
          <p:cNvPr id="15452" name="表格 15451"/>
          <p:cNvGraphicFramePr/>
          <p:nvPr/>
        </p:nvGraphicFramePr>
        <p:xfrm>
          <a:off x="571500" y="1428750"/>
          <a:ext cx="7929563" cy="5129213"/>
        </p:xfrm>
        <a:graphic>
          <a:graphicData uri="http://schemas.openxmlformats.org/drawingml/2006/table">
            <a:tbl>
              <a:tblPr/>
              <a:tblGrid>
                <a:gridCol w="4000500"/>
                <a:gridCol w="1071563"/>
                <a:gridCol w="928687"/>
                <a:gridCol w="928688"/>
                <a:gridCol w="1000125"/>
              </a:tblGrid>
              <a:tr h="409575">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en-US" altLang="ja-JP" sz="1100">
                          <a:solidFill>
                            <a:srgbClr val="000000"/>
                          </a:solidFill>
                          <a:latin typeface="Times New Roman" panose="02020603050405020304" pitchFamily="18" charset="0"/>
                          <a:ea typeface="宋体" panose="02010600030101010101" pitchFamily="2" charset="-122"/>
                        </a:rPr>
                        <a:t>QFD</a:t>
                      </a:r>
                      <a:endParaRPr lang="en-US" altLang="ja-JP" sz="110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en-US" altLang="ja-JP" sz="1100">
                          <a:solidFill>
                            <a:srgbClr val="000000"/>
                          </a:solidFill>
                          <a:latin typeface="Times New Roman" panose="02020603050405020304" pitchFamily="18" charset="0"/>
                          <a:ea typeface="宋体" panose="02010600030101010101" pitchFamily="2" charset="-122"/>
                        </a:rPr>
                        <a:t>TRIZ</a:t>
                      </a:r>
                      <a:endParaRPr lang="en-US" altLang="ja-JP" sz="110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zh-CN" altLang="en-US" sz="1100" dirty="0">
                          <a:solidFill>
                            <a:srgbClr val="000000"/>
                          </a:solidFill>
                          <a:latin typeface="Times New Roman" panose="02020603050405020304" pitchFamily="18" charset="0"/>
                          <a:ea typeface="宋体" panose="02010600030101010101" pitchFamily="2" charset="-122"/>
                        </a:rPr>
                        <a:t>田口理论</a:t>
                      </a:r>
                      <a:endParaRPr lang="zh-CN"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en-US" altLang="zh-CN" sz="1100" b="1">
                          <a:solidFill>
                            <a:srgbClr val="000000"/>
                          </a:solidFill>
                          <a:latin typeface="Times New Roman" panose="02020603050405020304" pitchFamily="18" charset="0"/>
                          <a:ea typeface="宋体" panose="02010600030101010101" pitchFamily="2" charset="-122"/>
                        </a:rPr>
                        <a:t>５</a:t>
                      </a:r>
                      <a:r>
                        <a:rPr lang="en-US" altLang="ja-JP" sz="1100" b="1">
                          <a:solidFill>
                            <a:srgbClr val="000000"/>
                          </a:solidFill>
                          <a:latin typeface="Times New Roman" panose="02020603050405020304" pitchFamily="18" charset="0"/>
                          <a:ea typeface="宋体" panose="02010600030101010101" pitchFamily="2" charset="-122"/>
                        </a:rPr>
                        <a:t>W</a:t>
                      </a:r>
                      <a:r>
                        <a:rPr lang="zh-CN" altLang="en-US" sz="1100" b="1" dirty="0">
                          <a:solidFill>
                            <a:srgbClr val="000000"/>
                          </a:solidFill>
                          <a:latin typeface="Times New Roman" panose="02020603050405020304" pitchFamily="18" charset="0"/>
                          <a:ea typeface="宋体" panose="02010600030101010101" pitchFamily="2" charset="-122"/>
                        </a:rPr>
                        <a:t>分析</a:t>
                      </a:r>
                      <a:endParaRPr lang="ja-JP" altLang="en-US" sz="1100" b="1"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C000"/>
                    </a:solidFill>
                  </a:tcPr>
                </a:tc>
              </a:tr>
              <a:tr h="392113">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600" dirty="0">
                          <a:solidFill>
                            <a:srgbClr val="000000"/>
                          </a:solidFill>
                          <a:latin typeface="Times New Roman" panose="02020603050405020304" pitchFamily="18" charset="0"/>
                          <a:ea typeface="宋体" panose="02010600030101010101" pitchFamily="2" charset="-122"/>
                        </a:rPr>
                        <a:t>　①</a:t>
                      </a:r>
                      <a:r>
                        <a:rPr lang="zh-CN" altLang="en-US" sz="1600" dirty="0">
                          <a:solidFill>
                            <a:srgbClr val="000000"/>
                          </a:solidFill>
                          <a:latin typeface="Times New Roman" panose="02020603050405020304" pitchFamily="18" charset="0"/>
                          <a:ea typeface="宋体" panose="02010600030101010101" pitchFamily="2" charset="-122"/>
                        </a:rPr>
                        <a:t>把握客户要求</a:t>
                      </a:r>
                      <a:endParaRPr lang="ja-JP" altLang="en-US" sz="16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r>
              <a:tr h="406400">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600" dirty="0">
                          <a:solidFill>
                            <a:srgbClr val="000000"/>
                          </a:solidFill>
                          <a:latin typeface="Times New Roman" panose="02020603050405020304" pitchFamily="18" charset="0"/>
                          <a:ea typeface="宋体" panose="02010600030101010101" pitchFamily="2" charset="-122"/>
                        </a:rPr>
                        <a:t>　②</a:t>
                      </a:r>
                      <a:r>
                        <a:rPr lang="zh-CN" altLang="en-US" sz="1600" dirty="0">
                          <a:solidFill>
                            <a:srgbClr val="000000"/>
                          </a:solidFill>
                          <a:latin typeface="Times New Roman" panose="02020603050405020304" pitchFamily="18" charset="0"/>
                          <a:ea typeface="宋体" panose="02010600030101010101" pitchFamily="2" charset="-122"/>
                        </a:rPr>
                        <a:t>设计魅力型产品结构</a:t>
                      </a:r>
                      <a:endParaRPr lang="ja-JP" altLang="en-US" sz="16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r>
              <a:tr h="392112">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600" dirty="0">
                          <a:solidFill>
                            <a:srgbClr val="000000"/>
                          </a:solidFill>
                          <a:latin typeface="Times New Roman" panose="02020603050405020304" pitchFamily="18" charset="0"/>
                          <a:ea typeface="宋体" panose="02010600030101010101" pitchFamily="2" charset="-122"/>
                        </a:rPr>
                        <a:t>　③</a:t>
                      </a:r>
                      <a:r>
                        <a:rPr lang="zh-CN" altLang="en-US" sz="1600" dirty="0">
                          <a:solidFill>
                            <a:srgbClr val="000000"/>
                          </a:solidFill>
                          <a:latin typeface="Times New Roman" panose="02020603050405020304" pitchFamily="18" charset="0"/>
                          <a:ea typeface="宋体" panose="02010600030101010101" pitchFamily="2" charset="-122"/>
                        </a:rPr>
                        <a:t>缩短开发时间</a:t>
                      </a:r>
                      <a:endParaRPr lang="ja-JP" altLang="en-US" sz="16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r>
              <a:tr h="392113">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600" dirty="0">
                          <a:solidFill>
                            <a:srgbClr val="000000"/>
                          </a:solidFill>
                          <a:latin typeface="Times New Roman" panose="02020603050405020304" pitchFamily="18" charset="0"/>
                          <a:ea typeface="宋体" panose="02010600030101010101" pitchFamily="2" charset="-122"/>
                        </a:rPr>
                        <a:t>　④</a:t>
                      </a:r>
                      <a:r>
                        <a:rPr lang="zh-CN" altLang="en-US" sz="1600" dirty="0">
                          <a:solidFill>
                            <a:srgbClr val="000000"/>
                          </a:solidFill>
                          <a:latin typeface="Times New Roman" panose="02020603050405020304" pitchFamily="18" charset="0"/>
                          <a:ea typeface="宋体" panose="02010600030101010101" pitchFamily="2" charset="-122"/>
                        </a:rPr>
                        <a:t>解决市场品质问题</a:t>
                      </a:r>
                      <a:endParaRPr lang="ja-JP" altLang="en-US" sz="16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r>
              <a:tr h="392112">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600" dirty="0">
                          <a:solidFill>
                            <a:srgbClr val="000000"/>
                          </a:solidFill>
                          <a:latin typeface="Times New Roman" panose="02020603050405020304" pitchFamily="18" charset="0"/>
                          <a:ea typeface="宋体" panose="02010600030101010101" pitchFamily="2" charset="-122"/>
                        </a:rPr>
                        <a:t>　⑤</a:t>
                      </a:r>
                      <a:r>
                        <a:rPr lang="zh-CN" altLang="en-US" sz="1600" dirty="0">
                          <a:solidFill>
                            <a:srgbClr val="000000"/>
                          </a:solidFill>
                          <a:latin typeface="Times New Roman" panose="02020603050405020304" pitchFamily="18" charset="0"/>
                          <a:ea typeface="宋体" panose="02010600030101010101" pitchFamily="2" charset="-122"/>
                        </a:rPr>
                        <a:t>解决技术问题</a:t>
                      </a:r>
                      <a:endParaRPr lang="ja-JP" altLang="en-US" sz="16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r>
              <a:tr h="392113">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600" dirty="0">
                          <a:solidFill>
                            <a:srgbClr val="000000"/>
                          </a:solidFill>
                          <a:latin typeface="Times New Roman" panose="02020603050405020304" pitchFamily="18" charset="0"/>
                          <a:ea typeface="宋体" panose="02010600030101010101" pitchFamily="2" charset="-122"/>
                        </a:rPr>
                        <a:t>　⑥</a:t>
                      </a:r>
                      <a:r>
                        <a:rPr lang="zh-CN" altLang="en-US" sz="1600" dirty="0">
                          <a:solidFill>
                            <a:srgbClr val="000000"/>
                          </a:solidFill>
                          <a:latin typeface="Times New Roman" panose="02020603050405020304" pitchFamily="18" charset="0"/>
                          <a:ea typeface="宋体" panose="02010600030101010101" pitchFamily="2" charset="-122"/>
                        </a:rPr>
                        <a:t>降低成本</a:t>
                      </a:r>
                      <a:endParaRPr lang="ja-JP" altLang="en-US" sz="16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r>
              <a:tr h="392112">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600" dirty="0">
                          <a:solidFill>
                            <a:srgbClr val="000000"/>
                          </a:solidFill>
                          <a:latin typeface="Times New Roman" panose="02020603050405020304" pitchFamily="18" charset="0"/>
                          <a:ea typeface="宋体" panose="02010600030101010101" pitchFamily="2" charset="-122"/>
                        </a:rPr>
                        <a:t>　⑦</a:t>
                      </a:r>
                      <a:r>
                        <a:rPr lang="zh-CN" altLang="en-US" sz="1600" dirty="0">
                          <a:solidFill>
                            <a:srgbClr val="000000"/>
                          </a:solidFill>
                          <a:latin typeface="Times New Roman" panose="02020603050405020304" pitchFamily="18" charset="0"/>
                          <a:ea typeface="宋体" panose="02010600030101010101" pitchFamily="2" charset="-122"/>
                        </a:rPr>
                        <a:t>扩充知识产权</a:t>
                      </a:r>
                      <a:endParaRPr lang="ja-JP" altLang="en-US" sz="16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r>
              <a:tr h="392113">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600" b="1" dirty="0">
                          <a:solidFill>
                            <a:srgbClr val="000000"/>
                          </a:solidFill>
                          <a:latin typeface="Times New Roman" panose="02020603050405020304" pitchFamily="18" charset="0"/>
                          <a:ea typeface="宋体" panose="02010600030101010101" pitchFamily="2" charset="-122"/>
                        </a:rPr>
                        <a:t>　⑧</a:t>
                      </a:r>
                      <a:r>
                        <a:rPr lang="zh-CN" altLang="en-US" sz="1600" b="1" dirty="0">
                          <a:solidFill>
                            <a:srgbClr val="000000"/>
                          </a:solidFill>
                          <a:latin typeface="Times New Roman" panose="02020603050405020304" pitchFamily="18" charset="0"/>
                          <a:ea typeface="宋体" panose="02010600030101010101" pitchFamily="2" charset="-122"/>
                        </a:rPr>
                        <a:t>防止问题的再发生</a:t>
                      </a:r>
                      <a:endParaRPr lang="ja-JP" altLang="en-US" sz="1600" b="1"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C000"/>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dirty="0">
                          <a:solidFill>
                            <a:srgbClr val="000000"/>
                          </a:solidFill>
                          <a:latin typeface="Times New Roman" panose="02020603050405020304" pitchFamily="18" charset="0"/>
                          <a:ea typeface="宋体" panose="02010600030101010101" pitchFamily="2" charset="-122"/>
                        </a:rPr>
                        <a:t>　</a:t>
                      </a:r>
                      <a:endParaRPr lang="ja-JP" altLang="en-US" sz="1100"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solid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r>
                        <a:rPr lang="ja-JP" altLang="en-US" sz="1100" b="1" dirty="0">
                          <a:solidFill>
                            <a:srgbClr val="000000"/>
                          </a:solidFill>
                          <a:latin typeface="Times New Roman" panose="02020603050405020304" pitchFamily="18" charset="0"/>
                          <a:ea typeface="宋体" panose="02010600030101010101" pitchFamily="2" charset="-122"/>
                        </a:rPr>
                        <a:t>○</a:t>
                      </a:r>
                      <a:endParaRPr lang="ja-JP" altLang="en-US" sz="1100" b="1"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C000"/>
                    </a:solidFill>
                  </a:tcPr>
                </a:tc>
              </a:tr>
              <a:tr h="25558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ja-JP" altLang="en-US" sz="1100" dirty="0">
                          <a:solidFill>
                            <a:srgbClr val="000000"/>
                          </a:solidFill>
                          <a:latin typeface="MS PGothic" panose="020B0600070205080204" pitchFamily="34" charset="-128"/>
                        </a:rPr>
                        <a:t>　</a:t>
                      </a:r>
                      <a:endParaRPr lang="ja-JP" altLang="en-US" sz="1100" dirty="0">
                        <a:solidFill>
                          <a:srgbClr val="000000"/>
                        </a:solidFill>
                        <a:latin typeface="MS PGothic" panose="020B0600070205080204" pitchFamily="34" charset="-128"/>
                      </a:endParaRPr>
                    </a:p>
                  </a:txBody>
                  <a:tcPr marL="9525" marR="9525" marT="9525" marB="0" anchor="ctr" anchorCtr="0">
                    <a:lnL>
                      <a:noFill/>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endParaRPr lang="ja-JP" altLang="en-US" sz="1100" dirty="0">
                        <a:solidFill>
                          <a:srgbClr val="000000"/>
                        </a:solidFill>
                        <a:latin typeface="MS PGothic" panose="020B0600070205080204" pitchFamily="34" charset="-128"/>
                      </a:endParaRPr>
                    </a:p>
                  </a:txBody>
                  <a:tcPr marL="9525" marR="9525" marT="9525" marB="0" anchor="ctr" anchorCtr="0">
                    <a:lnL w="6350" cap="flat" cmpd="sng">
                      <a:solidFill>
                        <a:srgbClr val="000000"/>
                      </a:solidFill>
                      <a:prstDash val="solid"/>
                      <a:headEnd type="none" w="med" len="med"/>
                      <a:tailEnd type="none" w="med" len="med"/>
                    </a:lnL>
                    <a:lnR>
                      <a:noFill/>
                    </a:lnR>
                    <a:lnT w="6350" cap="flat" cmpd="sng">
                      <a:solidFill>
                        <a:srgbClr val="000000"/>
                      </a:solidFill>
                      <a:prstDash val="solid"/>
                      <a:headEnd type="none" w="med" len="med"/>
                      <a:tailEnd type="none" w="med" len="med"/>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endParaRPr lang="ja-JP" altLang="en-US" sz="1100" dirty="0">
                        <a:solidFill>
                          <a:srgbClr val="000000"/>
                        </a:solidFill>
                        <a:latin typeface="MS PGothic" panose="020B0600070205080204" pitchFamily="34" charset="-128"/>
                      </a:endParaRPr>
                    </a:p>
                  </a:txBody>
                  <a:tcPr marL="9525" marR="9525" marT="9525" marB="0" anchor="ctr" anchorCtr="0">
                    <a:lnL>
                      <a:noFill/>
                    </a:lnL>
                    <a:lnR>
                      <a:noFill/>
                    </a:lnR>
                    <a:lnT w="6350" cap="flat" cmpd="sng">
                      <a:solidFill>
                        <a:srgbClr val="000000"/>
                      </a:solidFill>
                      <a:prstDash val="solid"/>
                      <a:headEnd type="none" w="med" len="med"/>
                      <a:tailEnd type="none" w="med" len="med"/>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endParaRPr lang="ja-JP" altLang="en-US" sz="1100" dirty="0">
                        <a:solidFill>
                          <a:srgbClr val="000000"/>
                        </a:solidFill>
                        <a:latin typeface="MS PGothic" panose="020B0600070205080204" pitchFamily="34" charset="-128"/>
                      </a:endParaRPr>
                    </a:p>
                  </a:txBody>
                  <a:tcPr marL="9525" marR="9525" marT="9525" marB="0" anchor="ctr" anchorCtr="0">
                    <a:lnL>
                      <a:noFill/>
                    </a:lnL>
                    <a:lnR>
                      <a:noFill/>
                    </a:lnR>
                    <a:lnT w="6350" cap="flat" cmpd="sng">
                      <a:solidFill>
                        <a:srgbClr val="000000"/>
                      </a:solidFill>
                      <a:prstDash val="solid"/>
                      <a:headEnd type="none" w="med" len="med"/>
                      <a:tailEnd type="none" w="med" len="med"/>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endParaRPr lang="ja-JP" altLang="en-US" sz="1100" dirty="0">
                        <a:solidFill>
                          <a:srgbClr val="000000"/>
                        </a:solidFill>
                        <a:latin typeface="MS PGothic" panose="020B0600070205080204" pitchFamily="34" charset="-128"/>
                      </a:endParaRPr>
                    </a:p>
                  </a:txBody>
                  <a:tcPr marL="9525" marR="9525" marT="9525" marB="0" anchor="ctr" anchorCtr="0">
                    <a:lnL>
                      <a:noFill/>
                    </a:lnL>
                    <a:lnR>
                      <a:noFill/>
                    </a:lnR>
                    <a:lnT w="6350" cap="flat" cmpd="sng">
                      <a:solidFill>
                        <a:srgbClr val="000000"/>
                      </a:solidFill>
                      <a:prstDash val="solid"/>
                      <a:headEnd type="none" w="med" len="med"/>
                      <a:tailEnd type="none" w="med" len="med"/>
                    </a:lnT>
                    <a:lnB>
                      <a:noFill/>
                    </a:lnB>
                    <a:lnTlToBr>
                      <a:noFill/>
                    </a:lnTlToBr>
                    <a:lnBlToTr>
                      <a:noFill/>
                    </a:lnBlToTr>
                    <a:noFill/>
                  </a:tcPr>
                </a:tc>
              </a:tr>
              <a:tr h="392113">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en-US" altLang="ja-JP" sz="1200" u="sng" err="1">
                          <a:solidFill>
                            <a:srgbClr val="000000"/>
                          </a:solidFill>
                          <a:latin typeface="Times New Roman" panose="02020603050405020304" pitchFamily="18" charset="0"/>
                          <a:ea typeface="宋体" panose="02010600030101010101" pitchFamily="2" charset="-122"/>
                        </a:rPr>
                        <a:t>QFD(Quality</a:t>
                      </a:r>
                      <a:r>
                        <a:rPr lang="en-US" altLang="ja-JP" sz="1200" u="sng">
                          <a:solidFill>
                            <a:srgbClr val="000000"/>
                          </a:solidFill>
                          <a:latin typeface="Times New Roman" panose="02020603050405020304" pitchFamily="18" charset="0"/>
                          <a:ea typeface="宋体" panose="02010600030101010101" pitchFamily="2" charset="-122"/>
                        </a:rPr>
                        <a:t> Function Deployment)</a:t>
                      </a:r>
                      <a:r>
                        <a:rPr lang="en-US" altLang="zh-CN" sz="1200" u="sng">
                          <a:solidFill>
                            <a:srgbClr val="000000"/>
                          </a:solidFill>
                          <a:latin typeface="Times New Roman" panose="02020603050405020304" pitchFamily="18" charset="0"/>
                          <a:ea typeface="宋体" panose="02010600030101010101" pitchFamily="2" charset="-122"/>
                        </a:rPr>
                        <a:t>：</a:t>
                      </a:r>
                      <a:r>
                        <a:rPr lang="zh-CN" altLang="en-US" sz="1200" u="sng" dirty="0">
                          <a:solidFill>
                            <a:srgbClr val="000000"/>
                          </a:solidFill>
                          <a:latin typeface="Times New Roman" panose="02020603050405020304" pitchFamily="18" charset="0"/>
                          <a:ea typeface="宋体" panose="02010600030101010101" pitchFamily="2" charset="-122"/>
                        </a:rPr>
                        <a:t>品质技能展开</a:t>
                      </a:r>
                      <a:endParaRPr lang="ja-JP" altLang="en-US" sz="1200" u="sng"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a:noFill/>
                    </a:lnL>
                    <a:lnR w="6350" cap="flat" cmpd="sng">
                      <a:solidFill>
                        <a:srgbClr val="000000"/>
                      </a:solidFill>
                      <a:prstDash val="solid"/>
                      <a:headEnd type="none" w="med" len="med"/>
                      <a:tailEnd type="none" w="med" len="med"/>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endParaRPr lang="ja-JP" altLang="en-US" sz="1100" u="sng" dirty="0">
                        <a:solidFill>
                          <a:srgbClr val="000000"/>
                        </a:solidFill>
                        <a:latin typeface="MS PGothic" panose="020B0600070205080204" pitchFamily="34" charset="-128"/>
                      </a:endParaRPr>
                    </a:p>
                  </a:txBody>
                  <a:tcPr marL="9525" marR="9525" marT="9525" marB="0" anchor="ctr" anchorCtr="0">
                    <a:lnL w="6350" cap="flat" cmpd="sng">
                      <a:solidFill>
                        <a:srgbClr val="000000"/>
                      </a:solidFill>
                      <a:prstDash val="solid"/>
                      <a:headEnd type="none" w="med" len="med"/>
                      <a:tailEnd type="none" w="med" len="med"/>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endParaRPr lang="ja-JP" altLang="en-US" sz="1100" u="sng" dirty="0">
                        <a:solidFill>
                          <a:srgbClr val="000000"/>
                        </a:solidFill>
                        <a:latin typeface="MS PGothic" panose="020B0600070205080204" pitchFamily="34" charset="-128"/>
                      </a:endParaRPr>
                    </a:p>
                  </a:txBody>
                  <a:tcPr marL="9525" marR="9525" marT="9525" marB="0" anchor="ctr" anchorCtr="0">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endParaRPr lang="ja-JP" altLang="en-US" sz="1100" u="sng" dirty="0">
                        <a:solidFill>
                          <a:srgbClr val="000000"/>
                        </a:solidFill>
                        <a:latin typeface="MS PGothic" panose="020B0600070205080204" pitchFamily="34" charset="-128"/>
                      </a:endParaRPr>
                    </a:p>
                  </a:txBody>
                  <a:tcPr marL="9525" marR="9525" marT="9525" marB="0" anchor="ctr" anchorCtr="0">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algn="ctr" eaLnBrk="1" fontAlgn="ctr" hangingPunct="1">
                        <a:spcBef>
                          <a:spcPct val="0"/>
                        </a:spcBef>
                        <a:buClrTx/>
                        <a:buSzTx/>
                        <a:buFontTx/>
                        <a:buNone/>
                      </a:pPr>
                      <a:endParaRPr lang="ja-JP" altLang="en-US" sz="1100" dirty="0">
                        <a:solidFill>
                          <a:srgbClr val="000000"/>
                        </a:solidFill>
                        <a:latin typeface="MS PGothic" panose="020B0600070205080204" pitchFamily="34" charset="-128"/>
                      </a:endParaRPr>
                    </a:p>
                  </a:txBody>
                  <a:tcPr marL="9525" marR="9525" marT="9525" marB="0" anchor="ctr" anchorCtr="0">
                    <a:lnL>
                      <a:noFill/>
                    </a:lnL>
                    <a:lnR>
                      <a:noFill/>
                    </a:lnR>
                    <a:lnT>
                      <a:noFill/>
                    </a:lnT>
                    <a:lnB>
                      <a:noFill/>
                    </a:lnB>
                    <a:lnTlToBr>
                      <a:noFill/>
                    </a:lnTlToBr>
                    <a:lnBlToTr>
                      <a:noFill/>
                    </a:lnBlToTr>
                    <a:noFill/>
                  </a:tcPr>
                </a:tc>
              </a:tr>
              <a:tr h="528637">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en-US" altLang="ja-JP" sz="1200" u="sng">
                          <a:solidFill>
                            <a:srgbClr val="000000"/>
                          </a:solidFill>
                          <a:latin typeface="Times New Roman" panose="02020603050405020304" pitchFamily="18" charset="0"/>
                          <a:ea typeface="宋体" panose="02010600030101010101" pitchFamily="2" charset="-122"/>
                        </a:rPr>
                        <a:t>TRIZ(</a:t>
                      </a:r>
                      <a:r>
                        <a:rPr lang="zh-CN" altLang="en-US" sz="1200" u="sng" dirty="0">
                          <a:solidFill>
                            <a:srgbClr val="000000"/>
                          </a:solidFill>
                          <a:latin typeface="Times New Roman" panose="02020603050405020304" pitchFamily="18" charset="0"/>
                          <a:ea typeface="宋体" panose="02010600030101010101" pitchFamily="2" charset="-122"/>
                        </a:rPr>
                        <a:t>俄罗斯人构思</a:t>
                      </a:r>
                      <a:r>
                        <a:rPr lang="en-US" altLang="ja-JP" sz="1200" u="sng">
                          <a:solidFill>
                            <a:srgbClr val="000000"/>
                          </a:solidFill>
                          <a:latin typeface="Times New Roman" panose="02020603050405020304" pitchFamily="18" charset="0"/>
                          <a:ea typeface="宋体" panose="02010600030101010101" pitchFamily="2" charset="-122"/>
                        </a:rPr>
                        <a:t>)</a:t>
                      </a:r>
                      <a:r>
                        <a:rPr lang="ja-JP" altLang="en-US" sz="1200" u="sng" dirty="0">
                          <a:solidFill>
                            <a:srgbClr val="000000"/>
                          </a:solidFill>
                          <a:latin typeface="Times New Roman" panose="02020603050405020304" pitchFamily="18" charset="0"/>
                          <a:ea typeface="宋体" panose="02010600030101010101" pitchFamily="2" charset="-122"/>
                        </a:rPr>
                        <a:t>　　　 　 ：</a:t>
                      </a:r>
                      <a:r>
                        <a:rPr lang="zh-CN" altLang="en-US" sz="1200" u="sng" dirty="0">
                          <a:solidFill>
                            <a:srgbClr val="000000"/>
                          </a:solidFill>
                          <a:latin typeface="Times New Roman" panose="02020603050405020304" pitchFamily="18" charset="0"/>
                          <a:ea typeface="宋体" panose="02010600030101010101" pitchFamily="2" charset="-122"/>
                        </a:rPr>
                        <a:t>发明问题解决理论</a:t>
                      </a:r>
                      <a:endParaRPr lang="ja-JP" altLang="en-US" sz="1200" u="sng"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a:noFill/>
                    </a:lnL>
                    <a:lnR w="6350" cap="flat" cmpd="sng">
                      <a:solidFill>
                        <a:srgbClr val="000000"/>
                      </a:solidFill>
                      <a:prstDash val="solid"/>
                      <a:headEnd type="none" w="med" len="med"/>
                      <a:tailEnd type="none" w="med" len="med"/>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1100" u="sng" dirty="0">
                        <a:solidFill>
                          <a:srgbClr val="000000"/>
                        </a:solidFill>
                        <a:latin typeface="MS PGothic" panose="020B0600070205080204" pitchFamily="34" charset="-128"/>
                      </a:endParaRPr>
                    </a:p>
                  </a:txBody>
                  <a:tcPr marL="9525" marR="9525" marT="9525" marB="0" anchor="ctr" anchorCtr="0">
                    <a:lnL w="6350" cap="flat" cmpd="sng">
                      <a:solidFill>
                        <a:srgbClr val="000000"/>
                      </a:solidFill>
                      <a:prstDash val="solid"/>
                      <a:headEnd type="none" w="med" len="med"/>
                      <a:tailEnd type="none" w="med" len="med"/>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1100" u="sng" dirty="0">
                        <a:solidFill>
                          <a:srgbClr val="000000"/>
                        </a:solidFill>
                        <a:latin typeface="MS PGothic" panose="020B0600070205080204" pitchFamily="34" charset="-128"/>
                      </a:endParaRPr>
                    </a:p>
                  </a:txBody>
                  <a:tcPr marL="9525" marR="9525" marT="9525" marB="0" anchor="ctr" anchorCtr="0">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1100" u="sng" dirty="0">
                        <a:solidFill>
                          <a:srgbClr val="000000"/>
                        </a:solidFill>
                        <a:latin typeface="MS PGothic" panose="020B0600070205080204" pitchFamily="34" charset="-128"/>
                      </a:endParaRPr>
                    </a:p>
                  </a:txBody>
                  <a:tcPr marL="9525" marR="9525" marT="9525" marB="0" anchor="ctr" anchorCtr="0">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1100" dirty="0">
                        <a:solidFill>
                          <a:srgbClr val="000000"/>
                        </a:solidFill>
                        <a:latin typeface="MS PGothic" panose="020B0600070205080204" pitchFamily="34" charset="-128"/>
                      </a:endParaRPr>
                    </a:p>
                  </a:txBody>
                  <a:tcPr marL="9525" marR="9525" marT="9525" marB="0" anchor="ctr" anchorCtr="0">
                    <a:lnL>
                      <a:noFill/>
                    </a:lnL>
                    <a:lnR>
                      <a:noFill/>
                    </a:lnR>
                    <a:lnT>
                      <a:noFill/>
                    </a:lnT>
                    <a:lnB>
                      <a:noFill/>
                    </a:lnB>
                    <a:lnTlToBr>
                      <a:noFill/>
                    </a:lnTlToBr>
                    <a:lnBlToTr>
                      <a:noFill/>
                    </a:lnBlToTr>
                    <a:noFill/>
                  </a:tcPr>
                </a:tc>
              </a:tr>
              <a:tr h="392113">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r>
                        <a:rPr lang="en-US" altLang="ja-JP" sz="1200" u="sng" err="1">
                          <a:solidFill>
                            <a:srgbClr val="000000"/>
                          </a:solidFill>
                          <a:latin typeface="Times New Roman" panose="02020603050405020304" pitchFamily="18" charset="0"/>
                          <a:ea typeface="宋体" panose="02010600030101010101" pitchFamily="2" charset="-122"/>
                        </a:rPr>
                        <a:t>TM(Taguchi</a:t>
                      </a:r>
                      <a:r>
                        <a:rPr lang="en-US" altLang="ja-JP" sz="1200" u="sng">
                          <a:solidFill>
                            <a:srgbClr val="000000"/>
                          </a:solidFill>
                          <a:latin typeface="Times New Roman" panose="02020603050405020304" pitchFamily="18" charset="0"/>
                          <a:ea typeface="宋体" panose="02010600030101010101" pitchFamily="2" charset="-122"/>
                        </a:rPr>
                        <a:t> Method/</a:t>
                      </a:r>
                      <a:r>
                        <a:rPr lang="zh-CN" altLang="en-US" sz="1200" u="sng" dirty="0">
                          <a:solidFill>
                            <a:srgbClr val="000000"/>
                          </a:solidFill>
                          <a:latin typeface="Times New Roman" panose="02020603050405020304" pitchFamily="18" charset="0"/>
                          <a:ea typeface="宋体" panose="02010600030101010101" pitchFamily="2" charset="-122"/>
                        </a:rPr>
                        <a:t>田口理论</a:t>
                      </a:r>
                      <a:r>
                        <a:rPr lang="en-US" altLang="ja-JP" sz="1200" u="sng">
                          <a:solidFill>
                            <a:srgbClr val="000000"/>
                          </a:solidFill>
                          <a:latin typeface="Times New Roman" panose="02020603050405020304" pitchFamily="18" charset="0"/>
                          <a:ea typeface="宋体" panose="02010600030101010101" pitchFamily="2" charset="-122"/>
                        </a:rPr>
                        <a:t>)</a:t>
                      </a:r>
                      <a:r>
                        <a:rPr lang="ja-JP" altLang="en-US" sz="1200" u="sng" dirty="0">
                          <a:solidFill>
                            <a:srgbClr val="000000"/>
                          </a:solidFill>
                          <a:latin typeface="Times New Roman" panose="02020603050405020304" pitchFamily="18" charset="0"/>
                          <a:ea typeface="宋体" panose="02010600030101010101" pitchFamily="2" charset="-122"/>
                        </a:rPr>
                        <a:t>　 ：</a:t>
                      </a:r>
                      <a:r>
                        <a:rPr lang="zh-CN" altLang="en-US" sz="1200" u="sng" dirty="0">
                          <a:solidFill>
                            <a:srgbClr val="000000"/>
                          </a:solidFill>
                          <a:latin typeface="Times New Roman" panose="02020603050405020304" pitchFamily="18" charset="0"/>
                          <a:ea typeface="宋体" panose="02010600030101010101" pitchFamily="2" charset="-122"/>
                        </a:rPr>
                        <a:t>新品开发方法</a:t>
                      </a:r>
                      <a:endParaRPr lang="ja-JP" altLang="en-US" sz="1200" u="sng" dirty="0">
                        <a:solidFill>
                          <a:srgbClr val="000000"/>
                        </a:solidFill>
                        <a:latin typeface="Times New Roman" panose="02020603050405020304" pitchFamily="18" charset="0"/>
                        <a:ea typeface="宋体" panose="02010600030101010101" pitchFamily="2" charset="-122"/>
                      </a:endParaRPr>
                    </a:p>
                  </a:txBody>
                  <a:tcPr marL="9525" marR="9525" marT="9525" marB="0" anchor="ctr" anchorCtr="0">
                    <a:lnL>
                      <a:noFill/>
                    </a:lnL>
                    <a:lnR w="6350" cap="flat" cmpd="sng">
                      <a:solidFill>
                        <a:srgbClr val="000000"/>
                      </a:solidFill>
                      <a:prstDash val="solid"/>
                      <a:headEnd type="none" w="med" len="med"/>
                      <a:tailEnd type="none" w="med" len="med"/>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1100" u="sng" dirty="0">
                        <a:solidFill>
                          <a:srgbClr val="000000"/>
                        </a:solidFill>
                        <a:latin typeface="MS PGothic" panose="020B0600070205080204" pitchFamily="34" charset="-128"/>
                      </a:endParaRPr>
                    </a:p>
                  </a:txBody>
                  <a:tcPr marL="9525" marR="9525" marT="9525" marB="0" anchor="ctr" anchorCtr="0">
                    <a:lnL w="6350" cap="flat" cmpd="sng">
                      <a:solidFill>
                        <a:srgbClr val="000000"/>
                      </a:solidFill>
                      <a:prstDash val="solid"/>
                      <a:headEnd type="none" w="med" len="med"/>
                      <a:tailEnd type="none" w="med" len="med"/>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1100" u="sng" dirty="0">
                        <a:solidFill>
                          <a:srgbClr val="000000"/>
                        </a:solidFill>
                        <a:latin typeface="MS PGothic" panose="020B0600070205080204" pitchFamily="34" charset="-128"/>
                      </a:endParaRPr>
                    </a:p>
                  </a:txBody>
                  <a:tcPr marL="9525" marR="9525" marT="9525" marB="0" anchor="ctr" anchorCtr="0">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1100" dirty="0">
                        <a:solidFill>
                          <a:srgbClr val="000000"/>
                        </a:solidFill>
                        <a:latin typeface="MS PGothic" panose="020B0600070205080204" pitchFamily="34" charset="-128"/>
                      </a:endParaRPr>
                    </a:p>
                  </a:txBody>
                  <a:tcPr marL="9525" marR="9525" marT="9525" marB="0" anchor="ctr" anchorCtr="0">
                    <a:lnL>
                      <a:noFill/>
                    </a:lnL>
                    <a:lnR>
                      <a:noFill/>
                    </a:lnR>
                    <a:lnT>
                      <a:noFill/>
                    </a:lnT>
                    <a:lnB>
                      <a:noFill/>
                    </a:lnB>
                    <a:lnTlToBr>
                      <a:noFill/>
                    </a:lnTlToBr>
                    <a:lnBlToTr>
                      <a:noFill/>
                    </a:lnBlToTr>
                    <a:noFill/>
                  </a:tcPr>
                </a:tc>
                <a:tc>
                  <a:txBody>
                    <a:bodyPr/>
                    <a:lstStyle>
                      <a:lvl1pPr marL="342900" lvl="0" indent="-342900" algn="l" rtl="0" fontAlgn="base">
                        <a:spcBef>
                          <a:spcPct val="20000"/>
                        </a:spcBef>
                        <a:spcAft>
                          <a:spcPct val="0"/>
                        </a:spcAft>
                        <a:buClr>
                          <a:schemeClr val="accent1"/>
                        </a:buClr>
                        <a:buSzPct val="70000"/>
                        <a:buFont typeface="Wingdings 2" panose="05020102010507070707" pitchFamily="18" charset="2"/>
                        <a:buChar char=""/>
                        <a:defRPr kumimoji="1" sz="2800" kern="1200">
                          <a:solidFill>
                            <a:schemeClr val="tx2"/>
                          </a:solidFill>
                          <a:latin typeface="+mn-lt"/>
                          <a:ea typeface="+mn-ea"/>
                          <a:cs typeface="+mn-cs"/>
                        </a:defRPr>
                      </a:lvl1pPr>
                      <a:lvl2pPr marL="742950" lvl="1" indent="-285750" algn="l" rtl="0" fontAlgn="base">
                        <a:spcBef>
                          <a:spcPct val="20000"/>
                        </a:spcBef>
                        <a:spcAft>
                          <a:spcPct val="0"/>
                        </a:spcAft>
                        <a:buClr>
                          <a:schemeClr val="accent1"/>
                        </a:buClr>
                        <a:buSzPct val="70000"/>
                        <a:buFont typeface="Wingdings 2" panose="05020102010507070707" pitchFamily="18" charset="2"/>
                        <a:buChar char=""/>
                        <a:defRPr kumimoji="1" sz="2400" kern="1200">
                          <a:solidFill>
                            <a:schemeClr val="tx2"/>
                          </a:solidFill>
                          <a:latin typeface="+mn-lt"/>
                          <a:ea typeface="+mn-ea"/>
                          <a:cs typeface="+mn-cs"/>
                        </a:defRPr>
                      </a:lvl2pPr>
                      <a:lvl3pPr marL="1143000" lvl="2" indent="-228600" algn="l" rtl="0" fontAlgn="base">
                        <a:spcBef>
                          <a:spcPct val="20000"/>
                        </a:spcBef>
                        <a:spcAft>
                          <a:spcPct val="0"/>
                        </a:spcAft>
                        <a:buClr>
                          <a:schemeClr val="accent1"/>
                        </a:buClr>
                        <a:buSzPct val="70000"/>
                        <a:buFont typeface="Wingdings 2" panose="05020102010507070707" pitchFamily="18" charset="2"/>
                        <a:buChar char=""/>
                        <a:defRPr kumimoji="1" sz="2000" kern="1200">
                          <a:solidFill>
                            <a:schemeClr val="tx2"/>
                          </a:solidFill>
                          <a:latin typeface="+mn-lt"/>
                          <a:ea typeface="+mn-ea"/>
                          <a:cs typeface="+mn-cs"/>
                        </a:defRPr>
                      </a:lvl3pPr>
                      <a:lvl4pPr marL="1600200" lvl="3" indent="-228600" algn="l" rtl="0" fontAlgn="base">
                        <a:spcBef>
                          <a:spcPct val="20000"/>
                        </a:spcBef>
                        <a:spcAft>
                          <a:spcPct val="0"/>
                        </a:spcAft>
                        <a:buClr>
                          <a:schemeClr val="accent1"/>
                        </a:buClr>
                        <a:buSzPct val="70000"/>
                        <a:buFont typeface="Wingdings 2" panose="05020102010507070707" pitchFamily="18" charset="2"/>
                        <a:buChar char=""/>
                        <a:defRPr kumimoji="1" sz="1800" kern="1200">
                          <a:solidFill>
                            <a:schemeClr val="tx2"/>
                          </a:solidFill>
                          <a:latin typeface="+mn-lt"/>
                          <a:ea typeface="+mn-ea"/>
                          <a:cs typeface="+mn-cs"/>
                        </a:defRPr>
                      </a:lvl4pPr>
                      <a:lvl5pPr marL="2057400" lvl="4" indent="-228600" algn="l" rtl="0" fontAlgn="base">
                        <a:spcBef>
                          <a:spcPct val="20000"/>
                        </a:spcBef>
                        <a:spcAft>
                          <a:spcPct val="0"/>
                        </a:spcAft>
                        <a:buClr>
                          <a:schemeClr val="accent1"/>
                        </a:buClr>
                        <a:buSzPct val="60000"/>
                        <a:buFont typeface="Wingdings 2" panose="05020102010507070707" pitchFamily="18" charset="2"/>
                        <a:buChar char=""/>
                        <a:defRPr kumimoji="1" sz="1800" kern="1200">
                          <a:solidFill>
                            <a:schemeClr val="tx2"/>
                          </a:solidFill>
                          <a:latin typeface="+mn-lt"/>
                          <a:ea typeface="+mn-ea"/>
                          <a:cs typeface="+mn-cs"/>
                        </a:defRPr>
                      </a:lvl5pPr>
                    </a:lstStyle>
                    <a:p>
                      <a:pPr marL="0" lvl="0" indent="0" eaLnBrk="1" fontAlgn="ctr" hangingPunct="1">
                        <a:spcBef>
                          <a:spcPct val="0"/>
                        </a:spcBef>
                        <a:buClrTx/>
                        <a:buSzTx/>
                        <a:buFontTx/>
                        <a:buNone/>
                      </a:pPr>
                      <a:endParaRPr lang="ja-JP" altLang="en-US" sz="1100" dirty="0">
                        <a:solidFill>
                          <a:srgbClr val="000000"/>
                        </a:solidFill>
                        <a:latin typeface="MS PGothic" panose="020B0600070205080204" pitchFamily="34" charset="-128"/>
                      </a:endParaRPr>
                    </a:p>
                  </a:txBody>
                  <a:tcPr marL="9525" marR="9525" marT="9525" marB="0" anchor="ctr" anchorCtr="0">
                    <a:lnL>
                      <a:noFill/>
                    </a:lnL>
                    <a:lnR>
                      <a:noFill/>
                    </a:lnR>
                    <a:lnT>
                      <a:noFill/>
                    </a:lnT>
                    <a:lnB>
                      <a:noFill/>
                    </a:lnB>
                    <a:lnTlToBr>
                      <a:noFill/>
                    </a:lnTlToBr>
                    <a:lnBlToTr>
                      <a:noFill/>
                    </a:lnBlToTr>
                    <a:noFill/>
                  </a:tcPr>
                </a:tc>
              </a:tr>
            </a:tbl>
          </a:graphicData>
        </a:graphic>
      </p:graphicFrame>
      <p:sp>
        <p:nvSpPr>
          <p:cNvPr id="15445" name="テキスト ボックス 2"/>
          <p:cNvSpPr txBox="1"/>
          <p:nvPr/>
        </p:nvSpPr>
        <p:spPr>
          <a:xfrm>
            <a:off x="4286250" y="844550"/>
            <a:ext cx="3714750" cy="376238"/>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p>
            <a:pPr>
              <a:spcBef>
                <a:spcPct val="0"/>
              </a:spcBef>
            </a:pPr>
            <a:r>
              <a:rPr lang="zh-CN" altLang="en-US" dirty="0">
                <a:latin typeface="Arial" panose="020B0604020202020204" pitchFamily="34" charset="0"/>
                <a:ea typeface="宋体" panose="02010600030101010101" pitchFamily="2" charset="-122"/>
              </a:rPr>
              <a:t>对解决问题行之有效的方法</a:t>
            </a:r>
            <a:endParaRPr lang="ja-JP" altLang="en-US" dirty="0">
              <a:latin typeface="Arial" panose="020B0604020202020204" pitchFamily="34" charset="0"/>
              <a:ea typeface="宋体" panose="02010600030101010101" pitchFamily="2" charset="-122"/>
            </a:endParaRPr>
          </a:p>
        </p:txBody>
      </p:sp>
      <p:sp>
        <p:nvSpPr>
          <p:cNvPr id="15446" name="テキスト ボックス 2"/>
          <p:cNvSpPr txBox="1"/>
          <p:nvPr/>
        </p:nvSpPr>
        <p:spPr>
          <a:xfrm>
            <a:off x="611188" y="260350"/>
            <a:ext cx="5214937" cy="406400"/>
          </a:xfrm>
          <a:prstGeom prst="rect">
            <a:avLst/>
          </a:prstGeom>
          <a:solidFill>
            <a:srgbClr val="FFFF66"/>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sz="2000" b="1">
                <a:latin typeface="Times New Roman" panose="02020603050405020304" pitchFamily="18" charset="0"/>
                <a:ea typeface="宋体" panose="02010600030101010101" pitchFamily="2" charset="-122"/>
              </a:rPr>
              <a:t>2.</a:t>
            </a:r>
            <a:r>
              <a:rPr lang="ja-JP" altLang="en-US" sz="2000" b="1" dirty="0">
                <a:latin typeface="Times New Roman" panose="02020603050405020304" pitchFamily="18" charset="0"/>
                <a:ea typeface="宋体" panose="02010600030101010101" pitchFamily="2" charset="-122"/>
              </a:rPr>
              <a:t>　</a:t>
            </a:r>
            <a:r>
              <a:rPr lang="zh-CN" altLang="en-US" sz="2000" b="1" dirty="0">
                <a:latin typeface="Times New Roman" panose="02020603050405020304" pitchFamily="18" charset="0"/>
                <a:ea typeface="宋体" panose="02010600030101010101" pitchFamily="2" charset="-122"/>
              </a:rPr>
              <a:t>有关产品开发</a:t>
            </a:r>
            <a:r>
              <a:rPr lang="en-US" altLang="ja-JP" sz="2000" b="1">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品质管理主要技巧</a:t>
            </a:r>
            <a:endParaRPr lang="ja-JP" altLang="en-US" sz="2000" b="1" dirty="0">
              <a:latin typeface="Times New Roman" panose="02020603050405020304" pitchFamily="18" charset="0"/>
              <a:ea typeface="宋体" panose="02010600030101010101" pitchFamily="2" charset="-122"/>
            </a:endParaRPr>
          </a:p>
        </p:txBody>
      </p:sp>
      <p:sp>
        <p:nvSpPr>
          <p:cNvPr id="8" name="右矢印 7"/>
          <p:cNvSpPr/>
          <p:nvPr/>
        </p:nvSpPr>
        <p:spPr>
          <a:xfrm>
            <a:off x="3429000" y="928688"/>
            <a:ext cx="642938" cy="214313"/>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ja-JP" altLang="en-US" sz="1800" b="0" i="0" u="none" strike="noStrike" kern="1200" cap="none" spc="0" normalizeH="0" baseline="0" noProof="0" smtClean="0">
              <a:ln>
                <a:noFill/>
              </a:ln>
              <a:solidFill>
                <a:schemeClr val="lt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orient="vert" idx="1"/>
          </p:nvPr>
        </p:nvSpPr>
        <p:spPr/>
        <p:txBody>
          <a:bodyPr/>
          <a:p>
            <a:endParaRPr lang="zh-CN" altLang="en-US"/>
          </a:p>
        </p:txBody>
      </p:sp>
      <p:sp>
        <p:nvSpPr>
          <p:cNvPr id="4" name="角丸四角形 3"/>
          <p:cNvSpPr/>
          <p:nvPr/>
        </p:nvSpPr>
        <p:spPr>
          <a:xfrm>
            <a:off x="642938" y="428625"/>
            <a:ext cx="2143125" cy="571500"/>
          </a:xfrm>
          <a:prstGeom prst="roundRect">
            <a:avLst/>
          </a:prstGeom>
          <a:solidFill>
            <a:srgbClr val="99FF99"/>
          </a:solidFill>
          <a:effectLst>
            <a:outerShdw blurRad="508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en-US" altLang="ja-JP" sz="2400" b="1">
                <a:latin typeface="MS PGothic" panose="020B0600070205080204" pitchFamily="34" charset="-128"/>
              </a:rPr>
              <a:t>3.</a:t>
            </a:r>
            <a:r>
              <a:rPr lang="zh-CN" altLang="en-US" sz="2400" b="1" dirty="0">
                <a:latin typeface="MS PGothic" panose="020B0600070205080204" pitchFamily="34" charset="-128"/>
              </a:rPr>
              <a:t>引言</a:t>
            </a:r>
            <a:endParaRPr lang="ja-JP" altLang="en-US" sz="2400" b="1" dirty="0">
              <a:latin typeface="MS PGothic" panose="020B0600070205080204" pitchFamily="34" charset="-128"/>
            </a:endParaRPr>
          </a:p>
        </p:txBody>
      </p:sp>
      <p:sp>
        <p:nvSpPr>
          <p:cNvPr id="16387" name="テキスト ボックス 4"/>
          <p:cNvSpPr txBox="1"/>
          <p:nvPr/>
        </p:nvSpPr>
        <p:spPr>
          <a:xfrm>
            <a:off x="428625" y="1417638"/>
            <a:ext cx="8501063" cy="3743325"/>
          </a:xfrm>
          <a:prstGeom prst="rect">
            <a:avLst/>
          </a:prstGeom>
          <a:solidFill>
            <a:srgbClr val="FFFF99"/>
          </a:solidFill>
          <a:ln w="9525">
            <a:noFill/>
          </a:ln>
        </p:spPr>
        <p:txBody>
          <a:bodyPr>
            <a:spAutoFit/>
          </a:bodyPr>
          <a:p>
            <a:pPr>
              <a:spcBef>
                <a:spcPct val="0"/>
              </a:spcBef>
            </a:pPr>
            <a:r>
              <a:rPr lang="en-US" altLang="ja-JP" sz="2400" b="1">
                <a:latin typeface="MS PGothic" panose="020B0600070205080204" pitchFamily="34" charset="-128"/>
              </a:rPr>
              <a:t>1.</a:t>
            </a:r>
            <a:r>
              <a:rPr lang="zh-CN" altLang="en-US" sz="2400" b="1" dirty="0">
                <a:latin typeface="MS PGothic" panose="020B0600070205080204" pitchFamily="34" charset="-128"/>
              </a:rPr>
              <a:t>日立电线开展着被称为提高品质运动的活动，</a:t>
            </a:r>
            <a:r>
              <a:rPr lang="en-US" altLang="zh-CN" sz="2400" b="1">
                <a:latin typeface="MS PGothic" panose="020B0600070205080204" pitchFamily="34" charset="-128"/>
              </a:rPr>
              <a:t>2006</a:t>
            </a:r>
            <a:r>
              <a:rPr lang="zh-CN" altLang="en-US" sz="2400" b="1" dirty="0">
                <a:latin typeface="MS PGothic" panose="020B0600070205080204" pitchFamily="34" charset="-128"/>
              </a:rPr>
              <a:t>年开始的三年规划中一直展开着</a:t>
            </a:r>
            <a:r>
              <a:rPr lang="en-US" altLang="ja-JP" sz="2400" b="1">
                <a:latin typeface="MS PGothic" panose="020B0600070205080204" pitchFamily="34" charset="-128"/>
              </a:rPr>
              <a:t>New</a:t>
            </a:r>
            <a:r>
              <a:rPr lang="ja-JP" altLang="en-US" sz="2400" b="1" dirty="0">
                <a:latin typeface="MS PGothic" panose="020B0600070205080204" pitchFamily="34" charset="-128"/>
              </a:rPr>
              <a:t>ＱＦ</a:t>
            </a:r>
            <a:r>
              <a:rPr lang="en-US" altLang="ja-JP" sz="2400" b="1">
                <a:latin typeface="MS PGothic" panose="020B0600070205080204" pitchFamily="34" charset="-128"/>
              </a:rPr>
              <a:t>21 </a:t>
            </a:r>
            <a:r>
              <a:rPr lang="zh-CN" altLang="en-US" sz="2400" b="1" dirty="0">
                <a:latin typeface="MS PGothic" panose="020B0600070205080204" pitchFamily="34" charset="-128"/>
              </a:rPr>
              <a:t>运动。</a:t>
            </a:r>
            <a:endParaRPr lang="zh-CN" altLang="en-US" sz="2400" b="1" dirty="0">
              <a:latin typeface="MS PGothic" panose="020B0600070205080204" pitchFamily="34" charset="-128"/>
            </a:endParaRPr>
          </a:p>
          <a:p>
            <a:pPr>
              <a:spcBef>
                <a:spcPct val="0"/>
              </a:spcBef>
            </a:pPr>
            <a:r>
              <a:rPr lang="zh-CN" altLang="en-US" sz="2400" b="1" dirty="0">
                <a:latin typeface="MS PGothic" panose="020B0600070205080204" pitchFamily="34" charset="-128"/>
              </a:rPr>
              <a:t>“</a:t>
            </a:r>
            <a:r>
              <a:rPr lang="en-US" altLang="zh-CN" sz="2400" b="1">
                <a:latin typeface="MS PGothic" panose="020B0600070205080204" pitchFamily="34" charset="-128"/>
              </a:rPr>
              <a:t>5W</a:t>
            </a:r>
            <a:r>
              <a:rPr lang="zh-CN" altLang="en-US" sz="2400" b="1" dirty="0">
                <a:latin typeface="MS PGothic" panose="020B0600070205080204" pitchFamily="34" charset="-128"/>
              </a:rPr>
              <a:t>分析”作为该运动的具体活动项目，被采用并普及至今。</a:t>
            </a:r>
            <a:endParaRPr lang="en-US" altLang="ja-JP" sz="2400" b="1">
              <a:latin typeface="MS PGothic" panose="020B0600070205080204" pitchFamily="34" charset="-128"/>
            </a:endParaRPr>
          </a:p>
          <a:p>
            <a:pPr>
              <a:spcBef>
                <a:spcPct val="0"/>
              </a:spcBef>
            </a:pPr>
            <a:endParaRPr lang="en-US" altLang="ja-JP" sz="2400" b="1">
              <a:latin typeface="MS PGothic" panose="020B0600070205080204" pitchFamily="34" charset="-128"/>
            </a:endParaRPr>
          </a:p>
          <a:p>
            <a:pPr>
              <a:spcBef>
                <a:spcPct val="0"/>
              </a:spcBef>
            </a:pPr>
            <a:r>
              <a:rPr lang="en-US" altLang="ja-JP" sz="2400" b="1">
                <a:latin typeface="MS PGothic" panose="020B0600070205080204" pitchFamily="34" charset="-128"/>
              </a:rPr>
              <a:t>2.｢</a:t>
            </a:r>
            <a:r>
              <a:rPr lang="ja-JP" altLang="en-US" sz="2400" b="1" dirty="0">
                <a:latin typeface="MS PGothic" panose="020B0600070205080204" pitchFamily="34" charset="-128"/>
              </a:rPr>
              <a:t>５Ｗ</a:t>
            </a:r>
            <a:r>
              <a:rPr lang="zh-CN" altLang="en-US" sz="2400" b="1" dirty="0">
                <a:latin typeface="MS PGothic" panose="020B0600070205080204" pitchFamily="34" charset="-128"/>
              </a:rPr>
              <a:t>分析</a:t>
            </a:r>
            <a:r>
              <a:rPr lang="en-US" altLang="ja-JP" sz="2400" b="1">
                <a:latin typeface="MS PGothic" panose="020B0600070205080204" pitchFamily="34" charset="-128"/>
              </a:rPr>
              <a:t>｣</a:t>
            </a:r>
            <a:r>
              <a:rPr lang="zh-CN" altLang="en-US" sz="2400" b="1" dirty="0">
                <a:latin typeface="MS PGothic" panose="020B0600070205080204" pitchFamily="34" charset="-128"/>
              </a:rPr>
              <a:t>不是机械性的分析方法。</a:t>
            </a:r>
            <a:endParaRPr lang="en-US" altLang="ja-JP" sz="2400" b="1">
              <a:latin typeface="MS PGothic" panose="020B0600070205080204" pitchFamily="34" charset="-128"/>
            </a:endParaRPr>
          </a:p>
          <a:p>
            <a:pPr>
              <a:spcBef>
                <a:spcPct val="0"/>
              </a:spcBef>
            </a:pPr>
            <a:r>
              <a:rPr lang="ja-JP" altLang="en-US" sz="2400" b="1" dirty="0">
                <a:latin typeface="MS PGothic" panose="020B0600070205080204" pitchFamily="34" charset="-128"/>
              </a:rPr>
              <a:t>　</a:t>
            </a:r>
            <a:r>
              <a:rPr lang="zh-CN" altLang="en-US" sz="2400" b="1" dirty="0">
                <a:latin typeface="MS PGothic" panose="020B0600070205080204" pitchFamily="34" charset="-128"/>
              </a:rPr>
              <a:t>通过该指南，坚持运用</a:t>
            </a:r>
            <a:r>
              <a:rPr lang="ja-JP" altLang="en-US" sz="2400" b="1" dirty="0">
                <a:latin typeface="MS PGothic" panose="020B0600070205080204" pitchFamily="34" charset="-128"/>
              </a:rPr>
              <a:t>５Ｗ</a:t>
            </a:r>
            <a:r>
              <a:rPr lang="zh-CN" altLang="en-US" sz="2400" b="1" dirty="0">
                <a:latin typeface="MS PGothic" panose="020B0600070205080204" pitchFamily="34" charset="-128"/>
              </a:rPr>
              <a:t>分析，才会寻求到合适的分析方法。</a:t>
            </a:r>
            <a:endParaRPr lang="en-US" altLang="ja-JP" sz="2400" b="1">
              <a:latin typeface="MS PGothic" panose="020B0600070205080204" pitchFamily="34" charset="-128"/>
            </a:endParaRPr>
          </a:p>
          <a:p>
            <a:pPr>
              <a:spcBef>
                <a:spcPct val="0"/>
              </a:spcBef>
            </a:pPr>
            <a:r>
              <a:rPr lang="zh-CN" altLang="en-US" sz="2400" b="1" dirty="0">
                <a:latin typeface="MS PGothic" panose="020B0600070205080204" pitchFamily="34" charset="-128"/>
              </a:rPr>
              <a:t>　充分理解这一点很重要。不希望大家实施了</a:t>
            </a:r>
            <a:r>
              <a:rPr lang="en-US" altLang="zh-CN" sz="2400" b="1">
                <a:latin typeface="MS PGothic" panose="020B0600070205080204" pitchFamily="34" charset="-128"/>
              </a:rPr>
              <a:t>1</a:t>
            </a:r>
            <a:r>
              <a:rPr lang="zh-CN" altLang="en-US" sz="2400" b="1" dirty="0">
                <a:latin typeface="MS PGothic" panose="020B0600070205080204" pitchFamily="34" charset="-128"/>
              </a:rPr>
              <a:t>次、</a:t>
            </a:r>
            <a:r>
              <a:rPr lang="en-US" altLang="zh-CN" sz="2400" b="1">
                <a:latin typeface="MS PGothic" panose="020B0600070205080204" pitchFamily="34" charset="-128"/>
              </a:rPr>
              <a:t>2</a:t>
            </a:r>
            <a:r>
              <a:rPr lang="zh-CN" altLang="en-US" sz="2400" b="1" dirty="0">
                <a:latin typeface="MS PGothic" panose="020B0600070205080204" pitchFamily="34" charset="-128"/>
              </a:rPr>
              <a:t>次后感觉不顺，便立即作出</a:t>
            </a:r>
            <a:r>
              <a:rPr lang="ja-JP" altLang="en-US" sz="2400" b="1" dirty="0">
                <a:latin typeface="MS PGothic" panose="020B0600070205080204" pitchFamily="34" charset="-128"/>
              </a:rPr>
              <a:t>「５Ｗ分析</a:t>
            </a:r>
            <a:r>
              <a:rPr lang="en-US" altLang="ja-JP" b="1">
                <a:latin typeface="MS PGothic" panose="020B0600070205080204" pitchFamily="34" charset="-128"/>
              </a:rPr>
              <a:t>｣</a:t>
            </a:r>
            <a:r>
              <a:rPr lang="zh-CN" altLang="en-US" sz="2400" b="1" dirty="0">
                <a:latin typeface="MS PGothic" panose="020B0600070205080204" pitchFamily="34" charset="-128"/>
              </a:rPr>
              <a:t>没有用的结论。</a:t>
            </a:r>
            <a:endParaRPr lang="ja-JP" altLang="en-US" sz="2400" b="1" dirty="0">
              <a:latin typeface="MS PGothic" panose="020B0600070205080204" pitchFamily="34" charset="-128"/>
            </a:endParaRPr>
          </a:p>
          <a:p>
            <a:pPr>
              <a:spcBef>
                <a:spcPct val="0"/>
              </a:spcBef>
            </a:pPr>
            <a:r>
              <a:rPr lang="zh-CN" altLang="en-US" sz="2400" b="1" dirty="0">
                <a:latin typeface="MS PGothic" panose="020B0600070205080204" pitchFamily="34" charset="-128"/>
              </a:rPr>
              <a:t>　多多坚持实践并积累经验很重要。</a:t>
            </a:r>
            <a:endParaRPr lang="ja-JP" altLang="en-US" sz="2400" b="1" dirty="0">
              <a:latin typeface="MS PGothic"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テキスト ボックス 1"/>
          <p:cNvSpPr txBox="1"/>
          <p:nvPr/>
        </p:nvSpPr>
        <p:spPr>
          <a:xfrm>
            <a:off x="357188" y="357188"/>
            <a:ext cx="3071812" cy="528637"/>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sz="2800" b="1">
                <a:latin typeface="MS PGothic" panose="020B0600070205080204" pitchFamily="34" charset="-128"/>
              </a:rPr>
              <a:t>4.</a:t>
            </a:r>
            <a:r>
              <a:rPr lang="ja-JP" altLang="en-US" sz="2800" dirty="0">
                <a:latin typeface="MS PGothic" panose="020B0600070205080204" pitchFamily="34" charset="-128"/>
              </a:rPr>
              <a:t>　</a:t>
            </a:r>
            <a:r>
              <a:rPr lang="zh-CN" altLang="en-US" sz="2800" b="1" dirty="0">
                <a:latin typeface="Times New Roman" panose="02020603050405020304" pitchFamily="18" charset="0"/>
                <a:ea typeface="宋体" panose="02010600030101010101" pitchFamily="2" charset="-122"/>
              </a:rPr>
              <a:t>什么是</a:t>
            </a:r>
            <a:r>
              <a:rPr lang="en-US" altLang="ja-JP" sz="2800" b="1">
                <a:latin typeface="Times New Roman" panose="02020603050405020304" pitchFamily="18" charset="0"/>
                <a:ea typeface="宋体" panose="02010600030101010101" pitchFamily="2" charset="-122"/>
              </a:rPr>
              <a:t>5W</a:t>
            </a:r>
            <a:r>
              <a:rPr lang="zh-CN" altLang="en-US" sz="2800" b="1" dirty="0">
                <a:latin typeface="Times New Roman" panose="02020603050405020304" pitchFamily="18" charset="0"/>
                <a:ea typeface="宋体" panose="02010600030101010101" pitchFamily="2" charset="-122"/>
              </a:rPr>
              <a:t>分析</a:t>
            </a:r>
            <a:endParaRPr lang="ja-JP" altLang="en-US" sz="2800" b="1" dirty="0">
              <a:latin typeface="Times New Roman" panose="02020603050405020304" pitchFamily="18" charset="0"/>
              <a:ea typeface="宋体" panose="02010600030101010101" pitchFamily="2" charset="-122"/>
            </a:endParaRPr>
          </a:p>
        </p:txBody>
      </p:sp>
      <p:sp>
        <p:nvSpPr>
          <p:cNvPr id="17411" name="テキスト ボックス 2"/>
          <p:cNvSpPr txBox="1"/>
          <p:nvPr/>
        </p:nvSpPr>
        <p:spPr>
          <a:xfrm>
            <a:off x="357188" y="1000125"/>
            <a:ext cx="8572500" cy="4137025"/>
          </a:xfrm>
          <a:prstGeom prst="rect">
            <a:avLst/>
          </a:prstGeom>
          <a:noFill/>
          <a:ln w="9525">
            <a:noFill/>
          </a:ln>
        </p:spPr>
        <p:txBody>
          <a:bodyPr>
            <a:spAutoFit/>
          </a:bodyPr>
          <a:p>
            <a:pPr>
              <a:spcBef>
                <a:spcPct val="0"/>
              </a:spcBef>
            </a:pPr>
            <a:r>
              <a:rPr lang="en-US" altLang="ja-JP" sz="1900" b="1">
                <a:latin typeface="Times New Roman" panose="02020603050405020304" pitchFamily="18" charset="0"/>
                <a:ea typeface="宋体" panose="02010600030101010101" pitchFamily="2" charset="-122"/>
              </a:rPr>
              <a:t>1) </a:t>
            </a:r>
            <a:r>
              <a:rPr lang="ja-JP" altLang="en-US" sz="1900" b="1" dirty="0">
                <a:latin typeface="Times New Roman" panose="02020603050405020304" pitchFamily="18" charset="0"/>
                <a:ea typeface="宋体" panose="02010600030101010101" pitchFamily="2" charset="-122"/>
              </a:rPr>
              <a:t>５Ｗ</a:t>
            </a:r>
            <a:r>
              <a:rPr lang="zh-CN" altLang="en-US" sz="1900" b="1" dirty="0">
                <a:latin typeface="Times New Roman" panose="02020603050405020304" pitchFamily="18" charset="0"/>
                <a:ea typeface="宋体" panose="02010600030101010101" pitchFamily="2" charset="-122"/>
              </a:rPr>
              <a:t>分析是指不能凭</a:t>
            </a:r>
            <a:r>
              <a:rPr lang="zh-CN" altLang="en-US" sz="1900" b="1" u="sng" dirty="0">
                <a:solidFill>
                  <a:srgbClr val="FF0000"/>
                </a:solidFill>
                <a:latin typeface="Times New Roman" panose="02020603050405020304" pitchFamily="18" charset="0"/>
                <a:ea typeface="宋体" panose="02010600030101010101" pitchFamily="2" charset="-122"/>
              </a:rPr>
              <a:t>随便想象来考虑现象所产生的主要原因</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而是要</a:t>
            </a:r>
            <a:r>
              <a:rPr lang="zh-CN" altLang="en-US" sz="1900" b="1" u="sng" dirty="0">
                <a:solidFill>
                  <a:srgbClr val="FF0000"/>
                </a:solidFill>
                <a:latin typeface="Times New Roman" panose="02020603050405020304" pitchFamily="18" charset="0"/>
                <a:ea typeface="宋体" panose="02010600030101010101" pitchFamily="2" charset="-122"/>
              </a:rPr>
              <a:t>有规则、有顺序、毫无遗漏地来分析</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用原理和原则核实的同时，从理论上来查明。</a:t>
            </a:r>
            <a:endParaRPr lang="en-US" altLang="ja-JP" sz="1900" b="1">
              <a:latin typeface="Times New Roman" panose="02020603050405020304" pitchFamily="18" charset="0"/>
              <a:ea typeface="宋体" panose="02010600030101010101" pitchFamily="2" charset="-122"/>
            </a:endParaRPr>
          </a:p>
          <a:p>
            <a:pPr>
              <a:spcBef>
                <a:spcPct val="0"/>
              </a:spcBef>
            </a:pPr>
            <a:endParaRPr lang="en-US" altLang="ja-JP" sz="1900" b="1">
              <a:latin typeface="Times New Roman" panose="02020603050405020304" pitchFamily="18" charset="0"/>
              <a:ea typeface="宋体" panose="02010600030101010101" pitchFamily="2" charset="-122"/>
            </a:endParaRPr>
          </a:p>
          <a:p>
            <a:pPr>
              <a:spcBef>
                <a:spcPct val="0"/>
              </a:spcBef>
            </a:pPr>
            <a:r>
              <a:rPr lang="en-US" altLang="ja-JP" sz="1900" b="1">
                <a:latin typeface="Times New Roman" panose="02020603050405020304" pitchFamily="18" charset="0"/>
                <a:ea typeface="宋体" panose="02010600030101010101" pitchFamily="2" charset="-122"/>
              </a:rPr>
              <a:t>2) </a:t>
            </a:r>
            <a:r>
              <a:rPr lang="zh-CN" altLang="en-US" sz="1900" b="1" u="sng" dirty="0">
                <a:solidFill>
                  <a:srgbClr val="FF0000"/>
                </a:solidFill>
                <a:latin typeface="Times New Roman" panose="02020603050405020304" pitchFamily="18" charset="0"/>
                <a:ea typeface="宋体" panose="02010600030101010101" pitchFamily="2" charset="-122"/>
              </a:rPr>
              <a:t>最后的</a:t>
            </a:r>
            <a:r>
              <a:rPr lang="ja-JP" altLang="en-US" sz="1900" b="1" u="sng" dirty="0">
                <a:solidFill>
                  <a:srgbClr val="FF0000"/>
                </a:solidFill>
                <a:latin typeface="Times New Roman" panose="02020603050405020304" pitchFamily="18" charset="0"/>
                <a:ea typeface="宋体" panose="02010600030101010101" pitchFamily="2" charset="-122"/>
              </a:rPr>
              <a:t>「</a:t>
            </a:r>
            <a:r>
              <a:rPr lang="zh-CN" altLang="en-US" sz="1900" b="1" u="sng" dirty="0">
                <a:solidFill>
                  <a:srgbClr val="FF0000"/>
                </a:solidFill>
                <a:latin typeface="Times New Roman" panose="02020603050405020304" pitchFamily="18" charset="0"/>
                <a:ea typeface="宋体" panose="02010600030101010101" pitchFamily="2" charset="-122"/>
              </a:rPr>
              <a:t>为什么</a:t>
            </a:r>
            <a:r>
              <a:rPr lang="ja-JP" altLang="en-US" sz="1900" b="1" u="sng" dirty="0">
                <a:solidFill>
                  <a:srgbClr val="FF0000"/>
                </a:solidFill>
                <a:latin typeface="Times New Roman" panose="02020603050405020304" pitchFamily="18" charset="0"/>
                <a:ea typeface="宋体" panose="02010600030101010101" pitchFamily="2" charset="-122"/>
              </a:rPr>
              <a:t>」</a:t>
            </a:r>
            <a:r>
              <a:rPr lang="zh-CN" altLang="en-US" sz="1900" b="1" u="sng" dirty="0">
                <a:solidFill>
                  <a:srgbClr val="FF0000"/>
                </a:solidFill>
                <a:latin typeface="Times New Roman" panose="02020603050405020304" pitchFamily="18" charset="0"/>
                <a:ea typeface="宋体" panose="02010600030101010101" pitchFamily="2" charset="-122"/>
              </a:rPr>
              <a:t>是现象所产生的根本原因。</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对此、必须能切实有效地</a:t>
            </a:r>
            <a:r>
              <a:rPr lang="zh-CN" altLang="en-US" sz="1900" b="1" u="sng" dirty="0">
                <a:solidFill>
                  <a:srgbClr val="FF0000"/>
                </a:solidFill>
                <a:latin typeface="Times New Roman" panose="02020603050405020304" pitchFamily="18" charset="0"/>
                <a:ea typeface="宋体" panose="02010600030101010101" pitchFamily="2" charset="-122"/>
              </a:rPr>
              <a:t>阻止，</a:t>
            </a:r>
            <a:r>
              <a:rPr lang="en-US" altLang="ja-JP" sz="1900" b="1" u="sng">
                <a:solidFill>
                  <a:srgbClr val="FF0000"/>
                </a:solidFill>
                <a:latin typeface="Times New Roman" panose="02020603050405020304" pitchFamily="18" charset="0"/>
                <a:ea typeface="宋体" panose="02010600030101010101" pitchFamily="2" charset="-122"/>
              </a:rPr>
              <a:t>(</a:t>
            </a:r>
            <a:r>
              <a:rPr lang="zh-CN" altLang="en-US" sz="1900" b="1" u="sng" dirty="0">
                <a:solidFill>
                  <a:srgbClr val="FF0000"/>
                </a:solidFill>
                <a:latin typeface="Times New Roman" panose="02020603050405020304" pitchFamily="18" charset="0"/>
                <a:ea typeface="宋体" panose="02010600030101010101" pitchFamily="2" charset="-122"/>
              </a:rPr>
              <a:t>采取防止再度发生的对策。</a:t>
            </a:r>
            <a:r>
              <a:rPr lang="en-US" altLang="ja-JP" sz="1900" b="1" u="sng">
                <a:solidFill>
                  <a:srgbClr val="FF0000"/>
                </a:solidFill>
                <a:latin typeface="Times New Roman" panose="02020603050405020304" pitchFamily="18" charset="0"/>
                <a:ea typeface="宋体" panose="02010600030101010101" pitchFamily="2" charset="-122"/>
              </a:rPr>
              <a:t>)</a:t>
            </a:r>
            <a:r>
              <a:rPr lang="ja-JP" altLang="en-US" sz="1900" b="1" u="sng" dirty="0">
                <a:solidFill>
                  <a:srgbClr val="FF0000"/>
                </a:solidFill>
                <a:latin typeface="Times New Roman" panose="02020603050405020304" pitchFamily="18" charset="0"/>
                <a:ea typeface="宋体" panose="02010600030101010101" pitchFamily="2" charset="-122"/>
              </a:rPr>
              <a:t>　　</a:t>
            </a:r>
            <a:endParaRPr lang="en-US" altLang="ja-JP" sz="1900" b="1" u="sng">
              <a:solidFill>
                <a:srgbClr val="FF0000"/>
              </a:solidFill>
              <a:latin typeface="Times New Roman" panose="02020603050405020304" pitchFamily="18" charset="0"/>
              <a:ea typeface="宋体" panose="02010600030101010101" pitchFamily="2" charset="-122"/>
            </a:endParaRPr>
          </a:p>
          <a:p>
            <a:pPr>
              <a:spcBef>
                <a:spcPct val="0"/>
              </a:spcBef>
            </a:pPr>
            <a:r>
              <a:rPr lang="en-US" altLang="ja-JP" sz="1900" b="1">
                <a:solidFill>
                  <a:srgbClr val="FF0000"/>
                </a:solidFill>
                <a:latin typeface="Times New Roman" panose="02020603050405020304" pitchFamily="18" charset="0"/>
                <a:ea typeface="宋体" panose="02010600030101010101" pitchFamily="2" charset="-122"/>
              </a:rPr>
              <a:t>    </a:t>
            </a:r>
            <a:endParaRPr lang="en-US" altLang="ja-JP" sz="1900" b="1">
              <a:latin typeface="Times New Roman" panose="02020603050405020304" pitchFamily="18" charset="0"/>
              <a:ea typeface="宋体" panose="02010600030101010101" pitchFamily="2" charset="-122"/>
            </a:endParaRPr>
          </a:p>
          <a:p>
            <a:pPr>
              <a:spcBef>
                <a:spcPct val="0"/>
              </a:spcBef>
            </a:pPr>
            <a:endParaRPr lang="en-US" altLang="ja-JP" sz="1900" b="1">
              <a:latin typeface="Times New Roman" panose="02020603050405020304" pitchFamily="18" charset="0"/>
              <a:ea typeface="宋体" panose="02010600030101010101" pitchFamily="2" charset="-122"/>
            </a:endParaRPr>
          </a:p>
          <a:p>
            <a:pPr>
              <a:spcBef>
                <a:spcPct val="0"/>
              </a:spcBef>
            </a:pPr>
            <a:r>
              <a:rPr lang="en-US" altLang="ja-JP" sz="1900" b="1">
                <a:latin typeface="Times New Roman" panose="02020603050405020304" pitchFamily="18" charset="0"/>
                <a:ea typeface="宋体" panose="02010600030101010101" pitchFamily="2" charset="-122"/>
              </a:rPr>
              <a:t>3) </a:t>
            </a:r>
            <a:r>
              <a:rPr lang="zh-CN" altLang="en-US" sz="1900" b="1" dirty="0">
                <a:latin typeface="Times New Roman" panose="02020603050405020304" pitchFamily="18" charset="0"/>
                <a:ea typeface="宋体" panose="02010600030101010101" pitchFamily="2" charset="-122"/>
              </a:rPr>
              <a:t>生产现场的根本原因一般不是夹具、设备的零部件，</a:t>
            </a:r>
            <a:endParaRPr lang="zh-CN" altLang="en-US" sz="1900" b="1" dirty="0">
              <a:latin typeface="Times New Roman" panose="02020603050405020304" pitchFamily="18" charset="0"/>
              <a:ea typeface="宋体" panose="02010600030101010101" pitchFamily="2" charset="-122"/>
            </a:endParaRPr>
          </a:p>
          <a:p>
            <a:pPr>
              <a:spcBef>
                <a:spcPct val="0"/>
              </a:spcBef>
            </a:pPr>
            <a:r>
              <a:rPr lang="zh-CN" altLang="en-US" sz="1900" b="1" dirty="0">
                <a:latin typeface="Times New Roman" panose="02020603050405020304" pitchFamily="18" charset="0"/>
                <a:ea typeface="宋体" panose="02010600030101010101" pitchFamily="2" charset="-122"/>
              </a:rPr>
              <a:t>    而多为这些的设计构思、制造安装、操作方法、保养程序和方法</a:t>
            </a:r>
            <a:endParaRPr lang="zh-CN" altLang="en-US" sz="1900" b="1" dirty="0">
              <a:latin typeface="Times New Roman" panose="02020603050405020304" pitchFamily="18" charset="0"/>
              <a:ea typeface="宋体" panose="02010600030101010101" pitchFamily="2" charset="-122"/>
            </a:endParaRPr>
          </a:p>
          <a:p>
            <a:pPr>
              <a:spcBef>
                <a:spcPct val="0"/>
              </a:spcBef>
            </a:pPr>
            <a:r>
              <a:rPr lang="zh-CN" altLang="en-US" sz="1900" b="1" dirty="0">
                <a:latin typeface="Times New Roman" panose="02020603050405020304" pitchFamily="18" charset="0"/>
                <a:ea typeface="宋体" panose="02010600030101010101" pitchFamily="2" charset="-122"/>
              </a:rPr>
              <a:t>   （包括清扫、加油、拧紧和检查）等想法、做法、管理方法。</a:t>
            </a:r>
            <a:endParaRPr lang="en-US" altLang="ja-JP" sz="1900" b="1">
              <a:latin typeface="Times New Roman" panose="02020603050405020304" pitchFamily="18" charset="0"/>
              <a:ea typeface="宋体" panose="02010600030101010101" pitchFamily="2" charset="-122"/>
            </a:endParaRPr>
          </a:p>
          <a:p>
            <a:pPr>
              <a:spcBef>
                <a:spcPct val="0"/>
              </a:spcBef>
            </a:pPr>
            <a:endParaRPr lang="en-US" altLang="ja-JP" sz="1900" b="1">
              <a:latin typeface="Times New Roman" panose="02020603050405020304" pitchFamily="18" charset="0"/>
              <a:ea typeface="宋体" panose="02010600030101010101" pitchFamily="2" charset="-122"/>
            </a:endParaRPr>
          </a:p>
          <a:p>
            <a:pPr>
              <a:spcBef>
                <a:spcPct val="0"/>
              </a:spcBef>
            </a:pPr>
            <a:r>
              <a:rPr lang="en-US" altLang="ja-JP" sz="1900" b="1">
                <a:latin typeface="Times New Roman" panose="02020603050405020304" pitchFamily="18" charset="0"/>
                <a:ea typeface="宋体" panose="02010600030101010101" pitchFamily="2" charset="-122"/>
              </a:rPr>
              <a:t>4)</a:t>
            </a:r>
            <a:r>
              <a:rPr lang="ja-JP" altLang="en-US" sz="1900" b="1" dirty="0">
                <a:latin typeface="Times New Roman" panose="02020603050405020304" pitchFamily="18" charset="0"/>
                <a:ea typeface="宋体" panose="02010600030101010101" pitchFamily="2" charset="-122"/>
              </a:rPr>
              <a:t> </a:t>
            </a:r>
            <a:r>
              <a:rPr lang="zh-CN" altLang="en-US" sz="1900" b="1" dirty="0">
                <a:latin typeface="Times New Roman" panose="02020603050405020304" pitchFamily="18" charset="0"/>
                <a:ea typeface="宋体" panose="02010600030101010101" pitchFamily="2" charset="-122"/>
              </a:rPr>
              <a:t>在达到这样的状态之前不以多问</a:t>
            </a:r>
            <a:r>
              <a:rPr lang="ja-JP" altLang="en-US" sz="1900" b="1" dirty="0">
                <a:latin typeface="Times New Roman" panose="02020603050405020304" pitchFamily="18" charset="0"/>
                <a:ea typeface="宋体" panose="02010600030101010101" pitchFamily="2" charset="-122"/>
              </a:rPr>
              <a:t>「</a:t>
            </a:r>
            <a:r>
              <a:rPr lang="zh-CN" altLang="en-US" sz="1900" b="1" dirty="0">
                <a:latin typeface="Times New Roman" panose="02020603050405020304" pitchFamily="18" charset="0"/>
                <a:ea typeface="宋体" panose="02010600030101010101" pitchFamily="2" charset="-122"/>
              </a:rPr>
              <a:t>为什么</a:t>
            </a:r>
            <a:r>
              <a:rPr lang="ja-JP" altLang="en-US" sz="1900" b="1" dirty="0">
                <a:latin typeface="Times New Roman" panose="02020603050405020304" pitchFamily="18" charset="0"/>
                <a:ea typeface="宋体" panose="02010600030101010101" pitchFamily="2" charset="-122"/>
              </a:rPr>
              <a:t>」</a:t>
            </a:r>
            <a:r>
              <a:rPr lang="zh-CN" altLang="en-US" sz="1900" b="1" dirty="0">
                <a:latin typeface="Times New Roman" panose="02020603050405020304" pitchFamily="18" charset="0"/>
                <a:ea typeface="宋体" panose="02010600030101010101" pitchFamily="2" charset="-122"/>
              </a:rPr>
              <a:t>的形式来查明的话，</a:t>
            </a:r>
            <a:endParaRPr lang="en-US" altLang="ja-JP" sz="1900" b="1">
              <a:latin typeface="Times New Roman" panose="02020603050405020304" pitchFamily="18" charset="0"/>
              <a:ea typeface="宋体" panose="02010600030101010101" pitchFamily="2" charset="-122"/>
            </a:endParaRPr>
          </a:p>
          <a:p>
            <a:pPr>
              <a:spcBef>
                <a:spcPct val="0"/>
              </a:spcBef>
            </a:pPr>
            <a:r>
              <a:rPr lang="ja-JP" altLang="en-US" sz="1900" b="1" dirty="0">
                <a:latin typeface="Times New Roman" panose="02020603050405020304" pitchFamily="18" charset="0"/>
                <a:ea typeface="宋体" panose="02010600030101010101" pitchFamily="2" charset="-122"/>
              </a:rPr>
              <a:t>    </a:t>
            </a:r>
            <a:r>
              <a:rPr lang="zh-CN" altLang="en-US" sz="1900" b="1" u="sng" dirty="0">
                <a:solidFill>
                  <a:srgbClr val="FF0000"/>
                </a:solidFill>
                <a:latin typeface="Times New Roman" panose="02020603050405020304" pitchFamily="18" charset="0"/>
                <a:ea typeface="宋体" panose="02010600030101010101" pitchFamily="2" charset="-122"/>
              </a:rPr>
              <a:t>就不能得到持续性的效果。</a:t>
            </a:r>
            <a:endParaRPr lang="en-US" altLang="ja-JP" sz="1900" b="1">
              <a:latin typeface="Times New Roman" panose="02020603050405020304" pitchFamily="18" charset="0"/>
              <a:ea typeface="宋体" panose="02010600030101010101" pitchFamily="2" charset="-122"/>
            </a:endParaRPr>
          </a:p>
        </p:txBody>
      </p:sp>
      <p:sp>
        <p:nvSpPr>
          <p:cNvPr id="17412" name="テキスト ボックス 3"/>
          <p:cNvSpPr txBox="1"/>
          <p:nvPr/>
        </p:nvSpPr>
        <p:spPr>
          <a:xfrm>
            <a:off x="785813" y="5576888"/>
            <a:ext cx="7786687" cy="915987"/>
          </a:xfrm>
          <a:prstGeom prst="rect">
            <a:avLst/>
          </a:prstGeom>
          <a:solidFill>
            <a:srgbClr val="FFFF66"/>
          </a:solidFill>
          <a:ln w="9525">
            <a:noFill/>
          </a:ln>
        </p:spPr>
        <p:txBody>
          <a:bodyPr>
            <a:spAutoFit/>
          </a:bodyPr>
          <a:p>
            <a:pPr>
              <a:spcBef>
                <a:spcPct val="0"/>
              </a:spcBef>
            </a:pPr>
            <a:r>
              <a:rPr lang="en-US" altLang="ja-JP" b="1">
                <a:solidFill>
                  <a:srgbClr val="FF0000"/>
                </a:solidFill>
                <a:latin typeface="Times New Roman" panose="02020603050405020304" pitchFamily="18" charset="0"/>
                <a:ea typeface="宋体" panose="02010600030101010101" pitchFamily="2" charset="-122"/>
              </a:rPr>
              <a:t>5W(=</a:t>
            </a:r>
            <a:r>
              <a:rPr lang="zh-CN" altLang="en-US" b="1" dirty="0">
                <a:solidFill>
                  <a:srgbClr val="FF0000"/>
                </a:solidFill>
                <a:latin typeface="Times New Roman" panose="02020603050405020304" pitchFamily="18" charset="0"/>
                <a:ea typeface="宋体" panose="02010600030101010101" pitchFamily="2" charset="-122"/>
              </a:rPr>
              <a:t>追究根本原因</a:t>
            </a:r>
            <a:r>
              <a:rPr lang="en-US" altLang="ja-JP" b="1">
                <a:solidFill>
                  <a:srgbClr val="FF0000"/>
                </a:solidFill>
                <a:latin typeface="Times New Roman" panose="02020603050405020304" pitchFamily="18" charset="0"/>
                <a:ea typeface="宋体" panose="02010600030101010101" pitchFamily="2" charset="-122"/>
              </a:rPr>
              <a:t>)</a:t>
            </a:r>
            <a:r>
              <a:rPr lang="zh-CN" altLang="en-US" b="1" dirty="0">
                <a:solidFill>
                  <a:srgbClr val="FF0000"/>
                </a:solidFill>
                <a:latin typeface="Times New Roman" panose="02020603050405020304" pitchFamily="18" charset="0"/>
                <a:ea typeface="宋体" panose="02010600030101010101" pitchFamily="2" charset="-122"/>
              </a:rPr>
              <a:t>是思考战略</a:t>
            </a:r>
            <a:r>
              <a:rPr lang="ja-JP" altLang="en-US" b="1" dirty="0">
                <a:solidFill>
                  <a:srgbClr val="FF0000"/>
                </a:solidFill>
                <a:latin typeface="Times New Roman" panose="02020603050405020304" pitchFamily="18" charset="0"/>
                <a:ea typeface="宋体" panose="02010600030101010101" pitchFamily="2" charset="-122"/>
              </a:rPr>
              <a:t>（</a:t>
            </a:r>
            <a:r>
              <a:rPr lang="en-US" altLang="ja-JP" b="1">
                <a:solidFill>
                  <a:srgbClr val="FF0000"/>
                </a:solidFill>
                <a:latin typeface="Times New Roman" panose="02020603050405020304" pitchFamily="18" charset="0"/>
                <a:ea typeface="宋体" panose="02010600030101010101" pitchFamily="2" charset="-122"/>
              </a:rPr>
              <a:t>※</a:t>
            </a:r>
            <a:r>
              <a:rPr lang="ja-JP" altLang="en-US" b="1" dirty="0">
                <a:solidFill>
                  <a:srgbClr val="FF0000"/>
                </a:solidFill>
                <a:latin typeface="Times New Roman" panose="02020603050405020304" pitchFamily="18" charset="0"/>
                <a:ea typeface="宋体" panose="02010600030101010101" pitchFamily="2" charset="-122"/>
              </a:rPr>
              <a:t>）</a:t>
            </a:r>
            <a:r>
              <a:rPr lang="zh-CN" altLang="en-US" b="1" dirty="0">
                <a:solidFill>
                  <a:srgbClr val="FF0000"/>
                </a:solidFill>
                <a:latin typeface="Times New Roman" panose="02020603050405020304" pitchFamily="18" charset="0"/>
                <a:ea typeface="宋体" panose="02010600030101010101" pitchFamily="2" charset="-122"/>
              </a:rPr>
              <a:t>之一。</a:t>
            </a:r>
            <a:r>
              <a:rPr lang="zh-CN" altLang="en-US" b="1" dirty="0">
                <a:latin typeface="Times New Roman" panose="02020603050405020304" pitchFamily="18" charset="0"/>
                <a:ea typeface="宋体" panose="02010600030101010101" pitchFamily="2" charset="-122"/>
              </a:rPr>
              <a:t>将</a:t>
            </a:r>
            <a:r>
              <a:rPr lang="ja-JP" altLang="en-US" b="1" dirty="0">
                <a:latin typeface="Times New Roman" panose="02020603050405020304" pitchFamily="18" charset="0"/>
                <a:ea typeface="宋体" panose="02010600030101010101" pitchFamily="2" charset="-122"/>
              </a:rPr>
              <a:t>５</a:t>
            </a:r>
            <a:r>
              <a:rPr lang="en-US" altLang="ja-JP" b="1">
                <a:latin typeface="Times New Roman" panose="02020603050405020304" pitchFamily="18" charset="0"/>
                <a:ea typeface="宋体" panose="02010600030101010101" pitchFamily="2" charset="-122"/>
              </a:rPr>
              <a:t>W</a:t>
            </a:r>
            <a:r>
              <a:rPr lang="zh-CN" altLang="en-US" b="1" dirty="0">
                <a:latin typeface="Times New Roman" panose="02020603050405020304" pitchFamily="18" charset="0"/>
                <a:ea typeface="宋体" panose="02010600030101010101" pitchFamily="2" charset="-122"/>
              </a:rPr>
              <a:t>作为大家共通一项思考程序</a:t>
            </a:r>
            <a:r>
              <a:rPr lang="zh-CN" altLang="en-US" b="1" u="sng" dirty="0">
                <a:solidFill>
                  <a:srgbClr val="FF0000"/>
                </a:solidFill>
                <a:latin typeface="Times New Roman" panose="02020603050405020304" pitchFamily="18" charset="0"/>
                <a:ea typeface="宋体" panose="02010600030101010101" pitchFamily="2" charset="-122"/>
              </a:rPr>
              <a:t>可以达到相互学习促进、提高员工协作能力。</a:t>
            </a:r>
            <a:endParaRPr lang="en-US" altLang="ja-JP" b="1" u="sng">
              <a:solidFill>
                <a:srgbClr val="FF0000"/>
              </a:solidFill>
              <a:latin typeface="Times New Roman" panose="02020603050405020304" pitchFamily="18" charset="0"/>
              <a:ea typeface="宋体" panose="02010600030101010101" pitchFamily="2" charset="-122"/>
            </a:endParaRPr>
          </a:p>
          <a:p>
            <a:pPr>
              <a:spcBef>
                <a:spcPct val="0"/>
              </a:spcBef>
            </a:pPr>
            <a:r>
              <a:rPr lang="en-US" altLang="ja-JP" b="1">
                <a:solidFill>
                  <a:srgbClr val="0070C0"/>
                </a:solidFill>
                <a:latin typeface="Times New Roman" panose="02020603050405020304" pitchFamily="18" charset="0"/>
                <a:ea typeface="宋体" panose="02010600030101010101" pitchFamily="2" charset="-122"/>
              </a:rPr>
              <a:t>※</a:t>
            </a:r>
            <a:r>
              <a:rPr lang="zh-CN" altLang="en-US" b="1" dirty="0">
                <a:solidFill>
                  <a:srgbClr val="0070C0"/>
                </a:solidFill>
                <a:latin typeface="Times New Roman" panose="02020603050405020304" pitchFamily="18" charset="0"/>
                <a:ea typeface="宋体" panose="02010600030101010101" pitchFamily="2" charset="-122"/>
              </a:rPr>
              <a:t>思考战略</a:t>
            </a:r>
            <a:r>
              <a:rPr lang="ja-JP" altLang="en-US" b="1" dirty="0">
                <a:solidFill>
                  <a:srgbClr val="0070C0"/>
                </a:solidFill>
                <a:latin typeface="Times New Roman" panose="02020603050405020304" pitchFamily="18" charset="0"/>
                <a:ea typeface="宋体" panose="02010600030101010101" pitchFamily="2" charset="-122"/>
              </a:rPr>
              <a:t>＝</a:t>
            </a:r>
            <a:r>
              <a:rPr lang="zh-CN" altLang="en-US" b="1" dirty="0">
                <a:solidFill>
                  <a:srgbClr val="0070C0"/>
                </a:solidFill>
                <a:latin typeface="Times New Roman" panose="02020603050405020304" pitchFamily="18" charset="0"/>
                <a:ea typeface="宋体" panose="02010600030101010101" pitchFamily="2" charset="-122"/>
              </a:rPr>
              <a:t>构建能产生价值的系统方法论</a:t>
            </a:r>
            <a:endParaRPr lang="ja-JP" altLang="en-US" b="1" dirty="0">
              <a:solidFill>
                <a:srgbClr val="0070C0"/>
              </a:solidFill>
              <a:latin typeface="Times New Roman" panose="02020603050405020304" pitchFamily="18"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テキスト ボックス 2"/>
          <p:cNvSpPr txBox="1"/>
          <p:nvPr/>
        </p:nvSpPr>
        <p:spPr>
          <a:xfrm>
            <a:off x="328613" y="210503"/>
            <a:ext cx="3643312" cy="528637"/>
          </a:xfrm>
          <a:prstGeom prst="rect">
            <a:avLst/>
          </a:prstGeom>
          <a:solidFill>
            <a:srgbClr val="FFFF00"/>
          </a:solidFill>
          <a:ln w="9525" cap="flat" cmpd="sng">
            <a:solidFill>
              <a:schemeClr val="tx1"/>
            </a:solidFill>
            <a:prstDash val="solid"/>
            <a:miter/>
            <a:headEnd type="none" w="med" len="med"/>
            <a:tailEnd type="none" w="med" len="med"/>
          </a:ln>
        </p:spPr>
        <p:txBody>
          <a:bodyPr>
            <a:spAutoFit/>
          </a:bodyPr>
          <a:p>
            <a:pPr>
              <a:spcBef>
                <a:spcPct val="0"/>
              </a:spcBef>
            </a:pPr>
            <a:r>
              <a:rPr lang="en-US" altLang="ja-JP" sz="2800" b="1">
                <a:latin typeface="Times New Roman" panose="02020603050405020304" pitchFamily="18" charset="0"/>
                <a:ea typeface="宋体" panose="02010600030101010101" pitchFamily="2" charset="-122"/>
              </a:rPr>
              <a:t>5.</a:t>
            </a:r>
            <a:r>
              <a:rPr lang="ja-JP" altLang="en-US" sz="2800" dirty="0">
                <a:latin typeface="Times New Roman" panose="02020603050405020304" pitchFamily="18" charset="0"/>
                <a:ea typeface="宋体" panose="02010600030101010101" pitchFamily="2" charset="-122"/>
              </a:rPr>
              <a:t>　</a:t>
            </a:r>
            <a:r>
              <a:rPr lang="en-US" altLang="ja-JP" sz="2800" b="1">
                <a:latin typeface="Times New Roman" panose="02020603050405020304" pitchFamily="18" charset="0"/>
                <a:ea typeface="宋体" panose="02010600030101010101" pitchFamily="2" charset="-122"/>
              </a:rPr>
              <a:t>5W</a:t>
            </a:r>
            <a:r>
              <a:rPr lang="zh-CN" altLang="en-US" sz="2800" b="1" dirty="0">
                <a:latin typeface="Times New Roman" panose="02020603050405020304" pitchFamily="18" charset="0"/>
                <a:ea typeface="宋体" panose="02010600030101010101" pitchFamily="2" charset="-122"/>
              </a:rPr>
              <a:t>分析概要</a:t>
            </a:r>
            <a:endParaRPr lang="en-US" altLang="ja-JP" sz="2800" b="1">
              <a:latin typeface="Times New Roman" panose="02020603050405020304" pitchFamily="18" charset="0"/>
              <a:ea typeface="宋体" panose="02010600030101010101" pitchFamily="2" charset="-122"/>
            </a:endParaRPr>
          </a:p>
        </p:txBody>
      </p:sp>
      <p:sp>
        <p:nvSpPr>
          <p:cNvPr id="11" name="四角形吹き出し 10"/>
          <p:cNvSpPr/>
          <p:nvPr/>
        </p:nvSpPr>
        <p:spPr>
          <a:xfrm>
            <a:off x="285750" y="2395538"/>
            <a:ext cx="1214438" cy="676275"/>
          </a:xfrm>
          <a:prstGeom prst="wedgeRectCallout">
            <a:avLst>
              <a:gd name="adj1" fmla="val 75209"/>
              <a:gd name="adj2" fmla="val 140477"/>
            </a:avLst>
          </a:prstGeom>
          <a:solidFill>
            <a:schemeClr val="bg1">
              <a:alpha val="5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600" b="1" dirty="0">
                <a:latin typeface="宋体" panose="02010600030101010101" pitchFamily="2" charset="-122"/>
                <a:ea typeface="宋体" panose="02010600030101010101" pitchFamily="2" charset="-122"/>
              </a:rPr>
              <a:t>事先准备</a:t>
            </a:r>
            <a:endParaRPr lang="zh-CN" altLang="en-US" sz="1600" b="1" dirty="0">
              <a:latin typeface="宋体" panose="02010600030101010101" pitchFamily="2" charset="-122"/>
              <a:ea typeface="宋体" panose="02010600030101010101" pitchFamily="2" charset="-122"/>
            </a:endParaRPr>
          </a:p>
        </p:txBody>
      </p:sp>
      <p:cxnSp>
        <p:nvCxnSpPr>
          <p:cNvPr id="12" name="直線矢印コネクタ 11"/>
          <p:cNvCxnSpPr/>
          <p:nvPr/>
        </p:nvCxnSpPr>
        <p:spPr>
          <a:xfrm>
            <a:off x="1581150" y="3805238"/>
            <a:ext cx="523875"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781300" y="3795713"/>
            <a:ext cx="523875"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971925" y="3786188"/>
            <a:ext cx="523875"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5172075" y="3786188"/>
            <a:ext cx="523875"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5172075" y="4652963"/>
            <a:ext cx="523875"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5400000">
            <a:off x="3771900" y="4205288"/>
            <a:ext cx="847725" cy="952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4200525" y="4633913"/>
            <a:ext cx="295275"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6381750" y="3795713"/>
            <a:ext cx="1838325" cy="0"/>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6362700" y="4643438"/>
            <a:ext cx="1838325" cy="0"/>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テキスト ボックス 21"/>
          <p:cNvSpPr txBox="1"/>
          <p:nvPr/>
        </p:nvSpPr>
        <p:spPr>
          <a:xfrm>
            <a:off x="2000250" y="3309938"/>
            <a:ext cx="847725" cy="26193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zh-CN" sz="1400" b="1">
                <a:solidFill>
                  <a:srgbClr val="000000"/>
                </a:solidFill>
                <a:latin typeface="MS PGothic" panose="020B0600070205080204" pitchFamily="34" charset="-128"/>
              </a:rPr>
              <a:t>&lt;</a:t>
            </a:r>
            <a:r>
              <a:rPr lang="zh-CN" altLang="en-US" sz="1400" b="1" dirty="0">
                <a:solidFill>
                  <a:srgbClr val="000000"/>
                </a:solidFill>
                <a:latin typeface="宋体" panose="02010600030101010101" pitchFamily="2" charset="-122"/>
                <a:ea typeface="宋体" panose="02010600030101010101" pitchFamily="2" charset="-122"/>
              </a:rPr>
              <a:t>现  象</a:t>
            </a:r>
            <a:r>
              <a:rPr lang="en-US" altLang="zh-CN" sz="1400" b="1">
                <a:solidFill>
                  <a:srgbClr val="000000"/>
                </a:solidFill>
                <a:latin typeface="MS PGothic" panose="020B0600070205080204" pitchFamily="34" charset="-128"/>
              </a:rPr>
              <a:t>&gt;</a:t>
            </a:r>
            <a:endParaRPr lang="zh-CN" altLang="en-US" sz="1400" b="1" dirty="0">
              <a:solidFill>
                <a:srgbClr val="000000"/>
              </a:solidFill>
              <a:latin typeface="MS PGothic" panose="020B0600070205080204" pitchFamily="34" charset="-128"/>
            </a:endParaRPr>
          </a:p>
        </p:txBody>
      </p:sp>
      <p:sp>
        <p:nvSpPr>
          <p:cNvPr id="22" name="テキスト ボックス 22"/>
          <p:cNvSpPr txBox="1"/>
          <p:nvPr/>
        </p:nvSpPr>
        <p:spPr>
          <a:xfrm>
            <a:off x="3200400" y="3286125"/>
            <a:ext cx="1014413" cy="35718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1400" b="1">
                <a:solidFill>
                  <a:srgbClr val="000000"/>
                </a:solidFill>
                <a:latin typeface="MS PGothic" panose="020B0600070205080204" pitchFamily="34" charset="-128"/>
              </a:rPr>
              <a:t>&lt;</a:t>
            </a:r>
            <a:r>
              <a:rPr lang="ja-JP" altLang="en-US" sz="1400" b="1" dirty="0">
                <a:solidFill>
                  <a:srgbClr val="000000"/>
                </a:solidFill>
                <a:latin typeface="MS PGothic" panose="020B0600070205080204" pitchFamily="34" charset="-128"/>
              </a:rPr>
              <a:t> １</a:t>
            </a:r>
            <a:r>
              <a:rPr lang="en-US" altLang="zh-CN" sz="1400" b="1">
                <a:solidFill>
                  <a:srgbClr val="000000"/>
                </a:solidFill>
                <a:latin typeface="MS PGothic" panose="020B0600070205080204" pitchFamily="34" charset="-128"/>
              </a:rPr>
              <a:t>W  </a:t>
            </a:r>
            <a:r>
              <a:rPr lang="en-US" altLang="ja-JP" sz="1400" b="1">
                <a:solidFill>
                  <a:srgbClr val="000000"/>
                </a:solidFill>
                <a:latin typeface="MS PGothic" panose="020B0600070205080204" pitchFamily="34" charset="-128"/>
              </a:rPr>
              <a:t>&gt;</a:t>
            </a:r>
            <a:endParaRPr lang="ja-JP" altLang="en-US" sz="1400" b="1" dirty="0">
              <a:solidFill>
                <a:srgbClr val="000000"/>
              </a:solidFill>
              <a:latin typeface="MS PGothic" panose="020B0600070205080204" pitchFamily="34" charset="-128"/>
            </a:endParaRPr>
          </a:p>
        </p:txBody>
      </p:sp>
      <p:sp>
        <p:nvSpPr>
          <p:cNvPr id="23" name="テキスト ボックス 24"/>
          <p:cNvSpPr txBox="1"/>
          <p:nvPr/>
        </p:nvSpPr>
        <p:spPr>
          <a:xfrm>
            <a:off x="5476875" y="3286125"/>
            <a:ext cx="1095375" cy="32861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1400" b="1">
                <a:solidFill>
                  <a:srgbClr val="000000"/>
                </a:solidFill>
                <a:latin typeface="MS PGothic" panose="020B0600070205080204" pitchFamily="34" charset="-128"/>
              </a:rPr>
              <a:t>&lt;</a:t>
            </a:r>
            <a:r>
              <a:rPr lang="ja-JP" altLang="en-US" sz="1400" b="1" dirty="0">
                <a:solidFill>
                  <a:srgbClr val="000000"/>
                </a:solidFill>
                <a:latin typeface="MS PGothic" panose="020B0600070205080204" pitchFamily="34" charset="-128"/>
              </a:rPr>
              <a:t> ３</a:t>
            </a:r>
            <a:r>
              <a:rPr lang="en-US" altLang="zh-CN" sz="1400" b="1">
                <a:solidFill>
                  <a:srgbClr val="000000"/>
                </a:solidFill>
                <a:latin typeface="MS PGothic" panose="020B0600070205080204" pitchFamily="34" charset="-128"/>
              </a:rPr>
              <a:t>W </a:t>
            </a:r>
            <a:r>
              <a:rPr lang="en-US" altLang="ja-JP" sz="1400" b="1">
                <a:solidFill>
                  <a:srgbClr val="000000"/>
                </a:solidFill>
                <a:latin typeface="MS PGothic" panose="020B0600070205080204" pitchFamily="34" charset="-128"/>
              </a:rPr>
              <a:t>&gt;</a:t>
            </a:r>
            <a:endParaRPr lang="ja-JP" altLang="en-US" sz="1400" b="1" dirty="0">
              <a:solidFill>
                <a:srgbClr val="000000"/>
              </a:solidFill>
              <a:latin typeface="MS PGothic" panose="020B0600070205080204" pitchFamily="34" charset="-128"/>
            </a:endParaRPr>
          </a:p>
        </p:txBody>
      </p:sp>
      <p:cxnSp>
        <p:nvCxnSpPr>
          <p:cNvPr id="24" name="直線コネクタ 23"/>
          <p:cNvCxnSpPr/>
          <p:nvPr/>
        </p:nvCxnSpPr>
        <p:spPr>
          <a:xfrm>
            <a:off x="6410325" y="3500438"/>
            <a:ext cx="1181100" cy="9525"/>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ボックス 27"/>
          <p:cNvSpPr txBox="1"/>
          <p:nvPr/>
        </p:nvSpPr>
        <p:spPr>
          <a:xfrm>
            <a:off x="7500938" y="3319463"/>
            <a:ext cx="952500" cy="2952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1400" b="1">
                <a:solidFill>
                  <a:srgbClr val="000000"/>
                </a:solidFill>
                <a:latin typeface="MS PGothic" panose="020B0600070205080204" pitchFamily="34" charset="-128"/>
              </a:rPr>
              <a:t>&lt;</a:t>
            </a:r>
            <a:r>
              <a:rPr lang="en-US" altLang="ja-JP" sz="1400" b="1" err="1">
                <a:solidFill>
                  <a:srgbClr val="000000"/>
                </a:solidFill>
                <a:latin typeface="MS PGothic" panose="020B0600070205080204" pitchFamily="34" charset="-128"/>
              </a:rPr>
              <a:t>n</a:t>
            </a:r>
            <a:r>
              <a:rPr lang="en-US" altLang="zh-CN" sz="1400" b="1" err="1">
                <a:solidFill>
                  <a:srgbClr val="000000"/>
                </a:solidFill>
                <a:latin typeface="MS PGothic" panose="020B0600070205080204" pitchFamily="34" charset="-128"/>
              </a:rPr>
              <a:t>W</a:t>
            </a:r>
            <a:r>
              <a:rPr lang="en-US" altLang="zh-CN" sz="1400" b="1">
                <a:solidFill>
                  <a:srgbClr val="000000"/>
                </a:solidFill>
                <a:latin typeface="MS PGothic" panose="020B0600070205080204" pitchFamily="34" charset="-128"/>
              </a:rPr>
              <a:t> </a:t>
            </a:r>
            <a:r>
              <a:rPr lang="en-US" altLang="ja-JP" sz="1400" b="1">
                <a:solidFill>
                  <a:srgbClr val="000000"/>
                </a:solidFill>
                <a:latin typeface="MS PGothic" panose="020B0600070205080204" pitchFamily="34" charset="-128"/>
              </a:rPr>
              <a:t>&gt;</a:t>
            </a:r>
            <a:endParaRPr lang="ja-JP" altLang="en-US" sz="1400" b="1" dirty="0">
              <a:solidFill>
                <a:srgbClr val="000000"/>
              </a:solidFill>
              <a:latin typeface="MS PGothic" panose="020B0600070205080204" pitchFamily="34" charset="-128"/>
            </a:endParaRPr>
          </a:p>
        </p:txBody>
      </p:sp>
      <p:sp>
        <p:nvSpPr>
          <p:cNvPr id="26" name="正方形/長方形 25"/>
          <p:cNvSpPr/>
          <p:nvPr/>
        </p:nvSpPr>
        <p:spPr>
          <a:xfrm>
            <a:off x="714375" y="3500438"/>
            <a:ext cx="857250" cy="571500"/>
          </a:xfrm>
          <a:prstGeom prst="rect">
            <a:avLst/>
          </a:prstGeom>
          <a:no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27" name="正方形/長方形 26"/>
          <p:cNvSpPr/>
          <p:nvPr/>
        </p:nvSpPr>
        <p:spPr>
          <a:xfrm>
            <a:off x="2124075" y="3652838"/>
            <a:ext cx="647700" cy="285750"/>
          </a:xfrm>
          <a:prstGeom prst="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28" name="正方形/長方形 27"/>
          <p:cNvSpPr/>
          <p:nvPr/>
        </p:nvSpPr>
        <p:spPr>
          <a:xfrm>
            <a:off x="3357563" y="3643313"/>
            <a:ext cx="647700" cy="285750"/>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30" name="正方形/長方形 29"/>
          <p:cNvSpPr/>
          <p:nvPr/>
        </p:nvSpPr>
        <p:spPr>
          <a:xfrm>
            <a:off x="5705474" y="3652823"/>
            <a:ext cx="647700" cy="28575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31" name="正方形/長方形 30"/>
          <p:cNvSpPr/>
          <p:nvPr/>
        </p:nvSpPr>
        <p:spPr>
          <a:xfrm>
            <a:off x="4514849" y="4519598"/>
            <a:ext cx="647700" cy="28575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33" name="四角形吹き出し 32"/>
          <p:cNvSpPr/>
          <p:nvPr/>
        </p:nvSpPr>
        <p:spPr>
          <a:xfrm>
            <a:off x="1643063" y="1357313"/>
            <a:ext cx="3000375" cy="1676400"/>
          </a:xfrm>
          <a:prstGeom prst="wedgeRectCallout">
            <a:avLst>
              <a:gd name="adj1" fmla="val 22858"/>
              <a:gd name="adj2" fmla="val 71511"/>
            </a:avLst>
          </a:prstGeom>
          <a:solidFill>
            <a:schemeClr val="bg1">
              <a:alpha val="5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zh-CN" sz="1600">
                <a:solidFill>
                  <a:srgbClr val="FF0000"/>
                </a:solidFill>
                <a:latin typeface="HG創英角ｺﾞｼｯｸUB" pitchFamily="49" charset="-128"/>
                <a:ea typeface="宋体" panose="02010600030101010101" pitchFamily="2" charset="-122"/>
              </a:rPr>
              <a:t>“</a:t>
            </a:r>
            <a:r>
              <a:rPr lang="zh-CN" altLang="en-US" sz="1600" dirty="0">
                <a:solidFill>
                  <a:srgbClr val="FF0000"/>
                </a:solidFill>
                <a:latin typeface="HG創英角ｺﾞｼｯｸUB" pitchFamily="49" charset="-128"/>
                <a:ea typeface="宋体" panose="02010600030101010101" pitchFamily="2" charset="-122"/>
              </a:rPr>
              <a:t>为什么</a:t>
            </a:r>
            <a:r>
              <a:rPr lang="zh-CN" altLang="en-US" sz="1600" dirty="0">
                <a:solidFill>
                  <a:srgbClr val="FF0000"/>
                </a:solidFill>
                <a:latin typeface="MS PGothic" panose="020B0600070205080204" pitchFamily="34" charset="-128"/>
                <a:ea typeface="宋体" panose="02010600030101010101" pitchFamily="2" charset="-122"/>
              </a:rPr>
              <a:t>”栏的写法</a:t>
            </a:r>
            <a:endParaRPr lang="en-US" altLang="ja-JP" sz="1600">
              <a:solidFill>
                <a:srgbClr val="FF0000"/>
              </a:solidFill>
              <a:latin typeface="MS PGothic" panose="020B0600070205080204" pitchFamily="34" charset="-128"/>
              <a:ea typeface="宋体" panose="02010600030101010101" pitchFamily="2" charset="-122"/>
            </a:endParaRPr>
          </a:p>
          <a:p>
            <a:pPr lvl="0" eaLnBrk="1" hangingPunct="1">
              <a:spcBef>
                <a:spcPct val="0"/>
              </a:spcBef>
            </a:pPr>
            <a:r>
              <a:rPr lang="ja-JP" altLang="en-US" sz="1600" dirty="0">
                <a:solidFill>
                  <a:srgbClr val="FF0000"/>
                </a:solidFill>
                <a:latin typeface="MS PGothic" panose="020B0600070205080204" pitchFamily="34" charset="-128"/>
                <a:ea typeface="宋体" panose="02010600030101010101" pitchFamily="2" charset="-122"/>
              </a:rPr>
              <a:t>　</a:t>
            </a:r>
            <a:r>
              <a:rPr lang="ja-JP" altLang="en-US" sz="1600" dirty="0">
                <a:latin typeface="MS PGothic" panose="020B0600070205080204" pitchFamily="34" charset="-128"/>
                <a:ea typeface="宋体" panose="02010600030101010101" pitchFamily="2" charset="-122"/>
              </a:rPr>
              <a:t>①</a:t>
            </a:r>
            <a:r>
              <a:rPr lang="en-US" altLang="ja-JP" sz="1600">
                <a:latin typeface="MS PGothic" panose="020B0600070205080204" pitchFamily="34" charset="-128"/>
                <a:ea typeface="宋体" panose="02010600030101010101" pitchFamily="2" charset="-122"/>
              </a:rPr>
              <a:t>｢</a:t>
            </a:r>
            <a:r>
              <a:rPr lang="zh-CN" altLang="en-US" sz="1600" dirty="0">
                <a:latin typeface="MS PGothic" panose="020B0600070205080204" pitchFamily="34" charset="-128"/>
                <a:ea typeface="宋体" panose="02010600030101010101" pitchFamily="2" charset="-122"/>
              </a:rPr>
              <a:t>与现象栏的写法</a:t>
            </a:r>
            <a:r>
              <a:rPr lang="en-US" altLang="ja-JP" sz="1600">
                <a:latin typeface="MS PGothic" panose="020B0600070205080204" pitchFamily="34" charset="-128"/>
                <a:ea typeface="宋体" panose="02010600030101010101" pitchFamily="2" charset="-122"/>
              </a:rPr>
              <a:t>｣</a:t>
            </a:r>
            <a:r>
              <a:rPr lang="zh-CN" altLang="en-US" sz="1600" dirty="0">
                <a:latin typeface="MS PGothic" panose="020B0600070205080204" pitchFamily="34" charset="-128"/>
                <a:ea typeface="宋体" panose="02010600030101010101" pitchFamily="2" charset="-122"/>
              </a:rPr>
              <a:t>相同。</a:t>
            </a:r>
            <a:endParaRPr lang="ja-JP" altLang="en-US" sz="1600" dirty="0">
              <a:latin typeface="MS PGothic" panose="020B0600070205080204" pitchFamily="34" charset="-128"/>
              <a:ea typeface="宋体" panose="02010600030101010101" pitchFamily="2" charset="-122"/>
            </a:endParaRPr>
          </a:p>
          <a:p>
            <a:pPr lvl="0" eaLnBrk="1" hangingPunct="1">
              <a:spcBef>
                <a:spcPct val="0"/>
              </a:spcBef>
            </a:pPr>
            <a:r>
              <a:rPr lang="ja-JP" altLang="en-US" sz="1600" dirty="0">
                <a:latin typeface="MS PGothic" panose="020B0600070205080204" pitchFamily="34" charset="-128"/>
                <a:ea typeface="宋体" panose="02010600030101010101" pitchFamily="2" charset="-122"/>
              </a:rPr>
              <a:t>　②</a:t>
            </a:r>
            <a:r>
              <a:rPr lang="zh-CN" altLang="en-US" sz="1600" dirty="0">
                <a:latin typeface="MS PGothic" panose="020B0600070205080204" pitchFamily="34" charset="-128"/>
                <a:ea typeface="宋体" panose="02010600030101010101" pitchFamily="2" charset="-122"/>
              </a:rPr>
              <a:t>必须写事实。</a:t>
            </a:r>
            <a:endParaRPr lang="en-US" altLang="ja-JP" sz="1600">
              <a:latin typeface="MS PGothic" panose="020B0600070205080204" pitchFamily="34" charset="-128"/>
              <a:ea typeface="宋体" panose="02010600030101010101" pitchFamily="2" charset="-122"/>
            </a:endParaRPr>
          </a:p>
          <a:p>
            <a:pPr lvl="0" eaLnBrk="1" hangingPunct="1">
              <a:spcBef>
                <a:spcPct val="0"/>
              </a:spcBef>
            </a:pPr>
            <a:r>
              <a:rPr lang="ja-JP" altLang="en-US" sz="1600" dirty="0">
                <a:latin typeface="MS PGothic" panose="020B0600070205080204" pitchFamily="34" charset="-128"/>
                <a:ea typeface="宋体" panose="02010600030101010101" pitchFamily="2" charset="-122"/>
              </a:rPr>
              <a:t>　③</a:t>
            </a:r>
            <a:r>
              <a:rPr lang="zh-CN" altLang="en-US" sz="1600" dirty="0">
                <a:latin typeface="MS PGothic" panose="020B0600070205080204" pitchFamily="34" charset="-128"/>
                <a:ea typeface="宋体" panose="02010600030101010101" pitchFamily="2" charset="-122"/>
              </a:rPr>
              <a:t>用过去式写。</a:t>
            </a:r>
            <a:endParaRPr lang="en-US" altLang="ja-JP" sz="1600">
              <a:latin typeface="MS PGothic" panose="020B0600070205080204" pitchFamily="34" charset="-128"/>
              <a:ea typeface="宋体" panose="02010600030101010101" pitchFamily="2" charset="-122"/>
            </a:endParaRPr>
          </a:p>
          <a:p>
            <a:pPr lvl="0" eaLnBrk="1" hangingPunct="1">
              <a:spcBef>
                <a:spcPct val="0"/>
              </a:spcBef>
            </a:pPr>
            <a:r>
              <a:rPr lang="ja-JP" altLang="en-US" sz="1600" dirty="0">
                <a:latin typeface="MS PGothic" panose="020B0600070205080204" pitchFamily="34" charset="-128"/>
                <a:ea typeface="宋体" panose="02010600030101010101" pitchFamily="2" charset="-122"/>
              </a:rPr>
              <a:t>　④</a:t>
            </a:r>
            <a:r>
              <a:rPr lang="zh-CN" altLang="en-US" sz="1600" dirty="0">
                <a:latin typeface="MS PGothic" panose="020B0600070205080204" pitchFamily="34" charset="-128"/>
                <a:ea typeface="宋体" panose="02010600030101010101" pitchFamily="2" charset="-122"/>
              </a:rPr>
              <a:t>不用辩解之词。</a:t>
            </a:r>
            <a:endParaRPr lang="en-US" altLang="ja-JP" sz="1600">
              <a:latin typeface="MS PGothic" panose="020B0600070205080204" pitchFamily="34" charset="-128"/>
              <a:ea typeface="宋体" panose="02010600030101010101" pitchFamily="2" charset="-122"/>
            </a:endParaRPr>
          </a:p>
          <a:p>
            <a:pPr lvl="0" eaLnBrk="1" hangingPunct="1">
              <a:spcBef>
                <a:spcPct val="0"/>
              </a:spcBef>
            </a:pPr>
            <a:r>
              <a:rPr lang="ja-JP" altLang="en-US" sz="1600" dirty="0">
                <a:latin typeface="MS PGothic" panose="020B0600070205080204" pitchFamily="34" charset="-128"/>
                <a:ea typeface="宋体" panose="02010600030101010101" pitchFamily="2" charset="-122"/>
              </a:rPr>
              <a:t>　⑤</a:t>
            </a:r>
            <a:r>
              <a:rPr lang="zh-CN" altLang="en-US" sz="1600" dirty="0">
                <a:latin typeface="MS PGothic" panose="020B0600070205080204" pitchFamily="34" charset="-128"/>
                <a:ea typeface="宋体" panose="02010600030101010101" pitchFamily="2" charset="-122"/>
              </a:rPr>
              <a:t>也写别人的错误。</a:t>
            </a:r>
            <a:endParaRPr lang="ja-JP" altLang="en-US" sz="1600" dirty="0">
              <a:latin typeface="MS PGothic" panose="020B0600070205080204" pitchFamily="34" charset="-128"/>
              <a:ea typeface="宋体" panose="02010600030101010101" pitchFamily="2" charset="-122"/>
            </a:endParaRPr>
          </a:p>
        </p:txBody>
      </p:sp>
      <p:sp>
        <p:nvSpPr>
          <p:cNvPr id="35" name="四角形吹き出し 34"/>
          <p:cNvSpPr/>
          <p:nvPr/>
        </p:nvSpPr>
        <p:spPr>
          <a:xfrm>
            <a:off x="428625" y="5143500"/>
            <a:ext cx="2828925" cy="1343025"/>
          </a:xfrm>
          <a:prstGeom prst="wedgeRectCallout">
            <a:avLst>
              <a:gd name="adj1" fmla="val 18901"/>
              <a:gd name="adj2" fmla="val -136549"/>
            </a:avLst>
          </a:prstGeom>
          <a:solidFill>
            <a:schemeClr val="bg1">
              <a:alpha val="5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zh-CN" sz="1400" b="1">
                <a:solidFill>
                  <a:srgbClr val="FF0000"/>
                </a:solidFill>
                <a:latin typeface="宋体" panose="02010600030101010101" pitchFamily="2" charset="-122"/>
                <a:ea typeface="宋体" panose="02010600030101010101" pitchFamily="2" charset="-122"/>
              </a:rPr>
              <a:t>“</a:t>
            </a:r>
            <a:r>
              <a:rPr lang="zh-CN" altLang="en-US" sz="1400" b="1" dirty="0">
                <a:solidFill>
                  <a:srgbClr val="FF0000"/>
                </a:solidFill>
                <a:latin typeface="宋体" panose="02010600030101010101" pitchFamily="2" charset="-122"/>
                <a:ea typeface="宋体" panose="02010600030101010101" pitchFamily="2" charset="-122"/>
              </a:rPr>
              <a:t>现象</a:t>
            </a:r>
            <a:r>
              <a:rPr lang="en-US" altLang="zh-CN" sz="1400" b="1">
                <a:solidFill>
                  <a:srgbClr val="FF0000"/>
                </a:solidFill>
                <a:latin typeface="宋体" panose="02010600030101010101" pitchFamily="2" charset="-122"/>
                <a:ea typeface="宋体" panose="02010600030101010101" pitchFamily="2" charset="-122"/>
              </a:rPr>
              <a:t>”</a:t>
            </a:r>
            <a:r>
              <a:rPr lang="zh-CN" altLang="en-US" sz="1400" b="1" dirty="0">
                <a:solidFill>
                  <a:srgbClr val="FF0000"/>
                </a:solidFill>
                <a:latin typeface="宋体" panose="02010600030101010101" pitchFamily="2" charset="-122"/>
                <a:ea typeface="宋体" panose="02010600030101010101" pitchFamily="2" charset="-122"/>
              </a:rPr>
              <a:t>栏的写法</a:t>
            </a:r>
            <a:endParaRPr lang="en-US" altLang="ja-JP" sz="1400" b="1">
              <a:solidFill>
                <a:srgbClr val="FF0000"/>
              </a:solidFill>
              <a:latin typeface="宋体" panose="02010600030101010101" pitchFamily="2" charset="-122"/>
              <a:ea typeface="宋体" panose="02010600030101010101" pitchFamily="2" charset="-122"/>
            </a:endParaRPr>
          </a:p>
          <a:p>
            <a:pPr lvl="0" eaLnBrk="1" hangingPunct="1">
              <a:spcBef>
                <a:spcPct val="0"/>
              </a:spcBef>
            </a:pPr>
            <a:r>
              <a:rPr lang="ja-JP" altLang="en-US" sz="1400" b="1" dirty="0">
                <a:latin typeface="宋体" panose="02010600030101010101" pitchFamily="2" charset="-122"/>
                <a:ea typeface="宋体" panose="02010600030101010101" pitchFamily="2" charset="-122"/>
              </a:rPr>
              <a:t>　①</a:t>
            </a:r>
            <a:r>
              <a:rPr lang="zh-CN" altLang="en-US" sz="1400" b="1" dirty="0">
                <a:latin typeface="宋体" panose="02010600030101010101" pitchFamily="2" charset="-122"/>
                <a:ea typeface="宋体" panose="02010600030101010101" pitchFamily="2" charset="-122"/>
              </a:rPr>
              <a:t>用简介的语句表达。</a:t>
            </a:r>
            <a:endParaRPr lang="en-US" altLang="ja-JP" sz="1400" b="1">
              <a:latin typeface="宋体" panose="02010600030101010101" pitchFamily="2" charset="-122"/>
              <a:ea typeface="宋体" panose="02010600030101010101" pitchFamily="2" charset="-122"/>
            </a:endParaRPr>
          </a:p>
          <a:p>
            <a:pPr lvl="0" eaLnBrk="1" hangingPunct="1">
              <a:spcBef>
                <a:spcPct val="0"/>
              </a:spcBef>
            </a:pPr>
            <a:r>
              <a:rPr lang="ja-JP" altLang="en-US" sz="1400" b="1" dirty="0">
                <a:latin typeface="宋体" panose="02010600030101010101" pitchFamily="2" charset="-122"/>
                <a:ea typeface="宋体" panose="02010600030101010101" pitchFamily="2" charset="-122"/>
              </a:rPr>
              <a:t>　②</a:t>
            </a:r>
            <a:r>
              <a:rPr lang="zh-CN" altLang="en-US" sz="1400" b="1" dirty="0">
                <a:latin typeface="宋体" panose="02010600030101010101" pitchFamily="2" charset="-122"/>
                <a:ea typeface="宋体" panose="02010600030101010101" pitchFamily="2" charset="-122"/>
              </a:rPr>
              <a:t>避免用</a:t>
            </a:r>
            <a:r>
              <a:rPr lang="ja-JP" altLang="en-US" sz="1400" b="1" dirty="0">
                <a:latin typeface="宋体" panose="02010600030101010101" pitchFamily="2" charset="-122"/>
                <a:ea typeface="宋体" panose="02010600030101010101" pitchFamily="2" charset="-122"/>
              </a:rPr>
              <a:t>２</a:t>
            </a:r>
            <a:r>
              <a:rPr lang="zh-CN" altLang="en-US" sz="1400" b="1" dirty="0">
                <a:latin typeface="宋体" panose="02010600030101010101" pitchFamily="2" charset="-122"/>
                <a:ea typeface="宋体" panose="02010600030101010101" pitchFamily="2" charset="-122"/>
              </a:rPr>
              <a:t>个动词。</a:t>
            </a:r>
            <a:endParaRPr lang="en-US" altLang="ja-JP" sz="1400" b="1">
              <a:latin typeface="宋体" panose="02010600030101010101" pitchFamily="2" charset="-122"/>
              <a:ea typeface="宋体" panose="02010600030101010101" pitchFamily="2" charset="-122"/>
            </a:endParaRPr>
          </a:p>
          <a:p>
            <a:pPr lvl="0" eaLnBrk="1" hangingPunct="1">
              <a:spcBef>
                <a:spcPct val="0"/>
              </a:spcBef>
            </a:pPr>
            <a:r>
              <a:rPr lang="ja-JP" altLang="en-US" sz="1400" b="1" dirty="0">
                <a:latin typeface="宋体" panose="02010600030101010101" pitchFamily="2" charset="-122"/>
                <a:ea typeface="宋体" panose="02010600030101010101" pitchFamily="2" charset="-122"/>
              </a:rPr>
              <a:t>　③</a:t>
            </a:r>
            <a:r>
              <a:rPr lang="zh-CN" altLang="en-US" sz="1400" b="1" dirty="0">
                <a:latin typeface="宋体" panose="02010600030101010101" pitchFamily="2" charset="-122"/>
                <a:ea typeface="宋体" panose="02010600030101010101" pitchFamily="2" charset="-122"/>
              </a:rPr>
              <a:t>不用抽象和含糊的词汇。</a:t>
            </a:r>
            <a:endParaRPr lang="ja-JP" altLang="en-US" sz="1400" b="1" dirty="0">
              <a:latin typeface="宋体" panose="02010600030101010101" pitchFamily="2" charset="-122"/>
              <a:ea typeface="宋体" panose="02010600030101010101" pitchFamily="2" charset="-122"/>
            </a:endParaRPr>
          </a:p>
        </p:txBody>
      </p:sp>
      <p:sp>
        <p:nvSpPr>
          <p:cNvPr id="38" name="四角形吹き出し 37"/>
          <p:cNvSpPr/>
          <p:nvPr/>
        </p:nvSpPr>
        <p:spPr>
          <a:xfrm>
            <a:off x="4486275" y="5443538"/>
            <a:ext cx="2571750" cy="619125"/>
          </a:xfrm>
          <a:prstGeom prst="wedgeRectCallout">
            <a:avLst>
              <a:gd name="adj1" fmla="val -49786"/>
              <a:gd name="adj2" fmla="val -123776"/>
            </a:avLst>
          </a:prstGeom>
          <a:solidFill>
            <a:schemeClr val="bg1">
              <a:alpha val="5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FF0000"/>
                </a:solidFill>
                <a:latin typeface="宋体" panose="02010600030101010101" pitchFamily="2" charset="-122"/>
                <a:ea typeface="宋体" panose="02010600030101010101" pitchFamily="2" charset="-122"/>
              </a:rPr>
              <a:t>最后从根本原因至现象进行逻辑性的追究。</a:t>
            </a:r>
            <a:endParaRPr lang="ja-JP" altLang="en-US" sz="1400" b="1" dirty="0">
              <a:solidFill>
                <a:srgbClr val="FF0000"/>
              </a:solidFill>
              <a:latin typeface="宋体" panose="02010600030101010101" pitchFamily="2" charset="-122"/>
              <a:ea typeface="宋体" panose="02010600030101010101" pitchFamily="2" charset="-122"/>
            </a:endParaRPr>
          </a:p>
        </p:txBody>
      </p:sp>
      <p:cxnSp>
        <p:nvCxnSpPr>
          <p:cNvPr id="39" name="直線矢印コネクタ 38"/>
          <p:cNvCxnSpPr/>
          <p:nvPr/>
        </p:nvCxnSpPr>
        <p:spPr>
          <a:xfrm rot="10800000">
            <a:off x="2790825" y="4948238"/>
            <a:ext cx="5057775" cy="1588"/>
          </a:xfrm>
          <a:prstGeom prst="straightConnector1">
            <a:avLst/>
          </a:prstGeom>
          <a:ln w="349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1" name="四角形吹き出し 40"/>
          <p:cNvSpPr/>
          <p:nvPr/>
        </p:nvSpPr>
        <p:spPr>
          <a:xfrm>
            <a:off x="4714875" y="1857375"/>
            <a:ext cx="1581150" cy="847725"/>
          </a:xfrm>
          <a:prstGeom prst="wedgeRectCallout">
            <a:avLst>
              <a:gd name="adj1" fmla="val -41845"/>
              <a:gd name="adj2" fmla="val 249361"/>
            </a:avLst>
          </a:prstGeom>
          <a:solidFill>
            <a:srgbClr val="FFFF00">
              <a:alpha val="30000"/>
            </a:srgb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solidFill>
                  <a:srgbClr val="FF0000"/>
                </a:solidFill>
                <a:latin typeface="宋体" panose="02010600030101010101" pitchFamily="2" charset="-122"/>
                <a:ea typeface="宋体" panose="02010600030101010101" pitchFamily="2" charset="-122"/>
              </a:rPr>
              <a:t>一个为什么未必只有一个原因</a:t>
            </a:r>
            <a:endParaRPr lang="ja-JP" altLang="en-US" sz="1400" b="1" dirty="0">
              <a:solidFill>
                <a:srgbClr val="FF0000"/>
              </a:solidFill>
              <a:latin typeface="宋体" panose="02010600030101010101" pitchFamily="2" charset="-122"/>
              <a:ea typeface="宋体" panose="02010600030101010101" pitchFamily="2" charset="-122"/>
            </a:endParaRPr>
          </a:p>
        </p:txBody>
      </p:sp>
      <p:sp>
        <p:nvSpPr>
          <p:cNvPr id="43" name="四角形吹き出し 42"/>
          <p:cNvSpPr/>
          <p:nvPr/>
        </p:nvSpPr>
        <p:spPr>
          <a:xfrm>
            <a:off x="6553200" y="1462088"/>
            <a:ext cx="2019300" cy="1162050"/>
          </a:xfrm>
          <a:prstGeom prst="wedgeRectCallout">
            <a:avLst>
              <a:gd name="adj1" fmla="val 18118"/>
              <a:gd name="adj2" fmla="val 108790"/>
            </a:avLst>
          </a:prstGeom>
          <a:solidFill>
            <a:schemeClr val="bg1">
              <a:alpha val="5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zh-CN" altLang="en-US" sz="1400" b="1" dirty="0">
                <a:latin typeface="宋体" panose="02010600030101010101" pitchFamily="2" charset="-122"/>
                <a:ea typeface="宋体" panose="02010600030101010101" pitchFamily="2" charset="-122"/>
              </a:rPr>
              <a:t>反复问为什么，知道不能采取具体对策为止，不一定问</a:t>
            </a:r>
            <a:r>
              <a:rPr lang="en-US" altLang="zh-CN" sz="1400" b="1">
                <a:latin typeface="宋体" panose="02010600030101010101" pitchFamily="2" charset="-122"/>
                <a:ea typeface="宋体" panose="02010600030101010101" pitchFamily="2" charset="-122"/>
              </a:rPr>
              <a:t>5</a:t>
            </a:r>
            <a:r>
              <a:rPr lang="zh-CN" altLang="en-US" sz="1400" b="1" dirty="0">
                <a:latin typeface="宋体" panose="02010600030101010101" pitchFamily="2" charset="-122"/>
                <a:ea typeface="宋体" panose="02010600030101010101" pitchFamily="2" charset="-122"/>
              </a:rPr>
              <a:t>次。</a:t>
            </a:r>
            <a:endParaRPr lang="ja-JP" altLang="en-US" sz="1400" b="1" dirty="0">
              <a:latin typeface="宋体" panose="02010600030101010101" pitchFamily="2" charset="-122"/>
              <a:ea typeface="宋体" panose="02010600030101010101" pitchFamily="2" charset="-122"/>
            </a:endParaRPr>
          </a:p>
        </p:txBody>
      </p:sp>
      <p:sp>
        <p:nvSpPr>
          <p:cNvPr id="44" name="テキスト ボックス 22"/>
          <p:cNvSpPr txBox="1"/>
          <p:nvPr/>
        </p:nvSpPr>
        <p:spPr>
          <a:xfrm>
            <a:off x="4343400" y="3286125"/>
            <a:ext cx="1014413" cy="35718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eaLnBrk="1" hangingPunct="1">
              <a:spcBef>
                <a:spcPct val="0"/>
              </a:spcBef>
            </a:pPr>
            <a:r>
              <a:rPr lang="en-US" altLang="ja-JP" sz="1400" b="1">
                <a:solidFill>
                  <a:srgbClr val="000000"/>
                </a:solidFill>
                <a:latin typeface="MS PGothic" panose="020B0600070205080204" pitchFamily="34" charset="-128"/>
              </a:rPr>
              <a:t>&lt;</a:t>
            </a:r>
            <a:r>
              <a:rPr lang="ja-JP" altLang="en-US" sz="1400" b="1" dirty="0">
                <a:solidFill>
                  <a:srgbClr val="000000"/>
                </a:solidFill>
                <a:latin typeface="MS PGothic" panose="020B0600070205080204" pitchFamily="34" charset="-128"/>
              </a:rPr>
              <a:t> ２</a:t>
            </a:r>
            <a:r>
              <a:rPr lang="en-US" altLang="zh-CN" sz="1400" b="1">
                <a:solidFill>
                  <a:srgbClr val="000000"/>
                </a:solidFill>
                <a:latin typeface="MS PGothic" panose="020B0600070205080204" pitchFamily="34" charset="-128"/>
              </a:rPr>
              <a:t>W </a:t>
            </a:r>
            <a:r>
              <a:rPr lang="en-US" altLang="ja-JP" sz="1400" b="1">
                <a:solidFill>
                  <a:srgbClr val="000000"/>
                </a:solidFill>
                <a:latin typeface="MS PGothic" panose="020B0600070205080204" pitchFamily="34" charset="-128"/>
              </a:rPr>
              <a:t>&gt;</a:t>
            </a:r>
            <a:endParaRPr lang="ja-JP" altLang="en-US" sz="1400" b="1" dirty="0">
              <a:solidFill>
                <a:srgbClr val="000000"/>
              </a:solidFill>
              <a:latin typeface="MS PGothic" panose="020B0600070205080204" pitchFamily="34" charset="-128"/>
            </a:endParaRPr>
          </a:p>
        </p:txBody>
      </p:sp>
      <p:sp>
        <p:nvSpPr>
          <p:cNvPr id="45" name="正方形/長方形 44"/>
          <p:cNvSpPr/>
          <p:nvPr/>
        </p:nvSpPr>
        <p:spPr>
          <a:xfrm>
            <a:off x="5710250" y="4500570"/>
            <a:ext cx="647700" cy="28575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
        <p:nvSpPr>
          <p:cNvPr id="47" name="テキスト ボックス 39"/>
          <p:cNvSpPr txBox="1"/>
          <p:nvPr/>
        </p:nvSpPr>
        <p:spPr>
          <a:xfrm>
            <a:off x="785813" y="3571875"/>
            <a:ext cx="714375" cy="428625"/>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ln w="9525" cmpd="sng">
            <a:noFill/>
          </a:ln>
        </p:spPr>
        <p:style>
          <a:lnRef idx="0">
            <a:scrgbClr r="0" g="0" b="0"/>
          </a:lnRef>
          <a:fillRef idx="0">
            <a:scrgbClr r="0" g="0" b="0"/>
          </a:fillRef>
          <a:effectRef idx="0">
            <a:scrgbClr r="0" g="0" b="0"/>
          </a:effectRef>
          <a:fontRef idx="minor">
            <a:schemeClr val="dk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eaLnBrk="1" hangingPunct="1">
              <a:spcBef>
                <a:spcPct val="0"/>
              </a:spcBef>
            </a:pPr>
            <a:r>
              <a:rPr lang="zh-CN" altLang="en-US" sz="1400" b="1" dirty="0">
                <a:solidFill>
                  <a:srgbClr val="000000"/>
                </a:solidFill>
                <a:latin typeface="宋体" panose="02010600030101010101" pitchFamily="2" charset="-122"/>
                <a:ea typeface="宋体" panose="02010600030101010101" pitchFamily="2" charset="-122"/>
              </a:rPr>
              <a:t>原 因</a:t>
            </a:r>
            <a:endParaRPr lang="zh-CN" altLang="en-US" sz="1400" b="1" dirty="0">
              <a:solidFill>
                <a:srgbClr val="000000"/>
              </a:solidFill>
              <a:latin typeface="宋体" panose="02010600030101010101" pitchFamily="2" charset="-122"/>
              <a:ea typeface="宋体" panose="02010600030101010101" pitchFamily="2" charset="-122"/>
            </a:endParaRPr>
          </a:p>
        </p:txBody>
      </p:sp>
      <p:sp>
        <p:nvSpPr>
          <p:cNvPr id="29" name="正方形/長方形 28"/>
          <p:cNvSpPr/>
          <p:nvPr/>
        </p:nvSpPr>
        <p:spPr>
          <a:xfrm>
            <a:off x="4514849" y="3652823"/>
            <a:ext cx="647700" cy="28575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ja-JP" altLang="en-US" sz="11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tags/tag1.xml><?xml version="1.0" encoding="utf-8"?>
<p:tagLst xmlns:p="http://schemas.openxmlformats.org/presentationml/2006/main">
  <p:tag name="KSO_WPP_MARK_KEY" val="d0191e47-893f-4fc6-bab0-fa765e6a0a4e"/>
  <p:tag name="COMMONDATA" val="eyJoZGlkIjoiODc5OTdkZDQxOTMwNGQxNTBmNzRiMmEzNWM0ZjQ1MmMifQ=="/>
</p:tagLst>
</file>

<file path=ppt/theme/theme1.xml><?xml version="1.0" encoding="utf-8"?>
<a:theme xmlns:a="http://schemas.openxmlformats.org/drawingml/2006/main" name="Office 主题">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我的字体">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92D050"/>
        </a:solidFill>
        <a:ln>
          <a:solidFill>
            <a:srgbClr val="92D050"/>
          </a:solidFill>
        </a:ln>
      </a:spPr>
      <a:bodyPr rtlCol="0" anchor="ctr"/>
      <a:lstStyle>
        <a:defPP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31987</Words>
  <Application>WPS 演示</Application>
  <PresentationFormat/>
  <Paragraphs>2631</Paragraphs>
  <Slides>22</Slides>
  <Notes>1</Notes>
  <HiddenSlides>0</HiddenSlides>
  <MMClips>0</MMClips>
  <ScaleCrop>false</ScaleCrop>
  <HeadingPairs>
    <vt:vector size="6" baseType="variant">
      <vt:variant>
        <vt:lpstr>已用的字体</vt:lpstr>
      </vt:variant>
      <vt:variant>
        <vt:i4>25</vt:i4>
      </vt:variant>
      <vt:variant>
        <vt:lpstr>主题</vt:lpstr>
      </vt:variant>
      <vt:variant>
        <vt:i4>1</vt:i4>
      </vt:variant>
      <vt:variant>
        <vt:lpstr>幻灯片标题</vt:lpstr>
      </vt:variant>
      <vt:variant>
        <vt:i4>22</vt:i4>
      </vt:variant>
    </vt:vector>
  </HeadingPairs>
  <TitlesOfParts>
    <vt:vector size="48" baseType="lpstr">
      <vt:lpstr>Arial</vt:lpstr>
      <vt:lpstr>宋体</vt:lpstr>
      <vt:lpstr>Wingdings</vt:lpstr>
      <vt:lpstr>MS PGothic</vt:lpstr>
      <vt:lpstr>Franklin Gothic Medium</vt:lpstr>
      <vt:lpstr>HG創英角ｺﾞｼｯｸUB</vt:lpstr>
      <vt:lpstr>MS Mincho</vt:lpstr>
      <vt:lpstr>Franklin Gothic Book</vt:lpstr>
      <vt:lpstr>HGｺﾞｼｯｸE</vt:lpstr>
      <vt:lpstr>MS Gothic</vt:lpstr>
      <vt:lpstr>Wingdings 2</vt:lpstr>
      <vt:lpstr>Calibri</vt:lpstr>
      <vt:lpstr>Century Schoolbook</vt:lpstr>
      <vt:lpstr>Century</vt:lpstr>
      <vt:lpstr>MS PMincho</vt:lpstr>
      <vt:lpstr>Verdana</vt:lpstr>
      <vt:lpstr>Times New Roman</vt:lpstr>
      <vt:lpstr>华文楷体</vt:lpstr>
      <vt:lpstr>Microsoft JhengHei</vt:lpstr>
      <vt:lpstr>Wingdings 2</vt:lpstr>
      <vt:lpstr>隶书</vt:lpstr>
      <vt:lpstr>微软雅黑</vt:lpstr>
      <vt:lpstr>Arial Unicode MS</vt:lpstr>
      <vt:lpstr>Tahoma</vt:lpstr>
      <vt:lpstr>Arial Black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5W分析の手引ｓ</dc:title>
  <dc:creator>ogura koichi</dc:creator>
  <cp:lastModifiedBy>WPS_1670316127</cp:lastModifiedBy>
  <cp:revision>151</cp:revision>
  <dcterms:created xsi:type="dcterms:W3CDTF">2009-04-29T01:01:08Z</dcterms:created>
  <dcterms:modified xsi:type="dcterms:W3CDTF">2023-01-11T08:17:19Z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897941B0A9B54E138FF90A0F97A0D1A8</vt:lpwstr>
  </property>
  <property fmtid="{D5CDD505-2E9C-101B-9397-08002B2CF9AE}" pid="3" name="KSOProductBuildVer">
    <vt:lpwstr>2052-11.1.0.12980</vt:lpwstr>
  </property>
</Properties>
</file>