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625" r:id="rId4"/>
    <p:sldId id="626" r:id="rId5"/>
    <p:sldId id="627" r:id="rId6"/>
    <p:sldId id="628" r:id="rId7"/>
    <p:sldId id="629" r:id="rId8"/>
    <p:sldId id="630" r:id="rId9"/>
    <p:sldId id="631" r:id="rId10"/>
    <p:sldId id="63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42" r:id="rId21"/>
    <p:sldId id="643" r:id="rId22"/>
    <p:sldId id="644" r:id="rId23"/>
    <p:sldId id="645" r:id="rId24"/>
    <p:sldId id="646" r:id="rId25"/>
    <p:sldId id="647" r:id="rId26"/>
    <p:sldId id="648" r:id="rId27"/>
    <p:sldId id="649" r:id="rId28"/>
    <p:sldId id="650" r:id="rId29"/>
    <p:sldId id="651" r:id="rId30"/>
    <p:sldId id="652" r:id="rId31"/>
    <p:sldId id="653" r:id="rId32"/>
    <p:sldId id="654" r:id="rId33"/>
    <p:sldId id="655" r:id="rId34"/>
    <p:sldId id="656" r:id="rId35"/>
    <p:sldId id="657" r:id="rId36"/>
    <p:sldId id="658" r:id="rId37"/>
    <p:sldId id="659" r:id="rId38"/>
    <p:sldId id="660" r:id="rId39"/>
    <p:sldId id="661" r:id="rId40"/>
    <p:sldId id="662" r:id="rId41"/>
    <p:sldId id="663" r:id="rId42"/>
    <p:sldId id="664" r:id="rId43"/>
    <p:sldId id="665" r:id="rId44"/>
    <p:sldId id="666" r:id="rId45"/>
    <p:sldId id="667" r:id="rId46"/>
    <p:sldId id="668" r:id="rId47"/>
    <p:sldId id="669" r:id="rId48"/>
    <p:sldId id="670" r:id="rId49"/>
    <p:sldId id="671" r:id="rId50"/>
    <p:sldId id="672" r:id="rId51"/>
    <p:sldId id="673" r:id="rId52"/>
    <p:sldId id="674" r:id="rId53"/>
    <p:sldId id="675" r:id="rId54"/>
    <p:sldId id="676" r:id="rId55"/>
    <p:sldId id="677" r:id="rId56"/>
    <p:sldId id="678" r:id="rId57"/>
    <p:sldId id="679" r:id="rId58"/>
    <p:sldId id="680" r:id="rId59"/>
    <p:sldId id="681" r:id="rId60"/>
    <p:sldId id="682" r:id="rId61"/>
    <p:sldId id="683" r:id="rId62"/>
    <p:sldId id="684" r:id="rId63"/>
    <p:sldId id="685" r:id="rId64"/>
    <p:sldId id="686" r:id="rId65"/>
    <p:sldId id="687" r:id="rId66"/>
    <p:sldId id="688" r:id="rId67"/>
    <p:sldId id="689" r:id="rId68"/>
    <p:sldId id="690" r:id="rId69"/>
    <p:sldId id="691" r:id="rId70"/>
    <p:sldId id="692" r:id="rId71"/>
    <p:sldId id="693" r:id="rId72"/>
    <p:sldId id="694" r:id="rId73"/>
    <p:sldId id="695" r:id="rId74"/>
    <p:sldId id="696" r:id="rId75"/>
    <p:sldId id="697" r:id="rId76"/>
    <p:sldId id="698" r:id="rId77"/>
    <p:sldId id="699" r:id="rId78"/>
    <p:sldId id="700" r:id="rId79"/>
    <p:sldId id="701" r:id="rId80"/>
    <p:sldId id="702" r:id="rId81"/>
    <p:sldId id="703" r:id="rId82"/>
    <p:sldId id="704" r:id="rId83"/>
    <p:sldId id="705" r:id="rId84"/>
    <p:sldId id="706" r:id="rId85"/>
    <p:sldId id="707" r:id="rId86"/>
    <p:sldId id="708" r:id="rId87"/>
    <p:sldId id="709" r:id="rId88"/>
    <p:sldId id="710" r:id="rId89"/>
    <p:sldId id="711" r:id="rId90"/>
    <p:sldId id="712" r:id="rId91"/>
    <p:sldId id="713" r:id="rId92"/>
    <p:sldId id="714" r:id="rId93"/>
    <p:sldId id="715" r:id="rId94"/>
    <p:sldId id="716" r:id="rId95"/>
    <p:sldId id="717" r:id="rId96"/>
    <p:sldId id="718" r:id="rId97"/>
    <p:sldId id="719" r:id="rId98"/>
    <p:sldId id="720" r:id="rId99"/>
    <p:sldId id="721" r:id="rId100"/>
    <p:sldId id="722" r:id="rId101"/>
    <p:sldId id="723" r:id="rId102"/>
    <p:sldId id="724" r:id="rId103"/>
    <p:sldId id="725" r:id="rId104"/>
    <p:sldId id="726" r:id="rId105"/>
    <p:sldId id="727" r:id="rId106"/>
    <p:sldId id="728" r:id="rId107"/>
    <p:sldId id="729" r:id="rId108"/>
    <p:sldId id="730" r:id="rId109"/>
    <p:sldId id="731" r:id="rId110"/>
    <p:sldId id="732" r:id="rId111"/>
    <p:sldId id="733" r:id="rId112"/>
    <p:sldId id="734" r:id="rId113"/>
    <p:sldId id="735" r:id="rId114"/>
    <p:sldId id="736" r:id="rId115"/>
    <p:sldId id="737" r:id="rId116"/>
    <p:sldId id="738" r:id="rId117"/>
    <p:sldId id="739" r:id="rId118"/>
    <p:sldId id="740" r:id="rId119"/>
    <p:sldId id="741" r:id="rId120"/>
    <p:sldId id="742" r:id="rId121"/>
    <p:sldId id="743" r:id="rId122"/>
    <p:sldId id="744" r:id="rId123"/>
    <p:sldId id="745" r:id="rId124"/>
    <p:sldId id="746" r:id="rId125"/>
    <p:sldId id="747" r:id="rId126"/>
    <p:sldId id="748" r:id="rId127"/>
    <p:sldId id="749" r:id="rId128"/>
    <p:sldId id="750" r:id="rId129"/>
    <p:sldId id="751" r:id="rId130"/>
    <p:sldId id="752" r:id="rId131"/>
    <p:sldId id="753" r:id="rId132"/>
    <p:sldId id="754" r:id="rId133"/>
    <p:sldId id="755" r:id="rId134"/>
    <p:sldId id="756" r:id="rId135"/>
    <p:sldId id="757" r:id="rId136"/>
    <p:sldId id="758" r:id="rId137"/>
    <p:sldId id="759" r:id="rId138"/>
    <p:sldId id="760" r:id="rId139"/>
    <p:sldId id="761" r:id="rId140"/>
    <p:sldId id="762" r:id="rId141"/>
    <p:sldId id="763" r:id="rId142"/>
    <p:sldId id="764" r:id="rId143"/>
    <p:sldId id="765" r:id="rId144"/>
    <p:sldId id="766" r:id="rId145"/>
    <p:sldId id="767" r:id="rId146"/>
    <p:sldId id="768" r:id="rId147"/>
    <p:sldId id="769" r:id="rId148"/>
    <p:sldId id="770" r:id="rId149"/>
    <p:sldId id="771" r:id="rId150"/>
    <p:sldId id="772" r:id="rId151"/>
    <p:sldId id="773" r:id="rId152"/>
    <p:sldId id="774" r:id="rId153"/>
    <p:sldId id="775" r:id="rId154"/>
    <p:sldId id="776" r:id="rId155"/>
    <p:sldId id="777" r:id="rId156"/>
    <p:sldId id="778" r:id="rId157"/>
    <p:sldId id="779" r:id="rId158"/>
    <p:sldId id="780" r:id="rId159"/>
    <p:sldId id="781" r:id="rId160"/>
    <p:sldId id="782" r:id="rId161"/>
    <p:sldId id="783" r:id="rId162"/>
    <p:sldId id="784" r:id="rId163"/>
    <p:sldId id="785" r:id="rId164"/>
    <p:sldId id="786" r:id="rId165"/>
    <p:sldId id="787" r:id="rId166"/>
    <p:sldId id="788" r:id="rId167"/>
    <p:sldId id="789" r:id="rId168"/>
    <p:sldId id="790" r:id="rId169"/>
    <p:sldId id="791" r:id="rId170"/>
    <p:sldId id="792" r:id="rId171"/>
    <p:sldId id="793" r:id="rId172"/>
    <p:sldId id="794" r:id="rId173"/>
    <p:sldId id="795" r:id="rId174"/>
  </p:sldIdLst>
  <p:sldSz cx="10693400" cy="7559675"/>
  <p:notesSz cx="6858000" cy="9144000"/>
  <p:custDataLst>
    <p:tags r:id="rId178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 userDrawn="1">
          <p15:clr>
            <a:srgbClr val="A4A3A4"/>
          </p15:clr>
        </p15:guide>
        <p15:guide id="2" pos="33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80"/>
        <p:guide pos="3337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8" Type="http://schemas.openxmlformats.org/officeDocument/2006/relationships/tags" Target="tags/tag829.xml"/><Relationship Id="rId177" Type="http://schemas.openxmlformats.org/officeDocument/2006/relationships/tableStyles" Target="tableStyles.xml"/><Relationship Id="rId176" Type="http://schemas.openxmlformats.org/officeDocument/2006/relationships/viewProps" Target="viewProps.xml"/><Relationship Id="rId175" Type="http://schemas.openxmlformats.org/officeDocument/2006/relationships/presProps" Target="presProps.xml"/><Relationship Id="rId174" Type="http://schemas.openxmlformats.org/officeDocument/2006/relationships/slide" Target="slides/slide171.xml"/><Relationship Id="rId173" Type="http://schemas.openxmlformats.org/officeDocument/2006/relationships/slide" Target="slides/slide170.xml"/><Relationship Id="rId172" Type="http://schemas.openxmlformats.org/officeDocument/2006/relationships/slide" Target="slides/slide169.xml"/><Relationship Id="rId171" Type="http://schemas.openxmlformats.org/officeDocument/2006/relationships/slide" Target="slides/slide168.xml"/><Relationship Id="rId170" Type="http://schemas.openxmlformats.org/officeDocument/2006/relationships/slide" Target="slides/slide167.xml"/><Relationship Id="rId17" Type="http://schemas.openxmlformats.org/officeDocument/2006/relationships/slide" Target="slides/slide14.xml"/><Relationship Id="rId169" Type="http://schemas.openxmlformats.org/officeDocument/2006/relationships/slide" Target="slides/slide166.xml"/><Relationship Id="rId168" Type="http://schemas.openxmlformats.org/officeDocument/2006/relationships/slide" Target="slides/slide165.xml"/><Relationship Id="rId167" Type="http://schemas.openxmlformats.org/officeDocument/2006/relationships/slide" Target="slides/slide164.xml"/><Relationship Id="rId166" Type="http://schemas.openxmlformats.org/officeDocument/2006/relationships/slide" Target="slides/slide163.xml"/><Relationship Id="rId165" Type="http://schemas.openxmlformats.org/officeDocument/2006/relationships/slide" Target="slides/slide162.xml"/><Relationship Id="rId164" Type="http://schemas.openxmlformats.org/officeDocument/2006/relationships/slide" Target="slides/slide161.xml"/><Relationship Id="rId163" Type="http://schemas.openxmlformats.org/officeDocument/2006/relationships/slide" Target="slides/slide160.xml"/><Relationship Id="rId162" Type="http://schemas.openxmlformats.org/officeDocument/2006/relationships/slide" Target="slides/slide159.xml"/><Relationship Id="rId161" Type="http://schemas.openxmlformats.org/officeDocument/2006/relationships/slide" Target="slides/slide158.xml"/><Relationship Id="rId160" Type="http://schemas.openxmlformats.org/officeDocument/2006/relationships/slide" Target="slides/slide157.xml"/><Relationship Id="rId16" Type="http://schemas.openxmlformats.org/officeDocument/2006/relationships/slide" Target="slides/slide13.xml"/><Relationship Id="rId159" Type="http://schemas.openxmlformats.org/officeDocument/2006/relationships/slide" Target="slides/slide156.xml"/><Relationship Id="rId158" Type="http://schemas.openxmlformats.org/officeDocument/2006/relationships/slide" Target="slides/slide155.xml"/><Relationship Id="rId157" Type="http://schemas.openxmlformats.org/officeDocument/2006/relationships/slide" Target="slides/slide154.xml"/><Relationship Id="rId156" Type="http://schemas.openxmlformats.org/officeDocument/2006/relationships/slide" Target="slides/slide153.xml"/><Relationship Id="rId155" Type="http://schemas.openxmlformats.org/officeDocument/2006/relationships/slide" Target="slides/slide152.xml"/><Relationship Id="rId154" Type="http://schemas.openxmlformats.org/officeDocument/2006/relationships/slide" Target="slides/slide151.xml"/><Relationship Id="rId153" Type="http://schemas.openxmlformats.org/officeDocument/2006/relationships/slide" Target="slides/slide150.xml"/><Relationship Id="rId152" Type="http://schemas.openxmlformats.org/officeDocument/2006/relationships/slide" Target="slides/slide149.xml"/><Relationship Id="rId151" Type="http://schemas.openxmlformats.org/officeDocument/2006/relationships/slide" Target="slides/slide148.xml"/><Relationship Id="rId150" Type="http://schemas.openxmlformats.org/officeDocument/2006/relationships/slide" Target="slides/slide147.xml"/><Relationship Id="rId15" Type="http://schemas.openxmlformats.org/officeDocument/2006/relationships/slide" Target="slides/slide12.xml"/><Relationship Id="rId149" Type="http://schemas.openxmlformats.org/officeDocument/2006/relationships/slide" Target="slides/slide146.xml"/><Relationship Id="rId148" Type="http://schemas.openxmlformats.org/officeDocument/2006/relationships/slide" Target="slides/slide145.xml"/><Relationship Id="rId147" Type="http://schemas.openxmlformats.org/officeDocument/2006/relationships/slide" Target="slides/slide144.xml"/><Relationship Id="rId146" Type="http://schemas.openxmlformats.org/officeDocument/2006/relationships/slide" Target="slides/slide143.xml"/><Relationship Id="rId145" Type="http://schemas.openxmlformats.org/officeDocument/2006/relationships/slide" Target="slides/slide142.xml"/><Relationship Id="rId144" Type="http://schemas.openxmlformats.org/officeDocument/2006/relationships/slide" Target="slides/slide141.xml"/><Relationship Id="rId143" Type="http://schemas.openxmlformats.org/officeDocument/2006/relationships/slide" Target="slides/slide140.xml"/><Relationship Id="rId142" Type="http://schemas.openxmlformats.org/officeDocument/2006/relationships/slide" Target="slides/slide139.xml"/><Relationship Id="rId141" Type="http://schemas.openxmlformats.org/officeDocument/2006/relationships/slide" Target="slides/slide138.xml"/><Relationship Id="rId140" Type="http://schemas.openxmlformats.org/officeDocument/2006/relationships/slide" Target="slides/slide137.xml"/><Relationship Id="rId14" Type="http://schemas.openxmlformats.org/officeDocument/2006/relationships/slide" Target="slides/slide11.xml"/><Relationship Id="rId139" Type="http://schemas.openxmlformats.org/officeDocument/2006/relationships/slide" Target="slides/slide136.xml"/><Relationship Id="rId138" Type="http://schemas.openxmlformats.org/officeDocument/2006/relationships/slide" Target="slides/slide135.xml"/><Relationship Id="rId137" Type="http://schemas.openxmlformats.org/officeDocument/2006/relationships/slide" Target="slides/slide134.xml"/><Relationship Id="rId136" Type="http://schemas.openxmlformats.org/officeDocument/2006/relationships/slide" Target="slides/slide133.xml"/><Relationship Id="rId135" Type="http://schemas.openxmlformats.org/officeDocument/2006/relationships/slide" Target="slides/slide132.xml"/><Relationship Id="rId134" Type="http://schemas.openxmlformats.org/officeDocument/2006/relationships/slide" Target="slides/slide131.xml"/><Relationship Id="rId133" Type="http://schemas.openxmlformats.org/officeDocument/2006/relationships/slide" Target="slides/slide130.xml"/><Relationship Id="rId132" Type="http://schemas.openxmlformats.org/officeDocument/2006/relationships/slide" Target="slides/slide129.xml"/><Relationship Id="rId131" Type="http://schemas.openxmlformats.org/officeDocument/2006/relationships/slide" Target="slides/slide128.xml"/><Relationship Id="rId130" Type="http://schemas.openxmlformats.org/officeDocument/2006/relationships/slide" Target="slides/slide127.xml"/><Relationship Id="rId13" Type="http://schemas.openxmlformats.org/officeDocument/2006/relationships/slide" Target="slides/slide10.xml"/><Relationship Id="rId129" Type="http://schemas.openxmlformats.org/officeDocument/2006/relationships/slide" Target="slides/slide126.xml"/><Relationship Id="rId128" Type="http://schemas.openxmlformats.org/officeDocument/2006/relationships/slide" Target="slides/slide125.xml"/><Relationship Id="rId127" Type="http://schemas.openxmlformats.org/officeDocument/2006/relationships/slide" Target="slides/slide124.xml"/><Relationship Id="rId126" Type="http://schemas.openxmlformats.org/officeDocument/2006/relationships/slide" Target="slides/slide123.xml"/><Relationship Id="rId125" Type="http://schemas.openxmlformats.org/officeDocument/2006/relationships/slide" Target="slides/slide122.xml"/><Relationship Id="rId124" Type="http://schemas.openxmlformats.org/officeDocument/2006/relationships/slide" Target="slides/slide121.xml"/><Relationship Id="rId123" Type="http://schemas.openxmlformats.org/officeDocument/2006/relationships/slide" Target="slides/slide120.xml"/><Relationship Id="rId122" Type="http://schemas.openxmlformats.org/officeDocument/2006/relationships/slide" Target="slides/slide119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9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2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1V994W2\Documents\Tencent%20Files\574576071\FileRecv\&#25340;&#35013;&#32032;&#26448;\formiddle2\\15\subject_holdright_64,126,178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3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5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7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8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83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9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0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1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2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9.png"/><Relationship Id="rId6" Type="http://schemas.openxmlformats.org/officeDocument/2006/relationships/tags" Target="../tags/tag136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8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675" y="1237197"/>
            <a:ext cx="8020050" cy="2631887"/>
          </a:xfrm>
        </p:spPr>
        <p:txBody>
          <a:bodyPr anchor="b"/>
          <a:lstStyle>
            <a:lvl1pPr algn="ctr">
              <a:defRPr sz="52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675" y="3970580"/>
            <a:ext cx="802005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320" indent="0" algn="ctr">
              <a:buNone/>
              <a:defRPr sz="1755"/>
            </a:lvl2pPr>
            <a:lvl3pPr marL="802005" indent="0" algn="ctr">
              <a:buNone/>
              <a:defRPr sz="1580"/>
            </a:lvl3pPr>
            <a:lvl4pPr marL="1203325" indent="0" algn="ctr">
              <a:buNone/>
              <a:defRPr sz="1405"/>
            </a:lvl4pPr>
            <a:lvl5pPr marL="1604010" indent="0" algn="ctr">
              <a:buNone/>
              <a:defRPr sz="1405"/>
            </a:lvl5pPr>
            <a:lvl6pPr marL="2005330" indent="0" algn="ctr">
              <a:buNone/>
              <a:defRPr sz="1405"/>
            </a:lvl6pPr>
            <a:lvl7pPr marL="2406015" indent="0" algn="ctr">
              <a:buNone/>
              <a:defRPr sz="1405"/>
            </a:lvl7pPr>
            <a:lvl8pPr marL="2807335" indent="0" algn="ctr">
              <a:buNone/>
              <a:defRPr sz="1405"/>
            </a:lvl8pPr>
            <a:lvl9pPr marL="3208020" indent="0" algn="ctr">
              <a:buNone/>
              <a:defRPr sz="1405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557" y="303213"/>
            <a:ext cx="2405856" cy="64500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78099" cy="64500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955670" y="3029008"/>
            <a:ext cx="4232248" cy="863066"/>
          </a:xfrm>
        </p:spPr>
        <p:txBody>
          <a:bodyPr anchor="b">
            <a:normAutofit/>
          </a:bodyPr>
          <a:lstStyle>
            <a:lvl1pPr>
              <a:defRPr sz="3695"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1956280" y="4258630"/>
            <a:ext cx="4231638" cy="2778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385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693400" cy="752145"/>
            <a:chOff x="0" y="0"/>
            <a:chExt cx="12192000" cy="682332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87543" y="538356"/>
            <a:ext cx="9518316" cy="38763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87543" y="1656839"/>
            <a:ext cx="9518316" cy="4726521"/>
          </a:xfrm>
        </p:spPr>
        <p:txBody>
          <a:bodyPr vert="horz" wrap="square" lIns="90170" tIns="46990" rIns="90170" bIns="46990" rtlCol="0">
            <a:normAutofit/>
          </a:bodyPr>
          <a:lstStyle>
            <a:lvl1pPr marL="175895" marR="0" lvl="0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27685" marR="0" lvl="1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79475" marR="0" lvl="2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30630" marR="0" lvl="3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83055" marR="0" lvl="4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524985" y="1997604"/>
            <a:ext cx="3168415" cy="3564467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1921748" y="3064423"/>
            <a:ext cx="5169591" cy="62656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200"/>
              <a:buNone/>
              <a:defRPr sz="2460" b="0" spc="3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1921748" y="4044113"/>
            <a:ext cx="5169591" cy="657199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23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51790" indent="0" algn="ctr">
              <a:buNone/>
            </a:lvl2pPr>
            <a:lvl3pPr marL="703580" indent="0" algn="ctr">
              <a:buNone/>
            </a:lvl3pPr>
            <a:lvl4pPr marL="1055370" indent="0" algn="ctr">
              <a:buNone/>
            </a:lvl4pPr>
            <a:lvl5pPr marL="1407160" indent="0" algn="ctr">
              <a:buNone/>
            </a:lvl5pPr>
            <a:lvl6pPr marL="1758950" indent="0" algn="ctr">
              <a:buNone/>
            </a:lvl6pPr>
            <a:lvl7pPr marL="2110105" indent="0" algn="ctr">
              <a:buNone/>
            </a:lvl7pPr>
            <a:lvl8pPr marL="2462530" indent="0" algn="ctr">
              <a:buNone/>
            </a:lvl8pPr>
            <a:lvl9pPr marL="281368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693400" cy="752145"/>
            <a:chOff x="0" y="0"/>
            <a:chExt cx="12192000" cy="682332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87543" y="538356"/>
            <a:ext cx="9518316" cy="38763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87585" y="1656839"/>
            <a:ext cx="4633844" cy="4726521"/>
          </a:xfrm>
        </p:spPr>
        <p:txBody>
          <a:bodyPr vert="horz" wrap="square" lIns="90170" tIns="46990" rIns="90170" bIns="46990" rtlCol="0">
            <a:normAutofit/>
          </a:bodyPr>
          <a:lstStyle>
            <a:lvl1pPr marL="175895" marR="0" lvl="0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27685" marR="0" lvl="1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79475" marR="0" lvl="2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30630" marR="0" lvl="3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83055" marR="0" lvl="4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472015" y="1656839"/>
            <a:ext cx="4633844" cy="4726521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3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3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3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3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3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693400" cy="752145"/>
            <a:chOff x="0" y="0"/>
            <a:chExt cx="12192000" cy="682332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87543" y="538356"/>
            <a:ext cx="9518316" cy="38763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87585" y="1092871"/>
            <a:ext cx="4633844" cy="33417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4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51790" indent="0">
              <a:buNone/>
              <a:defRPr sz="1540" b="1"/>
            </a:lvl2pPr>
            <a:lvl3pPr marL="703580" indent="0">
              <a:buNone/>
              <a:defRPr sz="1385" b="1"/>
            </a:lvl3pPr>
            <a:lvl4pPr marL="1055370" indent="0">
              <a:buNone/>
              <a:defRPr sz="1230" b="1"/>
            </a:lvl4pPr>
            <a:lvl5pPr marL="1407160" indent="0">
              <a:buNone/>
              <a:defRPr sz="1230" b="1"/>
            </a:lvl5pPr>
            <a:lvl6pPr marL="1758950" indent="0">
              <a:buNone/>
              <a:defRPr sz="1230" b="1"/>
            </a:lvl6pPr>
            <a:lvl7pPr marL="2110105" indent="0">
              <a:buNone/>
              <a:defRPr sz="1230" b="1"/>
            </a:lvl7pPr>
            <a:lvl8pPr marL="2462530" indent="0">
              <a:buNone/>
              <a:defRPr sz="1230" b="1"/>
            </a:lvl8pPr>
            <a:lvl9pPr marL="2813685" indent="0">
              <a:buNone/>
              <a:defRPr sz="123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87580" y="2106164"/>
            <a:ext cx="4633807" cy="4328189"/>
          </a:xfrm>
        </p:spPr>
        <p:txBody>
          <a:bodyPr vert="horz" wrap="square" lIns="90170" tIns="46990" rIns="90170" bIns="46990" rtlCol="0">
            <a:normAutofit/>
          </a:bodyPr>
          <a:lstStyle>
            <a:lvl1pPr marL="175895" marR="0" lvl="0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27685" marR="0" lvl="1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79475" marR="0" lvl="2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30630" marR="0" lvl="3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83055" marR="0" lvl="4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5469273" y="1092871"/>
            <a:ext cx="4633844" cy="33417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4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51790" indent="0">
              <a:buNone/>
              <a:defRPr sz="1540" b="1"/>
            </a:lvl2pPr>
            <a:lvl3pPr marL="703580" indent="0">
              <a:buNone/>
              <a:defRPr sz="1385" b="1"/>
            </a:lvl3pPr>
            <a:lvl4pPr marL="1055370" indent="0">
              <a:buNone/>
              <a:defRPr sz="1230" b="1"/>
            </a:lvl4pPr>
            <a:lvl5pPr marL="1407160" indent="0">
              <a:buNone/>
              <a:defRPr sz="1230" b="1"/>
            </a:lvl5pPr>
            <a:lvl6pPr marL="1758950" indent="0">
              <a:buNone/>
              <a:defRPr sz="1230" b="1"/>
            </a:lvl6pPr>
            <a:lvl7pPr marL="2110105" indent="0">
              <a:buNone/>
              <a:defRPr sz="1230" b="1"/>
            </a:lvl7pPr>
            <a:lvl8pPr marL="2462530" indent="0">
              <a:buNone/>
              <a:defRPr sz="1230" b="1"/>
            </a:lvl8pPr>
            <a:lvl9pPr marL="2813685" indent="0">
              <a:buNone/>
              <a:defRPr sz="123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5469273" y="2106164"/>
            <a:ext cx="4633844" cy="4328189"/>
          </a:xfrm>
        </p:spPr>
        <p:txBody>
          <a:bodyPr vert="horz" wrap="square" lIns="90170" tIns="46990" rIns="90170" bIns="46990" rtlCol="0">
            <a:normAutofit/>
          </a:bodyPr>
          <a:lstStyle>
            <a:lvl1pPr marL="175895" marR="0" lvl="0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27685" marR="0" lvl="1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79475" marR="0" lvl="2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30630" marR="0" lvl="3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83055" marR="0" lvl="4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267335" y="2697131"/>
            <a:ext cx="3849624" cy="2165414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>
            <a:off x="4278413" y="0"/>
            <a:ext cx="6414988" cy="7559675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85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0061821" y="6885830"/>
            <a:ext cx="631579" cy="6738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87543" y="538351"/>
            <a:ext cx="9518316" cy="38763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693400" cy="752145"/>
            <a:chOff x="0" y="0"/>
            <a:chExt cx="12192000" cy="682332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87585" y="538356"/>
            <a:ext cx="9518316" cy="38763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87585" y="1656839"/>
            <a:ext cx="4633844" cy="4726521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27685" marR="0" lvl="1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79475" marR="0" lvl="2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30630" marR="0" lvl="3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83055" marR="0" lvl="4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5472057" y="1656839"/>
            <a:ext cx="4633844" cy="4726521"/>
          </a:xfrm>
        </p:spPr>
        <p:txBody>
          <a:bodyPr vert="horz" wrap="square" lIns="90170" tIns="46990" rIns="90170" bIns="46990" rtlCol="0">
            <a:normAutofit/>
          </a:bodyPr>
          <a:lstStyle>
            <a:lvl1pPr marL="175895" marR="0" lvl="0" indent="-17589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3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693400" cy="752145"/>
            <a:chOff x="0" y="0"/>
            <a:chExt cx="12192000" cy="682332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9271767" y="1656839"/>
            <a:ext cx="834092" cy="4726521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4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87580" y="1656831"/>
            <a:ext cx="8620064" cy="4726521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0693400" cy="752145"/>
            <a:chOff x="0" y="0"/>
            <a:chExt cx="12192000" cy="682332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email"/>
            <a:stretch>
              <a:fillRect/>
            </a:stretch>
          </p:blipFill>
          <p:spPr>
            <a:xfrm>
              <a:off x="0" y="0"/>
              <a:ext cx="720090" cy="611299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email"/>
            <a:stretch>
              <a:fillRect/>
            </a:stretch>
          </p:blipFill>
          <p:spPr>
            <a:xfrm>
              <a:off x="11471910" y="0"/>
              <a:ext cx="720090" cy="682332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87585" y="1656839"/>
            <a:ext cx="9518316" cy="4726521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2431543" y="4341547"/>
            <a:ext cx="4231638" cy="3603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385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3" name="标题 12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2430933" y="3071239"/>
            <a:ext cx="4231638" cy="950420"/>
          </a:xfrm>
        </p:spPr>
        <p:txBody>
          <a:bodyPr anchor="b">
            <a:noAutofit/>
          </a:bodyPr>
          <a:lstStyle>
            <a:lvl1pPr>
              <a:defRPr sz="4155"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87543" y="538351"/>
            <a:ext cx="9518316" cy="38763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56174" y="334893"/>
            <a:ext cx="10181053" cy="688988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85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24070" y="1458500"/>
            <a:ext cx="8443155" cy="634658"/>
          </a:xfrm>
        </p:spPr>
        <p:txBody>
          <a:bodyPr wrap="square" anchor="ctr">
            <a:normAutofit/>
          </a:bodyPr>
          <a:lstStyle>
            <a:lvl1pPr>
              <a:defRPr sz="246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123643" y="2772952"/>
            <a:ext cx="8443330" cy="302172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231579" cy="75596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85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061821" y="0"/>
            <a:ext cx="631579" cy="67384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11515" y="948550"/>
            <a:ext cx="3473250" cy="773588"/>
          </a:xfrm>
        </p:spPr>
        <p:txBody>
          <a:bodyPr wrap="square" anchor="ctr" anchorCtr="0">
            <a:normAutofit/>
          </a:bodyPr>
          <a:lstStyle>
            <a:lvl1pPr>
              <a:defRPr sz="277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14673" y="2405442"/>
            <a:ext cx="3470093" cy="359007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474178" y="1421696"/>
            <a:ext cx="5683500" cy="446254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693400" cy="29369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85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6775" y="931671"/>
            <a:ext cx="9627218" cy="549405"/>
          </a:xfrm>
        </p:spPr>
        <p:txBody>
          <a:bodyPr wrap="square" anchor="ctr">
            <a:normAutofit/>
          </a:bodyPr>
          <a:lstStyle>
            <a:lvl1pPr algn="ctr">
              <a:defRPr sz="277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36775" y="1922648"/>
            <a:ext cx="9626845" cy="726225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37455" y="3481662"/>
            <a:ext cx="9617745" cy="30090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543509"/>
            <a:ext cx="10693400" cy="20161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85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30460" y="801760"/>
            <a:ext cx="9627218" cy="495728"/>
          </a:xfrm>
        </p:spPr>
        <p:txBody>
          <a:bodyPr wrap="square" anchor="ctr" anchorCtr="0">
            <a:normAutofit/>
          </a:bodyPr>
          <a:lstStyle>
            <a:lvl1pPr algn="ctr">
              <a:defRPr sz="246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30492" y="2214843"/>
            <a:ext cx="9639848" cy="281649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20988" y="5824354"/>
            <a:ext cx="9649320" cy="88725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0693400" cy="10079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85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061821" y="6885604"/>
            <a:ext cx="631579" cy="67407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807207"/>
            <a:ext cx="631579" cy="7524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8358" y="311682"/>
            <a:ext cx="9680895" cy="38763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08358" y="2159325"/>
            <a:ext cx="4685730" cy="25386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475105" y="2159325"/>
            <a:ext cx="4707833" cy="253863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02043" y="5397605"/>
            <a:ext cx="4685730" cy="6851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5484578" y="5393637"/>
            <a:ext cx="4707833" cy="6851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608785"/>
            <a:ext cx="10693400" cy="43421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85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9272069" y="6043540"/>
            <a:ext cx="1420774" cy="1516135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867148"/>
            <a:ext cx="1420774" cy="1692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335623" y="1745011"/>
            <a:ext cx="8020050" cy="2093423"/>
          </a:xfrm>
        </p:spPr>
        <p:txBody>
          <a:bodyPr wrap="square" anchor="b">
            <a:normAutofit/>
          </a:bodyPr>
          <a:lstStyle>
            <a:lvl1pPr algn="ctr">
              <a:defRPr sz="462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771607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610075" y="7035192"/>
            <a:ext cx="3473250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7552214" y="7035192"/>
            <a:ext cx="2368125" cy="27786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335283" y="4444513"/>
            <a:ext cx="8020050" cy="145245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602" y="1884670"/>
            <a:ext cx="9223058" cy="3144614"/>
          </a:xfrm>
        </p:spPr>
        <p:txBody>
          <a:bodyPr anchor="b"/>
          <a:lstStyle>
            <a:lvl1pPr>
              <a:defRPr sz="52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602" y="5059033"/>
            <a:ext cx="9223058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32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0200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332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4pPr>
            <a:lvl5pPr marL="160401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5pPr>
            <a:lvl6pPr marL="200533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6pPr>
            <a:lvl7pPr marL="240601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7pPr>
            <a:lvl8pPr marL="280733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8pPr>
            <a:lvl9pPr marL="320802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15478" cy="4989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42935" y="1763713"/>
            <a:ext cx="4715478" cy="49895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64" y="402483"/>
            <a:ext cx="9223058" cy="14611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900" y="1960399"/>
            <a:ext cx="4274531" cy="908210"/>
          </a:xfrm>
        </p:spPr>
        <p:txBody>
          <a:bodyPr anchor="ctr" anchorCtr="0"/>
          <a:lstStyle>
            <a:lvl1pPr marL="0" indent="0">
              <a:buNone/>
              <a:defRPr sz="2455"/>
            </a:lvl1pPr>
            <a:lvl2pPr marL="401320" indent="0">
              <a:buNone/>
              <a:defRPr sz="2105"/>
            </a:lvl2pPr>
            <a:lvl3pPr marL="802005" indent="0">
              <a:buNone/>
              <a:defRPr sz="1755"/>
            </a:lvl3pPr>
            <a:lvl4pPr marL="1203325" indent="0">
              <a:buNone/>
              <a:defRPr sz="1580"/>
            </a:lvl4pPr>
            <a:lvl5pPr marL="1604010" indent="0">
              <a:buNone/>
              <a:defRPr sz="1580"/>
            </a:lvl5pPr>
            <a:lvl6pPr marL="2005330" indent="0">
              <a:buNone/>
              <a:defRPr sz="1580"/>
            </a:lvl6pPr>
            <a:lvl7pPr marL="2406015" indent="0">
              <a:buNone/>
              <a:defRPr sz="1580"/>
            </a:lvl7pPr>
            <a:lvl8pPr marL="2807335" indent="0">
              <a:buNone/>
              <a:defRPr sz="1580"/>
            </a:lvl8pPr>
            <a:lvl9pPr marL="3208020" indent="0">
              <a:buNone/>
              <a:defRPr sz="158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900" y="2938087"/>
            <a:ext cx="4274531" cy="3884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7856" y="1960399"/>
            <a:ext cx="4295582" cy="908210"/>
          </a:xfrm>
        </p:spPr>
        <p:txBody>
          <a:bodyPr anchor="ctr" anchorCtr="0"/>
          <a:lstStyle>
            <a:lvl1pPr marL="0" indent="0">
              <a:buNone/>
              <a:defRPr sz="2455"/>
            </a:lvl1pPr>
            <a:lvl2pPr marL="401320" indent="0">
              <a:buNone/>
              <a:defRPr sz="2105"/>
            </a:lvl2pPr>
            <a:lvl3pPr marL="802005" indent="0">
              <a:buNone/>
              <a:defRPr sz="1755"/>
            </a:lvl3pPr>
            <a:lvl4pPr marL="1203325" indent="0">
              <a:buNone/>
              <a:defRPr sz="1580"/>
            </a:lvl4pPr>
            <a:lvl5pPr marL="1604010" indent="0">
              <a:buNone/>
              <a:defRPr sz="1580"/>
            </a:lvl5pPr>
            <a:lvl6pPr marL="2005330" indent="0">
              <a:buNone/>
              <a:defRPr sz="1580"/>
            </a:lvl6pPr>
            <a:lvl7pPr marL="2406015" indent="0">
              <a:buNone/>
              <a:defRPr sz="1580"/>
            </a:lvl7pPr>
            <a:lvl8pPr marL="2807335" indent="0">
              <a:buNone/>
              <a:defRPr sz="1580"/>
            </a:lvl8pPr>
            <a:lvl9pPr marL="3208020" indent="0">
              <a:buNone/>
              <a:defRPr sz="158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7856" y="2938087"/>
            <a:ext cx="4295582" cy="3884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64" y="503978"/>
            <a:ext cx="3448900" cy="1763924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6088" y="1088453"/>
            <a:ext cx="5413534" cy="5372269"/>
          </a:xfrm>
        </p:spPr>
        <p:txBody>
          <a:bodyPr/>
          <a:lstStyle>
            <a:lvl1pPr>
              <a:defRPr sz="2805"/>
            </a:lvl1pPr>
            <a:lvl2pPr>
              <a:defRPr sz="2455"/>
            </a:lvl2pPr>
            <a:lvl3pPr>
              <a:defRPr sz="2105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564" y="2267903"/>
            <a:ext cx="3448900" cy="4201570"/>
          </a:xfrm>
        </p:spPr>
        <p:txBody>
          <a:bodyPr/>
          <a:lstStyle>
            <a:lvl1pPr marL="0" indent="0">
              <a:buNone/>
              <a:defRPr sz="1405"/>
            </a:lvl1pPr>
            <a:lvl2pPr marL="401320" indent="0">
              <a:buNone/>
              <a:defRPr sz="1230"/>
            </a:lvl2pPr>
            <a:lvl3pPr marL="802005" indent="0">
              <a:buNone/>
              <a:defRPr sz="1055"/>
            </a:lvl3pPr>
            <a:lvl4pPr marL="1203325" indent="0">
              <a:buNone/>
              <a:defRPr sz="875"/>
            </a:lvl4pPr>
            <a:lvl5pPr marL="1604010" indent="0">
              <a:buNone/>
              <a:defRPr sz="875"/>
            </a:lvl5pPr>
            <a:lvl6pPr marL="2005330" indent="0">
              <a:buNone/>
              <a:defRPr sz="875"/>
            </a:lvl6pPr>
            <a:lvl7pPr marL="2406015" indent="0">
              <a:buNone/>
              <a:defRPr sz="875"/>
            </a:lvl7pPr>
            <a:lvl8pPr marL="2807335" indent="0">
              <a:buNone/>
              <a:defRPr sz="875"/>
            </a:lvl8pPr>
            <a:lvl9pPr marL="3208020" indent="0">
              <a:buNone/>
              <a:defRPr sz="8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564" y="503978"/>
            <a:ext cx="3653358" cy="1763924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6088" y="503979"/>
            <a:ext cx="5413534" cy="5956744"/>
          </a:xfrm>
        </p:spPr>
        <p:txBody>
          <a:bodyPr/>
          <a:lstStyle>
            <a:lvl1pPr marL="0" indent="0">
              <a:buNone/>
              <a:defRPr sz="2805"/>
            </a:lvl1pPr>
            <a:lvl2pPr marL="401320" indent="0">
              <a:buNone/>
              <a:defRPr sz="2455"/>
            </a:lvl2pPr>
            <a:lvl3pPr marL="802005" indent="0">
              <a:buNone/>
              <a:defRPr sz="2105"/>
            </a:lvl3pPr>
            <a:lvl4pPr marL="1203325" indent="0">
              <a:buNone/>
              <a:defRPr sz="1755"/>
            </a:lvl4pPr>
            <a:lvl5pPr marL="1604010" indent="0">
              <a:buNone/>
              <a:defRPr sz="1755"/>
            </a:lvl5pPr>
            <a:lvl6pPr marL="2005330" indent="0">
              <a:buNone/>
              <a:defRPr sz="1755"/>
            </a:lvl6pPr>
            <a:lvl7pPr marL="2406015" indent="0">
              <a:buNone/>
              <a:defRPr sz="1755"/>
            </a:lvl7pPr>
            <a:lvl8pPr marL="2807335" indent="0">
              <a:buNone/>
              <a:defRPr sz="1755"/>
            </a:lvl8pPr>
            <a:lvl9pPr marL="3208020" indent="0">
              <a:buNone/>
              <a:defRPr sz="175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564" y="2267903"/>
            <a:ext cx="3653358" cy="4201570"/>
          </a:xfrm>
        </p:spPr>
        <p:txBody>
          <a:bodyPr/>
          <a:lstStyle>
            <a:lvl1pPr marL="0" indent="0">
              <a:buNone/>
              <a:defRPr sz="1755"/>
            </a:lvl1pPr>
            <a:lvl2pPr marL="401320" indent="0">
              <a:buNone/>
              <a:defRPr sz="1580"/>
            </a:lvl2pPr>
            <a:lvl3pPr marL="802005" indent="0">
              <a:buNone/>
              <a:defRPr sz="1405"/>
            </a:lvl3pPr>
            <a:lvl4pPr marL="1203325" indent="0">
              <a:buNone/>
              <a:defRPr sz="1230"/>
            </a:lvl4pPr>
            <a:lvl5pPr marL="1604010" indent="0">
              <a:buNone/>
              <a:defRPr sz="1230"/>
            </a:lvl5pPr>
            <a:lvl6pPr marL="2005330" indent="0">
              <a:buNone/>
              <a:defRPr sz="1230"/>
            </a:lvl6pPr>
            <a:lvl7pPr marL="2406015" indent="0">
              <a:buNone/>
              <a:defRPr sz="1230"/>
            </a:lvl7pPr>
            <a:lvl8pPr marL="2807335" indent="0">
              <a:buNone/>
              <a:defRPr sz="1230"/>
            </a:lvl8pPr>
            <a:lvl9pPr marL="3208020" indent="0">
              <a:buNone/>
              <a:defRPr sz="123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tags" Target="../tags/tag149.xml"/><Relationship Id="rId26" Type="http://schemas.openxmlformats.org/officeDocument/2006/relationships/image" Target="../media/image1.png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2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588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895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34988" y="6884988"/>
            <a:ext cx="249555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652838" y="6884988"/>
            <a:ext cx="3387725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7662863" y="6884988"/>
            <a:ext cx="2495550" cy="52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" name="文本框 13"/>
          <p:cNvSpPr txBox="1"/>
          <p:nvPr userDrawn="1">
            <p:custDataLst>
              <p:tags r:id="rId12"/>
            </p:custDataLst>
          </p:nvPr>
        </p:nvSpPr>
        <p:spPr>
          <a:xfrm>
            <a:off x="162243" y="7102475"/>
            <a:ext cx="213518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400" b="0" i="0" u="none" strike="noStrike" kern="1200" cap="none" spc="0" normalizeH="0" baseline="0" noProof="1" dirty="0">
                <a:solidFill>
                  <a:srgbClr val="7F7F7F"/>
                </a:solidFill>
                <a:latin typeface="Tahoma" panose="020B0604030504040204" pitchFamily="2" charset="0"/>
                <a:ea typeface="宋体" panose="02010600030101010101" pitchFamily="2" charset="-122"/>
                <a:cs typeface="+mn-cs"/>
              </a:rPr>
              <a:t>www.leanplants.com</a:t>
            </a:r>
            <a:endParaRPr kumimoji="0" lang="en-US" altLang="zh-CN" sz="1400" b="0" i="0" u="none" strike="noStrike" kern="1200" cap="none" spc="0" normalizeH="0" baseline="0" noProof="1" dirty="0">
              <a:solidFill>
                <a:srgbClr val="7F7F7F"/>
              </a:solidFill>
              <a:latin typeface="Tahoma" panose="020B06040305040402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3" descr="三角形透明底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170" y="107315"/>
            <a:ext cx="1668463" cy="6254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87542" y="1161068"/>
            <a:ext cx="9518316" cy="38763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87542" y="1615545"/>
            <a:ext cx="9518316" cy="472652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771607" y="6341651"/>
            <a:ext cx="2368125" cy="2778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2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610075" y="6341651"/>
            <a:ext cx="3473250" cy="2778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2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7552214" y="6341651"/>
            <a:ext cx="2368125" cy="2778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2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77231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5">
              <a:solidFill>
                <a:schemeClr val="lt1"/>
              </a:solidFill>
            </a:endParaRPr>
          </a:p>
        </p:txBody>
      </p:sp>
      <p:pic>
        <p:nvPicPr>
          <p:cNvPr id="1033" name="图片 3" descr="三角形透明底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34315" y="107315"/>
            <a:ext cx="1668463" cy="62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3"/>
          <p:cNvSpPr txBox="1"/>
          <p:nvPr userDrawn="1">
            <p:custDataLst>
              <p:tags r:id="rId27"/>
            </p:custDataLst>
          </p:nvPr>
        </p:nvSpPr>
        <p:spPr>
          <a:xfrm>
            <a:off x="162243" y="7102475"/>
            <a:ext cx="2135188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400" b="0" i="0" u="none" strike="noStrike" kern="1200" cap="none" spc="0" normalizeH="0" baseline="0" noProof="1" dirty="0">
                <a:solidFill>
                  <a:srgbClr val="7F7F7F"/>
                </a:solidFill>
                <a:latin typeface="Tahoma" panose="020B0604030504040204" pitchFamily="2" charset="0"/>
                <a:ea typeface="宋体" panose="02010600030101010101" pitchFamily="2" charset="-122"/>
                <a:cs typeface="+mn-cs"/>
              </a:rPr>
              <a:t>www.leanplants.com</a:t>
            </a:r>
            <a:endParaRPr kumimoji="0" lang="en-US" altLang="zh-CN" sz="1400" b="0" i="0" u="none" strike="noStrike" kern="1200" cap="none" spc="0" normalizeH="0" baseline="0" noProof="1" dirty="0">
              <a:solidFill>
                <a:srgbClr val="7F7F7F"/>
              </a:solidFill>
              <a:latin typeface="Tahoma" panose="020B0604030504040204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703580" rtl="0" eaLnBrk="1" fontAlgn="auto" latinLnBrk="0" hangingPunct="1">
        <a:lnSpc>
          <a:spcPct val="100000"/>
        </a:lnSpc>
        <a:spcBef>
          <a:spcPct val="0"/>
        </a:spcBef>
        <a:buNone/>
        <a:defRPr sz="1845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5895" indent="-175895" algn="l" defTabSz="7035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3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27685" indent="-175895" algn="l" defTabSz="7035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38250" algn="l"/>
        </a:tabLst>
        <a:defRPr sz="123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79475" indent="-175895" algn="l" defTabSz="7035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3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30630" indent="-175895" algn="l" defTabSz="7035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3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83055" indent="-175895" algn="l" defTabSz="70358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3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934210" indent="-175895" algn="l" defTabSz="70358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175895" algn="l" defTabSz="70358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637790" indent="-175895" algn="l" defTabSz="70358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989580" indent="-175895" algn="l" defTabSz="70358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1pPr>
      <a:lvl2pPr marL="35179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2pPr>
      <a:lvl3pPr marL="70358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05537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0716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5895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110105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462530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813685" algn="l" defTabSz="703580" rtl="0" eaLnBrk="1" latinLnBrk="0" hangingPunct="1"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12.xml"/><Relationship Id="rId30" Type="http://schemas.openxmlformats.org/officeDocument/2006/relationships/slideLayout" Target="../slideLayouts/slideLayout18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35.xml"/><Relationship Id="rId28" Type="http://schemas.openxmlformats.org/officeDocument/2006/relationships/tags" Target="../tags/tag234.xml"/><Relationship Id="rId27" Type="http://schemas.openxmlformats.org/officeDocument/2006/relationships/tags" Target="../tags/tag233.xml"/><Relationship Id="rId26" Type="http://schemas.openxmlformats.org/officeDocument/2006/relationships/tags" Target="../tags/tag232.xml"/><Relationship Id="rId25" Type="http://schemas.openxmlformats.org/officeDocument/2006/relationships/tags" Target="../tags/tag231.xml"/><Relationship Id="rId24" Type="http://schemas.openxmlformats.org/officeDocument/2006/relationships/tags" Target="../tags/tag230.xml"/><Relationship Id="rId23" Type="http://schemas.openxmlformats.org/officeDocument/2006/relationships/tags" Target="../tags/tag229.xml"/><Relationship Id="rId22" Type="http://schemas.openxmlformats.org/officeDocument/2006/relationships/tags" Target="../tags/tag228.xml"/><Relationship Id="rId21" Type="http://schemas.openxmlformats.org/officeDocument/2006/relationships/tags" Target="../tags/tag227.xml"/><Relationship Id="rId20" Type="http://schemas.openxmlformats.org/officeDocument/2006/relationships/tags" Target="../tags/tag226.xml"/><Relationship Id="rId2" Type="http://schemas.openxmlformats.org/officeDocument/2006/relationships/image" Target="../media/image4.png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11.xml"/></Relationships>
</file>

<file path=ppt/slides/_rels/slide100.xml.rels><?xml version="1.0" encoding="UTF-8" standalone="yes"?>
<Relationships xmlns="http://schemas.openxmlformats.org/package/2006/relationships"><Relationship Id="rId9" Type="http://schemas.openxmlformats.org/officeDocument/2006/relationships/tags" Target="../tags/tag611.xml"/><Relationship Id="rId8" Type="http://schemas.openxmlformats.org/officeDocument/2006/relationships/tags" Target="../tags/tag610.xml"/><Relationship Id="rId7" Type="http://schemas.openxmlformats.org/officeDocument/2006/relationships/tags" Target="../tags/tag60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0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607.xml"/></Relationships>
</file>

<file path=ppt/slides/_rels/slide10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15.xml"/><Relationship Id="rId7" Type="http://schemas.openxmlformats.org/officeDocument/2006/relationships/tags" Target="../tags/tag61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1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1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1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1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16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2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2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19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2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2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2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2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2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25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3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2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28.xml"/></Relationships>
</file>

<file path=ppt/slides/_rels/slide10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33.xml"/><Relationship Id="rId7" Type="http://schemas.openxmlformats.org/officeDocument/2006/relationships/image" Target="../media/image32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3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31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3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3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34.xml"/></Relationships>
</file>

<file path=ppt/slides/_rels/slide10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39.xml"/><Relationship Id="rId7" Type="http://schemas.openxmlformats.org/officeDocument/2006/relationships/image" Target="../media/image33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3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1.bin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3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38.xml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1" Type="http://schemas.openxmlformats.org/officeDocument/2006/relationships/tags" Target="../tags/tag236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4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4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40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4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4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43.xml"/></Relationships>
</file>

<file path=ppt/slides/_rels/slide1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49.xml"/><Relationship Id="rId7" Type="http://schemas.openxmlformats.org/officeDocument/2006/relationships/tags" Target="../tags/tag64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4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46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5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5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50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5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5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53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5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5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56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6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6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59.xml"/></Relationships>
</file>

<file path=ppt/slides/_rels/slide1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64.xml"/><Relationship Id="rId7" Type="http://schemas.openxmlformats.org/officeDocument/2006/relationships/image" Target="../media/image34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6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62.xml"/></Relationships>
</file>

<file path=ppt/slides/_rels/slide1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67.xml"/><Relationship Id="rId7" Type="http://schemas.openxmlformats.org/officeDocument/2006/relationships/image" Target="../media/image35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6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65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7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6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6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40.xml"/><Relationship Id="rId3" Type="http://schemas.openxmlformats.org/officeDocument/2006/relationships/image" Target="file:///C:\Users\1V994W2\PycharmProjects\PPT_Background_Generation/pic_temp/0_pic_quater_left_up.png" TargetMode="External"/><Relationship Id="rId25" Type="http://schemas.openxmlformats.org/officeDocument/2006/relationships/slideLayout" Target="../slideLayouts/slideLayout18.xml"/><Relationship Id="rId24" Type="http://schemas.openxmlformats.org/officeDocument/2006/relationships/tags" Target="../tags/tag258.xml"/><Relationship Id="rId23" Type="http://schemas.openxmlformats.org/officeDocument/2006/relationships/tags" Target="../tags/tag257.xml"/><Relationship Id="rId22" Type="http://schemas.openxmlformats.org/officeDocument/2006/relationships/tags" Target="../tags/tag256.xml"/><Relationship Id="rId21" Type="http://schemas.openxmlformats.org/officeDocument/2006/relationships/tags" Target="../tags/tag255.xml"/><Relationship Id="rId20" Type="http://schemas.openxmlformats.org/officeDocument/2006/relationships/tags" Target="../tags/tag254.xml"/><Relationship Id="rId2" Type="http://schemas.openxmlformats.org/officeDocument/2006/relationships/image" Target="../media/image4.png"/><Relationship Id="rId19" Type="http://schemas.openxmlformats.org/officeDocument/2006/relationships/tags" Target="../tags/tag253.xml"/><Relationship Id="rId18" Type="http://schemas.openxmlformats.org/officeDocument/2006/relationships/tags" Target="../tags/tag252.xml"/><Relationship Id="rId17" Type="http://schemas.openxmlformats.org/officeDocument/2006/relationships/tags" Target="../tags/tag251.xml"/><Relationship Id="rId16" Type="http://schemas.openxmlformats.org/officeDocument/2006/relationships/tags" Target="../tags/tag250.xml"/><Relationship Id="rId15" Type="http://schemas.openxmlformats.org/officeDocument/2006/relationships/tags" Target="../tags/tag249.xml"/><Relationship Id="rId14" Type="http://schemas.openxmlformats.org/officeDocument/2006/relationships/tags" Target="../tags/tag248.xml"/><Relationship Id="rId13" Type="http://schemas.openxmlformats.org/officeDocument/2006/relationships/tags" Target="../tags/tag247.xml"/><Relationship Id="rId12" Type="http://schemas.openxmlformats.org/officeDocument/2006/relationships/tags" Target="../tags/tag246.xml"/><Relationship Id="rId11" Type="http://schemas.openxmlformats.org/officeDocument/2006/relationships/tags" Target="../tags/tag245.xml"/><Relationship Id="rId10" Type="http://schemas.openxmlformats.org/officeDocument/2006/relationships/tags" Target="../tags/tag244.xml"/><Relationship Id="rId1" Type="http://schemas.openxmlformats.org/officeDocument/2006/relationships/tags" Target="../tags/tag239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7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7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71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7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7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74.xml"/></Relationships>
</file>

<file path=ppt/slides/_rels/slide1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80.xml"/><Relationship Id="rId7" Type="http://schemas.openxmlformats.org/officeDocument/2006/relationships/tags" Target="../tags/tag67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7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77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8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8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81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8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8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84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8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8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87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9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9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90.xml"/></Relationships>
</file>

<file path=ppt/slides/_rels/slide1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96.xml"/><Relationship Id="rId7" Type="http://schemas.openxmlformats.org/officeDocument/2006/relationships/tags" Target="../tags/tag69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9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93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9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9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97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0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0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0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6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59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0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0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03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0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0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06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1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1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09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1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1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1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1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1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15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2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1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18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2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2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21.xm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2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2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24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2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2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27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3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3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3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6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264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3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3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33.xm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3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3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36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4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4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39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4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4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42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4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4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45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5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4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48.xml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5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5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51.xml"/></Relationships>
</file>

<file path=ppt/slides/_rels/slide1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5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5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54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5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5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57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6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6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6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6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268.xml"/></Relationships>
</file>

<file path=ppt/slides/_rels/slide1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765.xml"/><Relationship Id="rId7" Type="http://schemas.openxmlformats.org/officeDocument/2006/relationships/image" Target="../media/image36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6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63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6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6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66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7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7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69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7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7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72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7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7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75.xml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8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7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78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8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8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81.xml"/></Relationships>
</file>

<file path=ppt/slides/_rels/slide1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786.xml"/><Relationship Id="rId7" Type="http://schemas.openxmlformats.org/officeDocument/2006/relationships/image" Target="../media/image37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8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84.xml"/></Relationships>
</file>

<file path=ppt/slides/_rels/slide1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789.xml"/><Relationship Id="rId7" Type="http://schemas.openxmlformats.org/officeDocument/2006/relationships/image" Target="../media/image38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8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87.xml"/></Relationships>
</file>

<file path=ppt/slides/_rels/slide1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9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9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9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7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271.xml"/></Relationships>
</file>

<file path=ppt/slides/_rels/slide16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795.xml"/><Relationship Id="rId7" Type="http://schemas.openxmlformats.org/officeDocument/2006/relationships/image" Target="../media/image39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9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93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79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79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96.xml"/></Relationships>
</file>

<file path=ppt/slides/_rels/slide1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01.xml"/><Relationship Id="rId7" Type="http://schemas.openxmlformats.org/officeDocument/2006/relationships/image" Target="../media/image40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0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799.xml"/></Relationships>
</file>

<file path=ppt/slides/_rels/slide1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80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0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02.xml"/></Relationships>
</file>

<file path=ppt/slides/_rels/slide1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07.xml"/><Relationship Id="rId7" Type="http://schemas.openxmlformats.org/officeDocument/2006/relationships/image" Target="../media/image41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0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05.xml"/></Relationships>
</file>

<file path=ppt/slides/_rels/slide1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10.xml"/><Relationship Id="rId7" Type="http://schemas.openxmlformats.org/officeDocument/2006/relationships/image" Target="../media/image42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0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08.xml"/></Relationships>
</file>

<file path=ppt/slides/_rels/slide1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81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1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11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81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1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14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81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1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17.xml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82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2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7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274.xml"/></Relationships>
</file>

<file path=ppt/slides/_rels/slide17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826.xml"/><Relationship Id="rId7" Type="http://schemas.openxmlformats.org/officeDocument/2006/relationships/tags" Target="../tags/tag82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82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82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28.xml"/><Relationship Id="rId1" Type="http://schemas.openxmlformats.org/officeDocument/2006/relationships/tags" Target="../tags/tag82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tags" Target="../tags/tag279.xml"/><Relationship Id="rId7" Type="http://schemas.openxmlformats.org/officeDocument/2006/relationships/image" Target="../media/image13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7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80.xml"/><Relationship Id="rId1" Type="http://schemas.openxmlformats.org/officeDocument/2006/relationships/tags" Target="../tags/tag27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4" Type="http://schemas.openxmlformats.org/officeDocument/2006/relationships/slideLayout" Target="../slideLayouts/slideLayout18.xml"/><Relationship Id="rId73" Type="http://schemas.openxmlformats.org/officeDocument/2006/relationships/tags" Target="../tags/tag349.xml"/><Relationship Id="rId72" Type="http://schemas.openxmlformats.org/officeDocument/2006/relationships/tags" Target="../tags/tag348.xml"/><Relationship Id="rId71" Type="http://schemas.openxmlformats.org/officeDocument/2006/relationships/tags" Target="../tags/tag347.xml"/><Relationship Id="rId70" Type="http://schemas.openxmlformats.org/officeDocument/2006/relationships/tags" Target="../tags/tag346.xml"/><Relationship Id="rId7" Type="http://schemas.openxmlformats.org/officeDocument/2006/relationships/tags" Target="../tags/tag283.xml"/><Relationship Id="rId69" Type="http://schemas.openxmlformats.org/officeDocument/2006/relationships/tags" Target="../tags/tag345.xml"/><Relationship Id="rId68" Type="http://schemas.openxmlformats.org/officeDocument/2006/relationships/tags" Target="../tags/tag344.xml"/><Relationship Id="rId67" Type="http://schemas.openxmlformats.org/officeDocument/2006/relationships/tags" Target="../tags/tag343.xml"/><Relationship Id="rId66" Type="http://schemas.openxmlformats.org/officeDocument/2006/relationships/tags" Target="../tags/tag342.xml"/><Relationship Id="rId65" Type="http://schemas.openxmlformats.org/officeDocument/2006/relationships/tags" Target="../tags/tag341.xml"/><Relationship Id="rId64" Type="http://schemas.openxmlformats.org/officeDocument/2006/relationships/tags" Target="../tags/tag340.xml"/><Relationship Id="rId63" Type="http://schemas.openxmlformats.org/officeDocument/2006/relationships/tags" Target="../tags/tag339.xml"/><Relationship Id="rId62" Type="http://schemas.openxmlformats.org/officeDocument/2006/relationships/tags" Target="../tags/tag338.xml"/><Relationship Id="rId61" Type="http://schemas.openxmlformats.org/officeDocument/2006/relationships/tags" Target="../tags/tag337.xml"/><Relationship Id="rId60" Type="http://schemas.openxmlformats.org/officeDocument/2006/relationships/tags" Target="../tags/tag336.xml"/><Relationship Id="rId6" Type="http://schemas.openxmlformats.org/officeDocument/2006/relationships/image" Target="file:///C:\Users\1V994W2\PycharmProjects\PPT_Background_Generation/pic_temp/1_pic_quater_right_up.png" TargetMode="External"/><Relationship Id="rId59" Type="http://schemas.openxmlformats.org/officeDocument/2006/relationships/tags" Target="../tags/tag335.xml"/><Relationship Id="rId58" Type="http://schemas.openxmlformats.org/officeDocument/2006/relationships/tags" Target="../tags/tag334.xml"/><Relationship Id="rId57" Type="http://schemas.openxmlformats.org/officeDocument/2006/relationships/tags" Target="../tags/tag333.xml"/><Relationship Id="rId56" Type="http://schemas.openxmlformats.org/officeDocument/2006/relationships/tags" Target="../tags/tag332.xml"/><Relationship Id="rId55" Type="http://schemas.openxmlformats.org/officeDocument/2006/relationships/tags" Target="../tags/tag331.xml"/><Relationship Id="rId54" Type="http://schemas.openxmlformats.org/officeDocument/2006/relationships/tags" Target="../tags/tag330.xml"/><Relationship Id="rId53" Type="http://schemas.openxmlformats.org/officeDocument/2006/relationships/tags" Target="../tags/tag329.xml"/><Relationship Id="rId52" Type="http://schemas.openxmlformats.org/officeDocument/2006/relationships/tags" Target="../tags/tag328.xml"/><Relationship Id="rId51" Type="http://schemas.openxmlformats.org/officeDocument/2006/relationships/tags" Target="../tags/tag327.xml"/><Relationship Id="rId50" Type="http://schemas.openxmlformats.org/officeDocument/2006/relationships/tags" Target="../tags/tag326.xml"/><Relationship Id="rId5" Type="http://schemas.openxmlformats.org/officeDocument/2006/relationships/image" Target="../media/image5.png"/><Relationship Id="rId49" Type="http://schemas.openxmlformats.org/officeDocument/2006/relationships/tags" Target="../tags/tag325.xml"/><Relationship Id="rId48" Type="http://schemas.openxmlformats.org/officeDocument/2006/relationships/tags" Target="../tags/tag324.xml"/><Relationship Id="rId47" Type="http://schemas.openxmlformats.org/officeDocument/2006/relationships/tags" Target="../tags/tag323.xml"/><Relationship Id="rId46" Type="http://schemas.openxmlformats.org/officeDocument/2006/relationships/tags" Target="../tags/tag322.xml"/><Relationship Id="rId45" Type="http://schemas.openxmlformats.org/officeDocument/2006/relationships/tags" Target="../tags/tag321.xml"/><Relationship Id="rId44" Type="http://schemas.openxmlformats.org/officeDocument/2006/relationships/tags" Target="../tags/tag320.xml"/><Relationship Id="rId43" Type="http://schemas.openxmlformats.org/officeDocument/2006/relationships/tags" Target="../tags/tag319.xml"/><Relationship Id="rId42" Type="http://schemas.openxmlformats.org/officeDocument/2006/relationships/tags" Target="../tags/tag318.xml"/><Relationship Id="rId41" Type="http://schemas.openxmlformats.org/officeDocument/2006/relationships/tags" Target="../tags/tag317.xml"/><Relationship Id="rId40" Type="http://schemas.openxmlformats.org/officeDocument/2006/relationships/tags" Target="../tags/tag316.xml"/><Relationship Id="rId4" Type="http://schemas.openxmlformats.org/officeDocument/2006/relationships/tags" Target="../tags/tag282.xml"/><Relationship Id="rId39" Type="http://schemas.openxmlformats.org/officeDocument/2006/relationships/tags" Target="../tags/tag315.xml"/><Relationship Id="rId38" Type="http://schemas.openxmlformats.org/officeDocument/2006/relationships/tags" Target="../tags/tag314.xml"/><Relationship Id="rId37" Type="http://schemas.openxmlformats.org/officeDocument/2006/relationships/tags" Target="../tags/tag313.xml"/><Relationship Id="rId36" Type="http://schemas.openxmlformats.org/officeDocument/2006/relationships/tags" Target="../tags/tag312.xml"/><Relationship Id="rId35" Type="http://schemas.openxmlformats.org/officeDocument/2006/relationships/tags" Target="../tags/tag311.xml"/><Relationship Id="rId34" Type="http://schemas.openxmlformats.org/officeDocument/2006/relationships/tags" Target="../tags/tag310.xml"/><Relationship Id="rId33" Type="http://schemas.openxmlformats.org/officeDocument/2006/relationships/tags" Target="../tags/tag309.xml"/><Relationship Id="rId32" Type="http://schemas.openxmlformats.org/officeDocument/2006/relationships/tags" Target="../tags/tag308.xml"/><Relationship Id="rId31" Type="http://schemas.openxmlformats.org/officeDocument/2006/relationships/tags" Target="../tags/tag307.xml"/><Relationship Id="rId30" Type="http://schemas.openxmlformats.org/officeDocument/2006/relationships/tags" Target="../tags/tag306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305.xml"/><Relationship Id="rId28" Type="http://schemas.openxmlformats.org/officeDocument/2006/relationships/tags" Target="../tags/tag304.xml"/><Relationship Id="rId27" Type="http://schemas.openxmlformats.org/officeDocument/2006/relationships/tags" Target="../tags/tag303.xml"/><Relationship Id="rId26" Type="http://schemas.openxmlformats.org/officeDocument/2006/relationships/tags" Target="../tags/tag302.xml"/><Relationship Id="rId25" Type="http://schemas.openxmlformats.org/officeDocument/2006/relationships/tags" Target="../tags/tag301.xml"/><Relationship Id="rId24" Type="http://schemas.openxmlformats.org/officeDocument/2006/relationships/tags" Target="../tags/tag300.xml"/><Relationship Id="rId23" Type="http://schemas.openxmlformats.org/officeDocument/2006/relationships/tags" Target="../tags/tag29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image" Target="../media/image4.png"/><Relationship Id="rId19" Type="http://schemas.openxmlformats.org/officeDocument/2006/relationships/tags" Target="../tags/tag295.xml"/><Relationship Id="rId18" Type="http://schemas.openxmlformats.org/officeDocument/2006/relationships/tags" Target="../tags/tag294.xml"/><Relationship Id="rId17" Type="http://schemas.openxmlformats.org/officeDocument/2006/relationships/tags" Target="../tags/tag293.xml"/><Relationship Id="rId16" Type="http://schemas.openxmlformats.org/officeDocument/2006/relationships/tags" Target="../tags/tag292.xml"/><Relationship Id="rId15" Type="http://schemas.openxmlformats.org/officeDocument/2006/relationships/tags" Target="../tags/tag291.xml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5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5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5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5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5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tags" Target="../tags/tag355.xml"/><Relationship Id="rId7" Type="http://schemas.openxmlformats.org/officeDocument/2006/relationships/image" Target="../media/image14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5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356.xml"/><Relationship Id="rId1" Type="http://schemas.openxmlformats.org/officeDocument/2006/relationships/tags" Target="../tags/tag35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5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5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6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6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6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6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6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63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28.xml"/><Relationship Id="rId8" Type="http://schemas.openxmlformats.org/officeDocument/2006/relationships/tags" Target="../tags/tag368.xml"/><Relationship Id="rId7" Type="http://schemas.openxmlformats.org/officeDocument/2006/relationships/image" Target="../media/image15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6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369.xml"/><Relationship Id="rId10" Type="http://schemas.openxmlformats.org/officeDocument/2006/relationships/slide" Target="slide1.xml"/><Relationship Id="rId1" Type="http://schemas.openxmlformats.org/officeDocument/2006/relationships/tags" Target="../tags/tag3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7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7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7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75.xml"/><Relationship Id="rId7" Type="http://schemas.openxmlformats.org/officeDocument/2006/relationships/image" Target="../media/image16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7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7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7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7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7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8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8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7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5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5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8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8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8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image" Target="../media/image17.emf"/><Relationship Id="rId7" Type="http://schemas.openxmlformats.org/officeDocument/2006/relationships/tags" Target="../tags/tag38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8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8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9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9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89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94.xml"/><Relationship Id="rId7" Type="http://schemas.openxmlformats.org/officeDocument/2006/relationships/image" Target="../media/image18.emf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9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9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9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9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9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0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3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9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0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0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01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" Target="slide1.xml"/><Relationship Id="rId8" Type="http://schemas.openxmlformats.org/officeDocument/2006/relationships/tags" Target="../tags/tag406.xml"/><Relationship Id="rId7" Type="http://schemas.openxmlformats.org/officeDocument/2006/relationships/image" Target="../media/image19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0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407.xml"/><Relationship Id="rId10" Type="http://schemas.openxmlformats.org/officeDocument/2006/relationships/slide" Target="slide27.xml"/><Relationship Id="rId1" Type="http://schemas.openxmlformats.org/officeDocument/2006/relationships/tags" Target="../tags/tag40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1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0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0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1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1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6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61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17.xml"/><Relationship Id="rId7" Type="http://schemas.openxmlformats.org/officeDocument/2006/relationships/tags" Target="../tags/tag41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1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14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1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2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2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2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2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2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2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3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2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2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3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3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3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3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3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3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3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3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3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4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4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4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4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4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6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6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4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4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4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5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5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49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55.xml"/><Relationship Id="rId7" Type="http://schemas.openxmlformats.org/officeDocument/2006/relationships/tags" Target="../tags/tag45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5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52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59.xml"/><Relationship Id="rId7" Type="http://schemas.openxmlformats.org/officeDocument/2006/relationships/tags" Target="../tags/tag45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5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56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6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60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67.xml"/><Relationship Id="rId7" Type="http://schemas.openxmlformats.org/officeDocument/2006/relationships/tags" Target="../tags/tag46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6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6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7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6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68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73.xml"/><Relationship Id="rId7" Type="http://schemas.openxmlformats.org/officeDocument/2006/relationships/image" Target="../media/image20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7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71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76.xml"/><Relationship Id="rId7" Type="http://schemas.openxmlformats.org/officeDocument/2006/relationships/image" Target="../media/image21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7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7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7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7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7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17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7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6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8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8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80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85.xml"/><Relationship Id="rId7" Type="http://schemas.openxmlformats.org/officeDocument/2006/relationships/image" Target="../media/image22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8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8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8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8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8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9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9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8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9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9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92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497.xml"/><Relationship Id="rId7" Type="http://schemas.openxmlformats.org/officeDocument/2006/relationships/image" Target="../media/image23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9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95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00.xml"/><Relationship Id="rId7" Type="http://schemas.openxmlformats.org/officeDocument/2006/relationships/image" Target="../media/image24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498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03.xml"/><Relationship Id="rId7" Type="http://schemas.openxmlformats.org/officeDocument/2006/relationships/image" Target="../media/image25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0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0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0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0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04.xml"/></Relationships>
</file>

<file path=ppt/slides/_rels/slide6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09.xml"/><Relationship Id="rId7" Type="http://schemas.openxmlformats.org/officeDocument/2006/relationships/image" Target="../media/image26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0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0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73.xml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204.xml"/><Relationship Id="rId36" Type="http://schemas.openxmlformats.org/officeDocument/2006/relationships/tags" Target="../tags/tag203.xml"/><Relationship Id="rId35" Type="http://schemas.openxmlformats.org/officeDocument/2006/relationships/tags" Target="../tags/tag202.xml"/><Relationship Id="rId34" Type="http://schemas.openxmlformats.org/officeDocument/2006/relationships/tags" Target="../tags/tag201.xml"/><Relationship Id="rId33" Type="http://schemas.openxmlformats.org/officeDocument/2006/relationships/tags" Target="../tags/tag200.xml"/><Relationship Id="rId32" Type="http://schemas.openxmlformats.org/officeDocument/2006/relationships/tags" Target="../tags/tag199.xml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image" Target="../media/image4.png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7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1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1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1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1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1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1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1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1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16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22.xml"/><Relationship Id="rId7" Type="http://schemas.openxmlformats.org/officeDocument/2006/relationships/tags" Target="../tags/tag52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2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19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25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2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2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28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2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2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3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3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29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3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3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3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3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3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3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4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3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3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0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0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205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4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4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41.xml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47.xml"/><Relationship Id="rId7" Type="http://schemas.openxmlformats.org/officeDocument/2006/relationships/tags" Target="../tags/tag546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4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44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5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4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48.xml"/></Relationships>
</file>

<file path=ppt/slides/_rels/slide8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54.xml"/><Relationship Id="rId7" Type="http://schemas.openxmlformats.org/officeDocument/2006/relationships/tags" Target="../tags/tag55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5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5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5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5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5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6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5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58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63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6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61.xml"/></Relationships>
</file>

<file path=ppt/slides/_rels/slide8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66.xml"/><Relationship Id="rId7" Type="http://schemas.openxmlformats.org/officeDocument/2006/relationships/image" Target="../media/image27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6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64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6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6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67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7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7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1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20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208.xml"/></Relationships>
</file>

<file path=ppt/slides/_rels/slide9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75.xml"/><Relationship Id="rId7" Type="http://schemas.openxmlformats.org/officeDocument/2006/relationships/image" Target="../media/image2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7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73.xml"/></Relationships>
</file>

<file path=ppt/slides/_rels/slide9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578.xml"/><Relationship Id="rId7" Type="http://schemas.openxmlformats.org/officeDocument/2006/relationships/image" Target="../media/image29.jpe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7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7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81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8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79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8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8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82.xml"/></Relationships>
</file>

<file path=ppt/slides/_rels/slide94.xml.rels><?xml version="1.0" encoding="UTF-8" standalone="yes"?>
<Relationships xmlns="http://schemas.openxmlformats.org/package/2006/relationships"><Relationship Id="rId9" Type="http://schemas.openxmlformats.org/officeDocument/2006/relationships/tags" Target="../tags/tag589.xml"/><Relationship Id="rId8" Type="http://schemas.openxmlformats.org/officeDocument/2006/relationships/tags" Target="../tags/tag588.xml"/><Relationship Id="rId7" Type="http://schemas.openxmlformats.org/officeDocument/2006/relationships/tags" Target="../tags/tag58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8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585.xml"/></Relationships>
</file>

<file path=ppt/slides/_rels/slide95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9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590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59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9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9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60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5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598.xml"/></Relationships>
</file>

<file path=ppt/slides/_rels/slide9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03.xml"/><Relationship Id="rId7" Type="http://schemas.openxmlformats.org/officeDocument/2006/relationships/image" Target="../media/image3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0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01.xml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606.xml"/><Relationship Id="rId7" Type="http://schemas.openxmlformats.org/officeDocument/2006/relationships/image" Target="../media/image31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60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6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5"/>
          <p:cNvSpPr txBox="1"/>
          <p:nvPr>
            <p:custDataLst>
              <p:tags r:id="rId1"/>
            </p:custDataLst>
          </p:nvPr>
        </p:nvSpPr>
        <p:spPr>
          <a:xfrm>
            <a:off x="2152459" y="2235047"/>
            <a:ext cx="1119465" cy="3675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2155" b="1" spc="20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202X</a:t>
            </a:r>
            <a:endParaRPr lang="en-US" altLang="zh-CN" sz="2155" b="1" spc="20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26160" y="2786380"/>
            <a:ext cx="7251700" cy="1987550"/>
          </a:xfrm>
          <a:prstGeom prst="rect">
            <a:avLst/>
          </a:prstGeom>
        </p:spPr>
        <p:txBody>
          <a:bodyPr vert="horz" wrap="square" lIns="90170" tIns="46990" rIns="90170" bIns="46990" rtlCol="0" anchor="b" anchorCtr="0">
            <a:noAutofit/>
          </a:bodyPr>
          <a:lstStyle>
            <a:lvl1pPr algn="l" defTabSz="70358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95" b="1" u="none" strike="noStrike" kern="1200" cap="none" spc="200" normalizeH="0">
                <a:solidFill>
                  <a:schemeClr val="tx1"/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  <a:cs typeface="+mj-cs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9600" dirty="0">
                <a:solidFill>
                  <a:schemeClr val="accent1"/>
                </a:solidFill>
              </a:rPr>
              <a:t>薪 酬 管 理</a:t>
            </a:r>
            <a:endParaRPr lang="zh-CN" altLang="en-US" sz="9600" dirty="0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293" name="Text Box 5"/>
          <p:cNvSpPr txBox="1"/>
          <p:nvPr/>
        </p:nvSpPr>
        <p:spPr>
          <a:xfrm>
            <a:off x="1400175" y="1006475"/>
            <a:ext cx="18288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知识要求</a:t>
            </a:r>
            <a:endParaRPr lang="zh-CN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1400175" y="1554163"/>
            <a:ext cx="3692525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一、薪酬的内涵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1857375" y="2128838"/>
            <a:ext cx="28448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（一）薪酬的概念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1400175" y="2555875"/>
            <a:ext cx="7618413" cy="17951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compensation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）定义为：泛指员工获得的一切形式的报酬。包括薪资、福利和保险等各种直接或间接的报酬。薪酬的基本形式：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精神的与物质的；有形的与无形的；货币的与非货币的；内在的与外在的。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8" name="AutoShape 5"/>
          <p:cNvSpPr/>
          <p:nvPr>
            <p:custDataLst>
              <p:tags r:id="rId7"/>
            </p:custDataLst>
          </p:nvPr>
        </p:nvSpPr>
        <p:spPr>
          <a:xfrm>
            <a:off x="1400175" y="5476875"/>
            <a:ext cx="85280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0" name="AutoShape 7"/>
          <p:cNvSpPr/>
          <p:nvPr>
            <p:custDataLst>
              <p:tags r:id="rId8"/>
            </p:custDataLst>
          </p:nvPr>
        </p:nvSpPr>
        <p:spPr>
          <a:xfrm>
            <a:off x="5306060" y="6010910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表彰嘉奖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1" name="AutoShape 8"/>
          <p:cNvSpPr/>
          <p:nvPr>
            <p:custDataLst>
              <p:tags r:id="rId9"/>
            </p:custDataLst>
          </p:nvPr>
        </p:nvSpPr>
        <p:spPr>
          <a:xfrm>
            <a:off x="6585585" y="6010910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荣誉称号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2" name="AutoShape 9"/>
          <p:cNvSpPr/>
          <p:nvPr>
            <p:custDataLst>
              <p:tags r:id="rId10"/>
            </p:custDataLst>
          </p:nvPr>
        </p:nvSpPr>
        <p:spPr>
          <a:xfrm>
            <a:off x="7864475" y="6010910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奖章授勋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4" name="AutoShape 11"/>
          <p:cNvSpPr/>
          <p:nvPr>
            <p:custDataLst>
              <p:tags r:id="rId11"/>
            </p:custDataLst>
          </p:nvPr>
        </p:nvSpPr>
        <p:spPr>
          <a:xfrm>
            <a:off x="7662545" y="4721225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特殊津贴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5" name="AutoShape 12"/>
          <p:cNvSpPr/>
          <p:nvPr>
            <p:custDataLst>
              <p:tags r:id="rId12"/>
            </p:custDataLst>
          </p:nvPr>
        </p:nvSpPr>
        <p:spPr>
          <a:xfrm>
            <a:off x="7662545" y="4498340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其他工资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6" name="AutoShape 13"/>
          <p:cNvSpPr/>
          <p:nvPr>
            <p:custDataLst>
              <p:tags r:id="rId13"/>
            </p:custDataLst>
          </p:nvPr>
        </p:nvSpPr>
        <p:spPr>
          <a:xfrm>
            <a:off x="7662545" y="4276090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绩效工资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7" name="AutoShape 14"/>
          <p:cNvSpPr/>
          <p:nvPr>
            <p:custDataLst>
              <p:tags r:id="rId14"/>
            </p:custDataLst>
          </p:nvPr>
        </p:nvSpPr>
        <p:spPr>
          <a:xfrm>
            <a:off x="7662545" y="4053205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基本工资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09" name="AutoShape 16"/>
          <p:cNvSpPr/>
          <p:nvPr>
            <p:custDataLst>
              <p:tags r:id="rId15"/>
            </p:custDataLst>
          </p:nvPr>
        </p:nvSpPr>
        <p:spPr>
          <a:xfrm>
            <a:off x="7662545" y="5610860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员工福利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0" name="AutoShape 17"/>
          <p:cNvSpPr/>
          <p:nvPr>
            <p:custDataLst>
              <p:tags r:id="rId16"/>
            </p:custDataLst>
          </p:nvPr>
        </p:nvSpPr>
        <p:spPr>
          <a:xfrm>
            <a:off x="7662545" y="5387975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社会保险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1" name="AutoShape 18"/>
          <p:cNvSpPr/>
          <p:nvPr>
            <p:custDataLst>
              <p:tags r:id="rId17"/>
            </p:custDataLst>
          </p:nvPr>
        </p:nvSpPr>
        <p:spPr>
          <a:xfrm>
            <a:off x="7662545" y="5165725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其它补贴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2" name="AutoShape 19"/>
          <p:cNvSpPr/>
          <p:nvPr>
            <p:custDataLst>
              <p:tags r:id="rId18"/>
            </p:custDataLst>
          </p:nvPr>
        </p:nvSpPr>
        <p:spPr>
          <a:xfrm>
            <a:off x="2343150" y="5476875"/>
            <a:ext cx="942975" cy="283845"/>
          </a:xfrm>
          <a:custGeom>
            <a:avLst/>
            <a:gdLst>
              <a:gd name="txL" fmla="*/ 3375 w 21600"/>
              <a:gd name="txT" fmla="*/ 5435 h 21600"/>
              <a:gd name="txR" fmla="*/ 18900 w 21600"/>
              <a:gd name="txB" fmla="*/ 16235 h 21600"/>
            </a:gdLst>
            <a:ahLst/>
            <a:cxnLst>
              <a:cxn ang="17694720">
                <a:pos x="0" y="0"/>
              </a:cxn>
              <a:cxn ang="11796480">
                <a:pos x="0" y="0"/>
              </a:cxn>
              <a:cxn ang="589824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3" name="AutoShape 20"/>
          <p:cNvSpPr/>
          <p:nvPr>
            <p:custDataLst>
              <p:tags r:id="rId19"/>
            </p:custDataLst>
          </p:nvPr>
        </p:nvSpPr>
        <p:spPr>
          <a:xfrm>
            <a:off x="2612390" y="4853940"/>
            <a:ext cx="156400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货币形式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4" name="AutoShape 21"/>
          <p:cNvSpPr/>
          <p:nvPr>
            <p:custDataLst>
              <p:tags r:id="rId20"/>
            </p:custDataLst>
          </p:nvPr>
        </p:nvSpPr>
        <p:spPr>
          <a:xfrm>
            <a:off x="2612390" y="6010910"/>
            <a:ext cx="156400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非货币形式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315" name="AutoShape 22"/>
          <p:cNvCxnSpPr>
            <a:stCxn id="12313" idx="3"/>
            <a:endCxn id="12314" idx="1"/>
          </p:cNvCxnSpPr>
          <p:nvPr>
            <p:custDataLst>
              <p:tags r:id="rId21"/>
            </p:custDataLst>
          </p:nvPr>
        </p:nvCxnSpPr>
        <p:spPr>
          <a:xfrm>
            <a:off x="3395345" y="5162550"/>
            <a:ext cx="0" cy="848360"/>
          </a:xfrm>
          <a:prstGeom prst="straightConnector1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316" name="AutoShape 23"/>
          <p:cNvSpPr/>
          <p:nvPr>
            <p:custDataLst>
              <p:tags r:id="rId22"/>
            </p:custDataLst>
          </p:nvPr>
        </p:nvSpPr>
        <p:spPr>
          <a:xfrm>
            <a:off x="5306060" y="4364355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直接形式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7" name="AutoShape 24"/>
          <p:cNvSpPr/>
          <p:nvPr>
            <p:custDataLst>
              <p:tags r:id="rId23"/>
            </p:custDataLst>
          </p:nvPr>
        </p:nvSpPr>
        <p:spPr>
          <a:xfrm>
            <a:off x="5306060" y="5432425"/>
            <a:ext cx="1279525" cy="30861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间接形式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2318" name="AutoShape 25"/>
          <p:cNvCxnSpPr>
            <a:stCxn id="12316" idx="3"/>
            <a:endCxn id="12317" idx="1"/>
          </p:cNvCxnSpPr>
          <p:nvPr>
            <p:custDataLst>
              <p:tags r:id="rId24"/>
            </p:custDataLst>
          </p:nvPr>
        </p:nvCxnSpPr>
        <p:spPr>
          <a:xfrm>
            <a:off x="5945505" y="4672965"/>
            <a:ext cx="0" cy="759460"/>
          </a:xfrm>
          <a:prstGeom prst="straightConnector1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319" name="AutoShape 26"/>
          <p:cNvSpPr/>
          <p:nvPr>
            <p:custDataLst>
              <p:tags r:id="rId25"/>
            </p:custDataLst>
          </p:nvPr>
        </p:nvSpPr>
        <p:spPr>
          <a:xfrm>
            <a:off x="4295775" y="6010910"/>
            <a:ext cx="910590" cy="283845"/>
          </a:xfrm>
          <a:custGeom>
            <a:avLst/>
            <a:gdLst>
              <a:gd name="txL" fmla="*/ 3361 w 21600"/>
              <a:gd name="txT" fmla="*/ 5435 h 21600"/>
              <a:gd name="txR" fmla="*/ 18904 w 21600"/>
              <a:gd name="txB" fmla="*/ 16235 h 21600"/>
            </a:gdLst>
            <a:ahLst/>
            <a:cxnLst>
              <a:cxn ang="17694720">
                <a:pos x="0" y="0"/>
              </a:cxn>
              <a:cxn ang="11796480">
                <a:pos x="0" y="0"/>
              </a:cxn>
              <a:cxn ang="589824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20" name="AutoShape 27"/>
          <p:cNvSpPr/>
          <p:nvPr>
            <p:custDataLst>
              <p:tags r:id="rId26"/>
            </p:custDataLst>
          </p:nvPr>
        </p:nvSpPr>
        <p:spPr>
          <a:xfrm>
            <a:off x="4295775" y="4853940"/>
            <a:ext cx="910590" cy="283845"/>
          </a:xfrm>
          <a:custGeom>
            <a:avLst/>
            <a:gdLst>
              <a:gd name="txL" fmla="*/ 3361 w 21600"/>
              <a:gd name="txT" fmla="*/ 5435 h 21600"/>
              <a:gd name="txR" fmla="*/ 18904 w 21600"/>
              <a:gd name="txB" fmla="*/ 16235 h 21600"/>
            </a:gdLst>
            <a:ahLst/>
            <a:cxnLst>
              <a:cxn ang="17694720">
                <a:pos x="0" y="0"/>
              </a:cxn>
              <a:cxn ang="11796480">
                <a:pos x="0" y="0"/>
              </a:cxn>
              <a:cxn ang="589824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21" name="AutoShape 28"/>
          <p:cNvSpPr/>
          <p:nvPr>
            <p:custDataLst>
              <p:tags r:id="rId27"/>
            </p:custDataLst>
          </p:nvPr>
        </p:nvSpPr>
        <p:spPr>
          <a:xfrm>
            <a:off x="6652260" y="5432425"/>
            <a:ext cx="910590" cy="283845"/>
          </a:xfrm>
          <a:custGeom>
            <a:avLst/>
            <a:gdLst>
              <a:gd name="txL" fmla="*/ 3361 w 21600"/>
              <a:gd name="txT" fmla="*/ 5435 h 21600"/>
              <a:gd name="txR" fmla="*/ 18904 w 21600"/>
              <a:gd name="txB" fmla="*/ 16235 h 21600"/>
            </a:gdLst>
            <a:ahLst/>
            <a:cxnLst>
              <a:cxn ang="17694720">
                <a:pos x="0" y="0"/>
              </a:cxn>
              <a:cxn ang="11796480">
                <a:pos x="0" y="0"/>
              </a:cxn>
              <a:cxn ang="589824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22" name="AutoShape 29"/>
          <p:cNvSpPr/>
          <p:nvPr>
            <p:custDataLst>
              <p:tags r:id="rId28"/>
            </p:custDataLst>
          </p:nvPr>
        </p:nvSpPr>
        <p:spPr>
          <a:xfrm>
            <a:off x="6652260" y="4364355"/>
            <a:ext cx="910590" cy="283845"/>
          </a:xfrm>
          <a:custGeom>
            <a:avLst/>
            <a:gdLst>
              <a:gd name="txL" fmla="*/ 3361 w 21600"/>
              <a:gd name="txT" fmla="*/ 5435 h 21600"/>
              <a:gd name="txR" fmla="*/ 18904 w 21600"/>
              <a:gd name="txB" fmla="*/ 16235 h 21600"/>
            </a:gdLst>
            <a:ahLst/>
            <a:cxnLst>
              <a:cxn ang="17694720">
                <a:pos x="0" y="0"/>
              </a:cxn>
              <a:cxn ang="11796480">
                <a:pos x="0" y="0"/>
              </a:cxn>
              <a:cxn ang="589824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4451" name="Freeform 3"/>
          <p:cNvSpPr/>
          <p:nvPr>
            <p:custDataLst>
              <p:tags r:id="rId7"/>
            </p:custDataLst>
          </p:nvPr>
        </p:nvSpPr>
        <p:spPr>
          <a:xfrm>
            <a:off x="2116138" y="3944938"/>
            <a:ext cx="1689100" cy="83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1850"/>
              </a:cxn>
              <a:cxn ang="0">
                <a:pos x="1689100" y="831850"/>
              </a:cxn>
              <a:cxn ang="0">
                <a:pos x="1689100" y="0"/>
              </a:cxn>
              <a:cxn ang="0">
                <a:pos x="0" y="0"/>
              </a:cxn>
            </a:cxnLst>
            <a:pathLst>
              <a:path w="1064" h="524">
                <a:moveTo>
                  <a:pt x="0" y="0"/>
                </a:moveTo>
                <a:lnTo>
                  <a:pt x="0" y="524"/>
                </a:lnTo>
                <a:lnTo>
                  <a:pt x="1064" y="524"/>
                </a:lnTo>
                <a:lnTo>
                  <a:pt x="10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452" name="Freeform 4"/>
          <p:cNvSpPr/>
          <p:nvPr>
            <p:custDataLst>
              <p:tags r:id="rId8"/>
            </p:custDataLst>
          </p:nvPr>
        </p:nvSpPr>
        <p:spPr>
          <a:xfrm>
            <a:off x="2116138" y="3944938"/>
            <a:ext cx="1689100" cy="83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31850"/>
              </a:cxn>
              <a:cxn ang="0">
                <a:pos x="1689100" y="831850"/>
              </a:cxn>
              <a:cxn ang="0">
                <a:pos x="1689100" y="0"/>
              </a:cxn>
              <a:cxn ang="0">
                <a:pos x="0" y="0"/>
              </a:cxn>
            </a:cxnLst>
            <a:pathLst>
              <a:path w="1064" h="524">
                <a:moveTo>
                  <a:pt x="0" y="0"/>
                </a:moveTo>
                <a:lnTo>
                  <a:pt x="0" y="524"/>
                </a:lnTo>
                <a:lnTo>
                  <a:pt x="1064" y="524"/>
                </a:lnTo>
                <a:lnTo>
                  <a:pt x="10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455" name="Text Box 7"/>
          <p:cNvSpPr txBox="1"/>
          <p:nvPr/>
        </p:nvSpPr>
        <p:spPr>
          <a:xfrm>
            <a:off x="1323975" y="690563"/>
            <a:ext cx="509143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四、工作岗位评价结果误差的调整</a:t>
            </a:r>
            <a:r>
              <a:rPr lang="en-US" altLang="zh-CN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456" name="Text Box 8"/>
          <p:cNvSpPr txBox="1"/>
          <p:nvPr/>
        </p:nvSpPr>
        <p:spPr>
          <a:xfrm>
            <a:off x="1323975" y="2041525"/>
            <a:ext cx="164465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   事先调整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457" name="Text Box 9"/>
          <p:cNvSpPr txBox="1"/>
          <p:nvPr/>
        </p:nvSpPr>
        <p:spPr>
          <a:xfrm>
            <a:off x="1882775" y="2443163"/>
            <a:ext cx="19558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通过加权来解决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458" name="Text Box 10"/>
          <p:cNvSpPr txBox="1"/>
          <p:nvPr/>
        </p:nvSpPr>
        <p:spPr>
          <a:xfrm>
            <a:off x="1323975" y="2844800"/>
            <a:ext cx="164465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   事后调整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459" name="Text Box 11"/>
          <p:cNvSpPr txBox="1"/>
          <p:nvPr/>
        </p:nvSpPr>
        <p:spPr>
          <a:xfrm>
            <a:off x="1882775" y="3246438"/>
            <a:ext cx="25146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采用平衡系数调整法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460" name="Text Box 12"/>
          <p:cNvSpPr txBox="1"/>
          <p:nvPr/>
        </p:nvSpPr>
        <p:spPr>
          <a:xfrm>
            <a:off x="2938463" y="4019550"/>
            <a:ext cx="101600" cy="153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200"/>
              </a:lnSpc>
            </a:pPr>
            <a:r>
              <a:rPr lang="en-US" altLang="zh-CN" sz="1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endParaRPr lang="en-US" altLang="zh-CN" sz="13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461" name="Text Box 13"/>
          <p:cNvSpPr txBox="1"/>
          <p:nvPr/>
        </p:nvSpPr>
        <p:spPr>
          <a:xfrm>
            <a:off x="2166938" y="4059238"/>
            <a:ext cx="2022475" cy="5435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40"/>
              </a:lnSpc>
            </a:pPr>
            <a:r>
              <a:rPr lang="en-US" altLang="zh-CN" sz="2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</a:t>
            </a:r>
            <a:r>
              <a:rPr lang="en-US" altLang="zh-CN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</a:t>
            </a:r>
            <a:r>
              <a:rPr lang="en-US" altLang="zh-CN" sz="2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lang="en-US" altLang="zh-CN" sz="3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en-US" altLang="zh-CN" sz="2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PiWi</a:t>
            </a:r>
            <a:endParaRPr lang="en-US" altLang="zh-CN" sz="23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462" name="Text Box 14"/>
          <p:cNvSpPr txBox="1"/>
          <p:nvPr/>
        </p:nvSpPr>
        <p:spPr>
          <a:xfrm>
            <a:off x="2873375" y="4541838"/>
            <a:ext cx="354330" cy="2101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40"/>
              </a:lnSpc>
            </a:pPr>
            <a:r>
              <a:rPr lang="en-US" altLang="zh-CN" sz="1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1</a:t>
            </a:r>
            <a:endParaRPr lang="en-US" altLang="zh-CN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463" name="Text Box 15"/>
          <p:cNvSpPr txBox="1"/>
          <p:nvPr/>
        </p:nvSpPr>
        <p:spPr>
          <a:xfrm>
            <a:off x="1323975" y="4838700"/>
            <a:ext cx="200025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Ｒ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平衡系数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5477" name="Text Box 5"/>
          <p:cNvSpPr txBox="1"/>
          <p:nvPr/>
        </p:nvSpPr>
        <p:spPr>
          <a:xfrm>
            <a:off x="1171575" y="717550"/>
            <a:ext cx="445643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五、岗位测评信度和效度检查</a:t>
            </a:r>
            <a:r>
              <a:rPr lang="en-US" altLang="zh-CN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478" name="Text Box 6"/>
          <p:cNvSpPr txBox="1"/>
          <p:nvPr/>
        </p:nvSpPr>
        <p:spPr>
          <a:xfrm>
            <a:off x="1095375" y="1438275"/>
            <a:ext cx="39624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（一）测评信度的概念和检查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79" name="Text Box 7"/>
          <p:cNvSpPr txBox="1"/>
          <p:nvPr/>
        </p:nvSpPr>
        <p:spPr>
          <a:xfrm>
            <a:off x="2009775" y="1876425"/>
            <a:ext cx="7315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信度：测评结果的前后一致性程度，即测评得分可信赖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0" name="Text Box 8"/>
          <p:cNvSpPr txBox="1"/>
          <p:nvPr>
            <p:custDataLst>
              <p:tags r:id="rId7"/>
            </p:custDataLst>
          </p:nvPr>
        </p:nvSpPr>
        <p:spPr>
          <a:xfrm>
            <a:off x="1438275" y="2241550"/>
            <a:ext cx="1828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程度的大小。</a:t>
            </a:r>
            <a:endParaRPr lang="zh-CN" altLang="en-US" sz="2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1" name="Text Box 9"/>
          <p:cNvSpPr txBox="1"/>
          <p:nvPr/>
        </p:nvSpPr>
        <p:spPr>
          <a:xfrm>
            <a:off x="2009775" y="2679700"/>
            <a:ext cx="7315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信度检验：通过信度系数即两次测评得分的相关系数完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2" name="Text Box 10"/>
          <p:cNvSpPr txBox="1"/>
          <p:nvPr/>
        </p:nvSpPr>
        <p:spPr>
          <a:xfrm>
            <a:off x="1438275" y="3044825"/>
            <a:ext cx="609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成。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3" name="Text Box 11"/>
          <p:cNvSpPr txBox="1"/>
          <p:nvPr/>
        </p:nvSpPr>
        <p:spPr>
          <a:xfrm>
            <a:off x="1095375" y="3482975"/>
            <a:ext cx="39624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（二）测评效度的概念和检查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4" name="Text Box 12"/>
          <p:cNvSpPr txBox="1"/>
          <p:nvPr/>
        </p:nvSpPr>
        <p:spPr>
          <a:xfrm>
            <a:off x="2009775" y="3921125"/>
            <a:ext cx="7315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效度：测评本身可能达到期望目标的程度，即测评结果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5" name="Text Box 13"/>
          <p:cNvSpPr txBox="1"/>
          <p:nvPr/>
        </p:nvSpPr>
        <p:spPr>
          <a:xfrm>
            <a:off x="1438275" y="4286250"/>
            <a:ext cx="6096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反映被评价对象的真实程度，即客观真实性。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6" name="Text Box 14"/>
          <p:cNvSpPr txBox="1"/>
          <p:nvPr/>
        </p:nvSpPr>
        <p:spPr>
          <a:xfrm>
            <a:off x="1400175" y="4724400"/>
            <a:ext cx="5486400" cy="749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１内容效度：检测岗位特征的有效效度。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5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２统计效度：检测测评结果的效度。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487" name="Text Box 15"/>
          <p:cNvSpPr txBox="1"/>
          <p:nvPr/>
        </p:nvSpPr>
        <p:spPr>
          <a:xfrm>
            <a:off x="1438275" y="5600700"/>
            <a:ext cx="7924800" cy="1044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571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工作岗位评价信度、效度的检查，通常以信度系数和效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571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度系数为基础进行鉴定，而这两个系数都是以相关系数来表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571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示。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6501" name="Text Box 5"/>
          <p:cNvSpPr txBox="1"/>
          <p:nvPr/>
        </p:nvSpPr>
        <p:spPr>
          <a:xfrm>
            <a:off x="1323975" y="993775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06502" name="Text Box 6"/>
          <p:cNvSpPr txBox="1"/>
          <p:nvPr/>
        </p:nvSpPr>
        <p:spPr>
          <a:xfrm>
            <a:off x="1323975" y="893763"/>
            <a:ext cx="7857490" cy="25101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342900" algn="l"/>
                <a:tab pos="419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、工作岗位评价标准不包括（   ）标准。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19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42900" algn="l"/>
                <a:tab pos="419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指标的分级 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指标的量化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19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42900" algn="l"/>
                <a:tab pos="419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评价的方法 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评价的流程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19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42900" algn="l"/>
                <a:tab pos="4191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118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、工作岗位评价指标的分级标准进行排序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00"/>
              </a:lnSpc>
              <a:tabLst>
                <a:tab pos="342900" algn="l"/>
                <a:tab pos="419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的顺序为（   ）。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503" name="Text Box 7"/>
          <p:cNvSpPr txBox="1"/>
          <p:nvPr/>
        </p:nvSpPr>
        <p:spPr>
          <a:xfrm>
            <a:off x="1430338" y="3602038"/>
            <a:ext cx="2261870" cy="9099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775"/>
              </a:lnSpc>
              <a:tabLst>
                <a:tab pos="2159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pt-BR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由高到低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215900" algn="l"/>
              </a:tabLst>
            </a:pPr>
            <a:r>
              <a:rPr lang="pt-BR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由优到劣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504" name="Text Box 8"/>
          <p:cNvSpPr txBox="1"/>
          <p:nvPr/>
        </p:nvSpPr>
        <p:spPr>
          <a:xfrm>
            <a:off x="4121150" y="3602038"/>
            <a:ext cx="4507865" cy="9099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775"/>
              </a:lnSpc>
              <a:tabLst>
                <a:tab pos="508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由大到小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5080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由难到易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由上到下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505" name="Text Box 9"/>
          <p:cNvSpPr txBox="1"/>
          <p:nvPr/>
        </p:nvSpPr>
        <p:spPr>
          <a:xfrm>
            <a:off x="1323975" y="4700588"/>
            <a:ext cx="128397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506" name="Text Box 10"/>
          <p:cNvSpPr txBox="1"/>
          <p:nvPr/>
        </p:nvSpPr>
        <p:spPr>
          <a:xfrm>
            <a:off x="3022600" y="4700588"/>
            <a:ext cx="609600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是通过建立一定指标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简称效标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来检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507" name="Text Box 11"/>
          <p:cNvSpPr txBox="1"/>
          <p:nvPr/>
        </p:nvSpPr>
        <p:spPr>
          <a:xfrm>
            <a:off x="1666875" y="5127625"/>
            <a:ext cx="5767070" cy="1311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查岗位测评结果的效度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25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内容效度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统计效度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过程效度   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结构效度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7525" name="Text Box 5"/>
          <p:cNvSpPr txBox="1"/>
          <p:nvPr/>
        </p:nvSpPr>
        <p:spPr>
          <a:xfrm>
            <a:off x="2249488" y="714375"/>
            <a:ext cx="657606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第三单元    工作岗位评价方法与应用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526" name="Text Box 6"/>
          <p:cNvSpPr txBox="1"/>
          <p:nvPr/>
        </p:nvSpPr>
        <p:spPr>
          <a:xfrm>
            <a:off x="1400175" y="1225550"/>
            <a:ext cx="20320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527" name="Text Box 7"/>
          <p:cNvSpPr txBox="1"/>
          <p:nvPr/>
        </p:nvSpPr>
        <p:spPr>
          <a:xfrm>
            <a:off x="2009775" y="1736725"/>
            <a:ext cx="73152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通过学习掌握各种工作岗位评价方法的种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528" name="Text Box 8"/>
          <p:cNvSpPr txBox="1"/>
          <p:nvPr/>
        </p:nvSpPr>
        <p:spPr>
          <a:xfrm>
            <a:off x="1400175" y="2247900"/>
            <a:ext cx="2844800" cy="14427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类与操作步骤。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025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学习内容：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025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529" name="Text Box 9"/>
          <p:cNvSpPr txBox="1"/>
          <p:nvPr/>
        </p:nvSpPr>
        <p:spPr>
          <a:xfrm>
            <a:off x="1400175" y="3759200"/>
            <a:ext cx="39624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各种工作岗位评价方法的比较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530" name="Text Box 10"/>
          <p:cNvSpPr txBox="1"/>
          <p:nvPr/>
        </p:nvSpPr>
        <p:spPr>
          <a:xfrm>
            <a:off x="1400175" y="4165600"/>
            <a:ext cx="189738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531" name="Text Box 11"/>
          <p:cNvSpPr txBox="1"/>
          <p:nvPr/>
        </p:nvSpPr>
        <p:spPr>
          <a:xfrm>
            <a:off x="1400175" y="4665663"/>
            <a:ext cx="1778000" cy="8108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一、排列法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52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二、分类法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532" name="Text Box 12"/>
          <p:cNvSpPr txBox="1"/>
          <p:nvPr/>
        </p:nvSpPr>
        <p:spPr>
          <a:xfrm>
            <a:off x="1400175" y="5561013"/>
            <a:ext cx="2489200" cy="8108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三、因素比较法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52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四、评分法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8549" name="Text Box 5"/>
          <p:cNvSpPr txBox="1"/>
          <p:nvPr/>
        </p:nvSpPr>
        <p:spPr>
          <a:xfrm>
            <a:off x="1247775" y="858838"/>
            <a:ext cx="5308600" cy="10725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知识要求：岗位评价方法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565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（四种）</a:t>
            </a:r>
            <a:r>
              <a:rPr lang="en-US" altLang="zh-CN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550" name="Text Box 6"/>
          <p:cNvSpPr txBox="1"/>
          <p:nvPr/>
        </p:nvSpPr>
        <p:spPr>
          <a:xfrm>
            <a:off x="1247775" y="2111375"/>
            <a:ext cx="817880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非量化评价法（非解析法）：仅仅从总体上来确定不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同岗位之间的相对价值顺序。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551" name="Text Box 7"/>
          <p:cNvSpPr txBox="1"/>
          <p:nvPr/>
        </p:nvSpPr>
        <p:spPr>
          <a:xfrm>
            <a:off x="1247775" y="3011488"/>
            <a:ext cx="7538720" cy="4038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15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排列法（简单排列法、选择排列法和成对排列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552" name="Text Box 8"/>
          <p:cNvSpPr txBox="1"/>
          <p:nvPr/>
        </p:nvSpPr>
        <p:spPr>
          <a:xfrm>
            <a:off x="1247775" y="3479800"/>
            <a:ext cx="10668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法）；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8553" name="Text Box 9"/>
          <p:cNvSpPr txBox="1"/>
          <p:nvPr/>
        </p:nvSpPr>
        <p:spPr>
          <a:xfrm>
            <a:off x="1247775" y="3865563"/>
            <a:ext cx="1849120" cy="4038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15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分类法。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554" name="Text Box 10"/>
          <p:cNvSpPr txBox="1"/>
          <p:nvPr/>
        </p:nvSpPr>
        <p:spPr>
          <a:xfrm>
            <a:off x="1247775" y="4332288"/>
            <a:ext cx="8178800" cy="2087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量化评价法（解析法）：通过一套等级尺度系统来确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定一种岗位的价值比另一种岗位的价值高多少或低多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少，岗位内各要素之间的比较。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因素比较法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计分法。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9573" name="Line 5"/>
          <p:cNvSpPr/>
          <p:nvPr/>
        </p:nvSpPr>
        <p:spPr>
          <a:xfrm>
            <a:off x="1079500" y="1797050"/>
            <a:ext cx="854075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4" name="Line 6"/>
          <p:cNvSpPr/>
          <p:nvPr/>
        </p:nvSpPr>
        <p:spPr>
          <a:xfrm>
            <a:off x="1079500" y="2463800"/>
            <a:ext cx="854075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5" name="Line 7"/>
          <p:cNvSpPr/>
          <p:nvPr/>
        </p:nvSpPr>
        <p:spPr>
          <a:xfrm>
            <a:off x="1079500" y="3390900"/>
            <a:ext cx="854075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6" name="Line 8"/>
          <p:cNvSpPr/>
          <p:nvPr/>
        </p:nvSpPr>
        <p:spPr>
          <a:xfrm>
            <a:off x="1079500" y="4319588"/>
            <a:ext cx="854075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7" name="Line 9"/>
          <p:cNvSpPr/>
          <p:nvPr/>
        </p:nvSpPr>
        <p:spPr>
          <a:xfrm>
            <a:off x="1079500" y="5246688"/>
            <a:ext cx="854075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8" name="Line 10"/>
          <p:cNvSpPr/>
          <p:nvPr/>
        </p:nvSpPr>
        <p:spPr>
          <a:xfrm>
            <a:off x="1079500" y="6173788"/>
            <a:ext cx="854075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9" name="Line 11"/>
          <p:cNvSpPr/>
          <p:nvPr/>
        </p:nvSpPr>
        <p:spPr>
          <a:xfrm>
            <a:off x="1079500" y="1797050"/>
            <a:ext cx="1588" cy="437673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0" name="Line 12"/>
          <p:cNvSpPr/>
          <p:nvPr/>
        </p:nvSpPr>
        <p:spPr>
          <a:xfrm>
            <a:off x="2222500" y="1797050"/>
            <a:ext cx="1588" cy="437673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1" name="Line 13"/>
          <p:cNvSpPr/>
          <p:nvPr/>
        </p:nvSpPr>
        <p:spPr>
          <a:xfrm>
            <a:off x="4597400" y="1797050"/>
            <a:ext cx="1588" cy="437673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2" name="Line 14"/>
          <p:cNvSpPr/>
          <p:nvPr/>
        </p:nvSpPr>
        <p:spPr>
          <a:xfrm>
            <a:off x="7083425" y="1797050"/>
            <a:ext cx="1588" cy="437673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3" name="Line 15"/>
          <p:cNvSpPr/>
          <p:nvPr/>
        </p:nvSpPr>
        <p:spPr>
          <a:xfrm>
            <a:off x="9620250" y="1797050"/>
            <a:ext cx="1588" cy="437673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4" name="Text Box 16"/>
          <p:cNvSpPr txBox="1"/>
          <p:nvPr/>
        </p:nvSpPr>
        <p:spPr>
          <a:xfrm>
            <a:off x="1323975" y="696913"/>
            <a:ext cx="4351655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岗位评价方法的比较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585" name="Text Box 17"/>
          <p:cNvSpPr txBox="1"/>
          <p:nvPr/>
        </p:nvSpPr>
        <p:spPr>
          <a:xfrm>
            <a:off x="1370013" y="2008188"/>
            <a:ext cx="5588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86" name="Text Box 18"/>
          <p:cNvSpPr txBox="1"/>
          <p:nvPr/>
        </p:nvSpPr>
        <p:spPr>
          <a:xfrm>
            <a:off x="3130550" y="2008188"/>
            <a:ext cx="5588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优点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87" name="Text Box 19"/>
          <p:cNvSpPr txBox="1"/>
          <p:nvPr/>
        </p:nvSpPr>
        <p:spPr>
          <a:xfrm>
            <a:off x="5561013" y="2008188"/>
            <a:ext cx="5588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缺点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88" name="Text Box 20"/>
          <p:cNvSpPr txBox="1"/>
          <p:nvPr/>
        </p:nvSpPr>
        <p:spPr>
          <a:xfrm>
            <a:off x="7793038" y="2008188"/>
            <a:ext cx="11176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适用企业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89" name="Text Box 21"/>
          <p:cNvSpPr txBox="1"/>
          <p:nvPr/>
        </p:nvSpPr>
        <p:spPr>
          <a:xfrm>
            <a:off x="1231900" y="2805113"/>
            <a:ext cx="838200" cy="12198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排列法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15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分类法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90" name="Text Box 22"/>
          <p:cNvSpPr txBox="1"/>
          <p:nvPr/>
        </p:nvSpPr>
        <p:spPr>
          <a:xfrm>
            <a:off x="2314575" y="2638425"/>
            <a:ext cx="1955800" cy="15570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简单方便，易理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解、操作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65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简单明了，易被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接受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91" name="Text Box 23"/>
          <p:cNvSpPr txBox="1"/>
          <p:nvPr/>
        </p:nvSpPr>
        <p:spPr>
          <a:xfrm>
            <a:off x="4689475" y="2638425"/>
            <a:ext cx="4718050" cy="15570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主观性强，评价人   规模小，岗位设置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员对岗位非常熟      稳定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65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级别划分主观性太   岗位差别明显，公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                            共部门较多用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592" name="Text Box 24"/>
          <p:cNvSpPr txBox="1"/>
          <p:nvPr/>
        </p:nvSpPr>
        <p:spPr>
          <a:xfrm>
            <a:off x="1231900" y="4494213"/>
            <a:ext cx="304165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   直接得到各岗位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593" name="Text Box 25"/>
          <p:cNvSpPr txBox="1"/>
          <p:nvPr/>
        </p:nvSpPr>
        <p:spPr>
          <a:xfrm>
            <a:off x="4689475" y="4494213"/>
            <a:ext cx="471805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经常性薪酬调查，   能够随时掌握市场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594" name="Text Box 26"/>
          <p:cNvSpPr txBox="1"/>
          <p:nvPr/>
        </p:nvSpPr>
        <p:spPr>
          <a:xfrm>
            <a:off x="1370013" y="4829175"/>
            <a:ext cx="236855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较法     的薪酬水平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9595" name="Text Box 27"/>
          <p:cNvSpPr txBox="1"/>
          <p:nvPr/>
        </p:nvSpPr>
        <p:spPr>
          <a:xfrm>
            <a:off x="4689475" y="4829175"/>
            <a:ext cx="11176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成本较高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96" name="Text Box 28"/>
          <p:cNvSpPr txBox="1"/>
          <p:nvPr/>
        </p:nvSpPr>
        <p:spPr>
          <a:xfrm>
            <a:off x="7175500" y="4829175"/>
            <a:ext cx="11176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薪酬标准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97" name="Text Box 29"/>
          <p:cNvSpPr txBox="1"/>
          <p:nvPr/>
        </p:nvSpPr>
        <p:spPr>
          <a:xfrm>
            <a:off x="1231900" y="5588000"/>
            <a:ext cx="8382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计分法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98" name="Text Box 30"/>
          <p:cNvSpPr txBox="1"/>
          <p:nvPr/>
        </p:nvSpPr>
        <p:spPr>
          <a:xfrm>
            <a:off x="2314575" y="5421313"/>
            <a:ext cx="1955800" cy="6203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可量化，可调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整，主观性较小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599" name="Text Box 31"/>
          <p:cNvSpPr txBox="1"/>
          <p:nvPr/>
        </p:nvSpPr>
        <p:spPr>
          <a:xfrm>
            <a:off x="4689475" y="5421313"/>
            <a:ext cx="4718050" cy="6203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管理水平较高，设   岗位设置不稳定，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计难度大，成本高   精确度要求高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0597" name="Text Box 5"/>
          <p:cNvSpPr txBox="1"/>
          <p:nvPr/>
        </p:nvSpPr>
        <p:spPr>
          <a:xfrm>
            <a:off x="1323975" y="746125"/>
            <a:ext cx="17272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能力要求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598" name="Text Box 6"/>
          <p:cNvSpPr txBox="1"/>
          <p:nvPr/>
        </p:nvSpPr>
        <p:spPr>
          <a:xfrm>
            <a:off x="1323975" y="2036763"/>
            <a:ext cx="8061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（一）简单排列法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计算各岗位平均值，并排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599" name="Text Box 7"/>
          <p:cNvSpPr txBox="1"/>
          <p:nvPr/>
        </p:nvSpPr>
        <p:spPr>
          <a:xfrm>
            <a:off x="1666875" y="2517775"/>
            <a:ext cx="76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序。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600" name="Text Box 8"/>
          <p:cNvSpPr txBox="1"/>
          <p:nvPr/>
        </p:nvSpPr>
        <p:spPr>
          <a:xfrm>
            <a:off x="1666875" y="3067050"/>
            <a:ext cx="765810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419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根据总体上界定的岗位的相对价值或岗位对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419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于组织成功所作出的贡献来将岗位进行从高到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419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低的排列。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0601" name="Text Box 9"/>
          <p:cNvSpPr txBox="1"/>
          <p:nvPr/>
        </p:nvSpPr>
        <p:spPr>
          <a:xfrm>
            <a:off x="2493963" y="4506913"/>
            <a:ext cx="6477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岗位排列法可分为三种类型：简单排列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602" name="Text Box 10"/>
          <p:cNvSpPr txBox="1"/>
          <p:nvPr/>
        </p:nvSpPr>
        <p:spPr>
          <a:xfrm>
            <a:off x="1666875" y="4987925"/>
            <a:ext cx="5334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法、选择排列法和成对比较法。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11618" name="Picture 2" descr="ws_EB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1619" name="Text Box 3"/>
          <p:cNvSpPr txBox="1"/>
          <p:nvPr/>
        </p:nvSpPr>
        <p:spPr>
          <a:xfrm>
            <a:off x="1327150" y="811213"/>
            <a:ext cx="8267700" cy="1833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900"/>
              </a:lnSpc>
              <a:tabLst>
                <a:tab pos="190500" algn="l"/>
                <a:tab pos="673100" algn="l"/>
              </a:tabLst>
            </a:pPr>
            <a:r>
              <a:rPr lang="zh-CN" altLang="en-US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一、排列法</a:t>
            </a:r>
            <a:endParaRPr lang="zh-CN" altLang="en-US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75"/>
              </a:lnSpc>
              <a:tabLst>
                <a:tab pos="190500" algn="l"/>
                <a:tab pos="673100" algn="l"/>
              </a:tabLst>
            </a:pPr>
            <a:r>
              <a:rPr lang="zh-CN" altLang="en-US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（一）简单排列法</a:t>
            </a:r>
            <a:endParaRPr lang="zh-CN" altLang="en-US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0500" algn="l"/>
                <a:tab pos="673100" algn="l"/>
              </a:tabLst>
            </a:pPr>
            <a:endParaRPr lang="zh-CN" altLang="en-US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0500" algn="l"/>
                <a:tab pos="673100" algn="l"/>
              </a:tabLst>
            </a:pPr>
            <a:endParaRPr lang="zh-CN" altLang="en-US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50"/>
              </a:lnSpc>
              <a:tabLst>
                <a:tab pos="190500" algn="l"/>
                <a:tab pos="673100" algn="l"/>
              </a:tabLst>
            </a:pPr>
            <a:r>
              <a:rPr lang="zh-CN" altLang="en-US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简单地根据岗位的价值大小从高到低或从低到高对岗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75"/>
              </a:lnSpc>
              <a:tabLst>
                <a:tab pos="190500" algn="l"/>
                <a:tab pos="673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位进行总体上的排队。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620" name="Text Box 4"/>
          <p:cNvSpPr txBox="1"/>
          <p:nvPr/>
        </p:nvSpPr>
        <p:spPr>
          <a:xfrm>
            <a:off x="1160463" y="3030538"/>
            <a:ext cx="1209675" cy="34518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岗位编号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评价人员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评价人员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评价人员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评价人员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评价人员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合计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平均值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  <a:tab pos="190500" algn="l"/>
                <a:tab pos="317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  <a:tab pos="190500" algn="l"/>
                <a:tab pos="31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岗位排序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621" name="Text Box 5"/>
          <p:cNvSpPr txBox="1"/>
          <p:nvPr/>
        </p:nvSpPr>
        <p:spPr>
          <a:xfrm>
            <a:off x="2840038" y="3051175"/>
            <a:ext cx="746125" cy="343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01001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11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2.2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622" name="Text Box 6"/>
          <p:cNvSpPr txBox="1"/>
          <p:nvPr/>
        </p:nvSpPr>
        <p:spPr>
          <a:xfrm>
            <a:off x="4302125" y="3051175"/>
            <a:ext cx="746125" cy="343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01002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9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1.8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623" name="Text Box 7"/>
          <p:cNvSpPr txBox="1"/>
          <p:nvPr/>
        </p:nvSpPr>
        <p:spPr>
          <a:xfrm>
            <a:off x="5761038" y="3051175"/>
            <a:ext cx="746125" cy="343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01003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12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2.4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624" name="Text Box 8"/>
          <p:cNvSpPr txBox="1"/>
          <p:nvPr/>
        </p:nvSpPr>
        <p:spPr>
          <a:xfrm>
            <a:off x="7221538" y="3051175"/>
            <a:ext cx="746125" cy="343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01004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20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279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15900" algn="l"/>
                <a:tab pos="279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625" name="Text Box 9"/>
          <p:cNvSpPr txBox="1"/>
          <p:nvPr/>
        </p:nvSpPr>
        <p:spPr>
          <a:xfrm>
            <a:off x="8683625" y="3051175"/>
            <a:ext cx="746125" cy="343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01005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	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	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23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4.6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77800" algn="l"/>
                <a:tab pos="215900" algn="l"/>
                <a:tab pos="279400" algn="l"/>
                <a:tab pos="2921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			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2645" name="Text Box 5"/>
          <p:cNvSpPr txBox="1"/>
          <p:nvPr/>
        </p:nvSpPr>
        <p:spPr>
          <a:xfrm>
            <a:off x="1323975" y="765175"/>
            <a:ext cx="42672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（二）选择排列法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46" name="Text Box 6"/>
          <p:cNvSpPr txBox="1"/>
          <p:nvPr/>
        </p:nvSpPr>
        <p:spPr>
          <a:xfrm>
            <a:off x="1666875" y="2036763"/>
            <a:ext cx="7683500" cy="17919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25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也称交替排列法，首先从待评岗位中把价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值最高与最低的岗位选择出来，然后再从剩余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的岗位中找出价值最高和最低的岗位，依次循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环，直至排列完成。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13666" name="Picture 2" descr="ws_F8F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67" name="Text Box 3"/>
          <p:cNvSpPr txBox="1"/>
          <p:nvPr/>
        </p:nvSpPr>
        <p:spPr>
          <a:xfrm>
            <a:off x="1606550" y="2052638"/>
            <a:ext cx="24574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68" name="Text Box 4"/>
          <p:cNvSpPr txBox="1"/>
          <p:nvPr/>
        </p:nvSpPr>
        <p:spPr>
          <a:xfrm>
            <a:off x="1606550" y="2617788"/>
            <a:ext cx="1936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69" name="Text Box 5"/>
          <p:cNvSpPr txBox="1"/>
          <p:nvPr/>
        </p:nvSpPr>
        <p:spPr>
          <a:xfrm>
            <a:off x="1606550" y="3751263"/>
            <a:ext cx="1936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70" name="Text Box 6"/>
          <p:cNvSpPr txBox="1"/>
          <p:nvPr/>
        </p:nvSpPr>
        <p:spPr>
          <a:xfrm>
            <a:off x="1606550" y="4884738"/>
            <a:ext cx="1936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71" name="Text Box 7"/>
          <p:cNvSpPr txBox="1"/>
          <p:nvPr/>
        </p:nvSpPr>
        <p:spPr>
          <a:xfrm>
            <a:off x="1606550" y="6018213"/>
            <a:ext cx="1936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72" name="Text Box 8"/>
          <p:cNvSpPr txBox="1"/>
          <p:nvPr/>
        </p:nvSpPr>
        <p:spPr>
          <a:xfrm>
            <a:off x="2387600" y="2052638"/>
            <a:ext cx="2641600" cy="9036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岗位价值高低程度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50"/>
              </a:lnSpc>
              <a:tabLst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最高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673" name="Text Box 9"/>
          <p:cNvSpPr txBox="1"/>
          <p:nvPr/>
        </p:nvSpPr>
        <p:spPr>
          <a:xfrm>
            <a:off x="6538913" y="2052638"/>
            <a:ext cx="1651000" cy="9036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岗位名称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50"/>
              </a:lnSpc>
              <a:tabLst>
                <a:tab pos="165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市场部部长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674" name="Text Box 10"/>
          <p:cNvSpPr txBox="1"/>
          <p:nvPr/>
        </p:nvSpPr>
        <p:spPr>
          <a:xfrm>
            <a:off x="1358900" y="3186113"/>
            <a:ext cx="636270" cy="2619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254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950"/>
              </a:lnSpc>
              <a:tabLst>
                <a:tab pos="254000" algn="l"/>
              </a:tabLst>
            </a:pP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254000" algn="l"/>
              </a:tabLst>
            </a:pP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75" name="Text Box 11"/>
          <p:cNvSpPr txBox="1"/>
          <p:nvPr/>
        </p:nvSpPr>
        <p:spPr>
          <a:xfrm>
            <a:off x="3378200" y="3186113"/>
            <a:ext cx="660400" cy="31927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50"/>
              </a:lnSpc>
              <a:tabLst>
                <a:tab pos="165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较高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00"/>
              </a:lnSpc>
              <a:tabLst>
                <a:tab pos="165100" algn="l"/>
              </a:tabLst>
            </a:pP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25"/>
              </a:lnSpc>
              <a:tabLst>
                <a:tab pos="165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50"/>
              </a:lnSpc>
              <a:tabLst>
                <a:tab pos="165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75"/>
              </a:lnSpc>
              <a:tabLst>
                <a:tab pos="165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676" name="Text Box 12"/>
          <p:cNvSpPr txBox="1"/>
          <p:nvPr/>
        </p:nvSpPr>
        <p:spPr>
          <a:xfrm>
            <a:off x="5713413" y="3186113"/>
            <a:ext cx="3302000" cy="31927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495300" algn="l"/>
                <a:tab pos="660400" algn="l"/>
                <a:tab pos="1320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人力资源部部长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604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50"/>
              </a:lnSpc>
              <a:tabLst>
                <a:tab pos="495300" algn="l"/>
                <a:tab pos="6604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财务审计主管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604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604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00"/>
              </a:lnSpc>
              <a:tabLst>
                <a:tab pos="495300" algn="l"/>
                <a:tab pos="6604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60400" algn="l"/>
                <a:tab pos="1320800" algn="l"/>
              </a:tabLst>
            </a:pPr>
            <a:endParaRPr lang="en-US" altLang="zh-CN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25"/>
              </a:lnSpc>
              <a:tabLst>
                <a:tab pos="495300" algn="l"/>
                <a:tab pos="660400" algn="l"/>
                <a:tab pos="1320800" algn="l"/>
              </a:tabLst>
            </a:pP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安全生产主管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604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50"/>
              </a:lnSpc>
              <a:tabLst>
                <a:tab pos="495300" algn="l"/>
                <a:tab pos="6604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行政采购主管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604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75"/>
              </a:lnSpc>
              <a:tabLst>
                <a:tab pos="495300" algn="l"/>
                <a:tab pos="6604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总经理办公室行政秘书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317" name="Text Box 5"/>
          <p:cNvSpPr txBox="1"/>
          <p:nvPr/>
        </p:nvSpPr>
        <p:spPr>
          <a:xfrm>
            <a:off x="1323975" y="765175"/>
            <a:ext cx="66294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</a:t>
            </a:r>
            <a:r>
              <a:rPr lang="zh-CN" altLang="en-US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薪酬要素的不同功能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8" name="Rectangle 3"/>
          <p:cNvSpPr txBox="1"/>
          <p:nvPr/>
        </p:nvSpPr>
        <p:spPr>
          <a:xfrm>
            <a:off x="1450975" y="1484313"/>
            <a:ext cx="6934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工资：是保证“吃得饱的”；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奖金：是保证“干得好的”；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福利：是保证“跑不了的”。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可能的问题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吃得太饱、干得不好、一走就了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3319" name="Object 4"/>
          <p:cNvGraphicFramePr>
            <a:graphicFrameLocks noChangeAspect="1"/>
          </p:cNvGraphicFramePr>
          <p:nvPr/>
        </p:nvGraphicFramePr>
        <p:xfrm>
          <a:off x="7113588" y="1658938"/>
          <a:ext cx="19050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7" imgW="1408430" imgH="1076325" progId="MS_ClipArt_Gallery.2">
                  <p:embed/>
                </p:oleObj>
              </mc:Choice>
              <mc:Fallback>
                <p:oleObj name="" r:id="rId7" imgW="1408430" imgH="107632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13588" y="1658938"/>
                        <a:ext cx="1905000" cy="1457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5"/>
          <p:cNvGraphicFramePr>
            <a:graphicFrameLocks noChangeAspect="1"/>
          </p:cNvGraphicFramePr>
          <p:nvPr/>
        </p:nvGraphicFramePr>
        <p:xfrm>
          <a:off x="7037388" y="4325938"/>
          <a:ext cx="167640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3627755" imgH="3467100" progId="MS_ClipArt_Gallery.2">
                  <p:embed/>
                </p:oleObj>
              </mc:Choice>
              <mc:Fallback>
                <p:oleObj name="" r:id="rId9" imgW="3627755" imgH="3467100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37388" y="4325938"/>
                        <a:ext cx="1676400" cy="1601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6"/>
          <p:cNvGraphicFramePr>
            <a:graphicFrameLocks noChangeAspect="1"/>
          </p:cNvGraphicFramePr>
          <p:nvPr/>
        </p:nvGraphicFramePr>
        <p:xfrm>
          <a:off x="3122613" y="4359275"/>
          <a:ext cx="17272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1" imgW="1108075" imgH="1631950" progId="MS_ClipArt_Gallery.2">
                  <p:embed/>
                </p:oleObj>
              </mc:Choice>
              <mc:Fallback>
                <p:oleObj name="" r:id="rId11" imgW="1108075" imgH="1631950" progId="MS_ClipArt_Gallery.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22613" y="4359275"/>
                        <a:ext cx="1727200" cy="2012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4690" name="Text Box 3"/>
          <p:cNvSpPr txBox="1"/>
          <p:nvPr/>
        </p:nvSpPr>
        <p:spPr>
          <a:xfrm>
            <a:off x="866775" y="746125"/>
            <a:ext cx="8864600" cy="2286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40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（三）成对排列法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57200" algn="l"/>
                <a:tab pos="7620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9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也称两两比较法，首先将每一个需要被评价的岗位都与其他所有岗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位分别加以比较，然后根据岗位在所有比较中得最终得分来划分岗位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75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的等级顺序。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57200" algn="l"/>
                <a:tab pos="7620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57200" algn="l"/>
                <a:tab pos="7620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57200" algn="l"/>
                <a:tab pos="7620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90"/>
              </a:lnSpc>
              <a:tabLst>
                <a:tab pos="342900" algn="l"/>
                <a:tab pos="457200" algn="l"/>
                <a:tab pos="7620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举例：见书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p245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，表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5-31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5717" name="Text Box 5"/>
          <p:cNvSpPr txBox="1"/>
          <p:nvPr/>
        </p:nvSpPr>
        <p:spPr>
          <a:xfrm>
            <a:off x="1323975" y="765175"/>
            <a:ext cx="37338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排列法的优缺点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718" name="Text Box 6"/>
          <p:cNvSpPr txBox="1"/>
          <p:nvPr/>
        </p:nvSpPr>
        <p:spPr>
          <a:xfrm>
            <a:off x="1323975" y="2060575"/>
            <a:ext cx="800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优点：快速、简单、成本低，容易和员工进行沟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719" name="Text Box 7"/>
          <p:cNvSpPr txBox="1"/>
          <p:nvPr/>
        </p:nvSpPr>
        <p:spPr>
          <a:xfrm>
            <a:off x="1666875" y="2517775"/>
            <a:ext cx="38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720" name="Text Box 8"/>
          <p:cNvSpPr txBox="1"/>
          <p:nvPr/>
        </p:nvSpPr>
        <p:spPr>
          <a:xfrm>
            <a:off x="1323975" y="3616325"/>
            <a:ext cx="6029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缺点：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在排序方面难以达成共识。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721" name="Text Box 9"/>
          <p:cNvSpPr txBox="1"/>
          <p:nvPr/>
        </p:nvSpPr>
        <p:spPr>
          <a:xfrm>
            <a:off x="2466975" y="4165600"/>
            <a:ext cx="4886960" cy="9391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主观性强，甚至夹杂偏见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2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无法解释岗位间差距的大小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722" name="Text Box 10"/>
          <p:cNvSpPr txBox="1"/>
          <p:nvPr/>
        </p:nvSpPr>
        <p:spPr>
          <a:xfrm>
            <a:off x="2466975" y="5264150"/>
            <a:ext cx="6029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当岗位很多时，排列法就很困难了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6741" name="Text Box 5"/>
          <p:cNvSpPr txBox="1"/>
          <p:nvPr/>
        </p:nvSpPr>
        <p:spPr>
          <a:xfrm>
            <a:off x="1019175" y="2813050"/>
            <a:ext cx="113665" cy="1695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25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2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16742" name="Text Box 6"/>
          <p:cNvSpPr txBox="1"/>
          <p:nvPr/>
        </p:nvSpPr>
        <p:spPr>
          <a:xfrm>
            <a:off x="1019175" y="3656013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16743" name="Text Box 7"/>
          <p:cNvSpPr txBox="1"/>
          <p:nvPr/>
        </p:nvSpPr>
        <p:spPr>
          <a:xfrm>
            <a:off x="1019175" y="4205288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16744" name="Text Box 8"/>
          <p:cNvSpPr txBox="1"/>
          <p:nvPr/>
        </p:nvSpPr>
        <p:spPr>
          <a:xfrm>
            <a:off x="1019175" y="5059363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16745" name="Text Box 9"/>
          <p:cNvSpPr txBox="1"/>
          <p:nvPr/>
        </p:nvSpPr>
        <p:spPr>
          <a:xfrm>
            <a:off x="1019175" y="5668963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16746" name="Text Box 10"/>
          <p:cNvSpPr txBox="1"/>
          <p:nvPr/>
        </p:nvSpPr>
        <p:spPr>
          <a:xfrm>
            <a:off x="1019175" y="6278563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16747" name="Text Box 11"/>
          <p:cNvSpPr txBox="1"/>
          <p:nvPr/>
        </p:nvSpPr>
        <p:spPr>
          <a:xfrm>
            <a:off x="1470025" y="801688"/>
            <a:ext cx="2547620" cy="4229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300"/>
              </a:lnSpc>
            </a:pPr>
            <a:r>
              <a:rPr lang="zh-CN" altLang="en-US" sz="3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二、分类法</a:t>
            </a:r>
            <a:r>
              <a:rPr lang="en-US" altLang="zh-CN" sz="3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748" name="Text Box 12"/>
          <p:cNvSpPr txBox="1"/>
          <p:nvPr/>
        </p:nvSpPr>
        <p:spPr>
          <a:xfrm>
            <a:off x="1765300" y="1612900"/>
            <a:ext cx="748030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预先制定一套供参照用的等级标准（标尺），再将各待定级的岗位与之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49" name="Text Box 13"/>
          <p:cNvSpPr txBox="1"/>
          <p:nvPr/>
        </p:nvSpPr>
        <p:spPr>
          <a:xfrm>
            <a:off x="1362075" y="1863725"/>
            <a:ext cx="386080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比照，从而确定该岗位的相应级别。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50" name="Text Box 14"/>
          <p:cNvSpPr txBox="1"/>
          <p:nvPr/>
        </p:nvSpPr>
        <p:spPr>
          <a:xfrm>
            <a:off x="1019175" y="2152650"/>
            <a:ext cx="120650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工作步骤：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51" name="Text Box 15"/>
          <p:cNvSpPr txBox="1"/>
          <p:nvPr/>
        </p:nvSpPr>
        <p:spPr>
          <a:xfrm>
            <a:off x="1603375" y="2732088"/>
            <a:ext cx="7576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由企事业单位内专门人员组成评定小组，收集各种有关的资料。组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752" name="Text Box 16"/>
          <p:cNvSpPr txBox="1"/>
          <p:nvPr>
            <p:custDataLst>
              <p:tags r:id="rId7"/>
            </p:custDataLst>
          </p:nvPr>
        </p:nvSpPr>
        <p:spPr>
          <a:xfrm>
            <a:off x="1362075" y="2976563"/>
            <a:ext cx="76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成小组</a:t>
            </a:r>
            <a:endParaRPr lang="zh-CN" altLang="en-US" sz="20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53" name="Text Box 17"/>
          <p:cNvSpPr txBox="1"/>
          <p:nvPr/>
        </p:nvSpPr>
        <p:spPr>
          <a:xfrm>
            <a:off x="1616075" y="3586163"/>
            <a:ext cx="7576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按照生产经营过程中各类岗位的作用和特征，将企事业单位的全部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754" name="Text Box 18"/>
          <p:cNvSpPr txBox="1"/>
          <p:nvPr/>
        </p:nvSpPr>
        <p:spPr>
          <a:xfrm>
            <a:off x="1362075" y="3830638"/>
            <a:ext cx="3810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岗位分成几个大的系统。岗位分类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55" name="Text Box 19"/>
          <p:cNvSpPr txBox="1"/>
          <p:nvPr/>
        </p:nvSpPr>
        <p:spPr>
          <a:xfrm>
            <a:off x="1489075" y="4135438"/>
            <a:ext cx="7830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再将各个系统中的各岗位分成若干层次，最少分为５～７档，最多的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756" name="Text Box 20"/>
          <p:cNvSpPr txBox="1"/>
          <p:nvPr/>
        </p:nvSpPr>
        <p:spPr>
          <a:xfrm>
            <a:off x="1362075" y="4381500"/>
            <a:ext cx="355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可分为１１～１７档。各类分级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57" name="Text Box 21"/>
          <p:cNvSpPr txBox="1"/>
          <p:nvPr/>
        </p:nvSpPr>
        <p:spPr>
          <a:xfrm>
            <a:off x="1362075" y="4989513"/>
            <a:ext cx="6052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明确各档次岗位的工作内容、责任和权限。明确责任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758" name="Text Box 22"/>
          <p:cNvSpPr txBox="1"/>
          <p:nvPr/>
        </p:nvSpPr>
        <p:spPr>
          <a:xfrm>
            <a:off x="1362075" y="5599113"/>
            <a:ext cx="6858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５．明确各系统、各档次（等级）岗位的资格要求。设定资格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759" name="Text Box 23"/>
          <p:cNvSpPr txBox="1"/>
          <p:nvPr/>
        </p:nvSpPr>
        <p:spPr>
          <a:xfrm>
            <a:off x="1362075" y="6208713"/>
            <a:ext cx="736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６．评定出不同系统、不同岗位之间的相对价值和关系。评定价值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7765" name="Line 5"/>
          <p:cNvSpPr/>
          <p:nvPr/>
        </p:nvSpPr>
        <p:spPr>
          <a:xfrm>
            <a:off x="1231900" y="1949450"/>
            <a:ext cx="8229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66" name="Line 6"/>
          <p:cNvSpPr/>
          <p:nvPr/>
        </p:nvSpPr>
        <p:spPr>
          <a:xfrm>
            <a:off x="1231900" y="2520950"/>
            <a:ext cx="8229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67" name="Line 7"/>
          <p:cNvSpPr/>
          <p:nvPr/>
        </p:nvSpPr>
        <p:spPr>
          <a:xfrm>
            <a:off x="1231900" y="3808413"/>
            <a:ext cx="822960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68" name="Line 8"/>
          <p:cNvSpPr/>
          <p:nvPr/>
        </p:nvSpPr>
        <p:spPr>
          <a:xfrm>
            <a:off x="1231900" y="4724400"/>
            <a:ext cx="8229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69" name="Line 9"/>
          <p:cNvSpPr/>
          <p:nvPr/>
        </p:nvSpPr>
        <p:spPr>
          <a:xfrm>
            <a:off x="1231900" y="6013450"/>
            <a:ext cx="8229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0" name="Line 10"/>
          <p:cNvSpPr/>
          <p:nvPr/>
        </p:nvSpPr>
        <p:spPr>
          <a:xfrm>
            <a:off x="1231900" y="1949450"/>
            <a:ext cx="1588" cy="40640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1" name="Line 11"/>
          <p:cNvSpPr/>
          <p:nvPr/>
        </p:nvSpPr>
        <p:spPr>
          <a:xfrm>
            <a:off x="2570163" y="1949450"/>
            <a:ext cx="1587" cy="40640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2" name="Line 12"/>
          <p:cNvSpPr/>
          <p:nvPr/>
        </p:nvSpPr>
        <p:spPr>
          <a:xfrm>
            <a:off x="9461500" y="1949450"/>
            <a:ext cx="1588" cy="40640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7773" name="Text Box 13"/>
          <p:cNvSpPr txBox="1"/>
          <p:nvPr/>
        </p:nvSpPr>
        <p:spPr>
          <a:xfrm>
            <a:off x="1681163" y="3040063"/>
            <a:ext cx="46355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774" name="Text Box 14"/>
          <p:cNvSpPr txBox="1"/>
          <p:nvPr/>
        </p:nvSpPr>
        <p:spPr>
          <a:xfrm>
            <a:off x="1681163" y="4141788"/>
            <a:ext cx="46355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775" name="Text Box 15"/>
          <p:cNvSpPr txBox="1"/>
          <p:nvPr/>
        </p:nvSpPr>
        <p:spPr>
          <a:xfrm>
            <a:off x="1681163" y="5243513"/>
            <a:ext cx="46355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en-US" altLang="zh-CN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776" name="Text Box 16"/>
          <p:cNvSpPr txBox="1"/>
          <p:nvPr/>
        </p:nvSpPr>
        <p:spPr>
          <a:xfrm>
            <a:off x="1323975" y="765175"/>
            <a:ext cx="58674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例：文秘类职务分类标准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777" name="Text Box 17"/>
          <p:cNvSpPr txBox="1"/>
          <p:nvPr/>
        </p:nvSpPr>
        <p:spPr>
          <a:xfrm>
            <a:off x="1536700" y="2109788"/>
            <a:ext cx="67056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 级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778" name="Text Box 18"/>
          <p:cNvSpPr txBox="1"/>
          <p:nvPr/>
        </p:nvSpPr>
        <p:spPr>
          <a:xfrm>
            <a:off x="4556125" y="2109788"/>
            <a:ext cx="29210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职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779" name="Text Box 19"/>
          <p:cNvSpPr txBox="1"/>
          <p:nvPr/>
        </p:nvSpPr>
        <p:spPr>
          <a:xfrm>
            <a:off x="5432425" y="2109788"/>
            <a:ext cx="29210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务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780" name="Text Box 20"/>
          <p:cNvSpPr txBox="1"/>
          <p:nvPr/>
        </p:nvSpPr>
        <p:spPr>
          <a:xfrm>
            <a:off x="6308725" y="2109788"/>
            <a:ext cx="29210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说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781" name="Text Box 21"/>
          <p:cNvSpPr txBox="1"/>
          <p:nvPr/>
        </p:nvSpPr>
        <p:spPr>
          <a:xfrm>
            <a:off x="7183438" y="2109788"/>
            <a:ext cx="292100" cy="294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300"/>
              </a:lnSpc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明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7782" name="Text Box 22"/>
          <p:cNvSpPr txBox="1"/>
          <p:nvPr/>
        </p:nvSpPr>
        <p:spPr>
          <a:xfrm>
            <a:off x="2660650" y="2689225"/>
            <a:ext cx="6477000" cy="32302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300"/>
              </a:lnSpc>
              <a:tabLst>
                <a:tab pos="584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从事打字、文件保管等常规性的办事员类工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65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作；需作一些简单而重复性的计算；工作是在严守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65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明确规则及严密检查与指导下进行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84200" algn="l"/>
              </a:tabLst>
            </a:pP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84200" algn="l"/>
              </a:tabLst>
            </a:pP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从事秘书性及高级文书性的工作，工作中需要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65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一定主动性，并需作一些独立判断与处理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84200" algn="l"/>
              </a:tabLst>
            </a:pP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84200" algn="l"/>
              </a:tabLst>
            </a:pP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40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主管三名或更多从事</a:t>
            </a:r>
            <a:r>
              <a:rPr lang="en-US" altLang="zh-CN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级或</a:t>
            </a:r>
            <a:r>
              <a:rPr lang="en-US" altLang="zh-CN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级工作的人员；需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65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对会计等一定专业领域具备坚实的业务知识基础；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65"/>
              </a:lnSpc>
              <a:tabLst>
                <a:tab pos="584200" algn="l"/>
              </a:tabLst>
            </a:pPr>
            <a:r>
              <a:rPr lang="zh-CN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需进行复杂的运算</a:t>
            </a:r>
            <a:endParaRPr lang="zh-CN" altLang="en-US" sz="2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8789" name="Text Box 5"/>
          <p:cNvSpPr txBox="1"/>
          <p:nvPr/>
        </p:nvSpPr>
        <p:spPr>
          <a:xfrm>
            <a:off x="1323975" y="765175"/>
            <a:ext cx="37338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分类法的优缺点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790" name="Text Box 6"/>
          <p:cNvSpPr txBox="1"/>
          <p:nvPr/>
        </p:nvSpPr>
        <p:spPr>
          <a:xfrm>
            <a:off x="1590675" y="1960563"/>
            <a:ext cx="7683500" cy="22536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25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优点：简单、容易解释，执行起比较快，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对评价者的培训要求少。一旦岗位的等级定义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明确，管理起来比较容易。尤其存在大量类似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的岗位时，很容易将各种岗位容纳到一个系统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之中。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791" name="Text Box 7"/>
          <p:cNvSpPr txBox="1"/>
          <p:nvPr/>
        </p:nvSpPr>
        <p:spPr>
          <a:xfrm>
            <a:off x="1590675" y="4338638"/>
            <a:ext cx="7683500" cy="1330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25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缺点：在岗位多样化的组织中，很难建立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起通用的岗位等级定义。不能确定岗位之间的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差距。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9813" name="Text Box 5"/>
          <p:cNvSpPr txBox="1"/>
          <p:nvPr/>
        </p:nvSpPr>
        <p:spPr>
          <a:xfrm>
            <a:off x="1323975" y="746125"/>
            <a:ext cx="3005455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因素比较法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814" name="Text Box 6"/>
          <p:cNvSpPr txBox="1"/>
          <p:nvPr/>
        </p:nvSpPr>
        <p:spPr>
          <a:xfrm>
            <a:off x="1514475" y="1960563"/>
            <a:ext cx="7620000" cy="22536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609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因素比较法是一种量化的岗位评价方法，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是在确定关键岗位和付酬的基础上，再运用关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键岗位和付酬因素制成岗位排序表，然后将待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评岗位就付酬因素与关键岗位进行比较，确定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待评岗位的工资率。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9815" name="Text Box 7"/>
          <p:cNvSpPr txBox="1"/>
          <p:nvPr/>
        </p:nvSpPr>
        <p:spPr>
          <a:xfrm>
            <a:off x="1514475" y="4338638"/>
            <a:ext cx="766064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711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先选定岗位的主要影响因素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再对工资额合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理分解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并与各影响因素相匹配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最后决定岗位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的高低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0837" name="Text Box 5"/>
          <p:cNvSpPr txBox="1"/>
          <p:nvPr/>
        </p:nvSpPr>
        <p:spPr>
          <a:xfrm>
            <a:off x="1323975" y="746125"/>
            <a:ext cx="17272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具体步骤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838" name="Text Box 6"/>
          <p:cNvSpPr txBox="1"/>
          <p:nvPr/>
        </p:nvSpPr>
        <p:spPr>
          <a:xfrm>
            <a:off x="1323975" y="1755775"/>
            <a:ext cx="7962900" cy="1769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先从全部岗位中选出１５～２０个主要岗位，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其所得到的劳动报酬（薪酬总额）应是公平合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理的（必须是大多数人公认的）。选定岗位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确定工资总额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839" name="Text Box 7"/>
          <p:cNvSpPr txBox="1"/>
          <p:nvPr/>
        </p:nvSpPr>
        <p:spPr>
          <a:xfrm>
            <a:off x="1323975" y="3676650"/>
            <a:ext cx="7934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选定个岗位共有的影响因素，作为工作岗位评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840" name="Text Box 8"/>
          <p:cNvSpPr txBox="1"/>
          <p:nvPr/>
        </p:nvSpPr>
        <p:spPr>
          <a:xfrm>
            <a:off x="1666875" y="4133850"/>
            <a:ext cx="419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价的基础。寻找影响因素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841" name="Text Box 9"/>
          <p:cNvSpPr txBox="1"/>
          <p:nvPr/>
        </p:nvSpPr>
        <p:spPr>
          <a:xfrm>
            <a:off x="1666875" y="4683125"/>
            <a:ext cx="765810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00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例如：在因素比较法中选择以下几个报酬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要素：（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）智力条件；（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）技能；（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）责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任；（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）身体条件；（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）劳动环境条件。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21858" name="Picture 2" descr="ws_20D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59" name="Text Box 3"/>
          <p:cNvSpPr txBox="1"/>
          <p:nvPr/>
        </p:nvSpPr>
        <p:spPr>
          <a:xfrm>
            <a:off x="1168400" y="696913"/>
            <a:ext cx="8252460" cy="27825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400"/>
              </a:lnSpc>
              <a:tabLst>
                <a:tab pos="1816100" algn="l"/>
              </a:tabLst>
            </a:pPr>
            <a:r>
              <a:rPr lang="en-US" altLang="zh-CN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将每一个主要岗位的每个影响因素分别加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075"/>
              </a:lnSpc>
              <a:tabLst>
                <a:tab pos="1816100" algn="l"/>
              </a:tabLst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以比较，按程度的高低进行排序。确定各因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075"/>
              </a:lnSpc>
              <a:tabLst>
                <a:tab pos="1816100" algn="l"/>
              </a:tabLst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素薪酬</a:t>
            </a:r>
            <a:r>
              <a:rPr lang="en-US" altLang="zh-CN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161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50"/>
              </a:lnSpc>
              <a:tabLst>
                <a:tab pos="1816100" algn="l"/>
              </a:tabLst>
            </a:pPr>
            <a:r>
              <a:rPr lang="en-US" altLang="zh-CN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心理要求    生理要求   技术要求   承担责任    工作条件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860" name="Text Box 4"/>
          <p:cNvSpPr txBox="1"/>
          <p:nvPr/>
        </p:nvSpPr>
        <p:spPr>
          <a:xfrm>
            <a:off x="1863725" y="3862388"/>
            <a:ext cx="736600" cy="2323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1861" name="Text Box 5"/>
          <p:cNvSpPr txBox="1"/>
          <p:nvPr/>
        </p:nvSpPr>
        <p:spPr>
          <a:xfrm>
            <a:off x="3451225" y="3862388"/>
            <a:ext cx="156210" cy="2323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862" name="Text Box 6"/>
          <p:cNvSpPr txBox="1"/>
          <p:nvPr/>
        </p:nvSpPr>
        <p:spPr>
          <a:xfrm>
            <a:off x="4772025" y="3862388"/>
            <a:ext cx="156210" cy="2323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863" name="Text Box 7"/>
          <p:cNvSpPr txBox="1"/>
          <p:nvPr/>
        </p:nvSpPr>
        <p:spPr>
          <a:xfrm>
            <a:off x="6092825" y="3862388"/>
            <a:ext cx="156210" cy="2323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864" name="Text Box 8"/>
          <p:cNvSpPr txBox="1"/>
          <p:nvPr/>
        </p:nvSpPr>
        <p:spPr>
          <a:xfrm>
            <a:off x="7413625" y="3862388"/>
            <a:ext cx="156210" cy="2323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1865" name="Text Box 9"/>
          <p:cNvSpPr txBox="1"/>
          <p:nvPr/>
        </p:nvSpPr>
        <p:spPr>
          <a:xfrm>
            <a:off x="8734425" y="3862388"/>
            <a:ext cx="156210" cy="2323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3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22882" name="Picture 2" descr="ws_272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83" name="Text Box 3"/>
          <p:cNvSpPr txBox="1"/>
          <p:nvPr/>
        </p:nvSpPr>
        <p:spPr>
          <a:xfrm>
            <a:off x="1168400" y="682625"/>
            <a:ext cx="8229600" cy="11766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00"/>
              </a:lnSpc>
            </a:pPr>
            <a:r>
              <a:rPr lang="en-US" altLang="zh-CN" sz="2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岗位评价小组应对每一岗位的工资总额，经过认真协</a:t>
            </a:r>
            <a:endParaRPr lang="zh-CN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40"/>
              </a:lnSpc>
            </a:pPr>
            <a:r>
              <a:rPr lang="zh-CN" altLang="en-US" sz="2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调，按上述五种影响因素进行分解，找出对应的工资份</a:t>
            </a:r>
            <a:endParaRPr lang="zh-CN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40"/>
              </a:lnSpc>
            </a:pPr>
            <a:r>
              <a:rPr lang="zh-CN" altLang="en-US" sz="2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额。排序纠差</a:t>
            </a:r>
            <a:endParaRPr lang="zh-CN" altLang="en-US" sz="2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84" name="Text Box 4"/>
          <p:cNvSpPr txBox="1"/>
          <p:nvPr/>
        </p:nvSpPr>
        <p:spPr>
          <a:xfrm>
            <a:off x="941388" y="2701925"/>
            <a:ext cx="6477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月度岗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885" name="Text Box 5"/>
          <p:cNvSpPr txBox="1"/>
          <p:nvPr/>
        </p:nvSpPr>
        <p:spPr>
          <a:xfrm>
            <a:off x="2178050" y="2655888"/>
            <a:ext cx="8636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智力条件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886" name="Text Box 6"/>
          <p:cNvSpPr txBox="1"/>
          <p:nvPr/>
        </p:nvSpPr>
        <p:spPr>
          <a:xfrm>
            <a:off x="4076700" y="2655888"/>
            <a:ext cx="4318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技能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887" name="Text Box 7"/>
          <p:cNvSpPr txBox="1"/>
          <p:nvPr/>
        </p:nvSpPr>
        <p:spPr>
          <a:xfrm>
            <a:off x="5702300" y="2655888"/>
            <a:ext cx="4318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责任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888" name="Text Box 8"/>
          <p:cNvSpPr txBox="1"/>
          <p:nvPr/>
        </p:nvSpPr>
        <p:spPr>
          <a:xfrm>
            <a:off x="7085013" y="2655888"/>
            <a:ext cx="8636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身体条件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889" name="Text Box 9"/>
          <p:cNvSpPr txBox="1"/>
          <p:nvPr/>
        </p:nvSpPr>
        <p:spPr>
          <a:xfrm>
            <a:off x="8685213" y="2655888"/>
            <a:ext cx="8636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工作条件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890" name="Text Box 10"/>
          <p:cNvSpPr txBox="1"/>
          <p:nvPr/>
        </p:nvSpPr>
        <p:spPr>
          <a:xfrm>
            <a:off x="887413" y="2960688"/>
            <a:ext cx="814705" cy="32626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63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位工资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715"/>
              </a:lnSpc>
              <a:tabLst>
                <a:tab pos="635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A(1250)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635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B(1100)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635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C(1000)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635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D(1050)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635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E(650)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1" name="Text Box 11"/>
          <p:cNvSpPr txBox="1"/>
          <p:nvPr/>
        </p:nvSpPr>
        <p:spPr>
          <a:xfrm>
            <a:off x="1863725" y="3098800"/>
            <a:ext cx="4318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序号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5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2" name="Text Box 12"/>
          <p:cNvSpPr txBox="1"/>
          <p:nvPr/>
        </p:nvSpPr>
        <p:spPr>
          <a:xfrm>
            <a:off x="2560638" y="3098800"/>
            <a:ext cx="748665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50800" algn="l"/>
                <a:tab pos="215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工资额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50800" algn="l"/>
                <a:tab pos="215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508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210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508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180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508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(50)90*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508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(90)50*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3" name="Text Box 13"/>
          <p:cNvSpPr txBox="1"/>
          <p:nvPr/>
        </p:nvSpPr>
        <p:spPr>
          <a:xfrm>
            <a:off x="3619500" y="3098800"/>
            <a:ext cx="4318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序号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5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4" name="Text Box 14"/>
          <p:cNvSpPr txBox="1"/>
          <p:nvPr/>
        </p:nvSpPr>
        <p:spPr>
          <a:xfrm>
            <a:off x="4337050" y="3098800"/>
            <a:ext cx="6477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  <a:tab pos="215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工资额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  <a:tab pos="215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200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220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230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50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5" name="Text Box 15"/>
          <p:cNvSpPr txBox="1"/>
          <p:nvPr/>
        </p:nvSpPr>
        <p:spPr>
          <a:xfrm>
            <a:off x="5245100" y="3098800"/>
            <a:ext cx="4318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序号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5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6" name="Text Box 16"/>
          <p:cNvSpPr txBox="1"/>
          <p:nvPr/>
        </p:nvSpPr>
        <p:spPr>
          <a:xfrm>
            <a:off x="5937250" y="3098800"/>
            <a:ext cx="6477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  <a:tab pos="215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工资额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  <a:tab pos="215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400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260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280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  <a:tab pos="2159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  <a:tab pos="215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90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7" name="Text Box 17"/>
          <p:cNvSpPr txBox="1"/>
          <p:nvPr/>
        </p:nvSpPr>
        <p:spPr>
          <a:xfrm>
            <a:off x="6845300" y="3098800"/>
            <a:ext cx="4318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序号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5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8" name="Text Box 18"/>
          <p:cNvSpPr txBox="1"/>
          <p:nvPr/>
        </p:nvSpPr>
        <p:spPr>
          <a:xfrm>
            <a:off x="7537450" y="3098800"/>
            <a:ext cx="6477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工资额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150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170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190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200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899" name="Text Box 19"/>
          <p:cNvSpPr txBox="1"/>
          <p:nvPr/>
        </p:nvSpPr>
        <p:spPr>
          <a:xfrm>
            <a:off x="8453438" y="3098800"/>
            <a:ext cx="4318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序号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651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651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5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2900" name="Text Box 20"/>
          <p:cNvSpPr txBox="1"/>
          <p:nvPr/>
        </p:nvSpPr>
        <p:spPr>
          <a:xfrm>
            <a:off x="9145588" y="3098800"/>
            <a:ext cx="647700" cy="3122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1524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工资额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524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90"/>
              </a:lnSpc>
              <a:tabLst>
                <a:tab pos="1524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140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1524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170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65"/>
              </a:lnSpc>
              <a:tabLst>
                <a:tab pos="1524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260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</a:tabLst>
            </a:pP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524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260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3909" name="Text Box 5"/>
          <p:cNvSpPr txBox="1"/>
          <p:nvPr/>
        </p:nvSpPr>
        <p:spPr>
          <a:xfrm>
            <a:off x="1323975" y="677863"/>
            <a:ext cx="7937500" cy="18592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找企事业单位中尚未进行评定的其他岗位，与现有的以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评定完毕的重要岗位对比，某岗位的某要素与哪一主要岗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位的某要素向金，就按相近条件的岗位工资分配计算工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资，累计后就是本岗位的工资</a:t>
            </a: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.(P248</a:t>
            </a: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</a:t>
            </a: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其他岗位对比并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测算薪酬</a:t>
            </a: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.(</a:t>
            </a: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341" name="Text Box 5"/>
          <p:cNvSpPr txBox="1"/>
          <p:nvPr/>
        </p:nvSpPr>
        <p:spPr>
          <a:xfrm>
            <a:off x="1323975" y="765175"/>
            <a:ext cx="83947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（三）</a:t>
            </a:r>
            <a:r>
              <a:rPr lang="zh-CN" altLang="en-US" sz="4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马斯洛需求金字塔学说</a:t>
            </a:r>
            <a:r>
              <a:rPr lang="en-US" altLang="zh-CN" sz="4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endParaRPr lang="en-US" altLang="zh-CN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2" name="Rectangle 3"/>
          <p:cNvSpPr txBox="1"/>
          <p:nvPr>
            <p:custDataLst>
              <p:tags r:id="rId7"/>
            </p:custDataLst>
          </p:nvPr>
        </p:nvSpPr>
        <p:spPr>
          <a:xfrm>
            <a:off x="1243013" y="1612900"/>
            <a:ext cx="77724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altLang="zh-CN" sz="36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</a:t>
            </a:r>
            <a:endParaRPr lang="en-US" altLang="zh-CN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自我实现  培训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职业规划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自我满足     奖励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晋升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归属需求        互助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持股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安全需求            保险</a:t>
            </a:r>
            <a:r>
              <a:rPr lang="en-US" altLang="zh-CN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生存需求                薪资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43" name="Line 4"/>
          <p:cNvSpPr/>
          <p:nvPr>
            <p:custDataLst>
              <p:tags r:id="rId8"/>
            </p:custDataLst>
          </p:nvPr>
        </p:nvSpPr>
        <p:spPr>
          <a:xfrm>
            <a:off x="3605213" y="2679700"/>
            <a:ext cx="0" cy="5334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Line 5"/>
          <p:cNvSpPr/>
          <p:nvPr>
            <p:custDataLst>
              <p:tags r:id="rId9"/>
            </p:custDataLst>
          </p:nvPr>
        </p:nvSpPr>
        <p:spPr>
          <a:xfrm>
            <a:off x="3605213" y="2679700"/>
            <a:ext cx="175260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5" name="Line 6"/>
          <p:cNvSpPr/>
          <p:nvPr>
            <p:custDataLst>
              <p:tags r:id="rId10"/>
            </p:custDataLst>
          </p:nvPr>
        </p:nvSpPr>
        <p:spPr>
          <a:xfrm>
            <a:off x="5357813" y="2679700"/>
            <a:ext cx="0" cy="5334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6" name="Line 7"/>
          <p:cNvSpPr/>
          <p:nvPr>
            <p:custDataLst>
              <p:tags r:id="rId11"/>
            </p:custDataLst>
          </p:nvPr>
        </p:nvSpPr>
        <p:spPr>
          <a:xfrm>
            <a:off x="3300413" y="3213100"/>
            <a:ext cx="243840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7" name="Line 8"/>
          <p:cNvSpPr/>
          <p:nvPr>
            <p:custDataLst>
              <p:tags r:id="rId12"/>
            </p:custDataLst>
          </p:nvPr>
        </p:nvSpPr>
        <p:spPr>
          <a:xfrm>
            <a:off x="3300413" y="3213100"/>
            <a:ext cx="0" cy="5334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8" name="Line 9"/>
          <p:cNvSpPr/>
          <p:nvPr>
            <p:custDataLst>
              <p:tags r:id="rId13"/>
            </p:custDataLst>
          </p:nvPr>
        </p:nvSpPr>
        <p:spPr>
          <a:xfrm>
            <a:off x="5738813" y="3213100"/>
            <a:ext cx="0" cy="5334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9" name="Line 10"/>
          <p:cNvSpPr/>
          <p:nvPr>
            <p:custDataLst>
              <p:tags r:id="rId14"/>
            </p:custDataLst>
          </p:nvPr>
        </p:nvSpPr>
        <p:spPr>
          <a:xfrm>
            <a:off x="2995613" y="3746500"/>
            <a:ext cx="312420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0" name="Line 11"/>
          <p:cNvSpPr/>
          <p:nvPr>
            <p:custDataLst>
              <p:tags r:id="rId15"/>
            </p:custDataLst>
          </p:nvPr>
        </p:nvSpPr>
        <p:spPr>
          <a:xfrm>
            <a:off x="2995613" y="3746500"/>
            <a:ext cx="0" cy="5334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1" name="Line 12"/>
          <p:cNvSpPr/>
          <p:nvPr>
            <p:custDataLst>
              <p:tags r:id="rId16"/>
            </p:custDataLst>
          </p:nvPr>
        </p:nvSpPr>
        <p:spPr>
          <a:xfrm>
            <a:off x="6119813" y="3746500"/>
            <a:ext cx="0" cy="5334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2" name="Line 13"/>
          <p:cNvSpPr/>
          <p:nvPr>
            <p:custDataLst>
              <p:tags r:id="rId17"/>
            </p:custDataLst>
          </p:nvPr>
        </p:nvSpPr>
        <p:spPr>
          <a:xfrm>
            <a:off x="2663825" y="4279900"/>
            <a:ext cx="3760788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3" name="Line 14"/>
          <p:cNvSpPr/>
          <p:nvPr>
            <p:custDataLst>
              <p:tags r:id="rId18"/>
            </p:custDataLst>
          </p:nvPr>
        </p:nvSpPr>
        <p:spPr>
          <a:xfrm>
            <a:off x="2663825" y="4279900"/>
            <a:ext cx="0" cy="53022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4" name="Line 15"/>
          <p:cNvSpPr/>
          <p:nvPr>
            <p:custDataLst>
              <p:tags r:id="rId19"/>
            </p:custDataLst>
          </p:nvPr>
        </p:nvSpPr>
        <p:spPr>
          <a:xfrm>
            <a:off x="6424613" y="4279900"/>
            <a:ext cx="0" cy="53022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5" name="Line 16"/>
          <p:cNvSpPr/>
          <p:nvPr>
            <p:custDataLst>
              <p:tags r:id="rId20"/>
            </p:custDataLst>
          </p:nvPr>
        </p:nvSpPr>
        <p:spPr>
          <a:xfrm>
            <a:off x="2376488" y="4810125"/>
            <a:ext cx="434340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6" name="Line 17"/>
          <p:cNvSpPr/>
          <p:nvPr>
            <p:custDataLst>
              <p:tags r:id="rId21"/>
            </p:custDataLst>
          </p:nvPr>
        </p:nvSpPr>
        <p:spPr>
          <a:xfrm>
            <a:off x="2386013" y="4810125"/>
            <a:ext cx="0" cy="6127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7" name="Line 18"/>
          <p:cNvSpPr/>
          <p:nvPr>
            <p:custDataLst>
              <p:tags r:id="rId22"/>
            </p:custDataLst>
          </p:nvPr>
        </p:nvSpPr>
        <p:spPr>
          <a:xfrm>
            <a:off x="6729413" y="4810125"/>
            <a:ext cx="0" cy="6127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8" name="Line 19"/>
          <p:cNvSpPr/>
          <p:nvPr>
            <p:custDataLst>
              <p:tags r:id="rId23"/>
            </p:custDataLst>
          </p:nvPr>
        </p:nvSpPr>
        <p:spPr>
          <a:xfrm>
            <a:off x="2386013" y="5422900"/>
            <a:ext cx="434340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4"/>
    </p:custData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4933" name="Text Box 5"/>
          <p:cNvSpPr txBox="1"/>
          <p:nvPr/>
        </p:nvSpPr>
        <p:spPr>
          <a:xfrm>
            <a:off x="1323975" y="765175"/>
            <a:ext cx="48006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因素比较法的优缺点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934" name="Text Box 6"/>
          <p:cNvSpPr txBox="1"/>
          <p:nvPr/>
        </p:nvSpPr>
        <p:spPr>
          <a:xfrm>
            <a:off x="1323975" y="2060575"/>
            <a:ext cx="1143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优点：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935" name="Text Box 7"/>
          <p:cNvSpPr txBox="1"/>
          <p:nvPr/>
        </p:nvSpPr>
        <p:spPr>
          <a:xfrm>
            <a:off x="1704975" y="2609850"/>
            <a:ext cx="7553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较精确、系统、量化，有助于评价人员作出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936" name="Text Box 8"/>
          <p:cNvSpPr txBox="1"/>
          <p:nvPr/>
        </p:nvSpPr>
        <p:spPr>
          <a:xfrm>
            <a:off x="1666875" y="3067050"/>
            <a:ext cx="2286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正确的判断；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937" name="Text Box 9"/>
          <p:cNvSpPr txBox="1"/>
          <p:nvPr/>
        </p:nvSpPr>
        <p:spPr>
          <a:xfrm>
            <a:off x="1704975" y="3616325"/>
            <a:ext cx="3362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容易向员工解释。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938" name="Text Box 10"/>
          <p:cNvSpPr txBox="1"/>
          <p:nvPr/>
        </p:nvSpPr>
        <p:spPr>
          <a:xfrm>
            <a:off x="1323975" y="4714875"/>
            <a:ext cx="1143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缺点：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4939" name="Text Box 11"/>
          <p:cNvSpPr txBox="1"/>
          <p:nvPr/>
        </p:nvSpPr>
        <p:spPr>
          <a:xfrm>
            <a:off x="1704975" y="5264150"/>
            <a:ext cx="3743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评价过程异常复杂；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940" name="Text Box 12"/>
          <p:cNvSpPr txBox="1"/>
          <p:nvPr/>
        </p:nvSpPr>
        <p:spPr>
          <a:xfrm>
            <a:off x="1704975" y="5813425"/>
            <a:ext cx="488696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报酬要素的选取不易确定。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5957" name="Text Box 5"/>
          <p:cNvSpPr txBox="1"/>
          <p:nvPr/>
        </p:nvSpPr>
        <p:spPr>
          <a:xfrm>
            <a:off x="1323975" y="696913"/>
            <a:ext cx="275209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 评分法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58" name="Text Box 6"/>
          <p:cNvSpPr txBox="1"/>
          <p:nvPr/>
        </p:nvSpPr>
        <p:spPr>
          <a:xfrm>
            <a:off x="1666875" y="2036763"/>
            <a:ext cx="7683500" cy="1330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25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评分法，也称点数法。它要求对参与评价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的报酬要素进行等级划分和界定，并赋予点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255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值，以确定各岗位的差距。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59" name="Text Box 7"/>
          <p:cNvSpPr txBox="1"/>
          <p:nvPr/>
        </p:nvSpPr>
        <p:spPr>
          <a:xfrm>
            <a:off x="1666875" y="3500438"/>
            <a:ext cx="766064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711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首先选出岗位的主要因素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并采用分值表示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每一因素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根据衡量标准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对现有岗位逐一评比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估价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最后加权求和得到总点数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6981" name="Text Box 5"/>
          <p:cNvSpPr txBox="1"/>
          <p:nvPr/>
        </p:nvSpPr>
        <p:spPr>
          <a:xfrm>
            <a:off x="1323975" y="765175"/>
            <a:ext cx="5274945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 作 流 程（五步骤）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982" name="Text Box 6"/>
          <p:cNvSpPr txBox="1"/>
          <p:nvPr/>
        </p:nvSpPr>
        <p:spPr>
          <a:xfrm>
            <a:off x="1323975" y="2090738"/>
            <a:ext cx="8001000" cy="1830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775"/>
              </a:lnSpc>
              <a:tabLst>
                <a:tab pos="342900" algn="l"/>
                <a:tab pos="1143000" algn="l"/>
              </a:tabLst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确定工作岗位评价的主要影响因素。</a:t>
            </a:r>
            <a:endParaRPr lang="zh-CN" altLang="en-US" sz="3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143000" algn="l"/>
              </a:tabLst>
            </a:pPr>
            <a:endParaRPr lang="zh-CN" altLang="en-US" sz="3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00"/>
              </a:lnSpc>
              <a:tabLst>
                <a:tab pos="342900" algn="l"/>
                <a:tab pos="1143000" algn="l"/>
              </a:tabLst>
            </a:pP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如：选取知识、身体能力、体力耗费、沟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  <a:tab pos="11430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通、对其他人的责任、工作责任、工作条件、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  <a:tab pos="11430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自主性为参与评价的报酬要素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983" name="Text Box 7"/>
          <p:cNvSpPr txBox="1"/>
          <p:nvPr/>
        </p:nvSpPr>
        <p:spPr>
          <a:xfrm>
            <a:off x="1323975" y="4652963"/>
            <a:ext cx="796353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根据岗位的性质和特征，确定各类工作岗位评</a:t>
            </a:r>
            <a:endParaRPr lang="zh-CN" altLang="en-US" sz="3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984" name="Text Box 8"/>
          <p:cNvSpPr txBox="1"/>
          <p:nvPr>
            <p:custDataLst>
              <p:tags r:id="rId7"/>
            </p:custDataLst>
          </p:nvPr>
        </p:nvSpPr>
        <p:spPr>
          <a:xfrm>
            <a:off x="1666875" y="5080000"/>
            <a:ext cx="2667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价的具体项目。</a:t>
            </a:r>
            <a:endParaRPr lang="zh-CN" altLang="en-US" sz="30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8005" name="Line 5"/>
          <p:cNvSpPr/>
          <p:nvPr/>
        </p:nvSpPr>
        <p:spPr>
          <a:xfrm>
            <a:off x="1601788" y="2179638"/>
            <a:ext cx="6681787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06" name="Line 6"/>
          <p:cNvSpPr/>
          <p:nvPr/>
        </p:nvSpPr>
        <p:spPr>
          <a:xfrm>
            <a:off x="1601788" y="2614613"/>
            <a:ext cx="6681787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07" name="Line 7"/>
          <p:cNvSpPr/>
          <p:nvPr/>
        </p:nvSpPr>
        <p:spPr>
          <a:xfrm>
            <a:off x="1601788" y="3925888"/>
            <a:ext cx="6681787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08" name="Line 8"/>
          <p:cNvSpPr/>
          <p:nvPr/>
        </p:nvSpPr>
        <p:spPr>
          <a:xfrm>
            <a:off x="1601788" y="4627563"/>
            <a:ext cx="6681787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09" name="Line 9"/>
          <p:cNvSpPr/>
          <p:nvPr/>
        </p:nvSpPr>
        <p:spPr>
          <a:xfrm>
            <a:off x="1601788" y="2179638"/>
            <a:ext cx="1587" cy="24479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10" name="Line 10"/>
          <p:cNvSpPr/>
          <p:nvPr/>
        </p:nvSpPr>
        <p:spPr>
          <a:xfrm>
            <a:off x="2924175" y="2179638"/>
            <a:ext cx="1588" cy="24479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11" name="Line 11"/>
          <p:cNvSpPr/>
          <p:nvPr/>
        </p:nvSpPr>
        <p:spPr>
          <a:xfrm>
            <a:off x="8283575" y="2179638"/>
            <a:ext cx="1588" cy="244792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8012" name="Text Box 12"/>
          <p:cNvSpPr txBox="1"/>
          <p:nvPr/>
        </p:nvSpPr>
        <p:spPr>
          <a:xfrm>
            <a:off x="866775" y="860425"/>
            <a:ext cx="7607300" cy="11055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对各评价因素分出不同界别，并赋予一定的点数</a:t>
            </a:r>
            <a:endParaRPr lang="zh-CN" altLang="en-US" sz="2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00"/>
              </a:lnSpc>
              <a:tabLst>
                <a:tab pos="342900" algn="l"/>
              </a:tabLst>
            </a:pPr>
            <a:r>
              <a:rPr lang="zh-CN" altLang="en-US" sz="2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（分值），以提高评价的准确度。各项目标权并计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013" name="Text Box 13"/>
          <p:cNvSpPr txBox="1"/>
          <p:nvPr/>
        </p:nvSpPr>
        <p:spPr>
          <a:xfrm>
            <a:off x="1693863" y="2270125"/>
            <a:ext cx="101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评价等级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14" name="Text Box 14"/>
          <p:cNvSpPr txBox="1"/>
          <p:nvPr/>
        </p:nvSpPr>
        <p:spPr>
          <a:xfrm>
            <a:off x="3016250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15" name="Text Box 15"/>
          <p:cNvSpPr txBox="1"/>
          <p:nvPr/>
        </p:nvSpPr>
        <p:spPr>
          <a:xfrm>
            <a:off x="3716338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16" name="Text Box 16"/>
          <p:cNvSpPr txBox="1"/>
          <p:nvPr/>
        </p:nvSpPr>
        <p:spPr>
          <a:xfrm>
            <a:off x="4627563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17" name="Text Box 17"/>
          <p:cNvSpPr txBox="1"/>
          <p:nvPr/>
        </p:nvSpPr>
        <p:spPr>
          <a:xfrm>
            <a:off x="5537200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18" name="Text Box 18"/>
          <p:cNvSpPr txBox="1"/>
          <p:nvPr/>
        </p:nvSpPr>
        <p:spPr>
          <a:xfrm>
            <a:off x="6376988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19" name="Text Box 19"/>
          <p:cNvSpPr txBox="1"/>
          <p:nvPr/>
        </p:nvSpPr>
        <p:spPr>
          <a:xfrm>
            <a:off x="7145338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0" name="Text Box 20"/>
          <p:cNvSpPr txBox="1"/>
          <p:nvPr/>
        </p:nvSpPr>
        <p:spPr>
          <a:xfrm>
            <a:off x="7986713" y="229076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1" name="Text Box 21"/>
          <p:cNvSpPr txBox="1"/>
          <p:nvPr/>
        </p:nvSpPr>
        <p:spPr>
          <a:xfrm>
            <a:off x="1693863" y="2703513"/>
            <a:ext cx="101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评价内容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2" name="Text Box 22"/>
          <p:cNvSpPr txBox="1"/>
          <p:nvPr/>
        </p:nvSpPr>
        <p:spPr>
          <a:xfrm>
            <a:off x="3016250" y="2689225"/>
            <a:ext cx="516763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极轻  较轻 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重复连续 重复连续 重复连续重体力  极重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023" name="Text Box 23"/>
          <p:cNvSpPr txBox="1"/>
          <p:nvPr/>
        </p:nvSpPr>
        <p:spPr>
          <a:xfrm>
            <a:off x="3016250" y="3055938"/>
            <a:ext cx="383159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  体力 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（坐下）（站立）（较重）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8024" name="Text Box 24"/>
          <p:cNvSpPr txBox="1"/>
          <p:nvPr/>
        </p:nvSpPr>
        <p:spPr>
          <a:xfrm>
            <a:off x="7737475" y="3087688"/>
            <a:ext cx="4318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体力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5" name="Text Box 25"/>
          <p:cNvSpPr txBox="1"/>
          <p:nvPr/>
        </p:nvSpPr>
        <p:spPr>
          <a:xfrm>
            <a:off x="1693863" y="4016375"/>
            <a:ext cx="508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点数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6" name="Text Box 26"/>
          <p:cNvSpPr txBox="1"/>
          <p:nvPr/>
        </p:nvSpPr>
        <p:spPr>
          <a:xfrm>
            <a:off x="3016250" y="4037013"/>
            <a:ext cx="14922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7" name="Text Box 27"/>
          <p:cNvSpPr txBox="1"/>
          <p:nvPr/>
        </p:nvSpPr>
        <p:spPr>
          <a:xfrm>
            <a:off x="3648075" y="4037013"/>
            <a:ext cx="298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8" name="Text Box 28"/>
          <p:cNvSpPr txBox="1"/>
          <p:nvPr/>
        </p:nvSpPr>
        <p:spPr>
          <a:xfrm>
            <a:off x="4559300" y="4037013"/>
            <a:ext cx="298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29" name="Text Box 29"/>
          <p:cNvSpPr txBox="1"/>
          <p:nvPr/>
        </p:nvSpPr>
        <p:spPr>
          <a:xfrm>
            <a:off x="5540375" y="4037013"/>
            <a:ext cx="298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30" name="Text Box 30"/>
          <p:cNvSpPr txBox="1"/>
          <p:nvPr/>
        </p:nvSpPr>
        <p:spPr>
          <a:xfrm>
            <a:off x="6453188" y="4037013"/>
            <a:ext cx="298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31" name="Text Box 31"/>
          <p:cNvSpPr txBox="1"/>
          <p:nvPr/>
        </p:nvSpPr>
        <p:spPr>
          <a:xfrm>
            <a:off x="7085013" y="4037013"/>
            <a:ext cx="298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32" name="Text Box 32"/>
          <p:cNvSpPr txBox="1"/>
          <p:nvPr/>
        </p:nvSpPr>
        <p:spPr>
          <a:xfrm>
            <a:off x="7856538" y="4037013"/>
            <a:ext cx="298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033" name="Text Box 33"/>
          <p:cNvSpPr txBox="1"/>
          <p:nvPr/>
        </p:nvSpPr>
        <p:spPr>
          <a:xfrm>
            <a:off x="1476375" y="4305300"/>
            <a:ext cx="4876800" cy="24593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215900" algn="l"/>
                <a:tab pos="749300" algn="l"/>
                <a:tab pos="2438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749300" algn="l"/>
                <a:tab pos="2438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25"/>
              </a:lnSpc>
              <a:tabLst>
                <a:tab pos="215900" algn="l"/>
                <a:tab pos="749300" algn="l"/>
                <a:tab pos="24384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表中所给定的点数，是按下式计算：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749300" algn="l"/>
                <a:tab pos="24384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215900" algn="l"/>
                <a:tab pos="749300" algn="l"/>
                <a:tab pos="24384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Y=X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 X+8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749300" algn="l"/>
                <a:tab pos="2438400" algn="l"/>
              </a:tabLst>
            </a:pP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215900" algn="l"/>
                <a:tab pos="749300" algn="l"/>
                <a:tab pos="24384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式中 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Y——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点数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749300" algn="l"/>
                <a:tab pos="24384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5900" algn="l"/>
                <a:tab pos="749300" algn="l"/>
                <a:tab pos="24384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15"/>
              </a:lnSpc>
              <a:tabLst>
                <a:tab pos="215900" algn="l"/>
                <a:tab pos="749300" algn="l"/>
                <a:tab pos="24384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 ——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等级序号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29029" name="Text Box 5"/>
          <p:cNvSpPr txBox="1"/>
          <p:nvPr/>
        </p:nvSpPr>
        <p:spPr>
          <a:xfrm>
            <a:off x="1095375" y="1565275"/>
            <a:ext cx="8128000" cy="8693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965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将全部评价项目合并成一个总体，根据各个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815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项目在总体中的地位和重要性，分别给定权数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030" name="Text Box 6"/>
          <p:cNvSpPr txBox="1"/>
          <p:nvPr/>
        </p:nvSpPr>
        <p:spPr>
          <a:xfrm>
            <a:off x="1095375" y="2482850"/>
            <a:ext cx="3056890" cy="5092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975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）。合并权数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9031" name="Text Box 7"/>
          <p:cNvSpPr txBox="1"/>
          <p:nvPr/>
        </p:nvSpPr>
        <p:spPr>
          <a:xfrm>
            <a:off x="1095375" y="3944938"/>
            <a:ext cx="8128000" cy="18872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15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为了将企事业单位相同性质的岗位归入一定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815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等级，可将工作岗位评价的总点数分为若干级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5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别。岗位权数划级评定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:P251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0053" name="Line 5"/>
          <p:cNvSpPr/>
          <p:nvPr/>
        </p:nvSpPr>
        <p:spPr>
          <a:xfrm>
            <a:off x="3289300" y="2330450"/>
            <a:ext cx="3881438" cy="1588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4" name="Line 6"/>
          <p:cNvSpPr/>
          <p:nvPr/>
        </p:nvSpPr>
        <p:spPr>
          <a:xfrm>
            <a:off x="3289300" y="2762250"/>
            <a:ext cx="3881438" cy="1588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5" name="Line 7"/>
          <p:cNvSpPr/>
          <p:nvPr/>
        </p:nvSpPr>
        <p:spPr>
          <a:xfrm>
            <a:off x="3289300" y="6443663"/>
            <a:ext cx="3881438" cy="1587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6" name="Line 8"/>
          <p:cNvSpPr/>
          <p:nvPr/>
        </p:nvSpPr>
        <p:spPr>
          <a:xfrm>
            <a:off x="3289300" y="2330450"/>
            <a:ext cx="1588" cy="4113213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7" name="Line 9"/>
          <p:cNvSpPr/>
          <p:nvPr/>
        </p:nvSpPr>
        <p:spPr>
          <a:xfrm>
            <a:off x="4602163" y="2330450"/>
            <a:ext cx="1587" cy="4113213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8" name="Line 10"/>
          <p:cNvSpPr/>
          <p:nvPr/>
        </p:nvSpPr>
        <p:spPr>
          <a:xfrm>
            <a:off x="5802313" y="2330450"/>
            <a:ext cx="1587" cy="4113213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59" name="Line 11"/>
          <p:cNvSpPr/>
          <p:nvPr/>
        </p:nvSpPr>
        <p:spPr>
          <a:xfrm>
            <a:off x="7170738" y="2330450"/>
            <a:ext cx="1587" cy="4113213"/>
          </a:xfrm>
          <a:prstGeom prst="line">
            <a:avLst/>
          </a:prstGeom>
          <a:ln w="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0060" name="Text Box 12"/>
          <p:cNvSpPr txBox="1"/>
          <p:nvPr/>
        </p:nvSpPr>
        <p:spPr>
          <a:xfrm>
            <a:off x="3881438" y="3214688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1" name="Text Box 13"/>
          <p:cNvSpPr txBox="1"/>
          <p:nvPr/>
        </p:nvSpPr>
        <p:spPr>
          <a:xfrm>
            <a:off x="3881438" y="3579813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2" name="Text Box 14"/>
          <p:cNvSpPr txBox="1"/>
          <p:nvPr/>
        </p:nvSpPr>
        <p:spPr>
          <a:xfrm>
            <a:off x="3881438" y="3946525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3" name="Text Box 15"/>
          <p:cNvSpPr txBox="1"/>
          <p:nvPr/>
        </p:nvSpPr>
        <p:spPr>
          <a:xfrm>
            <a:off x="3881438" y="4311650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4" name="Text Box 16"/>
          <p:cNvSpPr txBox="1"/>
          <p:nvPr/>
        </p:nvSpPr>
        <p:spPr>
          <a:xfrm>
            <a:off x="3881438" y="4676775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5" name="Text Box 17"/>
          <p:cNvSpPr txBox="1"/>
          <p:nvPr/>
        </p:nvSpPr>
        <p:spPr>
          <a:xfrm>
            <a:off x="3881438" y="5041900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6" name="Text Box 18"/>
          <p:cNvSpPr txBox="1"/>
          <p:nvPr/>
        </p:nvSpPr>
        <p:spPr>
          <a:xfrm>
            <a:off x="3881438" y="5405438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7" name="Text Box 19"/>
          <p:cNvSpPr txBox="1"/>
          <p:nvPr/>
        </p:nvSpPr>
        <p:spPr>
          <a:xfrm>
            <a:off x="3883025" y="5770563"/>
            <a:ext cx="14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0068" name="Text Box 20"/>
          <p:cNvSpPr txBox="1"/>
          <p:nvPr/>
        </p:nvSpPr>
        <p:spPr>
          <a:xfrm>
            <a:off x="1628775" y="828675"/>
            <a:ext cx="5334000" cy="1214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1066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根据计分转换工资率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66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66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66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66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75"/>
              </a:lnSpc>
              <a:tabLst>
                <a:tab pos="1066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评分数与工资率转换表举例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069" name="Text Box 21"/>
          <p:cNvSpPr txBox="1"/>
          <p:nvPr/>
        </p:nvSpPr>
        <p:spPr>
          <a:xfrm>
            <a:off x="3436938" y="2436813"/>
            <a:ext cx="2326005" cy="36226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320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工资职级   分数范围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208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208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208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208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25"/>
              </a:lnSpc>
              <a:tabLst>
                <a:tab pos="1320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101-150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151-200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201-250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251-300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301-350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351-400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401-450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208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451-500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070" name="Text Box 22"/>
          <p:cNvSpPr txBox="1"/>
          <p:nvPr/>
        </p:nvSpPr>
        <p:spPr>
          <a:xfrm>
            <a:off x="6042025" y="2436813"/>
            <a:ext cx="1005205" cy="36245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90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月薪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0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0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0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0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40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160-210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200-250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240-290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280-330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320-370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360-410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400-450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90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440-490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1077" name="Text Box 5"/>
          <p:cNvSpPr txBox="1"/>
          <p:nvPr/>
        </p:nvSpPr>
        <p:spPr>
          <a:xfrm>
            <a:off x="1323975" y="711200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1078" name="Text Box 6"/>
          <p:cNvSpPr txBox="1"/>
          <p:nvPr/>
        </p:nvSpPr>
        <p:spPr>
          <a:xfrm>
            <a:off x="1323975" y="16732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1079" name="Text Box 7"/>
          <p:cNvSpPr txBox="1"/>
          <p:nvPr/>
        </p:nvSpPr>
        <p:spPr>
          <a:xfrm>
            <a:off x="1323975" y="28924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1080" name="Text Box 8"/>
          <p:cNvSpPr txBox="1"/>
          <p:nvPr/>
        </p:nvSpPr>
        <p:spPr>
          <a:xfrm>
            <a:off x="1323975" y="41116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1081" name="Text Box 9"/>
          <p:cNvSpPr txBox="1"/>
          <p:nvPr/>
        </p:nvSpPr>
        <p:spPr>
          <a:xfrm>
            <a:off x="1323975" y="52038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1082" name="Text Box 10"/>
          <p:cNvSpPr txBox="1"/>
          <p:nvPr/>
        </p:nvSpPr>
        <p:spPr>
          <a:xfrm>
            <a:off x="1666875" y="679450"/>
            <a:ext cx="511302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76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、成本相对较低的岗位评价方法是（）。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3" name="Text Box 11"/>
          <p:cNvSpPr txBox="1"/>
          <p:nvPr/>
        </p:nvSpPr>
        <p:spPr>
          <a:xfrm>
            <a:off x="1622425" y="962025"/>
            <a:ext cx="1521460" cy="5930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）排列法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）分类法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4" name="Text Box 12"/>
          <p:cNvSpPr txBox="1"/>
          <p:nvPr/>
        </p:nvSpPr>
        <p:spPr>
          <a:xfrm>
            <a:off x="3879850" y="962025"/>
            <a:ext cx="2070100" cy="5930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）关键事件法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）因素比较法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5" name="Text Box 13"/>
          <p:cNvSpPr txBox="1"/>
          <p:nvPr/>
        </p:nvSpPr>
        <p:spPr>
          <a:xfrm>
            <a:off x="1666875" y="1641475"/>
            <a:ext cx="751332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76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、分类法是一种典型的岗位评价方法，关于它的描述不正确的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0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6" name="Text Box 14"/>
          <p:cNvSpPr txBox="1"/>
          <p:nvPr/>
        </p:nvSpPr>
        <p:spPr>
          <a:xfrm>
            <a:off x="1622425" y="2219325"/>
            <a:ext cx="223266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划分类别是关键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7" name="Text Box 15"/>
          <p:cNvSpPr txBox="1"/>
          <p:nvPr/>
        </p:nvSpPr>
        <p:spPr>
          <a:xfrm>
            <a:off x="4441825" y="2219325"/>
            <a:ext cx="194564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成本相对较高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8" name="Text Box 16"/>
          <p:cNvSpPr txBox="1"/>
          <p:nvPr/>
        </p:nvSpPr>
        <p:spPr>
          <a:xfrm>
            <a:off x="1622425" y="2540000"/>
            <a:ext cx="7553960" cy="8147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940"/>
              </a:lnSpc>
              <a:tabLst>
                <a:tab pos="508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适用大企业管理岗位 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对精度要求高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508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是一种岗位评价方法。适用于能随时掌握较为详细的市场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90"/>
              </a:lnSpc>
              <a:tabLst>
                <a:tab pos="508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薪酬调查资料的企业．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89" name="Text Box 17"/>
          <p:cNvSpPr txBox="1"/>
          <p:nvPr/>
        </p:nvSpPr>
        <p:spPr>
          <a:xfrm>
            <a:off x="1697038" y="3438525"/>
            <a:ext cx="1699260" cy="5721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关键事件法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因素比较法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90" name="Text Box 18"/>
          <p:cNvSpPr txBox="1"/>
          <p:nvPr/>
        </p:nvSpPr>
        <p:spPr>
          <a:xfrm>
            <a:off x="4132263" y="3438525"/>
            <a:ext cx="1181100" cy="5721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评分法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排列法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91" name="Text Box 19"/>
          <p:cNvSpPr txBox="1"/>
          <p:nvPr/>
        </p:nvSpPr>
        <p:spPr>
          <a:xfrm>
            <a:off x="1666875" y="4079875"/>
            <a:ext cx="7513320" cy="15944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76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、通过将岗位与事先设定好的代表性岗位比较，确定岗位相对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0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价值的工作岗位评价方法是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9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排列法        （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）分值法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0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分类法        （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）评分法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65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、能够量化，可以避免主观因素对评价工作影响的岗位评价方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9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法是（   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92" name="Text Box 20"/>
          <p:cNvSpPr txBox="1"/>
          <p:nvPr/>
        </p:nvSpPr>
        <p:spPr>
          <a:xfrm>
            <a:off x="1920875" y="5749925"/>
            <a:ext cx="132334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排列法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93" name="Text Box 21"/>
          <p:cNvSpPr txBox="1"/>
          <p:nvPr/>
        </p:nvSpPr>
        <p:spPr>
          <a:xfrm>
            <a:off x="4195763" y="5749925"/>
            <a:ext cx="130302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分值法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094" name="Text Box 22"/>
          <p:cNvSpPr txBox="1"/>
          <p:nvPr/>
        </p:nvSpPr>
        <p:spPr>
          <a:xfrm>
            <a:off x="1920875" y="6070600"/>
            <a:ext cx="3500755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因素比较法    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评分法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2099" name="Freeform 3"/>
          <p:cNvSpPr/>
          <p:nvPr>
            <p:custDataLst>
              <p:tags r:id="rId7"/>
            </p:custDataLst>
          </p:nvPr>
        </p:nvSpPr>
        <p:spPr>
          <a:xfrm>
            <a:off x="954088" y="1331913"/>
            <a:ext cx="8569325" cy="5516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16562"/>
              </a:cxn>
              <a:cxn ang="0">
                <a:pos x="8569325" y="5516562"/>
              </a:cxn>
              <a:cxn ang="0">
                <a:pos x="8569325" y="0"/>
              </a:cxn>
              <a:cxn ang="0">
                <a:pos x="0" y="0"/>
              </a:cxn>
            </a:cxnLst>
            <a:pathLst>
              <a:path w="5398" h="3475">
                <a:moveTo>
                  <a:pt x="0" y="0"/>
                </a:moveTo>
                <a:lnTo>
                  <a:pt x="0" y="3475"/>
                </a:lnTo>
                <a:lnTo>
                  <a:pt x="5398" y="3475"/>
                </a:lnTo>
                <a:lnTo>
                  <a:pt x="53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102" name="Text Box 6"/>
          <p:cNvSpPr txBox="1"/>
          <p:nvPr/>
        </p:nvSpPr>
        <p:spPr>
          <a:xfrm>
            <a:off x="1154113" y="1881188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2103" name="Text Box 8"/>
          <p:cNvSpPr txBox="1"/>
          <p:nvPr/>
        </p:nvSpPr>
        <p:spPr>
          <a:xfrm>
            <a:off x="1154113" y="293687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2104" name="Text Box 9"/>
          <p:cNvSpPr txBox="1"/>
          <p:nvPr/>
        </p:nvSpPr>
        <p:spPr>
          <a:xfrm>
            <a:off x="1154113" y="4078288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2105" name="Text Box 10"/>
          <p:cNvSpPr txBox="1"/>
          <p:nvPr/>
        </p:nvSpPr>
        <p:spPr>
          <a:xfrm>
            <a:off x="1154113" y="5137150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2106" name="Text Box 12"/>
          <p:cNvSpPr txBox="1"/>
          <p:nvPr/>
        </p:nvSpPr>
        <p:spPr>
          <a:xfrm>
            <a:off x="882650" y="466725"/>
            <a:ext cx="4853940" cy="16236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200"/>
              </a:lnSpc>
              <a:tabLst>
                <a:tab pos="342900" algn="l"/>
                <a:tab pos="406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练习：</a:t>
            </a: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064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064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4064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65"/>
              </a:lnSpc>
              <a:tabLst>
                <a:tab pos="342900" algn="l"/>
                <a:tab pos="4064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单项选择题：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00"/>
              </a:lnSpc>
              <a:tabLst>
                <a:tab pos="342900" algn="l"/>
                <a:tab pos="4064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．关于分类法的不正确描述是（ 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07" name="Text Box 13"/>
          <p:cNvSpPr txBox="1"/>
          <p:nvPr/>
        </p:nvSpPr>
        <p:spPr>
          <a:xfrm>
            <a:off x="1452563" y="2200275"/>
            <a:ext cx="206756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、成本相对较高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08" name="Text Box 14"/>
          <p:cNvSpPr txBox="1"/>
          <p:nvPr/>
        </p:nvSpPr>
        <p:spPr>
          <a:xfrm>
            <a:off x="4033838" y="2200275"/>
            <a:ext cx="3115945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、适用于大企业管理岗位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09" name="Text Box 15"/>
          <p:cNvSpPr txBox="1"/>
          <p:nvPr/>
        </p:nvSpPr>
        <p:spPr>
          <a:xfrm>
            <a:off x="1154113" y="2552700"/>
            <a:ext cx="7459980" cy="13982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940"/>
              </a:lnSpc>
              <a:tabLst>
                <a:tab pos="304800" algn="l"/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、划分类别是关键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、对精度要求高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304800" algn="l"/>
                <a:tab pos="342900" algn="l"/>
              </a:tabLst>
            </a:pP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．工作岗位分析与评价的目的在于明确每个岗位的（ 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75"/>
              </a:lnSpc>
              <a:tabLst>
                <a:tab pos="304800" algn="l"/>
                <a:tab pos="3429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、绝对价值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、相对价值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、排列顺序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、实际价值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15"/>
              </a:lnSpc>
              <a:tabLst>
                <a:tab pos="304800" algn="l"/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多项选择题：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10" name="Text Box 16"/>
          <p:cNvSpPr txBox="1"/>
          <p:nvPr/>
        </p:nvSpPr>
        <p:spPr>
          <a:xfrm>
            <a:off x="1497013" y="4046538"/>
            <a:ext cx="3898265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．岗位评价经常使用的方法有（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11" name="Text Box 17"/>
          <p:cNvSpPr txBox="1"/>
          <p:nvPr/>
        </p:nvSpPr>
        <p:spPr>
          <a:xfrm>
            <a:off x="6051550" y="4008438"/>
            <a:ext cx="53340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2112" name="Text Box 18"/>
          <p:cNvSpPr txBox="1"/>
          <p:nvPr/>
        </p:nvSpPr>
        <p:spPr>
          <a:xfrm>
            <a:off x="1452563" y="4398963"/>
            <a:ext cx="477266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、排列法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、分类法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、因素比较法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13" name="Text Box 19"/>
          <p:cNvSpPr txBox="1"/>
          <p:nvPr/>
        </p:nvSpPr>
        <p:spPr>
          <a:xfrm>
            <a:off x="1452563" y="4751388"/>
            <a:ext cx="4203065" cy="6045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940"/>
              </a:lnSpc>
              <a:tabLst>
                <a:tab pos="38100" algn="l"/>
              </a:tabLst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、评分法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、解析法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38100" algn="l"/>
              </a:tabLst>
            </a:pP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．关于岗位分类法的正确描述是（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114" name="Text Box 21"/>
          <p:cNvSpPr txBox="1"/>
          <p:nvPr/>
        </p:nvSpPr>
        <p:spPr>
          <a:xfrm>
            <a:off x="1452563" y="5456238"/>
            <a:ext cx="6906260" cy="6045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、成本相对较高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、操作简单明了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、划分类别是关键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75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、对精度要求高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、适用于大企业管理岗位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3125" name="Text Box 5"/>
          <p:cNvSpPr txBox="1"/>
          <p:nvPr/>
        </p:nvSpPr>
        <p:spPr>
          <a:xfrm>
            <a:off x="1323975" y="746125"/>
            <a:ext cx="12954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第三节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26" name="Text Box 6"/>
          <p:cNvSpPr txBox="1"/>
          <p:nvPr/>
        </p:nvSpPr>
        <p:spPr>
          <a:xfrm>
            <a:off x="3052763" y="746125"/>
            <a:ext cx="25908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人工成本核算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27" name="Text Box 7"/>
          <p:cNvSpPr txBox="1"/>
          <p:nvPr/>
        </p:nvSpPr>
        <p:spPr>
          <a:xfrm>
            <a:off x="1470025" y="1671638"/>
            <a:ext cx="8255000" cy="4581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学习目标：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通过学习掌握人工成本的构成、影响因素，以及人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工成本核算的程序和方法。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［知识要求］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一、人工成本的概念及其构成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二、确定合理人工成本应考虑的因素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三、人工成本核算的意义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［能力要求］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一、人工成本核算程序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9906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990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二、合理确定人工成本的方法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4149" name="Text Box 5"/>
          <p:cNvSpPr txBox="1"/>
          <p:nvPr/>
        </p:nvSpPr>
        <p:spPr>
          <a:xfrm>
            <a:off x="1323975" y="715963"/>
            <a:ext cx="77533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知识要求：一、人工成本的概念及其构成</a:t>
            </a:r>
            <a:r>
              <a:rPr lang="en-US" altLang="zh-CN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150" name="Text Box 6"/>
          <p:cNvSpPr txBox="1"/>
          <p:nvPr/>
        </p:nvSpPr>
        <p:spPr>
          <a:xfrm>
            <a:off x="1323975" y="2052638"/>
            <a:ext cx="3302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（一）人工成本的概念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151" name="Text Box 7"/>
          <p:cNvSpPr txBox="1"/>
          <p:nvPr/>
        </p:nvSpPr>
        <p:spPr>
          <a:xfrm>
            <a:off x="1666875" y="2509838"/>
            <a:ext cx="7594600" cy="11537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114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企业人工成本，也称用人费（人工费）或人事费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75"/>
              </a:lnSpc>
              <a:tabLst>
                <a:tab pos="1143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用，是指企业在生产经营活动中用于和支付给员工的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1143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全部费用。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152" name="Text Box 8"/>
          <p:cNvSpPr txBox="1"/>
          <p:nvPr/>
        </p:nvSpPr>
        <p:spPr>
          <a:xfrm>
            <a:off x="1600200" y="3779838"/>
            <a:ext cx="7670800" cy="11537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76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内容：从业人员劳动报酬总额、社会保险费用、福利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75"/>
              </a:lnSpc>
              <a:tabLst>
                <a:tab pos="76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费用、教育费用、劳动保护费用、住房费用和其他人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76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工成本等。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153" name="Text Box 9"/>
          <p:cNvSpPr txBox="1"/>
          <p:nvPr/>
        </p:nvSpPr>
        <p:spPr>
          <a:xfrm>
            <a:off x="1600200" y="5049838"/>
            <a:ext cx="775462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人工成本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企业成本费中用于人工的部分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企业税后利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154" name="Text Box 10"/>
          <p:cNvSpPr txBox="1"/>
          <p:nvPr/>
        </p:nvSpPr>
        <p:spPr>
          <a:xfrm>
            <a:off x="1666875" y="5465763"/>
            <a:ext cx="3632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润中用于员工分配的部分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365" name="Text Box 5"/>
          <p:cNvSpPr txBox="1"/>
          <p:nvPr/>
        </p:nvSpPr>
        <p:spPr>
          <a:xfrm>
            <a:off x="1323975" y="765175"/>
            <a:ext cx="55118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（四）</a:t>
            </a:r>
            <a:r>
              <a:rPr lang="zh-CN" altLang="en-US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薪酬与激励机制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6" name="Rectangle 3"/>
          <p:cNvSpPr txBox="1"/>
          <p:nvPr>
            <p:custDataLst>
              <p:tags r:id="rId7"/>
            </p:custDataLst>
          </p:nvPr>
        </p:nvSpPr>
        <p:spPr>
          <a:xfrm>
            <a:off x="1677988" y="1628775"/>
            <a:ext cx="7772400" cy="4454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从一个物理学公式谈起</a:t>
            </a: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endParaRPr lang="en-US" altLang="zh-CN" sz="2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E=mv</a:t>
            </a:r>
            <a:r>
              <a:rPr lang="en-US" altLang="zh-CN" sz="2800" b="1" baseline="30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/2</a:t>
            </a:r>
            <a:endParaRPr lang="en-US" altLang="zh-CN" sz="2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E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：动能</a:t>
            </a: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——HR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的产出</a:t>
            </a:r>
            <a:endParaRPr lang="zh-CN" altLang="en-US" sz="2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：质量</a:t>
            </a: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——HR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状况</a:t>
            </a:r>
            <a:endParaRPr lang="zh-CN" altLang="en-US" sz="2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：速度</a:t>
            </a: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员工队伍的状态</a:t>
            </a:r>
            <a:endParaRPr lang="zh-CN" altLang="en-US" sz="2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i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思考题</a:t>
            </a:r>
            <a:r>
              <a:rPr lang="en-US" altLang="zh-CN" sz="2800" b="1" i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endParaRPr lang="en-US" altLang="zh-CN" sz="2800" b="1" i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员工队伍的状态与哪些因素有关？</a:t>
            </a:r>
            <a:endParaRPr lang="zh-CN" altLang="en-US" sz="2800" b="1" i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b="1" i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7" name="云形标注 11"/>
          <p:cNvSpPr/>
          <p:nvPr>
            <p:custDataLst>
              <p:tags r:id="rId8"/>
            </p:custDataLst>
          </p:nvPr>
        </p:nvSpPr>
        <p:spPr>
          <a:xfrm>
            <a:off x="7434263" y="2124075"/>
            <a:ext cx="2016125" cy="1836738"/>
          </a:xfrm>
          <a:prstGeom prst="cloudCallout">
            <a:avLst>
              <a:gd name="adj1" fmla="val -115708"/>
              <a:gd name="adj2" fmla="val 50551"/>
            </a:avLst>
          </a:prstGeom>
          <a:solidFill>
            <a:schemeClr val="accent6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企业愿景、薪酬、文化、培训、发展。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charRg st="13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charRg st="26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>
                                            <p:txEl>
                                              <p:char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>
                                            <p:txEl>
                                              <p:char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7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>
                                            <p:txEl>
                                              <p:charRg st="7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>
                                            <p:txEl>
                                              <p:charRg st="7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charRg st="8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6">
                                            <p:txEl>
                                              <p:charRg st="8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6">
                                            <p:txEl>
                                              <p:charRg st="84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5173" name="Text Box 5"/>
          <p:cNvSpPr txBox="1"/>
          <p:nvPr/>
        </p:nvSpPr>
        <p:spPr>
          <a:xfrm>
            <a:off x="1171575" y="819150"/>
            <a:ext cx="2540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（二）人工成本的构成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174" name="Text Box 6"/>
          <p:cNvSpPr txBox="1"/>
          <p:nvPr/>
        </p:nvSpPr>
        <p:spPr>
          <a:xfrm>
            <a:off x="1679575" y="1276350"/>
            <a:ext cx="711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在计算人工费用总额时，可以在应付工资中核算，且员工的福利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175" name="Text Box 7"/>
          <p:cNvSpPr txBox="1"/>
          <p:nvPr/>
        </p:nvSpPr>
        <p:spPr>
          <a:xfrm>
            <a:off x="1171575" y="1581150"/>
            <a:ext cx="457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费用可在工资总额基础上按１４％计提。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5176" name="Text Box 8"/>
          <p:cNvSpPr txBox="1"/>
          <p:nvPr/>
        </p:nvSpPr>
        <p:spPr>
          <a:xfrm>
            <a:off x="1171575" y="2038350"/>
            <a:ext cx="7769225" cy="11798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、从业人员劳动报酬：在岗员工工资总额（含不在岗员工生活费），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聘用、留用的离退休人员的劳动报酬；其中在岗员工工资总额包括基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础工资、职务工资、工龄工资、级别工资、计件工资、奖金、津贴、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补贴、其他。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177" name="Text Box 9"/>
          <p:cNvSpPr txBox="1"/>
          <p:nvPr/>
        </p:nvSpPr>
        <p:spPr>
          <a:xfrm>
            <a:off x="1171575" y="3409950"/>
            <a:ext cx="7620000" cy="871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、社会保险费用：包括养老保险费用、医疗保险费用、失业保险费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用、工伤保险费用、生育保险费用、补充养老保险及其他，按企业列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支数统计。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178" name="Text Box 10"/>
          <p:cNvSpPr txBox="1"/>
          <p:nvPr/>
        </p:nvSpPr>
        <p:spPr>
          <a:xfrm>
            <a:off x="1171575" y="4476750"/>
            <a:ext cx="7769225" cy="871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、职工福利费用：工资外支付给个人和集体的福利费的总称，包括取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暖费、计划生育补贴、集体福利设施以及提取的职工福利费、公益金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集体管理费用、其他福利性支出。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179" name="Text Box 11"/>
          <p:cNvSpPr txBox="1"/>
          <p:nvPr/>
        </p:nvSpPr>
        <p:spPr>
          <a:xfrm>
            <a:off x="1171575" y="5543550"/>
            <a:ext cx="7769225" cy="563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、职工教育费用：包括职工教育经费、其他教育培训费用支出，来源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有其他应付款和营业外收入，以实际支出统计。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6197" name="Text Box 5"/>
          <p:cNvSpPr txBox="1"/>
          <p:nvPr/>
        </p:nvSpPr>
        <p:spPr>
          <a:xfrm>
            <a:off x="1323975" y="2100263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6198" name="Text Box 6"/>
          <p:cNvSpPr txBox="1"/>
          <p:nvPr/>
        </p:nvSpPr>
        <p:spPr>
          <a:xfrm>
            <a:off x="1323975" y="3427413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6199" name="Text Box 7"/>
          <p:cNvSpPr txBox="1"/>
          <p:nvPr/>
        </p:nvSpPr>
        <p:spPr>
          <a:xfrm>
            <a:off x="1323975" y="4341813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6200" name="Text Box 8"/>
          <p:cNvSpPr txBox="1"/>
          <p:nvPr/>
        </p:nvSpPr>
        <p:spPr>
          <a:xfrm>
            <a:off x="1323975" y="5665788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36201" name="Text Box 9"/>
          <p:cNvSpPr txBox="1"/>
          <p:nvPr/>
        </p:nvSpPr>
        <p:spPr>
          <a:xfrm>
            <a:off x="1666875" y="2055813"/>
            <a:ext cx="7620000" cy="1180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、劳动保护费用：包括劳动保险用品、清凉</a:t>
            </a:r>
            <a:endParaRPr lang="zh-CN" altLang="en-US" sz="3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19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饮料和保健用品费用，以劳动保护费科目实际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4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列支。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202" name="Text Box 10"/>
          <p:cNvSpPr txBox="1"/>
          <p:nvPr/>
        </p:nvSpPr>
        <p:spPr>
          <a:xfrm>
            <a:off x="1666875" y="3381375"/>
            <a:ext cx="7473950" cy="7645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、职工住房费用：包括职工住房补贴、单位</a:t>
            </a:r>
            <a:endParaRPr lang="zh-CN" altLang="en-US" sz="3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19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负担住房公积金。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203" name="Text Box 11"/>
          <p:cNvSpPr txBox="1"/>
          <p:nvPr/>
        </p:nvSpPr>
        <p:spPr>
          <a:xfrm>
            <a:off x="1666875" y="4295775"/>
            <a:ext cx="7620000" cy="16694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、其他人工成本：包括提取工会经费、招聘</a:t>
            </a:r>
            <a:endParaRPr lang="zh-CN" altLang="en-US" sz="3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19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职工费用支出、使用临时人员的劳务费和其他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4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相关费用、培训中心（学院）经费等。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815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企业人工成本总额　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7221" name="Text Box 5"/>
          <p:cNvSpPr txBox="1"/>
          <p:nvPr/>
        </p:nvSpPr>
        <p:spPr>
          <a:xfrm>
            <a:off x="866775" y="746125"/>
            <a:ext cx="8229600" cy="38074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400"/>
              </a:lnSpc>
              <a:tabLst>
                <a:tab pos="330200" algn="l"/>
                <a:tab pos="457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二、确定合理人工成本应考虑的因素（３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90"/>
              </a:lnSpc>
              <a:tabLst>
                <a:tab pos="330200" algn="l"/>
                <a:tab pos="457200" algn="l"/>
              </a:tabLst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个）</a:t>
            </a:r>
            <a:r>
              <a:rPr lang="en-US" altLang="zh-CN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  <a:tab pos="457200" algn="l"/>
              </a:tabLst>
            </a:pPr>
            <a:endParaRPr lang="en-US" altLang="zh-CN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00"/>
              </a:lnSpc>
              <a:tabLst>
                <a:tab pos="330200" algn="l"/>
                <a:tab pos="457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（一）企业的支付能力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  <a:tab pos="457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30200" algn="l"/>
                <a:tab pos="457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重要原则：生产率增长先于薪资的增长。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  <a:tab pos="457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30200" algn="l"/>
                <a:tab pos="457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影响企业支付能力的因素：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  <a:tab pos="457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30200" algn="l"/>
                <a:tab pos="457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１实物劳动生产率（一般）    产品数量／时间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  <a:tab pos="457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30200" algn="l"/>
                <a:tab pos="457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２销货劳动生产率（一般）    销售价值／时间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  <a:tab pos="457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330200" algn="l"/>
                <a:tab pos="457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３人工成本比率（重要）    人工成本／销售额＊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100%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222" name="Text Box 6"/>
          <p:cNvSpPr txBox="1"/>
          <p:nvPr/>
        </p:nvSpPr>
        <p:spPr>
          <a:xfrm>
            <a:off x="1196975" y="4662488"/>
            <a:ext cx="3302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４劳动分配率（重要）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7223" name="Text Box 7"/>
          <p:cNvSpPr txBox="1"/>
          <p:nvPr/>
        </p:nvSpPr>
        <p:spPr>
          <a:xfrm>
            <a:off x="5106988" y="4662488"/>
            <a:ext cx="3657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人工成本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净产值＊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100%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224" name="Text Box 8"/>
          <p:cNvSpPr txBox="1"/>
          <p:nvPr/>
        </p:nvSpPr>
        <p:spPr>
          <a:xfrm>
            <a:off x="1196975" y="5138738"/>
            <a:ext cx="670179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５附加价值劳动生产率（一般） 净产值／人数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225" name="Text Box 9"/>
          <p:cNvSpPr txBox="1"/>
          <p:nvPr/>
        </p:nvSpPr>
        <p:spPr>
          <a:xfrm>
            <a:off x="1196975" y="5614988"/>
            <a:ext cx="379095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６单位制品费用（一般）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７损益分歧点     （重要）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226" name="Text Box 10"/>
          <p:cNvSpPr txBox="1"/>
          <p:nvPr/>
        </p:nvSpPr>
        <p:spPr>
          <a:xfrm>
            <a:off x="5767388" y="5614988"/>
            <a:ext cx="334010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8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总人工成本／总制品数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8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利润＝０时的销售额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8245" name="Text Box 5"/>
          <p:cNvSpPr txBox="1"/>
          <p:nvPr/>
        </p:nvSpPr>
        <p:spPr>
          <a:xfrm>
            <a:off x="1323975" y="746125"/>
            <a:ext cx="7340600" cy="9582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（二）员工的生计费用（是人工费的下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4075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限，不受企业支付能力影响）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246" name="Text Box 6"/>
          <p:cNvSpPr txBox="1"/>
          <p:nvPr/>
        </p:nvSpPr>
        <p:spPr>
          <a:xfrm>
            <a:off x="1704975" y="2103438"/>
            <a:ext cx="7594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生计费用随着物价和生活水平两个因素变化而变化，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247" name="Text Box 7"/>
          <p:cNvSpPr txBox="1"/>
          <p:nvPr/>
        </p:nvSpPr>
        <p:spPr>
          <a:xfrm>
            <a:off x="1666875" y="2509838"/>
            <a:ext cx="4292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指维持某一水准的生活费用。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248" name="Text Box 8"/>
          <p:cNvSpPr txBox="1"/>
          <p:nvPr/>
        </p:nvSpPr>
        <p:spPr>
          <a:xfrm>
            <a:off x="1323975" y="3462338"/>
            <a:ext cx="7924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１掌握物价的变动情况（可以从政府公布的物价指数中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249" name="Text Box 9"/>
          <p:cNvSpPr txBox="1"/>
          <p:nvPr/>
        </p:nvSpPr>
        <p:spPr>
          <a:xfrm>
            <a:off x="1666875" y="3859213"/>
            <a:ext cx="990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获得）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8250" name="Text Box 10"/>
          <p:cNvSpPr txBox="1"/>
          <p:nvPr/>
        </p:nvSpPr>
        <p:spPr>
          <a:xfrm>
            <a:off x="1323975" y="4811713"/>
            <a:ext cx="6604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２了解生活水平的提高程度（企业员工协商）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39269" name="Text Box 5"/>
          <p:cNvSpPr txBox="1"/>
          <p:nvPr/>
        </p:nvSpPr>
        <p:spPr>
          <a:xfrm>
            <a:off x="1323975" y="755650"/>
            <a:ext cx="7239000" cy="10725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（三）工资的市场行情（市场工资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4565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率）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0" name="Text Box 6"/>
          <p:cNvSpPr txBox="1"/>
          <p:nvPr/>
        </p:nvSpPr>
        <p:spPr>
          <a:xfrm>
            <a:off x="1755775" y="2112963"/>
            <a:ext cx="2286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同工同薪原则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1" name="Text Box 7"/>
          <p:cNvSpPr txBox="1"/>
          <p:nvPr/>
        </p:nvSpPr>
        <p:spPr>
          <a:xfrm>
            <a:off x="2466975" y="2670175"/>
            <a:ext cx="6858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在不同的行业、企业，完成同样或同等价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2" name="Text Box 8"/>
          <p:cNvSpPr txBox="1"/>
          <p:nvPr/>
        </p:nvSpPr>
        <p:spPr>
          <a:xfrm>
            <a:off x="1666875" y="3127375"/>
            <a:ext cx="571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值的工作，应当得到同样的工资。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3" name="Text Box 9"/>
          <p:cNvSpPr txBox="1"/>
          <p:nvPr/>
        </p:nvSpPr>
        <p:spPr>
          <a:xfrm>
            <a:off x="1323975" y="3676650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比较方法：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4" name="Text Box 10"/>
          <p:cNvSpPr txBox="1"/>
          <p:nvPr/>
        </p:nvSpPr>
        <p:spPr>
          <a:xfrm>
            <a:off x="1323975" y="4225925"/>
            <a:ext cx="800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１一般：把本企业某一类型劳动者的个别薪酬与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5" name="Text Box 11"/>
          <p:cNvSpPr txBox="1"/>
          <p:nvPr/>
        </p:nvSpPr>
        <p:spPr>
          <a:xfrm>
            <a:off x="1666875" y="4683125"/>
            <a:ext cx="6858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其他企业同类型劳动者的个别薪酬相比较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6" name="Text Box 12"/>
          <p:cNvSpPr txBox="1"/>
          <p:nvPr/>
        </p:nvSpPr>
        <p:spPr>
          <a:xfrm>
            <a:off x="1323975" y="5781675"/>
            <a:ext cx="7620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２参考政府统计部门公布的行业工资资料（最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9277" name="Text Box 13"/>
          <p:cNvSpPr txBox="1"/>
          <p:nvPr/>
        </p:nvSpPr>
        <p:spPr>
          <a:xfrm>
            <a:off x="1666875" y="6238875"/>
            <a:ext cx="76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好）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0293" name="Text Box 5"/>
          <p:cNvSpPr txBox="1"/>
          <p:nvPr/>
        </p:nvSpPr>
        <p:spPr>
          <a:xfrm>
            <a:off x="1323975" y="696913"/>
            <a:ext cx="519684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三、人工成本核算的意义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294" name="Text Box 6"/>
          <p:cNvSpPr txBox="1"/>
          <p:nvPr/>
        </p:nvSpPr>
        <p:spPr>
          <a:xfrm>
            <a:off x="1323975" y="2052638"/>
            <a:ext cx="7937500" cy="1134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１及时有效地监控、控制生产经营过程中的费用支出，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改善费用支出结构，节约成本，降低产品价格，提高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市场竞争力。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295" name="Text Box 7"/>
          <p:cNvSpPr txBox="1"/>
          <p:nvPr/>
        </p:nvSpPr>
        <p:spPr>
          <a:xfrm>
            <a:off x="1323975" y="3798888"/>
            <a:ext cx="7937500" cy="1134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２根据自己的情况，寻找合适的人工成本的投入产出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点，达到既能以最小的投入换取最大的经济效益，又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能调动员工积极性。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1317" name="Text Box 5"/>
          <p:cNvSpPr txBox="1"/>
          <p:nvPr/>
        </p:nvSpPr>
        <p:spPr>
          <a:xfrm>
            <a:off x="1323975" y="2136775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41318" name="Text Box 6"/>
          <p:cNvSpPr txBox="1"/>
          <p:nvPr/>
        </p:nvSpPr>
        <p:spPr>
          <a:xfrm>
            <a:off x="1323975" y="704850"/>
            <a:ext cx="2191385" cy="6057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725"/>
              </a:lnSpc>
            </a:pPr>
            <a:r>
              <a:rPr lang="en-US" altLang="zh-CN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0811119</a:t>
            </a:r>
            <a:endParaRPr lang="en-US" altLang="zh-CN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1319" name="Text Box 7"/>
          <p:cNvSpPr txBox="1"/>
          <p:nvPr/>
        </p:nvSpPr>
        <p:spPr>
          <a:xfrm>
            <a:off x="1666875" y="2036763"/>
            <a:ext cx="737044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119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、从业人员劳动报酬包括（    ）。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p253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320" name="Text Box 8"/>
          <p:cNvSpPr txBox="1"/>
          <p:nvPr/>
        </p:nvSpPr>
        <p:spPr>
          <a:xfrm>
            <a:off x="1323975" y="2640013"/>
            <a:ext cx="5701030" cy="9099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外籍及港澳台人员的劳动报酬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2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社会保险费用总额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321" name="Text Box 9"/>
          <p:cNvSpPr txBox="1"/>
          <p:nvPr/>
        </p:nvSpPr>
        <p:spPr>
          <a:xfrm>
            <a:off x="1323975" y="3738563"/>
            <a:ext cx="5687695" cy="9099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聘用的离退休人员的劳动报酬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2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在岗员工工资总额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322" name="Text Box 10"/>
          <p:cNvSpPr txBox="1"/>
          <p:nvPr/>
        </p:nvSpPr>
        <p:spPr>
          <a:xfrm>
            <a:off x="1323975" y="4838700"/>
            <a:ext cx="564261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E 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留用的离退休人员的劳动报酬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2341" name="Line 5"/>
          <p:cNvSpPr/>
          <p:nvPr/>
        </p:nvSpPr>
        <p:spPr>
          <a:xfrm>
            <a:off x="4203700" y="3168650"/>
            <a:ext cx="4724400" cy="762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2342" name="Text Box 6"/>
          <p:cNvSpPr txBox="1"/>
          <p:nvPr/>
        </p:nvSpPr>
        <p:spPr>
          <a:xfrm>
            <a:off x="1689100" y="792163"/>
            <a:ext cx="733171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能力要求：一、人工成本核算程序</a:t>
            </a:r>
            <a:r>
              <a:rPr lang="en-US" altLang="zh-CN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343" name="Text Box 7"/>
          <p:cNvSpPr txBox="1"/>
          <p:nvPr/>
        </p:nvSpPr>
        <p:spPr>
          <a:xfrm>
            <a:off x="866775" y="1538288"/>
            <a:ext cx="46228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（一）人工成本基本核算指标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4" name="Text Box 8"/>
          <p:cNvSpPr txBox="1"/>
          <p:nvPr/>
        </p:nvSpPr>
        <p:spPr>
          <a:xfrm>
            <a:off x="1458913" y="1992313"/>
            <a:ext cx="24384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１企业从业人员年平均人数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5" name="Text Box 9"/>
          <p:cNvSpPr txBox="1"/>
          <p:nvPr/>
        </p:nvSpPr>
        <p:spPr>
          <a:xfrm>
            <a:off x="1450975" y="2503488"/>
            <a:ext cx="26416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２企业从业人员年均工作时数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6" name="Text Box 10"/>
          <p:cNvSpPr txBox="1"/>
          <p:nvPr/>
        </p:nvSpPr>
        <p:spPr>
          <a:xfrm>
            <a:off x="1450975" y="2992438"/>
            <a:ext cx="67056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企业从业人员人均工作时数＝企业年制度工作时间＋年加班工时－损耗工时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7" name="Text Box 11"/>
          <p:cNvSpPr txBox="1"/>
          <p:nvPr/>
        </p:nvSpPr>
        <p:spPr>
          <a:xfrm>
            <a:off x="4498975" y="3236913"/>
            <a:ext cx="22352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企业从业人员年平均人数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8" name="Text Box 12"/>
          <p:cNvSpPr txBox="1"/>
          <p:nvPr/>
        </p:nvSpPr>
        <p:spPr>
          <a:xfrm>
            <a:off x="1450975" y="3479800"/>
            <a:ext cx="26416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３企业销售收入（营业收入）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49" name="Text Box 13"/>
          <p:cNvSpPr txBox="1"/>
          <p:nvPr/>
        </p:nvSpPr>
        <p:spPr>
          <a:xfrm>
            <a:off x="1450975" y="3970338"/>
            <a:ext cx="22352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４企业增加值（纯收入）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50" name="Text Box 14"/>
          <p:cNvSpPr txBox="1"/>
          <p:nvPr/>
        </p:nvSpPr>
        <p:spPr>
          <a:xfrm>
            <a:off x="1450975" y="4203700"/>
            <a:ext cx="3740785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）生产法：增加值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总产出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中间投入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351" name="Text Box 15"/>
          <p:cNvSpPr txBox="1"/>
          <p:nvPr/>
        </p:nvSpPr>
        <p:spPr>
          <a:xfrm>
            <a:off x="1450975" y="4459288"/>
            <a:ext cx="661416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）收入法；增加值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劳动者报酬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固定资产折旧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生产税净额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营业赢余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352" name="Text Box 16"/>
          <p:cNvSpPr txBox="1"/>
          <p:nvPr/>
        </p:nvSpPr>
        <p:spPr>
          <a:xfrm>
            <a:off x="1450975" y="4937125"/>
            <a:ext cx="490982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５企业利润总额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税前利润总额过渡到税后利润总额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353" name="Text Box 17"/>
          <p:cNvSpPr txBox="1"/>
          <p:nvPr/>
        </p:nvSpPr>
        <p:spPr>
          <a:xfrm>
            <a:off x="1450975" y="5437188"/>
            <a:ext cx="22352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６企业成本（费用）总额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54" name="Text Box 18"/>
          <p:cNvSpPr txBox="1"/>
          <p:nvPr/>
        </p:nvSpPr>
        <p:spPr>
          <a:xfrm>
            <a:off x="1450975" y="5926138"/>
            <a:ext cx="18288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７企业人工成本总额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2355" name="Text Box 19"/>
          <p:cNvSpPr txBox="1"/>
          <p:nvPr/>
        </p:nvSpPr>
        <p:spPr>
          <a:xfrm>
            <a:off x="1654175" y="6419850"/>
            <a:ext cx="7705725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人工（薪酬）成本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薪酬总额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职工福利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职工教育经费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劳动保险费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劳动保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356" name="Text Box 20"/>
          <p:cNvSpPr txBox="1"/>
          <p:nvPr/>
        </p:nvSpPr>
        <p:spPr>
          <a:xfrm>
            <a:off x="1247775" y="6694488"/>
            <a:ext cx="216789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护费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住房费用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其它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3365" name="Line 5"/>
          <p:cNvSpPr/>
          <p:nvPr/>
        </p:nvSpPr>
        <p:spPr>
          <a:xfrm>
            <a:off x="4127500" y="3746500"/>
            <a:ext cx="22860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366" name="Line 6"/>
          <p:cNvSpPr/>
          <p:nvPr/>
        </p:nvSpPr>
        <p:spPr>
          <a:xfrm>
            <a:off x="4356100" y="4660900"/>
            <a:ext cx="30480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367" name="Line 7"/>
          <p:cNvSpPr/>
          <p:nvPr/>
        </p:nvSpPr>
        <p:spPr>
          <a:xfrm>
            <a:off x="4508500" y="5575300"/>
            <a:ext cx="26670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368" name="Text Box 8"/>
          <p:cNvSpPr txBox="1"/>
          <p:nvPr/>
        </p:nvSpPr>
        <p:spPr>
          <a:xfrm>
            <a:off x="3838575" y="3622675"/>
            <a:ext cx="18859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69" name="Text Box 9"/>
          <p:cNvSpPr txBox="1"/>
          <p:nvPr/>
        </p:nvSpPr>
        <p:spPr>
          <a:xfrm>
            <a:off x="4092575" y="4537075"/>
            <a:ext cx="18859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0" name="Text Box 10"/>
          <p:cNvSpPr txBox="1"/>
          <p:nvPr/>
        </p:nvSpPr>
        <p:spPr>
          <a:xfrm>
            <a:off x="1323975" y="836613"/>
            <a:ext cx="53340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（二）核算人工成本投入产出指标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1" name="Text Box 11"/>
          <p:cNvSpPr txBox="1"/>
          <p:nvPr/>
        </p:nvSpPr>
        <p:spPr>
          <a:xfrm>
            <a:off x="1323975" y="1274763"/>
            <a:ext cx="3986530" cy="490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6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销售收入（营业收入）与人工费用比率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劳动分配率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72" name="Text Box 12"/>
          <p:cNvSpPr txBox="1"/>
          <p:nvPr/>
        </p:nvSpPr>
        <p:spPr>
          <a:xfrm>
            <a:off x="1171575" y="2595563"/>
            <a:ext cx="8229600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１销售收入（营业收入）与人工费用比率：单位销售收入需投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入人工成本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3" name="Text Box 13"/>
          <p:cNvSpPr txBox="1"/>
          <p:nvPr/>
        </p:nvSpPr>
        <p:spPr>
          <a:xfrm>
            <a:off x="4829175" y="3370263"/>
            <a:ext cx="8128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人工费用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4" name="Text Box 14"/>
          <p:cNvSpPr txBox="1"/>
          <p:nvPr/>
        </p:nvSpPr>
        <p:spPr>
          <a:xfrm>
            <a:off x="2060575" y="3622675"/>
            <a:ext cx="152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人工费用比率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5" name="Text Box 15"/>
          <p:cNvSpPr txBox="1"/>
          <p:nvPr/>
        </p:nvSpPr>
        <p:spPr>
          <a:xfrm>
            <a:off x="4295775" y="3979863"/>
            <a:ext cx="20320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销售收入（营业收入）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6" name="Text Box 16"/>
          <p:cNvSpPr txBox="1"/>
          <p:nvPr/>
        </p:nvSpPr>
        <p:spPr>
          <a:xfrm>
            <a:off x="4752975" y="4425950"/>
            <a:ext cx="1712595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人工费用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员工总数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77" name="Text Box 17"/>
          <p:cNvSpPr txBox="1"/>
          <p:nvPr/>
        </p:nvSpPr>
        <p:spPr>
          <a:xfrm>
            <a:off x="4524375" y="4806950"/>
            <a:ext cx="2931795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销售收入（营业收入）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员工总数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378" name="Text Box 18"/>
          <p:cNvSpPr txBox="1"/>
          <p:nvPr/>
        </p:nvSpPr>
        <p:spPr>
          <a:xfrm>
            <a:off x="5133975" y="5199063"/>
            <a:ext cx="8128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薪酬水平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79" name="Text Box 19"/>
          <p:cNvSpPr txBox="1"/>
          <p:nvPr/>
        </p:nvSpPr>
        <p:spPr>
          <a:xfrm>
            <a:off x="4092575" y="5451475"/>
            <a:ext cx="18859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380" name="Text Box 20"/>
          <p:cNvSpPr txBox="1"/>
          <p:nvPr/>
        </p:nvSpPr>
        <p:spPr>
          <a:xfrm>
            <a:off x="4448175" y="5884863"/>
            <a:ext cx="28448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单位员工销售收入（营业收入）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4389" name="Text Box 5"/>
          <p:cNvSpPr txBox="1"/>
          <p:nvPr/>
        </p:nvSpPr>
        <p:spPr>
          <a:xfrm>
            <a:off x="1095375" y="962025"/>
            <a:ext cx="870902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例：假设人工比率为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，公司现有人员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名，平均薪酬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390" name="Text Box 6"/>
          <p:cNvSpPr txBox="1"/>
          <p:nvPr/>
        </p:nvSpPr>
        <p:spPr>
          <a:xfrm>
            <a:off x="1095375" y="1692275"/>
            <a:ext cx="745998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每人每月薪酬上升率为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，则人工费用总额变化如下：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391" name="Text Box 7"/>
          <p:cNvSpPr txBox="1"/>
          <p:nvPr/>
        </p:nvSpPr>
        <p:spPr>
          <a:xfrm>
            <a:off x="1095375" y="2422525"/>
            <a:ext cx="482536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现行人工费用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=200*800*12=192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392" name="Text Box 8"/>
          <p:cNvSpPr txBox="1"/>
          <p:nvPr/>
        </p:nvSpPr>
        <p:spPr>
          <a:xfrm>
            <a:off x="1095375" y="3152775"/>
            <a:ext cx="582485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目标人工费用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=200*800*1.05*12=201.6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393" name="Text Box 9"/>
          <p:cNvSpPr txBox="1"/>
          <p:nvPr/>
        </p:nvSpPr>
        <p:spPr>
          <a:xfrm>
            <a:off x="1095375" y="3883025"/>
            <a:ext cx="39624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所以，公司的目标销售额为：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4394" name="Text Box 10"/>
          <p:cNvSpPr txBox="1"/>
          <p:nvPr/>
        </p:nvSpPr>
        <p:spPr>
          <a:xfrm>
            <a:off x="1095375" y="4613275"/>
            <a:ext cx="858012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目标人工费用率＝（人工费用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销售额）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=201.6/17%=1185.9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395" name="Text Box 11"/>
          <p:cNvSpPr txBox="1"/>
          <p:nvPr/>
        </p:nvSpPr>
        <p:spPr>
          <a:xfrm>
            <a:off x="1095375" y="5343525"/>
            <a:ext cx="799084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目前销售额按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推算，既目前人工费用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/17%=1129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396" name="Text Box 12"/>
          <p:cNvSpPr txBox="1"/>
          <p:nvPr/>
        </p:nvSpPr>
        <p:spPr>
          <a:xfrm>
            <a:off x="1095375" y="6073775"/>
            <a:ext cx="923163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如果公司主管决定调薪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，则销售额也应提高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1185.9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／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1129.4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6389" name="Text Box 5"/>
          <p:cNvSpPr txBox="1"/>
          <p:nvPr/>
        </p:nvSpPr>
        <p:spPr>
          <a:xfrm>
            <a:off x="1323975" y="765175"/>
            <a:ext cx="40894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（五）</a:t>
            </a:r>
            <a:r>
              <a:rPr lang="zh-CN" altLang="en-US" sz="4400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提示 </a:t>
            </a:r>
            <a:r>
              <a:rPr lang="en-US" altLang="zh-CN" sz="4400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endParaRPr lang="en-US" altLang="zh-CN" sz="4400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90" name="Rectangle 3"/>
          <p:cNvSpPr txBox="1"/>
          <p:nvPr>
            <p:custDataLst>
              <p:tags r:id="rId7"/>
            </p:custDataLst>
          </p:nvPr>
        </p:nvSpPr>
        <p:spPr>
          <a:xfrm>
            <a:off x="1677988" y="1752600"/>
            <a:ext cx="7772400" cy="44545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员工动力之源乃在于理念、薪酬、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9600" indent="-609600">
              <a:spcBef>
                <a:spcPct val="20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文化、成长等多方面的有机结合。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薪酬并非唯一的，也未必是最重要的，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9600" indent="-609600">
              <a:spcBef>
                <a:spcPct val="20000"/>
              </a:spcBef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但却是最敏感的。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怎么发工资比发多少更重要！</a:t>
            </a: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36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charRg st="36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0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charRg st="67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0">
                                            <p:txEl>
                                              <p:charRg st="67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5413" name="Line 5"/>
          <p:cNvSpPr/>
          <p:nvPr/>
        </p:nvSpPr>
        <p:spPr>
          <a:xfrm>
            <a:off x="3441700" y="2782888"/>
            <a:ext cx="1905000" cy="1587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5414" name="Line 6"/>
          <p:cNvSpPr/>
          <p:nvPr/>
        </p:nvSpPr>
        <p:spPr>
          <a:xfrm>
            <a:off x="3670300" y="4078288"/>
            <a:ext cx="2362200" cy="1587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5415" name="Line 7"/>
          <p:cNvSpPr/>
          <p:nvPr/>
        </p:nvSpPr>
        <p:spPr>
          <a:xfrm>
            <a:off x="3670300" y="5221288"/>
            <a:ext cx="1066800" cy="1587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5416" name="Line 8"/>
          <p:cNvSpPr/>
          <p:nvPr/>
        </p:nvSpPr>
        <p:spPr>
          <a:xfrm>
            <a:off x="5041900" y="5221288"/>
            <a:ext cx="914400" cy="1587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5417" name="Text Box 9"/>
          <p:cNvSpPr txBox="1"/>
          <p:nvPr/>
        </p:nvSpPr>
        <p:spPr>
          <a:xfrm>
            <a:off x="4856163" y="5230813"/>
            <a:ext cx="99060" cy="190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9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*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18" name="Text Box 10"/>
          <p:cNvSpPr txBox="1"/>
          <p:nvPr/>
        </p:nvSpPr>
        <p:spPr>
          <a:xfrm>
            <a:off x="2146300" y="16827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19" name="Text Box 11"/>
          <p:cNvSpPr txBox="1"/>
          <p:nvPr/>
        </p:nvSpPr>
        <p:spPr>
          <a:xfrm>
            <a:off x="2755900" y="1682750"/>
            <a:ext cx="1524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劳动分配率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20" name="Text Box 12"/>
          <p:cNvSpPr txBox="1"/>
          <p:nvPr/>
        </p:nvSpPr>
        <p:spPr>
          <a:xfrm>
            <a:off x="2146300" y="2406650"/>
            <a:ext cx="3797300" cy="20523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6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人工费用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7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劳动分配率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增加值（纯收入）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	人工费用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90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人工费用比率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15"/>
              </a:lnSpc>
              <a:tabLst>
                <a:tab pos="76200" algn="l"/>
                <a:tab pos="1384300" algn="l"/>
                <a:tab pos="1765300" algn="l"/>
                <a:tab pos="1917700" algn="l"/>
                <a:tab pos="2222500" algn="l"/>
              </a:tabLst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销售收入（营业收入）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5421" name="Text Box 13"/>
          <p:cNvSpPr txBox="1"/>
          <p:nvPr/>
        </p:nvSpPr>
        <p:spPr>
          <a:xfrm>
            <a:off x="3898900" y="4818063"/>
            <a:ext cx="6096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增加值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22" name="Text Box 14"/>
          <p:cNvSpPr txBox="1"/>
          <p:nvPr/>
        </p:nvSpPr>
        <p:spPr>
          <a:xfrm>
            <a:off x="5118100" y="4818063"/>
            <a:ext cx="8128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人工费用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23" name="Text Box 15"/>
          <p:cNvSpPr txBox="1"/>
          <p:nvPr/>
        </p:nvSpPr>
        <p:spPr>
          <a:xfrm>
            <a:off x="3479800" y="5230813"/>
            <a:ext cx="154940" cy="190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9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1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24" name="Text Box 16"/>
          <p:cNvSpPr txBox="1"/>
          <p:nvPr/>
        </p:nvSpPr>
        <p:spPr>
          <a:xfrm>
            <a:off x="3898900" y="5351463"/>
            <a:ext cx="8128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销售收入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5425" name="Text Box 17"/>
          <p:cNvSpPr txBox="1"/>
          <p:nvPr/>
        </p:nvSpPr>
        <p:spPr>
          <a:xfrm>
            <a:off x="5118100" y="5351463"/>
            <a:ext cx="609600" cy="205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增加值</a:t>
            </a:r>
            <a:endParaRPr lang="zh-CN" altLang="en-US" sz="1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6437" name="Text Box 5"/>
          <p:cNvSpPr txBox="1"/>
          <p:nvPr/>
        </p:nvSpPr>
        <p:spPr>
          <a:xfrm>
            <a:off x="1171575" y="1266825"/>
            <a:ext cx="459041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如：大企业的劳动分配率达到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48%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438" name="Text Box 6"/>
          <p:cNvSpPr txBox="1"/>
          <p:nvPr/>
        </p:nvSpPr>
        <p:spPr>
          <a:xfrm>
            <a:off x="1781175" y="1997075"/>
            <a:ext cx="398081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小企业的劳动分配率达到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61%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439" name="Text Box 7"/>
          <p:cNvSpPr txBox="1"/>
          <p:nvPr/>
        </p:nvSpPr>
        <p:spPr>
          <a:xfrm>
            <a:off x="1171575" y="2727325"/>
            <a:ext cx="39624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企业就应检查企业的经营状况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6440" name="Text Box 8"/>
          <p:cNvSpPr txBox="1"/>
          <p:nvPr/>
        </p:nvSpPr>
        <p:spPr>
          <a:xfrm>
            <a:off x="1171575" y="3457575"/>
            <a:ext cx="3048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劳动分配率过高表明：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6441" name="Text Box 9"/>
          <p:cNvSpPr txBox="1"/>
          <p:nvPr/>
        </p:nvSpPr>
        <p:spPr>
          <a:xfrm>
            <a:off x="1171575" y="4187825"/>
            <a:ext cx="81032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、相对增加值而言，人工费用过高（不是因为人均人工费用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442" name="Text Box 10"/>
          <p:cNvSpPr txBox="1"/>
          <p:nvPr/>
        </p:nvSpPr>
        <p:spPr>
          <a:xfrm>
            <a:off x="1171575" y="4918075"/>
            <a:ext cx="4876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过高就是因为人员太多，浪费严重）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6443" name="Text Box 11"/>
          <p:cNvSpPr txBox="1"/>
          <p:nvPr/>
        </p:nvSpPr>
        <p:spPr>
          <a:xfrm>
            <a:off x="1171575" y="5648325"/>
            <a:ext cx="65792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、人工费用仅达一般水平，则表明增加值过少。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7461" name="Text Box 5"/>
          <p:cNvSpPr txBox="1"/>
          <p:nvPr/>
        </p:nvSpPr>
        <p:spPr>
          <a:xfrm>
            <a:off x="1323975" y="696913"/>
            <a:ext cx="606044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二、合理确定人工成本的方法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462" name="Text Box 6"/>
          <p:cNvSpPr txBox="1"/>
          <p:nvPr/>
        </p:nvSpPr>
        <p:spPr>
          <a:xfrm>
            <a:off x="1168400" y="2033588"/>
            <a:ext cx="293306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劳动分配率基准法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463" name="Text Box 7"/>
          <p:cNvSpPr txBox="1"/>
          <p:nvPr/>
        </p:nvSpPr>
        <p:spPr>
          <a:xfrm>
            <a:off x="1511300" y="2509838"/>
            <a:ext cx="7924800" cy="1554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482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以劳动分配率为基准，根据一定的目标人工成本，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75"/>
              </a:lnSpc>
              <a:tabLst>
                <a:tab pos="482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推算出所必须达到的目标销货额；或者根据一定的目标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482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销货额，推算出可能指出的人工成本及人工成本总额增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482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长幅度。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464" name="Text Box 8"/>
          <p:cNvSpPr txBox="1"/>
          <p:nvPr/>
        </p:nvSpPr>
        <p:spPr>
          <a:xfrm>
            <a:off x="1168400" y="4195763"/>
            <a:ext cx="1651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计算方法：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465" name="Text Box 9"/>
          <p:cNvSpPr txBox="1"/>
          <p:nvPr/>
        </p:nvSpPr>
        <p:spPr>
          <a:xfrm>
            <a:off x="1168400" y="4672013"/>
            <a:ext cx="2311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（１）扣除法：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466" name="Text Box 10"/>
          <p:cNvSpPr txBox="1"/>
          <p:nvPr/>
        </p:nvSpPr>
        <p:spPr>
          <a:xfrm>
            <a:off x="1168400" y="5148263"/>
            <a:ext cx="5613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附加值＝销货（生产）净额－外购部分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467" name="Text Box 11"/>
          <p:cNvSpPr txBox="1"/>
          <p:nvPr/>
        </p:nvSpPr>
        <p:spPr>
          <a:xfrm>
            <a:off x="2160588" y="5624513"/>
            <a:ext cx="7264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＝销货净额－当期进货成本（直接原材料＋购入零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7468" name="Text Box 12"/>
          <p:cNvSpPr txBox="1"/>
          <p:nvPr/>
        </p:nvSpPr>
        <p:spPr>
          <a:xfrm>
            <a:off x="1511300" y="6021388"/>
            <a:ext cx="4622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配件＋外报加工费＋间接材料）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8485" name="Line 5"/>
          <p:cNvSpPr/>
          <p:nvPr/>
        </p:nvSpPr>
        <p:spPr>
          <a:xfrm>
            <a:off x="5727700" y="4540250"/>
            <a:ext cx="8382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486" name="Line 6"/>
          <p:cNvSpPr/>
          <p:nvPr/>
        </p:nvSpPr>
        <p:spPr>
          <a:xfrm>
            <a:off x="7480300" y="4540250"/>
            <a:ext cx="11430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8487" name="Text Box 7"/>
          <p:cNvSpPr txBox="1"/>
          <p:nvPr/>
        </p:nvSpPr>
        <p:spPr>
          <a:xfrm>
            <a:off x="1168400" y="757238"/>
            <a:ext cx="8255000" cy="30581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相加法：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附加价值＝利润＋人工成本＋其他形成附加价值的各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项费用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429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＝利润＋人工成本＋财务费用＋租金＋折旧＋税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收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13208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00"/>
              </a:lnSpc>
              <a:tabLst>
                <a:tab pos="342900" algn="l"/>
                <a:tab pos="1320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附加价值率：附加价值（净产值）占销货额的比例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488" name="Text Box 8"/>
          <p:cNvSpPr txBox="1"/>
          <p:nvPr/>
        </p:nvSpPr>
        <p:spPr>
          <a:xfrm>
            <a:off x="1168400" y="4389438"/>
            <a:ext cx="288671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合理的人工费用率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489" name="Text Box 9"/>
          <p:cNvSpPr txBox="1"/>
          <p:nvPr/>
        </p:nvSpPr>
        <p:spPr>
          <a:xfrm>
            <a:off x="4143375" y="4168775"/>
            <a:ext cx="9144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人工费用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0" name="Text Box 10"/>
          <p:cNvSpPr txBox="1"/>
          <p:nvPr/>
        </p:nvSpPr>
        <p:spPr>
          <a:xfrm>
            <a:off x="5294313" y="4437063"/>
            <a:ext cx="24511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1" name="Text Box 11"/>
          <p:cNvSpPr txBox="1"/>
          <p:nvPr/>
        </p:nvSpPr>
        <p:spPr>
          <a:xfrm>
            <a:off x="5819775" y="4168775"/>
            <a:ext cx="6858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净产值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2" name="Text Box 12"/>
          <p:cNvSpPr txBox="1"/>
          <p:nvPr/>
        </p:nvSpPr>
        <p:spPr>
          <a:xfrm>
            <a:off x="6886575" y="4397375"/>
            <a:ext cx="169545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3" name="Text Box 13"/>
          <p:cNvSpPr txBox="1"/>
          <p:nvPr/>
        </p:nvSpPr>
        <p:spPr>
          <a:xfrm>
            <a:off x="7572375" y="4168775"/>
            <a:ext cx="9144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人工费用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4" name="Text Box 14"/>
          <p:cNvSpPr txBox="1"/>
          <p:nvPr/>
        </p:nvSpPr>
        <p:spPr>
          <a:xfrm>
            <a:off x="4143375" y="4778375"/>
            <a:ext cx="6858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销货额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5" name="Text Box 15"/>
          <p:cNvSpPr txBox="1"/>
          <p:nvPr/>
        </p:nvSpPr>
        <p:spPr>
          <a:xfrm>
            <a:off x="5819775" y="4778375"/>
            <a:ext cx="6858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销货额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6" name="Text Box 16"/>
          <p:cNvSpPr txBox="1"/>
          <p:nvPr/>
        </p:nvSpPr>
        <p:spPr>
          <a:xfrm>
            <a:off x="7648575" y="4778375"/>
            <a:ext cx="6858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净产值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8497" name="Text Box 17"/>
          <p:cNvSpPr txBox="1"/>
          <p:nvPr/>
        </p:nvSpPr>
        <p:spPr>
          <a:xfrm>
            <a:off x="3838575" y="5341938"/>
            <a:ext cx="5161280" cy="6623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775"/>
              </a:lnSpc>
              <a:tabLst>
                <a:tab pos="28956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目标附加价值率   目标劳动分配率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90"/>
              </a:lnSpc>
              <a:tabLst>
                <a:tab pos="2895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49509" name="Text Box 5"/>
          <p:cNvSpPr txBox="1"/>
          <p:nvPr/>
        </p:nvSpPr>
        <p:spPr>
          <a:xfrm>
            <a:off x="1323975" y="711200"/>
            <a:ext cx="4876800" cy="3714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900"/>
              </a:lnSpc>
            </a:pPr>
            <a:r>
              <a:rPr lang="zh-CN" altLang="en-US" sz="29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应用劳动分配率基准法的步骤</a:t>
            </a:r>
            <a:r>
              <a:rPr lang="en-US" altLang="zh-CN" sz="29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9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510" name="Text Box 6"/>
          <p:cNvSpPr txBox="1"/>
          <p:nvPr/>
        </p:nvSpPr>
        <p:spPr>
          <a:xfrm>
            <a:off x="1323975" y="1411288"/>
            <a:ext cx="7962900" cy="16306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）用目标人工费用（计划人工费用）和目标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净产值率（计划净产值率）及目标劳动分配率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（计划劳动分配率）三项指标算出目标销数额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（计划销售额）。例，见书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P258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例１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511" name="Text Box 7"/>
          <p:cNvSpPr txBox="1"/>
          <p:nvPr/>
        </p:nvSpPr>
        <p:spPr>
          <a:xfrm>
            <a:off x="1323975" y="3651250"/>
            <a:ext cx="7462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）运用劳动分配率求出合理薪资的增长幅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512" name="Text Box 8"/>
          <p:cNvSpPr txBox="1"/>
          <p:nvPr/>
        </p:nvSpPr>
        <p:spPr>
          <a:xfrm>
            <a:off x="1666875" y="4062413"/>
            <a:ext cx="76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度。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513" name="Text Box 9"/>
          <p:cNvSpPr txBox="1"/>
          <p:nvPr/>
        </p:nvSpPr>
        <p:spPr>
          <a:xfrm>
            <a:off x="1666875" y="4565650"/>
            <a:ext cx="7620000" cy="16306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609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在计算上年度和确定本年度目标劳动分配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率的基础上，根据本年的目标销售额计算出本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年目标人工费用，并计算出薪酬总额的增长幅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6096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度。例，见书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P259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例２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0533" name="Text Box 5"/>
          <p:cNvSpPr txBox="1"/>
          <p:nvPr/>
        </p:nvSpPr>
        <p:spPr>
          <a:xfrm>
            <a:off x="6581775" y="4181475"/>
            <a:ext cx="22606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534" name="Text Box 6"/>
          <p:cNvSpPr txBox="1"/>
          <p:nvPr/>
        </p:nvSpPr>
        <p:spPr>
          <a:xfrm>
            <a:off x="9477375" y="4181475"/>
            <a:ext cx="22606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535" name="Text Box 7"/>
          <p:cNvSpPr txBox="1"/>
          <p:nvPr/>
        </p:nvSpPr>
        <p:spPr>
          <a:xfrm>
            <a:off x="1168400" y="661988"/>
            <a:ext cx="8267700" cy="25965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775"/>
              </a:lnSpc>
              <a:tabLst>
                <a:tab pos="342900" algn="l"/>
                <a:tab pos="6350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销售净额基准法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75"/>
              </a:lnSpc>
              <a:tabLst>
                <a:tab pos="342900" algn="l"/>
                <a:tab pos="6350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根据前几年实际人工费用率、上年平均人数、平均薪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75"/>
              </a:lnSpc>
              <a:tabLst>
                <a:tab pos="342900" algn="l"/>
                <a:tab pos="6350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酬和本年目标薪酬增长率，求出本年的目标销售额，并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  <a:tab pos="6350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以此作为本年应实现的最低销售净额。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350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350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350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350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00"/>
              </a:lnSpc>
              <a:tabLst>
                <a:tab pos="342900" algn="l"/>
                <a:tab pos="6350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536" name="Text Box 8"/>
          <p:cNvSpPr txBox="1"/>
          <p:nvPr/>
        </p:nvSpPr>
        <p:spPr>
          <a:xfrm>
            <a:off x="1168400" y="3836988"/>
            <a:ext cx="486791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目标人工成本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本年计划平均人数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537" name="Text Box 9"/>
          <p:cNvSpPr txBox="1"/>
          <p:nvPr/>
        </p:nvSpPr>
        <p:spPr>
          <a:xfrm>
            <a:off x="6721475" y="3836988"/>
            <a:ext cx="1981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上年平均薪酬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538" name="Text Box 10"/>
          <p:cNvSpPr txBox="1"/>
          <p:nvPr/>
        </p:nvSpPr>
        <p:spPr>
          <a:xfrm>
            <a:off x="1168400" y="4313238"/>
            <a:ext cx="6179185" cy="1388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2108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1+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计划平均薪酬增长率）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08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40"/>
              </a:lnSpc>
              <a:tabLst>
                <a:tab pos="2108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目标销售额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目标人工成本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÷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人工费用率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108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90"/>
              </a:lnSpc>
              <a:tabLst>
                <a:tab pos="2108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例，见书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P259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例３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1557" name="Line 5"/>
          <p:cNvSpPr/>
          <p:nvPr/>
        </p:nvSpPr>
        <p:spPr>
          <a:xfrm>
            <a:off x="5041900" y="4921250"/>
            <a:ext cx="28956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1558" name="Text Box 6"/>
          <p:cNvSpPr txBox="1"/>
          <p:nvPr/>
        </p:nvSpPr>
        <p:spPr>
          <a:xfrm>
            <a:off x="1171575" y="757238"/>
            <a:ext cx="8216265" cy="3619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利用人工费用率，计算销售人员每人的目标销售额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3429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确定推销人员的人工费用率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50"/>
              </a:lnSpc>
              <a:tabLst>
                <a:tab pos="3429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根据销售人员的月薪或年薪及推销员人工费用率计算推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销人员的年度销售目标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559" name="Text Box 7"/>
          <p:cNvSpPr txBox="1"/>
          <p:nvPr/>
        </p:nvSpPr>
        <p:spPr>
          <a:xfrm>
            <a:off x="1171575" y="4468813"/>
            <a:ext cx="3547110" cy="13144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销售人员年度销售目标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例，见书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P260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例４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1560" name="Text Box 8"/>
          <p:cNvSpPr txBox="1"/>
          <p:nvPr/>
        </p:nvSpPr>
        <p:spPr>
          <a:xfrm>
            <a:off x="5667375" y="4549775"/>
            <a:ext cx="2057400" cy="9232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推销人工费用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762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推销员的人工费用率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2581" name="Line 5"/>
          <p:cNvSpPr/>
          <p:nvPr/>
        </p:nvSpPr>
        <p:spPr>
          <a:xfrm>
            <a:off x="4660900" y="1797050"/>
            <a:ext cx="33528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582" name="Line 6"/>
          <p:cNvSpPr/>
          <p:nvPr/>
        </p:nvSpPr>
        <p:spPr>
          <a:xfrm>
            <a:off x="3746500" y="2787650"/>
            <a:ext cx="32004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2583" name="Text Box 7"/>
          <p:cNvSpPr txBox="1"/>
          <p:nvPr/>
        </p:nvSpPr>
        <p:spPr>
          <a:xfrm>
            <a:off x="1171575" y="1519238"/>
            <a:ext cx="3216910" cy="12947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推销人员人工费用率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目标销售毛利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584" name="Text Box 8"/>
          <p:cNvSpPr txBox="1"/>
          <p:nvPr/>
        </p:nvSpPr>
        <p:spPr>
          <a:xfrm>
            <a:off x="4851400" y="1425575"/>
            <a:ext cx="2641600" cy="12306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355600" algn="l"/>
                <a:tab pos="1181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推销人员人工费用总额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55600" algn="l"/>
                <a:tab pos="11811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355600" algn="l"/>
                <a:tab pos="11811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毛利额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55600" algn="l"/>
                <a:tab pos="11811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55600" algn="l"/>
                <a:tab pos="11811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00"/>
              </a:lnSpc>
              <a:tabLst>
                <a:tab pos="355600" algn="l"/>
                <a:tab pos="11811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某推销员工资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585" name="Text Box 9"/>
          <p:cNvSpPr txBox="1"/>
          <p:nvPr/>
        </p:nvSpPr>
        <p:spPr>
          <a:xfrm>
            <a:off x="1171575" y="3163888"/>
            <a:ext cx="5435600" cy="10960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3606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推销员人工费用率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6068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6068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6068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6068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6068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例，见书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P260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3605" name="Text Box 5"/>
          <p:cNvSpPr txBox="1"/>
          <p:nvPr/>
        </p:nvSpPr>
        <p:spPr>
          <a:xfrm>
            <a:off x="1470025" y="1011238"/>
            <a:ext cx="33845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损益分歧点基准法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06" name="Text Box 6"/>
          <p:cNvSpPr txBox="1"/>
          <p:nvPr/>
        </p:nvSpPr>
        <p:spPr>
          <a:xfrm>
            <a:off x="1789113" y="1514475"/>
            <a:ext cx="419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损益平衡点或收支平衡点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07" name="Text Box 7"/>
          <p:cNvSpPr txBox="1"/>
          <p:nvPr/>
        </p:nvSpPr>
        <p:spPr>
          <a:xfrm>
            <a:off x="1789113" y="2017713"/>
            <a:ext cx="7645400" cy="1234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254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单位产品价格在一定的条件下与产品制造和销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90"/>
              </a:lnSpc>
              <a:tabLst>
                <a:tab pos="254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售及管理费用相等的销货额，或者说是达到这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254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一销货额的产品销售数量。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08" name="Text Box 8"/>
          <p:cNvSpPr txBox="1"/>
          <p:nvPr/>
        </p:nvSpPr>
        <p:spPr>
          <a:xfrm>
            <a:off x="1470025" y="3362325"/>
            <a:ext cx="1143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公式：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09" name="Text Box 9"/>
          <p:cNvSpPr txBox="1"/>
          <p:nvPr/>
        </p:nvSpPr>
        <p:spPr>
          <a:xfrm>
            <a:off x="1470025" y="3846513"/>
            <a:ext cx="6280150" cy="89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销售收入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制造成本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销售及管理费用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965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销售收入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固定成本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变动成本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3610" name="Text Box 10"/>
          <p:cNvSpPr txBox="1"/>
          <p:nvPr/>
        </p:nvSpPr>
        <p:spPr>
          <a:xfrm>
            <a:off x="1470025" y="4872038"/>
            <a:ext cx="7620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固定成本：不随产量而变化，例：折旧费、房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11" name="Text Box 11"/>
          <p:cNvSpPr txBox="1"/>
          <p:nvPr/>
        </p:nvSpPr>
        <p:spPr>
          <a:xfrm>
            <a:off x="1812925" y="5283200"/>
            <a:ext cx="38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12" name="Text Box 12"/>
          <p:cNvSpPr txBox="1"/>
          <p:nvPr/>
        </p:nvSpPr>
        <p:spPr>
          <a:xfrm>
            <a:off x="1470025" y="5786438"/>
            <a:ext cx="5334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变动成本：材料费、直接人工费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4629" name="Line 5"/>
          <p:cNvSpPr/>
          <p:nvPr/>
        </p:nvSpPr>
        <p:spPr>
          <a:xfrm>
            <a:off x="6794500" y="3092450"/>
            <a:ext cx="16764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630" name="Line 6"/>
          <p:cNvSpPr/>
          <p:nvPr/>
        </p:nvSpPr>
        <p:spPr>
          <a:xfrm>
            <a:off x="5270500" y="4616450"/>
            <a:ext cx="19812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631" name="Line 7"/>
          <p:cNvSpPr/>
          <p:nvPr/>
        </p:nvSpPr>
        <p:spPr>
          <a:xfrm>
            <a:off x="4737100" y="5302250"/>
            <a:ext cx="19050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632" name="Line 8"/>
          <p:cNvSpPr/>
          <p:nvPr/>
        </p:nvSpPr>
        <p:spPr>
          <a:xfrm>
            <a:off x="1917700" y="5911850"/>
            <a:ext cx="13716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633" name="Line 9"/>
          <p:cNvSpPr/>
          <p:nvPr/>
        </p:nvSpPr>
        <p:spPr>
          <a:xfrm>
            <a:off x="2146300" y="6445250"/>
            <a:ext cx="10668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634" name="Line 10"/>
          <p:cNvSpPr/>
          <p:nvPr/>
        </p:nvSpPr>
        <p:spPr>
          <a:xfrm>
            <a:off x="4508500" y="6140450"/>
            <a:ext cx="1143000" cy="1588"/>
          </a:xfrm>
          <a:prstGeom prst="line">
            <a:avLst/>
          </a:prstGeom>
          <a:ln w="0" cap="flat" cmpd="sng">
            <a:solidFill>
              <a:srgbClr val="5F5F5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4635" name="Text Box 11"/>
          <p:cNvSpPr txBox="1"/>
          <p:nvPr/>
        </p:nvSpPr>
        <p:spPr>
          <a:xfrm>
            <a:off x="7426325" y="2681288"/>
            <a:ext cx="161925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36" name="Text Box 12"/>
          <p:cNvSpPr txBox="1"/>
          <p:nvPr/>
        </p:nvSpPr>
        <p:spPr>
          <a:xfrm>
            <a:off x="6121400" y="5043488"/>
            <a:ext cx="186690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37" name="Text Box 13"/>
          <p:cNvSpPr txBox="1"/>
          <p:nvPr/>
        </p:nvSpPr>
        <p:spPr>
          <a:xfrm>
            <a:off x="1168400" y="631825"/>
            <a:ext cx="6760845" cy="36512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6235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单位产品售价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2357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6235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固定产品变动成本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2357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6235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固定成本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2357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6235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产量或销售量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75"/>
              </a:lnSpc>
              <a:tabLst>
                <a:tab pos="62357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损益分歧点 ：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PX=F+VX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2357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62357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在损益分歧点所要达到的销售量：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2357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75"/>
              </a:lnSpc>
              <a:tabLst>
                <a:tab pos="6235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P-V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235700" algn="l"/>
              </a:tabLst>
            </a:pP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62357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公式中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P-V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为每单位产品边际利益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638" name="Text Box 14"/>
          <p:cNvSpPr txBox="1"/>
          <p:nvPr/>
        </p:nvSpPr>
        <p:spPr>
          <a:xfrm>
            <a:off x="1168400" y="4395788"/>
            <a:ext cx="3547110" cy="1477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1371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每单位产品边际利益率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716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13716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损益分歧点之销售额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716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71600" algn="l"/>
              </a:tabLst>
            </a:pP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75"/>
              </a:lnSpc>
              <a:tabLst>
                <a:tab pos="13716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639" name="Text Box 15"/>
          <p:cNvSpPr txBox="1"/>
          <p:nvPr/>
        </p:nvSpPr>
        <p:spPr>
          <a:xfrm>
            <a:off x="4829175" y="4357688"/>
            <a:ext cx="1350645" cy="1424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25"/>
              </a:lnSpc>
              <a:tabLst>
                <a:tab pos="152400" algn="l"/>
                <a:tab pos="825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P-V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825500" algn="l"/>
              </a:tabLst>
            </a:pP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90"/>
              </a:lnSpc>
              <a:tabLst>
                <a:tab pos="152400" algn="l"/>
                <a:tab pos="8255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固定成本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8255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8255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8255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152400" algn="l"/>
                <a:tab pos="8255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边际利益率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4640" name="Text Box 16"/>
          <p:cNvSpPr txBox="1"/>
          <p:nvPr/>
        </p:nvSpPr>
        <p:spPr>
          <a:xfrm>
            <a:off x="1168400" y="5870575"/>
            <a:ext cx="64897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PX=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41" name="Text Box 17"/>
          <p:cNvSpPr txBox="1"/>
          <p:nvPr/>
        </p:nvSpPr>
        <p:spPr>
          <a:xfrm>
            <a:off x="2387600" y="6110288"/>
            <a:ext cx="525145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P-V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42" name="Text Box 18"/>
          <p:cNvSpPr txBox="1"/>
          <p:nvPr/>
        </p:nvSpPr>
        <p:spPr>
          <a:xfrm>
            <a:off x="3460750" y="5870575"/>
            <a:ext cx="24511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43" name="Text Box 19"/>
          <p:cNvSpPr txBox="1"/>
          <p:nvPr/>
        </p:nvSpPr>
        <p:spPr>
          <a:xfrm>
            <a:off x="4025900" y="5957888"/>
            <a:ext cx="186690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44" name="Text Box 20"/>
          <p:cNvSpPr txBox="1"/>
          <p:nvPr/>
        </p:nvSpPr>
        <p:spPr>
          <a:xfrm>
            <a:off x="4826000" y="5881688"/>
            <a:ext cx="525145" cy="7467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25"/>
              </a:lnSpc>
              <a:tabLst>
                <a:tab pos="88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8900" algn="l"/>
              </a:tabLst>
            </a:pP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88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P-V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45" name="Text Box 21"/>
          <p:cNvSpPr txBox="1"/>
          <p:nvPr/>
        </p:nvSpPr>
        <p:spPr>
          <a:xfrm>
            <a:off x="2616200" y="6643688"/>
            <a:ext cx="186690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7412" name="Line 4"/>
          <p:cNvSpPr/>
          <p:nvPr/>
        </p:nvSpPr>
        <p:spPr>
          <a:xfrm>
            <a:off x="1231900" y="6224588"/>
            <a:ext cx="8229600" cy="1587"/>
          </a:xfrm>
          <a:prstGeom prst="line">
            <a:avLst/>
          </a:prstGeom>
          <a:ln w="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3" name="Text Box 5"/>
          <p:cNvSpPr txBox="1"/>
          <p:nvPr/>
        </p:nvSpPr>
        <p:spPr>
          <a:xfrm>
            <a:off x="1323975" y="765175"/>
            <a:ext cx="42672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（六）薪资的概念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323975" y="1763713"/>
            <a:ext cx="3429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薪资（薪金、工资）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1323975" y="2312988"/>
            <a:ext cx="7964805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薪金（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Salary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）通常是以较长时间为单位计算员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1666875" y="2770188"/>
            <a:ext cx="7239000" cy="8489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工的劳动报酬，如月薪、年薪，国内常使用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25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“薪水”一词。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1323975" y="3776663"/>
            <a:ext cx="807720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Wages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）通常以工时或完成产品的件数计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算员工应当获得的劳动报酬。如计时工资（小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时、日、周工资）或计件工资。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55650" name="Picture 2" descr="ws_F20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1" name="Text Box 3"/>
          <p:cNvSpPr txBox="1"/>
          <p:nvPr/>
        </p:nvSpPr>
        <p:spPr>
          <a:xfrm>
            <a:off x="1284288" y="504825"/>
            <a:ext cx="2286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成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本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2" name="Text Box 4"/>
          <p:cNvSpPr txBox="1"/>
          <p:nvPr/>
        </p:nvSpPr>
        <p:spPr>
          <a:xfrm>
            <a:off x="1284288" y="962025"/>
            <a:ext cx="2286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3" name="Text Box 5"/>
          <p:cNvSpPr txBox="1"/>
          <p:nvPr/>
        </p:nvSpPr>
        <p:spPr>
          <a:xfrm>
            <a:off x="1284288" y="1190625"/>
            <a:ext cx="2286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收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4" name="Text Box 6"/>
          <p:cNvSpPr txBox="1"/>
          <p:nvPr/>
        </p:nvSpPr>
        <p:spPr>
          <a:xfrm>
            <a:off x="6664325" y="1127125"/>
            <a:ext cx="11430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销售收入线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5" name="Text Box 7"/>
          <p:cNvSpPr txBox="1"/>
          <p:nvPr/>
        </p:nvSpPr>
        <p:spPr>
          <a:xfrm>
            <a:off x="1284288" y="1419225"/>
            <a:ext cx="2286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入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6" name="Text Box 8"/>
          <p:cNvSpPr txBox="1"/>
          <p:nvPr/>
        </p:nvSpPr>
        <p:spPr>
          <a:xfrm>
            <a:off x="4149725" y="3430588"/>
            <a:ext cx="132080" cy="2133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66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7" name="Text Box 9"/>
          <p:cNvSpPr txBox="1"/>
          <p:nvPr/>
        </p:nvSpPr>
        <p:spPr>
          <a:xfrm>
            <a:off x="5902325" y="2574925"/>
            <a:ext cx="4572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盈利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8" name="Text Box 10"/>
          <p:cNvSpPr txBox="1"/>
          <p:nvPr/>
        </p:nvSpPr>
        <p:spPr>
          <a:xfrm>
            <a:off x="7731125" y="2422525"/>
            <a:ext cx="914400" cy="1461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总成本线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变动费用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59" name="Text Box 11"/>
          <p:cNvSpPr txBox="1"/>
          <p:nvPr/>
        </p:nvSpPr>
        <p:spPr>
          <a:xfrm>
            <a:off x="2244725" y="4708525"/>
            <a:ext cx="6477000" cy="692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55626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亏损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562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55626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固定费用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660" name="Text Box 12"/>
          <p:cNvSpPr txBox="1"/>
          <p:nvPr/>
        </p:nvSpPr>
        <p:spPr>
          <a:xfrm>
            <a:off x="4149725" y="6156325"/>
            <a:ext cx="457200" cy="7861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损益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分歧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点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61" name="Text Box 13"/>
          <p:cNvSpPr txBox="1"/>
          <p:nvPr/>
        </p:nvSpPr>
        <p:spPr>
          <a:xfrm>
            <a:off x="5368925" y="6080125"/>
            <a:ext cx="457200" cy="7861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危险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分歧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点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62" name="Text Box 14"/>
          <p:cNvSpPr txBox="1"/>
          <p:nvPr/>
        </p:nvSpPr>
        <p:spPr>
          <a:xfrm>
            <a:off x="6283325" y="6080125"/>
            <a:ext cx="457200" cy="7861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安全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盈利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点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663" name="Text Box 15"/>
          <p:cNvSpPr txBox="1"/>
          <p:nvPr/>
        </p:nvSpPr>
        <p:spPr>
          <a:xfrm>
            <a:off x="7273925" y="6156325"/>
            <a:ext cx="68580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生产与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销售量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6677" name="Text Box 5"/>
          <p:cNvSpPr txBox="1"/>
          <p:nvPr/>
        </p:nvSpPr>
        <p:spPr>
          <a:xfrm>
            <a:off x="1323975" y="746125"/>
            <a:ext cx="21590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运用目的：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6678" name="Text Box 6"/>
          <p:cNvSpPr txBox="1"/>
          <p:nvPr/>
        </p:nvSpPr>
        <p:spPr>
          <a:xfrm>
            <a:off x="1323975" y="2001838"/>
            <a:ext cx="7962900" cy="1234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）以损益分歧点为基准，计算一定人工成本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9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总额下的损益分歧点之销售额即薪酬支付的最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高限度。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679" name="Text Box 7"/>
          <p:cNvSpPr txBox="1"/>
          <p:nvPr/>
        </p:nvSpPr>
        <p:spPr>
          <a:xfrm>
            <a:off x="1323975" y="3327400"/>
            <a:ext cx="7962900" cy="29895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）以损益分歧点为基准，计算损益分歧点之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9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上危险盈利点所应达到的销货额，并继而推算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出薪酬支付的可能限度，即可能人工费用率。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15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）以损益分歧点为基准，计算处损益分歧点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9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之上剩余额保留点之销货额，并进而推算出人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工费用支付的适当限度，即合理人工费用率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（安全人工费用率）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7701" name="Text Box 5"/>
          <p:cNvSpPr txBox="1"/>
          <p:nvPr/>
        </p:nvSpPr>
        <p:spPr>
          <a:xfrm>
            <a:off x="3251200" y="679450"/>
            <a:ext cx="13716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第四节</a:t>
            </a:r>
            <a:endParaRPr lang="zh-CN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702" name="Text Box 6"/>
          <p:cNvSpPr txBox="1"/>
          <p:nvPr/>
        </p:nvSpPr>
        <p:spPr>
          <a:xfrm>
            <a:off x="5080000" y="679450"/>
            <a:ext cx="18288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福利管理</a:t>
            </a:r>
            <a:endParaRPr lang="zh-CN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703" name="Text Box 7"/>
          <p:cNvSpPr txBox="1"/>
          <p:nvPr/>
        </p:nvSpPr>
        <p:spPr>
          <a:xfrm>
            <a:off x="2108200" y="1503363"/>
            <a:ext cx="18288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第一单元</a:t>
            </a:r>
            <a:endParaRPr lang="zh-CN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704" name="Text Box 8"/>
          <p:cNvSpPr txBox="1"/>
          <p:nvPr/>
        </p:nvSpPr>
        <p:spPr>
          <a:xfrm>
            <a:off x="4394200" y="1503363"/>
            <a:ext cx="365760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福利总额预算计划</a:t>
            </a:r>
            <a:endParaRPr lang="zh-CN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7705" name="Text Box 9"/>
          <p:cNvSpPr txBox="1"/>
          <p:nvPr/>
        </p:nvSpPr>
        <p:spPr>
          <a:xfrm>
            <a:off x="1247775" y="2249488"/>
            <a:ext cx="7645400" cy="40551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1778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学习目标：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50"/>
              </a:lnSpc>
              <a:tabLst>
                <a:tab pos="1778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通过学习掌握企业福利总额预算计划的编制方法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50"/>
              </a:lnSpc>
              <a:tabLst>
                <a:tab pos="1778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［知识目标］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17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一、福利的本质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75"/>
              </a:lnSpc>
              <a:tabLst>
                <a:tab pos="17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二、福利管理的主要内容和原则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00"/>
              </a:lnSpc>
              <a:tabLst>
                <a:tab pos="1778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［能力要求］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17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福利总额预算计划的制定程序和内容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8725" name="Text Box 5"/>
          <p:cNvSpPr txBox="1"/>
          <p:nvPr/>
        </p:nvSpPr>
        <p:spPr>
          <a:xfrm>
            <a:off x="1095375" y="769938"/>
            <a:ext cx="553783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  一、福利的本质</a:t>
            </a:r>
            <a:r>
              <a:rPr lang="en-US" altLang="zh-CN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726" name="Text Box 6"/>
          <p:cNvSpPr txBox="1"/>
          <p:nvPr/>
        </p:nvSpPr>
        <p:spPr>
          <a:xfrm>
            <a:off x="1704975" y="1843088"/>
            <a:ext cx="6908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福利只是一种补充性报酬，不以货币的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8727" name="Text Box 7"/>
          <p:cNvSpPr txBox="1"/>
          <p:nvPr/>
        </p:nvSpPr>
        <p:spPr>
          <a:xfrm>
            <a:off x="1095375" y="2330450"/>
            <a:ext cx="7721600" cy="13950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形式直接支付给员工，以服务或实物的形式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支付给员工，例如，带薪休假、成本价的住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房、子女教育津贴等。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8728" name="Text Box 8"/>
          <p:cNvSpPr txBox="1"/>
          <p:nvPr/>
        </p:nvSpPr>
        <p:spPr>
          <a:xfrm>
            <a:off x="1704975" y="3841750"/>
            <a:ext cx="6908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福利的形式有多样，全员性福利、特殊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8729" name="Text Box 9"/>
          <p:cNvSpPr txBox="1"/>
          <p:nvPr/>
        </p:nvSpPr>
        <p:spPr>
          <a:xfrm>
            <a:off x="1095375" y="4329113"/>
            <a:ext cx="32512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福利、困难补助。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59749" name="Text Box 5"/>
          <p:cNvSpPr txBox="1"/>
          <p:nvPr/>
        </p:nvSpPr>
        <p:spPr>
          <a:xfrm>
            <a:off x="1247775" y="922338"/>
            <a:ext cx="611060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二、福利管理的主要内容和原则</a:t>
            </a:r>
            <a:r>
              <a:rPr lang="en-US" altLang="zh-CN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750" name="Text Box 6"/>
          <p:cNvSpPr txBox="1"/>
          <p:nvPr/>
        </p:nvSpPr>
        <p:spPr>
          <a:xfrm>
            <a:off x="1247775" y="2090738"/>
            <a:ext cx="24384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（一）内容：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9751" name="Text Box 7"/>
          <p:cNvSpPr txBox="1"/>
          <p:nvPr/>
        </p:nvSpPr>
        <p:spPr>
          <a:xfrm>
            <a:off x="1247775" y="2674938"/>
            <a:ext cx="8128000" cy="13950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812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确定福利总额、明确实施福利的目标、确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812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定福利的支付形式和对象、评价福利措施的实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812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施效果。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9752" name="Text Box 8"/>
          <p:cNvSpPr txBox="1"/>
          <p:nvPr/>
        </p:nvSpPr>
        <p:spPr>
          <a:xfrm>
            <a:off x="1247775" y="4233863"/>
            <a:ext cx="8128000" cy="13950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812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目前常有的福利有员工食堂、工作餐、子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812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女教育津贴、社会保险、工作服、通信和交通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812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费、医疗费、带薪休假、培训或旅游等。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60773" name="Text Box 5"/>
          <p:cNvSpPr txBox="1"/>
          <p:nvPr/>
        </p:nvSpPr>
        <p:spPr>
          <a:xfrm>
            <a:off x="1323975" y="704850"/>
            <a:ext cx="2115185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en-US" altLang="zh-CN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lang="en-US" altLang="zh-CN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 </a:t>
            </a: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</a:t>
            </a: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774" name="Text Box 6"/>
          <p:cNvSpPr txBox="1"/>
          <p:nvPr/>
        </p:nvSpPr>
        <p:spPr>
          <a:xfrm>
            <a:off x="1095375" y="1900238"/>
            <a:ext cx="7761605" cy="9632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合理性原则。效果不明显的福利应当予以撤消。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715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必要性原则。必须执行国家和地方规定的福利条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775" name="Text Box 7"/>
          <p:cNvSpPr txBox="1"/>
          <p:nvPr/>
        </p:nvSpPr>
        <p:spPr>
          <a:xfrm>
            <a:off x="1438275" y="3011488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款。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0776" name="Text Box 8"/>
          <p:cNvSpPr txBox="1"/>
          <p:nvPr/>
        </p:nvSpPr>
        <p:spPr>
          <a:xfrm>
            <a:off x="1095375" y="3609975"/>
            <a:ext cx="8117205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计划性原则。先有计划再实施。福利总额的预算报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777" name="Text Box 9"/>
          <p:cNvSpPr txBox="1"/>
          <p:nvPr/>
        </p:nvSpPr>
        <p:spPr>
          <a:xfrm>
            <a:off x="1438275" y="4122738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告。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0778" name="Text Box 10"/>
          <p:cNvSpPr txBox="1"/>
          <p:nvPr/>
        </p:nvSpPr>
        <p:spPr>
          <a:xfrm>
            <a:off x="1095375" y="4721225"/>
            <a:ext cx="8166100" cy="13950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34290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协调性原则。福利与社会保险、社会救济、社会优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40"/>
              </a:lnSpc>
              <a:tabLst>
                <a:tab pos="3429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抚的匹配和协调。已经得到满意的福利没有必要再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40"/>
              </a:lnSpc>
              <a:tabLst>
                <a:tab pos="3429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次提供。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61797" name="Text Box 5"/>
          <p:cNvSpPr txBox="1"/>
          <p:nvPr/>
        </p:nvSpPr>
        <p:spPr>
          <a:xfrm>
            <a:off x="1247775" y="1306513"/>
            <a:ext cx="51816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（三）福利保险管理的作用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1798" name="Text Box 6"/>
          <p:cNvSpPr txBox="1"/>
          <p:nvPr/>
        </p:nvSpPr>
        <p:spPr>
          <a:xfrm>
            <a:off x="1247775" y="2528888"/>
            <a:ext cx="5176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、传递企业的文化和价值观；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799" name="Text Box 7"/>
          <p:cNvSpPr txBox="1"/>
          <p:nvPr/>
        </p:nvSpPr>
        <p:spPr>
          <a:xfrm>
            <a:off x="1247775" y="3627438"/>
            <a:ext cx="3652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、吸引和保留人才；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1800" name="Text Box 8"/>
          <p:cNvSpPr txBox="1"/>
          <p:nvPr/>
        </p:nvSpPr>
        <p:spPr>
          <a:xfrm>
            <a:off x="1247775" y="4725988"/>
            <a:ext cx="2509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、税收减免；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62818" name="Picture 2" descr="ws_4A7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2819" name="Text Box 3"/>
          <p:cNvSpPr txBox="1"/>
          <p:nvPr/>
        </p:nvSpPr>
        <p:spPr>
          <a:xfrm>
            <a:off x="2441575" y="2070100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激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0" name="Text Box 4"/>
          <p:cNvSpPr txBox="1"/>
          <p:nvPr/>
        </p:nvSpPr>
        <p:spPr>
          <a:xfrm>
            <a:off x="2441575" y="2424113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励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1" name="Text Box 5"/>
          <p:cNvSpPr txBox="1"/>
          <p:nvPr/>
        </p:nvSpPr>
        <p:spPr>
          <a:xfrm>
            <a:off x="2441575" y="2778125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因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2" name="Text Box 6"/>
          <p:cNvSpPr txBox="1"/>
          <p:nvPr/>
        </p:nvSpPr>
        <p:spPr>
          <a:xfrm>
            <a:off x="2441575" y="3132138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素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3" name="Text Box 7"/>
          <p:cNvSpPr txBox="1"/>
          <p:nvPr/>
        </p:nvSpPr>
        <p:spPr>
          <a:xfrm>
            <a:off x="2441575" y="4584700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维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4" name="Text Box 8"/>
          <p:cNvSpPr txBox="1"/>
          <p:nvPr/>
        </p:nvSpPr>
        <p:spPr>
          <a:xfrm>
            <a:off x="2441575" y="4940300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5" name="Text Box 9"/>
          <p:cNvSpPr txBox="1"/>
          <p:nvPr/>
        </p:nvSpPr>
        <p:spPr>
          <a:xfrm>
            <a:off x="2441575" y="5292725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因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6" name="Text Box 10"/>
          <p:cNvSpPr txBox="1"/>
          <p:nvPr/>
        </p:nvSpPr>
        <p:spPr>
          <a:xfrm>
            <a:off x="1095375" y="684213"/>
            <a:ext cx="2594610" cy="819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977900" algn="l"/>
              </a:tabLs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（四） 理论依据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77900" algn="l"/>
              </a:tabLst>
            </a:pP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90"/>
              </a:lnSpc>
              <a:tabLst>
                <a:tab pos="977900" algn="l"/>
              </a:tabLst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赫兹伯格</a:t>
            </a:r>
            <a:endParaRPr lang="zh-CN" altLang="en-US" sz="1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827" name="Text Box 11"/>
          <p:cNvSpPr txBox="1"/>
          <p:nvPr/>
        </p:nvSpPr>
        <p:spPr>
          <a:xfrm>
            <a:off x="4256088" y="652463"/>
            <a:ext cx="1066800" cy="2660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7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激励措施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8" name="Text Box 12"/>
          <p:cNvSpPr txBox="1"/>
          <p:nvPr/>
        </p:nvSpPr>
        <p:spPr>
          <a:xfrm>
            <a:off x="6694488" y="1262063"/>
            <a:ext cx="9144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公司配合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29" name="Text Box 13"/>
          <p:cNvSpPr txBox="1"/>
          <p:nvPr/>
        </p:nvSpPr>
        <p:spPr>
          <a:xfrm>
            <a:off x="2078038" y="1568450"/>
            <a:ext cx="9144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激励理论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0" name="Text Box 14"/>
          <p:cNvSpPr txBox="1"/>
          <p:nvPr/>
        </p:nvSpPr>
        <p:spPr>
          <a:xfrm>
            <a:off x="4059238" y="1568450"/>
            <a:ext cx="16002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马斯洛需求阶层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1" name="Text Box 15"/>
          <p:cNvSpPr txBox="1"/>
          <p:nvPr/>
        </p:nvSpPr>
        <p:spPr>
          <a:xfrm>
            <a:off x="6756400" y="1568450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措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2" name="Text Box 16"/>
          <p:cNvSpPr txBox="1"/>
          <p:nvPr/>
        </p:nvSpPr>
        <p:spPr>
          <a:xfrm>
            <a:off x="7451725" y="1568450"/>
            <a:ext cx="2286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施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3" name="Text Box 17"/>
          <p:cNvSpPr txBox="1"/>
          <p:nvPr/>
        </p:nvSpPr>
        <p:spPr>
          <a:xfrm>
            <a:off x="6588125" y="2073275"/>
            <a:ext cx="1778000" cy="1778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9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工作调配，晋升办法，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4" name="Text Box 18"/>
          <p:cNvSpPr txBox="1"/>
          <p:nvPr/>
        </p:nvSpPr>
        <p:spPr>
          <a:xfrm>
            <a:off x="4359275" y="2689225"/>
            <a:ext cx="457200" cy="28340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自我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1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实现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自尊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51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社会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安全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5" name="Text Box 19"/>
          <p:cNvSpPr txBox="1"/>
          <p:nvPr/>
        </p:nvSpPr>
        <p:spPr>
          <a:xfrm>
            <a:off x="6588125" y="2301875"/>
            <a:ext cx="1955800" cy="32931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9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员工发展与培训，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模范职工，最佳员工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49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员工服务奖，绩效评估，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提案制度，奖励办法，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员工发展与培训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部门沟通联谊会，文体活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员工庆生，社团补助，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年终同乐会，年度旅游等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团体保险，眷属保险，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海外医疗保险，员工储蓄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工业安全卫生，退休办法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6" name="Text Box 20"/>
          <p:cNvSpPr txBox="1"/>
          <p:nvPr/>
        </p:nvSpPr>
        <p:spPr>
          <a:xfrm>
            <a:off x="2441575" y="5646738"/>
            <a:ext cx="6096000" cy="4267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40"/>
              </a:lnSpc>
              <a:tabLst>
                <a:tab pos="41402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490"/>
              </a:lnSpc>
              <a:tabLst>
                <a:tab pos="41402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优抚的待遇，健康检查，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2837" name="Text Box 21"/>
          <p:cNvSpPr txBox="1"/>
          <p:nvPr/>
        </p:nvSpPr>
        <p:spPr>
          <a:xfrm>
            <a:off x="4359275" y="6105525"/>
            <a:ext cx="457200" cy="2355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4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生理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838" name="Text Box 22"/>
          <p:cNvSpPr txBox="1"/>
          <p:nvPr/>
        </p:nvSpPr>
        <p:spPr>
          <a:xfrm>
            <a:off x="6588125" y="6122988"/>
            <a:ext cx="2133600" cy="408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9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图书室、福利社、交通车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餐厅、自助餐（工作），医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63842" name="Picture 2" descr="ws_55D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43" name="Text Box 3"/>
          <p:cNvSpPr txBox="1"/>
          <p:nvPr/>
        </p:nvSpPr>
        <p:spPr>
          <a:xfrm>
            <a:off x="2009775" y="620713"/>
            <a:ext cx="2540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在工作中不满意的因素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44" name="Text Box 4"/>
          <p:cNvSpPr txBox="1"/>
          <p:nvPr/>
        </p:nvSpPr>
        <p:spPr>
          <a:xfrm>
            <a:off x="5248275" y="620713"/>
            <a:ext cx="203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在工作中满意因素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45" name="Text Box 5"/>
          <p:cNvSpPr txBox="1"/>
          <p:nvPr/>
        </p:nvSpPr>
        <p:spPr>
          <a:xfrm>
            <a:off x="2009775" y="1122363"/>
            <a:ext cx="52451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50%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46" name="Text Box 6"/>
          <p:cNvSpPr txBox="1"/>
          <p:nvPr/>
        </p:nvSpPr>
        <p:spPr>
          <a:xfrm>
            <a:off x="2855913" y="1122363"/>
            <a:ext cx="29845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47" name="Text Box 7"/>
          <p:cNvSpPr txBox="1"/>
          <p:nvPr/>
        </p:nvSpPr>
        <p:spPr>
          <a:xfrm>
            <a:off x="3427413" y="1122363"/>
            <a:ext cx="29845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48" name="Text Box 8"/>
          <p:cNvSpPr txBox="1"/>
          <p:nvPr/>
        </p:nvSpPr>
        <p:spPr>
          <a:xfrm>
            <a:off x="3997325" y="1122363"/>
            <a:ext cx="3588385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20  10  0  10   20  30  40  50%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49" name="Text Box 9"/>
          <p:cNvSpPr txBox="1"/>
          <p:nvPr/>
        </p:nvSpPr>
        <p:spPr>
          <a:xfrm>
            <a:off x="3670300" y="1590675"/>
            <a:ext cx="2362200" cy="38087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			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成就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		赞誉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工作本身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	责任感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上进心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企业政策与管理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督导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952500" algn="l"/>
                <a:tab pos="1066800" algn="l"/>
                <a:tab pos="1104900" algn="l"/>
                <a:tab pos="1219200" algn="l"/>
                <a:tab pos="1333500" algn="l"/>
                <a:tab pos="1409700" algn="l"/>
                <a:tab pos="17526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薪资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50" name="Text Box 10"/>
          <p:cNvSpPr txBox="1"/>
          <p:nvPr/>
        </p:nvSpPr>
        <p:spPr>
          <a:xfrm>
            <a:off x="4419600" y="5575300"/>
            <a:ext cx="1168400" cy="11023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52400" algn="l"/>
                <a:tab pos="4953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同事关系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4953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00"/>
              </a:lnSpc>
              <a:tabLst>
                <a:tab pos="152400" algn="l"/>
                <a:tab pos="4953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工作环境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4953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00"/>
              </a:lnSpc>
              <a:tabLst>
                <a:tab pos="152400" algn="l"/>
                <a:tab pos="4953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安全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3851" name="Text Box 11"/>
          <p:cNvSpPr txBox="1"/>
          <p:nvPr/>
        </p:nvSpPr>
        <p:spPr>
          <a:xfrm>
            <a:off x="6096000" y="5772150"/>
            <a:ext cx="3302000" cy="563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4097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赫兹伯格维持因素及激励因素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14097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解说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64869" name="Text Box 5"/>
          <p:cNvSpPr txBox="1"/>
          <p:nvPr/>
        </p:nvSpPr>
        <p:spPr>
          <a:xfrm>
            <a:off x="1323975" y="2136775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64870" name="Text Box 6"/>
          <p:cNvSpPr txBox="1"/>
          <p:nvPr/>
        </p:nvSpPr>
        <p:spPr>
          <a:xfrm>
            <a:off x="1323975" y="704850"/>
            <a:ext cx="2191385" cy="6057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725"/>
              </a:lnSpc>
            </a:pPr>
            <a:r>
              <a:rPr lang="en-US" altLang="zh-CN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0805119</a:t>
            </a:r>
            <a:endParaRPr lang="en-US" altLang="zh-CN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871" name="Text Box 7"/>
          <p:cNvSpPr txBox="1"/>
          <p:nvPr/>
        </p:nvSpPr>
        <p:spPr>
          <a:xfrm>
            <a:off x="1666875" y="2036763"/>
            <a:ext cx="63436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119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、福利管理的主要内容包括（   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872" name="Text Box 8"/>
          <p:cNvSpPr txBox="1"/>
          <p:nvPr/>
        </p:nvSpPr>
        <p:spPr>
          <a:xfrm>
            <a:off x="1323975" y="2640013"/>
            <a:ext cx="280797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pt-BR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确定福利薪酬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873" name="Text Box 9"/>
          <p:cNvSpPr txBox="1"/>
          <p:nvPr/>
        </p:nvSpPr>
        <p:spPr>
          <a:xfrm>
            <a:off x="1323975" y="3189288"/>
            <a:ext cx="3921760" cy="9099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明确实施福利的目标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2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确定福利对象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874" name="Text Box 10"/>
          <p:cNvSpPr txBox="1"/>
          <p:nvPr/>
        </p:nvSpPr>
        <p:spPr>
          <a:xfrm>
            <a:off x="1323975" y="4287838"/>
            <a:ext cx="397319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确定福利的支付形式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4875" name="Text Box 11"/>
          <p:cNvSpPr txBox="1"/>
          <p:nvPr/>
        </p:nvSpPr>
        <p:spPr>
          <a:xfrm>
            <a:off x="1323975" y="4838700"/>
            <a:ext cx="4654550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福利制度与绩效考评结合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8437" name="Text Box 5"/>
          <p:cNvSpPr txBox="1"/>
          <p:nvPr/>
        </p:nvSpPr>
        <p:spPr>
          <a:xfrm>
            <a:off x="1323975" y="765175"/>
            <a:ext cx="69342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（七）与薪酬相关的其它概念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1171575" y="1651000"/>
            <a:ext cx="839406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报酬（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Reward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）：员工完成任务后，所获得的一切有形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1514475" y="2068513"/>
            <a:ext cx="2311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和无形的待遇。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1171575" y="2522538"/>
            <a:ext cx="8353425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Earnings)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：员工所获得的全部报酬，包括薪资、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1514475" y="2941638"/>
            <a:ext cx="5283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奖金、津贴和加班费等项目的总和。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2" name="Text Box 10"/>
          <p:cNvSpPr txBox="1"/>
          <p:nvPr/>
        </p:nvSpPr>
        <p:spPr>
          <a:xfrm>
            <a:off x="1171575" y="3395663"/>
            <a:ext cx="71120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薪给（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Pay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）：薪给分为工资和薪金两种形式。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43" name="Text Box 11"/>
          <p:cNvSpPr txBox="1"/>
          <p:nvPr/>
        </p:nvSpPr>
        <p:spPr>
          <a:xfrm>
            <a:off x="1171575" y="3871913"/>
            <a:ext cx="8143875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奖励（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Incentives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）：员工超额劳动报酬，如红利、佣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1514475" y="4291013"/>
            <a:ext cx="2641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金、利润分享等。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5" name="Text Box 13"/>
          <p:cNvSpPr txBox="1"/>
          <p:nvPr/>
        </p:nvSpPr>
        <p:spPr>
          <a:xfrm>
            <a:off x="1171575" y="4745038"/>
            <a:ext cx="848868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福利（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Benefits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）：公司为每个员工提供的福利项目，如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446" name="Text Box 14"/>
          <p:cNvSpPr txBox="1"/>
          <p:nvPr/>
        </p:nvSpPr>
        <p:spPr>
          <a:xfrm>
            <a:off x="1514475" y="5164138"/>
            <a:ext cx="3632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带薪年假、各种保险等。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447" name="Text Box 15"/>
          <p:cNvSpPr txBox="1"/>
          <p:nvPr/>
        </p:nvSpPr>
        <p:spPr>
          <a:xfrm>
            <a:off x="1171575" y="5619750"/>
            <a:ext cx="8485505" cy="756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3429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分配（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Allocation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）：社会在一定时期内对新创造出来的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产品或价值即国民收入的分配，包括初次分配，再分配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65893" name="Picture 5" descr="ws_61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550" y="4914900"/>
            <a:ext cx="2152650" cy="154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5894" name="Text Box 6"/>
          <p:cNvSpPr txBox="1"/>
          <p:nvPr/>
        </p:nvSpPr>
        <p:spPr>
          <a:xfrm>
            <a:off x="1323975" y="752475"/>
            <a:ext cx="732663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能力要求：各项福利总额预算计划的制定程序和内容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895" name="Text Box 7"/>
          <p:cNvSpPr txBox="1"/>
          <p:nvPr/>
        </p:nvSpPr>
        <p:spPr>
          <a:xfrm>
            <a:off x="1476375" y="1285875"/>
            <a:ext cx="44456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、该项福利的性质：设施或服务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896" name="Text Box 8"/>
          <p:cNvSpPr txBox="1"/>
          <p:nvPr/>
        </p:nvSpPr>
        <p:spPr>
          <a:xfrm>
            <a:off x="1476375" y="2016125"/>
            <a:ext cx="7188835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、该项福利的起始、执行日期，上年度的效果以及评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价分数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897" name="Text Box 9"/>
          <p:cNvSpPr txBox="1"/>
          <p:nvPr/>
        </p:nvSpPr>
        <p:spPr>
          <a:xfrm>
            <a:off x="1476375" y="3111500"/>
            <a:ext cx="7188835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、该项福利的受益者、覆盖面、上年度总支出和本年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度预算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898" name="Text Box 10"/>
          <p:cNvSpPr txBox="1"/>
          <p:nvPr/>
        </p:nvSpPr>
        <p:spPr>
          <a:xfrm>
            <a:off x="1476375" y="4206875"/>
            <a:ext cx="7188835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、新增福利的名称、原因、受益者、覆盖面、本年度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预算、效果预测、效果评价标准；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899" name="Text Box 11"/>
          <p:cNvSpPr txBox="1"/>
          <p:nvPr/>
        </p:nvSpPr>
        <p:spPr>
          <a:xfrm>
            <a:off x="1476375" y="5302250"/>
            <a:ext cx="4445635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、根据福利总额计划以及工资、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奖金等计划，检查该项福利计划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900" name="Text Box 12"/>
          <p:cNvSpPr txBox="1"/>
          <p:nvPr/>
        </p:nvSpPr>
        <p:spPr>
          <a:xfrm>
            <a:off x="1476375" y="6032500"/>
            <a:ext cx="5181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的成本是否能控制在薪酬总额计划内。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66917" name="Text Box 5"/>
          <p:cNvSpPr txBox="1"/>
          <p:nvPr/>
        </p:nvSpPr>
        <p:spPr>
          <a:xfrm>
            <a:off x="1095375" y="852488"/>
            <a:ext cx="7450455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各类保险和住房公积金核算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6918" name="Text Box 6"/>
          <p:cNvSpPr txBox="1"/>
          <p:nvPr/>
        </p:nvSpPr>
        <p:spPr>
          <a:xfrm>
            <a:off x="1019175" y="1600200"/>
            <a:ext cx="17780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19" name="Text Box 7"/>
          <p:cNvSpPr txBox="1"/>
          <p:nvPr/>
        </p:nvSpPr>
        <p:spPr>
          <a:xfrm>
            <a:off x="1374775" y="2243138"/>
            <a:ext cx="7823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通过学习了解社会保障的基本概念和构成，掌握核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20" name="Text Box 8"/>
          <p:cNvSpPr txBox="1"/>
          <p:nvPr/>
        </p:nvSpPr>
        <p:spPr>
          <a:xfrm>
            <a:off x="1019175" y="2668588"/>
            <a:ext cx="6756400" cy="10064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算各类社会保险及住房公积金的基本方法。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5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［知识要求］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21" name="Text Box 9"/>
          <p:cNvSpPr txBox="1"/>
          <p:nvPr/>
        </p:nvSpPr>
        <p:spPr>
          <a:xfrm>
            <a:off x="1019175" y="3911600"/>
            <a:ext cx="3352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一、社会保障的基本概念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22" name="Text Box 10"/>
          <p:cNvSpPr txBox="1"/>
          <p:nvPr/>
        </p:nvSpPr>
        <p:spPr>
          <a:xfrm>
            <a:off x="1019175" y="4543425"/>
            <a:ext cx="2743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二、社会保障的构成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23" name="Text Box 11"/>
          <p:cNvSpPr txBox="1"/>
          <p:nvPr/>
        </p:nvSpPr>
        <p:spPr>
          <a:xfrm>
            <a:off x="1019175" y="5140325"/>
            <a:ext cx="21336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［能力要求］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6924" name="Text Box 12"/>
          <p:cNvSpPr txBox="1"/>
          <p:nvPr/>
        </p:nvSpPr>
        <p:spPr>
          <a:xfrm>
            <a:off x="1019175" y="5741988"/>
            <a:ext cx="3048000" cy="861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一、各类保险金的计算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1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二、住房公积金的计算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67941" name="Picture 5" descr="ws_6A2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4750" y="1333500"/>
            <a:ext cx="3676650" cy="276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7942" name="Text Box 6"/>
          <p:cNvSpPr txBox="1"/>
          <p:nvPr/>
        </p:nvSpPr>
        <p:spPr>
          <a:xfrm>
            <a:off x="1168400" y="722313"/>
            <a:ext cx="6274435" cy="3714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900"/>
              </a:lnSpc>
            </a:pPr>
            <a:r>
              <a:rPr lang="zh-CN" altLang="en-US" sz="29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知识要求：一、社会保障的基本概念</a:t>
            </a:r>
            <a:r>
              <a:rPr lang="en-US" altLang="zh-CN" sz="29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29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943" name="Text Box 7"/>
          <p:cNvSpPr txBox="1"/>
          <p:nvPr/>
        </p:nvSpPr>
        <p:spPr>
          <a:xfrm>
            <a:off x="1171575" y="1755775"/>
            <a:ext cx="396240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社会保障三个基本的要素：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    具有经济福利性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944" name="Text Box 8"/>
          <p:cNvSpPr txBox="1"/>
          <p:nvPr/>
        </p:nvSpPr>
        <p:spPr>
          <a:xfrm>
            <a:off x="1171575" y="2551113"/>
            <a:ext cx="4953000" cy="1134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660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从直接的经济利益关系来看，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6604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受益者的所得一定大于支出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6604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    属于社会化行为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945" name="Text Box 9"/>
          <p:cNvSpPr txBox="1"/>
          <p:nvPr/>
        </p:nvSpPr>
        <p:spPr>
          <a:xfrm>
            <a:off x="1831975" y="3740150"/>
            <a:ext cx="3962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由官方机构或社会中坚团体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946" name="Text Box 10"/>
          <p:cNvSpPr txBox="1"/>
          <p:nvPr/>
        </p:nvSpPr>
        <p:spPr>
          <a:xfrm>
            <a:off x="1171575" y="4137025"/>
            <a:ext cx="5613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来承担组织实施任务，而非供给者与受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947" name="Text Box 11"/>
          <p:cNvSpPr txBox="1"/>
          <p:nvPr/>
        </p:nvSpPr>
        <p:spPr>
          <a:xfrm>
            <a:off x="1514475" y="4456113"/>
            <a:ext cx="2971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益方的直接对应行为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948" name="Text Box 12"/>
          <p:cNvSpPr txBox="1"/>
          <p:nvPr/>
        </p:nvSpPr>
        <p:spPr>
          <a:xfrm>
            <a:off x="1171575" y="4852988"/>
            <a:ext cx="567436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３    以保障和改善国民生活为根本目标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7949" name="Text Box 13"/>
          <p:cNvSpPr txBox="1"/>
          <p:nvPr/>
        </p:nvSpPr>
        <p:spPr>
          <a:xfrm>
            <a:off x="1831975" y="5248275"/>
            <a:ext cx="4953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包括：经济保障、服务保障与精神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7950" name="Text Box 14"/>
          <p:cNvSpPr txBox="1"/>
          <p:nvPr/>
        </p:nvSpPr>
        <p:spPr>
          <a:xfrm>
            <a:off x="1514475" y="5565775"/>
            <a:ext cx="660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保障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68965" name="Text Box 5"/>
          <p:cNvSpPr txBox="1"/>
          <p:nvPr/>
        </p:nvSpPr>
        <p:spPr>
          <a:xfrm>
            <a:off x="1323975" y="765175"/>
            <a:ext cx="48006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社会保障的三个层次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8966" name="Text Box 6"/>
          <p:cNvSpPr txBox="1"/>
          <p:nvPr/>
        </p:nvSpPr>
        <p:spPr>
          <a:xfrm>
            <a:off x="1323975" y="2159000"/>
            <a:ext cx="189865" cy="25025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26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  <a:p>
            <a:pPr>
              <a:lnSpc>
                <a:spcPts val="26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68967" name="Text Box 7"/>
          <p:cNvSpPr txBox="1"/>
          <p:nvPr/>
        </p:nvSpPr>
        <p:spPr>
          <a:xfrm>
            <a:off x="1666875" y="2060575"/>
            <a:ext cx="7658100" cy="36195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经济保障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通过现金给付或援助的方式实现。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服务保障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安老服务、康复服务。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精神保障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" algn="l"/>
              </a:tabLst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25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属于文化、、伦理、心理慰藉方面的保障，更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8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高层次的。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69986" name="Picture 2" descr="ws_72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9987" name="Text Box 3"/>
          <p:cNvSpPr txBox="1"/>
          <p:nvPr/>
        </p:nvSpPr>
        <p:spPr>
          <a:xfrm>
            <a:off x="1552575" y="922338"/>
            <a:ext cx="4216400" cy="10788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23876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二、社会保障的构成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387600" algn="l"/>
              </a:tabLst>
            </a:pP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387600" algn="l"/>
              </a:tabLst>
            </a:pP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15"/>
              </a:lnSpc>
              <a:tabLst>
                <a:tab pos="23876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社会保障体系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9988" name="Text Box 4"/>
          <p:cNvSpPr txBox="1"/>
          <p:nvPr/>
        </p:nvSpPr>
        <p:spPr>
          <a:xfrm>
            <a:off x="1190625" y="2752725"/>
            <a:ext cx="1219200" cy="40608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社会保险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养老保险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失业保险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工伤保险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医疗保险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生育保险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90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劳动者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9989" name="Text Box 5"/>
          <p:cNvSpPr txBox="1"/>
          <p:nvPr/>
        </p:nvSpPr>
        <p:spPr>
          <a:xfrm>
            <a:off x="3000375" y="2752725"/>
            <a:ext cx="1828800" cy="39509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165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社会救济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651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贫困户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651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残疾人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651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灾民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651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15"/>
              </a:lnSpc>
              <a:tabLst>
                <a:tab pos="1651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社会贫困线或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651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生活在贫困线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651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以下的人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9990" name="Text Box 6"/>
          <p:cNvSpPr txBox="1"/>
          <p:nvPr/>
        </p:nvSpPr>
        <p:spPr>
          <a:xfrm>
            <a:off x="5305425" y="2752725"/>
            <a:ext cx="1282700" cy="39833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社会福利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公共设施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财政补贴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居民住房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生活补贴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集体福利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90"/>
              </a:lnSpc>
              <a:tabLst>
                <a:tab pos="63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全体居民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9991" name="Text Box 7"/>
          <p:cNvSpPr txBox="1"/>
          <p:nvPr/>
        </p:nvSpPr>
        <p:spPr>
          <a:xfrm>
            <a:off x="7286625" y="2752725"/>
            <a:ext cx="1663700" cy="3966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社会优抚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退休军人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安置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军人家属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烈属抚恤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军人及其家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397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属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71013" name="Picture 5" descr="ws_7A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1150" y="4381500"/>
            <a:ext cx="2457450" cy="185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1014" name="Text Box 6"/>
          <p:cNvSpPr txBox="1"/>
          <p:nvPr/>
        </p:nvSpPr>
        <p:spPr>
          <a:xfrm>
            <a:off x="1323975" y="696913"/>
            <a:ext cx="692404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能力要求：一、各类保险金的计算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1015" name="Text Box 7"/>
          <p:cNvSpPr txBox="1"/>
          <p:nvPr/>
        </p:nvSpPr>
        <p:spPr>
          <a:xfrm>
            <a:off x="1743075" y="1995488"/>
            <a:ext cx="7594600" cy="1936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17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国家制定有关保险的法律条款，要求员工个人、企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175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业按照各自的比例缴纳养老保险等社会保险费。这些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175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法律条文不仅规定了各类员工不同保险费的具体计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175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算、缴纳方法，而且规定了这些保险费的具体管理方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175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72037" name="Text Box 5"/>
          <p:cNvSpPr txBox="1"/>
          <p:nvPr/>
        </p:nvSpPr>
        <p:spPr>
          <a:xfrm>
            <a:off x="1400175" y="1006475"/>
            <a:ext cx="504571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二、住房公积金的计算</a:t>
            </a:r>
            <a:r>
              <a:rPr lang="en-US" altLang="zh-CN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038" name="Text Box 6"/>
          <p:cNvSpPr txBox="1"/>
          <p:nvPr/>
        </p:nvSpPr>
        <p:spPr>
          <a:xfrm>
            <a:off x="1603375" y="1792288"/>
            <a:ext cx="733107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（一）住房公积金的有关制度规定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(P265)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2039" name="Text Box 7"/>
          <p:cNvSpPr txBox="1"/>
          <p:nvPr/>
        </p:nvSpPr>
        <p:spPr>
          <a:xfrm>
            <a:off x="1603375" y="2524125"/>
            <a:ext cx="5892800" cy="1888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609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注意办理方式和办理时间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</a:tabLst>
            </a:pP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</a:tabLst>
            </a:pP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65"/>
              </a:lnSpc>
              <a:tabLst>
                <a:tab pos="6096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员工住房公积金的缴费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</a:tabLst>
            </a:pP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</a:tabLst>
            </a:pP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65"/>
              </a:lnSpc>
              <a:tabLst>
                <a:tab pos="6096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重点关注缴纳比例和缴纳时间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73061" name="Text Box 5"/>
          <p:cNvSpPr txBox="1"/>
          <p:nvPr/>
        </p:nvSpPr>
        <p:spPr>
          <a:xfrm>
            <a:off x="1323975" y="746125"/>
            <a:ext cx="43180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二、住房公积金的计算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2" name="Text Box 6"/>
          <p:cNvSpPr txBox="1"/>
          <p:nvPr/>
        </p:nvSpPr>
        <p:spPr>
          <a:xfrm>
            <a:off x="1323975" y="1563688"/>
            <a:ext cx="7493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单位为员工缴存的住房公积金，列支的规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3063" name="Text Box 7"/>
          <p:cNvSpPr txBox="1"/>
          <p:nvPr/>
        </p:nvSpPr>
        <p:spPr>
          <a:xfrm>
            <a:off x="1666875" y="1974850"/>
            <a:ext cx="76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定：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4" name="Text Box 8"/>
          <p:cNvSpPr txBox="1"/>
          <p:nvPr/>
        </p:nvSpPr>
        <p:spPr>
          <a:xfrm>
            <a:off x="1323975" y="2478088"/>
            <a:ext cx="457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（１）机关在预算中列支；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5" name="Text Box 9"/>
          <p:cNvSpPr txBox="1"/>
          <p:nvPr/>
        </p:nvSpPr>
        <p:spPr>
          <a:xfrm>
            <a:off x="1323975" y="2981325"/>
            <a:ext cx="800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（２）失业单位由财政部门核定收支后，在预算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6" name="Text Box 10"/>
          <p:cNvSpPr txBox="1"/>
          <p:nvPr/>
        </p:nvSpPr>
        <p:spPr>
          <a:xfrm>
            <a:off x="1666875" y="3392488"/>
            <a:ext cx="3048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或者费用中列支；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7" name="Text Box 11"/>
          <p:cNvSpPr txBox="1"/>
          <p:nvPr/>
        </p:nvSpPr>
        <p:spPr>
          <a:xfrm>
            <a:off x="1323975" y="3895725"/>
            <a:ext cx="457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（３）企业在成本中列支。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8" name="Text Box 12"/>
          <p:cNvSpPr txBox="1"/>
          <p:nvPr/>
        </p:nvSpPr>
        <p:spPr>
          <a:xfrm>
            <a:off x="1323975" y="4902200"/>
            <a:ext cx="800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（四）员工提取住房公积金帐户内的存储余额的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69" name="Text Box 13"/>
          <p:cNvSpPr txBox="1"/>
          <p:nvPr/>
        </p:nvSpPr>
        <p:spPr>
          <a:xfrm>
            <a:off x="1666875" y="5313363"/>
            <a:ext cx="76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情形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3070" name="Text Box 14"/>
          <p:cNvSpPr txBox="1"/>
          <p:nvPr/>
        </p:nvSpPr>
        <p:spPr>
          <a:xfrm>
            <a:off x="2466975" y="5816600"/>
            <a:ext cx="5475605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重点关注提取的限定条件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P266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74085" name="Text Box 5"/>
          <p:cNvSpPr txBox="1"/>
          <p:nvPr/>
        </p:nvSpPr>
        <p:spPr>
          <a:xfrm>
            <a:off x="1323975" y="1177925"/>
            <a:ext cx="161290" cy="241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9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7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4086" name="Text Box 6"/>
          <p:cNvSpPr txBox="1"/>
          <p:nvPr/>
        </p:nvSpPr>
        <p:spPr>
          <a:xfrm>
            <a:off x="1666875" y="1133475"/>
            <a:ext cx="363918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119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、社会保险包括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087" name="Text Box 7"/>
          <p:cNvSpPr txBox="1"/>
          <p:nvPr/>
        </p:nvSpPr>
        <p:spPr>
          <a:xfrm>
            <a:off x="1323975" y="1570038"/>
            <a:ext cx="1793240" cy="20720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养老保险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失业保险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工伤保险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医疗保险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生育保险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088" name="Text Box 8"/>
          <p:cNvSpPr txBox="1"/>
          <p:nvPr/>
        </p:nvSpPr>
        <p:spPr>
          <a:xfrm>
            <a:off x="1323975" y="3706813"/>
            <a:ext cx="789495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76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、新成立的单位应当自成立之日起（   ）内办理住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089" name="Text Box 9"/>
          <p:cNvSpPr txBox="1"/>
          <p:nvPr/>
        </p:nvSpPr>
        <p:spPr>
          <a:xfrm>
            <a:off x="1666875" y="4081463"/>
            <a:ext cx="2971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房公积金缴存登记。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090" name="Text Box 10"/>
          <p:cNvSpPr txBox="1"/>
          <p:nvPr/>
        </p:nvSpPr>
        <p:spPr>
          <a:xfrm>
            <a:off x="1416050" y="4546600"/>
            <a:ext cx="1385570" cy="16306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pt-BR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)15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pt-BR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)30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pt-BR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)60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40"/>
              </a:lnSpc>
            </a:pPr>
            <a:r>
              <a:rPr lang="pt-BR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)90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75109" name="Text Box 5"/>
          <p:cNvSpPr txBox="1"/>
          <p:nvPr/>
        </p:nvSpPr>
        <p:spPr>
          <a:xfrm>
            <a:off x="1323975" y="2092325"/>
            <a:ext cx="161290" cy="241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9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7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5110" name="Text Box 6"/>
          <p:cNvSpPr txBox="1"/>
          <p:nvPr/>
        </p:nvSpPr>
        <p:spPr>
          <a:xfrm>
            <a:off x="1668463" y="4737100"/>
            <a:ext cx="14732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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5111" name="Text Box 7"/>
          <p:cNvSpPr txBox="1"/>
          <p:nvPr/>
        </p:nvSpPr>
        <p:spPr>
          <a:xfrm>
            <a:off x="1668463" y="5106988"/>
            <a:ext cx="14732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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5112" name="Text Box 8"/>
          <p:cNvSpPr txBox="1"/>
          <p:nvPr/>
        </p:nvSpPr>
        <p:spPr>
          <a:xfrm>
            <a:off x="1323975" y="765175"/>
            <a:ext cx="8051800" cy="34042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200"/>
              </a:lnSpc>
              <a:tabLst>
                <a:tab pos="3429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例题：案例分析题</a:t>
            </a: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40"/>
              </a:lnSpc>
              <a:tabLst>
                <a:tab pos="3429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刘某是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软件公司的员工，公司按照规定给每位员工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1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都缴纳了基本医疗保险。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2003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月，刘某突然感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5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觉难受并去定点医院就诊，经诊断为胃炎，刘某住院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7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治疗花费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1300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元。病愈后，刘某找人事部报销。但人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1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事部负责人认为，当地的医疗费起付线为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元，刘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5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某的花费未达统一标准，不能报销。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5113" name="Text Box 9"/>
          <p:cNvSpPr txBox="1"/>
          <p:nvPr/>
        </p:nvSpPr>
        <p:spPr>
          <a:xfrm>
            <a:off x="1323975" y="4332288"/>
            <a:ext cx="161290" cy="241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9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7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5114" name="Text Box 10"/>
          <p:cNvSpPr txBox="1"/>
          <p:nvPr/>
        </p:nvSpPr>
        <p:spPr>
          <a:xfrm>
            <a:off x="1666875" y="4241800"/>
            <a:ext cx="4126230" cy="10629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30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90"/>
              </a:lnSpc>
              <a:tabLst>
                <a:tab pos="330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）刘某的医疗费能否报销？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00"/>
              </a:lnSpc>
              <a:tabLst>
                <a:tab pos="3302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9460" name="Text Box 5"/>
          <p:cNvSpPr txBox="1"/>
          <p:nvPr/>
        </p:nvSpPr>
        <p:spPr>
          <a:xfrm>
            <a:off x="1323975" y="765175"/>
            <a:ext cx="16002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例题：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1247775" y="1768475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1247775" y="2498725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1247775" y="3533775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1247775" y="4508500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1590675" y="1735138"/>
            <a:ext cx="7664450" cy="30054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495300" algn="l"/>
                <a:tab pos="6350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、（）泛指员工获得的一切形式的报酬。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495300" algn="l"/>
                <a:tab pos="6350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）薪酬    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）给付     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）收入   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）分配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350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15"/>
              </a:lnSpc>
              <a:tabLst>
                <a:tab pos="495300" algn="l"/>
                <a:tab pos="6350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、（）是指以较长的时问为单位计算员工的劳动报酬，国内常使用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495300" algn="l"/>
                <a:tab pos="6350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“薪水”一词。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350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75"/>
              </a:lnSpc>
              <a:tabLst>
                <a:tab pos="495300" algn="l"/>
                <a:tab pos="6350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薪资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薪金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495300" algn="l"/>
                <a:tab pos="6350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、（）是指员工完成任务后，所获得的一切有形和无形的待遇。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495300" algn="l"/>
                <a:tab pos="6350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报酬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奖励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薪金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350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350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95300" algn="l"/>
                <a:tab pos="6350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75"/>
              </a:lnSpc>
              <a:tabLst>
                <a:tab pos="495300" algn="l"/>
                <a:tab pos="6350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、（）分为工资和薪金两种形式。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P210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2225675" y="4840288"/>
            <a:ext cx="100647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收入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67" name="Text Box 11"/>
          <p:cNvSpPr txBox="1"/>
          <p:nvPr/>
        </p:nvSpPr>
        <p:spPr>
          <a:xfrm>
            <a:off x="3632200" y="4840288"/>
            <a:ext cx="353187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奖励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薪金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薪给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76131" name="Freeform 3"/>
          <p:cNvSpPr/>
          <p:nvPr>
            <p:custDataLst>
              <p:tags r:id="rId7"/>
            </p:custDataLst>
          </p:nvPr>
        </p:nvSpPr>
        <p:spPr>
          <a:xfrm>
            <a:off x="1169988" y="2193925"/>
            <a:ext cx="7772400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14800"/>
              </a:cxn>
              <a:cxn ang="0">
                <a:pos x="7772400" y="4114800"/>
              </a:cxn>
              <a:cxn ang="0">
                <a:pos x="7772400" y="0"/>
              </a:cxn>
              <a:cxn ang="0">
                <a:pos x="0" y="0"/>
              </a:cxn>
            </a:cxnLst>
            <a:pathLst>
              <a:path w="4896" h="2592">
                <a:moveTo>
                  <a:pt x="0" y="0"/>
                </a:moveTo>
                <a:lnTo>
                  <a:pt x="0" y="2592"/>
                </a:lnTo>
                <a:lnTo>
                  <a:pt x="4896" y="2592"/>
                </a:lnTo>
                <a:lnTo>
                  <a:pt x="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6134" name="Text Box 6"/>
          <p:cNvSpPr txBox="1"/>
          <p:nvPr/>
        </p:nvSpPr>
        <p:spPr>
          <a:xfrm>
            <a:off x="1262063" y="2381250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6135" name="Text Box 7"/>
          <p:cNvSpPr txBox="1"/>
          <p:nvPr/>
        </p:nvSpPr>
        <p:spPr>
          <a:xfrm>
            <a:off x="1262063" y="4302125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76136" name="Text Box 8"/>
          <p:cNvSpPr txBox="1"/>
          <p:nvPr/>
        </p:nvSpPr>
        <p:spPr>
          <a:xfrm>
            <a:off x="1323975" y="765175"/>
            <a:ext cx="26670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参考答案：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6137" name="Text Box 9"/>
          <p:cNvSpPr txBox="1"/>
          <p:nvPr/>
        </p:nvSpPr>
        <p:spPr>
          <a:xfrm>
            <a:off x="1604963" y="2281238"/>
            <a:ext cx="7239000" cy="17919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）不能。按照我国医疗保险制度规定，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775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起付标准以下的医疗费用，从个人账户中支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付或由个人支付。本案中刘某支出的医疗费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用低于起付线，不予报销。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22195" y="2843530"/>
            <a:ext cx="6283325" cy="36004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  <a:scene3d>
              <a:camera prst="orthographicFront"/>
              <a:lightRig rig="threePt" dir="t"/>
            </a:scene3d>
          </a:bodyPr>
          <a:lstStyle>
            <a:lvl1pPr marL="0" indent="0" algn="l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8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01345" indent="-200660" algn="l" defTabSz="8020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411605" algn="l"/>
              </a:tabLst>
              <a:defRPr sz="140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002665" indent="-200660" algn="l" defTabSz="8020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403350" indent="-200660" algn="l" defTabSz="8020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04670" indent="-200660" algn="l" defTabSz="80200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405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05355" indent="-200660" algn="l" defTabSz="802005" rtl="0" eaLnBrk="1" latinLnBrk="0" hangingPunct="1">
              <a:lnSpc>
                <a:spcPct val="90000"/>
              </a:lnSpc>
              <a:spcBef>
                <a:spcPct val="88000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675" indent="-200660" algn="l" defTabSz="802005" rtl="0" eaLnBrk="1" latinLnBrk="0" hangingPunct="1">
              <a:lnSpc>
                <a:spcPct val="90000"/>
              </a:lnSpc>
              <a:spcBef>
                <a:spcPct val="88000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0" indent="-200660" algn="l" defTabSz="802005" rtl="0" eaLnBrk="1" latinLnBrk="0" hangingPunct="1">
              <a:lnSpc>
                <a:spcPct val="90000"/>
              </a:lnSpc>
              <a:spcBef>
                <a:spcPct val="88000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680" indent="-200660" algn="l" defTabSz="802005" rtl="0" eaLnBrk="1" latinLnBrk="0" hangingPunct="1">
              <a:lnSpc>
                <a:spcPct val="90000"/>
              </a:lnSpc>
              <a:spcBef>
                <a:spcPct val="88000"/>
              </a:spcBef>
              <a:buFont typeface="Arial" panose="020B0604020202020204" pitchFamily="34" charset="0"/>
              <a:buChar char="•"/>
              <a:defRPr sz="15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谢谢大家</a:t>
            </a:r>
            <a:endParaRPr lang="zh-CN" altLang="en-US" sz="88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20482" name="Picture 2" descr="ws_1F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3"/>
          <p:cNvSpPr txBox="1"/>
          <p:nvPr/>
        </p:nvSpPr>
        <p:spPr>
          <a:xfrm>
            <a:off x="8926513" y="42100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交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8926513" y="45148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换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1323975" y="704850"/>
            <a:ext cx="8524240" cy="16319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200"/>
              </a:lnSpc>
              <a:tabLst>
                <a:tab pos="3429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二、薪酬的实质</a:t>
            </a:r>
            <a:r>
              <a:rPr lang="en-US" altLang="zh-CN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65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薪酬是组织对员工的贡献包括员工态度、行为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65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和业绩等所作出的各种回报。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4144963" y="2800350"/>
            <a:ext cx="3657600" cy="1044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304800" algn="l"/>
                <a:tab pos="4572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外部回报（外部薪酬）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304800" algn="l"/>
                <a:tab pos="4572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（工资、奖金、休假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304800" algn="l"/>
                <a:tab pos="457200" algn="l"/>
              </a:tabLst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包括直接薪酬和间接薪酬）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8926513" y="26860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实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8926513" y="29908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质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8926513" y="32956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8926513" y="36004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8926513" y="39052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种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2" name="Text Box 12"/>
          <p:cNvSpPr txBox="1"/>
          <p:nvPr/>
        </p:nvSpPr>
        <p:spPr>
          <a:xfrm>
            <a:off x="1128713" y="4356100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3" name="Text Box 13"/>
          <p:cNvSpPr txBox="1"/>
          <p:nvPr/>
        </p:nvSpPr>
        <p:spPr>
          <a:xfrm>
            <a:off x="2725738" y="4356100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回报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4" name="Text Box 14"/>
          <p:cNvSpPr txBox="1"/>
          <p:nvPr/>
        </p:nvSpPr>
        <p:spPr>
          <a:xfrm>
            <a:off x="4324350" y="5749925"/>
            <a:ext cx="325120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9144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内部回报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65"/>
              </a:lnSpc>
              <a:tabLst>
                <a:tab pos="914400" algn="l"/>
              </a:tabLst>
            </a:pP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自身心理感受到的回报</a:t>
            </a:r>
            <a:r>
              <a:rPr lang="zh-CN" altLang="en-US" sz="2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95" name="Text Box 15"/>
          <p:cNvSpPr txBox="1"/>
          <p:nvPr/>
        </p:nvSpPr>
        <p:spPr>
          <a:xfrm>
            <a:off x="8926513" y="48196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6" name="Text Box 16"/>
          <p:cNvSpPr txBox="1"/>
          <p:nvPr/>
        </p:nvSpPr>
        <p:spPr>
          <a:xfrm>
            <a:off x="8926513" y="51244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交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7" name="Text Box 17"/>
          <p:cNvSpPr txBox="1"/>
          <p:nvPr/>
        </p:nvSpPr>
        <p:spPr>
          <a:xfrm>
            <a:off x="8926513" y="5429250"/>
            <a:ext cx="304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易</a:t>
            </a:r>
            <a:endParaRPr lang="zh-CN" altLang="en-US" sz="24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498" name="Text Box 21"/>
          <p:cNvSpPr txBox="1"/>
          <p:nvPr>
            <p:custDataLst>
              <p:tags r:id="rId8"/>
            </p:custDataLst>
          </p:nvPr>
        </p:nvSpPr>
        <p:spPr>
          <a:xfrm>
            <a:off x="3328988" y="6726238"/>
            <a:ext cx="5257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hlinkClick r:id="rId9" action="ppaction://hlinksldjump"/>
              </a:rPr>
              <a:t>070572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hlinkClick r:id="rId9" action="ppaction://hlinksldjump"/>
              </a:rPr>
              <a:t>0711117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hlinkClick r:id="rId9" action="ppaction://hlinksldjump"/>
              </a:rPr>
              <a:t>0805116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hlinkClick r:id="rId9" action="ppaction://hlinksldjump"/>
              </a:rPr>
              <a:t>0811116</a:t>
            </a:r>
            <a:endParaRPr lang="en-US" altLang="zh-CN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hlinkClick r:id="rId9" action="ppaction://hlinksldjump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1509" name="Rectangle 2"/>
          <p:cNvSpPr/>
          <p:nvPr>
            <p:custDataLst>
              <p:tags r:id="rId7"/>
            </p:custDataLst>
          </p:nvPr>
        </p:nvSpPr>
        <p:spPr>
          <a:xfrm>
            <a:off x="4625975" y="612775"/>
            <a:ext cx="1295400" cy="358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0" name="Rectangle 3"/>
          <p:cNvSpPr/>
          <p:nvPr>
            <p:custDataLst>
              <p:tags r:id="rId8"/>
            </p:custDataLst>
          </p:nvPr>
        </p:nvSpPr>
        <p:spPr>
          <a:xfrm>
            <a:off x="2178050" y="1196975"/>
            <a:ext cx="1871663" cy="358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精神（内在的）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1" name="Rectangle 4"/>
          <p:cNvSpPr/>
          <p:nvPr>
            <p:custDataLst>
              <p:tags r:id="rId9"/>
            </p:custDataLst>
          </p:nvPr>
        </p:nvSpPr>
        <p:spPr>
          <a:xfrm>
            <a:off x="6858000" y="1196975"/>
            <a:ext cx="1800225" cy="43021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物质（外在的）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2" name="Rectangle 5"/>
          <p:cNvSpPr/>
          <p:nvPr>
            <p:custDataLst>
              <p:tags r:id="rId10"/>
            </p:custDataLst>
          </p:nvPr>
        </p:nvSpPr>
        <p:spPr>
          <a:xfrm>
            <a:off x="1385888" y="19891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参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决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策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3" name="Rectangle 6"/>
          <p:cNvSpPr/>
          <p:nvPr>
            <p:custDataLst>
              <p:tags r:id="rId11"/>
            </p:custDataLst>
          </p:nvPr>
        </p:nvSpPr>
        <p:spPr>
          <a:xfrm>
            <a:off x="1962150" y="1989138"/>
            <a:ext cx="360363" cy="23034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更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多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责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任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权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力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4" name="Rectangle 7"/>
          <p:cNvSpPr/>
          <p:nvPr>
            <p:custDataLst>
              <p:tags r:id="rId12"/>
            </p:custDataLst>
          </p:nvPr>
        </p:nvSpPr>
        <p:spPr>
          <a:xfrm>
            <a:off x="2538413" y="1989138"/>
            <a:ext cx="360362" cy="19446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个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人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成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长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机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会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5" name="Rectangle 8"/>
          <p:cNvSpPr/>
          <p:nvPr>
            <p:custDataLst>
              <p:tags r:id="rId13"/>
            </p:custDataLst>
          </p:nvPr>
        </p:nvSpPr>
        <p:spPr>
          <a:xfrm>
            <a:off x="3114675" y="1989138"/>
            <a:ext cx="360363" cy="31670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有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趣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工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作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满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意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工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6" name="Rectangle 9"/>
          <p:cNvSpPr/>
          <p:nvPr>
            <p:custDataLst>
              <p:tags r:id="rId14"/>
            </p:custDataLst>
          </p:nvPr>
        </p:nvSpPr>
        <p:spPr>
          <a:xfrm>
            <a:off x="3690938" y="2060575"/>
            <a:ext cx="358775" cy="33115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工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作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自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由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组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织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活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动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多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样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化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7" name="Rectangle 10"/>
          <p:cNvSpPr/>
          <p:nvPr>
            <p:custDataLst>
              <p:tags r:id="rId15"/>
            </p:custDataLst>
          </p:nvPr>
        </p:nvSpPr>
        <p:spPr>
          <a:xfrm>
            <a:off x="7075488" y="1916113"/>
            <a:ext cx="1295400" cy="358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间接报酬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8" name="Rectangle 11"/>
          <p:cNvSpPr/>
          <p:nvPr>
            <p:custDataLst>
              <p:tags r:id="rId16"/>
            </p:custDataLst>
          </p:nvPr>
        </p:nvSpPr>
        <p:spPr>
          <a:xfrm>
            <a:off x="4986338" y="1916113"/>
            <a:ext cx="1295400" cy="358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直接报酬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19" name="Rectangle 12"/>
          <p:cNvSpPr/>
          <p:nvPr>
            <p:custDataLst>
              <p:tags r:id="rId17"/>
            </p:custDataLst>
          </p:nvPr>
        </p:nvSpPr>
        <p:spPr>
          <a:xfrm>
            <a:off x="4267200" y="2636838"/>
            <a:ext cx="360363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0" name="Rectangle 13"/>
          <p:cNvSpPr/>
          <p:nvPr>
            <p:custDataLst>
              <p:tags r:id="rId18"/>
            </p:custDataLst>
          </p:nvPr>
        </p:nvSpPr>
        <p:spPr>
          <a:xfrm>
            <a:off x="4770438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1" name="Rectangle 14"/>
          <p:cNvSpPr/>
          <p:nvPr>
            <p:custDataLst>
              <p:tags r:id="rId19"/>
            </p:custDataLst>
          </p:nvPr>
        </p:nvSpPr>
        <p:spPr>
          <a:xfrm>
            <a:off x="5275263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2" name="Rectangle 15"/>
          <p:cNvSpPr/>
          <p:nvPr>
            <p:custDataLst>
              <p:tags r:id="rId20"/>
            </p:custDataLst>
          </p:nvPr>
        </p:nvSpPr>
        <p:spPr>
          <a:xfrm>
            <a:off x="5849938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3" name="Rectangle 16"/>
          <p:cNvSpPr/>
          <p:nvPr>
            <p:custDataLst>
              <p:tags r:id="rId21"/>
            </p:custDataLst>
          </p:nvPr>
        </p:nvSpPr>
        <p:spPr>
          <a:xfrm>
            <a:off x="6354763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4" name="Rectangle 17"/>
          <p:cNvSpPr/>
          <p:nvPr>
            <p:custDataLst>
              <p:tags r:id="rId22"/>
            </p:custDataLst>
          </p:nvPr>
        </p:nvSpPr>
        <p:spPr>
          <a:xfrm>
            <a:off x="7075488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5" name="Rectangle 18"/>
          <p:cNvSpPr/>
          <p:nvPr>
            <p:custDataLst>
              <p:tags r:id="rId23"/>
            </p:custDataLst>
          </p:nvPr>
        </p:nvSpPr>
        <p:spPr>
          <a:xfrm>
            <a:off x="7650163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6" name="Rectangle 19"/>
          <p:cNvSpPr/>
          <p:nvPr>
            <p:custDataLst>
              <p:tags r:id="rId24"/>
            </p:custDataLst>
          </p:nvPr>
        </p:nvSpPr>
        <p:spPr>
          <a:xfrm>
            <a:off x="8154988" y="2636838"/>
            <a:ext cx="360362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7" name="Rectangle 20"/>
          <p:cNvSpPr/>
          <p:nvPr>
            <p:custDataLst>
              <p:tags r:id="rId25"/>
            </p:custDataLst>
          </p:nvPr>
        </p:nvSpPr>
        <p:spPr>
          <a:xfrm>
            <a:off x="8658225" y="1916113"/>
            <a:ext cx="1295400" cy="358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非金钱报酬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8" name="Rectangle 21"/>
          <p:cNvSpPr/>
          <p:nvPr>
            <p:custDataLst>
              <p:tags r:id="rId26"/>
            </p:custDataLst>
          </p:nvPr>
        </p:nvSpPr>
        <p:spPr>
          <a:xfrm>
            <a:off x="8442325" y="4508500"/>
            <a:ext cx="360363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29" name="Rectangle 22"/>
          <p:cNvSpPr/>
          <p:nvPr>
            <p:custDataLst>
              <p:tags r:id="rId27"/>
            </p:custDataLst>
          </p:nvPr>
        </p:nvSpPr>
        <p:spPr>
          <a:xfrm>
            <a:off x="7794625" y="4508500"/>
            <a:ext cx="360363" cy="1584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30" name="Rectangle 23"/>
          <p:cNvSpPr/>
          <p:nvPr>
            <p:custDataLst>
              <p:tags r:id="rId28"/>
            </p:custDataLst>
          </p:nvPr>
        </p:nvSpPr>
        <p:spPr>
          <a:xfrm>
            <a:off x="9018588" y="4508500"/>
            <a:ext cx="360362" cy="194468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31" name="Rectangle 24"/>
          <p:cNvSpPr/>
          <p:nvPr>
            <p:custDataLst>
              <p:tags r:id="rId29"/>
            </p:custDataLst>
          </p:nvPr>
        </p:nvSpPr>
        <p:spPr>
          <a:xfrm>
            <a:off x="9523413" y="4508500"/>
            <a:ext cx="360362" cy="18732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32" name="Line 25"/>
          <p:cNvSpPr/>
          <p:nvPr>
            <p:custDataLst>
              <p:tags r:id="rId30"/>
            </p:custDataLst>
          </p:nvPr>
        </p:nvSpPr>
        <p:spPr>
          <a:xfrm flipV="1">
            <a:off x="3186113" y="1052513"/>
            <a:ext cx="4321175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3" name="Line 26"/>
          <p:cNvSpPr/>
          <p:nvPr>
            <p:custDataLst>
              <p:tags r:id="rId31"/>
            </p:custDataLst>
          </p:nvPr>
        </p:nvSpPr>
        <p:spPr>
          <a:xfrm>
            <a:off x="3186113" y="1052513"/>
            <a:ext cx="0" cy="144462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4" name="Line 27"/>
          <p:cNvSpPr/>
          <p:nvPr>
            <p:custDataLst>
              <p:tags r:id="rId32"/>
            </p:custDataLst>
          </p:nvPr>
        </p:nvSpPr>
        <p:spPr>
          <a:xfrm>
            <a:off x="7507288" y="1052513"/>
            <a:ext cx="0" cy="144462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5" name="Line 28"/>
          <p:cNvSpPr/>
          <p:nvPr>
            <p:custDataLst>
              <p:tags r:id="rId33"/>
            </p:custDataLst>
          </p:nvPr>
        </p:nvSpPr>
        <p:spPr>
          <a:xfrm>
            <a:off x="5275263" y="944563"/>
            <a:ext cx="0" cy="10795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6" name="Line 29"/>
          <p:cNvSpPr/>
          <p:nvPr>
            <p:custDataLst>
              <p:tags r:id="rId34"/>
            </p:custDataLst>
          </p:nvPr>
        </p:nvSpPr>
        <p:spPr>
          <a:xfrm>
            <a:off x="1601788" y="1773238"/>
            <a:ext cx="2232025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7" name="Line 30"/>
          <p:cNvSpPr/>
          <p:nvPr>
            <p:custDataLst>
              <p:tags r:id="rId35"/>
            </p:custDataLst>
          </p:nvPr>
        </p:nvSpPr>
        <p:spPr>
          <a:xfrm>
            <a:off x="2754313" y="1557338"/>
            <a:ext cx="0" cy="4318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8" name="Line 31"/>
          <p:cNvSpPr/>
          <p:nvPr>
            <p:custDataLst>
              <p:tags r:id="rId36"/>
            </p:custDataLst>
          </p:nvPr>
        </p:nvSpPr>
        <p:spPr>
          <a:xfrm>
            <a:off x="1601788" y="17732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39" name="Line 32"/>
          <p:cNvSpPr/>
          <p:nvPr>
            <p:custDataLst>
              <p:tags r:id="rId37"/>
            </p:custDataLst>
          </p:nvPr>
        </p:nvSpPr>
        <p:spPr>
          <a:xfrm>
            <a:off x="3833813" y="17732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0" name="Line 33"/>
          <p:cNvSpPr/>
          <p:nvPr>
            <p:custDataLst>
              <p:tags r:id="rId38"/>
            </p:custDataLst>
          </p:nvPr>
        </p:nvSpPr>
        <p:spPr>
          <a:xfrm>
            <a:off x="3259138" y="17732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1" name="Line 34"/>
          <p:cNvSpPr/>
          <p:nvPr>
            <p:custDataLst>
              <p:tags r:id="rId39"/>
            </p:custDataLst>
          </p:nvPr>
        </p:nvSpPr>
        <p:spPr>
          <a:xfrm>
            <a:off x="2106613" y="17732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2" name="Line 35"/>
          <p:cNvSpPr/>
          <p:nvPr>
            <p:custDataLst>
              <p:tags r:id="rId40"/>
            </p:custDataLst>
          </p:nvPr>
        </p:nvSpPr>
        <p:spPr>
          <a:xfrm>
            <a:off x="5491163" y="1773238"/>
            <a:ext cx="403225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3" name="Line 36"/>
          <p:cNvSpPr/>
          <p:nvPr>
            <p:custDataLst>
              <p:tags r:id="rId41"/>
            </p:custDataLst>
          </p:nvPr>
        </p:nvSpPr>
        <p:spPr>
          <a:xfrm>
            <a:off x="5491163" y="1773238"/>
            <a:ext cx="0" cy="1428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4" name="Line 37"/>
          <p:cNvSpPr/>
          <p:nvPr>
            <p:custDataLst>
              <p:tags r:id="rId42"/>
            </p:custDataLst>
          </p:nvPr>
        </p:nvSpPr>
        <p:spPr>
          <a:xfrm>
            <a:off x="7650163" y="1628775"/>
            <a:ext cx="0" cy="287338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5" name="Line 38"/>
          <p:cNvSpPr/>
          <p:nvPr>
            <p:custDataLst>
              <p:tags r:id="rId43"/>
            </p:custDataLst>
          </p:nvPr>
        </p:nvSpPr>
        <p:spPr>
          <a:xfrm>
            <a:off x="9523413" y="1773238"/>
            <a:ext cx="0" cy="1428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6" name="Line 39"/>
          <p:cNvSpPr/>
          <p:nvPr>
            <p:custDataLst>
              <p:tags r:id="rId44"/>
            </p:custDataLst>
          </p:nvPr>
        </p:nvSpPr>
        <p:spPr>
          <a:xfrm>
            <a:off x="4410075" y="2420938"/>
            <a:ext cx="2089150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7" name="Line 40"/>
          <p:cNvSpPr/>
          <p:nvPr>
            <p:custDataLst>
              <p:tags r:id="rId45"/>
            </p:custDataLst>
          </p:nvPr>
        </p:nvSpPr>
        <p:spPr>
          <a:xfrm>
            <a:off x="4410075" y="24209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8" name="Line 41"/>
          <p:cNvSpPr/>
          <p:nvPr>
            <p:custDataLst>
              <p:tags r:id="rId46"/>
            </p:custDataLst>
          </p:nvPr>
        </p:nvSpPr>
        <p:spPr>
          <a:xfrm>
            <a:off x="4914900" y="24209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49" name="Line 42"/>
          <p:cNvSpPr/>
          <p:nvPr>
            <p:custDataLst>
              <p:tags r:id="rId47"/>
            </p:custDataLst>
          </p:nvPr>
        </p:nvSpPr>
        <p:spPr>
          <a:xfrm>
            <a:off x="5491163" y="2276475"/>
            <a:ext cx="0" cy="360363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0" name="Line 43"/>
          <p:cNvSpPr/>
          <p:nvPr>
            <p:custDataLst>
              <p:tags r:id="rId48"/>
            </p:custDataLst>
          </p:nvPr>
        </p:nvSpPr>
        <p:spPr>
          <a:xfrm>
            <a:off x="5994400" y="24209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1" name="Line 44"/>
          <p:cNvSpPr/>
          <p:nvPr>
            <p:custDataLst>
              <p:tags r:id="rId49"/>
            </p:custDataLst>
          </p:nvPr>
        </p:nvSpPr>
        <p:spPr>
          <a:xfrm>
            <a:off x="6499225" y="24209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2" name="Line 45"/>
          <p:cNvSpPr/>
          <p:nvPr>
            <p:custDataLst>
              <p:tags r:id="rId50"/>
            </p:custDataLst>
          </p:nvPr>
        </p:nvSpPr>
        <p:spPr>
          <a:xfrm>
            <a:off x="7218363" y="2420938"/>
            <a:ext cx="1081087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3" name="Line 46"/>
          <p:cNvSpPr/>
          <p:nvPr>
            <p:custDataLst>
              <p:tags r:id="rId51"/>
            </p:custDataLst>
          </p:nvPr>
        </p:nvSpPr>
        <p:spPr>
          <a:xfrm>
            <a:off x="7218363" y="24209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4" name="Line 47"/>
          <p:cNvSpPr/>
          <p:nvPr>
            <p:custDataLst>
              <p:tags r:id="rId52"/>
            </p:custDataLst>
          </p:nvPr>
        </p:nvSpPr>
        <p:spPr>
          <a:xfrm>
            <a:off x="7794625" y="2276475"/>
            <a:ext cx="0" cy="360363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5" name="Line 48"/>
          <p:cNvSpPr/>
          <p:nvPr>
            <p:custDataLst>
              <p:tags r:id="rId53"/>
            </p:custDataLst>
          </p:nvPr>
        </p:nvSpPr>
        <p:spPr>
          <a:xfrm>
            <a:off x="8299450" y="2420938"/>
            <a:ext cx="0" cy="21590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6" name="Line 49"/>
          <p:cNvSpPr/>
          <p:nvPr>
            <p:custDataLst>
              <p:tags r:id="rId54"/>
            </p:custDataLst>
          </p:nvPr>
        </p:nvSpPr>
        <p:spPr>
          <a:xfrm>
            <a:off x="7939088" y="4365625"/>
            <a:ext cx="1800225" cy="0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7" name="Line 50"/>
          <p:cNvSpPr/>
          <p:nvPr>
            <p:custDataLst>
              <p:tags r:id="rId55"/>
            </p:custDataLst>
          </p:nvPr>
        </p:nvSpPr>
        <p:spPr>
          <a:xfrm>
            <a:off x="7939088" y="4365625"/>
            <a:ext cx="0" cy="1428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8" name="Line 51"/>
          <p:cNvSpPr/>
          <p:nvPr>
            <p:custDataLst>
              <p:tags r:id="rId56"/>
            </p:custDataLst>
          </p:nvPr>
        </p:nvSpPr>
        <p:spPr>
          <a:xfrm>
            <a:off x="8658225" y="4365625"/>
            <a:ext cx="0" cy="1428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59" name="Line 52"/>
          <p:cNvSpPr/>
          <p:nvPr>
            <p:custDataLst>
              <p:tags r:id="rId57"/>
            </p:custDataLst>
          </p:nvPr>
        </p:nvSpPr>
        <p:spPr>
          <a:xfrm flipV="1">
            <a:off x="9163050" y="2276475"/>
            <a:ext cx="0" cy="223202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60" name="Line 53"/>
          <p:cNvSpPr/>
          <p:nvPr>
            <p:custDataLst>
              <p:tags r:id="rId58"/>
            </p:custDataLst>
          </p:nvPr>
        </p:nvSpPr>
        <p:spPr>
          <a:xfrm>
            <a:off x="9739313" y="4365625"/>
            <a:ext cx="0" cy="142875"/>
          </a:xfrm>
          <a:prstGeom prst="line">
            <a:avLst/>
          </a:prstGeom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61" name="Text Box 54"/>
          <p:cNvSpPr txBox="1"/>
          <p:nvPr>
            <p:custDataLst>
              <p:tags r:id="rId59"/>
            </p:custDataLst>
          </p:nvPr>
        </p:nvSpPr>
        <p:spPr>
          <a:xfrm>
            <a:off x="4048760" y="3357563"/>
            <a:ext cx="459740" cy="920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2" name="Text Box 56"/>
          <p:cNvSpPr txBox="1"/>
          <p:nvPr>
            <p:custDataLst>
              <p:tags r:id="rId60"/>
            </p:custDataLst>
          </p:nvPr>
        </p:nvSpPr>
        <p:spPr>
          <a:xfrm>
            <a:off x="9495473" y="4652963"/>
            <a:ext cx="459740" cy="16335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午餐、交通车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3" name="Text Box 57"/>
          <p:cNvSpPr txBox="1"/>
          <p:nvPr>
            <p:custDataLst>
              <p:tags r:id="rId61"/>
            </p:custDataLst>
          </p:nvPr>
        </p:nvSpPr>
        <p:spPr>
          <a:xfrm>
            <a:off x="8946198" y="4508500"/>
            <a:ext cx="459740" cy="16916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满意的办公设备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4" name="Text Box 58"/>
          <p:cNvSpPr txBox="1"/>
          <p:nvPr>
            <p:custDataLst>
              <p:tags r:id="rId62"/>
            </p:custDataLst>
          </p:nvPr>
        </p:nvSpPr>
        <p:spPr>
          <a:xfrm>
            <a:off x="8369935" y="4581525"/>
            <a:ext cx="459740" cy="14630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有魅力的头衔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5" name="Text Box 59"/>
          <p:cNvSpPr txBox="1"/>
          <p:nvPr>
            <p:custDataLst>
              <p:tags r:id="rId63"/>
            </p:custDataLst>
          </p:nvPr>
        </p:nvSpPr>
        <p:spPr>
          <a:xfrm>
            <a:off x="7722235" y="4581525"/>
            <a:ext cx="459740" cy="14630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休息室健身房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6" name="Text Box 60"/>
          <p:cNvSpPr txBox="1"/>
          <p:nvPr>
            <p:custDataLst>
              <p:tags r:id="rId64"/>
            </p:custDataLst>
          </p:nvPr>
        </p:nvSpPr>
        <p:spPr>
          <a:xfrm>
            <a:off x="4266248" y="2924175"/>
            <a:ext cx="459740" cy="1005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基本工资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7" name="Text Box 61"/>
          <p:cNvSpPr txBox="1"/>
          <p:nvPr>
            <p:custDataLst>
              <p:tags r:id="rId65"/>
            </p:custDataLst>
          </p:nvPr>
        </p:nvSpPr>
        <p:spPr>
          <a:xfrm>
            <a:off x="4769485" y="2924175"/>
            <a:ext cx="459740" cy="1005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绩效奖金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8" name="Text Box 62"/>
          <p:cNvSpPr txBox="1"/>
          <p:nvPr>
            <p:custDataLst>
              <p:tags r:id="rId66"/>
            </p:custDataLst>
          </p:nvPr>
        </p:nvSpPr>
        <p:spPr>
          <a:xfrm>
            <a:off x="5274310" y="2924175"/>
            <a:ext cx="459740" cy="1005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股票期权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69" name="Text Box 63"/>
          <p:cNvSpPr txBox="1"/>
          <p:nvPr>
            <p:custDataLst>
              <p:tags r:id="rId67"/>
            </p:custDataLst>
          </p:nvPr>
        </p:nvSpPr>
        <p:spPr>
          <a:xfrm>
            <a:off x="5777548" y="2708275"/>
            <a:ext cx="459740" cy="14630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加班费和津贴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70" name="Text Box 64"/>
          <p:cNvSpPr txBox="1"/>
          <p:nvPr>
            <p:custDataLst>
              <p:tags r:id="rId68"/>
            </p:custDataLst>
          </p:nvPr>
        </p:nvSpPr>
        <p:spPr>
          <a:xfrm>
            <a:off x="6282373" y="2852738"/>
            <a:ext cx="459740" cy="1005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利润分红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71" name="Text Box 65"/>
          <p:cNvSpPr txBox="1"/>
          <p:nvPr>
            <p:custDataLst>
              <p:tags r:id="rId69"/>
            </p:custDataLst>
          </p:nvPr>
        </p:nvSpPr>
        <p:spPr>
          <a:xfrm>
            <a:off x="7074535" y="3141663"/>
            <a:ext cx="459740" cy="5486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保险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72" name="Text Box 66"/>
          <p:cNvSpPr txBox="1"/>
          <p:nvPr>
            <p:custDataLst>
              <p:tags r:id="rId70"/>
            </p:custDataLst>
          </p:nvPr>
        </p:nvSpPr>
        <p:spPr>
          <a:xfrm>
            <a:off x="7577773" y="2852738"/>
            <a:ext cx="459740" cy="1005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住房补贴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73" name="Text Box 67"/>
          <p:cNvSpPr txBox="1"/>
          <p:nvPr>
            <p:custDataLst>
              <p:tags r:id="rId71"/>
            </p:custDataLst>
          </p:nvPr>
        </p:nvSpPr>
        <p:spPr>
          <a:xfrm>
            <a:off x="8154035" y="2781300"/>
            <a:ext cx="459740" cy="14636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洗礼费等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574" name="Text Box 68"/>
          <p:cNvSpPr txBox="1"/>
          <p:nvPr/>
        </p:nvSpPr>
        <p:spPr>
          <a:xfrm>
            <a:off x="4841875" y="4652963"/>
            <a:ext cx="28797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薪酬的构成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明白其用处？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575" name="Text Box 69"/>
          <p:cNvSpPr txBox="1"/>
          <p:nvPr>
            <p:custDataLst>
              <p:tags r:id="rId72"/>
            </p:custDataLst>
          </p:nvPr>
        </p:nvSpPr>
        <p:spPr>
          <a:xfrm>
            <a:off x="990600" y="5518150"/>
            <a:ext cx="3960813" cy="922020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、明白自己付出的回报，利于平衡</a:t>
            </a:r>
            <a:endParaRPr lang="zh-CN" altLang="en-US" sz="1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、诱导员工</a:t>
            </a:r>
            <a:endParaRPr lang="zh-CN" altLang="en-US" sz="1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8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、为公司出谋划策</a:t>
            </a:r>
            <a:endParaRPr lang="zh-CN" altLang="en-US" sz="18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098" name="Rectangle 2"/>
          <p:cNvSpPr txBox="1"/>
          <p:nvPr/>
        </p:nvSpPr>
        <p:spPr>
          <a:xfrm>
            <a:off x="304800" y="582613"/>
            <a:ext cx="851535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引导案例：</a:t>
            </a:r>
            <a:r>
              <a:rPr lang="en-US" altLang="zh-CN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公司的薪酬管理困境</a:t>
            </a:r>
            <a:endParaRPr lang="zh-CN" altLang="en-US" sz="3600" b="1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9" name="Rectangle 3"/>
          <p:cNvSpPr txBox="1"/>
          <p:nvPr>
            <p:custDataLst>
              <p:tags r:id="rId7"/>
            </p:custDataLst>
          </p:nvPr>
        </p:nvSpPr>
        <p:spPr>
          <a:xfrm>
            <a:off x="1098550" y="1547813"/>
            <a:ext cx="8353425" cy="4752975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H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公司是国内一家大型民营企业，该公司虽然规模不小，企业也还不错，但由于该企业忙于开拓市场，一直</a:t>
            </a:r>
            <a:r>
              <a:rPr lang="zh-CN" altLang="en-US" sz="32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未能重视人力资源管理体系的规范化建设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。正是由于这样的原因，该公司</a:t>
            </a:r>
            <a:r>
              <a:rPr lang="zh-CN" altLang="en-US" sz="3200" u="sng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缺乏有效的薪酬管理和激励机制</a:t>
            </a:r>
            <a:r>
              <a:rPr lang="zh-CN" altLang="en-US" sz="3200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，严重影响了其对员工的吸引、保留和激励能力，并对公司的成长与发展带来了不少问题。</a:t>
            </a:r>
            <a:endParaRPr lang="zh-CN" altLang="en-US" sz="3200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2532" name="Text Box 5"/>
          <p:cNvSpPr txBox="1"/>
          <p:nvPr/>
        </p:nvSpPr>
        <p:spPr>
          <a:xfrm>
            <a:off x="1323975" y="765175"/>
            <a:ext cx="16002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例题：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1247775" y="1581150"/>
            <a:ext cx="123190" cy="1841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4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3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1590675" y="1547813"/>
            <a:ext cx="690245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、外部薪酬包括直接薪酬和间接薪酬，间接薪酬又称（）。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1247775" y="1878013"/>
            <a:ext cx="119443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）福利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3063875" y="1878013"/>
            <a:ext cx="37211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）工资  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）薪资（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）薪金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1247775" y="2278063"/>
            <a:ext cx="7521575" cy="1343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117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、外部薪酬包括直接薪酬和间接薪酬，直接薪酬包括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7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基本工资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年薪 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激励薪酬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红利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绩效工资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116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、外部薪酬包括（   ）。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7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基本工资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绩效工资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社会保险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晋升机会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额外津贴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8" name="Text Box 10"/>
          <p:cNvSpPr txBox="1"/>
          <p:nvPr/>
        </p:nvSpPr>
        <p:spPr>
          <a:xfrm>
            <a:off x="1247775" y="3738563"/>
            <a:ext cx="269367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116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、内部回报包括（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9" name="Text Box 11"/>
          <p:cNvSpPr txBox="1"/>
          <p:nvPr/>
        </p:nvSpPr>
        <p:spPr>
          <a:xfrm>
            <a:off x="4325938" y="3702050"/>
            <a:ext cx="508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0" name="Text Box 12"/>
          <p:cNvSpPr txBox="1"/>
          <p:nvPr/>
        </p:nvSpPr>
        <p:spPr>
          <a:xfrm>
            <a:off x="1247775" y="4103688"/>
            <a:ext cx="6385560" cy="6057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参与企业决策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更大的责任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更大工作空间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7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免费工作餐   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E )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更有趣的工作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23554" name="Picture 2" descr="ws_27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1223963" y="617538"/>
            <a:ext cx="6534150" cy="11798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1828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三、影响员工薪酬水平的主要因素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28800" algn="l"/>
              </a:tabLst>
            </a:pP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828800" algn="l"/>
              </a:tabLst>
            </a:pP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000"/>
              </a:lnSpc>
              <a:tabLst>
                <a:tab pos="18288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年龄与工龄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095375" y="2081213"/>
            <a:ext cx="16256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个人因素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2924175" y="1866900"/>
            <a:ext cx="2844800" cy="9023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工作条件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综合素质与技能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2924175" y="2841625"/>
            <a:ext cx="2032000" cy="9023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职务或岗位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劳动绩效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5591175" y="3132138"/>
            <a:ext cx="3657600" cy="9023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生活费用与物价水平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4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企业工资支付能力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560" name="Text Box 8"/>
          <p:cNvSpPr txBox="1"/>
          <p:nvPr/>
        </p:nvSpPr>
        <p:spPr>
          <a:xfrm>
            <a:off x="1095375" y="4106863"/>
            <a:ext cx="8153400" cy="23799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4495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地区和行业工资水平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4495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劳动力市场供求状况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4495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企业整体薪酬水平因素    产品的需求弹性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4495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工会的力量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44958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企业的薪酬策略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561" name="Text Box 41"/>
          <p:cNvSpPr txBox="1"/>
          <p:nvPr>
            <p:custDataLst>
              <p:tags r:id="rId8"/>
            </p:custDataLst>
          </p:nvPr>
        </p:nvSpPr>
        <p:spPr>
          <a:xfrm>
            <a:off x="1050925" y="6149975"/>
            <a:ext cx="34321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0705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简答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070573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071172</a:t>
            </a:r>
            <a:endParaRPr lang="en-US" altLang="zh-CN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 action="ppaction://hlinksldjump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4581" name="Text Box 5"/>
          <p:cNvSpPr txBox="1"/>
          <p:nvPr/>
        </p:nvSpPr>
        <p:spPr>
          <a:xfrm>
            <a:off x="1476375" y="3079750"/>
            <a:ext cx="151765" cy="2273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75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6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1323975" y="704850"/>
            <a:ext cx="329311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简答题：</a:t>
            </a:r>
            <a:r>
              <a:rPr lang="en-US" altLang="zh-CN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2022475" y="1592263"/>
            <a:ext cx="5691505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简述影响企业员工薪酬水平的主要因素。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P211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1819275" y="3043238"/>
            <a:ext cx="6452870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、影响员工个人薪酬水平的因素不包括（）。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1476375" y="3438525"/>
            <a:ext cx="778383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）劳动绩效   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）工会的力量  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）工作条件 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1819275" y="3822700"/>
            <a:ext cx="1524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员工的技能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7" name="Text Box 11"/>
          <p:cNvSpPr txBox="1"/>
          <p:nvPr/>
        </p:nvSpPr>
        <p:spPr>
          <a:xfrm>
            <a:off x="1476375" y="4284663"/>
            <a:ext cx="6400165" cy="2851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25"/>
              </a:lnSpc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、影响企业整体薪酬水平的因素不包括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588" name="Text Box 12"/>
          <p:cNvSpPr txBox="1"/>
          <p:nvPr/>
        </p:nvSpPr>
        <p:spPr>
          <a:xfrm>
            <a:off x="1730375" y="4722813"/>
            <a:ext cx="4726305" cy="7277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25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产品的需求弹性 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工会的力量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50"/>
              </a:lnSpc>
              <a:tabLst>
                <a:tab pos="762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企业的薪酬策略 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职务或岗位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5605" name="Text Box 5"/>
          <p:cNvSpPr txBox="1"/>
          <p:nvPr/>
        </p:nvSpPr>
        <p:spPr>
          <a:xfrm>
            <a:off x="1323975" y="696913"/>
            <a:ext cx="3056255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四、薪酬管理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606" name="Text Box 6"/>
          <p:cNvSpPr txBox="1"/>
          <p:nvPr/>
        </p:nvSpPr>
        <p:spPr>
          <a:xfrm>
            <a:off x="1704975" y="2060575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薪酬管理：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1666875" y="2609850"/>
            <a:ext cx="7658100" cy="22313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00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企业总体发展战略的要求，通过管理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制度的设计与完善，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薪酬激励计划的编制与实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施，最大限度地发挥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各种薪酬形式如工资、奖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金和福利的激励作用，为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企业创造更大的价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6629" name="Text Box 5"/>
          <p:cNvSpPr txBox="1"/>
          <p:nvPr/>
        </p:nvSpPr>
        <p:spPr>
          <a:xfrm>
            <a:off x="1323975" y="755650"/>
            <a:ext cx="7721600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（一）企业员工薪酬管理的基本目标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1247775" y="1747838"/>
            <a:ext cx="8255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１保证薪酬在劳动力市场上具有竞争性，吸引并留住优秀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1590675" y="2144713"/>
            <a:ext cx="1981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人才；竞争性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2" name="Text Box 8"/>
          <p:cNvSpPr txBox="1"/>
          <p:nvPr/>
        </p:nvSpPr>
        <p:spPr>
          <a:xfrm>
            <a:off x="1247775" y="2620963"/>
            <a:ext cx="8255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２对各类人员的贡献给予充分肯定，使员工及时的得到相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3" name="Text Box 9"/>
          <p:cNvSpPr txBox="1"/>
          <p:nvPr/>
        </p:nvSpPr>
        <p:spPr>
          <a:xfrm>
            <a:off x="1590675" y="3017838"/>
            <a:ext cx="2641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应的回报；公平性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4" name="Text Box 10"/>
          <p:cNvSpPr txBox="1"/>
          <p:nvPr/>
        </p:nvSpPr>
        <p:spPr>
          <a:xfrm>
            <a:off x="1247775" y="3494088"/>
            <a:ext cx="8255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３合理控制企业人工成本，提高劳动生产率，增强企业产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5" name="Text Box 11"/>
          <p:cNvSpPr txBox="1"/>
          <p:nvPr/>
        </p:nvSpPr>
        <p:spPr>
          <a:xfrm>
            <a:off x="1590675" y="3890963"/>
            <a:ext cx="2971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品的竞争力；可控性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36" name="Text Box 12"/>
          <p:cNvSpPr txBox="1"/>
          <p:nvPr/>
        </p:nvSpPr>
        <p:spPr>
          <a:xfrm>
            <a:off x="1247775" y="4367213"/>
            <a:ext cx="8267700" cy="1134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４通过薪酬激励制度的确立，将企业与员工长期、中短期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经济利益有机地结合在一起，促使公司与员工结成利益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关系的共同体，谋求员工与企业的共同发展。结合性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7653" name="Text Box 5"/>
          <p:cNvSpPr txBox="1"/>
          <p:nvPr/>
        </p:nvSpPr>
        <p:spPr>
          <a:xfrm>
            <a:off x="1323975" y="755650"/>
            <a:ext cx="6756400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（二）企业薪酬管理的基本原则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4" name="Rectangle 3"/>
          <p:cNvSpPr txBox="1"/>
          <p:nvPr/>
        </p:nvSpPr>
        <p:spPr>
          <a:xfrm>
            <a:off x="1182688" y="1800225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基本原则：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对外具有竞争力；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对内具有公正性；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对员工具有激励性；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对成本具有控制性。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65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1763713"/>
            <a:ext cx="24384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Text Box 5"/>
          <p:cNvSpPr txBox="1"/>
          <p:nvPr>
            <p:custDataLst>
              <p:tags r:id="rId8"/>
            </p:custDataLst>
          </p:nvPr>
        </p:nvSpPr>
        <p:spPr>
          <a:xfrm>
            <a:off x="1371600" y="5345113"/>
            <a:ext cx="4191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hlinkClick r:id="rId9" action="ppaction://hlinksldjump"/>
              </a:rPr>
              <a:t>071173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hlinkClick r:id="rId10" action="ppaction://hlinksldjump"/>
              </a:rPr>
              <a:t>080572</a:t>
            </a:r>
            <a:endParaRPr lang="en-US" altLang="zh-CN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hlinkClick r:id="rId10" action="ppaction://hlinksldjump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28677" name="Text Box 5"/>
          <p:cNvSpPr txBox="1"/>
          <p:nvPr/>
        </p:nvSpPr>
        <p:spPr>
          <a:xfrm>
            <a:off x="1323975" y="981075"/>
            <a:ext cx="161290" cy="241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9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7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28678" name="Text Box 6"/>
          <p:cNvSpPr txBox="1"/>
          <p:nvPr/>
        </p:nvSpPr>
        <p:spPr>
          <a:xfrm>
            <a:off x="1666875" y="936625"/>
            <a:ext cx="685482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116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、企业员工薪酬管理的基本目标包括（）。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1323975" y="1366838"/>
            <a:ext cx="385318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）确立薪酬激励机制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）吸引并留住优秀人才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6045200" y="1366838"/>
            <a:ext cx="296926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76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）保证内部公平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76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）保证外部公平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1323975" y="2319338"/>
            <a:ext cx="7687945" cy="13176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683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）合理控制企业人工成本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683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25"/>
              </a:lnSpc>
              <a:tabLst>
                <a:tab pos="3683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、适当拉开员工之间的薪酬差距体现了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683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3683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对外具有竞争力   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对员工具有激励性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1600200" y="3794125"/>
            <a:ext cx="275336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对内具有公正性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3" name="Text Box 11"/>
          <p:cNvSpPr txBox="1"/>
          <p:nvPr/>
        </p:nvSpPr>
        <p:spPr>
          <a:xfrm>
            <a:off x="5014913" y="3794125"/>
            <a:ext cx="311404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对成本具有控制性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4" name="Text Box 12"/>
          <p:cNvSpPr txBox="1"/>
          <p:nvPr/>
        </p:nvSpPr>
        <p:spPr>
          <a:xfrm>
            <a:off x="1323975" y="4270375"/>
            <a:ext cx="7931785" cy="708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3429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、根据员工的实际贡献付薪，适当拉开薪酬差距体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现了企业薪酬管理的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5" name="Text Box 13"/>
          <p:cNvSpPr txBox="1"/>
          <p:nvPr/>
        </p:nvSpPr>
        <p:spPr>
          <a:xfrm>
            <a:off x="1416050" y="5145088"/>
            <a:ext cx="3425190" cy="788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对外具有竞争力原则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对内具有公正性原则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686" name="Text Box 14"/>
          <p:cNvSpPr txBox="1"/>
          <p:nvPr/>
        </p:nvSpPr>
        <p:spPr>
          <a:xfrm>
            <a:off x="5381625" y="5145088"/>
            <a:ext cx="3977640" cy="788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2032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对员工具有激励性原则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032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2032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对成本具有控制性原则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29701" name="Picture 5" descr="ws_439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150" y="2400300"/>
            <a:ext cx="1797050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2" name="Text Box 6"/>
          <p:cNvSpPr txBox="1"/>
          <p:nvPr/>
        </p:nvSpPr>
        <p:spPr>
          <a:xfrm>
            <a:off x="1171575" y="846138"/>
            <a:ext cx="6908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（三）、薪酬管理的内容（重点内容）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1171575" y="1820863"/>
            <a:ext cx="44704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１企业员工工资总额管理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4" name="Text Box 8"/>
          <p:cNvSpPr txBox="1"/>
          <p:nvPr/>
        </p:nvSpPr>
        <p:spPr>
          <a:xfrm>
            <a:off x="1171575" y="3040063"/>
            <a:ext cx="4876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２企业员工薪酬水平的控制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5" name="Text Box 9"/>
          <p:cNvSpPr txBox="1"/>
          <p:nvPr/>
        </p:nvSpPr>
        <p:spPr>
          <a:xfrm>
            <a:off x="1171575" y="4503738"/>
            <a:ext cx="56896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３企业内部薪酬制度设计与完善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706" name="Text Box 10"/>
          <p:cNvSpPr txBox="1"/>
          <p:nvPr/>
        </p:nvSpPr>
        <p:spPr>
          <a:xfrm>
            <a:off x="1171575" y="5967413"/>
            <a:ext cx="36576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４日常薪酬管理工作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0725" name="Text Box 5"/>
          <p:cNvSpPr txBox="1"/>
          <p:nvPr/>
        </p:nvSpPr>
        <p:spPr>
          <a:xfrm>
            <a:off x="1171575" y="1065213"/>
            <a:ext cx="838708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、企业员工工资总额管理（工资总额的计划与控制、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工资总额调整的计划和控制）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26" name="Text Box 6"/>
          <p:cNvSpPr txBox="1"/>
          <p:nvPr/>
        </p:nvSpPr>
        <p:spPr>
          <a:xfrm>
            <a:off x="1704975" y="2133600"/>
            <a:ext cx="7823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工资总额＝计时工资＋计件工资＋奖金＋津贴和补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7" name="Text Box 7"/>
          <p:cNvSpPr txBox="1"/>
          <p:nvPr/>
        </p:nvSpPr>
        <p:spPr>
          <a:xfrm>
            <a:off x="1171575" y="2560638"/>
            <a:ext cx="6756400" cy="10064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贴＋加班加点工资＋特殊情况下支付的工资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05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方法：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8" name="Text Box 8"/>
          <p:cNvSpPr txBox="1"/>
          <p:nvPr/>
        </p:nvSpPr>
        <p:spPr>
          <a:xfrm>
            <a:off x="1171575" y="3830638"/>
            <a:ext cx="8178800" cy="3975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1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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确定合理的工资总额需要考虑的因素（企业支付能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29" name="Text Box 9"/>
          <p:cNvSpPr txBox="1"/>
          <p:nvPr/>
        </p:nvSpPr>
        <p:spPr>
          <a:xfrm>
            <a:off x="1171575" y="4270375"/>
            <a:ext cx="746760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力、员工生活费用、市场薪酬水平、现有薪酬状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况）。多选题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30" name="Text Box 10"/>
          <p:cNvSpPr txBox="1"/>
          <p:nvPr/>
        </p:nvSpPr>
        <p:spPr>
          <a:xfrm>
            <a:off x="1171575" y="5326063"/>
            <a:ext cx="8178800" cy="3975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1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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计算合理的工资总额（工资总额与销售额的方法推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731" name="Text Box 11"/>
          <p:cNvSpPr txBox="1"/>
          <p:nvPr/>
        </p:nvSpPr>
        <p:spPr>
          <a:xfrm>
            <a:off x="1171575" y="5767388"/>
            <a:ext cx="817880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算合理的工资总额；盈亏平衡点方法推算合理的工资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总额；工资总额占附加值比例的方法推算）多选题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1746" name="Rectangle 2"/>
          <p:cNvSpPr txBox="1">
            <a:spLocks noRot="1"/>
          </p:cNvSpPr>
          <p:nvPr/>
        </p:nvSpPr>
        <p:spPr>
          <a:xfrm>
            <a:off x="1458913" y="1555750"/>
            <a:ext cx="8064500" cy="4311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是薪酬管理的重要内容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明确界定各类员工的薪酬水平，以实现劳动力与企业之间公平的价值交换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做法：</a:t>
            </a:r>
            <a:endParaRPr lang="zh-CN" altLang="en-US" sz="36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根据贡献大小决定回报的多少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9900"/>
              </a:buClr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根据劳动力市场的供求关系及社会消费水平及时调整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7" name="Rectangle 3"/>
          <p:cNvSpPr txBox="1">
            <a:spLocks noRot="1"/>
          </p:cNvSpPr>
          <p:nvPr/>
        </p:nvSpPr>
        <p:spPr>
          <a:xfrm>
            <a:off x="1155700" y="660400"/>
            <a:ext cx="4767263" cy="6715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zh-CN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、薪酬水平的控制</a:t>
            </a:r>
            <a:endParaRPr lang="zh-CN" altLang="en-US" sz="4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122" name="Rectangle 2"/>
          <p:cNvSpPr txBox="1"/>
          <p:nvPr/>
        </p:nvSpPr>
        <p:spPr>
          <a:xfrm>
            <a:off x="304800" y="838200"/>
            <a:ext cx="851535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引导案例：</a:t>
            </a:r>
            <a:r>
              <a:rPr lang="en-US" altLang="zh-CN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公司的薪酬管理困境</a:t>
            </a:r>
            <a:endParaRPr lang="zh-CN" altLang="en-US" sz="3600" b="1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3" name="Rectangle 4"/>
          <p:cNvSpPr/>
          <p:nvPr/>
        </p:nvSpPr>
        <p:spPr>
          <a:xfrm>
            <a:off x="1458913" y="2112963"/>
            <a:ext cx="7361237" cy="4043362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问题一：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该公司</a:t>
            </a:r>
            <a:r>
              <a:rPr lang="zh-CN" altLang="en-US" sz="2800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中下层员工的工资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，主要按照其在公司中的管理层级和工作年限来进行支付，但这一标准却没有能够准确的反映员工的能力和对企业的贡献，员工之间的报酬</a:t>
            </a:r>
            <a:r>
              <a:rPr lang="zh-CN" altLang="en-US" sz="2800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缺乏可比性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。所谓“不患寡而患不均”，那些能力强、对企业贡献大的员工，由于没有得到合理的回报而产生抱怨，工作积极性受到了较大的挫折。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4" name="Freeform 3"/>
          <p:cNvSpPr/>
          <p:nvPr>
            <p:custDataLst>
              <p:tags r:id="rId7"/>
            </p:custDataLst>
          </p:nvPr>
        </p:nvSpPr>
        <p:spPr>
          <a:xfrm>
            <a:off x="1098550" y="1801813"/>
            <a:ext cx="8496300" cy="609600"/>
          </a:xfrm>
          <a:custGeom>
            <a:avLst/>
            <a:gdLst/>
            <a:ahLst/>
            <a:cxnLst>
              <a:cxn ang="0">
                <a:pos x="0" y="609600"/>
              </a:cxn>
              <a:cxn ang="0">
                <a:pos x="0" y="0"/>
              </a:cxn>
              <a:cxn ang="0">
                <a:pos x="8496944" y="0"/>
              </a:cxn>
            </a:cxnLst>
            <a:pathLst>
              <a:path w="5184" h="384">
                <a:moveTo>
                  <a:pt x="0" y="384"/>
                </a:moveTo>
                <a:lnTo>
                  <a:pt x="0" y="0"/>
                </a:lnTo>
                <a:lnTo>
                  <a:pt x="5184" y="0"/>
                </a:lnTo>
              </a:path>
            </a:pathLst>
          </a:custGeom>
          <a:noFill/>
          <a:ln w="0" cap="flat" cmpd="sng">
            <a:solidFill>
              <a:srgbClr val="CC99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2773" name="Text Box 8"/>
          <p:cNvSpPr txBox="1"/>
          <p:nvPr/>
        </p:nvSpPr>
        <p:spPr>
          <a:xfrm>
            <a:off x="1255713" y="971550"/>
            <a:ext cx="7958455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、企业薪酬制度设计与完善</a:t>
            </a:r>
            <a:r>
              <a:rPr lang="en-US" altLang="zh-CN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重点</a:t>
            </a:r>
            <a:endParaRPr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774" name="Rectangle 2"/>
          <p:cNvSpPr txBox="1">
            <a:spLocks noRot="1"/>
          </p:cNvSpPr>
          <p:nvPr/>
        </p:nvSpPr>
        <p:spPr>
          <a:xfrm>
            <a:off x="1419225" y="1692275"/>
            <a:ext cx="7888288" cy="4303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是薪酬管理的一项重要任务，包括：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99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、工资结构完善设计，即确定并调整不同员工薪酬项目的构成，以及各薪酬项目所占的比例。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rgbClr val="FF99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、工资等级标准设计，薪酬支付形式设计，即确定薪酬计算的基础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关键：选择与企业总体发展战略以及实际情况相适应的薪酬制度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3797" name="Text Box 5"/>
          <p:cNvSpPr txBox="1"/>
          <p:nvPr>
            <p:custDataLst>
              <p:tags r:id="rId7"/>
            </p:custDataLst>
          </p:nvPr>
        </p:nvSpPr>
        <p:spPr>
          <a:xfrm>
            <a:off x="1257300" y="954088"/>
            <a:ext cx="6393815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4000" dirty="0">
                <a:solidFill>
                  <a:schemeClr val="dk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4000" dirty="0">
                <a:solidFill>
                  <a:schemeClr val="dk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、日常薪酬管理工作－选择</a:t>
            </a:r>
            <a:endParaRPr lang="zh-CN" altLang="en-US" sz="4000" dirty="0">
              <a:solidFill>
                <a:schemeClr val="dk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1476375" y="1457325"/>
            <a:ext cx="1143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内容：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799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988" y="1884363"/>
            <a:ext cx="5499100" cy="39830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4821" name="Text Box 5"/>
          <p:cNvSpPr txBox="1"/>
          <p:nvPr/>
        </p:nvSpPr>
        <p:spPr>
          <a:xfrm>
            <a:off x="1323975" y="755650"/>
            <a:ext cx="7562215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  企业薪酬制度设计的基本要求</a:t>
            </a:r>
            <a:r>
              <a:rPr lang="en-US" altLang="zh-CN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2" name="Text Box 6"/>
          <p:cNvSpPr txBox="1"/>
          <p:nvPr/>
        </p:nvSpPr>
        <p:spPr>
          <a:xfrm>
            <a:off x="1171575" y="1747838"/>
            <a:ext cx="28352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方面的基本要求：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3" name="Text Box 7"/>
          <p:cNvSpPr txBox="1"/>
          <p:nvPr/>
        </p:nvSpPr>
        <p:spPr>
          <a:xfrm>
            <a:off x="1171575" y="2224088"/>
            <a:ext cx="58070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）体现保障、激励和调节三大职能；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4" name="Text Box 8"/>
          <p:cNvSpPr txBox="1"/>
          <p:nvPr/>
        </p:nvSpPr>
        <p:spPr>
          <a:xfrm>
            <a:off x="1171575" y="2700338"/>
            <a:ext cx="7788275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）体现劳动的三种形态：潜在、流动和凝固形态；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）体现岗位的差别：技能、责任、强度和条件（环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5" name="Text Box 9"/>
          <p:cNvSpPr txBox="1"/>
          <p:nvPr/>
        </p:nvSpPr>
        <p:spPr>
          <a:xfrm>
            <a:off x="1514475" y="3573463"/>
            <a:ext cx="990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境）；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6" name="Text Box 10"/>
          <p:cNvSpPr txBox="1"/>
          <p:nvPr/>
        </p:nvSpPr>
        <p:spPr>
          <a:xfrm>
            <a:off x="1171575" y="4049713"/>
            <a:ext cx="51466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）建立劳动力市场的决定机制；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7" name="Text Box 11"/>
          <p:cNvSpPr txBox="1"/>
          <p:nvPr/>
        </p:nvSpPr>
        <p:spPr>
          <a:xfrm>
            <a:off x="1171575" y="4525963"/>
            <a:ext cx="64674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）合理确定薪资水平，处理好工资关系；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8" name="Text Box 12"/>
          <p:cNvSpPr txBox="1"/>
          <p:nvPr/>
        </p:nvSpPr>
        <p:spPr>
          <a:xfrm>
            <a:off x="1171575" y="5002213"/>
            <a:ext cx="81184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）确立科学合理的薪酬结构，对人工成本进行有效的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9" name="Text Box 13"/>
          <p:cNvSpPr txBox="1"/>
          <p:nvPr/>
        </p:nvSpPr>
        <p:spPr>
          <a:xfrm>
            <a:off x="1514475" y="5399088"/>
            <a:ext cx="990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控制；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30" name="Text Box 14"/>
          <p:cNvSpPr txBox="1"/>
          <p:nvPr/>
        </p:nvSpPr>
        <p:spPr>
          <a:xfrm>
            <a:off x="1171575" y="5875338"/>
            <a:ext cx="811847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）构建相应的支持系统（用工、绩效、晋升、培训）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5845" name="Text Box 6"/>
          <p:cNvSpPr txBox="1"/>
          <p:nvPr/>
        </p:nvSpPr>
        <p:spPr>
          <a:xfrm>
            <a:off x="1323975" y="746125"/>
            <a:ext cx="577469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 衡量薪酬制度的三项标准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46" name="Text Box 7"/>
          <p:cNvSpPr txBox="1"/>
          <p:nvPr/>
        </p:nvSpPr>
        <p:spPr>
          <a:xfrm>
            <a:off x="1323975" y="2060575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三项标准：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7" name="Text Box 8"/>
          <p:cNvSpPr txBox="1"/>
          <p:nvPr/>
        </p:nvSpPr>
        <p:spPr>
          <a:xfrm>
            <a:off x="1323975" y="2609850"/>
            <a:ext cx="419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（１）员工认同度，体现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8" name="Text Box 9"/>
          <p:cNvSpPr txBox="1"/>
          <p:nvPr/>
        </p:nvSpPr>
        <p:spPr>
          <a:xfrm>
            <a:off x="1666875" y="3043238"/>
            <a:ext cx="349504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多数（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％）的原则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849" name="Text Box 10"/>
          <p:cNvSpPr txBox="1"/>
          <p:nvPr/>
        </p:nvSpPr>
        <p:spPr>
          <a:xfrm>
            <a:off x="1323975" y="3616325"/>
            <a:ext cx="419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（２）员工的感知度，明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0" name="Text Box 11"/>
          <p:cNvSpPr txBox="1"/>
          <p:nvPr/>
        </p:nvSpPr>
        <p:spPr>
          <a:xfrm>
            <a:off x="1666875" y="4073525"/>
            <a:ext cx="2286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确简化的原则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51" name="Text Box 12"/>
          <p:cNvSpPr txBox="1"/>
          <p:nvPr/>
        </p:nvSpPr>
        <p:spPr>
          <a:xfrm>
            <a:off x="1323975" y="4622800"/>
            <a:ext cx="419100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（３）员工的满足度，等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价交换、及时支付的原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则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852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038" y="2555875"/>
            <a:ext cx="3540125" cy="2952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6869" name="Text Box 5"/>
          <p:cNvSpPr txBox="1"/>
          <p:nvPr/>
        </p:nvSpPr>
        <p:spPr>
          <a:xfrm>
            <a:off x="1323975" y="7461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36870" name="Text Box 6"/>
          <p:cNvSpPr txBox="1"/>
          <p:nvPr/>
        </p:nvSpPr>
        <p:spPr>
          <a:xfrm>
            <a:off x="1323975" y="2990850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36871" name="Text Box 7"/>
          <p:cNvSpPr txBox="1"/>
          <p:nvPr/>
        </p:nvSpPr>
        <p:spPr>
          <a:xfrm>
            <a:off x="1323975" y="4273550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36872" name="Text Box 8"/>
          <p:cNvSpPr txBox="1"/>
          <p:nvPr/>
        </p:nvSpPr>
        <p:spPr>
          <a:xfrm>
            <a:off x="1323975" y="676275"/>
            <a:ext cx="5236210" cy="25539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4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117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、日常薪酬管理工作具体包括（  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开展薪酬的市场调查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制定年度员工薪酬激励计划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调查各类员工的薪酬状况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对员工的薪酬进行必要调整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对报告期内人工成本进行核算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50"/>
              </a:lnSpc>
              <a:tabLst>
                <a:tab pos="3429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、计算工资总额的方法不包括（  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73" name="Text Box 9"/>
          <p:cNvSpPr txBox="1"/>
          <p:nvPr/>
        </p:nvSpPr>
        <p:spPr>
          <a:xfrm>
            <a:off x="1323975" y="3279775"/>
            <a:ext cx="2647315" cy="5721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盈亏平衡点法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工资总额与销售额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74" name="Text Box 10"/>
          <p:cNvSpPr txBox="1"/>
          <p:nvPr/>
        </p:nvSpPr>
        <p:spPr>
          <a:xfrm>
            <a:off x="4498975" y="3279775"/>
            <a:ext cx="3220720" cy="5721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940"/>
              </a:lnSpc>
              <a:tabLst>
                <a:tab pos="50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工资总额占附加值比例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508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工资总额占利润值比例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75" name="Text Box 11"/>
          <p:cNvSpPr txBox="1"/>
          <p:nvPr/>
        </p:nvSpPr>
        <p:spPr>
          <a:xfrm>
            <a:off x="1323975" y="4241800"/>
            <a:ext cx="6678930" cy="21272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94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117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、设计薪酬制度时，要构建相应的支持系统，如（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25"/>
              </a:lnSpc>
              <a:tabLst>
                <a:tab pos="3429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p214</a:t>
            </a:r>
            <a:endParaRPr lang="en-US" altLang="zh-CN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绩效考核系统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用工系统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技能开发系统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培训系统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342900" algn="l"/>
              </a:tabLst>
            </a:pP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E )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晋升调配系统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76" name="Text Box 12"/>
          <p:cNvSpPr txBox="1"/>
          <p:nvPr/>
        </p:nvSpPr>
        <p:spPr>
          <a:xfrm>
            <a:off x="8350250" y="4203700"/>
            <a:ext cx="53340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7893" name="Text Box 5"/>
          <p:cNvSpPr txBox="1"/>
          <p:nvPr/>
        </p:nvSpPr>
        <p:spPr>
          <a:xfrm>
            <a:off x="895350" y="755650"/>
            <a:ext cx="8686800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能力要求：制定薪酬管理制度的基本依据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894" name="Text Box 6"/>
          <p:cNvSpPr txBox="1"/>
          <p:nvPr/>
        </p:nvSpPr>
        <p:spPr>
          <a:xfrm>
            <a:off x="1323975" y="1590675"/>
            <a:ext cx="42144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薪酬调查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（了解外部市场薪酬水平）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895" name="Text Box 7"/>
          <p:cNvSpPr txBox="1"/>
          <p:nvPr/>
        </p:nvSpPr>
        <p:spPr>
          <a:xfrm>
            <a:off x="1323975" y="2028825"/>
            <a:ext cx="60432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岗位分析与评价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（岗位评价建立在岗位分析基础上）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896" name="Text Box 8"/>
          <p:cNvSpPr txBox="1"/>
          <p:nvPr/>
        </p:nvSpPr>
        <p:spPr>
          <a:xfrm>
            <a:off x="1323975" y="2466975"/>
            <a:ext cx="78720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明确掌握企业劳动力供给与需求关系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（企业所需人才的市场供给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897" name="Text Box 9"/>
          <p:cNvSpPr txBox="1"/>
          <p:nvPr/>
        </p:nvSpPr>
        <p:spPr>
          <a:xfrm>
            <a:off x="1666875" y="2819400"/>
            <a:ext cx="6858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状况）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898" name="Text Box 10"/>
          <p:cNvSpPr txBox="1"/>
          <p:nvPr/>
        </p:nvSpPr>
        <p:spPr>
          <a:xfrm>
            <a:off x="1323975" y="3179763"/>
            <a:ext cx="48240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明确掌握竞争对手的人工成本状况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899" name="Text Box 11"/>
          <p:cNvSpPr txBox="1"/>
          <p:nvPr/>
        </p:nvSpPr>
        <p:spPr>
          <a:xfrm>
            <a:off x="1323975" y="3617913"/>
            <a:ext cx="77958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明确企业总体发展战略规划的目标和要求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（企业战略目标、实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900" name="Text Box 12"/>
          <p:cNvSpPr txBox="1"/>
          <p:nvPr/>
        </p:nvSpPr>
        <p:spPr>
          <a:xfrm>
            <a:off x="1666875" y="3970338"/>
            <a:ext cx="754380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现目标应具备的条件、计划和措施、需要的核心竞争力、如何激励员工实现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战略）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01" name="Text Box 13"/>
          <p:cNvSpPr txBox="1"/>
          <p:nvPr/>
        </p:nvSpPr>
        <p:spPr>
          <a:xfrm>
            <a:off x="1323975" y="4605338"/>
            <a:ext cx="78720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明确企业的使命、价值观和经营理念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（价值观和经营理念与薪酬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902" name="Text Box 14"/>
          <p:cNvSpPr txBox="1"/>
          <p:nvPr/>
        </p:nvSpPr>
        <p:spPr>
          <a:xfrm>
            <a:off x="1666875" y="4957763"/>
            <a:ext cx="11430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策略匹配）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903" name="Text Box 15"/>
          <p:cNvSpPr txBox="1"/>
          <p:nvPr/>
        </p:nvSpPr>
        <p:spPr>
          <a:xfrm>
            <a:off x="1323975" y="5318125"/>
            <a:ext cx="65766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掌握企业财力状况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（财力状况＋企业战略＋企业价值观）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904" name="Text Box 16"/>
          <p:cNvSpPr txBox="1"/>
          <p:nvPr/>
        </p:nvSpPr>
        <p:spPr>
          <a:xfrm>
            <a:off x="1323975" y="5756275"/>
            <a:ext cx="756729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掌握企业生产经营特点和员工特点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（劳动密集和知识密集的区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905" name="Text Box 17"/>
          <p:cNvSpPr txBox="1"/>
          <p:nvPr/>
        </p:nvSpPr>
        <p:spPr>
          <a:xfrm>
            <a:off x="1666875" y="6108700"/>
            <a:ext cx="4572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别）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38917" name="Text Box 5"/>
          <p:cNvSpPr txBox="1"/>
          <p:nvPr/>
        </p:nvSpPr>
        <p:spPr>
          <a:xfrm>
            <a:off x="1395413" y="1014413"/>
            <a:ext cx="8071485" cy="5124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000"/>
              </a:lnSpc>
            </a:pPr>
            <a:r>
              <a:rPr lang="zh-CN" altLang="en-US" sz="4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  薪酬管理制度的制定程序</a:t>
            </a:r>
            <a:endParaRPr lang="zh-CN" altLang="en-US" sz="4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18" name="Text Box 6"/>
          <p:cNvSpPr txBox="1"/>
          <p:nvPr/>
        </p:nvSpPr>
        <p:spPr>
          <a:xfrm>
            <a:off x="1095375" y="1704975"/>
            <a:ext cx="17780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9" name="Text Box 7"/>
          <p:cNvSpPr txBox="1"/>
          <p:nvPr/>
        </p:nvSpPr>
        <p:spPr>
          <a:xfrm>
            <a:off x="1450975" y="2238375"/>
            <a:ext cx="81788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通过学习掌握企业起草各种薪酬管理制度的基本程序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1095375" y="2665413"/>
            <a:ext cx="14224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和方法。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1095375" y="3198813"/>
            <a:ext cx="1778000" cy="8972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学习内容：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22" name="Text Box 10"/>
          <p:cNvSpPr txBox="1"/>
          <p:nvPr/>
        </p:nvSpPr>
        <p:spPr>
          <a:xfrm>
            <a:off x="1095375" y="4219575"/>
            <a:ext cx="152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一、最低工资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23" name="Text Box 11"/>
          <p:cNvSpPr txBox="1"/>
          <p:nvPr/>
        </p:nvSpPr>
        <p:spPr>
          <a:xfrm>
            <a:off x="1095375" y="4600575"/>
            <a:ext cx="203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二、最长工作时间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24" name="Text Box 12"/>
          <p:cNvSpPr txBox="1"/>
          <p:nvPr/>
        </p:nvSpPr>
        <p:spPr>
          <a:xfrm>
            <a:off x="1095375" y="5027613"/>
            <a:ext cx="165989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925" name="Text Box 13"/>
          <p:cNvSpPr txBox="1"/>
          <p:nvPr/>
        </p:nvSpPr>
        <p:spPr>
          <a:xfrm>
            <a:off x="1095375" y="5538788"/>
            <a:ext cx="5181600" cy="7689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一、单项工资管理制度制定的基本程序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二、常用工资管理制度制定的基本程序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39938" name="Picture 2" descr="ws_6FE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"/>
          <p:cNvSpPr txBox="1"/>
          <p:nvPr/>
        </p:nvSpPr>
        <p:spPr>
          <a:xfrm>
            <a:off x="4089400" y="3222625"/>
            <a:ext cx="4572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福利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0" name="Text Box 4"/>
          <p:cNvSpPr txBox="1"/>
          <p:nvPr/>
        </p:nvSpPr>
        <p:spPr>
          <a:xfrm>
            <a:off x="1323975" y="755650"/>
            <a:ext cx="7721600" cy="10725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制定薪酬制度必须遵循国家地方等相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4565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关法律法规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1" name="Text Box 5"/>
          <p:cNvSpPr txBox="1"/>
          <p:nvPr/>
        </p:nvSpPr>
        <p:spPr>
          <a:xfrm>
            <a:off x="1323975" y="2803525"/>
            <a:ext cx="1852930" cy="10337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660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法律法规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604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604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604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65"/>
              </a:lnSpc>
              <a:tabLst>
                <a:tab pos="660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最低工资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42" name="Text Box 6"/>
          <p:cNvSpPr txBox="1"/>
          <p:nvPr/>
        </p:nvSpPr>
        <p:spPr>
          <a:xfrm>
            <a:off x="4089400" y="2536825"/>
            <a:ext cx="4572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3" name="Text Box 7"/>
          <p:cNvSpPr txBox="1"/>
          <p:nvPr/>
        </p:nvSpPr>
        <p:spPr>
          <a:xfrm>
            <a:off x="5499100" y="2498725"/>
            <a:ext cx="3886200" cy="9518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最低工资和经济补偿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625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最长工时、超时工资支付、社会保险等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4" name="Text Box 8"/>
          <p:cNvSpPr txBox="1"/>
          <p:nvPr/>
        </p:nvSpPr>
        <p:spPr>
          <a:xfrm>
            <a:off x="1323975" y="3937000"/>
            <a:ext cx="4726305" cy="14973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确定和调整最低工资标准的参考因素：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方面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9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最长劳动时间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65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小时，每周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25"/>
              </a:lnSpc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150%-200%-300%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45" name="Text Box 15"/>
          <p:cNvSpPr txBox="1"/>
          <p:nvPr>
            <p:custDataLst>
              <p:tags r:id="rId8"/>
            </p:custDataLst>
          </p:nvPr>
        </p:nvSpPr>
        <p:spPr>
          <a:xfrm>
            <a:off x="1173163" y="5724525"/>
            <a:ext cx="518160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0705119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070577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070574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0" action="ppaction://hlinksldjump"/>
              </a:rPr>
              <a:t>071174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080573</a:t>
            </a:r>
            <a:endParaRPr lang="en-US" altLang="zh-CN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0811</a:t>
            </a:r>
            <a:r>
              <a:rPr lang="zh-CN" altLang="en-US" sz="18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 action="ppaction://hlinksldjump"/>
              </a:rPr>
              <a:t>简答题</a:t>
            </a:r>
            <a:endParaRPr lang="zh-CN" altLang="en-US" sz="18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 action="ppaction://hlinksldjump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0965" name="Text Box 5"/>
          <p:cNvSpPr txBox="1"/>
          <p:nvPr/>
        </p:nvSpPr>
        <p:spPr>
          <a:xfrm>
            <a:off x="1247775" y="808038"/>
            <a:ext cx="508381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 薪酬福利的有关法规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66" name="Text Box 6"/>
          <p:cNvSpPr txBox="1"/>
          <p:nvPr/>
        </p:nvSpPr>
        <p:spPr>
          <a:xfrm>
            <a:off x="1400175" y="1406525"/>
            <a:ext cx="215773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一、最低工资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67" name="Text Box 7"/>
          <p:cNvSpPr txBox="1"/>
          <p:nvPr/>
        </p:nvSpPr>
        <p:spPr>
          <a:xfrm>
            <a:off x="1400175" y="2136775"/>
            <a:ext cx="64008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确定和调整最低工资标准应综合参考下列因素：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68" name="Text Box 8"/>
          <p:cNvSpPr txBox="1"/>
          <p:nvPr/>
        </p:nvSpPr>
        <p:spPr>
          <a:xfrm>
            <a:off x="1247775" y="2867025"/>
            <a:ext cx="68840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）劳动者本人及平均赡养人口的最低生活费用；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69" name="Text Box 9"/>
          <p:cNvSpPr txBox="1"/>
          <p:nvPr/>
        </p:nvSpPr>
        <p:spPr>
          <a:xfrm>
            <a:off x="1247775" y="3597275"/>
            <a:ext cx="35312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）社会平均工资水平；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70" name="Text Box 10"/>
          <p:cNvSpPr txBox="1"/>
          <p:nvPr/>
        </p:nvSpPr>
        <p:spPr>
          <a:xfrm>
            <a:off x="1247775" y="4327525"/>
            <a:ext cx="35312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）劳动生产率增长率；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71" name="Text Box 11"/>
          <p:cNvSpPr txBox="1"/>
          <p:nvPr/>
        </p:nvSpPr>
        <p:spPr>
          <a:xfrm>
            <a:off x="1247775" y="5057775"/>
            <a:ext cx="35312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）劳动就业实际状况；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972" name="Text Box 12"/>
          <p:cNvSpPr txBox="1"/>
          <p:nvPr/>
        </p:nvSpPr>
        <p:spPr>
          <a:xfrm>
            <a:off x="1247775" y="5788025"/>
            <a:ext cx="505523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）地区之间经济发展水平的差异。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1988" name="Line 4"/>
          <p:cNvSpPr/>
          <p:nvPr/>
        </p:nvSpPr>
        <p:spPr>
          <a:xfrm>
            <a:off x="1025525" y="6586538"/>
            <a:ext cx="8229600" cy="1587"/>
          </a:xfrm>
          <a:prstGeom prst="line">
            <a:avLst/>
          </a:prstGeom>
          <a:ln w="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989" name="Text Box 5"/>
          <p:cNvSpPr txBox="1"/>
          <p:nvPr/>
        </p:nvSpPr>
        <p:spPr>
          <a:xfrm>
            <a:off x="1196975" y="684213"/>
            <a:ext cx="3583305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二、最长工作时间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1019175" y="1111250"/>
            <a:ext cx="823976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、在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劳动法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中，每日工作时间不超过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小时，平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均每周工作时间不超过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小时的工时制度。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91" name="Text Box 7"/>
          <p:cNvSpPr txBox="1"/>
          <p:nvPr/>
        </p:nvSpPr>
        <p:spPr>
          <a:xfrm>
            <a:off x="1019175" y="2393950"/>
            <a:ext cx="803148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、一旦超过最长工作时间，用人单位参照的支付标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准：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92" name="Text Box 8"/>
          <p:cNvSpPr txBox="1"/>
          <p:nvPr/>
        </p:nvSpPr>
        <p:spPr>
          <a:xfrm>
            <a:off x="1019175" y="3246438"/>
            <a:ext cx="791337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安排劳动者延长工作时间的，支付不低于工资的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％的工资报酬；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1019175" y="4529138"/>
            <a:ext cx="791337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休息日安排劳动者工作又不能安排补休的，支付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不低于工资的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％的工资报酬；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994" name="Text Box 10"/>
          <p:cNvSpPr txBox="1"/>
          <p:nvPr/>
        </p:nvSpPr>
        <p:spPr>
          <a:xfrm>
            <a:off x="1019175" y="5808663"/>
            <a:ext cx="7913370" cy="790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法定休假日安排劳动者工作的，支付不低于工资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％的工资报酬。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6146" name="Rectangle 2"/>
          <p:cNvSpPr txBox="1"/>
          <p:nvPr/>
        </p:nvSpPr>
        <p:spPr>
          <a:xfrm>
            <a:off x="277495" y="611505"/>
            <a:ext cx="9783763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引导案例：</a:t>
            </a:r>
            <a:r>
              <a:rPr lang="en-US" altLang="zh-CN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公司的薪酬管理困境</a:t>
            </a:r>
            <a:endParaRPr lang="zh-CN" altLang="en-US" sz="3600" b="1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7" name="Rectangle 5"/>
          <p:cNvSpPr/>
          <p:nvPr>
            <p:custDataLst>
              <p:tags r:id="rId7"/>
            </p:custDataLst>
          </p:nvPr>
        </p:nvSpPr>
        <p:spPr>
          <a:xfrm>
            <a:off x="1025525" y="1651000"/>
            <a:ext cx="8497888" cy="464978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问题二：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该公司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中高层经理的工资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，主要是与公司的董事长（或总裁）通过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协商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来决定，但在协商过程中却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缺乏统一的标准和依据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。另一方面，由于公司的业绩和规模不断增长，在创业之初进入公司的经理，其所协商的工资水平大多低于后来进入公司的空降部队。如果不对这部分新的空降部队采取高薪，企业就无法有力地吸引人才；但如果给予其高薪，就在公司的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创业者和空降部队之间形成了较大的工资差距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，严重引发创业者的不满，并进一步加深了两者之间的隔阂。</a:t>
            </a: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3011" name="Freeform 3"/>
          <p:cNvSpPr/>
          <p:nvPr>
            <p:custDataLst>
              <p:tags r:id="rId7"/>
            </p:custDataLst>
          </p:nvPr>
        </p:nvSpPr>
        <p:spPr>
          <a:xfrm>
            <a:off x="1231900" y="1568450"/>
            <a:ext cx="7772400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14800"/>
              </a:cxn>
              <a:cxn ang="0">
                <a:pos x="7772400" y="4114800"/>
              </a:cxn>
              <a:cxn ang="0">
                <a:pos x="7772400" y="0"/>
              </a:cxn>
              <a:cxn ang="0">
                <a:pos x="0" y="0"/>
              </a:cxn>
            </a:cxnLst>
            <a:pathLst>
              <a:path w="4896" h="2592">
                <a:moveTo>
                  <a:pt x="0" y="0"/>
                </a:moveTo>
                <a:lnTo>
                  <a:pt x="0" y="2592"/>
                </a:lnTo>
                <a:lnTo>
                  <a:pt x="4896" y="2592"/>
                </a:lnTo>
                <a:lnTo>
                  <a:pt x="4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4" name="Text Box 6"/>
          <p:cNvSpPr txBox="1"/>
          <p:nvPr/>
        </p:nvSpPr>
        <p:spPr>
          <a:xfrm>
            <a:off x="1323975" y="765175"/>
            <a:ext cx="32004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例题：计算题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5" name="Text Box 7"/>
          <p:cNvSpPr txBox="1"/>
          <p:nvPr/>
        </p:nvSpPr>
        <p:spPr>
          <a:xfrm>
            <a:off x="2290763" y="2276475"/>
            <a:ext cx="6113780" cy="4997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900"/>
              </a:lnSpc>
            </a:pP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某员工月度标准工资为</a:t>
            </a:r>
            <a:r>
              <a:rPr lang="en-US" altLang="zh-CN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2400</a:t>
            </a:r>
            <a:endParaRPr lang="en-US" altLang="zh-CN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16" name="Text Box 8"/>
          <p:cNvSpPr txBox="1"/>
          <p:nvPr/>
        </p:nvSpPr>
        <p:spPr>
          <a:xfrm>
            <a:off x="1666875" y="2811463"/>
            <a:ext cx="7224395" cy="26619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900"/>
              </a:lnSpc>
            </a:pP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</a:t>
            </a:r>
            <a:r>
              <a:rPr lang="en-US" altLang="zh-CN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月份的加班为：五一劳动节</a:t>
            </a:r>
            <a:endParaRPr lang="zh-CN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415"/>
              </a:lnSpc>
            </a:pP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期间加班一天半，休息日加班一</a:t>
            </a:r>
            <a:endParaRPr lang="zh-CN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215"/>
              </a:lnSpc>
            </a:pP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天，其他时间加班两天。那么，</a:t>
            </a:r>
            <a:endParaRPr lang="zh-CN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215"/>
              </a:lnSpc>
            </a:pP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如果不考虑个人所得税和各项保</a:t>
            </a:r>
            <a:endParaRPr lang="zh-CN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015"/>
              </a:lnSpc>
            </a:pP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险，其</a:t>
            </a:r>
            <a:r>
              <a:rPr lang="en-US" altLang="zh-CN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月份实发工资是多少？</a:t>
            </a:r>
            <a:endParaRPr lang="zh-CN" altLang="en-US" sz="3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4035" name="Freeform 3"/>
          <p:cNvSpPr/>
          <p:nvPr>
            <p:custDataLst>
              <p:tags r:id="rId7"/>
            </p:custDataLst>
          </p:nvPr>
        </p:nvSpPr>
        <p:spPr>
          <a:xfrm>
            <a:off x="954088" y="1681163"/>
            <a:ext cx="8820150" cy="5297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97487"/>
              </a:cxn>
              <a:cxn ang="0">
                <a:pos x="8820150" y="5297487"/>
              </a:cxn>
              <a:cxn ang="0">
                <a:pos x="8820150" y="0"/>
              </a:cxn>
              <a:cxn ang="0">
                <a:pos x="0" y="0"/>
              </a:cxn>
            </a:cxnLst>
            <a:pathLst>
              <a:path w="5556" h="3337">
                <a:moveTo>
                  <a:pt x="0" y="0"/>
                </a:moveTo>
                <a:lnTo>
                  <a:pt x="0" y="3337"/>
                </a:lnTo>
                <a:lnTo>
                  <a:pt x="5556" y="3337"/>
                </a:lnTo>
                <a:lnTo>
                  <a:pt x="55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8" name="Text Box 6"/>
          <p:cNvSpPr txBox="1"/>
          <p:nvPr/>
        </p:nvSpPr>
        <p:spPr>
          <a:xfrm>
            <a:off x="1476375" y="793750"/>
            <a:ext cx="26670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参考答案：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9" name="Text Box 7"/>
          <p:cNvSpPr txBox="1"/>
          <p:nvPr/>
        </p:nvSpPr>
        <p:spPr>
          <a:xfrm>
            <a:off x="1046163" y="1719263"/>
            <a:ext cx="603250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关于职工全年月平均工作时间和工资折算问题的通知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40" name="Text Box 8"/>
          <p:cNvSpPr txBox="1"/>
          <p:nvPr/>
        </p:nvSpPr>
        <p:spPr>
          <a:xfrm>
            <a:off x="1046163" y="1995488"/>
            <a:ext cx="8670925" cy="7245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900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（劳社部发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〔2008〕3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号）明确规定，“职工全年月平均工作天数和工作时间分别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25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调整为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20.92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天和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167.4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小时，职工的日工资和小时工资按此进行折算”。具体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25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计算方式如下：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1" name="Text Box 9"/>
          <p:cNvSpPr txBox="1"/>
          <p:nvPr/>
        </p:nvSpPr>
        <p:spPr>
          <a:xfrm>
            <a:off x="1046163" y="2747963"/>
            <a:ext cx="8725535" cy="5353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年工作日：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365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年－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104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年（休息日）－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年（法定假日）＝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275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季工作日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:250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÷4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=62.5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季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2" name="Text Box 10"/>
          <p:cNvSpPr txBox="1"/>
          <p:nvPr/>
        </p:nvSpPr>
        <p:spPr>
          <a:xfrm>
            <a:off x="1046163" y="3327400"/>
            <a:ext cx="420624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月工作日：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÷12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=20.83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3" name="Text Box 11"/>
          <p:cNvSpPr txBox="1"/>
          <p:nvPr/>
        </p:nvSpPr>
        <p:spPr>
          <a:xfrm>
            <a:off x="1046163" y="3614738"/>
            <a:ext cx="623189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工作小时数的计算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以月、季、年的工作日乘以每日的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小时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4" name="Text Box 12"/>
          <p:cNvSpPr txBox="1"/>
          <p:nvPr/>
        </p:nvSpPr>
        <p:spPr>
          <a:xfrm>
            <a:off x="1112838" y="4227513"/>
            <a:ext cx="2320290" cy="226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65"/>
              </a:lnSpc>
            </a:pPr>
            <a:r>
              <a:rPr lang="en-US" altLang="zh-CN" sz="19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9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月份的实发工资为：</a:t>
            </a:r>
            <a:endParaRPr lang="zh-CN" altLang="en-US" sz="19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5" name="Text Box 13"/>
          <p:cNvSpPr txBox="1"/>
          <p:nvPr/>
        </p:nvSpPr>
        <p:spPr>
          <a:xfrm>
            <a:off x="1046163" y="4770438"/>
            <a:ext cx="4065905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日工资：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2400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÷20.83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天＝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115.21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6" name="Text Box 14"/>
          <p:cNvSpPr txBox="1"/>
          <p:nvPr/>
        </p:nvSpPr>
        <p:spPr>
          <a:xfrm>
            <a:off x="1046163" y="5060950"/>
            <a:ext cx="5226050" cy="5353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加班工资：（法定假日）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115.21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×1.5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×3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倍＋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275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（休息日）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115.21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倍＋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7" name="Text Box 15"/>
          <p:cNvSpPr txBox="1"/>
          <p:nvPr/>
        </p:nvSpPr>
        <p:spPr>
          <a:xfrm>
            <a:off x="1046163" y="5637213"/>
            <a:ext cx="8430895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（工作日）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115.21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×1.5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倍＝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518.44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元＋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230.42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元＋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345.63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元＝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1094.49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048" name="Text Box 16"/>
          <p:cNvSpPr txBox="1"/>
          <p:nvPr/>
        </p:nvSpPr>
        <p:spPr>
          <a:xfrm>
            <a:off x="1389063" y="5881688"/>
            <a:ext cx="24130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49" name="Text Box 17"/>
          <p:cNvSpPr txBox="1"/>
          <p:nvPr/>
        </p:nvSpPr>
        <p:spPr>
          <a:xfrm>
            <a:off x="1046163" y="6157913"/>
            <a:ext cx="5276850" cy="2432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00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总工资（实发）：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2400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元＋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1094.49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3494.49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5061" name="Text Box 5"/>
          <p:cNvSpPr txBox="1"/>
          <p:nvPr/>
        </p:nvSpPr>
        <p:spPr>
          <a:xfrm>
            <a:off x="1323975" y="895350"/>
            <a:ext cx="104140" cy="155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215"/>
              </a:lnSpc>
            </a:pPr>
            <a:r>
              <a:rPr lang="en-US" altLang="zh-CN" sz="11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1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5062" name="Text Box 6"/>
          <p:cNvSpPr txBox="1"/>
          <p:nvPr/>
        </p:nvSpPr>
        <p:spPr>
          <a:xfrm>
            <a:off x="1323975" y="2706688"/>
            <a:ext cx="104140" cy="155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215"/>
              </a:lnSpc>
            </a:pPr>
            <a:r>
              <a:rPr lang="en-US" altLang="zh-CN" sz="11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1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5063" name="Text Box 7"/>
          <p:cNvSpPr txBox="1"/>
          <p:nvPr/>
        </p:nvSpPr>
        <p:spPr>
          <a:xfrm>
            <a:off x="1323975" y="3741738"/>
            <a:ext cx="104140" cy="155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215"/>
              </a:lnSpc>
            </a:pPr>
            <a:r>
              <a:rPr lang="en-US" altLang="zh-CN" sz="11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1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5064" name="Text Box 8"/>
          <p:cNvSpPr txBox="1"/>
          <p:nvPr/>
        </p:nvSpPr>
        <p:spPr>
          <a:xfrm>
            <a:off x="1323975" y="4776788"/>
            <a:ext cx="104140" cy="155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215"/>
              </a:lnSpc>
            </a:pPr>
            <a:r>
              <a:rPr lang="en-US" altLang="zh-CN" sz="11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1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1323975" y="865188"/>
            <a:ext cx="6072505" cy="20326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119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、确定和调整最低工资标准应考虑的因素包括（）。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925"/>
              </a:lnSpc>
              <a:tabLst>
                <a:tab pos="342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）员工的个人意愿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342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）社会平均工资水平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342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）员工家属的意愿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342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）劳动就业实际情况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342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）管理人员的意愿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90"/>
              </a:lnSpc>
              <a:tabLst>
                <a:tab pos="3429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77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、延长工作时间是指超过（）长度的工作时间。（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P303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1746250" y="2905125"/>
            <a:ext cx="1447165" cy="479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）定额工时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04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）实耗工时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7" name="Text Box 11"/>
          <p:cNvSpPr txBox="1"/>
          <p:nvPr/>
        </p:nvSpPr>
        <p:spPr>
          <a:xfrm>
            <a:off x="4151313" y="2905125"/>
            <a:ext cx="1459865" cy="479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）实作工时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04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）标准工时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8" name="Text Box 12"/>
          <p:cNvSpPr txBox="1"/>
          <p:nvPr/>
        </p:nvSpPr>
        <p:spPr>
          <a:xfrm>
            <a:off x="1666875" y="3711575"/>
            <a:ext cx="6297930" cy="201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75"/>
              </a:lnSpc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、安排劳动者延长工作时间的，支付不低于工资的（）的报酬。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69" name="Text Box 13"/>
          <p:cNvSpPr txBox="1"/>
          <p:nvPr/>
        </p:nvSpPr>
        <p:spPr>
          <a:xfrm>
            <a:off x="1806575" y="3940175"/>
            <a:ext cx="1205230" cy="479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00"/>
              </a:lnSpc>
              <a:tabLst>
                <a:tab pos="50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150%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508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300%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0" name="Text Box 14"/>
          <p:cNvSpPr txBox="1"/>
          <p:nvPr/>
        </p:nvSpPr>
        <p:spPr>
          <a:xfrm>
            <a:off x="4205288" y="3940175"/>
            <a:ext cx="1167130" cy="479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200%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04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400%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1" name="Text Box 15"/>
          <p:cNvSpPr txBox="1"/>
          <p:nvPr/>
        </p:nvSpPr>
        <p:spPr>
          <a:xfrm>
            <a:off x="1666875" y="4746625"/>
            <a:ext cx="6355080" cy="4635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317500" algn="l"/>
              </a:tabLst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、五一期间小李在公司加班，公司应支付给小李工资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)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的报酬。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317500" algn="l"/>
              </a:tabLst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(A)150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(B)200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(C)300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(D)400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2" name="Text Box 16"/>
          <p:cNvSpPr txBox="1"/>
          <p:nvPr/>
        </p:nvSpPr>
        <p:spPr>
          <a:xfrm>
            <a:off x="1323975" y="5553075"/>
            <a:ext cx="104140" cy="155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215"/>
              </a:lnSpc>
            </a:pPr>
            <a:r>
              <a:rPr lang="en-US" altLang="zh-CN" sz="11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1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5073" name="Text Box 17"/>
          <p:cNvSpPr txBox="1"/>
          <p:nvPr/>
        </p:nvSpPr>
        <p:spPr>
          <a:xfrm>
            <a:off x="1666875" y="5522913"/>
            <a:ext cx="6802120" cy="618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75"/>
              </a:lnSpc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、法定休假日安排劳动者工作的，支付的工资报酬不低于标准工资的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625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(A)100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 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(B)150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625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(C)200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  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(D)300%</a:t>
            </a:r>
            <a:endParaRPr lang="en-US" altLang="zh-CN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74" name="Text Box 18"/>
          <p:cNvSpPr txBox="1"/>
          <p:nvPr/>
        </p:nvSpPr>
        <p:spPr>
          <a:xfrm>
            <a:off x="8697913" y="5522913"/>
            <a:ext cx="288290" cy="2019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75"/>
              </a:lnSpc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6085" name="Text Box 5"/>
          <p:cNvSpPr txBox="1"/>
          <p:nvPr/>
        </p:nvSpPr>
        <p:spPr>
          <a:xfrm>
            <a:off x="1323975" y="2136775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6086" name="Text Box 6"/>
          <p:cNvSpPr txBox="1"/>
          <p:nvPr/>
        </p:nvSpPr>
        <p:spPr>
          <a:xfrm>
            <a:off x="1323975" y="3692525"/>
            <a:ext cx="189865" cy="283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20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46087" name="Text Box 7"/>
          <p:cNvSpPr txBox="1"/>
          <p:nvPr/>
        </p:nvSpPr>
        <p:spPr>
          <a:xfrm>
            <a:off x="1323975" y="704850"/>
            <a:ext cx="7780655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一、简答题（本题共</a:t>
            </a:r>
            <a:r>
              <a:rPr lang="en-US" altLang="zh-CN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题，每小题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1323975" y="1343025"/>
            <a:ext cx="3982720" cy="6057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725"/>
              </a:lnSpc>
            </a:pPr>
            <a:r>
              <a:rPr lang="en-US" altLang="zh-CN" sz="4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4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分，共</a:t>
            </a:r>
            <a:r>
              <a:rPr lang="en-US" altLang="zh-CN" sz="4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4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4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89" name="Text Box 9"/>
          <p:cNvSpPr txBox="1"/>
          <p:nvPr/>
        </p:nvSpPr>
        <p:spPr>
          <a:xfrm>
            <a:off x="1933575" y="2090738"/>
            <a:ext cx="7305040" cy="7918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、劳动法对确定和调整最低工资标准应考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虑的因素做了哪些原则性的规定？（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090" name="Text Box 10"/>
          <p:cNvSpPr txBox="1"/>
          <p:nvPr/>
        </p:nvSpPr>
        <p:spPr>
          <a:xfrm>
            <a:off x="1933575" y="3646488"/>
            <a:ext cx="303466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P216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（第五章）  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7109" name="Text Box 5"/>
          <p:cNvSpPr txBox="1"/>
          <p:nvPr/>
        </p:nvSpPr>
        <p:spPr>
          <a:xfrm>
            <a:off x="1171575" y="714375"/>
            <a:ext cx="8128000" cy="926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能力要求：一、单项工资管理制度制定的基本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025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程序</a:t>
            </a:r>
            <a:r>
              <a:rPr lang="en-US" altLang="zh-CN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110" name="Text Box 6"/>
          <p:cNvSpPr txBox="1"/>
          <p:nvPr/>
        </p:nvSpPr>
        <p:spPr>
          <a:xfrm>
            <a:off x="1171575" y="2173288"/>
            <a:ext cx="411988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、准确标明制度的名称。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111" name="Text Box 7"/>
          <p:cNvSpPr txBox="1"/>
          <p:nvPr/>
        </p:nvSpPr>
        <p:spPr>
          <a:xfrm>
            <a:off x="1349375" y="2622550"/>
            <a:ext cx="81788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如：工资总额计划与控制制度、工资构成制度、奖金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2" name="Text Box 8"/>
          <p:cNvSpPr txBox="1"/>
          <p:nvPr/>
        </p:nvSpPr>
        <p:spPr>
          <a:xfrm>
            <a:off x="1171575" y="3068638"/>
            <a:ext cx="64008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制度、劳动分红制度、长期激励制度等。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13" name="Text Box 9"/>
          <p:cNvSpPr txBox="1"/>
          <p:nvPr/>
        </p:nvSpPr>
        <p:spPr>
          <a:xfrm>
            <a:off x="1171575" y="3963988"/>
            <a:ext cx="696468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、明确界定单项工资制度的作用对象和范围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114" name="Text Box 10"/>
          <p:cNvSpPr txBox="1"/>
          <p:nvPr/>
        </p:nvSpPr>
        <p:spPr>
          <a:xfrm>
            <a:off x="1171575" y="4859338"/>
            <a:ext cx="483108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、明确薪酬支付与计算标准。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115" name="Text Box 11"/>
          <p:cNvSpPr txBox="1"/>
          <p:nvPr/>
        </p:nvSpPr>
        <p:spPr>
          <a:xfrm>
            <a:off x="1171575" y="5754688"/>
            <a:ext cx="6756400" cy="8108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35560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、涵盖该项薪酬管理的所有工作内容。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525"/>
              </a:lnSpc>
              <a:tabLst>
                <a:tab pos="3556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如：支付原则、等级划分、过渡办法等。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8133" name="Text Box 5"/>
          <p:cNvSpPr txBox="1"/>
          <p:nvPr/>
        </p:nvSpPr>
        <p:spPr>
          <a:xfrm>
            <a:off x="1247775" y="1158875"/>
            <a:ext cx="824611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二、常用工资管理制度制定的基本程序</a:t>
            </a:r>
            <a:r>
              <a:rPr lang="en-US" altLang="zh-CN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134" name="Text Box 6"/>
          <p:cNvSpPr txBox="1"/>
          <p:nvPr/>
        </p:nvSpPr>
        <p:spPr>
          <a:xfrm>
            <a:off x="1247775" y="2676525"/>
            <a:ext cx="6908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（一）岗位工资或能力工资的制定程序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5" name="Text Box 7"/>
          <p:cNvSpPr txBox="1"/>
          <p:nvPr/>
        </p:nvSpPr>
        <p:spPr>
          <a:xfrm>
            <a:off x="1247775" y="4140200"/>
            <a:ext cx="4876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（二）奖金制度的制定程序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49157" name="Text Box 5"/>
          <p:cNvSpPr txBox="1"/>
          <p:nvPr/>
        </p:nvSpPr>
        <p:spPr>
          <a:xfrm>
            <a:off x="1323975" y="746125"/>
            <a:ext cx="73406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（一）岗位工资或能力工资的制定程序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158" name="Text Box 6"/>
          <p:cNvSpPr txBox="1"/>
          <p:nvPr/>
        </p:nvSpPr>
        <p:spPr>
          <a:xfrm>
            <a:off x="1171575" y="1557338"/>
            <a:ext cx="8084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根据员工工资结构中岗位工资或能力工资所占比例，根据工资总额，确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59" name="Text Box 7"/>
          <p:cNvSpPr txBox="1"/>
          <p:nvPr/>
        </p:nvSpPr>
        <p:spPr>
          <a:xfrm>
            <a:off x="1514475" y="1830388"/>
            <a:ext cx="533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定岗位工资总额或能力工资总额；确定工资总额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160" name="Text Box 8"/>
          <p:cNvSpPr txBox="1"/>
          <p:nvPr/>
        </p:nvSpPr>
        <p:spPr>
          <a:xfrm>
            <a:off x="1171575" y="2166938"/>
            <a:ext cx="6306185" cy="5949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根据企业战略等确定岗位工资或能力工资的分配原则；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岗位分析与评价或对员工进行能力评价；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61" name="Text Box 9"/>
          <p:cNvSpPr txBox="1"/>
          <p:nvPr/>
        </p:nvSpPr>
        <p:spPr>
          <a:xfrm>
            <a:off x="1171575" y="2836863"/>
            <a:ext cx="8084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根据岗位（能力）评价结果确定工资等级数量以及划分等级；制定分配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62" name="Text Box 10"/>
          <p:cNvSpPr txBox="1"/>
          <p:nvPr/>
        </p:nvSpPr>
        <p:spPr>
          <a:xfrm>
            <a:off x="1171575" y="3109913"/>
            <a:ext cx="4528185" cy="9334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原则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进行岗位评价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确定工资等级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40"/>
              </a:lnSpc>
              <a:tabLst>
                <a:tab pos="3429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工资调查与结果分析；进行薪酬调查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40"/>
              </a:lnSpc>
              <a:tabLst>
                <a:tab pos="3429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了解企业财务支付能力；了解财务支付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63" name="Text Box 11"/>
          <p:cNvSpPr txBox="1"/>
          <p:nvPr/>
        </p:nvSpPr>
        <p:spPr>
          <a:xfrm>
            <a:off x="1171575" y="4114800"/>
            <a:ext cx="8084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根据企业工资政策策略确定各工资等级的等中点，即确定每个工资等级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64" name="Text Box 12"/>
          <p:cNvSpPr txBox="1"/>
          <p:nvPr/>
        </p:nvSpPr>
        <p:spPr>
          <a:xfrm>
            <a:off x="1171575" y="4391025"/>
            <a:ext cx="5798185" cy="5949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在所有工资标准的中点所对应的标准；设定等中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40"/>
              </a:lnSpc>
              <a:tabLst>
                <a:tab pos="3429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确定每个工资等级之间的工资差距；确定等级差距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65" name="Text Box 13"/>
          <p:cNvSpPr txBox="1"/>
          <p:nvPr/>
        </p:nvSpPr>
        <p:spPr>
          <a:xfrm>
            <a:off x="1171575" y="5060950"/>
            <a:ext cx="80841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确定每个工资等级的工资幅度，即每个工资等级对应多个工资标准，工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166" name="Text Box 14"/>
          <p:cNvSpPr txBox="1"/>
          <p:nvPr/>
        </p:nvSpPr>
        <p:spPr>
          <a:xfrm>
            <a:off x="1514475" y="5334000"/>
            <a:ext cx="457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资幅度是指各等级之间的重叠部分大小；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167" name="Text Box 15"/>
          <p:cNvSpPr txBox="1"/>
          <p:nvPr/>
        </p:nvSpPr>
        <p:spPr>
          <a:xfrm>
            <a:off x="1171575" y="5670550"/>
            <a:ext cx="6530340" cy="5949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确定工资等级之间的重叠部分大小 ；确定幅度重叠部分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4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11.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确定具体计算办法。进行具体计算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0181" name="Text Box 5"/>
          <p:cNvSpPr txBox="1"/>
          <p:nvPr/>
        </p:nvSpPr>
        <p:spPr>
          <a:xfrm>
            <a:off x="1323975" y="746125"/>
            <a:ext cx="431800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（二）奖金的制定程序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1323975" y="2085975"/>
            <a:ext cx="7788275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按照企业经营计划的实际完成情况确定奖金总额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183" name="Text Box 7"/>
          <p:cNvSpPr txBox="1"/>
          <p:nvPr/>
        </p:nvSpPr>
        <p:spPr>
          <a:xfrm>
            <a:off x="1323975" y="3111500"/>
            <a:ext cx="7432675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根据企业战略、企业文化等确定奖金分配原则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184" name="Text Box 8"/>
          <p:cNvSpPr txBox="1"/>
          <p:nvPr/>
        </p:nvSpPr>
        <p:spPr>
          <a:xfrm>
            <a:off x="1323975" y="4137025"/>
            <a:ext cx="4232275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确定奖金发放对象及范围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185" name="Text Box 9"/>
          <p:cNvSpPr txBox="1"/>
          <p:nvPr/>
        </p:nvSpPr>
        <p:spPr>
          <a:xfrm>
            <a:off x="1323975" y="5162550"/>
            <a:ext cx="3876675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确定个人奖金计算办法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1205" name="Text Box 5"/>
          <p:cNvSpPr txBox="1"/>
          <p:nvPr/>
        </p:nvSpPr>
        <p:spPr>
          <a:xfrm>
            <a:off x="2184400" y="625475"/>
            <a:ext cx="6214110" cy="4616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第三单元  工资奖金制度的调整</a:t>
            </a:r>
            <a:endParaRPr lang="zh-CN" altLang="en-US" sz="3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06" name="Text Box 6"/>
          <p:cNvSpPr txBox="1"/>
          <p:nvPr/>
        </p:nvSpPr>
        <p:spPr>
          <a:xfrm>
            <a:off x="1585913" y="1130300"/>
            <a:ext cx="7620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改变薪资制度对于任何规模的企业来说，都是一件危险而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7" name="Text Box 7"/>
          <p:cNvSpPr txBox="1"/>
          <p:nvPr/>
        </p:nvSpPr>
        <p:spPr>
          <a:xfrm>
            <a:off x="1247775" y="1514475"/>
            <a:ext cx="1524000" cy="861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困难的工作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1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8" name="Text Box 8"/>
          <p:cNvSpPr txBox="1"/>
          <p:nvPr/>
        </p:nvSpPr>
        <p:spPr>
          <a:xfrm>
            <a:off x="1704975" y="2609850"/>
            <a:ext cx="7315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通过学习掌握企业工资奖金调整的基本方式，以及调整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09" name="Text Box 9"/>
          <p:cNvSpPr txBox="1"/>
          <p:nvPr/>
        </p:nvSpPr>
        <p:spPr>
          <a:xfrm>
            <a:off x="1247775" y="2974975"/>
            <a:ext cx="2438400" cy="861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方案的设计方法。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1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学习内容：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10" name="Text Box 10"/>
          <p:cNvSpPr txBox="1"/>
          <p:nvPr/>
        </p:nvSpPr>
        <p:spPr>
          <a:xfrm>
            <a:off x="1247775" y="4032250"/>
            <a:ext cx="118618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11" name="Text Box 11"/>
          <p:cNvSpPr txBox="1"/>
          <p:nvPr/>
        </p:nvSpPr>
        <p:spPr>
          <a:xfrm>
            <a:off x="1247775" y="4527550"/>
            <a:ext cx="39624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企业工资奖金调整的几种方式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12" name="Text Box 12"/>
          <p:cNvSpPr txBox="1"/>
          <p:nvPr/>
        </p:nvSpPr>
        <p:spPr>
          <a:xfrm>
            <a:off x="1247775" y="5037138"/>
            <a:ext cx="118618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1213" name="Text Box 13"/>
          <p:cNvSpPr txBox="1"/>
          <p:nvPr/>
        </p:nvSpPr>
        <p:spPr>
          <a:xfrm>
            <a:off x="1247775" y="5532438"/>
            <a:ext cx="4572000" cy="861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一、工资奖金调整方案的设计方法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31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二、工资奖金调整方案的应用实例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2229" name="Text Box 5"/>
          <p:cNvSpPr txBox="1"/>
          <p:nvPr/>
        </p:nvSpPr>
        <p:spPr>
          <a:xfrm>
            <a:off x="1247775" y="693738"/>
            <a:ext cx="56896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知识要求：工资奖金调整的方式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0" name="Text Box 6"/>
          <p:cNvSpPr txBox="1"/>
          <p:nvPr/>
        </p:nvSpPr>
        <p:spPr>
          <a:xfrm>
            <a:off x="1247775" y="1387475"/>
            <a:ext cx="234188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、奖励性调整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231" name="Text Box 7"/>
          <p:cNvSpPr txBox="1"/>
          <p:nvPr/>
        </p:nvSpPr>
        <p:spPr>
          <a:xfrm>
            <a:off x="1247775" y="1987550"/>
            <a:ext cx="3048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主要方式：依功行赏，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2" name="Text Box 8"/>
          <p:cNvSpPr txBox="1"/>
          <p:nvPr/>
        </p:nvSpPr>
        <p:spPr>
          <a:xfrm>
            <a:off x="1247775" y="2535238"/>
            <a:ext cx="632206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个人奖金＝企业奖金总额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个人应得的奖金系数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3" name="Text Box 9"/>
          <p:cNvSpPr txBox="1"/>
          <p:nvPr/>
        </p:nvSpPr>
        <p:spPr>
          <a:xfrm>
            <a:off x="1247775" y="3122613"/>
            <a:ext cx="269748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、生活指数调整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234" name="Text Box 10"/>
          <p:cNvSpPr txBox="1"/>
          <p:nvPr/>
        </p:nvSpPr>
        <p:spPr>
          <a:xfrm>
            <a:off x="1958975" y="3808413"/>
            <a:ext cx="73152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避免因通货膨胀而导致实际收入的减少，但可能减员。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35" name="Text Box 11"/>
          <p:cNvSpPr txBox="1"/>
          <p:nvPr/>
        </p:nvSpPr>
        <p:spPr>
          <a:xfrm>
            <a:off x="1247775" y="4405313"/>
            <a:ext cx="2697480" cy="10064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、工龄工资调整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5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、特殊调整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236" name="Text Box 12"/>
          <p:cNvSpPr txBox="1"/>
          <p:nvPr/>
        </p:nvSpPr>
        <p:spPr>
          <a:xfrm>
            <a:off x="1958975" y="5732463"/>
            <a:ext cx="3657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针对稀缺岗位的特殊政策。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170" name="Rectangle 2"/>
          <p:cNvSpPr txBox="1"/>
          <p:nvPr/>
        </p:nvSpPr>
        <p:spPr>
          <a:xfrm>
            <a:off x="304800" y="76200"/>
            <a:ext cx="851535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r>
              <a:rPr lang="zh-CN" altLang="en-US" sz="3600" b="1" i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引导案例：</a:t>
            </a:r>
            <a:r>
              <a:rPr lang="en-US" altLang="zh-CN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36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公司的薪酬管理困境</a:t>
            </a:r>
            <a:endParaRPr lang="zh-CN" altLang="en-US" sz="3600" b="1" i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71" name="Rectangle 6"/>
          <p:cNvSpPr/>
          <p:nvPr>
            <p:custDataLst>
              <p:tags r:id="rId7"/>
            </p:custDataLst>
          </p:nvPr>
        </p:nvSpPr>
        <p:spPr>
          <a:xfrm>
            <a:off x="450850" y="1333500"/>
            <a:ext cx="9720263" cy="4894263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问题三：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该公司人力资源部最近组织了一项管理诊断。在问卷调查发现，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薪酬分配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在企业的所有管理要素中被员工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评分最低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，这在公司引起了极大的震动。员工对薪酬分配的抱怨进一步加剧，他们强烈要求对薪酬分配体系进行改革。</a:t>
            </a:r>
            <a:endParaRPr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问题四：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该公司一直以来主要依靠员工的工作自主性来推动工作的开展，而</a:t>
            </a:r>
            <a:r>
              <a:rPr lang="zh-CN" altLang="en-US" sz="3200" u="sng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未将员工的报酬与其绩效考核结果挂钩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。但随着公司的做大，那些业绩好的员工越来越多的产生不满，他们强烈要求根据业绩来支付报酬，并在不同业绩的员工之间充分拉开差距。</a:t>
            </a: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3253" name="Text Box 5"/>
          <p:cNvSpPr txBox="1"/>
          <p:nvPr/>
        </p:nvSpPr>
        <p:spPr>
          <a:xfrm>
            <a:off x="1247775" y="854075"/>
            <a:ext cx="8229600" cy="1016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600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能力要求：一、工资奖金调整方案的设计</a:t>
            </a:r>
            <a:endParaRPr lang="zh-CN" altLang="en-US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325"/>
              </a:lnSpc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</a:t>
            </a:r>
            <a:r>
              <a:rPr lang="en-US" altLang="zh-CN" sz="3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247775" y="2468563"/>
            <a:ext cx="8277225" cy="563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、根据员工定级、入级规定，根据岗位评价结果或能力评价结果或绩效考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核结果给员工入级；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55" name="Text Box 7"/>
          <p:cNvSpPr txBox="1"/>
          <p:nvPr/>
        </p:nvSpPr>
        <p:spPr>
          <a:xfrm>
            <a:off x="1247775" y="3078163"/>
            <a:ext cx="8023225" cy="11798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、按照新的工资奖金方案确定每个员工的岗位工资、能力工资、奖金；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、如果出现某员工薪酬等级降低，原来的工资水平高于调整后的工资方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案，根据过渡办法中的有关规定，一般是本着维持工资水平不下降的原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则，维持原有的工资水平，但薪酬等级按照调整后的定；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56" name="Text Box 8"/>
          <p:cNvSpPr txBox="1"/>
          <p:nvPr/>
        </p:nvSpPr>
        <p:spPr>
          <a:xfrm>
            <a:off x="1247775" y="4297363"/>
            <a:ext cx="8277225" cy="563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、如果出现员工薪酬等级没有降低，但调整后的薪酬水平比原有的低，则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应分析原因，以便重新调整方案。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1247775" y="4906963"/>
            <a:ext cx="776922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、汇集测算中出现的问题，供上级参考，以便对调整方案进行完善。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258" name="Text Box 5"/>
          <p:cNvSpPr txBox="1"/>
          <p:nvPr/>
        </p:nvSpPr>
        <p:spPr>
          <a:xfrm>
            <a:off x="1323975" y="5846763"/>
            <a:ext cx="7719695" cy="7689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二、工资奖金调整方案的应用实例  见书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 219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000"/>
              </a:lnSpc>
            </a:pP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4277" name="Rectangle 2"/>
          <p:cNvSpPr txBox="1"/>
          <p:nvPr/>
        </p:nvSpPr>
        <p:spPr>
          <a:xfrm>
            <a:off x="1155700" y="723900"/>
            <a:ext cx="8943975" cy="64404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案例分析题：历年真题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0711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煤矿是有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余人的年产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万顿原煤的中型煤矿，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2006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年上级主管部门特拨下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万元奖金，奖励该矿在安全生产中做出贡献的广大员工。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在这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奖金分配过程中，该矿矿长召集下属五位副矿长和工资科长、财务科长、人事科长和相关科室的领导开了一个“分配安全奖金”的会议。这些高层管理者认为，工人只需保证自身安全；而主管不但要保证自身安全还要负责一个班级、区、队或一个矿的安全工作；尤其是矿领导，不但要负经济责任，还要负法律责任。因此会议决定将奖金根据责任大小分为五个档次，矿长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元，副矿长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元，科长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元，一般管理人员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元，工人一律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元，奖金刚好发完。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奖金下发后全矿显得风平浪静，但几天后矿里的安全事故就接连发生。当矿长亲自带领工作组到各工队追查事故起因时，矿工们说：“我们拿的安全奖金少，没那份安全责任，干部拿的奖金多，让他们干吧！”还有一些工人说：“老子受伤，就是为了不让当官的拿安全奖。”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请结合本案例回答下列问题：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）请剖析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煤矿的奖金分配方案，并说明它产生负激励作用的原因。        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                                                                 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(6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）本次奖金分配方案的设计应重点考虑哪些因素？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(10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）如你是该矿负责人会如何分配这批奖金？并说明理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5299" name="Freeform 3"/>
          <p:cNvSpPr/>
          <p:nvPr>
            <p:custDataLst>
              <p:tags r:id="rId7"/>
            </p:custDataLst>
          </p:nvPr>
        </p:nvSpPr>
        <p:spPr>
          <a:xfrm>
            <a:off x="1231900" y="1949450"/>
            <a:ext cx="8229600" cy="453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530725"/>
              </a:cxn>
              <a:cxn ang="0">
                <a:pos x="8229600" y="4530725"/>
              </a:cxn>
              <a:cxn ang="0">
                <a:pos x="8229600" y="0"/>
              </a:cxn>
              <a:cxn ang="0">
                <a:pos x="0" y="0"/>
              </a:cxn>
            </a:cxnLst>
            <a:pathLst>
              <a:path w="5184" h="2854">
                <a:moveTo>
                  <a:pt x="0" y="0"/>
                </a:moveTo>
                <a:lnTo>
                  <a:pt x="0" y="2854"/>
                </a:lnTo>
                <a:lnTo>
                  <a:pt x="5184" y="2854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302" name="Rectangle 2"/>
          <p:cNvSpPr txBox="1"/>
          <p:nvPr/>
        </p:nvSpPr>
        <p:spPr>
          <a:xfrm>
            <a:off x="1196975" y="692150"/>
            <a:ext cx="8686800" cy="640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评分标准：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媒矿的奖金分配方案产生负激励作用的原因：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①安全奖金的分配按行政级走，得不到广大基层矿工的认同。           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②对同一行政级别的员工搞平均主义，对内缺乏公平性。                   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媒矿的员工人数多，基数大，每个人能得到的奖金不多，尤其是基层矿工，每个人才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元，员工对激励的感受度弱，很难起到激励作用。             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）本次奖金分配方案的设计应考虑的因素：安全责任。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①区分负有直接安全责任和负有间接安全责任的员工。（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②区分安全意识淡薄和安全责任意识强的员工。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③借此完善安全责任制。                                    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分配方式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①不同分配方式的激励力度不同。                      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②不同分配方式激励持续的时间不同。                          （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分）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zh-CN" altLang="en-US" sz="1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）奖金分配方案：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煤矿员工人数多，基数大，如果将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分发下去，每个员工得到的金额很少，起不到激励的作用，因此建议采取团队激励的方式分配奖金，如建设员工俱乐部。这种激励方式的优点如下：使员工能更好地度过业余时间；通过俱乐部进一步宣传安全生产的知识；为企业员工的沟通提供新的平台；激励力度大；激励持续时间长久。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考生作答的其他分配方式，只要有理有据应酌情给分，最高不超过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6323" name="Freeform 3"/>
          <p:cNvSpPr/>
          <p:nvPr>
            <p:custDataLst>
              <p:tags r:id="rId7"/>
            </p:custDataLst>
          </p:nvPr>
        </p:nvSpPr>
        <p:spPr>
          <a:xfrm>
            <a:off x="774700" y="2338388"/>
            <a:ext cx="8748713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14800"/>
              </a:cxn>
              <a:cxn ang="0">
                <a:pos x="8748713" y="4114800"/>
              </a:cxn>
              <a:cxn ang="0">
                <a:pos x="8748713" y="0"/>
              </a:cxn>
              <a:cxn ang="0">
                <a:pos x="0" y="0"/>
              </a:cxn>
            </a:cxnLst>
            <a:pathLst>
              <a:path w="5511" h="2592">
                <a:moveTo>
                  <a:pt x="0" y="0"/>
                </a:moveTo>
                <a:lnTo>
                  <a:pt x="0" y="2592"/>
                </a:lnTo>
                <a:lnTo>
                  <a:pt x="5511" y="2592"/>
                </a:lnTo>
                <a:lnTo>
                  <a:pt x="55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6" name="Text Box 6"/>
          <p:cNvSpPr txBox="1"/>
          <p:nvPr/>
        </p:nvSpPr>
        <p:spPr>
          <a:xfrm>
            <a:off x="866775" y="2430463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56327" name="Text Box 8"/>
          <p:cNvSpPr txBox="1"/>
          <p:nvPr/>
        </p:nvSpPr>
        <p:spPr>
          <a:xfrm>
            <a:off x="866775" y="3071813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56328" name="Text Box 9"/>
          <p:cNvSpPr txBox="1"/>
          <p:nvPr/>
        </p:nvSpPr>
        <p:spPr>
          <a:xfrm>
            <a:off x="866775" y="4291013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56329" name="Text Box 11"/>
          <p:cNvSpPr txBox="1"/>
          <p:nvPr/>
        </p:nvSpPr>
        <p:spPr>
          <a:xfrm>
            <a:off x="1314450" y="827088"/>
            <a:ext cx="8216265" cy="3073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200"/>
              </a:lnSpc>
              <a:tabLst>
                <a:tab pos="50800" algn="l"/>
                <a:tab pos="10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本节课堂练习：单项选择题</a:t>
            </a: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1016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50"/>
              </a:lnSpc>
              <a:tabLst>
                <a:tab pos="50800" algn="l"/>
                <a:tab pos="1016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．薪酬水平一般的企业应注意市场薪酬的（  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40"/>
              </a:lnSpc>
              <a:tabLst>
                <a:tab pos="50800" algn="l"/>
                <a:tab pos="101600" algn="l"/>
              </a:tabLst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％点处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％点处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％点处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％点处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25"/>
              </a:lnSpc>
              <a:tabLst>
                <a:tab pos="50800" algn="l"/>
                <a:tab pos="101600" algn="l"/>
              </a:tabLst>
            </a:pP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．为了保持企业产品的市场竞争力，应进行成本与收益的比较，通过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90"/>
              </a:lnSpc>
              <a:tabLst>
                <a:tab pos="50800" algn="l"/>
                <a:tab pos="101600" algn="l"/>
              </a:tabLst>
            </a:pP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了解（   ）的人工成本状况，决定本企业的薪酬水平。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65"/>
              </a:lnSpc>
              <a:tabLst>
                <a:tab pos="50800" algn="l"/>
                <a:tab pos="101600" algn="l"/>
              </a:tabLst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、统计年鉴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、国家机关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、外资企业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、竞争对手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330" name="Text Box 12"/>
          <p:cNvSpPr txBox="1"/>
          <p:nvPr/>
        </p:nvSpPr>
        <p:spPr>
          <a:xfrm>
            <a:off x="866775" y="3970338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56331" name="Text Box 13"/>
          <p:cNvSpPr txBox="1"/>
          <p:nvPr/>
        </p:nvSpPr>
        <p:spPr>
          <a:xfrm>
            <a:off x="1209675" y="3938588"/>
            <a:ext cx="8165465" cy="8147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．劳动者在法定工作时间内提供了正常劳动的情况下，其所在企业应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9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支付的最低劳动报酬叫做（   ）。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332" name="Text Box 14"/>
          <p:cNvSpPr txBox="1"/>
          <p:nvPr/>
        </p:nvSpPr>
        <p:spPr>
          <a:xfrm>
            <a:off x="1165225" y="4837113"/>
            <a:ext cx="180086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、最低工资率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333" name="Text Box 15"/>
          <p:cNvSpPr txBox="1"/>
          <p:nvPr/>
        </p:nvSpPr>
        <p:spPr>
          <a:xfrm>
            <a:off x="3479800" y="4837113"/>
            <a:ext cx="1515745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、最低工资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334" name="Text Box 16"/>
          <p:cNvSpPr txBox="1"/>
          <p:nvPr/>
        </p:nvSpPr>
        <p:spPr>
          <a:xfrm>
            <a:off x="1165225" y="5157788"/>
            <a:ext cx="436245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、最低工资数额   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、最低工资制度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7347" name="Freeform 3"/>
          <p:cNvSpPr/>
          <p:nvPr>
            <p:custDataLst>
              <p:tags r:id="rId7"/>
            </p:custDataLst>
          </p:nvPr>
        </p:nvSpPr>
        <p:spPr>
          <a:xfrm>
            <a:off x="1231900" y="1949450"/>
            <a:ext cx="8507413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5400"/>
              </a:cxn>
              <a:cxn ang="0">
                <a:pos x="8507413" y="5105400"/>
              </a:cxn>
              <a:cxn ang="0">
                <a:pos x="8507413" y="0"/>
              </a:cxn>
              <a:cxn ang="0">
                <a:pos x="0" y="0"/>
              </a:cxn>
            </a:cxnLst>
            <a:pathLst>
              <a:path w="5359" h="3216">
                <a:moveTo>
                  <a:pt x="0" y="0"/>
                </a:moveTo>
                <a:lnTo>
                  <a:pt x="0" y="3216"/>
                </a:lnTo>
                <a:lnTo>
                  <a:pt x="5359" y="3216"/>
                </a:lnTo>
                <a:lnTo>
                  <a:pt x="5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50" name="Rectangle 2"/>
          <p:cNvSpPr txBox="1"/>
          <p:nvPr/>
        </p:nvSpPr>
        <p:spPr>
          <a:xfrm>
            <a:off x="1222375" y="539750"/>
            <a:ext cx="8588375" cy="647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/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0905</a:t>
            </a: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卷册一真题练习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分单选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题、多选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400" dirty="0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351" name="Rectangle 3"/>
          <p:cNvSpPr txBox="1"/>
          <p:nvPr/>
        </p:nvSpPr>
        <p:spPr>
          <a:xfrm>
            <a:off x="1006475" y="1260475"/>
            <a:ext cx="8804275" cy="51069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单项选择题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(71-76)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7l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、薪酬的非货币形式不包括（    ）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员工福利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表彰嘉奖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荣誉称号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奖章授予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72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、薪酬水平低的企业应关注的市场的薪酬点位为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)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(A)25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(B)50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(C)75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(D)90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％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)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的目的是为了使员工避免因通货膨胀而导致实际收入的减少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特殊调整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生活指数调整 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奖励性调整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工龄工资调整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8371" name="Freeform 3"/>
          <p:cNvSpPr/>
          <p:nvPr>
            <p:custDataLst>
              <p:tags r:id="rId7"/>
            </p:custDataLst>
          </p:nvPr>
        </p:nvSpPr>
        <p:spPr>
          <a:xfrm>
            <a:off x="1231900" y="1949450"/>
            <a:ext cx="8507413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5400"/>
              </a:cxn>
              <a:cxn ang="0">
                <a:pos x="8507413" y="5105400"/>
              </a:cxn>
              <a:cxn ang="0">
                <a:pos x="8507413" y="0"/>
              </a:cxn>
              <a:cxn ang="0">
                <a:pos x="0" y="0"/>
              </a:cxn>
            </a:cxnLst>
            <a:pathLst>
              <a:path w="5359" h="3216">
                <a:moveTo>
                  <a:pt x="0" y="0"/>
                </a:moveTo>
                <a:lnTo>
                  <a:pt x="0" y="3216"/>
                </a:lnTo>
                <a:lnTo>
                  <a:pt x="5359" y="3216"/>
                </a:lnTo>
                <a:lnTo>
                  <a:pt x="5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4" name="Rectangle 2"/>
          <p:cNvSpPr txBox="1"/>
          <p:nvPr/>
        </p:nvSpPr>
        <p:spPr>
          <a:xfrm>
            <a:off x="1135063" y="604838"/>
            <a:ext cx="9036050" cy="5695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多项选择题</a:t>
            </a:r>
            <a:r>
              <a:rPr lang="en-US" altLang="zh-CN" sz="4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(116-119)</a:t>
            </a:r>
            <a:endParaRPr lang="en-US" altLang="zh-CN" sz="4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116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、影响企业整体薪酬水平的因素包括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 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劳动绩效       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劳动力市场供求状况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企业的薪酬策略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生活费用与物价水平         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企业工资支付能力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117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、在薪酬方面，国家的主要政策法规有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最低工资 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最长工作时问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经济补偿金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超时工资支付   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(E)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企业代缴的各类保险</a:t>
            </a:r>
            <a:endParaRPr lang="zh-CN" altLang="en-US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59397" name="Text Box 5"/>
          <p:cNvSpPr txBox="1"/>
          <p:nvPr/>
        </p:nvSpPr>
        <p:spPr>
          <a:xfrm>
            <a:off x="3365500" y="942975"/>
            <a:ext cx="12192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第二节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398" name="Text Box 6"/>
          <p:cNvSpPr txBox="1"/>
          <p:nvPr/>
        </p:nvSpPr>
        <p:spPr>
          <a:xfrm>
            <a:off x="5194300" y="942975"/>
            <a:ext cx="24384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工作岗位评价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399" name="Text Box 7"/>
          <p:cNvSpPr txBox="1"/>
          <p:nvPr/>
        </p:nvSpPr>
        <p:spPr>
          <a:xfrm>
            <a:off x="1400175" y="1454150"/>
            <a:ext cx="7426960" cy="4789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609600" algn="l"/>
                <a:tab pos="850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第一单元    工作岗位评价的基本步骤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025"/>
              </a:lnSpc>
              <a:tabLst>
                <a:tab pos="609600" algn="l"/>
                <a:tab pos="8509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学习目标：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850900" algn="l"/>
              </a:tabLst>
            </a:pP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65"/>
              </a:lnSpc>
              <a:tabLst>
                <a:tab pos="609600" algn="l"/>
                <a:tab pos="8509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通过学习掌握工作岗位评价的原理和基本步骤。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200"/>
              </a:lnSpc>
              <a:tabLst>
                <a:tab pos="609600" algn="l"/>
                <a:tab pos="8509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学习内容：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025"/>
              </a:lnSpc>
              <a:tabLst>
                <a:tab pos="609600" algn="l"/>
                <a:tab pos="8509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65"/>
              </a:lnSpc>
              <a:tabLst>
                <a:tab pos="609600" algn="l"/>
                <a:tab pos="850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一、工作岗位评价的基本理论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25"/>
              </a:lnSpc>
              <a:tabLst>
                <a:tab pos="609600" algn="l"/>
                <a:tab pos="850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二、工作岗位评价的信息来源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8509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90"/>
              </a:lnSpc>
              <a:tabLst>
                <a:tab pos="609600" algn="l"/>
                <a:tab pos="850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三、工作岗位评价与薪酬等级的关系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4140"/>
              </a:lnSpc>
              <a:tabLst>
                <a:tab pos="609600" algn="l"/>
                <a:tab pos="850900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850900" algn="l"/>
              </a:tabLst>
            </a:pP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15"/>
              </a:lnSpc>
              <a:tabLst>
                <a:tab pos="609600" algn="l"/>
                <a:tab pos="850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工作岗位评价的主要步骤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60418" name="Picture 2" descr="ws_E99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Text Box 3"/>
          <p:cNvSpPr txBox="1"/>
          <p:nvPr/>
        </p:nvSpPr>
        <p:spPr>
          <a:xfrm>
            <a:off x="4191000" y="5978525"/>
            <a:ext cx="25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组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0" name="Text Box 4"/>
          <p:cNvSpPr txBox="1"/>
          <p:nvPr/>
        </p:nvSpPr>
        <p:spPr>
          <a:xfrm>
            <a:off x="4191000" y="6283325"/>
            <a:ext cx="25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职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1" name="Text Box 5"/>
          <p:cNvSpPr txBox="1"/>
          <p:nvPr/>
        </p:nvSpPr>
        <p:spPr>
          <a:xfrm>
            <a:off x="4191000" y="6588125"/>
            <a:ext cx="25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责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2" name="Text Box 6"/>
          <p:cNvSpPr txBox="1"/>
          <p:nvPr/>
        </p:nvSpPr>
        <p:spPr>
          <a:xfrm>
            <a:off x="2644775" y="679450"/>
            <a:ext cx="4572000" cy="5124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000"/>
              </a:lnSpc>
            </a:pPr>
            <a:r>
              <a:rPr lang="zh-CN" altLang="en-US" sz="4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岗位评价与薪酬等级</a:t>
            </a:r>
            <a:endParaRPr lang="zh-CN" altLang="en-US" sz="4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3" name="Text Box 7"/>
          <p:cNvSpPr txBox="1"/>
          <p:nvPr/>
        </p:nvSpPr>
        <p:spPr>
          <a:xfrm>
            <a:off x="2527300" y="1481138"/>
            <a:ext cx="762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观察法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4" name="Text Box 8"/>
          <p:cNvSpPr txBox="1"/>
          <p:nvPr/>
        </p:nvSpPr>
        <p:spPr>
          <a:xfrm>
            <a:off x="6311900" y="1481138"/>
            <a:ext cx="1270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岗位排列法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5" name="Text Box 9"/>
          <p:cNvSpPr txBox="1"/>
          <p:nvPr/>
        </p:nvSpPr>
        <p:spPr>
          <a:xfrm>
            <a:off x="8153400" y="1976438"/>
            <a:ext cx="25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岗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6" name="Text Box 10"/>
          <p:cNvSpPr txBox="1"/>
          <p:nvPr/>
        </p:nvSpPr>
        <p:spPr>
          <a:xfrm>
            <a:off x="1371600" y="2627313"/>
            <a:ext cx="254000" cy="17951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进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行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岗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位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析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7" name="Text Box 11"/>
          <p:cNvSpPr txBox="1"/>
          <p:nvPr/>
        </p:nvSpPr>
        <p:spPr>
          <a:xfrm>
            <a:off x="2146300" y="2393950"/>
            <a:ext cx="1524000" cy="21018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50800" algn="l"/>
                <a:tab pos="3810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面谈法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40"/>
              </a:lnSpc>
              <a:tabLst>
                <a:tab pos="50800" algn="l"/>
                <a:tab pos="3810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工作日写实法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  <a:tab pos="3810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50"/>
              </a:lnSpc>
              <a:tabLst>
                <a:tab pos="50800" algn="l"/>
                <a:tab pos="3810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典型事例法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428" name="Text Box 12"/>
          <p:cNvSpPr txBox="1"/>
          <p:nvPr/>
        </p:nvSpPr>
        <p:spPr>
          <a:xfrm>
            <a:off x="4191000" y="2365375"/>
            <a:ext cx="254000" cy="24104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成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立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岗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位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评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价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小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组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29" name="Text Box 13"/>
          <p:cNvSpPr txBox="1"/>
          <p:nvPr/>
        </p:nvSpPr>
        <p:spPr>
          <a:xfrm>
            <a:off x="5410200" y="2365375"/>
            <a:ext cx="254000" cy="24104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选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择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岗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位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评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价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方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法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30" name="Text Box 14"/>
          <p:cNvSpPr txBox="1"/>
          <p:nvPr/>
        </p:nvSpPr>
        <p:spPr>
          <a:xfrm>
            <a:off x="6235700" y="2474913"/>
            <a:ext cx="1270000" cy="26047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330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3302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因素比较法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30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50"/>
              </a:lnSpc>
              <a:tabLst>
                <a:tab pos="3302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评分法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431" name="Text Box 15"/>
          <p:cNvSpPr txBox="1"/>
          <p:nvPr/>
        </p:nvSpPr>
        <p:spPr>
          <a:xfrm>
            <a:off x="8153400" y="2281238"/>
            <a:ext cx="254000" cy="27184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位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是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否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系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列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等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级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32" name="Text Box 16"/>
          <p:cNvSpPr txBox="1"/>
          <p:nvPr/>
        </p:nvSpPr>
        <p:spPr>
          <a:xfrm>
            <a:off x="8991600" y="2586038"/>
            <a:ext cx="254000" cy="17951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划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薪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酬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等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级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33" name="Text Box 17"/>
          <p:cNvSpPr txBox="1"/>
          <p:nvPr/>
        </p:nvSpPr>
        <p:spPr>
          <a:xfrm>
            <a:off x="2197100" y="5216525"/>
            <a:ext cx="2235200" cy="7175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9812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问卷调查法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9812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19812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小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434" name="Text Box 18"/>
          <p:cNvSpPr txBox="1"/>
          <p:nvPr/>
        </p:nvSpPr>
        <p:spPr>
          <a:xfrm>
            <a:off x="2400300" y="6337300"/>
            <a:ext cx="101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方法概述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35" name="Text Box 19"/>
          <p:cNvSpPr txBox="1"/>
          <p:nvPr/>
        </p:nvSpPr>
        <p:spPr>
          <a:xfrm>
            <a:off x="6273800" y="6061075"/>
            <a:ext cx="2032000" cy="5638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各方法的工作流程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优缺点、适用企业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61442" name="Picture 2" descr="ws_F11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Text Box 3"/>
          <p:cNvSpPr txBox="1"/>
          <p:nvPr/>
        </p:nvSpPr>
        <p:spPr>
          <a:xfrm>
            <a:off x="1323975" y="765175"/>
            <a:ext cx="5867400" cy="23806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200"/>
              </a:lnSpc>
              <a:tabLst>
                <a:tab pos="2247900" algn="l"/>
                <a:tab pos="2476500" algn="l"/>
                <a:tab pos="28829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工作岗位评价与薪酬管理</a:t>
            </a: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75"/>
              </a:lnSpc>
              <a:tabLst>
                <a:tab pos="2247900" algn="l"/>
                <a:tab pos="2476500" algn="l"/>
                <a:tab pos="28829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公司实施战略任务、目标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90"/>
              </a:lnSpc>
              <a:tabLst>
                <a:tab pos="2247900" algn="l"/>
                <a:tab pos="2476500" algn="l"/>
                <a:tab pos="288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设定组织结构确定部门任务目标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47900" algn="l"/>
                <a:tab pos="2476500" algn="l"/>
                <a:tab pos="28829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00"/>
              </a:lnSpc>
              <a:tabLst>
                <a:tab pos="2247900" algn="l"/>
                <a:tab pos="2476500" algn="l"/>
                <a:tab pos="28829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岗位设定与职务分析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1562100" y="3368675"/>
            <a:ext cx="3149600" cy="28536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员工招聘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63600" algn="l"/>
                <a:tab pos="990600" algn="l"/>
                <a:tab pos="12446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63600" algn="l"/>
                <a:tab pos="990600" algn="l"/>
                <a:tab pos="12446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63600" algn="l"/>
                <a:tab pos="990600" algn="l"/>
                <a:tab pos="12446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40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工作岗位评价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评价出每个岗位的价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值、确定岗位等级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63600" algn="l"/>
                <a:tab pos="990600" algn="l"/>
                <a:tab pos="12446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63600" algn="l"/>
                <a:tab pos="990600" algn="l"/>
                <a:tab pos="12446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63600" algn="l"/>
                <a:tab pos="990600" algn="l"/>
                <a:tab pos="12446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75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制定薪资方案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建立工资等级制度，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65"/>
              </a:lnSpc>
              <a:tabLst>
                <a:tab pos="863600" algn="l"/>
                <a:tab pos="990600" algn="l"/>
                <a:tab pos="1244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制定相应的工资福利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45" name="Text Box 5"/>
          <p:cNvSpPr txBox="1"/>
          <p:nvPr/>
        </p:nvSpPr>
        <p:spPr>
          <a:xfrm>
            <a:off x="4711700" y="3390900"/>
            <a:ext cx="2578100" cy="224091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054100" algn="l"/>
                <a:tab pos="129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职务说明书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54100" algn="l"/>
                <a:tab pos="129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54100" algn="l"/>
                <a:tab pos="129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25"/>
              </a:lnSpc>
              <a:tabLst>
                <a:tab pos="1054100" algn="l"/>
                <a:tab pos="129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工作目标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1054100" algn="l"/>
                <a:tab pos="129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设定年度工作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1054100" algn="l"/>
                <a:tab pos="129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要实现的目标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54100" algn="l"/>
                <a:tab pos="129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54100" algn="l"/>
                <a:tab pos="129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54100" algn="l"/>
                <a:tab pos="129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1054100" algn="l"/>
                <a:tab pos="129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绩效考核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46" name="Text Box 6"/>
          <p:cNvSpPr txBox="1"/>
          <p:nvPr/>
        </p:nvSpPr>
        <p:spPr>
          <a:xfrm>
            <a:off x="7962900" y="3390900"/>
            <a:ext cx="101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员工培训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62469" name="Text Box 5"/>
          <p:cNvSpPr txBox="1"/>
          <p:nvPr/>
        </p:nvSpPr>
        <p:spPr>
          <a:xfrm>
            <a:off x="1230313" y="755650"/>
            <a:ext cx="77533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知识要求：一、工作岗位评价的基本理论</a:t>
            </a:r>
            <a:r>
              <a:rPr lang="en-US" altLang="zh-CN" sz="3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470" name="Text Box 6"/>
          <p:cNvSpPr txBox="1"/>
          <p:nvPr/>
        </p:nvSpPr>
        <p:spPr>
          <a:xfrm>
            <a:off x="1095375" y="2411413"/>
            <a:ext cx="8128000" cy="18872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711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在工作岗位分析的基础上，按照预定的衡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7112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量标准，对岗位工作任务的简繁难易程度、责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7112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任权限大小，所需的资格条件以及劳动环境等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40"/>
              </a:lnSpc>
              <a:tabLst>
                <a:tab pos="7112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方面所进行的测量、评定。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graphicFrame>
        <p:nvGraphicFramePr>
          <p:cNvPr id="8194" name="表格 8193"/>
          <p:cNvGraphicFramePr/>
          <p:nvPr/>
        </p:nvGraphicFramePr>
        <p:xfrm>
          <a:off x="825500" y="1619250"/>
          <a:ext cx="8985250" cy="4392613"/>
        </p:xfrm>
        <a:graphic>
          <a:graphicData uri="http://schemas.openxmlformats.org/drawingml/2006/table">
            <a:tbl>
              <a:tblPr/>
              <a:tblGrid>
                <a:gridCol w="1338263"/>
                <a:gridCol w="760412"/>
                <a:gridCol w="731838"/>
                <a:gridCol w="747712"/>
                <a:gridCol w="796925"/>
                <a:gridCol w="768350"/>
                <a:gridCol w="768350"/>
                <a:gridCol w="768350"/>
                <a:gridCol w="768350"/>
                <a:gridCol w="768350"/>
                <a:gridCol w="768350"/>
              </a:tblGrid>
              <a:tr h="8255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07</a:t>
                      </a: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0711</a:t>
                      </a:r>
                      <a:endParaRPr lang="en-US" altLang="zh-CN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08</a:t>
                      </a: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811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905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0911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1005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1011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1105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1111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</a:tr>
              <a:tr h="10922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 dirty="0">
                          <a:solidFill>
                            <a:schemeClr val="folHlink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方案设计</a:t>
                      </a:r>
                      <a:endParaRPr lang="zh-CN" altLang="en-US" sz="1800" b="1" dirty="0">
                        <a:solidFill>
                          <a:schemeClr val="folHlink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lvl="0" indent="0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案例分析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solidFill>
                          <a:schemeClr val="accent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solidFill>
                          <a:schemeClr val="folHlink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</a:tr>
              <a:tr h="8239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计算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en-US" altLang="x-none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en-US" altLang="x-none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en-US" altLang="x-none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en-US" altLang="x-none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</a:tr>
              <a:tr h="8255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简答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</a:tr>
              <a:tr h="8255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buNone/>
                      </a:pPr>
                      <a:r>
                        <a:rPr lang="zh-CN" altLang="en-US" sz="18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合计</a:t>
                      </a:r>
                      <a:endParaRPr lang="zh-CN" altLang="en-US" sz="18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13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zh-CN" altLang="en-US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18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8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7F95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268" name="Rectangle 82"/>
          <p:cNvSpPr/>
          <p:nvPr/>
        </p:nvSpPr>
        <p:spPr>
          <a:xfrm>
            <a:off x="381000" y="3810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薪酬管理历年真题卷册二题型分值</a:t>
            </a:r>
            <a:endParaRPr lang="zh-CN" altLang="en-US" sz="4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63493" name="Text Box 5"/>
          <p:cNvSpPr txBox="1"/>
          <p:nvPr/>
        </p:nvSpPr>
        <p:spPr>
          <a:xfrm>
            <a:off x="1168400" y="1069975"/>
            <a:ext cx="457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（一）工作岗位评价的特点</a:t>
            </a:r>
            <a:endParaRPr lang="zh-CN" altLang="en-US" sz="30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494" name="Text Box 6"/>
          <p:cNvSpPr txBox="1"/>
          <p:nvPr/>
        </p:nvSpPr>
        <p:spPr>
          <a:xfrm>
            <a:off x="1169988" y="1595438"/>
            <a:ext cx="8605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工作岗位评价的中心是客观存在的“事”和“物”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495" name="Text Box 7"/>
          <p:cNvSpPr txBox="1"/>
          <p:nvPr/>
        </p:nvSpPr>
        <p:spPr>
          <a:xfrm>
            <a:off x="1511300" y="2052638"/>
            <a:ext cx="582866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，而不是现有的人员。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对事不对人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496" name="Text Box 8"/>
          <p:cNvSpPr txBox="1"/>
          <p:nvPr/>
        </p:nvSpPr>
        <p:spPr>
          <a:xfrm>
            <a:off x="1168400" y="2625725"/>
            <a:ext cx="8224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工作岗位评价是对企事业单位各类岗位的相对价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497" name="Text Box 9"/>
          <p:cNvSpPr txBox="1"/>
          <p:nvPr/>
        </p:nvSpPr>
        <p:spPr>
          <a:xfrm>
            <a:off x="1511300" y="3082925"/>
            <a:ext cx="4953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值进行衡量的过程。相对衡量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498" name="Text Box 10"/>
          <p:cNvSpPr txBox="1"/>
          <p:nvPr/>
        </p:nvSpPr>
        <p:spPr>
          <a:xfrm>
            <a:off x="1168400" y="3632200"/>
            <a:ext cx="8343900" cy="22313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工作岗位评价是对同类不同层级岗位的相对价值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衡量评比的过程，工作岗位评价的最后结果，不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断为岗位的分类分级提供了前提，也为企事业单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位构建具有公平公正性的薪资制度奠定了基础。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同类不同级评价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64517" name="Picture 5" descr="ws_FC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750" y="2019300"/>
            <a:ext cx="3829050" cy="336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8" name="Text Box 6"/>
          <p:cNvSpPr txBox="1"/>
          <p:nvPr/>
        </p:nvSpPr>
        <p:spPr>
          <a:xfrm>
            <a:off x="1095375" y="2125663"/>
            <a:ext cx="20320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（二）原则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519" name="Text Box 7"/>
          <p:cNvSpPr txBox="1"/>
          <p:nvPr/>
        </p:nvSpPr>
        <p:spPr>
          <a:xfrm>
            <a:off x="1095375" y="3100388"/>
            <a:ext cx="348932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）对岗不对人；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520" name="Text Box 8"/>
          <p:cNvSpPr txBox="1"/>
          <p:nvPr/>
        </p:nvSpPr>
        <p:spPr>
          <a:xfrm>
            <a:off x="1095375" y="4075113"/>
            <a:ext cx="308292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）参与原则；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521" name="Text Box 9"/>
          <p:cNvSpPr txBox="1"/>
          <p:nvPr/>
        </p:nvSpPr>
        <p:spPr>
          <a:xfrm>
            <a:off x="1095375" y="5049838"/>
            <a:ext cx="308292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）结果公开。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65541" name="Text Box 5"/>
          <p:cNvSpPr txBox="1"/>
          <p:nvPr/>
        </p:nvSpPr>
        <p:spPr>
          <a:xfrm>
            <a:off x="1323975" y="755650"/>
            <a:ext cx="7721600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（三）工作岗位价值评估的基本功能</a:t>
            </a:r>
            <a:endParaRPr lang="zh-CN" altLang="en-US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542" name="Text Box 6"/>
          <p:cNvSpPr txBox="1"/>
          <p:nvPr/>
        </p:nvSpPr>
        <p:spPr>
          <a:xfrm>
            <a:off x="1171575" y="1519238"/>
            <a:ext cx="666305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为实现薪酬管理的内部公平公正提供依据。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3" name="Text Box 7"/>
          <p:cNvSpPr txBox="1"/>
          <p:nvPr/>
        </p:nvSpPr>
        <p:spPr>
          <a:xfrm>
            <a:off x="1171575" y="1995488"/>
            <a:ext cx="8314055" cy="15354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对岗位工作任务的简繁难以程度，责任权限大小，所需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要的资格条件等因素，在定性分析的基础上进行定量测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评，从而以量化竖直表现出工作岗位的综合特征。定性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到定量提供依据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4" name="Text Box 8"/>
          <p:cNvSpPr txBox="1"/>
          <p:nvPr/>
        </p:nvSpPr>
        <p:spPr>
          <a:xfrm>
            <a:off x="1171575" y="3662363"/>
            <a:ext cx="8314055" cy="15354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由于对性质相同相近的岗位，制定了统一的测量、评定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标准，从而使单位各个岗位之间，能够在客观衡量自身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价值量的基础上进行横向纵向比较，并具体说明其在企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业单位中所处的地位和作用。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5" name="Text Box 9"/>
          <p:cNvSpPr txBox="1"/>
          <p:nvPr/>
        </p:nvSpPr>
        <p:spPr>
          <a:xfrm>
            <a:off x="1171575" y="5329238"/>
            <a:ext cx="831405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系统全面地工作岗位评价制度为企事业单位归级列等奠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6" name="Text Box 10"/>
          <p:cNvSpPr txBox="1"/>
          <p:nvPr/>
        </p:nvSpPr>
        <p:spPr>
          <a:xfrm>
            <a:off x="1514475" y="5726113"/>
            <a:ext cx="4622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定了基础。为岗位归级提供依据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66565" name="Text Box 5"/>
          <p:cNvSpPr txBox="1"/>
          <p:nvPr/>
        </p:nvSpPr>
        <p:spPr>
          <a:xfrm>
            <a:off x="1323975" y="703263"/>
            <a:ext cx="6774180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800"/>
              </a:lnSpc>
            </a:pPr>
            <a:r>
              <a:rPr lang="zh-CN" altLang="en-US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二、工作岗位评价的信息来源</a:t>
            </a:r>
            <a:r>
              <a:rPr lang="en-US" altLang="zh-CN" sz="3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8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566" name="Text Box 6"/>
          <p:cNvSpPr txBox="1"/>
          <p:nvPr/>
        </p:nvSpPr>
        <p:spPr>
          <a:xfrm>
            <a:off x="1323975" y="1998663"/>
            <a:ext cx="3213100" cy="3201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65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直接的信息来源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00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直接通过组织现场岗位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25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调查，采集有关数据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90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资料。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25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优点：所获得的岗位信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25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息，真实可靠、详细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90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全面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25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缺点：需要投入大量人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25"/>
              </a:lnSpc>
              <a:tabLst>
                <a:tab pos="76200" algn="l"/>
                <a:tab pos="1651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力、物力和时间。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567" name="Text Box 7"/>
          <p:cNvSpPr txBox="1"/>
          <p:nvPr/>
        </p:nvSpPr>
        <p:spPr>
          <a:xfrm>
            <a:off x="5057775" y="2047875"/>
            <a:ext cx="4305300" cy="38468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152400" algn="l"/>
                <a:tab pos="3429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间接的信息来源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3429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50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通过现有的人力资源管理文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件，如工作说明书、岗位规范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（岗位价值评估信息的主要来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源）、规章制度等，对岗位进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行评估。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3429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50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优点：节省时间、节约费用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3429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50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缺点：所获取的信息过于笼统、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简单，有可能影响工作岗位价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152400" algn="l"/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值评估的质量。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67589" name="Text Box 5"/>
          <p:cNvSpPr txBox="1"/>
          <p:nvPr/>
        </p:nvSpPr>
        <p:spPr>
          <a:xfrm>
            <a:off x="1171575" y="714375"/>
            <a:ext cx="6923405" cy="926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三、工作岗位评价与薪酬等级的关系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4025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薪酬结构线：解决岗位相对价值的转换问题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590" name="Text Box 6"/>
          <p:cNvSpPr txBox="1"/>
          <p:nvPr/>
        </p:nvSpPr>
        <p:spPr>
          <a:xfrm>
            <a:off x="1171575" y="2247900"/>
            <a:ext cx="348932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、可以是线性的　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591" name="Text Box 7"/>
          <p:cNvSpPr txBox="1"/>
          <p:nvPr/>
        </p:nvSpPr>
        <p:spPr>
          <a:xfrm>
            <a:off x="1781175" y="2759075"/>
            <a:ext cx="744982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岗位之间薪酬差距大，激励作用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592" name="Text Box 8"/>
          <p:cNvSpPr txBox="1"/>
          <p:nvPr/>
        </p:nvSpPr>
        <p:spPr>
          <a:xfrm>
            <a:off x="1171575" y="3270250"/>
            <a:ext cx="812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强。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593" name="Text Box 9"/>
          <p:cNvSpPr txBox="1"/>
          <p:nvPr/>
        </p:nvSpPr>
        <p:spPr>
          <a:xfrm>
            <a:off x="1171575" y="4292600"/>
            <a:ext cx="430212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、也可以是非线性的。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594" name="Text Box 10"/>
          <p:cNvSpPr txBox="1"/>
          <p:nvPr/>
        </p:nvSpPr>
        <p:spPr>
          <a:xfrm>
            <a:off x="1984375" y="4803775"/>
            <a:ext cx="7712075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反映岗位等级低的薪酬增长速度慢于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595" name="Text Box 11"/>
          <p:cNvSpPr txBox="1"/>
          <p:nvPr/>
        </p:nvSpPr>
        <p:spPr>
          <a:xfrm>
            <a:off x="1171575" y="5314950"/>
            <a:ext cx="284480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岗位等级高的，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68610" name="Picture 2" descr="ws_1AF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Text Box 3"/>
          <p:cNvSpPr txBox="1"/>
          <p:nvPr/>
        </p:nvSpPr>
        <p:spPr>
          <a:xfrm>
            <a:off x="1774825" y="1217613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612" name="Text Box 4"/>
          <p:cNvSpPr txBox="1"/>
          <p:nvPr/>
        </p:nvSpPr>
        <p:spPr>
          <a:xfrm>
            <a:off x="5813425" y="1019175"/>
            <a:ext cx="196850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613" name="Text Box 5"/>
          <p:cNvSpPr txBox="1"/>
          <p:nvPr/>
        </p:nvSpPr>
        <p:spPr>
          <a:xfrm>
            <a:off x="1171575" y="1704975"/>
            <a:ext cx="8446770" cy="47326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9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0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岗位评价等级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15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图中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两条工资结构线是单一的直线，说明采用这两种结构线的企业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中所有工作都是按某个同一的原则定薪的，工资值是严格正比于工资的相对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价值的。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3492500" algn="l"/>
                <a:tab pos="53975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线较陡直，斜率较大，反映采用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种工资结构线的企业偏向于拉大不同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业绩员工的收入差距；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线较平缓，斜率较小，反映采用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种工资结构线的企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381000" algn="l"/>
                <a:tab pos="3492500" algn="l"/>
                <a:tab pos="53975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业偏向于照顾大多数，不喜欢收入差距悬殊。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69634" name="Picture 2" descr="ws_1D9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5" name="Text Box 3"/>
          <p:cNvSpPr txBox="1"/>
          <p:nvPr/>
        </p:nvSpPr>
        <p:spPr>
          <a:xfrm>
            <a:off x="2695575" y="1309688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636" name="Text Box 4"/>
          <p:cNvSpPr txBox="1"/>
          <p:nvPr/>
        </p:nvSpPr>
        <p:spPr>
          <a:xfrm>
            <a:off x="5743575" y="1019175"/>
            <a:ext cx="196850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637" name="Text Box 5"/>
          <p:cNvSpPr txBox="1"/>
          <p:nvPr/>
        </p:nvSpPr>
        <p:spPr>
          <a:xfrm>
            <a:off x="1247775" y="1795463"/>
            <a:ext cx="8534400" cy="4421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90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75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岗位评价等级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19100" algn="l"/>
                <a:tab pos="3352800" algn="l"/>
                <a:tab pos="51816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65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线是两条折线，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线后段斜率增大，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线后段斜率减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25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小。采用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线的企业可能是基于某一职级以上的员工为公司的骨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干，对企业经营成败影响较大，是企业最宝贵的人力资源，故给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予高薪以示奖励；采用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线的企业可能是为了平息某一职级以下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419100" algn="l"/>
                <a:tab pos="3352800" algn="l"/>
                <a:tab pos="51816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员工的抱怨，因而降低该职级以上员工的薪水。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70658" name="Picture 2" descr="ws_206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Text Box 3"/>
          <p:cNvSpPr txBox="1"/>
          <p:nvPr/>
        </p:nvSpPr>
        <p:spPr>
          <a:xfrm>
            <a:off x="2619375" y="1081088"/>
            <a:ext cx="71120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660" name="Text Box 4"/>
          <p:cNvSpPr txBox="1"/>
          <p:nvPr/>
        </p:nvSpPr>
        <p:spPr>
          <a:xfrm>
            <a:off x="5667375" y="942975"/>
            <a:ext cx="196850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661" name="Text Box 5"/>
          <p:cNvSpPr txBox="1"/>
          <p:nvPr/>
        </p:nvSpPr>
        <p:spPr>
          <a:xfrm>
            <a:off x="1171575" y="1566863"/>
            <a:ext cx="8444230" cy="48336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90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7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岗位评价等级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1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表示，工作的相对价值与付给该工作的工资值并不是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按照相同的比率增长的。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09600" algn="l"/>
                <a:tab pos="3505200" algn="l"/>
                <a:tab pos="5257800" algn="l"/>
              </a:tabLst>
            </a:pP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1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采用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线的企业，职级较低的员工工资的增长速度较快，职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级较高的员工工资增长速度较为缓和，反映了对职级较低的员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工主要是靠工资进行激励，而对职级较高的员工，则主要用工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609600" algn="l"/>
                <a:tab pos="3505200" algn="l"/>
                <a:tab pos="52578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资之外的其他方式对他们进行激励。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1685" name="Text Box 5"/>
          <p:cNvSpPr txBox="1"/>
          <p:nvPr/>
        </p:nvSpPr>
        <p:spPr>
          <a:xfrm>
            <a:off x="1323975" y="904875"/>
            <a:ext cx="161290" cy="241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9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7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71686" name="Text Box 6"/>
          <p:cNvSpPr txBox="1"/>
          <p:nvPr/>
        </p:nvSpPr>
        <p:spPr>
          <a:xfrm>
            <a:off x="1666875" y="814388"/>
            <a:ext cx="6585585" cy="3556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2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118</a:t>
            </a:r>
            <a:r>
              <a:rPr lang="zh-CN" altLang="en-US" sz="2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、工作岗位评价的信息来源包括（    ）。</a:t>
            </a:r>
            <a:endParaRPr lang="zh-CN" altLang="en-US" sz="2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87" name="Text Box 7"/>
          <p:cNvSpPr txBox="1"/>
          <p:nvPr/>
        </p:nvSpPr>
        <p:spPr>
          <a:xfrm>
            <a:off x="1323975" y="1336675"/>
            <a:ext cx="1988820" cy="1750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现场调查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规章制度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岗位规范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88" name="Text Box 8"/>
          <p:cNvSpPr txBox="1"/>
          <p:nvPr/>
        </p:nvSpPr>
        <p:spPr>
          <a:xfrm>
            <a:off x="1323975" y="3241675"/>
            <a:ext cx="224917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E )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工作说明书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89" name="Text Box 9"/>
          <p:cNvSpPr txBox="1"/>
          <p:nvPr/>
        </p:nvSpPr>
        <p:spPr>
          <a:xfrm>
            <a:off x="1323975" y="3717925"/>
            <a:ext cx="7931785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 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75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、岗位评价结果的形式多种多样，但最值得关注的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90" name="Text Box 10"/>
          <p:cNvSpPr txBox="1"/>
          <p:nvPr/>
        </p:nvSpPr>
        <p:spPr>
          <a:xfrm>
            <a:off x="1666875" y="4068763"/>
            <a:ext cx="2112645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是（）。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p224</a:t>
            </a:r>
            <a:endParaRPr lang="en-US" altLang="zh-CN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91" name="Text Box 11"/>
          <p:cNvSpPr txBox="1"/>
          <p:nvPr/>
        </p:nvSpPr>
        <p:spPr>
          <a:xfrm>
            <a:off x="1323975" y="4545013"/>
            <a:ext cx="796036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）岗位与薪酬的对应关系      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）岗位等级的高低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）岗位与绩效的对应关系    （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）岗位与职务的相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692" name="Text Box 12"/>
          <p:cNvSpPr txBox="1"/>
          <p:nvPr/>
        </p:nvSpPr>
        <p:spPr>
          <a:xfrm>
            <a:off x="1666875" y="5437188"/>
            <a:ext cx="660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关度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72706" name="Picture 2" descr="ws_27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7" name="Text Box 3"/>
          <p:cNvSpPr txBox="1"/>
          <p:nvPr/>
        </p:nvSpPr>
        <p:spPr>
          <a:xfrm>
            <a:off x="1323975" y="20796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72708" name="Text Box 4"/>
          <p:cNvSpPr txBox="1"/>
          <p:nvPr/>
        </p:nvSpPr>
        <p:spPr>
          <a:xfrm>
            <a:off x="8029575" y="3365500"/>
            <a:ext cx="143510" cy="2787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7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2" charset="0"/>
              </a:rPr>
              <a:t>B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pitchFamily="2" charset="0"/>
            </a:endParaRPr>
          </a:p>
        </p:txBody>
      </p:sp>
      <p:sp>
        <p:nvSpPr>
          <p:cNvPr id="72709" name="Text Box 5"/>
          <p:cNvSpPr txBox="1"/>
          <p:nvPr/>
        </p:nvSpPr>
        <p:spPr>
          <a:xfrm>
            <a:off x="1323975" y="704850"/>
            <a:ext cx="3695700" cy="32486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725"/>
              </a:lnSpc>
              <a:tabLst>
                <a:tab pos="342900" algn="l"/>
              </a:tabLst>
            </a:pPr>
            <a:r>
              <a:rPr lang="en-US" altLang="zh-CN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0705117</a:t>
            </a: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en-US" altLang="zh-CN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25"/>
              </a:lnSpc>
              <a:tabLst>
                <a:tab pos="342900" algn="l"/>
              </a:tabLst>
            </a:pPr>
            <a:r>
              <a:rPr lang="en-US" altLang="zh-CN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117</a:t>
            </a: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、岗位评价与薪酬的比</a:t>
            </a:r>
            <a:endParaRPr lang="zh-CN" altLang="en-US" sz="2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40"/>
              </a:lnSpc>
              <a:tabLst>
                <a:tab pos="342900" algn="l"/>
              </a:tabLst>
            </a:pPr>
            <a:r>
              <a:rPr lang="zh-CN" altLang="en-US" sz="2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例关系如右图所示，其中曲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65"/>
              </a:lnSpc>
              <a:tabLst>
                <a:tab pos="34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线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与曲线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的关系为（）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00"/>
              </a:lnSpc>
              <a:tabLst>
                <a:tab pos="34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的岗位之间薪酬差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90"/>
              </a:lnSpc>
              <a:tabLst>
                <a:tab pos="34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距大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90"/>
              </a:lnSpc>
              <a:tabLst>
                <a:tab pos="34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的激励作用小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710" name="Text Box 6"/>
          <p:cNvSpPr txBox="1"/>
          <p:nvPr/>
        </p:nvSpPr>
        <p:spPr>
          <a:xfrm>
            <a:off x="1323975" y="4010025"/>
            <a:ext cx="3632200" cy="6013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00"/>
              </a:lnSpc>
              <a:tabLst>
                <a:tab pos="34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的岗位之间薪酬差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90"/>
              </a:lnSpc>
              <a:tabLst>
                <a:tab pos="3429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距小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6200775" y="3938588"/>
            <a:ext cx="431800" cy="217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00"/>
              </a:lnSpc>
            </a:pPr>
            <a:r>
              <a:rPr lang="zh-CN" altLang="en-US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薪酬</a:t>
            </a:r>
            <a:endParaRPr lang="zh-CN" altLang="en-US" sz="17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8513763" y="4213225"/>
            <a:ext cx="160655" cy="2787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75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2" charset="0"/>
              </a:rPr>
              <a:t>A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pitchFamily="2" charset="0"/>
            </a:endParaRPr>
          </a:p>
        </p:txBody>
      </p:sp>
      <p:sp>
        <p:nvSpPr>
          <p:cNvPr id="72713" name="Text Box 9"/>
          <p:cNvSpPr txBox="1"/>
          <p:nvPr/>
        </p:nvSpPr>
        <p:spPr>
          <a:xfrm>
            <a:off x="1323975" y="4679950"/>
            <a:ext cx="7543800" cy="11283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00"/>
              </a:lnSpc>
              <a:tabLst>
                <a:tab pos="59436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的激励作用小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900"/>
              </a:lnSpc>
              <a:tabLst>
                <a:tab pos="59436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）无法确定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9436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00"/>
              </a:lnSpc>
              <a:tabLst>
                <a:tab pos="59436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岗位评价分点数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221" name="Text Box 9"/>
          <p:cNvSpPr txBox="1"/>
          <p:nvPr/>
        </p:nvSpPr>
        <p:spPr>
          <a:xfrm>
            <a:off x="1323975" y="765175"/>
            <a:ext cx="5187315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en-US" altLang="zh-CN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薪酬管理</a:t>
            </a:r>
            <a:r>
              <a:rPr lang="en-US" altLang="zh-CN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4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脉络图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3" name="AutoShape 5"/>
          <p:cNvSpPr>
            <a:spLocks noChangeAspect="1" noTextEdit="1"/>
          </p:cNvSpPr>
          <p:nvPr>
            <p:custDataLst>
              <p:tags r:id="rId7"/>
            </p:custDataLst>
          </p:nvPr>
        </p:nvSpPr>
        <p:spPr>
          <a:xfrm>
            <a:off x="1746250" y="1475105"/>
            <a:ext cx="6840855" cy="469074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224" name="_s1028"/>
          <p:cNvCxnSpPr>
            <a:stCxn id="9252" idx="0"/>
            <a:endCxn id="9241" idx="2"/>
          </p:cNvCxnSpPr>
          <p:nvPr>
            <p:custDataLst>
              <p:tags r:id="rId8"/>
            </p:custDataLst>
          </p:nvPr>
        </p:nvCxnSpPr>
        <p:spPr>
          <a:xfrm rot="5400000" flipH="1">
            <a:off x="5015230" y="4133215"/>
            <a:ext cx="160655" cy="99758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25" name="_s1029"/>
          <p:cNvCxnSpPr>
            <a:stCxn id="9251" idx="0"/>
            <a:endCxn id="9241" idx="2"/>
          </p:cNvCxnSpPr>
          <p:nvPr>
            <p:custDataLst>
              <p:tags r:id="rId9"/>
            </p:custDataLst>
          </p:nvPr>
        </p:nvCxnSpPr>
        <p:spPr>
          <a:xfrm rot="16200000">
            <a:off x="4017645" y="4133215"/>
            <a:ext cx="160655" cy="99758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26" name="_s1030"/>
          <p:cNvCxnSpPr>
            <a:stCxn id="9250" idx="0"/>
            <a:endCxn id="9242" idx="2"/>
          </p:cNvCxnSpPr>
          <p:nvPr>
            <p:custDataLst>
              <p:tags r:id="rId10"/>
            </p:custDataLst>
          </p:nvPr>
        </p:nvCxnSpPr>
        <p:spPr>
          <a:xfrm rot="5400000" flipH="1">
            <a:off x="5015230" y="5215890"/>
            <a:ext cx="160655" cy="99758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27" name="_s1031"/>
          <p:cNvCxnSpPr>
            <a:stCxn id="9249" idx="0"/>
            <a:endCxn id="9242" idx="2"/>
          </p:cNvCxnSpPr>
          <p:nvPr>
            <p:custDataLst>
              <p:tags r:id="rId11"/>
            </p:custDataLst>
          </p:nvPr>
        </p:nvCxnSpPr>
        <p:spPr>
          <a:xfrm rot="16200000">
            <a:off x="4017645" y="5215890"/>
            <a:ext cx="160655" cy="99758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28" name="_s1032"/>
          <p:cNvCxnSpPr>
            <a:stCxn id="9248" idx="0"/>
            <a:endCxn id="9240" idx="2"/>
          </p:cNvCxnSpPr>
          <p:nvPr>
            <p:custDataLst>
              <p:tags r:id="rId12"/>
            </p:custDataLst>
          </p:nvPr>
        </p:nvCxnSpPr>
        <p:spPr>
          <a:xfrm rot="5400000" flipH="1">
            <a:off x="5513705" y="2552065"/>
            <a:ext cx="160655" cy="1995170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29" name="_s1033"/>
          <p:cNvCxnSpPr>
            <a:stCxn id="9247" idx="0"/>
            <a:endCxn id="9240" idx="2"/>
          </p:cNvCxnSpPr>
          <p:nvPr>
            <p:custDataLst>
              <p:tags r:id="rId13"/>
            </p:custDataLst>
          </p:nvPr>
        </p:nvCxnSpPr>
        <p:spPr>
          <a:xfrm rot="16200000">
            <a:off x="4514215" y="3547110"/>
            <a:ext cx="160655" cy="1905"/>
          </a:xfrm>
          <a:prstGeom prst="straightConnector1">
            <a:avLst/>
          </a:prstGeom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9230" name="_s1034"/>
          <p:cNvCxnSpPr>
            <a:stCxn id="9246" idx="0"/>
            <a:endCxn id="9240" idx="2"/>
          </p:cNvCxnSpPr>
          <p:nvPr>
            <p:custDataLst>
              <p:tags r:id="rId14"/>
            </p:custDataLst>
          </p:nvPr>
        </p:nvCxnSpPr>
        <p:spPr>
          <a:xfrm rot="16200000">
            <a:off x="3518535" y="2552065"/>
            <a:ext cx="160655" cy="1995170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1" name="_s1035"/>
          <p:cNvCxnSpPr>
            <a:stCxn id="9245" idx="0"/>
            <a:endCxn id="9239" idx="2"/>
          </p:cNvCxnSpPr>
          <p:nvPr>
            <p:custDataLst>
              <p:tags r:id="rId15"/>
            </p:custDataLst>
          </p:nvPr>
        </p:nvCxnSpPr>
        <p:spPr>
          <a:xfrm rot="5400000" flipH="1">
            <a:off x="5509895" y="1468755"/>
            <a:ext cx="160655" cy="199326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2" name="_s1036"/>
          <p:cNvCxnSpPr>
            <a:stCxn id="9244" idx="0"/>
            <a:endCxn id="9239" idx="2"/>
          </p:cNvCxnSpPr>
          <p:nvPr>
            <p:custDataLst>
              <p:tags r:id="rId16"/>
            </p:custDataLst>
          </p:nvPr>
        </p:nvCxnSpPr>
        <p:spPr>
          <a:xfrm rot="16200000">
            <a:off x="4512310" y="2464435"/>
            <a:ext cx="160655" cy="190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3" name="_s1037"/>
          <p:cNvCxnSpPr>
            <a:stCxn id="9243" idx="0"/>
            <a:endCxn id="9239" idx="2"/>
          </p:cNvCxnSpPr>
          <p:nvPr>
            <p:custDataLst>
              <p:tags r:id="rId17"/>
            </p:custDataLst>
          </p:nvPr>
        </p:nvCxnSpPr>
        <p:spPr>
          <a:xfrm rot="16200000">
            <a:off x="3516630" y="1468755"/>
            <a:ext cx="160655" cy="1993265"/>
          </a:xfrm>
          <a:prstGeom prst="bentConnector3">
            <a:avLst>
              <a:gd name="adj1" fmla="val 50000"/>
            </a:avLst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4" name="_s1038"/>
          <p:cNvCxnSpPr>
            <a:stCxn id="9242" idx="3"/>
            <a:endCxn id="9238" idx="2"/>
          </p:cNvCxnSpPr>
          <p:nvPr>
            <p:custDataLst>
              <p:tags r:id="rId18"/>
            </p:custDataLst>
          </p:nvPr>
        </p:nvCxnSpPr>
        <p:spPr>
          <a:xfrm flipV="1">
            <a:off x="5463540" y="1845945"/>
            <a:ext cx="2268220" cy="3598545"/>
          </a:xfrm>
          <a:prstGeom prst="bentConnector2">
            <a:avLst/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5" name="_s1039"/>
          <p:cNvCxnSpPr>
            <a:stCxn id="9241" idx="3"/>
            <a:endCxn id="9238" idx="2"/>
          </p:cNvCxnSpPr>
          <p:nvPr>
            <p:custDataLst>
              <p:tags r:id="rId19"/>
            </p:custDataLst>
          </p:nvPr>
        </p:nvCxnSpPr>
        <p:spPr>
          <a:xfrm flipV="1">
            <a:off x="5463540" y="1845945"/>
            <a:ext cx="2268220" cy="2515870"/>
          </a:xfrm>
          <a:prstGeom prst="bentConnector2">
            <a:avLst/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6" name="_s1040"/>
          <p:cNvCxnSpPr>
            <a:stCxn id="9240" idx="3"/>
            <a:endCxn id="9238" idx="2"/>
          </p:cNvCxnSpPr>
          <p:nvPr>
            <p:custDataLst>
              <p:tags r:id="rId20"/>
            </p:custDataLst>
          </p:nvPr>
        </p:nvCxnSpPr>
        <p:spPr>
          <a:xfrm flipV="1">
            <a:off x="5463540" y="1845945"/>
            <a:ext cx="2268220" cy="1433195"/>
          </a:xfrm>
          <a:prstGeom prst="bentConnector2">
            <a:avLst/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237" name="_s1041"/>
          <p:cNvCxnSpPr>
            <a:stCxn id="9239" idx="3"/>
            <a:endCxn id="9238" idx="2"/>
          </p:cNvCxnSpPr>
          <p:nvPr>
            <p:custDataLst>
              <p:tags r:id="rId21"/>
            </p:custDataLst>
          </p:nvPr>
        </p:nvCxnSpPr>
        <p:spPr>
          <a:xfrm flipV="1">
            <a:off x="5463540" y="1845945"/>
            <a:ext cx="2268220" cy="350520"/>
          </a:xfrm>
          <a:prstGeom prst="bentConnector2">
            <a:avLst/>
          </a:prstGeom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238" name="_s1042"/>
          <p:cNvSpPr>
            <a:spLocks noTextEdit="1"/>
          </p:cNvSpPr>
          <p:nvPr>
            <p:custDataLst>
              <p:tags r:id="rId22"/>
            </p:custDataLst>
          </p:nvPr>
        </p:nvSpPr>
        <p:spPr>
          <a:xfrm>
            <a:off x="6876415" y="1475105"/>
            <a:ext cx="1710055" cy="360680"/>
          </a:xfrm>
          <a:prstGeom prst="roundRect">
            <a:avLst>
              <a:gd name="adj" fmla="val 16667"/>
            </a:avLst>
          </a:prstGeom>
          <a:solidFill>
            <a:srgbClr val="FF0000">
              <a:alpha val="50000"/>
            </a:srgbClr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薪酬管理</a:t>
            </a:r>
            <a:endParaRPr lang="zh-CN" altLang="en-US" sz="12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39" name="_s1043"/>
          <p:cNvSpPr>
            <a:spLocks noTextEdit="1"/>
          </p:cNvSpPr>
          <p:nvPr>
            <p:custDataLst>
              <p:tags r:id="rId23"/>
            </p:custDataLst>
          </p:nvPr>
        </p:nvSpPr>
        <p:spPr>
          <a:xfrm>
            <a:off x="3741420" y="2016125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28575" cap="flat" cmpd="sng">
            <a:solidFill>
              <a:srgbClr val="FF00AD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薪酬制度的设计</a:t>
            </a:r>
            <a:endParaRPr lang="zh-CN" altLang="en-US" sz="12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0" name="_s1044"/>
          <p:cNvSpPr>
            <a:spLocks noTextEdit="1"/>
          </p:cNvSpPr>
          <p:nvPr>
            <p:custDataLst>
              <p:tags r:id="rId24"/>
            </p:custDataLst>
          </p:nvPr>
        </p:nvSpPr>
        <p:spPr>
          <a:xfrm>
            <a:off x="3741420" y="3098800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28575" cap="flat" cmpd="sng">
            <a:solidFill>
              <a:srgbClr val="FF00AD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工作岗位评价</a:t>
            </a:r>
            <a:endParaRPr lang="zh-CN" altLang="en-US" sz="12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1" name="_s1045"/>
          <p:cNvSpPr>
            <a:spLocks noTextEdit="1"/>
          </p:cNvSpPr>
          <p:nvPr>
            <p:custDataLst>
              <p:tags r:id="rId25"/>
            </p:custDataLst>
          </p:nvPr>
        </p:nvSpPr>
        <p:spPr>
          <a:xfrm>
            <a:off x="3741420" y="4181475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28575" cap="flat" cmpd="sng">
            <a:solidFill>
              <a:srgbClr val="FF00AD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人工成本核算</a:t>
            </a:r>
            <a:endParaRPr lang="zh-CN" altLang="en-US" sz="12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2" name="_s1046"/>
          <p:cNvSpPr>
            <a:spLocks noTextEdit="1"/>
          </p:cNvSpPr>
          <p:nvPr>
            <p:custDataLst>
              <p:tags r:id="rId26"/>
            </p:custDataLst>
          </p:nvPr>
        </p:nvSpPr>
        <p:spPr>
          <a:xfrm>
            <a:off x="3741420" y="5263515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 w="28575" cap="flat" cmpd="sng">
            <a:solidFill>
              <a:srgbClr val="FF00AD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员工福利管理</a:t>
            </a:r>
            <a:endParaRPr lang="zh-CN" altLang="en-US" sz="12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3" name="_s1047"/>
          <p:cNvSpPr>
            <a:spLocks noTextEdit="1"/>
          </p:cNvSpPr>
          <p:nvPr>
            <p:custDataLst>
              <p:tags r:id="rId27"/>
            </p:custDataLst>
          </p:nvPr>
        </p:nvSpPr>
        <p:spPr>
          <a:xfrm>
            <a:off x="1748155" y="2557145"/>
            <a:ext cx="1708150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制定依据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4" name="_s1048"/>
          <p:cNvSpPr>
            <a:spLocks noTextEdit="1"/>
          </p:cNvSpPr>
          <p:nvPr>
            <p:custDataLst>
              <p:tags r:id="rId28"/>
            </p:custDataLst>
          </p:nvPr>
        </p:nvSpPr>
        <p:spPr>
          <a:xfrm>
            <a:off x="3741420" y="2557145"/>
            <a:ext cx="1708150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制定程序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5" name="_s1049"/>
          <p:cNvSpPr>
            <a:spLocks noTextEdit="1"/>
          </p:cNvSpPr>
          <p:nvPr>
            <p:custDataLst>
              <p:tags r:id="rId29"/>
            </p:custDataLst>
          </p:nvPr>
        </p:nvSpPr>
        <p:spPr>
          <a:xfrm>
            <a:off x="5734685" y="2557145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制度调整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6" name="_s1050"/>
          <p:cNvSpPr>
            <a:spLocks noTextEdit="1"/>
          </p:cNvSpPr>
          <p:nvPr>
            <p:custDataLst>
              <p:tags r:id="rId30"/>
            </p:custDataLst>
          </p:nvPr>
        </p:nvSpPr>
        <p:spPr>
          <a:xfrm>
            <a:off x="1746250" y="3639820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评价的基本步骤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7" name="_s1051"/>
          <p:cNvSpPr>
            <a:spLocks noTextEdit="1"/>
          </p:cNvSpPr>
          <p:nvPr>
            <p:custDataLst>
              <p:tags r:id="rId31"/>
            </p:custDataLst>
          </p:nvPr>
        </p:nvSpPr>
        <p:spPr>
          <a:xfrm>
            <a:off x="3741420" y="3639820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评价指标与标准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8" name="_s1052"/>
          <p:cNvSpPr>
            <a:spLocks noTextEdit="1"/>
          </p:cNvSpPr>
          <p:nvPr>
            <p:custDataLst>
              <p:tags r:id="rId32"/>
            </p:custDataLst>
          </p:nvPr>
        </p:nvSpPr>
        <p:spPr>
          <a:xfrm>
            <a:off x="5736590" y="3639820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评价的方法与应用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49" name="_s1053"/>
          <p:cNvSpPr>
            <a:spLocks noTextEdit="1"/>
          </p:cNvSpPr>
          <p:nvPr>
            <p:custDataLst>
              <p:tags r:id="rId33"/>
            </p:custDataLst>
          </p:nvPr>
        </p:nvSpPr>
        <p:spPr>
          <a:xfrm>
            <a:off x="2743835" y="5805170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福利总额预算计划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50" name="_s1054"/>
          <p:cNvSpPr>
            <a:spLocks noTextEdit="1"/>
          </p:cNvSpPr>
          <p:nvPr>
            <p:custDataLst>
              <p:tags r:id="rId34"/>
            </p:custDataLst>
          </p:nvPr>
        </p:nvSpPr>
        <p:spPr>
          <a:xfrm>
            <a:off x="4739005" y="5805170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保险金和住房公积金核算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51" name="_s1055"/>
          <p:cNvSpPr>
            <a:spLocks noTextEdit="1"/>
          </p:cNvSpPr>
          <p:nvPr>
            <p:custDataLst>
              <p:tags r:id="rId35"/>
            </p:custDataLst>
          </p:nvPr>
        </p:nvSpPr>
        <p:spPr>
          <a:xfrm>
            <a:off x="2743835" y="4722495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</a:t>
            </a:r>
            <a:r>
              <a:rPr lang="en-US" altLang="zh-CN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构成</a:t>
            </a:r>
            <a:r>
              <a:rPr lang="en-US" altLang="zh-CN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因素</a:t>
            </a:r>
            <a:r>
              <a:rPr lang="en-US" altLang="zh-CN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意义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52" name="_s1056"/>
          <p:cNvSpPr>
            <a:spLocks noTextEdit="1"/>
          </p:cNvSpPr>
          <p:nvPr>
            <p:custDataLst>
              <p:tags r:id="rId36"/>
            </p:custDataLst>
          </p:nvPr>
        </p:nvSpPr>
        <p:spPr>
          <a:xfrm>
            <a:off x="4739005" y="4722495"/>
            <a:ext cx="1710055" cy="360680"/>
          </a:xfrm>
          <a:prstGeom prst="roundRect">
            <a:avLst>
              <a:gd name="adj" fmla="val 16667"/>
            </a:avLst>
          </a:prstGeom>
          <a:solidFill>
            <a:schemeClr val="accent2">
              <a:alpha val="50000"/>
            </a:schemeClr>
          </a:solidFill>
          <a:ln w="2857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lIns="0" tIns="0" rIns="0" bIns="0" anchor="ctr" anchorCtr="0"/>
          <a:p>
            <a:pPr algn="ctr"/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核算程序</a:t>
            </a:r>
            <a:r>
              <a:rPr lang="en-US" altLang="zh-CN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1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确定方法</a:t>
            </a:r>
            <a:endParaRPr lang="zh-CN" altLang="en-US" sz="12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7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3733" name="Text Box 5"/>
          <p:cNvSpPr txBox="1"/>
          <p:nvPr/>
        </p:nvSpPr>
        <p:spPr>
          <a:xfrm>
            <a:off x="1323975" y="904875"/>
            <a:ext cx="644906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能力要求：二、工作岗位评价的主要步骤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-X(2.1)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34" name="Text Box 6"/>
          <p:cNvSpPr txBox="1"/>
          <p:nvPr/>
        </p:nvSpPr>
        <p:spPr>
          <a:xfrm>
            <a:off x="1095375" y="1971675"/>
            <a:ext cx="8408035" cy="14135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、按岗位的工作性质，将企事业单位的全部岗位划分为若干个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大类。（岗位类别的多少，应根据其事业单位的生产规模或工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作范围、产品或服务繁杂成都等具体情况来决定）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、收集有关岗位的各种信息。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35" name="Text Box 7"/>
          <p:cNvSpPr txBox="1"/>
          <p:nvPr/>
        </p:nvSpPr>
        <p:spPr>
          <a:xfrm>
            <a:off x="1095375" y="3432175"/>
            <a:ext cx="8408035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、建立岗位分析评价专家组成的工作岗位评价小组，培训有关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的评价人员。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36" name="Text Box 8"/>
          <p:cNvSpPr txBox="1"/>
          <p:nvPr/>
        </p:nvSpPr>
        <p:spPr>
          <a:xfrm>
            <a:off x="1095375" y="4162425"/>
            <a:ext cx="8408035" cy="6762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、制定出工作岗位评价的总体计划，并提出具体的行动方案或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实施细则。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37" name="Text Box 9"/>
          <p:cNvSpPr txBox="1"/>
          <p:nvPr/>
        </p:nvSpPr>
        <p:spPr>
          <a:xfrm>
            <a:off x="1095375" y="4892675"/>
            <a:ext cx="8229600" cy="1044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５、在广泛收集资料的基础上，找出与岗位有直接联系、密切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相关的各种主要因素及其指标，列出细目清单，并对有关指标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作出说明。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4757" name="Text Box 5"/>
          <p:cNvSpPr txBox="1"/>
          <p:nvPr/>
        </p:nvSpPr>
        <p:spPr>
          <a:xfrm>
            <a:off x="1323975" y="904875"/>
            <a:ext cx="431546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工作岗位评价的主要步骤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-X(2.2)</a:t>
            </a:r>
            <a:endParaRPr lang="en-US" altLang="zh-CN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758" name="Text Box 6"/>
          <p:cNvSpPr txBox="1"/>
          <p:nvPr/>
        </p:nvSpPr>
        <p:spPr>
          <a:xfrm>
            <a:off x="1247775" y="1666875"/>
            <a:ext cx="8267700" cy="1044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６、通过评价专家小组的集体讨论，构建工作岗位评估的指标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体系，规定统一的衡量评比标准，设计有关调查问卷和测量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评比的量表。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4759" name="Text Box 7"/>
          <p:cNvSpPr txBox="1"/>
          <p:nvPr/>
        </p:nvSpPr>
        <p:spPr>
          <a:xfrm>
            <a:off x="1247775" y="2835275"/>
            <a:ext cx="8229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７、先抓几个重要岗位进行试点，以便总结经验，发现问题，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0" name="Text Box 8"/>
          <p:cNvSpPr txBox="1"/>
          <p:nvPr/>
        </p:nvSpPr>
        <p:spPr>
          <a:xfrm>
            <a:off x="1590675" y="3200400"/>
            <a:ext cx="3048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采取对策，及时纠正。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1" name="Text Box 9"/>
          <p:cNvSpPr txBox="1"/>
          <p:nvPr/>
        </p:nvSpPr>
        <p:spPr>
          <a:xfrm>
            <a:off x="1247775" y="3638550"/>
            <a:ext cx="8229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８、全面落实工作岗位评价计划，按照预定方案，逐步组织实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2" name="Text Box 10"/>
          <p:cNvSpPr txBox="1"/>
          <p:nvPr/>
        </p:nvSpPr>
        <p:spPr>
          <a:xfrm>
            <a:off x="1590675" y="4003675"/>
            <a:ext cx="609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施。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3" name="Text Box 11"/>
          <p:cNvSpPr txBox="1"/>
          <p:nvPr/>
        </p:nvSpPr>
        <p:spPr>
          <a:xfrm>
            <a:off x="1247775" y="4441825"/>
            <a:ext cx="8229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９、最后撰写出企事业单位各个层级岗位的评价报告书，提供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4" name="Text Box 12"/>
          <p:cNvSpPr txBox="1"/>
          <p:nvPr/>
        </p:nvSpPr>
        <p:spPr>
          <a:xfrm>
            <a:off x="1590675" y="4806950"/>
            <a:ext cx="21336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给各有关部门。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65" name="Text Box 13"/>
          <p:cNvSpPr txBox="1"/>
          <p:nvPr/>
        </p:nvSpPr>
        <p:spPr>
          <a:xfrm>
            <a:off x="1247775" y="5245100"/>
            <a:ext cx="8267700" cy="10445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400"/>
              </a:lnSpc>
              <a:tabLst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１０、对岗位评价工作进行全面总结，以便汲取工作岗位价值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评价工作的经验和教训，为以后岗位反类分级等项工作的顺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342900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利开展奠定基础。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5781" name="Text Box 5"/>
          <p:cNvSpPr txBox="1"/>
          <p:nvPr/>
        </p:nvSpPr>
        <p:spPr>
          <a:xfrm>
            <a:off x="1171575" y="647700"/>
            <a:ext cx="6604635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工作岗位评价指标与标准</a:t>
            </a:r>
            <a:endParaRPr lang="zh-CN" altLang="en-US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782" name="Text Box 6"/>
          <p:cNvSpPr txBox="1"/>
          <p:nvPr/>
        </p:nvSpPr>
        <p:spPr>
          <a:xfrm>
            <a:off x="1171575" y="1352550"/>
            <a:ext cx="1270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学习目标：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3" name="Text Box 7"/>
          <p:cNvSpPr txBox="1"/>
          <p:nvPr/>
        </p:nvSpPr>
        <p:spPr>
          <a:xfrm>
            <a:off x="1514475" y="1704975"/>
            <a:ext cx="7975600" cy="8864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355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通过学习了解工作岗位评价要素和指标的内涵、确定原则，了解权重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15"/>
              </a:lnSpc>
              <a:tabLst>
                <a:tab pos="355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系数的内涵、作用，并掌握工作岗位评价指标与标准的选择、确定的方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355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784" name="Text Box 8"/>
          <p:cNvSpPr txBox="1"/>
          <p:nvPr/>
        </p:nvSpPr>
        <p:spPr>
          <a:xfrm>
            <a:off x="1171575" y="2714625"/>
            <a:ext cx="1186180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785" name="Text Box 9"/>
          <p:cNvSpPr txBox="1"/>
          <p:nvPr/>
        </p:nvSpPr>
        <p:spPr>
          <a:xfrm>
            <a:off x="1171575" y="3059113"/>
            <a:ext cx="406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一、工作岗位评价要素和指标的内涵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6" name="Text Box 10"/>
          <p:cNvSpPr txBox="1"/>
          <p:nvPr/>
        </p:nvSpPr>
        <p:spPr>
          <a:xfrm>
            <a:off x="1171575" y="3424238"/>
            <a:ext cx="5080000" cy="13652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二、确定工作岗位评价要素和指标的基本原则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三、权重系数的基本理论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四、测评误差的分类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9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787" name="Text Box 11"/>
          <p:cNvSpPr txBox="1"/>
          <p:nvPr/>
        </p:nvSpPr>
        <p:spPr>
          <a:xfrm>
            <a:off x="1171575" y="4884738"/>
            <a:ext cx="3810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一、工作岗位评价指标的分级标准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8" name="Text Box 12"/>
          <p:cNvSpPr txBox="1"/>
          <p:nvPr/>
        </p:nvSpPr>
        <p:spPr>
          <a:xfrm>
            <a:off x="1171575" y="5249863"/>
            <a:ext cx="4318000" cy="6248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二、工作岗位评价指标的计分标准确定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三、评价指标权重标准的制定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9" name="Text Box 13"/>
          <p:cNvSpPr txBox="1"/>
          <p:nvPr/>
        </p:nvSpPr>
        <p:spPr>
          <a:xfrm>
            <a:off x="1171575" y="5980113"/>
            <a:ext cx="3810000" cy="6248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四、工作岗位评价结果误差的调整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五、岗位测评信度和效度检查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6805" name="Freeform 5"/>
          <p:cNvSpPr/>
          <p:nvPr>
            <p:custDataLst>
              <p:tags r:id="rId7"/>
            </p:custDataLst>
          </p:nvPr>
        </p:nvSpPr>
        <p:spPr>
          <a:xfrm>
            <a:off x="3289300" y="4692650"/>
            <a:ext cx="4572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600" y="107950"/>
              </a:cxn>
              <a:cxn ang="0">
                <a:pos x="228600" y="539750"/>
              </a:cxn>
              <a:cxn ang="0">
                <a:pos x="457200" y="647700"/>
              </a:cxn>
              <a:cxn ang="0">
                <a:pos x="228600" y="755650"/>
              </a:cxn>
              <a:cxn ang="0">
                <a:pos x="228600" y="1187450"/>
              </a:cxn>
              <a:cxn ang="0">
                <a:pos x="0" y="1295400"/>
              </a:cxn>
            </a:cxnLst>
            <a:pathLst>
              <a:path w="288" h="816">
                <a:moveTo>
                  <a:pt x="0" y="0"/>
                </a:moveTo>
                <a:cubicBezTo>
                  <a:pt x="60" y="5"/>
                  <a:pt x="120" y="11"/>
                  <a:pt x="144" y="68"/>
                </a:cubicBezTo>
                <a:lnTo>
                  <a:pt x="144" y="340"/>
                </a:lnTo>
                <a:cubicBezTo>
                  <a:pt x="144" y="378"/>
                  <a:pt x="208" y="408"/>
                  <a:pt x="288" y="408"/>
                </a:cubicBezTo>
                <a:cubicBezTo>
                  <a:pt x="208" y="408"/>
                  <a:pt x="168" y="419"/>
                  <a:pt x="144" y="476"/>
                </a:cubicBezTo>
                <a:lnTo>
                  <a:pt x="144" y="748"/>
                </a:lnTo>
                <a:cubicBezTo>
                  <a:pt x="144" y="786"/>
                  <a:pt x="80" y="816"/>
                  <a:pt x="0" y="816"/>
                </a:cubicBez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06" name="Text Box 6"/>
          <p:cNvSpPr txBox="1"/>
          <p:nvPr/>
        </p:nvSpPr>
        <p:spPr>
          <a:xfrm>
            <a:off x="1247775" y="690563"/>
            <a:ext cx="8318500" cy="34544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00"/>
              </a:lnSpc>
              <a:tabLst>
                <a:tab pos="76200" algn="l"/>
                <a:tab pos="342900" algn="l"/>
                <a:tab pos="495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知识要求：一、工作岗位评价要素和指标的内涵</a:t>
            </a: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25"/>
              </a:lnSpc>
              <a:tabLst>
                <a:tab pos="76200" algn="l"/>
                <a:tab pos="342900" algn="l"/>
                <a:tab pos="495300" algn="l"/>
              </a:tabLst>
            </a:pP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工作岗位评价要素是指构成并影响岗位工作任务的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75"/>
              </a:lnSpc>
              <a:tabLst>
                <a:tab pos="76200" algn="l"/>
                <a:tab pos="342900" algn="l"/>
                <a:tab pos="4953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最主要的因素。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00"/>
              </a:lnSpc>
              <a:tabLst>
                <a:tab pos="76200" algn="l"/>
                <a:tab pos="342900" algn="l"/>
                <a:tab pos="4953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（一）工作岗位评价要素的分类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40"/>
              </a:lnSpc>
              <a:tabLst>
                <a:tab pos="76200" algn="l"/>
                <a:tab pos="342900" algn="l"/>
                <a:tab pos="4953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主要因素：高度相关（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.8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以上）或显著相关（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.5-.8)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342900" algn="l"/>
                <a:tab pos="4953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400"/>
              </a:lnSpc>
              <a:tabLst>
                <a:tab pos="76200" algn="l"/>
                <a:tab pos="342900" algn="l"/>
                <a:tab pos="4953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一般因素：中度相关（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.4-.5)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807" name="Text Box 7"/>
          <p:cNvSpPr txBox="1"/>
          <p:nvPr/>
        </p:nvSpPr>
        <p:spPr>
          <a:xfrm>
            <a:off x="1247775" y="4670425"/>
            <a:ext cx="1747520" cy="382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9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次要因素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808" name="Text Box 8"/>
          <p:cNvSpPr txBox="1"/>
          <p:nvPr/>
        </p:nvSpPr>
        <p:spPr>
          <a:xfrm>
            <a:off x="4246563" y="4721225"/>
            <a:ext cx="1179195" cy="3321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9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.3-.4)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09" name="Text Box 9"/>
          <p:cNvSpPr txBox="1"/>
          <p:nvPr/>
        </p:nvSpPr>
        <p:spPr>
          <a:xfrm>
            <a:off x="1247775" y="5140325"/>
            <a:ext cx="8178800" cy="133223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2844800" algn="l"/>
                <a:tab pos="3149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一般不应当列入评价要素所述的指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00"/>
              </a:lnSpc>
              <a:tabLst>
                <a:tab pos="2844800" algn="l"/>
                <a:tab pos="31496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标体系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890"/>
              </a:lnSpc>
              <a:tabLst>
                <a:tab pos="2844800" algn="l"/>
                <a:tab pos="3149600" algn="l"/>
              </a:tabLst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极次要因素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7829" name="Text Box 5"/>
          <p:cNvSpPr txBox="1"/>
          <p:nvPr/>
        </p:nvSpPr>
        <p:spPr>
          <a:xfrm>
            <a:off x="1323975" y="727075"/>
            <a:ext cx="539750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（二）工作岗位评价指标的特点和构成</a:t>
            </a:r>
            <a:endParaRPr lang="zh-CN" altLang="en-US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830" name="Text Box 6"/>
          <p:cNvSpPr txBox="1"/>
          <p:nvPr/>
        </p:nvSpPr>
        <p:spPr>
          <a:xfrm>
            <a:off x="1323975" y="1519238"/>
            <a:ext cx="990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831" name="Text Box 7"/>
          <p:cNvSpPr txBox="1"/>
          <p:nvPr/>
        </p:nvSpPr>
        <p:spPr>
          <a:xfrm>
            <a:off x="1458913" y="1995488"/>
            <a:ext cx="8002587" cy="156400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评价指标名称概括了影响岗位诸多要素即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人”、“事”、“物”的性质，指标数值反映了“人”、“事”、“物”存在的数量特征。即多维度的可测量、可评比的指标，它是指标名称和指标数量的统一。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6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832" name="Text Box 9"/>
          <p:cNvSpPr txBox="1"/>
          <p:nvPr/>
        </p:nvSpPr>
        <p:spPr>
          <a:xfrm>
            <a:off x="1323975" y="4138613"/>
            <a:ext cx="1651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要素构成：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833" name="Text Box 10"/>
          <p:cNvSpPr txBox="1"/>
          <p:nvPr/>
        </p:nvSpPr>
        <p:spPr>
          <a:xfrm>
            <a:off x="1654175" y="4614863"/>
            <a:ext cx="759460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劳动责任、劳动强度、劳动技能、劳动环境，以及社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会、心理等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8853" name="Text Box 5"/>
          <p:cNvSpPr txBox="1"/>
          <p:nvPr/>
        </p:nvSpPr>
        <p:spPr>
          <a:xfrm>
            <a:off x="1323975" y="869950"/>
            <a:ext cx="810768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    劳动责任要素（评定指标）</a:t>
            </a: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即由评定小组直接进行评比、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854" name="Text Box 6"/>
          <p:cNvSpPr txBox="1"/>
          <p:nvPr/>
        </p:nvSpPr>
        <p:spPr>
          <a:xfrm>
            <a:off x="1323975" y="1279525"/>
            <a:ext cx="80010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评估。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5" name="Text Box 7"/>
          <p:cNvSpPr txBox="1"/>
          <p:nvPr/>
        </p:nvSpPr>
        <p:spPr>
          <a:xfrm>
            <a:off x="1168400" y="1995488"/>
            <a:ext cx="8255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岗位在生产过程中的责任大小，反映岗位劳动者智力的付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6" name="Text Box 8"/>
          <p:cNvSpPr txBox="1"/>
          <p:nvPr/>
        </p:nvSpPr>
        <p:spPr>
          <a:xfrm>
            <a:off x="1511300" y="2392363"/>
            <a:ext cx="2311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出和心理状态。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57" name="Text Box 9"/>
          <p:cNvSpPr txBox="1"/>
          <p:nvPr/>
        </p:nvSpPr>
        <p:spPr>
          <a:xfrm>
            <a:off x="1168400" y="3344863"/>
            <a:ext cx="2641600" cy="27374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（１）质量责任。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（２）产量责任。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（３）看管责任。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（４）安全责任。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（５）消耗责任。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（６）管理责任。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79877" name="Text Box 5"/>
          <p:cNvSpPr txBox="1"/>
          <p:nvPr/>
        </p:nvSpPr>
        <p:spPr>
          <a:xfrm>
            <a:off x="1323975" y="727075"/>
            <a:ext cx="412750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２劳动技能要素（评定指标）</a:t>
            </a:r>
            <a:endParaRPr lang="zh-CN" altLang="en-US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878" name="Text Box 6"/>
          <p:cNvSpPr txBox="1"/>
          <p:nvPr/>
        </p:nvSpPr>
        <p:spPr>
          <a:xfrm>
            <a:off x="2160588" y="1595438"/>
            <a:ext cx="7264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岗位在生产过程中对劳动者技术素质方面的要求，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879" name="Text Box 7"/>
          <p:cNvSpPr txBox="1"/>
          <p:nvPr/>
        </p:nvSpPr>
        <p:spPr>
          <a:xfrm>
            <a:off x="1511300" y="1992313"/>
            <a:ext cx="5283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反映岗位对劳动者智能要求的程度。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880" name="Text Box 8"/>
          <p:cNvSpPr txBox="1"/>
          <p:nvPr/>
        </p:nvSpPr>
        <p:spPr>
          <a:xfrm>
            <a:off x="1168400" y="2944813"/>
            <a:ext cx="330200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（１）技术知识要求。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（２）操作复杂程度。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881" name="Text Box 9"/>
          <p:cNvSpPr txBox="1"/>
          <p:nvPr/>
        </p:nvSpPr>
        <p:spPr>
          <a:xfrm>
            <a:off x="1168400" y="3897313"/>
            <a:ext cx="396240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（３）看管设备复杂程度。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（４）品种质量难以程度。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882" name="Text Box 10"/>
          <p:cNvSpPr txBox="1"/>
          <p:nvPr/>
        </p:nvSpPr>
        <p:spPr>
          <a:xfrm>
            <a:off x="1168400" y="4849813"/>
            <a:ext cx="4622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（５）处理预防事故复杂程度。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0901" name="Text Box 5"/>
          <p:cNvSpPr txBox="1"/>
          <p:nvPr/>
        </p:nvSpPr>
        <p:spPr>
          <a:xfrm>
            <a:off x="1323975" y="688975"/>
            <a:ext cx="7171055" cy="3606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15"/>
              </a:lnSpc>
            </a:pPr>
            <a:r>
              <a:rPr lang="en-US" altLang="zh-CN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劳动强度要素（测评指标）－专门的仪器现场测量</a:t>
            </a:r>
            <a:endParaRPr lang="zh-CN" altLang="en-US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902" name="Text Box 6"/>
          <p:cNvSpPr txBox="1"/>
          <p:nvPr/>
        </p:nvSpPr>
        <p:spPr>
          <a:xfrm>
            <a:off x="2163763" y="1671638"/>
            <a:ext cx="7264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岗位在生产过程中对劳动者身体的影响，反映岗位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03" name="Text Box 7"/>
          <p:cNvSpPr txBox="1"/>
          <p:nvPr/>
        </p:nvSpPr>
        <p:spPr>
          <a:xfrm>
            <a:off x="1514475" y="2068513"/>
            <a:ext cx="5943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劳动者身体消耗和生理、心理紧张程度。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04" name="Text Box 8"/>
          <p:cNvSpPr txBox="1"/>
          <p:nvPr/>
        </p:nvSpPr>
        <p:spPr>
          <a:xfrm>
            <a:off x="1171575" y="3021013"/>
            <a:ext cx="3302000" cy="12947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（１）体力劳动强度。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（２）工时利用率。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（３）劳动姿势。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05" name="Text Box 9"/>
          <p:cNvSpPr txBox="1"/>
          <p:nvPr/>
        </p:nvSpPr>
        <p:spPr>
          <a:xfrm>
            <a:off x="1171575" y="4449763"/>
            <a:ext cx="3302000" cy="8140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（４）劳动紧张程度。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（５）工作班制。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1925" name="Text Box 5"/>
          <p:cNvSpPr txBox="1"/>
          <p:nvPr/>
        </p:nvSpPr>
        <p:spPr>
          <a:xfrm>
            <a:off x="1323975" y="688975"/>
            <a:ext cx="186055" cy="3606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15"/>
              </a:lnSpc>
            </a:pP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26" name="Text Box 6"/>
          <p:cNvSpPr txBox="1"/>
          <p:nvPr/>
        </p:nvSpPr>
        <p:spPr>
          <a:xfrm>
            <a:off x="1790700" y="690563"/>
            <a:ext cx="381000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劳动环境要素（测评指标）</a:t>
            </a:r>
            <a:endParaRPr lang="zh-CN" altLang="en-US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27" name="Text Box 7"/>
          <p:cNvSpPr txBox="1"/>
          <p:nvPr/>
        </p:nvSpPr>
        <p:spPr>
          <a:xfrm>
            <a:off x="2163763" y="1595438"/>
            <a:ext cx="7264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岗位的劳动卫生状况，反映岗位劳动环境中的有害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28" name="Text Box 8"/>
          <p:cNvSpPr txBox="1"/>
          <p:nvPr/>
        </p:nvSpPr>
        <p:spPr>
          <a:xfrm>
            <a:off x="1514475" y="1992313"/>
            <a:ext cx="4622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因素对劳动者健康的影响程度。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29" name="Text Box 9"/>
          <p:cNvSpPr txBox="1"/>
          <p:nvPr/>
        </p:nvSpPr>
        <p:spPr>
          <a:xfrm>
            <a:off x="1171575" y="2944813"/>
            <a:ext cx="3302000" cy="17760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（１）粉尘危害程度。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（２）高温危害程度。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（３）辐射危害程度。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（４）噪声危害程度。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30" name="Text Box 10"/>
          <p:cNvSpPr txBox="1"/>
          <p:nvPr/>
        </p:nvSpPr>
        <p:spPr>
          <a:xfrm>
            <a:off x="1171575" y="4849813"/>
            <a:ext cx="4622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（５）其他有害因素危害程度。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2949" name="Text Box 5"/>
          <p:cNvSpPr txBox="1"/>
          <p:nvPr/>
        </p:nvSpPr>
        <p:spPr>
          <a:xfrm>
            <a:off x="1323975" y="688975"/>
            <a:ext cx="186055" cy="3606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15"/>
              </a:lnSpc>
            </a:pPr>
            <a:r>
              <a:rPr lang="en-US" altLang="zh-CN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50" name="Text Box 6"/>
          <p:cNvSpPr txBox="1"/>
          <p:nvPr/>
        </p:nvSpPr>
        <p:spPr>
          <a:xfrm>
            <a:off x="1790700" y="690563"/>
            <a:ext cx="381000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社会心理要素（评定指标）</a:t>
            </a:r>
            <a:endParaRPr lang="zh-CN" altLang="en-US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51" name="Text Box 7"/>
          <p:cNvSpPr txBox="1"/>
          <p:nvPr/>
        </p:nvSpPr>
        <p:spPr>
          <a:xfrm>
            <a:off x="1514475" y="1374775"/>
            <a:ext cx="765810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800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社会对某岗位的各种舆论，对该岗位人员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在心理上所产生的影响，主要采用人员流向指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8001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952" name="Text Box 8"/>
          <p:cNvSpPr txBox="1"/>
          <p:nvPr/>
        </p:nvSpPr>
        <p:spPr>
          <a:xfrm>
            <a:off x="1514475" y="2814638"/>
            <a:ext cx="8001000" cy="1330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711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人员流向属于心理因素，它是由于岗位的工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作性质和地位对员工在社会心理方面产生的影响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而形成人员流动的趋势。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953" name="Text Box 9"/>
          <p:cNvSpPr txBox="1"/>
          <p:nvPr/>
        </p:nvSpPr>
        <p:spPr>
          <a:xfrm>
            <a:off x="1171575" y="4851400"/>
            <a:ext cx="7239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按指标的性质和评价方法的不同，可分为：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54" name="Text Box 10"/>
          <p:cNvSpPr txBox="1"/>
          <p:nvPr/>
        </p:nvSpPr>
        <p:spPr>
          <a:xfrm>
            <a:off x="1171575" y="5378450"/>
            <a:ext cx="8337550" cy="96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评定指标：劳动技能、劳动责任和社会心理要素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325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测评指标：劳动强度、劳动环境要素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245" name="Text Box 5"/>
          <p:cNvSpPr txBox="1"/>
          <p:nvPr/>
        </p:nvSpPr>
        <p:spPr>
          <a:xfrm>
            <a:off x="1323975" y="17367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1323975" y="30194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1323975" y="430212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1323975" y="4943475"/>
            <a:ext cx="132715" cy="1987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5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4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1323975" y="765175"/>
            <a:ext cx="4958715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en-US" altLang="zh-CN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本章技能题分布区域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1666875" y="1666875"/>
            <a:ext cx="489458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第一节   薪酬制度的设计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0711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案例分析题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1" name="Text Box 11"/>
          <p:cNvSpPr txBox="1"/>
          <p:nvPr/>
        </p:nvSpPr>
        <p:spPr>
          <a:xfrm>
            <a:off x="2262188" y="1987550"/>
            <a:ext cx="7200265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第一单元  薪酬管理制度的制定依据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0705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简答题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/1005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分析题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2219325" y="2309813"/>
            <a:ext cx="415798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 薪酬管理制度的制定程序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3" name="Text Box 13"/>
          <p:cNvSpPr txBox="1"/>
          <p:nvPr/>
        </p:nvSpPr>
        <p:spPr>
          <a:xfrm>
            <a:off x="2187575" y="2628900"/>
            <a:ext cx="6666865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第三单元  工资资金制度的调整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0911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简答题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/1111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分析题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4" name="Text Box 14"/>
          <p:cNvSpPr txBox="1"/>
          <p:nvPr/>
        </p:nvSpPr>
        <p:spPr>
          <a:xfrm>
            <a:off x="1666875" y="2949575"/>
            <a:ext cx="263652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第二节   工作岗位评价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5" name="Text Box 15"/>
          <p:cNvSpPr txBox="1"/>
          <p:nvPr/>
        </p:nvSpPr>
        <p:spPr>
          <a:xfrm>
            <a:off x="2219325" y="3270250"/>
            <a:ext cx="7466965" cy="916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第一单元  工作岗位评价的基本步骤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 工作岗位评价指标与标准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1011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计算题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/1105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方案设计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525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第三单元  工作岗位评价方法与应用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6" name="Text Box 16"/>
          <p:cNvSpPr txBox="1"/>
          <p:nvPr/>
        </p:nvSpPr>
        <p:spPr>
          <a:xfrm>
            <a:off x="1666875" y="4233863"/>
            <a:ext cx="263652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第三节   人工成本核算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7" name="Text Box 17"/>
          <p:cNvSpPr txBox="1"/>
          <p:nvPr/>
        </p:nvSpPr>
        <p:spPr>
          <a:xfrm>
            <a:off x="2293938" y="4591050"/>
            <a:ext cx="4907280" cy="2482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94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0805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计算题；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0811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计算题；</a:t>
            </a:r>
            <a:r>
              <a:rPr lang="en-US" altLang="zh-CN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0905</a:t>
            </a:r>
            <a:r>
              <a:rPr lang="zh-CN" altLang="en-US" sz="21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计算题</a:t>
            </a:r>
            <a:endParaRPr lang="zh-CN" altLang="en-US" sz="21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8" name="Text Box 18"/>
          <p:cNvSpPr txBox="1"/>
          <p:nvPr/>
        </p:nvSpPr>
        <p:spPr>
          <a:xfrm>
            <a:off x="1666875" y="4873625"/>
            <a:ext cx="263652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第四节   员工福利管理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59" name="Text Box 19"/>
          <p:cNvSpPr txBox="1"/>
          <p:nvPr/>
        </p:nvSpPr>
        <p:spPr>
          <a:xfrm>
            <a:off x="2262188" y="5194300"/>
            <a:ext cx="335788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第一单元  福利总额预算计划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60" name="Text Box 20"/>
          <p:cNvSpPr txBox="1"/>
          <p:nvPr/>
        </p:nvSpPr>
        <p:spPr>
          <a:xfrm>
            <a:off x="2262188" y="5514975"/>
            <a:ext cx="4691380" cy="2692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1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第二单元  各类保险金和住房公积金核算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3973" name="Text Box 5"/>
          <p:cNvSpPr txBox="1"/>
          <p:nvPr/>
        </p:nvSpPr>
        <p:spPr>
          <a:xfrm>
            <a:off x="1323975" y="746125"/>
            <a:ext cx="7124700" cy="8845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300"/>
              </a:lnSpc>
            </a:pPr>
            <a:r>
              <a:rPr lang="zh-CN" altLang="en-US" sz="3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二、确定工作岗位评价要素和指标的基</a:t>
            </a:r>
            <a:endParaRPr lang="zh-CN" altLang="en-US" sz="3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3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本原则</a:t>
            </a:r>
            <a:r>
              <a:rPr lang="en-US" altLang="zh-CN" sz="3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-X</a:t>
            </a:r>
            <a:endParaRPr lang="en-US" altLang="zh-CN" sz="3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974" name="Text Box 6"/>
          <p:cNvSpPr txBox="1"/>
          <p:nvPr/>
        </p:nvSpPr>
        <p:spPr>
          <a:xfrm>
            <a:off x="1323975" y="2036763"/>
            <a:ext cx="56705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少而精的原则：要素指标少而精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975" name="Text Box 7"/>
          <p:cNvSpPr txBox="1"/>
          <p:nvPr/>
        </p:nvSpPr>
        <p:spPr>
          <a:xfrm>
            <a:off x="1323975" y="3135313"/>
            <a:ext cx="79565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界限清晰便于测量的原则：指标定义明确简洁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976" name="Text Box 8"/>
          <p:cNvSpPr txBox="1"/>
          <p:nvPr/>
        </p:nvSpPr>
        <p:spPr>
          <a:xfrm>
            <a:off x="1323975" y="4235450"/>
            <a:ext cx="64325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综合性原则：少得指标反映多的内容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977" name="Text Box 9"/>
          <p:cNvSpPr txBox="1"/>
          <p:nvPr/>
        </p:nvSpPr>
        <p:spPr>
          <a:xfrm>
            <a:off x="1323975" y="5332413"/>
            <a:ext cx="79565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可比性原则：不同岗位指标可相互比较（在数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978" name="Text Box 10"/>
          <p:cNvSpPr txBox="1"/>
          <p:nvPr/>
        </p:nvSpPr>
        <p:spPr>
          <a:xfrm>
            <a:off x="1666875" y="5813425"/>
            <a:ext cx="457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量、质量、空间和时间上）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4997" name="Text Box 5"/>
          <p:cNvSpPr txBox="1"/>
          <p:nvPr/>
        </p:nvSpPr>
        <p:spPr>
          <a:xfrm>
            <a:off x="1323975" y="696913"/>
            <a:ext cx="5204460" cy="4356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400"/>
              </a:lnSpc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三、权重系数的基本理论</a:t>
            </a:r>
            <a:r>
              <a:rPr lang="en-US" altLang="zh-CN" sz="3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-Z</a:t>
            </a:r>
            <a:endParaRPr lang="en-US" altLang="zh-CN" sz="3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998" name="Text Box 6"/>
          <p:cNvSpPr txBox="1"/>
          <p:nvPr/>
        </p:nvSpPr>
        <p:spPr>
          <a:xfrm>
            <a:off x="1247775" y="1639888"/>
            <a:ext cx="3810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（一）权重系数的内涵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999" name="Text Box 7"/>
          <p:cNvSpPr txBox="1"/>
          <p:nvPr/>
        </p:nvSpPr>
        <p:spPr>
          <a:xfrm>
            <a:off x="1247775" y="2124075"/>
            <a:ext cx="8343900" cy="16503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200"/>
              </a:lnSpc>
              <a:tabLst>
                <a:tab pos="3429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 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在加权算数平均数中，由于各种变量值出现的次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9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数多少，对其平均数的大小变动起着权衡轻重的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作用，因此，通常将各种变量值出现的频数（次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数）称之为权数。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000" name="Text Box 8"/>
          <p:cNvSpPr txBox="1"/>
          <p:nvPr>
            <p:custDataLst>
              <p:tags r:id="rId7"/>
            </p:custDataLst>
          </p:nvPr>
        </p:nvSpPr>
        <p:spPr>
          <a:xfrm>
            <a:off x="1247775" y="3860800"/>
            <a:ext cx="8337550" cy="4102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200"/>
              </a:lnSpc>
            </a:pPr>
            <a:r>
              <a:rPr lang="en-US" altLang="zh-CN" sz="3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权数也是同度量因素，即将不能相加的总体过渡</a:t>
            </a:r>
            <a:endParaRPr lang="zh-CN" altLang="en-US" sz="30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001" name="Text Box 9"/>
          <p:cNvSpPr txBox="1"/>
          <p:nvPr/>
        </p:nvSpPr>
        <p:spPr>
          <a:xfrm>
            <a:off x="1590675" y="4291013"/>
            <a:ext cx="419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到能够相加总体的因素。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02" name="Text Box 10"/>
          <p:cNvSpPr txBox="1"/>
          <p:nvPr/>
        </p:nvSpPr>
        <p:spPr>
          <a:xfrm>
            <a:off x="1590675" y="5278438"/>
            <a:ext cx="7632700" cy="1234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93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在工作岗位评价计量体系中，所采用的权重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90"/>
              </a:lnSpc>
              <a:tabLst>
                <a:tab pos="3937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这一概念，与统计学中的权数，其内涵是一致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937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6021" name="Text Box 5"/>
          <p:cNvSpPr txBox="1"/>
          <p:nvPr/>
        </p:nvSpPr>
        <p:spPr>
          <a:xfrm>
            <a:off x="1168400" y="2582863"/>
            <a:ext cx="330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2" name="Text Box 6"/>
          <p:cNvSpPr txBox="1"/>
          <p:nvPr/>
        </p:nvSpPr>
        <p:spPr>
          <a:xfrm>
            <a:off x="1168400" y="757238"/>
            <a:ext cx="3302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（二）权重系数的类型</a:t>
            </a:r>
            <a:endParaRPr lang="zh-CN" altLang="en-US" sz="2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3" name="Text Box 7"/>
          <p:cNvSpPr txBox="1"/>
          <p:nvPr/>
        </p:nvSpPr>
        <p:spPr>
          <a:xfrm>
            <a:off x="1168400" y="1233488"/>
            <a:ext cx="831596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    从权数的一般形态来看，有自重权数（绝对权数）与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024" name="Text Box 8"/>
          <p:cNvSpPr txBox="1"/>
          <p:nvPr/>
        </p:nvSpPr>
        <p:spPr>
          <a:xfrm>
            <a:off x="1511300" y="1630363"/>
            <a:ext cx="3632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加重权数（相对权数）。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5" name="Text Box 9"/>
          <p:cNvSpPr txBox="1"/>
          <p:nvPr/>
        </p:nvSpPr>
        <p:spPr>
          <a:xfrm>
            <a:off x="1828800" y="2582863"/>
            <a:ext cx="7594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从权数的数字特点上看，它可以采用小数、百分数和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6" name="Text Box 10"/>
          <p:cNvSpPr txBox="1"/>
          <p:nvPr/>
        </p:nvSpPr>
        <p:spPr>
          <a:xfrm>
            <a:off x="1511300" y="2979738"/>
            <a:ext cx="990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整数。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7" name="Text Box 11"/>
          <p:cNvSpPr txBox="1"/>
          <p:nvPr/>
        </p:nvSpPr>
        <p:spPr>
          <a:xfrm>
            <a:off x="1500188" y="3455988"/>
            <a:ext cx="726440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小数：可大于１或小于１，是常用的权数形态，能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细致反映岗位的差别。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8" name="Text Box 12"/>
          <p:cNvSpPr txBox="1"/>
          <p:nvPr/>
        </p:nvSpPr>
        <p:spPr>
          <a:xfrm>
            <a:off x="1500188" y="4329113"/>
            <a:ext cx="5943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百分数：小数的变形，但总和为１００％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29" name="Text Box 13"/>
          <p:cNvSpPr txBox="1"/>
          <p:nvPr/>
        </p:nvSpPr>
        <p:spPr>
          <a:xfrm>
            <a:off x="1500188" y="4805363"/>
            <a:ext cx="759460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整数：加倍数，虽便于计算，但无法细致反映岗位差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别，一般不采用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7045" name="Text Box 5"/>
          <p:cNvSpPr txBox="1"/>
          <p:nvPr/>
        </p:nvSpPr>
        <p:spPr>
          <a:xfrm>
            <a:off x="1168400" y="649288"/>
            <a:ext cx="795909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３   从权数使用的范围来看，可将权数分为以下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46" name="Text Box 6"/>
          <p:cNvSpPr txBox="1"/>
          <p:nvPr/>
        </p:nvSpPr>
        <p:spPr>
          <a:xfrm>
            <a:off x="1511300" y="1060450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三个大类：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7" name="Text Box 7"/>
          <p:cNvSpPr txBox="1"/>
          <p:nvPr/>
        </p:nvSpPr>
        <p:spPr>
          <a:xfrm>
            <a:off x="1168400" y="1563688"/>
            <a:ext cx="800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（１）总体加权（总分加权）。对测评总分的加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8" name="Text Box 8"/>
          <p:cNvSpPr txBox="1"/>
          <p:nvPr/>
        </p:nvSpPr>
        <p:spPr>
          <a:xfrm>
            <a:off x="1511300" y="1974850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权。包括：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1549400" y="2478088"/>
            <a:ext cx="3768090" cy="8928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Ａ   按测评次数加权。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965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Ｂ   按测评角度加权。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50" name="Text Box 10"/>
          <p:cNvSpPr txBox="1"/>
          <p:nvPr>
            <p:custDataLst>
              <p:tags r:id="rId7"/>
            </p:custDataLst>
          </p:nvPr>
        </p:nvSpPr>
        <p:spPr>
          <a:xfrm>
            <a:off x="1700213" y="3465513"/>
            <a:ext cx="4572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作用是对计量误差进行调整</a:t>
            </a:r>
            <a:endParaRPr lang="zh-CN" altLang="en-US" sz="30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1168400" y="3987800"/>
            <a:ext cx="8343900" cy="8001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（２）局部加权（结构加权）。对评价要素结构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4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的加权。根据要素的地位和作用决定权数大小。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1168400" y="5386388"/>
            <a:ext cx="822452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）要素指标（项目）加权：根据指标的地位和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053" name="Text Box 13"/>
          <p:cNvSpPr txBox="1"/>
          <p:nvPr/>
        </p:nvSpPr>
        <p:spPr>
          <a:xfrm>
            <a:off x="1511300" y="5816600"/>
            <a:ext cx="3429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作用决定权数大小。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8069" name="Text Box 5"/>
          <p:cNvSpPr txBox="1"/>
          <p:nvPr/>
        </p:nvSpPr>
        <p:spPr>
          <a:xfrm>
            <a:off x="1168400" y="1519238"/>
            <a:ext cx="3302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（三）权重系数的作用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70" name="Text Box 6"/>
          <p:cNvSpPr txBox="1"/>
          <p:nvPr/>
        </p:nvSpPr>
        <p:spPr>
          <a:xfrm>
            <a:off x="1168400" y="1995488"/>
            <a:ext cx="8255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１反映工作岗位的性质和特点，突出不同类别岗位的主要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71" name="Text Box 7"/>
          <p:cNvSpPr txBox="1"/>
          <p:nvPr/>
        </p:nvSpPr>
        <p:spPr>
          <a:xfrm>
            <a:off x="1511300" y="2392363"/>
            <a:ext cx="990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特征。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72" name="Text Box 8"/>
          <p:cNvSpPr txBox="1"/>
          <p:nvPr/>
        </p:nvSpPr>
        <p:spPr>
          <a:xfrm>
            <a:off x="1168400" y="2868613"/>
            <a:ext cx="4953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２便于评价结果的汇总。便于计算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73" name="Text Box 9"/>
          <p:cNvSpPr txBox="1"/>
          <p:nvPr/>
        </p:nvSpPr>
        <p:spPr>
          <a:xfrm>
            <a:off x="1168400" y="3344863"/>
            <a:ext cx="7264400" cy="12947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３使同类岗位的不同要素的得分可以进行比较。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４使不同类岗位的统一要素的得分可以进行比较。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５使不同类岗位的不同要素的得分可以进行比较。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89093" name="Text Box 5"/>
          <p:cNvSpPr txBox="1"/>
          <p:nvPr/>
        </p:nvSpPr>
        <p:spPr>
          <a:xfrm>
            <a:off x="1323975" y="690563"/>
            <a:ext cx="3191510" cy="3200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500"/>
              </a:lnSpc>
            </a:pPr>
            <a:r>
              <a:rPr lang="zh-CN" altLang="en-US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四、测评误差的分类</a:t>
            </a:r>
            <a:r>
              <a:rPr lang="en-US" altLang="zh-CN" sz="25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-Z</a:t>
            </a:r>
            <a:endParaRPr lang="en-US" altLang="zh-CN" sz="25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094" name="Text Box 6"/>
          <p:cNvSpPr txBox="1"/>
          <p:nvPr/>
        </p:nvSpPr>
        <p:spPr>
          <a:xfrm>
            <a:off x="1247775" y="1671638"/>
            <a:ext cx="2311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（一）登记误差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5" name="Text Box 7"/>
          <p:cNvSpPr txBox="1"/>
          <p:nvPr/>
        </p:nvSpPr>
        <p:spPr>
          <a:xfrm>
            <a:off x="1908175" y="2147888"/>
            <a:ext cx="6934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在数据处理过程中产生的误差，原始数据输入有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6" name="Text Box 8"/>
          <p:cNvSpPr txBox="1"/>
          <p:nvPr/>
        </p:nvSpPr>
        <p:spPr>
          <a:xfrm>
            <a:off x="1590675" y="2544763"/>
            <a:ext cx="660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误。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7" name="Text Box 9"/>
          <p:cNvSpPr txBox="1"/>
          <p:nvPr/>
        </p:nvSpPr>
        <p:spPr>
          <a:xfrm>
            <a:off x="1247775" y="3497263"/>
            <a:ext cx="26416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（二）代表性误差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98" name="Text Box 10"/>
          <p:cNvSpPr txBox="1"/>
          <p:nvPr/>
        </p:nvSpPr>
        <p:spPr>
          <a:xfrm>
            <a:off x="1577975" y="3973513"/>
            <a:ext cx="534416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    随机误差：抽样调查时产生的。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099" name="Text Box 11"/>
          <p:cNvSpPr txBox="1"/>
          <p:nvPr/>
        </p:nvSpPr>
        <p:spPr>
          <a:xfrm>
            <a:off x="1577975" y="4449763"/>
            <a:ext cx="732536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    系统误差（最重要的）：评定人员测评时产生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100" name="Text Box 12"/>
          <p:cNvSpPr txBox="1"/>
          <p:nvPr/>
        </p:nvSpPr>
        <p:spPr>
          <a:xfrm>
            <a:off x="1577975" y="5322888"/>
            <a:ext cx="7264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误差的调整，重点是系统误差，其次是随机误差。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0117" name="Text Box 5"/>
          <p:cNvSpPr txBox="1"/>
          <p:nvPr/>
        </p:nvSpPr>
        <p:spPr>
          <a:xfrm>
            <a:off x="1400175" y="1055688"/>
            <a:ext cx="113665" cy="1695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25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2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90118" name="Text Box 6"/>
          <p:cNvSpPr txBox="1"/>
          <p:nvPr/>
        </p:nvSpPr>
        <p:spPr>
          <a:xfrm>
            <a:off x="1400175" y="3078163"/>
            <a:ext cx="113665" cy="1695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25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2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90119" name="Text Box 7"/>
          <p:cNvSpPr txBox="1"/>
          <p:nvPr/>
        </p:nvSpPr>
        <p:spPr>
          <a:xfrm>
            <a:off x="1400175" y="1019175"/>
            <a:ext cx="7865110" cy="2488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765"/>
              </a:lnSpc>
              <a:tabLst>
                <a:tab pos="342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118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、确定工作岗位评价要素和指标的基本原则包括（）。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50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）少而精原则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75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）细致性原则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75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）可比性原则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75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）精确性原则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75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）综合性原则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</a:tabLst>
            </a:pP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90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73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、确定岗位评价要素和指标时，要使不同岗位之间可以在时间上或空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700"/>
              </a:lnSpc>
              <a:tabLst>
                <a:tab pos="342900" algn="l"/>
              </a:tabLst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间上进行对比，这体现了（   ）的原则。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20" name="Text Box 8"/>
          <p:cNvSpPr txBox="1"/>
          <p:nvPr/>
        </p:nvSpPr>
        <p:spPr>
          <a:xfrm>
            <a:off x="2401888" y="3562350"/>
            <a:ext cx="1196975" cy="517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65"/>
              </a:lnSpc>
            </a:pPr>
            <a:r>
              <a:rPr lang="pt-BR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A 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少而精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275"/>
              </a:lnSpc>
            </a:pPr>
            <a:r>
              <a:rPr lang="pt-BR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C 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可比性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21" name="Text Box 9"/>
          <p:cNvSpPr txBox="1"/>
          <p:nvPr/>
        </p:nvSpPr>
        <p:spPr>
          <a:xfrm>
            <a:off x="4714875" y="3562350"/>
            <a:ext cx="1210945" cy="5175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65"/>
              </a:lnSpc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B 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综合性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275"/>
              </a:lnSpc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D 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重要性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22" name="Text Box 10"/>
          <p:cNvSpPr txBox="1"/>
          <p:nvPr/>
        </p:nvSpPr>
        <p:spPr>
          <a:xfrm>
            <a:off x="1400175" y="4465638"/>
            <a:ext cx="113665" cy="1695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325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2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90123" name="Text Box 11"/>
          <p:cNvSpPr txBox="1"/>
          <p:nvPr/>
        </p:nvSpPr>
        <p:spPr>
          <a:xfrm>
            <a:off x="1743075" y="4429125"/>
            <a:ext cx="7120255" cy="6940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65"/>
              </a:lnSpc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74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、主要作用是对岗位评价的计量误差进行调整的权重系数类型是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25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总体加权     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(B)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局部加权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825"/>
              </a:lnSpc>
            </a:pP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    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(C)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内部加权     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(D)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外部加权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124" name="Text Box 12"/>
          <p:cNvSpPr txBox="1"/>
          <p:nvPr/>
        </p:nvSpPr>
        <p:spPr>
          <a:xfrm>
            <a:off x="9118600" y="4429125"/>
            <a:ext cx="321945" cy="226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765"/>
              </a:lnSpc>
            </a:pP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91138" name="Picture 2" descr="ws_7D3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39" name="Text Box 3"/>
          <p:cNvSpPr txBox="1"/>
          <p:nvPr/>
        </p:nvSpPr>
        <p:spPr>
          <a:xfrm>
            <a:off x="1323975" y="2109788"/>
            <a:ext cx="161290" cy="24193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90"/>
              </a:lnSpc>
            </a:pPr>
            <a:r>
              <a:rPr lang="en-US" altLang="zh-CN" sz="1700" dirty="0">
                <a:solidFill>
                  <a:srgbClr val="000000"/>
                </a:solidFill>
                <a:latin typeface="Wingdings" panose="05000000000000000000" pitchFamily="2" charset="2"/>
                <a:cs typeface="微软雅黑" panose="020B0503020204020204" charset="-122"/>
              </a:rPr>
              <a:t></a:t>
            </a:r>
            <a:endParaRPr lang="en-US" altLang="zh-CN" sz="1700" dirty="0">
              <a:solidFill>
                <a:srgbClr val="000000"/>
              </a:solidFill>
              <a:latin typeface="Wingdings" panose="05000000000000000000" pitchFamily="2" charset="2"/>
              <a:cs typeface="微软雅黑" panose="020B0503020204020204" charset="-122"/>
            </a:endParaRPr>
          </a:p>
        </p:txBody>
      </p:sp>
      <p:sp>
        <p:nvSpPr>
          <p:cNvPr id="91140" name="Text Box 4"/>
          <p:cNvSpPr txBox="1"/>
          <p:nvPr/>
        </p:nvSpPr>
        <p:spPr>
          <a:xfrm>
            <a:off x="1323975" y="765175"/>
            <a:ext cx="7937500" cy="36753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4200"/>
              </a:lnSpc>
              <a:tabLst>
                <a:tab pos="342900" algn="l"/>
                <a:tab pos="3721100" algn="l"/>
              </a:tabLst>
            </a:pP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能力要求：</a:t>
            </a: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工作岗位评价标准</a:t>
            </a: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4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275"/>
              </a:lnSpc>
              <a:tabLst>
                <a:tab pos="342900" algn="l"/>
                <a:tab pos="3721100" algn="l"/>
              </a:tabLst>
            </a:pPr>
            <a:r>
              <a:rPr lang="zh-CN" altLang="en-US" sz="4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概念：工作岗位评价标准是根据岗位调查、分析与设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15"/>
              </a:lnSpc>
              <a:tabLst>
                <a:tab pos="342900" algn="l"/>
                <a:tab pos="3721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计以及初步试点的结果，在系统总结经验的基础上，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15"/>
              </a:lnSpc>
              <a:tabLst>
                <a:tab pos="342900" algn="l"/>
                <a:tab pos="3721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由专家组对评价指标体系的构成，各类评价指标的衡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15"/>
              </a:lnSpc>
              <a:tabLst>
                <a:tab pos="342900" algn="l"/>
                <a:tab pos="3721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量尺度及岗位测量、评比的方法等所做的统一规定。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37211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40"/>
              </a:lnSpc>
              <a:tabLst>
                <a:tab pos="342900" algn="l"/>
                <a:tab pos="3721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工作岗位评价指标的分级标准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141" name="Text Box 5"/>
          <p:cNvSpPr txBox="1"/>
          <p:nvPr/>
        </p:nvSpPr>
        <p:spPr>
          <a:xfrm>
            <a:off x="1714500" y="4864100"/>
            <a:ext cx="1016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工作岗位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142" name="Text Box 6"/>
          <p:cNvSpPr txBox="1"/>
          <p:nvPr/>
        </p:nvSpPr>
        <p:spPr>
          <a:xfrm>
            <a:off x="5041900" y="4860925"/>
            <a:ext cx="2971800" cy="2305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工作岗位评价指标的量化标准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1143" name="Text Box 7"/>
          <p:cNvSpPr txBox="1"/>
          <p:nvPr/>
        </p:nvSpPr>
        <p:spPr>
          <a:xfrm>
            <a:off x="1714500" y="5168900"/>
            <a:ext cx="6083300" cy="6889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35687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评价标准</a:t>
            </a: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568700" algn="l"/>
              </a:tabLst>
            </a:pPr>
            <a:endParaRPr lang="zh-CN" altLang="en-US" sz="20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75"/>
              </a:lnSpc>
              <a:tabLst>
                <a:tab pos="3568700" algn="l"/>
              </a:tabLs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工作岗位评价的方法标准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2165" name="Line 5"/>
          <p:cNvSpPr/>
          <p:nvPr/>
        </p:nvSpPr>
        <p:spPr>
          <a:xfrm>
            <a:off x="1384300" y="2711450"/>
            <a:ext cx="7848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6" name="Line 6"/>
          <p:cNvSpPr/>
          <p:nvPr/>
        </p:nvSpPr>
        <p:spPr>
          <a:xfrm>
            <a:off x="1384300" y="3106738"/>
            <a:ext cx="784860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7" name="Line 7"/>
          <p:cNvSpPr/>
          <p:nvPr/>
        </p:nvSpPr>
        <p:spPr>
          <a:xfrm>
            <a:off x="1384300" y="3502025"/>
            <a:ext cx="7848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8" name="Line 8"/>
          <p:cNvSpPr/>
          <p:nvPr/>
        </p:nvSpPr>
        <p:spPr>
          <a:xfrm>
            <a:off x="1384300" y="3897313"/>
            <a:ext cx="784860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69" name="Line 9"/>
          <p:cNvSpPr/>
          <p:nvPr/>
        </p:nvSpPr>
        <p:spPr>
          <a:xfrm>
            <a:off x="1384300" y="4292600"/>
            <a:ext cx="7848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0" name="Line 10"/>
          <p:cNvSpPr/>
          <p:nvPr/>
        </p:nvSpPr>
        <p:spPr>
          <a:xfrm>
            <a:off x="1384300" y="5000625"/>
            <a:ext cx="7848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1" name="Line 11"/>
          <p:cNvSpPr/>
          <p:nvPr/>
        </p:nvSpPr>
        <p:spPr>
          <a:xfrm>
            <a:off x="1384300" y="5700713"/>
            <a:ext cx="784860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2" name="Line 12"/>
          <p:cNvSpPr/>
          <p:nvPr/>
        </p:nvSpPr>
        <p:spPr>
          <a:xfrm>
            <a:off x="1384300" y="6400800"/>
            <a:ext cx="7848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3" name="Line 13"/>
          <p:cNvSpPr/>
          <p:nvPr/>
        </p:nvSpPr>
        <p:spPr>
          <a:xfrm>
            <a:off x="1384300" y="6800850"/>
            <a:ext cx="7848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4" name="Line 14"/>
          <p:cNvSpPr/>
          <p:nvPr/>
        </p:nvSpPr>
        <p:spPr>
          <a:xfrm>
            <a:off x="1384300" y="2711450"/>
            <a:ext cx="1588" cy="40894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5" name="Line 15"/>
          <p:cNvSpPr/>
          <p:nvPr/>
        </p:nvSpPr>
        <p:spPr>
          <a:xfrm>
            <a:off x="2679700" y="2711450"/>
            <a:ext cx="1588" cy="40894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6" name="Line 16"/>
          <p:cNvSpPr/>
          <p:nvPr/>
        </p:nvSpPr>
        <p:spPr>
          <a:xfrm>
            <a:off x="9232900" y="2711450"/>
            <a:ext cx="1588" cy="4089400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177" name="Text Box 17"/>
          <p:cNvSpPr txBox="1"/>
          <p:nvPr/>
        </p:nvSpPr>
        <p:spPr>
          <a:xfrm>
            <a:off x="1960563" y="3217863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78" name="Text Box 18"/>
          <p:cNvSpPr txBox="1"/>
          <p:nvPr/>
        </p:nvSpPr>
        <p:spPr>
          <a:xfrm>
            <a:off x="1960563" y="3613150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79" name="Text Box 19"/>
          <p:cNvSpPr txBox="1"/>
          <p:nvPr/>
        </p:nvSpPr>
        <p:spPr>
          <a:xfrm>
            <a:off x="1960563" y="4008438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0" name="Text Box 20"/>
          <p:cNvSpPr txBox="1"/>
          <p:nvPr/>
        </p:nvSpPr>
        <p:spPr>
          <a:xfrm>
            <a:off x="1960563" y="4403725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1" name="Text Box 21"/>
          <p:cNvSpPr txBox="1"/>
          <p:nvPr/>
        </p:nvSpPr>
        <p:spPr>
          <a:xfrm>
            <a:off x="1960563" y="5111750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2" name="Text Box 22"/>
          <p:cNvSpPr txBox="1"/>
          <p:nvPr/>
        </p:nvSpPr>
        <p:spPr>
          <a:xfrm>
            <a:off x="1960563" y="5811838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3" name="Text Box 23"/>
          <p:cNvSpPr txBox="1"/>
          <p:nvPr/>
        </p:nvSpPr>
        <p:spPr>
          <a:xfrm>
            <a:off x="1960563" y="6511925"/>
            <a:ext cx="156845" cy="2368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4" name="Text Box 24"/>
          <p:cNvSpPr txBox="1"/>
          <p:nvPr/>
        </p:nvSpPr>
        <p:spPr>
          <a:xfrm>
            <a:off x="1095375" y="720725"/>
            <a:ext cx="8331200" cy="19456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76200" algn="l"/>
                <a:tab pos="736600" algn="l"/>
                <a:tab pos="24765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一、工作岗位评价指标的分级标准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736600" algn="l"/>
                <a:tab pos="2476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736600" algn="l"/>
                <a:tab pos="2476500" algn="l"/>
              </a:tabLst>
            </a:pP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75"/>
              </a:lnSpc>
              <a:tabLst>
                <a:tab pos="76200" algn="l"/>
                <a:tab pos="736600" algn="l"/>
                <a:tab pos="2476500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（一）劳动责任要素所述的工作岗位评价指标的评价标准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736600" algn="l"/>
                <a:tab pos="24765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76200" algn="l"/>
                <a:tab pos="736600" algn="l"/>
                <a:tab pos="24765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例：１    质量责任指标的分级标准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736600" algn="l"/>
                <a:tab pos="24765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50"/>
              </a:lnSpc>
              <a:tabLst>
                <a:tab pos="76200" algn="l"/>
                <a:tab pos="736600" algn="l"/>
                <a:tab pos="24765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质量责任指标分级标准表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185" name="Text Box 25"/>
          <p:cNvSpPr txBox="1"/>
          <p:nvPr/>
        </p:nvSpPr>
        <p:spPr>
          <a:xfrm>
            <a:off x="1778000" y="2800350"/>
            <a:ext cx="508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等级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186" name="Text Box 26"/>
          <p:cNvSpPr txBox="1"/>
          <p:nvPr/>
        </p:nvSpPr>
        <p:spPr>
          <a:xfrm>
            <a:off x="2771775" y="2786063"/>
            <a:ext cx="6350000" cy="39979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2565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分级定义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2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一般的服务性岗位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辅助生产的一般岗位；较重要的服务性岗位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辅助生产的重要岗位；重要的服务性岗位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主要产品生产中跟班辅助工种的重要岗位；原材料生产的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主要工序中有质量指标的岗位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7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主要产品生产主要工序中有质量指标的岗位；原材料生产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的主要工序中有较重要质量指标的岗位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主要产品生产的主要工序中有较重要的质量指标的岗位；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400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原材料生产的主要工序中有重要质量指标的岗位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654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6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主要产品生产的主要工序中有重要质量指标的岗位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3189" name="Text Box 5"/>
          <p:cNvSpPr txBox="1"/>
          <p:nvPr/>
        </p:nvSpPr>
        <p:spPr>
          <a:xfrm>
            <a:off x="1666875" y="2586038"/>
            <a:ext cx="7587615" cy="1330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711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在确定工作岗位评价指标分级标准时，分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级的数目一般应控制在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5~9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个为宜，过少或过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75"/>
              </a:lnSpc>
              <a:tabLst>
                <a:tab pos="7112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多都不利于工作岗位评价结果的区分度。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1269" name="Text Box 5"/>
          <p:cNvSpPr txBox="1"/>
          <p:nvPr/>
        </p:nvSpPr>
        <p:spPr>
          <a:xfrm>
            <a:off x="1247775" y="639763"/>
            <a:ext cx="5334000" cy="5384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4200"/>
              </a:lnSpc>
            </a:pPr>
            <a:r>
              <a:rPr lang="zh-CN" altLang="en-US" sz="42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第一节薪酬制度的设计</a:t>
            </a:r>
            <a:endParaRPr lang="zh-CN" altLang="en-US" sz="42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2260600" y="1487488"/>
            <a:ext cx="605409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第一单元   薪酬管理制度的制定依据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1171575" y="1898650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1552575" y="2309813"/>
            <a:ext cx="7620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掌握薪酬的内涵，薪酬管理的基本内容，以及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1514475" y="2720975"/>
            <a:ext cx="571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制定企业薪酬管理制度的基本依据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1171575" y="3132138"/>
            <a:ext cx="1905000" cy="8001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学习内容：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24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知识要求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1171575" y="3949700"/>
            <a:ext cx="2133600" cy="6394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一、薪酬的内涵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59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二、薪酬的实质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6" name="Text Box 12"/>
          <p:cNvSpPr txBox="1"/>
          <p:nvPr/>
        </p:nvSpPr>
        <p:spPr>
          <a:xfrm>
            <a:off x="1171575" y="4606925"/>
            <a:ext cx="4572000" cy="6394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三、影响员工薪酬水平的主要因素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59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四、薪酬管理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1171575" y="5268913"/>
            <a:ext cx="1778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能力要求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]</a:t>
            </a:r>
            <a:endParaRPr lang="en-US" altLang="zh-CN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78" name="Text Box 14"/>
          <p:cNvSpPr txBox="1"/>
          <p:nvPr/>
        </p:nvSpPr>
        <p:spPr>
          <a:xfrm>
            <a:off x="1171575" y="5675313"/>
            <a:ext cx="4572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制定企业薪酬管理制度的基本依据</a:t>
            </a:r>
            <a:endParaRPr lang="zh-CN" altLang="en-US"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94210" name="Picture 2" descr="ws_89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1" name="Text Box 3"/>
          <p:cNvSpPr txBox="1"/>
          <p:nvPr/>
        </p:nvSpPr>
        <p:spPr>
          <a:xfrm>
            <a:off x="1323975" y="727075"/>
            <a:ext cx="7937500" cy="13512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00"/>
              </a:lnSpc>
              <a:tabLst>
                <a:tab pos="2133600" algn="l"/>
              </a:tabLst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（二）劳动强度、劳动环境和社会心理要素所述评价指标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00"/>
              </a:lnSpc>
              <a:tabLst>
                <a:tab pos="2133600" algn="l"/>
              </a:tabLst>
            </a:pP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的分级标准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40"/>
              </a:lnSpc>
              <a:tabLst>
                <a:tab pos="21336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例：１体力劳动强度分级标准</a:t>
            </a:r>
            <a:endParaRPr lang="zh-CN" altLang="en-US" sz="2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00"/>
              </a:lnSpc>
              <a:tabLst>
                <a:tab pos="2133600" algn="l"/>
              </a:tabLst>
            </a:pPr>
            <a:r>
              <a:rPr lang="zh-CN" altLang="en-US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体力劳动强度分级标准表</a:t>
            </a:r>
            <a:endParaRPr lang="zh-CN" altLang="en-US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12" name="Text Box 4"/>
          <p:cNvSpPr txBox="1"/>
          <p:nvPr/>
        </p:nvSpPr>
        <p:spPr>
          <a:xfrm>
            <a:off x="1423988" y="2441575"/>
            <a:ext cx="2794000" cy="9283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00"/>
              </a:lnSpc>
              <a:tabLst>
                <a:tab pos="1117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分级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176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176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040"/>
              </a:lnSpc>
              <a:tabLst>
                <a:tab pos="11176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体力劳动强度分级指标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13" name="Text Box 5"/>
          <p:cNvSpPr txBox="1"/>
          <p:nvPr/>
        </p:nvSpPr>
        <p:spPr>
          <a:xfrm>
            <a:off x="4637088" y="2487613"/>
            <a:ext cx="414020" cy="822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50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08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40"/>
              </a:lnSpc>
              <a:tabLst>
                <a:tab pos="508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﹤10</a:t>
            </a:r>
            <a:endParaRPr lang="en-US" altLang="zh-CN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14" name="Text Box 6"/>
          <p:cNvSpPr txBox="1"/>
          <p:nvPr/>
        </p:nvSpPr>
        <p:spPr>
          <a:xfrm>
            <a:off x="5507038" y="2487613"/>
            <a:ext cx="379730" cy="835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10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940"/>
              </a:lnSpc>
              <a:tabLst>
                <a:tab pos="1016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~15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215" name="Text Box 7"/>
          <p:cNvSpPr txBox="1"/>
          <p:nvPr/>
        </p:nvSpPr>
        <p:spPr>
          <a:xfrm>
            <a:off x="6292850" y="2487613"/>
            <a:ext cx="551815" cy="835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88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1.5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89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89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889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940"/>
              </a:lnSpc>
              <a:tabLst>
                <a:tab pos="889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~17.5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216" name="Text Box 8"/>
          <p:cNvSpPr txBox="1"/>
          <p:nvPr/>
        </p:nvSpPr>
        <p:spPr>
          <a:xfrm>
            <a:off x="7199313" y="2487613"/>
            <a:ext cx="379730" cy="835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10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940"/>
              </a:lnSpc>
              <a:tabLst>
                <a:tab pos="1016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~20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217" name="Text Box 9"/>
          <p:cNvSpPr txBox="1"/>
          <p:nvPr/>
        </p:nvSpPr>
        <p:spPr>
          <a:xfrm>
            <a:off x="7991475" y="2487613"/>
            <a:ext cx="379730" cy="8350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10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940"/>
              </a:lnSpc>
              <a:tabLst>
                <a:tab pos="101600" algn="l"/>
              </a:tabLst>
            </a:pP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~25</a:t>
            </a:r>
            <a:endParaRPr lang="en-US" altLang="zh-CN" sz="15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218" name="Text Box 10"/>
          <p:cNvSpPr txBox="1"/>
          <p:nvPr/>
        </p:nvSpPr>
        <p:spPr>
          <a:xfrm>
            <a:off x="8748713" y="2487613"/>
            <a:ext cx="414020" cy="8223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75"/>
              </a:lnSpc>
              <a:tabLst>
                <a:tab pos="139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7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39700" algn="l"/>
              </a:tabLst>
            </a:pPr>
            <a:endParaRPr lang="en-US" altLang="zh-CN" sz="17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40"/>
              </a:lnSpc>
              <a:tabLst>
                <a:tab pos="139700" algn="l"/>
              </a:tabLst>
            </a:pPr>
            <a:r>
              <a:rPr lang="en-US" alt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﹥25</a:t>
            </a:r>
            <a:endParaRPr lang="en-US" altLang="zh-CN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19" name="Text Box 11"/>
          <p:cNvSpPr txBox="1"/>
          <p:nvPr/>
        </p:nvSpPr>
        <p:spPr>
          <a:xfrm>
            <a:off x="1171575" y="4265613"/>
            <a:ext cx="6350000" cy="8235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800"/>
              </a:lnSpc>
              <a:tabLst>
                <a:tab pos="20320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社会心理评价指标</a:t>
            </a: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032000" algn="l"/>
              </a:tabLst>
            </a:pPr>
            <a:endParaRPr lang="zh-CN" altLang="en-US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2032000" algn="l"/>
              </a:tabLst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社会心理：人心向往程度指标分级标准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20" name="Text Box 12"/>
          <p:cNvSpPr txBox="1"/>
          <p:nvPr/>
        </p:nvSpPr>
        <p:spPr>
          <a:xfrm>
            <a:off x="1181100" y="5561013"/>
            <a:ext cx="1016000" cy="76898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200"/>
              </a:lnSpc>
              <a:tabLst>
                <a:tab pos="228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级别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800"/>
              </a:lnSpc>
              <a:tabLst>
                <a:tab pos="2286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指标分级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21" name="Text Box 13"/>
          <p:cNvSpPr txBox="1"/>
          <p:nvPr/>
        </p:nvSpPr>
        <p:spPr>
          <a:xfrm>
            <a:off x="2552700" y="5586413"/>
            <a:ext cx="1016000" cy="745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40"/>
              </a:lnSpc>
              <a:tabLst>
                <a:tab pos="431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31800" algn="l"/>
              </a:tabLst>
            </a:pP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431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非常向往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22" name="Text Box 14"/>
          <p:cNvSpPr txBox="1"/>
          <p:nvPr/>
        </p:nvSpPr>
        <p:spPr>
          <a:xfrm>
            <a:off x="4162425" y="5586413"/>
            <a:ext cx="1016000" cy="745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40"/>
              </a:lnSpc>
              <a:tabLst>
                <a:tab pos="431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31800" algn="l"/>
              </a:tabLst>
            </a:pP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431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较为向往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23" name="Text Box 15"/>
          <p:cNvSpPr txBox="1"/>
          <p:nvPr/>
        </p:nvSpPr>
        <p:spPr>
          <a:xfrm>
            <a:off x="6010275" y="5586413"/>
            <a:ext cx="508000" cy="745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40"/>
              </a:lnSpc>
              <a:tabLst>
                <a:tab pos="177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77800" algn="l"/>
              </a:tabLst>
            </a:pP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177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24" name="Text Box 16"/>
          <p:cNvSpPr txBox="1"/>
          <p:nvPr/>
        </p:nvSpPr>
        <p:spPr>
          <a:xfrm>
            <a:off x="7116763" y="5586413"/>
            <a:ext cx="1016000" cy="745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40"/>
              </a:lnSpc>
              <a:tabLst>
                <a:tab pos="431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431800" algn="l"/>
              </a:tabLst>
            </a:pP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4318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不太向往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225" name="Text Box 17"/>
          <p:cNvSpPr txBox="1"/>
          <p:nvPr/>
        </p:nvSpPr>
        <p:spPr>
          <a:xfrm>
            <a:off x="8585200" y="5586413"/>
            <a:ext cx="762000" cy="7454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40"/>
              </a:lnSpc>
              <a:tabLst>
                <a:tab pos="292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92100" algn="l"/>
              </a:tabLst>
            </a:pPr>
            <a:endParaRPr lang="en-US" altLang="zh-CN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2921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不向往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95234" name="Picture 2" descr="ws_918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50" y="342900"/>
            <a:ext cx="9175750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35" name="Text Box 3"/>
          <p:cNvSpPr txBox="1"/>
          <p:nvPr/>
        </p:nvSpPr>
        <p:spPr>
          <a:xfrm>
            <a:off x="1323975" y="746125"/>
            <a:ext cx="6477000" cy="1501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400"/>
              </a:lnSpc>
              <a:tabLst>
                <a:tab pos="5626100" algn="l"/>
              </a:tabLst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工作岗位评价指标的计分标准制定</a:t>
            </a: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6261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6261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6261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6261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6261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5626100" algn="l"/>
              </a:tabLst>
            </a:pPr>
            <a:endParaRPr lang="zh-CN" altLang="en-US" sz="3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15"/>
              </a:lnSpc>
              <a:tabLst>
                <a:tab pos="5626100" algn="l"/>
              </a:tabLst>
            </a:pPr>
            <a:r>
              <a:rPr lang="zh-CN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计分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236" name="Text Box 4"/>
          <p:cNvSpPr txBox="1"/>
          <p:nvPr/>
        </p:nvSpPr>
        <p:spPr>
          <a:xfrm>
            <a:off x="1689100" y="2247900"/>
            <a:ext cx="91440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00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确定指标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分级标准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5237" name="Text Box 5"/>
          <p:cNvSpPr txBox="1"/>
          <p:nvPr/>
        </p:nvSpPr>
        <p:spPr>
          <a:xfrm>
            <a:off x="3481388" y="2247900"/>
            <a:ext cx="137160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2286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量化（计量）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2286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指标标准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238" name="Text Box 6"/>
          <p:cNvSpPr txBox="1"/>
          <p:nvPr/>
        </p:nvSpPr>
        <p:spPr>
          <a:xfrm>
            <a:off x="6337300" y="2386013"/>
            <a:ext cx="1295400" cy="15386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381000" algn="l"/>
                <a:tab pos="609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609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00"/>
              </a:lnSpc>
              <a:tabLst>
                <a:tab pos="381000" algn="l"/>
                <a:tab pos="6096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误差调整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609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609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609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609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81000" algn="l"/>
                <a:tab pos="609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00"/>
              </a:lnSpc>
              <a:tabLst>
                <a:tab pos="381000" algn="l"/>
                <a:tab pos="6096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自然法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239" name="Text Box 7"/>
          <p:cNvSpPr txBox="1"/>
          <p:nvPr/>
        </p:nvSpPr>
        <p:spPr>
          <a:xfrm>
            <a:off x="1612900" y="4522788"/>
            <a:ext cx="914400" cy="5080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2286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计分标准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2286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制定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240" name="Text Box 8"/>
          <p:cNvSpPr txBox="1"/>
          <p:nvPr/>
        </p:nvSpPr>
        <p:spPr>
          <a:xfrm>
            <a:off x="3708400" y="3910013"/>
            <a:ext cx="1371600" cy="15386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2286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单一指标计分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28600" algn="l"/>
              </a:tabLst>
            </a:pP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00"/>
              </a:lnSpc>
              <a:tabLst>
                <a:tab pos="2286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综合计分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241" name="Text Box 9"/>
          <p:cNvSpPr txBox="1"/>
          <p:nvPr/>
        </p:nvSpPr>
        <p:spPr>
          <a:xfrm>
            <a:off x="6019800" y="4062413"/>
            <a:ext cx="1371600" cy="20002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00"/>
              </a:lnSpc>
              <a:tabLst>
                <a:tab pos="114300" algn="l"/>
                <a:tab pos="228600" algn="l"/>
                <a:tab pos="330200" algn="l"/>
              </a:tabLst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系数法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  <a:tab pos="228600" algn="l"/>
                <a:tab pos="330200" algn="l"/>
              </a:tabLst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  <a:tab pos="228600" algn="l"/>
                <a:tab pos="330200" algn="l"/>
              </a:tabLst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  <a:tab pos="228600" algn="l"/>
                <a:tab pos="330200" algn="l"/>
              </a:tabLst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800"/>
              </a:lnSpc>
              <a:tabLst>
                <a:tab pos="114300" algn="l"/>
                <a:tab pos="228600" algn="l"/>
                <a:tab pos="3302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简单相加法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  <a:tab pos="228600" algn="l"/>
                <a:tab pos="330200" algn="l"/>
              </a:tabLst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00"/>
              </a:lnSpc>
              <a:tabLst>
                <a:tab pos="114300" algn="l"/>
                <a:tab pos="228600" algn="l"/>
                <a:tab pos="3302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系数相乘法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  <a:tab pos="228600" algn="l"/>
                <a:tab pos="330200" algn="l"/>
              </a:tabLst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00"/>
              </a:lnSpc>
              <a:tabLst>
                <a:tab pos="114300" algn="l"/>
                <a:tab pos="228600" algn="l"/>
                <a:tab pos="3302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连乘积法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  <a:tab pos="228600" algn="l"/>
                <a:tab pos="330200" algn="l"/>
              </a:tabLst>
            </a:pP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00"/>
              </a:lnSpc>
              <a:tabLst>
                <a:tab pos="114300" algn="l"/>
                <a:tab pos="228600" algn="l"/>
                <a:tab pos="330200" algn="l"/>
              </a:tabLst>
            </a:pPr>
            <a:r>
              <a:rPr lang="zh-CN" altLang="en-US" sz="18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百分比系数法</a:t>
            </a:r>
            <a:endParaRPr lang="zh-CN" altLang="en-US" sz="18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242" name="Text Box 10"/>
          <p:cNvSpPr txBox="1"/>
          <p:nvPr/>
        </p:nvSpPr>
        <p:spPr>
          <a:xfrm>
            <a:off x="8128000" y="3932238"/>
            <a:ext cx="533400" cy="4870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4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函数法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4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常数法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6261" name="Line 5"/>
          <p:cNvSpPr/>
          <p:nvPr/>
        </p:nvSpPr>
        <p:spPr>
          <a:xfrm>
            <a:off x="927100" y="3397250"/>
            <a:ext cx="8991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2" name="Line 6"/>
          <p:cNvSpPr/>
          <p:nvPr/>
        </p:nvSpPr>
        <p:spPr>
          <a:xfrm>
            <a:off x="927100" y="4187825"/>
            <a:ext cx="8991600" cy="1588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3" name="Line 7"/>
          <p:cNvSpPr/>
          <p:nvPr/>
        </p:nvSpPr>
        <p:spPr>
          <a:xfrm>
            <a:off x="927100" y="6043613"/>
            <a:ext cx="899160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4" name="Line 8"/>
          <p:cNvSpPr/>
          <p:nvPr/>
        </p:nvSpPr>
        <p:spPr>
          <a:xfrm>
            <a:off x="927100" y="3397250"/>
            <a:ext cx="1588" cy="26463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5" name="Line 9"/>
          <p:cNvSpPr/>
          <p:nvPr/>
        </p:nvSpPr>
        <p:spPr>
          <a:xfrm>
            <a:off x="1384300" y="3397250"/>
            <a:ext cx="1588" cy="26463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6" name="Line 10"/>
          <p:cNvSpPr/>
          <p:nvPr/>
        </p:nvSpPr>
        <p:spPr>
          <a:xfrm>
            <a:off x="5422900" y="3397250"/>
            <a:ext cx="1588" cy="26463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7" name="Line 11"/>
          <p:cNvSpPr/>
          <p:nvPr/>
        </p:nvSpPr>
        <p:spPr>
          <a:xfrm>
            <a:off x="7175500" y="3397250"/>
            <a:ext cx="1588" cy="26463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8" name="Line 12"/>
          <p:cNvSpPr/>
          <p:nvPr/>
        </p:nvSpPr>
        <p:spPr>
          <a:xfrm>
            <a:off x="9918700" y="3397250"/>
            <a:ext cx="1588" cy="2646363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69" name="Line 13"/>
          <p:cNvSpPr/>
          <p:nvPr/>
        </p:nvSpPr>
        <p:spPr>
          <a:xfrm>
            <a:off x="7175500" y="3792538"/>
            <a:ext cx="2743200" cy="1587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70" name="Line 14"/>
          <p:cNvSpPr/>
          <p:nvPr/>
        </p:nvSpPr>
        <p:spPr>
          <a:xfrm>
            <a:off x="8623300" y="3792538"/>
            <a:ext cx="1588" cy="2251075"/>
          </a:xfrm>
          <a:prstGeom prst="line">
            <a:avLst/>
          </a:prstGeom>
          <a:ln w="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6271" name="Text Box 15"/>
          <p:cNvSpPr txBox="1"/>
          <p:nvPr/>
        </p:nvSpPr>
        <p:spPr>
          <a:xfrm>
            <a:off x="1028700" y="3532188"/>
            <a:ext cx="25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等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72" name="Text Box 16"/>
          <p:cNvSpPr txBox="1"/>
          <p:nvPr/>
        </p:nvSpPr>
        <p:spPr>
          <a:xfrm>
            <a:off x="1028700" y="3836988"/>
            <a:ext cx="25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级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73" name="Text Box 17"/>
          <p:cNvSpPr txBox="1"/>
          <p:nvPr/>
        </p:nvSpPr>
        <p:spPr>
          <a:xfrm>
            <a:off x="1247775" y="698500"/>
            <a:ext cx="7801610" cy="24758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300"/>
              </a:lnSpc>
              <a:tabLst>
                <a:tab pos="76200" algn="l"/>
                <a:tab pos="838200" algn="l"/>
                <a:tab pos="2273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3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二、工作岗位评价指标的计分标准制定</a:t>
            </a:r>
            <a:r>
              <a:rPr lang="en-US" altLang="zh-CN" sz="3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endParaRPr lang="zh-CN" altLang="en-US" sz="3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965"/>
              </a:lnSpc>
              <a:tabLst>
                <a:tab pos="76200" algn="l"/>
                <a:tab pos="838200" algn="l"/>
                <a:tab pos="2273300" algn="l"/>
              </a:tabLst>
            </a:pPr>
            <a:r>
              <a:rPr lang="zh-CN" altLang="en-US" sz="3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化标准</a:t>
            </a:r>
            <a:r>
              <a:rPr lang="en-US" altLang="zh-CN" sz="3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-Y</a:t>
            </a:r>
            <a:endParaRPr lang="en-US" altLang="zh-CN" sz="3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15"/>
              </a:lnSpc>
              <a:tabLst>
                <a:tab pos="76200" algn="l"/>
                <a:tab pos="838200" algn="l"/>
                <a:tab pos="22733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（一）单一指标计分标准的制定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65"/>
              </a:lnSpc>
              <a:tabLst>
                <a:tab pos="76200" algn="l"/>
                <a:tab pos="838200" algn="l"/>
                <a:tab pos="22733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可以采用自然数法和系数法（相乘法）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838200" algn="l"/>
                <a:tab pos="22733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838200" algn="l"/>
                <a:tab pos="22733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  <a:tab pos="838200" algn="l"/>
                <a:tab pos="22733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65"/>
              </a:lnSpc>
              <a:tabLst>
                <a:tab pos="76200" algn="l"/>
                <a:tab pos="838200" algn="l"/>
                <a:tab pos="22733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岗位知识技能要求指标量化标准表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74" name="Text Box 18"/>
          <p:cNvSpPr txBox="1"/>
          <p:nvPr/>
        </p:nvSpPr>
        <p:spPr>
          <a:xfrm>
            <a:off x="2641600" y="3684588"/>
            <a:ext cx="152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分级标准定义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75" name="Text Box 19"/>
          <p:cNvSpPr txBox="1"/>
          <p:nvPr/>
        </p:nvSpPr>
        <p:spPr>
          <a:xfrm>
            <a:off x="5537200" y="3684588"/>
            <a:ext cx="1524000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单一自然数法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76" name="Text Box 20"/>
          <p:cNvSpPr txBox="1"/>
          <p:nvPr/>
        </p:nvSpPr>
        <p:spPr>
          <a:xfrm>
            <a:off x="7518400" y="3486150"/>
            <a:ext cx="2198370" cy="6559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266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多个自然数法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66700" algn="l"/>
              </a:tabLst>
            </a:pP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667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百分制         分组法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77" name="Text Box 21"/>
          <p:cNvSpPr txBox="1"/>
          <p:nvPr/>
        </p:nvSpPr>
        <p:spPr>
          <a:xfrm>
            <a:off x="1028700" y="4278313"/>
            <a:ext cx="254000" cy="993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３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78" name="Text Box 22"/>
          <p:cNvSpPr txBox="1"/>
          <p:nvPr/>
        </p:nvSpPr>
        <p:spPr>
          <a:xfrm>
            <a:off x="1752600" y="4278313"/>
            <a:ext cx="3302000" cy="993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初中文化程度、初级技术水平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高中文化程度、中级技术水平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大专文化程度、高级技术水平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79" name="Text Box 23"/>
          <p:cNvSpPr txBox="1"/>
          <p:nvPr/>
        </p:nvSpPr>
        <p:spPr>
          <a:xfrm>
            <a:off x="6172200" y="4278313"/>
            <a:ext cx="254000" cy="9937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３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80" name="Text Box 24"/>
          <p:cNvSpPr txBox="1"/>
          <p:nvPr/>
        </p:nvSpPr>
        <p:spPr>
          <a:xfrm>
            <a:off x="7423150" y="4483100"/>
            <a:ext cx="952500" cy="7473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00"/>
              </a:lnSpc>
              <a:tabLst>
                <a:tab pos="10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６０以下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101600" algn="l"/>
              </a:tabLst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６０～６９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101600" algn="l"/>
              </a:tabLst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７０～７９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81" name="Text Box 25"/>
          <p:cNvSpPr txBox="1"/>
          <p:nvPr/>
        </p:nvSpPr>
        <p:spPr>
          <a:xfrm>
            <a:off x="8794750" y="4483100"/>
            <a:ext cx="952500" cy="74739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00"/>
              </a:lnSpc>
              <a:tabLst>
                <a:tab pos="190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９以下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190500" algn="l"/>
              </a:tabLst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０９～１１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190500" algn="l"/>
              </a:tabLst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１２～１４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82" name="Text Box 26"/>
          <p:cNvSpPr txBox="1"/>
          <p:nvPr/>
        </p:nvSpPr>
        <p:spPr>
          <a:xfrm>
            <a:off x="1028700" y="5372100"/>
            <a:ext cx="4288790" cy="6248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４       大专文化程度、技师技术水平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５   大专以上文化程度、高级技师水平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83" name="Text Box 27"/>
          <p:cNvSpPr txBox="1"/>
          <p:nvPr/>
        </p:nvSpPr>
        <p:spPr>
          <a:xfrm>
            <a:off x="6172200" y="5372100"/>
            <a:ext cx="254000" cy="6248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４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５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284" name="Text Box 28"/>
          <p:cNvSpPr txBox="1"/>
          <p:nvPr/>
        </p:nvSpPr>
        <p:spPr>
          <a:xfrm>
            <a:off x="7327900" y="5308600"/>
            <a:ext cx="1143000" cy="469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500"/>
              </a:lnSpc>
              <a:tabLst>
                <a:tab pos="889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８０～８９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65"/>
              </a:lnSpc>
              <a:tabLst>
                <a:tab pos="88900" algn="l"/>
              </a:tabLst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９０～１００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285" name="Text Box 29"/>
          <p:cNvSpPr txBox="1"/>
          <p:nvPr/>
        </p:nvSpPr>
        <p:spPr>
          <a:xfrm>
            <a:off x="8794750" y="5308600"/>
            <a:ext cx="952500" cy="46990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500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１５～１７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65"/>
              </a:lnSpc>
            </a:pPr>
            <a:r>
              <a:rPr lang="zh-CN" altLang="en-US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１８～２０</a:t>
            </a:r>
            <a:endParaRPr lang="zh-CN" altLang="en-US" sz="1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7285" name="Text Box 5"/>
          <p:cNvSpPr txBox="1"/>
          <p:nvPr/>
        </p:nvSpPr>
        <p:spPr>
          <a:xfrm>
            <a:off x="1168400" y="1146175"/>
            <a:ext cx="5334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系数计分可分为函数法和常数法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286" name="Text Box 6"/>
          <p:cNvSpPr txBox="1"/>
          <p:nvPr/>
        </p:nvSpPr>
        <p:spPr>
          <a:xfrm>
            <a:off x="1168400" y="1695450"/>
            <a:ext cx="8001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１函数法：借用模糊数学中隶属度函数的概念，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287" name="Text Box 7"/>
          <p:cNvSpPr txBox="1"/>
          <p:nvPr/>
        </p:nvSpPr>
        <p:spPr>
          <a:xfrm>
            <a:off x="1511300" y="2152650"/>
            <a:ext cx="5334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按评价指标分级标准进行计分。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288" name="Text Box 8"/>
          <p:cNvSpPr txBox="1"/>
          <p:nvPr/>
        </p:nvSpPr>
        <p:spPr>
          <a:xfrm>
            <a:off x="1168400" y="2678113"/>
            <a:ext cx="7865745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２常数法：在评价要素分值（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）之前设定常数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289" name="Text Box 9"/>
          <p:cNvSpPr txBox="1"/>
          <p:nvPr/>
        </p:nvSpPr>
        <p:spPr>
          <a:xfrm>
            <a:off x="1511300" y="3135313"/>
            <a:ext cx="7144385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），将其乘积作为评定的结果（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aX</a:t>
            </a: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290" name="Text Box 10"/>
          <p:cNvSpPr txBox="1"/>
          <p:nvPr/>
        </p:nvSpPr>
        <p:spPr>
          <a:xfrm>
            <a:off x="1168400" y="3708400"/>
            <a:ext cx="190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计分方式：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291" name="Text Box 11"/>
          <p:cNvSpPr txBox="1"/>
          <p:nvPr/>
        </p:nvSpPr>
        <p:spPr>
          <a:xfrm>
            <a:off x="1168400" y="4257675"/>
            <a:ext cx="5715000" cy="3841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3000"/>
              </a:lnSpc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１直接计分：由评定人员直接打分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7292" name="Text Box 12"/>
          <p:cNvSpPr txBox="1"/>
          <p:nvPr/>
        </p:nvSpPr>
        <p:spPr>
          <a:xfrm>
            <a:off x="1168400" y="4806950"/>
            <a:ext cx="8001000" cy="13074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0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２间接计分：评定人员只判定等级，分值最后统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一由专门人员进行汇总，以减少个人因素的干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600"/>
              </a:lnSpc>
              <a:tabLst>
                <a:tab pos="342900" algn="l"/>
              </a:tabLst>
            </a:pPr>
            <a:r>
              <a:rPr lang="zh-CN" altLang="en-US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扰。</a:t>
            </a:r>
            <a:endParaRPr lang="zh-CN" altLang="en-US" sz="3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8307" name="Freeform 3"/>
          <p:cNvSpPr/>
          <p:nvPr>
            <p:custDataLst>
              <p:tags r:id="rId7"/>
            </p:custDataLst>
          </p:nvPr>
        </p:nvSpPr>
        <p:spPr>
          <a:xfrm>
            <a:off x="2451100" y="3549650"/>
            <a:ext cx="1174750" cy="81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9150"/>
              </a:cxn>
              <a:cxn ang="0">
                <a:pos x="1174750" y="819150"/>
              </a:cxn>
              <a:cxn ang="0">
                <a:pos x="1174750" y="0"/>
              </a:cxn>
              <a:cxn ang="0">
                <a:pos x="0" y="0"/>
              </a:cxn>
            </a:cxnLst>
            <a:pathLst>
              <a:path w="740" h="516">
                <a:moveTo>
                  <a:pt x="0" y="0"/>
                </a:moveTo>
                <a:lnTo>
                  <a:pt x="0" y="516"/>
                </a:lnTo>
                <a:lnTo>
                  <a:pt x="740" y="516"/>
                </a:lnTo>
                <a:lnTo>
                  <a:pt x="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308" name="Freeform 4"/>
          <p:cNvSpPr/>
          <p:nvPr>
            <p:custDataLst>
              <p:tags r:id="rId8"/>
            </p:custDataLst>
          </p:nvPr>
        </p:nvSpPr>
        <p:spPr>
          <a:xfrm>
            <a:off x="2451100" y="3549650"/>
            <a:ext cx="1174750" cy="81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9150"/>
              </a:cxn>
              <a:cxn ang="0">
                <a:pos x="1174750" y="819150"/>
              </a:cxn>
              <a:cxn ang="0">
                <a:pos x="1174750" y="0"/>
              </a:cxn>
              <a:cxn ang="0">
                <a:pos x="0" y="0"/>
              </a:cxn>
            </a:cxnLst>
            <a:pathLst>
              <a:path w="740" h="516">
                <a:moveTo>
                  <a:pt x="0" y="0"/>
                </a:moveTo>
                <a:lnTo>
                  <a:pt x="0" y="516"/>
                </a:lnTo>
                <a:lnTo>
                  <a:pt x="740" y="516"/>
                </a:lnTo>
                <a:lnTo>
                  <a:pt x="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311" name="Text Box 7"/>
          <p:cNvSpPr txBox="1"/>
          <p:nvPr/>
        </p:nvSpPr>
        <p:spPr>
          <a:xfrm>
            <a:off x="1171575" y="727075"/>
            <a:ext cx="7543800" cy="25952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500"/>
              </a:lnSpc>
              <a:tabLst>
                <a:tab pos="152400" algn="l"/>
                <a:tab pos="558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（二）多种要素综合评分标准的制定</a:t>
            </a: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5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50"/>
              </a:lnSpc>
              <a:tabLst>
                <a:tab pos="152400" algn="l"/>
                <a:tab pos="5588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建立依据：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65"/>
              </a:lnSpc>
              <a:tabLst>
                <a:tab pos="152400" algn="l"/>
                <a:tab pos="5588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其测评尺度建立等距水平或假设具有等距水平基础之上。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52400" algn="l"/>
                <a:tab pos="5588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325"/>
              </a:lnSpc>
              <a:tabLst>
                <a:tab pos="152400" algn="l"/>
                <a:tab pos="5588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   简单相加法：将单一要素的自然分值相加计分的方法。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312" name="Text Box 8"/>
          <p:cNvSpPr txBox="1"/>
          <p:nvPr/>
        </p:nvSpPr>
        <p:spPr>
          <a:xfrm>
            <a:off x="1171575" y="3821113"/>
            <a:ext cx="838200" cy="2819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200"/>
              </a:lnSpc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公式：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313" name="Text Box 9"/>
          <p:cNvSpPr txBox="1"/>
          <p:nvPr/>
        </p:nvSpPr>
        <p:spPr>
          <a:xfrm>
            <a:off x="2501900" y="3622675"/>
            <a:ext cx="1450975" cy="7264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190"/>
              </a:lnSpc>
              <a:tabLst>
                <a:tab pos="508000" algn="l"/>
                <a:tab pos="571500" algn="l"/>
              </a:tabLst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pt-BR" altLang="en-US" sz="1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pt-BR" altLang="en-US" sz="13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300"/>
              </a:lnSpc>
              <a:tabLst>
                <a:tab pos="508000" algn="l"/>
                <a:tab pos="571500" algn="l"/>
              </a:tabLst>
            </a:pPr>
            <a:r>
              <a:rPr lang="pt-BR" altLang="en-US" sz="2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</a:t>
            </a:r>
            <a:r>
              <a:rPr lang="pt-BR" altLang="en-US" sz="2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</a:t>
            </a:r>
            <a:r>
              <a:rPr lang="pt-BR" altLang="en-US" sz="3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pt-BR" altLang="en-US" sz="2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Xi</a:t>
            </a:r>
            <a:endParaRPr lang="pt-BR" altLang="en-US" sz="23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175"/>
              </a:lnSpc>
              <a:tabLst>
                <a:tab pos="508000" algn="l"/>
                <a:tab pos="571500" algn="l"/>
              </a:tabLst>
            </a:pPr>
            <a:r>
              <a:rPr lang="pt-BR" altLang="en-US" sz="2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pt-BR" altLang="en-US" sz="13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pt-BR" altLang="en-US" sz="13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1</a:t>
            </a:r>
            <a:endParaRPr lang="pt-BR" altLang="en-US" sz="13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314" name="Text Box 10"/>
          <p:cNvSpPr txBox="1"/>
          <p:nvPr/>
        </p:nvSpPr>
        <p:spPr>
          <a:xfrm>
            <a:off x="1171575" y="5153025"/>
            <a:ext cx="6586855" cy="7886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4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各要素评定总分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75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要素的得分，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i=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１，２，３，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，ｎ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99331" name="Freeform 3"/>
          <p:cNvSpPr/>
          <p:nvPr>
            <p:custDataLst>
              <p:tags r:id="rId7"/>
            </p:custDataLst>
          </p:nvPr>
        </p:nvSpPr>
        <p:spPr>
          <a:xfrm>
            <a:off x="2409825" y="2716213"/>
            <a:ext cx="1320800" cy="771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71525"/>
              </a:cxn>
              <a:cxn ang="0">
                <a:pos x="1320800" y="771525"/>
              </a:cxn>
              <a:cxn ang="0">
                <a:pos x="1320800" y="0"/>
              </a:cxn>
              <a:cxn ang="0">
                <a:pos x="0" y="0"/>
              </a:cxn>
            </a:cxnLst>
            <a:pathLst>
              <a:path w="832" h="486">
                <a:moveTo>
                  <a:pt x="0" y="0"/>
                </a:moveTo>
                <a:lnTo>
                  <a:pt x="0" y="486"/>
                </a:lnTo>
                <a:lnTo>
                  <a:pt x="832" y="486"/>
                </a:lnTo>
                <a:lnTo>
                  <a:pt x="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32" name="Freeform 4"/>
          <p:cNvSpPr/>
          <p:nvPr>
            <p:custDataLst>
              <p:tags r:id="rId8"/>
            </p:custDataLst>
          </p:nvPr>
        </p:nvSpPr>
        <p:spPr>
          <a:xfrm>
            <a:off x="2409825" y="2716213"/>
            <a:ext cx="1320800" cy="771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71525"/>
              </a:cxn>
              <a:cxn ang="0">
                <a:pos x="1320800" y="771525"/>
              </a:cxn>
              <a:cxn ang="0">
                <a:pos x="1320800" y="0"/>
              </a:cxn>
              <a:cxn ang="0">
                <a:pos x="0" y="0"/>
              </a:cxn>
            </a:cxnLst>
            <a:pathLst>
              <a:path w="832" h="486">
                <a:moveTo>
                  <a:pt x="0" y="0"/>
                </a:moveTo>
                <a:lnTo>
                  <a:pt x="0" y="486"/>
                </a:lnTo>
                <a:lnTo>
                  <a:pt x="832" y="486"/>
                </a:lnTo>
                <a:lnTo>
                  <a:pt x="8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35" name="Text Box 7"/>
          <p:cNvSpPr txBox="1"/>
          <p:nvPr/>
        </p:nvSpPr>
        <p:spPr>
          <a:xfrm>
            <a:off x="1168400" y="1062038"/>
            <a:ext cx="3302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36" name="Text Box 8"/>
          <p:cNvSpPr txBox="1"/>
          <p:nvPr/>
        </p:nvSpPr>
        <p:spPr>
          <a:xfrm>
            <a:off x="1828800" y="1062038"/>
            <a:ext cx="1651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系数相乘法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9337" name="Text Box 9"/>
          <p:cNvSpPr txBox="1"/>
          <p:nvPr/>
        </p:nvSpPr>
        <p:spPr>
          <a:xfrm>
            <a:off x="1168400" y="1538288"/>
            <a:ext cx="7924800" cy="34715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6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将单一要素的系数与指派的分值相乘，然后合计出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总分的方法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zh-CN" altLang="en-US" sz="2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215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</a:t>
            </a:r>
            <a:r>
              <a:rPr lang="en-US" altLang="zh-CN" sz="12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zh-CN" sz="12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   </a:t>
            </a:r>
            <a:r>
              <a:rPr lang="en-US" altLang="zh-CN" sz="21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</a:t>
            </a:r>
            <a:r>
              <a:rPr lang="en-US" altLang="zh-CN" sz="2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en-US" altLang="zh-CN" sz="21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PiXi</a:t>
            </a:r>
            <a:endParaRPr lang="en-US" altLang="zh-CN" sz="21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115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en-US" altLang="zh-CN" sz="21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12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1</a:t>
            </a: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65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要素的系数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50"/>
              </a:lnSpc>
              <a:tabLst>
                <a:tab pos="342900" algn="l"/>
                <a:tab pos="660400" algn="l"/>
                <a:tab pos="1752600" algn="l"/>
                <a:tab pos="18161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要素的得分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0357" name="Text Box 5"/>
          <p:cNvSpPr txBox="1"/>
          <p:nvPr/>
        </p:nvSpPr>
        <p:spPr>
          <a:xfrm>
            <a:off x="1168400" y="1271588"/>
            <a:ext cx="174879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３ 连乘积法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358" name="Text Box 6"/>
          <p:cNvSpPr txBox="1"/>
          <p:nvPr/>
        </p:nvSpPr>
        <p:spPr>
          <a:xfrm>
            <a:off x="1828800" y="1766888"/>
            <a:ext cx="72644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在单一要素计分的基础上，将各个要素分值相乘之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359" name="Text Box 7"/>
          <p:cNvSpPr txBox="1"/>
          <p:nvPr/>
        </p:nvSpPr>
        <p:spPr>
          <a:xfrm>
            <a:off x="1511300" y="2163763"/>
            <a:ext cx="2971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后，最后得出总分。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360" name="Text Box 8"/>
          <p:cNvSpPr txBox="1"/>
          <p:nvPr/>
        </p:nvSpPr>
        <p:spPr>
          <a:xfrm>
            <a:off x="1168400" y="3157538"/>
            <a:ext cx="3432810" cy="3651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85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E=X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·…·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endParaRPr lang="en-US" altLang="zh-CN" sz="1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sp>
        <p:nvSpPr>
          <p:cNvPr id="101381" name="Text Box 5"/>
          <p:cNvSpPr txBox="1"/>
          <p:nvPr/>
        </p:nvSpPr>
        <p:spPr>
          <a:xfrm>
            <a:off x="1168400" y="661988"/>
            <a:ext cx="240919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４ 百分比系数法</a:t>
            </a:r>
            <a:endParaRPr lang="zh-CN" altLang="en-US" sz="26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382" name="Text Box 6"/>
          <p:cNvSpPr txBox="1"/>
          <p:nvPr/>
        </p:nvSpPr>
        <p:spPr>
          <a:xfrm>
            <a:off x="1828800" y="1157288"/>
            <a:ext cx="79248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它以百分数分别表示评价要素的总体结构，以及每个指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3" name="Text Box 7"/>
          <p:cNvSpPr txBox="1"/>
          <p:nvPr/>
        </p:nvSpPr>
        <p:spPr>
          <a:xfrm>
            <a:off x="1511300" y="1554163"/>
            <a:ext cx="1651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标的分值。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4" name="Text Box 8"/>
          <p:cNvSpPr txBox="1"/>
          <p:nvPr/>
        </p:nvSpPr>
        <p:spPr>
          <a:xfrm>
            <a:off x="1168400" y="2982913"/>
            <a:ext cx="1651000" cy="33337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计分方式：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5" name="Text Box 9"/>
          <p:cNvSpPr txBox="1"/>
          <p:nvPr/>
        </p:nvSpPr>
        <p:spPr>
          <a:xfrm>
            <a:off x="1500188" y="3459163"/>
            <a:ext cx="792480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１先将构成各要素的指标得分，与对应的百分比系数相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乘，合计出本要素项目的得分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1386" name="Text Box 10"/>
          <p:cNvSpPr txBox="1"/>
          <p:nvPr/>
        </p:nvSpPr>
        <p:spPr>
          <a:xfrm>
            <a:off x="1500188" y="4808538"/>
            <a:ext cx="7594600" cy="7340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6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２再将各个要素的得分，与总体的结构百分比系数相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125"/>
              </a:lnSpc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乘，累计得出评价总分数。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02402" name="Picture 2" descr="ws_B1C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3" name="Text Box 3"/>
          <p:cNvSpPr txBox="1"/>
          <p:nvPr/>
        </p:nvSpPr>
        <p:spPr>
          <a:xfrm>
            <a:off x="2563813" y="1176338"/>
            <a:ext cx="93980" cy="1346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050"/>
              </a:lnSpc>
            </a:pPr>
            <a:r>
              <a:rPr lang="en-US" altLang="zh-CN" sz="12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n</a:t>
            </a:r>
            <a:endParaRPr lang="en-US" altLang="zh-CN" sz="12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04" name="Text Box 4"/>
          <p:cNvSpPr txBox="1"/>
          <p:nvPr/>
        </p:nvSpPr>
        <p:spPr>
          <a:xfrm>
            <a:off x="1095375" y="1171575"/>
            <a:ext cx="6756400" cy="347345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399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</a:t>
            </a: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</a:t>
            </a: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en-US" altLang="zh-CN" sz="2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PiXi</a:t>
            </a:r>
            <a:endParaRPr lang="en-US" altLang="zh-CN" sz="20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4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2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	</a:t>
            </a:r>
            <a:r>
              <a:rPr lang="en-US" altLang="zh-CN" sz="12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1</a:t>
            </a: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endParaRPr lang="en-US" altLang="zh-CN" sz="1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715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1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zh-CN" sz="10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25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1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en-US" altLang="zh-CN" sz="18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 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100%</a:t>
            </a:r>
            <a:endParaRPr lang="en-US" alt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94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1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en-US" altLang="zh-CN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1</a:t>
            </a:r>
            <a:endParaRPr lang="en-US" altLang="zh-CN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endParaRPr lang="en-US" altLang="zh-CN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55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各要素评定总分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5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要素的百分比系数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75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要素的得分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25"/>
              </a:lnSpc>
              <a:tabLst>
                <a:tab pos="1117600" algn="l"/>
                <a:tab pos="1155700" algn="l"/>
                <a:tab pos="1206500" algn="l"/>
                <a:tab pos="1409700" algn="l"/>
              </a:tabLst>
            </a:pPr>
            <a:r>
              <a:rPr lang="zh-CN" altLang="en-US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在上式得计算过程中，各个要素的得分的计算公式是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05" name="Text Box 5"/>
          <p:cNvSpPr txBox="1"/>
          <p:nvPr/>
        </p:nvSpPr>
        <p:spPr>
          <a:xfrm>
            <a:off x="1573213" y="4752975"/>
            <a:ext cx="1862455" cy="13608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975"/>
              </a:lnSpc>
              <a:tabLst>
                <a:tab pos="101600" algn="l"/>
                <a:tab pos="596900" algn="l"/>
                <a:tab pos="647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en-US" altLang="zh-CN" sz="11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endParaRPr lang="en-US" altLang="zh-CN" sz="11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15"/>
              </a:lnSpc>
              <a:tabLst>
                <a:tab pos="101600" algn="l"/>
                <a:tab pos="596900" algn="l"/>
                <a:tab pos="647700" algn="l"/>
              </a:tabLst>
            </a:pPr>
            <a:r>
              <a:rPr lang="en-US" altLang="zh-CN" sz="11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19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Xi </a:t>
            </a:r>
            <a:r>
              <a:rPr lang="en-US" altLang="zh-CN" sz="1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en-US" altLang="zh-CN" sz="19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 jXij</a:t>
            </a:r>
            <a:endParaRPr lang="en-US" altLang="zh-CN" sz="1900" i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975"/>
              </a:lnSpc>
              <a:tabLst>
                <a:tab pos="101600" algn="l"/>
                <a:tab pos="596900" algn="l"/>
                <a:tab pos="647700" algn="l"/>
              </a:tabLst>
            </a:pPr>
            <a:r>
              <a:rPr lang="en-US" altLang="zh-CN" sz="19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</a:t>
            </a:r>
            <a:r>
              <a:rPr lang="en-US" altLang="zh-CN" sz="11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 </a:t>
            </a:r>
            <a:r>
              <a:rPr lang="en-US" altLang="zh-CN" sz="11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1</a:t>
            </a:r>
            <a:endParaRPr lang="en-US" altLang="zh-CN" sz="1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  <a:tab pos="596900" algn="l"/>
                <a:tab pos="647700" algn="l"/>
              </a:tabLst>
            </a:pPr>
            <a:endParaRPr lang="en-US" altLang="zh-CN" sz="1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  <a:tab pos="596900" algn="l"/>
                <a:tab pos="647700" algn="l"/>
              </a:tabLst>
            </a:pPr>
            <a:endParaRPr lang="en-US" altLang="zh-CN" sz="11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950"/>
              </a:lnSpc>
              <a:tabLst>
                <a:tab pos="101600" algn="l"/>
                <a:tab pos="596900" algn="l"/>
                <a:tab pos="647700" algn="l"/>
              </a:tabLst>
            </a:pPr>
            <a:r>
              <a:rPr lang="en-US" altLang="zh-CN" sz="3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 </a:t>
            </a:r>
            <a:r>
              <a:rPr lang="en-US" altLang="zh-CN" sz="2000" i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Pij 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 100%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06" name="Text Box 6"/>
          <p:cNvSpPr txBox="1"/>
          <p:nvPr/>
        </p:nvSpPr>
        <p:spPr>
          <a:xfrm>
            <a:off x="3408363" y="4738688"/>
            <a:ext cx="5238115" cy="179832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775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ij——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指标的百分比系数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要素的得分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ij——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要素第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指标的得分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375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altLang="zh-CN" sz="17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i——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要素的指标数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631579" cy="67407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0061821" y="0"/>
            <a:ext cx="631579" cy="752468"/>
          </a:xfrm>
          <a:prstGeom prst="rect">
            <a:avLst/>
          </a:prstGeom>
        </p:spPr>
      </p:pic>
      <p:pic>
        <p:nvPicPr>
          <p:cNvPr id="103426" name="Picture 2" descr="ws_BAF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0693400" cy="755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7" name="Text Box 3"/>
          <p:cNvSpPr txBox="1"/>
          <p:nvPr/>
        </p:nvSpPr>
        <p:spPr>
          <a:xfrm>
            <a:off x="1209675" y="798513"/>
            <a:ext cx="8387715" cy="184658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900"/>
              </a:lnSpc>
              <a:tabLst>
                <a:tab pos="25400" algn="l"/>
                <a:tab pos="355600" algn="l"/>
                <a:tab pos="6477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三、评价指标权重标准的制定</a:t>
            </a:r>
            <a:r>
              <a:rPr lang="en-US" altLang="zh-CN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指权重系数的设计</a:t>
            </a:r>
            <a:r>
              <a:rPr lang="en-US" altLang="zh-CN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)-Y</a:t>
            </a:r>
            <a:endParaRPr lang="en-US" altLang="zh-CN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  <a:tab pos="355600" algn="l"/>
                <a:tab pos="647700" algn="l"/>
              </a:tabLst>
            </a:pPr>
            <a:endParaRPr lang="en-US" altLang="zh-CN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  <a:tab pos="355600" algn="l"/>
                <a:tab pos="647700" algn="l"/>
              </a:tabLst>
            </a:pPr>
            <a:endParaRPr lang="en-US" altLang="zh-CN" sz="29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775"/>
              </a:lnSpc>
              <a:tabLst>
                <a:tab pos="25400" algn="l"/>
                <a:tab pos="355600" algn="l"/>
                <a:tab pos="647700" algn="l"/>
              </a:tabLst>
            </a:pPr>
            <a:r>
              <a:rPr lang="en-US" altLang="zh-CN" sz="29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	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权重系数通常是预先规定的，因此它具有很强的主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3125"/>
              </a:lnSpc>
              <a:tabLst>
                <a:tab pos="25400" algn="l"/>
                <a:tab pos="355600" algn="l"/>
                <a:tab pos="6477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观随意性。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  <a:tab pos="355600" algn="l"/>
                <a:tab pos="647700" algn="l"/>
              </a:tabLst>
            </a:pP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600"/>
              </a:lnSpc>
              <a:tabLst>
                <a:tab pos="25400" algn="l"/>
                <a:tab pos="355600" algn="l"/>
                <a:tab pos="647700" algn="l"/>
              </a:tabLst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定性与定量的结合：采用概率加权法确定权重系数</a:t>
            </a:r>
            <a:endParaRPr lang="zh-CN" altLang="en-US" sz="26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428" name="Text Box 4"/>
          <p:cNvSpPr txBox="1"/>
          <p:nvPr/>
        </p:nvSpPr>
        <p:spPr>
          <a:xfrm>
            <a:off x="1304925" y="3241675"/>
            <a:ext cx="508000" cy="6248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测定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875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指标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29" name="Text Box 5"/>
          <p:cNvSpPr txBox="1"/>
          <p:nvPr/>
        </p:nvSpPr>
        <p:spPr>
          <a:xfrm>
            <a:off x="2146300" y="3408363"/>
            <a:ext cx="730885" cy="25590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分值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430" name="Text Box 6"/>
          <p:cNvSpPr txBox="1"/>
          <p:nvPr/>
        </p:nvSpPr>
        <p:spPr>
          <a:xfrm>
            <a:off x="3295650" y="3446463"/>
            <a:ext cx="359410" cy="6362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1016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016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016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31" name="Text Box 7"/>
          <p:cNvSpPr txBox="1"/>
          <p:nvPr/>
        </p:nvSpPr>
        <p:spPr>
          <a:xfrm>
            <a:off x="3968750" y="3014663"/>
            <a:ext cx="3080385" cy="107124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125"/>
              </a:lnSpc>
              <a:tabLst>
                <a:tab pos="279400" algn="l"/>
                <a:tab pos="3937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相对权数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Aj (j=1,2,~~~,m)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79400" algn="l"/>
                <a:tab pos="3937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79400" algn="l"/>
                <a:tab pos="3937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	2            3            4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79400" algn="l"/>
                <a:tab pos="3937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79400" algn="l"/>
                <a:tab pos="3937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0.4         0.6         0.8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432" name="Text Box 8"/>
          <p:cNvSpPr txBox="1"/>
          <p:nvPr/>
        </p:nvSpPr>
        <p:spPr>
          <a:xfrm>
            <a:off x="7121525" y="3446463"/>
            <a:ext cx="359410" cy="63627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1143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1143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1143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33" name="Text Box 9"/>
          <p:cNvSpPr txBox="1"/>
          <p:nvPr/>
        </p:nvSpPr>
        <p:spPr>
          <a:xfrm>
            <a:off x="7872413" y="3271838"/>
            <a:ext cx="762000" cy="54991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2000"/>
              </a:lnSpc>
              <a:tabLst>
                <a:tab pos="1143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概率权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290"/>
              </a:lnSpc>
              <a:tabLst>
                <a:tab pos="1143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数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434" name="Text Box 10"/>
          <p:cNvSpPr txBox="1"/>
          <p:nvPr/>
        </p:nvSpPr>
        <p:spPr>
          <a:xfrm>
            <a:off x="8948738" y="3271838"/>
            <a:ext cx="548640" cy="56705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2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得分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ts val="242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PiWi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435" name="Text Box 11"/>
          <p:cNvSpPr txBox="1"/>
          <p:nvPr/>
        </p:nvSpPr>
        <p:spPr>
          <a:xfrm>
            <a:off x="1304925" y="4237038"/>
            <a:ext cx="508000" cy="223139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254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E11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E12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E13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E14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25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E15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254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914400">
              <a:lnSpc>
                <a:spcPts val="2090"/>
              </a:lnSpc>
              <a:tabLst>
                <a:tab pos="2540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合计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436" name="Text Box 12"/>
          <p:cNvSpPr txBox="1"/>
          <p:nvPr/>
        </p:nvSpPr>
        <p:spPr>
          <a:xfrm>
            <a:off x="2303463" y="4237038"/>
            <a:ext cx="447675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635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15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15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20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30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635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635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37" name="Text Box 13"/>
          <p:cNvSpPr txBox="1"/>
          <p:nvPr/>
        </p:nvSpPr>
        <p:spPr>
          <a:xfrm>
            <a:off x="3217863" y="4237038"/>
            <a:ext cx="548640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38" name="Text Box 14"/>
          <p:cNvSpPr txBox="1"/>
          <p:nvPr/>
        </p:nvSpPr>
        <p:spPr>
          <a:xfrm>
            <a:off x="4175125" y="4237038"/>
            <a:ext cx="548640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39" name="Text Box 15"/>
          <p:cNvSpPr txBox="1"/>
          <p:nvPr/>
        </p:nvSpPr>
        <p:spPr>
          <a:xfrm>
            <a:off x="5130800" y="4237038"/>
            <a:ext cx="548640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40" name="Text Box 16"/>
          <p:cNvSpPr txBox="1"/>
          <p:nvPr/>
        </p:nvSpPr>
        <p:spPr>
          <a:xfrm>
            <a:off x="6088063" y="4237038"/>
            <a:ext cx="548640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0.3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0.1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0.4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41" name="Text Box 17"/>
          <p:cNvSpPr txBox="1"/>
          <p:nvPr/>
        </p:nvSpPr>
        <p:spPr>
          <a:xfrm>
            <a:off x="7043738" y="4237038"/>
            <a:ext cx="548640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 defTabSz="914400">
              <a:lnSpc>
                <a:spcPts val="1850"/>
              </a:lnSpc>
              <a:tabLst>
                <a:tab pos="762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0.9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0.6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	0.5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1000"/>
              </a:lnSpc>
              <a:tabLst>
                <a:tab pos="76200" algn="l"/>
              </a:tabLst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>
              <a:lnSpc>
                <a:spcPts val="2115"/>
              </a:lnSpc>
              <a:tabLst>
                <a:tab pos="762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42" name="Text Box 18"/>
          <p:cNvSpPr txBox="1"/>
          <p:nvPr/>
        </p:nvSpPr>
        <p:spPr>
          <a:xfrm>
            <a:off x="7999413" y="4237038"/>
            <a:ext cx="548640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0.86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0.98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0.88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0.60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0.82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443" name="Text Box 19"/>
          <p:cNvSpPr txBox="1"/>
          <p:nvPr/>
        </p:nvSpPr>
        <p:spPr>
          <a:xfrm>
            <a:off x="8964613" y="4237038"/>
            <a:ext cx="508635" cy="223456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>
            <a:spAutoFit/>
          </a:bodyPr>
          <a:p>
            <a:pPr>
              <a:lnSpc>
                <a:spcPts val="18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17.2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14.7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13.2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12.0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24.6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1000"/>
              </a:lnSpc>
            </a:pP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115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81.7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99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99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599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1、12、13、18、21、22、23、24、27、32、35、37、38、39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599_1*i*2"/>
  <p:tag name="KSO_WM_TEMPLATE_CATEGORY" val="custom"/>
  <p:tag name="KSO_WM_TEMPLATE_INDEX" val="20204599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UNIT_ISCONTENTSTITLE" val="0"/>
  <p:tag name="KSO_WM_UNIT_PRESET_TEXT" val="品牌推广方案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599_1*a*1"/>
  <p:tag name="KSO_WM_TEMPLATE_CATEGORY" val="custom"/>
  <p:tag name="KSO_WM_TEMPLATE_INDEX" val="20204599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599"/>
  <p:tag name="KSO_WM_SLIDE_ID" val="custom20204599_1"/>
  <p:tag name="KSO_WM_TEMPLATE_MASTER_THUMB_INDEX" val="12"/>
  <p:tag name="KSO_WM_TEMPLATE_THUMBS_INDEX" val="1、4、7、9、11、12、13、18、21、22、23、24、27、32、35、37、38、39"/>
</p:tagLst>
</file>

<file path=ppt/tags/tag1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1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1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1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</p:tagLst>
</file>

<file path=ppt/tags/tag16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17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3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5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</p:tagLst>
</file>

<file path=ppt/tags/tag26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7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7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2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2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0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0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2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3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LINE_FORE_SCHEMECOLOR_INDEX_BRIGHTNESS" val="0"/>
  <p:tag name="KSO_WM_UNIT_LINE_FORE_SCHEMECOLOR_INDEX" val="11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5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6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6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7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7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87.xml><?xml version="1.0" encoding="utf-8"?>
<p:tagLst xmlns:p="http://schemas.openxmlformats.org/presentationml/2006/main">
  <p:tag name="KSO_WM_UNIT_TEXT_FILL_FORE_SCHEMECOLOR_INDEX_BRIGHTNESS" val="0"/>
  <p:tag name="KSO_WM_UNIT_TEXT_FILL_FORE_SCHEMECOLOR_INDEX" val="15"/>
  <p:tag name="KSO_WM_UNIT_TEXT_FILL_TYPE" val="1"/>
</p:tagLst>
</file>

<file path=ppt/tags/tag38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39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3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0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1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2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2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3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3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4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4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4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5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7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7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7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8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8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8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49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4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0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0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0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1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1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1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2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2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3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3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3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4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5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6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6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7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7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59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5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0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0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1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2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2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2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3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3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4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4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5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5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5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5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6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6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7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7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8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8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6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69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0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0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0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1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1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1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2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2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2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2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3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3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4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4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4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5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6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6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6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7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7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7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8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8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8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9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7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79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0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0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1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1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1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2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2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  <p:tag name="KSO_WM_UNIT_TYPE" val="i"/>
</p:tagLst>
</file>

<file path=ppt/tags/tag8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  <p:tag name="KSO_WM_UNIT_TYPE" val="i"/>
</p:tagLst>
</file>

<file path=ppt/tags/tag8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827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599"/>
  <p:tag name="KSO_WM_UNIT_ID" val="custom20204599_39*b*1"/>
  <p:tag name="KSO_WM_UNIT_PRESET_TEXT" val="单击此处添加副标题内容"/>
  <p:tag name="KSO_WM_UNIT_TEXT_FILL_FORE_SCHEMECOLOR_INDEX_BRIGHTNESS" val="0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39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4599"/>
  <p:tag name="KSO_WM_SLIDE_ID" val="custom20204599_39"/>
</p:tagLst>
</file>

<file path=ppt/tags/tag829.xml><?xml version="1.0" encoding="utf-8"?>
<p:tagLst xmlns:p="http://schemas.openxmlformats.org/presentationml/2006/main">
  <p:tag name="KSO_WPP_MARK_KEY" val="45174565-431f-476a-bb6f-87d3c394f9a5"/>
  <p:tag name="COMMONDATA" val="eyJoZGlkIjoiODc5OTdkZDQxOTMwNGQxNTBmNzRiMmEzNWM0ZjQ1MmMifQ==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fe0b1e1f-9804-4942-9b18-451f2ade6913}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d4aee465-6a43-47e2-8e9e-e02a5491189f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行政公文纸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91">
      <a:dk1>
        <a:srgbClr val="000000"/>
      </a:dk1>
      <a:lt1>
        <a:srgbClr val="FFFFFF"/>
      </a:lt1>
      <a:dk2>
        <a:srgbClr val="14181A"/>
      </a:dk2>
      <a:lt2>
        <a:srgbClr val="FBFCFC"/>
      </a:lt2>
      <a:accent1>
        <a:srgbClr val="407EB1"/>
      </a:accent1>
      <a:accent2>
        <a:srgbClr val="298085"/>
      </a:accent2>
      <a:accent3>
        <a:srgbClr val="39794E"/>
      </a:accent3>
      <a:accent4>
        <a:srgbClr val="65672E"/>
      </a:accent4>
      <a:accent5>
        <a:srgbClr val="98512B"/>
      </a:accent5>
      <a:accent6>
        <a:srgbClr val="B0404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27783</Words>
  <Application>WPS 演示</Application>
  <PresentationFormat>自定义</PresentationFormat>
  <Paragraphs>4400</Paragraphs>
  <Slides>171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171</vt:i4>
      </vt:variant>
    </vt:vector>
  </HeadingPairs>
  <TitlesOfParts>
    <vt:vector size="215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Times New Roman</vt:lpstr>
      <vt:lpstr>Verdana</vt:lpstr>
      <vt:lpstr>华文行楷</vt:lpstr>
      <vt:lpstr>华文新魏</vt:lpstr>
      <vt:lpstr>仿宋_GB2312</vt:lpstr>
      <vt:lpstr>仿宋</vt:lpstr>
      <vt:lpstr>Garamond</vt:lpstr>
      <vt:lpstr>Tahoma</vt:lpstr>
      <vt:lpstr>Symbol</vt:lpstr>
      <vt:lpstr>Courier New</vt:lpstr>
      <vt:lpstr>HumanRase</vt:lpstr>
      <vt:lpstr>ksdb</vt:lpstr>
      <vt:lpstr>迷你简北魏楷书</vt:lpstr>
      <vt:lpstr>Latha</vt:lpstr>
      <vt:lpstr>微软雅黑</vt:lpstr>
      <vt:lpstr>方正超粗黑简体</vt:lpstr>
      <vt:lpstr>Haettenschweiler</vt:lpstr>
      <vt:lpstr>Mistral</vt:lpstr>
      <vt:lpstr>Arial Unicode MS</vt:lpstr>
      <vt:lpstr>MS PGothic</vt:lpstr>
      <vt:lpstr>Rockwell</vt:lpstr>
      <vt:lpstr>方正粗宋简体</vt:lpstr>
      <vt:lpstr>Arial Black</vt:lpstr>
      <vt:lpstr>华文细黑</vt:lpstr>
      <vt:lpstr>MS UI Gothic</vt:lpstr>
      <vt:lpstr>华文楷体</vt:lpstr>
      <vt:lpstr>方正静蕾简体</vt:lpstr>
      <vt:lpstr>Calibri Light</vt:lpstr>
      <vt:lpstr>幼圆</vt:lpstr>
      <vt:lpstr>Century Gothic</vt:lpstr>
      <vt:lpstr>Palatino Linotype</vt:lpstr>
      <vt:lpstr>汉仪旗黑-85S</vt:lpstr>
      <vt:lpstr>行政公文纸</vt:lpstr>
      <vt:lpstr>2_Office 主题​​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WPS_1670316127</cp:lastModifiedBy>
  <cp:revision>39</cp:revision>
  <dcterms:created xsi:type="dcterms:W3CDTF">2010-10-09T14:00:07Z</dcterms:created>
  <dcterms:modified xsi:type="dcterms:W3CDTF">2023-01-16T06:46:54Z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374E0269507C4FC78DB08A205E65BC2A</vt:lpwstr>
  </property>
</Properties>
</file>