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bmp" ContentType="image/bmp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0" r:id="rId3"/>
  </p:sldMasterIdLst>
  <p:notesMasterIdLst>
    <p:notesMasterId r:id="rId69"/>
  </p:notesMasterIdLst>
  <p:handoutMasterIdLst>
    <p:handoutMasterId r:id="rId70"/>
  </p:handoutMasterIdLst>
  <p:sldIdLst>
    <p:sldId id="306" r:id="rId4"/>
    <p:sldId id="337" r:id="rId5"/>
    <p:sldId id="315" r:id="rId6"/>
    <p:sldId id="324" r:id="rId7"/>
    <p:sldId id="323" r:id="rId8"/>
    <p:sldId id="322" r:id="rId9"/>
    <p:sldId id="321" r:id="rId10"/>
    <p:sldId id="320" r:id="rId11"/>
    <p:sldId id="319" r:id="rId12"/>
    <p:sldId id="316" r:id="rId13"/>
    <p:sldId id="317" r:id="rId14"/>
    <p:sldId id="318" r:id="rId15"/>
    <p:sldId id="325" r:id="rId16"/>
    <p:sldId id="326" r:id="rId17"/>
    <p:sldId id="335" r:id="rId18"/>
    <p:sldId id="334" r:id="rId19"/>
    <p:sldId id="333" r:id="rId20"/>
    <p:sldId id="332" r:id="rId21"/>
    <p:sldId id="331" r:id="rId22"/>
    <p:sldId id="330" r:id="rId23"/>
    <p:sldId id="303" r:id="rId24"/>
    <p:sldId id="307" r:id="rId25"/>
    <p:sldId id="336" r:id="rId26"/>
    <p:sldId id="314" r:id="rId27"/>
    <p:sldId id="313" r:id="rId28"/>
    <p:sldId id="312" r:id="rId29"/>
    <p:sldId id="311" r:id="rId30"/>
    <p:sldId id="310" r:id="rId31"/>
    <p:sldId id="308" r:id="rId32"/>
    <p:sldId id="309" r:id="rId33"/>
    <p:sldId id="368" r:id="rId34"/>
    <p:sldId id="367" r:id="rId35"/>
    <p:sldId id="365" r:id="rId36"/>
    <p:sldId id="364" r:id="rId37"/>
    <p:sldId id="362" r:id="rId38"/>
    <p:sldId id="359" r:id="rId39"/>
    <p:sldId id="355" r:id="rId40"/>
    <p:sldId id="354" r:id="rId41"/>
    <p:sldId id="353" r:id="rId42"/>
    <p:sldId id="352" r:id="rId43"/>
    <p:sldId id="351" r:id="rId44"/>
    <p:sldId id="350" r:id="rId45"/>
    <p:sldId id="349" r:id="rId46"/>
    <p:sldId id="348" r:id="rId47"/>
    <p:sldId id="347" r:id="rId48"/>
    <p:sldId id="346" r:id="rId49"/>
    <p:sldId id="345" r:id="rId50"/>
    <p:sldId id="344" r:id="rId51"/>
    <p:sldId id="342" r:id="rId52"/>
    <p:sldId id="341" r:id="rId53"/>
    <p:sldId id="340" r:id="rId54"/>
    <p:sldId id="339" r:id="rId55"/>
    <p:sldId id="338" r:id="rId56"/>
    <p:sldId id="386" r:id="rId57"/>
    <p:sldId id="384" r:id="rId58"/>
    <p:sldId id="383" r:id="rId59"/>
    <p:sldId id="382" r:id="rId60"/>
    <p:sldId id="380" r:id="rId61"/>
    <p:sldId id="378" r:id="rId62"/>
    <p:sldId id="377" r:id="rId63"/>
    <p:sldId id="376" r:id="rId64"/>
    <p:sldId id="375" r:id="rId65"/>
    <p:sldId id="374" r:id="rId66"/>
    <p:sldId id="373" r:id="rId67"/>
    <p:sldId id="263" r:id="rId68"/>
  </p:sldIdLst>
  <p:sldSz cx="9144000" cy="6858000" type="screen4x3"/>
  <p:notesSz cx="9144000" cy="6858000"/>
  <p:custDataLst>
    <p:tags r:id="rId74"/>
  </p:custDataLst>
  <p:defaultTextStyle>
    <a:defPPr>
      <a:defRPr lang="zh-TW"/>
    </a:defPPr>
    <a:lvl1pPr marL="0" lvl="0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lvl="1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lvl="2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lvl="3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lvl="4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lvl="5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lvl="6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lvl="7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lvl="8" indent="0" algn="ctr" defTabSz="914400" rtl="0" eaLnBrk="1" fontAlgn="base" latinLnBrk="0" hangingPunct="1">
      <a:lnSpc>
        <a:spcPct val="120000"/>
      </a:lnSpc>
      <a:spcBef>
        <a:spcPct val="0"/>
      </a:spcBef>
      <a:spcAft>
        <a:spcPct val="0"/>
      </a:spcAft>
      <a:buNone/>
      <a:defRPr sz="4400" b="0" i="0" u="sng" kern="1200" baseline="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FF99"/>
    <a:srgbClr val="FFFFCC"/>
    <a:srgbClr val="99FFCC"/>
    <a:srgbClr val="CC990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/>
    <p:restoredTop sz="94682"/>
  </p:normalViewPr>
  <p:slideViewPr>
    <p:cSldViewPr snapToGrid="0" showGuides="1">
      <p:cViewPr>
        <p:scale>
          <a:sx n="66" d="100"/>
          <a:sy n="66" d="100"/>
        </p:scale>
        <p:origin x="-558" y="-156"/>
      </p:cViewPr>
      <p:guideLst>
        <p:guide orient="horz" pos="2174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4" Type="http://schemas.openxmlformats.org/officeDocument/2006/relationships/tags" Target="tags/tag3.xml"/><Relationship Id="rId73" Type="http://schemas.openxmlformats.org/officeDocument/2006/relationships/tableStyles" Target="tableStyles.xml"/><Relationship Id="rId72" Type="http://schemas.openxmlformats.org/officeDocument/2006/relationships/viewProps" Target="viewProps.xml"/><Relationship Id="rId71" Type="http://schemas.openxmlformats.org/officeDocument/2006/relationships/presProps" Target="presProps.xml"/><Relationship Id="rId7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9" Type="http://schemas.openxmlformats.org/officeDocument/2006/relationships/notesMaster" Target="notesMasters/notesMaster1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slide" Target="slides/slide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8786" name="页眉占位符 11878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u="none" dirty="0"/>
          </a:p>
        </p:txBody>
      </p:sp>
      <p:sp>
        <p:nvSpPr>
          <p:cNvPr id="118787" name="日期占位符 118786"/>
          <p:cNvSpPr>
            <a:spLocks noGrp="1"/>
          </p:cNvSpPr>
          <p:nvPr>
            <p:ph type="dt" sz="quarter" idx="1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u="none" dirty="0"/>
          </a:p>
        </p:txBody>
      </p:sp>
      <p:sp>
        <p:nvSpPr>
          <p:cNvPr id="118788" name="页脚占位符 118787"/>
          <p:cNvSpPr>
            <a:spLocks noGrp="1"/>
          </p:cNvSpPr>
          <p:nvPr>
            <p:ph type="ftr" sz="quarter" idx="2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CN" altLang="en-US" sz="1200" u="none" dirty="0"/>
          </a:p>
        </p:txBody>
      </p:sp>
      <p:sp>
        <p:nvSpPr>
          <p:cNvPr id="118789" name="灯片编号占位符 118788"/>
          <p:cNvSpPr>
            <a:spLocks noGrp="1"/>
          </p:cNvSpPr>
          <p:nvPr>
            <p:ph type="sldNum" sz="quarter" idx="3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u="none" dirty="0"/>
            </a:fld>
            <a:endParaRPr lang="zh-CN" altLang="en-US" sz="1200" u="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TW" altLang="en-US" sz="1200" u="none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TW" altLang="en-US" sz="1200" u="none" dirty="0"/>
          </a:p>
        </p:txBody>
      </p:sp>
      <p:sp>
        <p:nvSpPr>
          <p:cNvPr id="4100" name="幻灯片图像占位符 4099"/>
          <p:cNvSpPr>
            <a:spLocks noTextEdi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4100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TW" altLang="en-US" sz="1200" u="none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TW" altLang="en-US" sz="1200" u="none" dirty="0"/>
            </a:fld>
            <a:endParaRPr lang="zh-TW" altLang="en-US" sz="1200" u="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PMingLiU" panose="02020500000000000000" pitchFamily="18" charset="-12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4" Type="http://schemas.openxmlformats.org/officeDocument/2006/relationships/tags" Target="../tags/tag2.xml"/><Relationship Id="rId13" Type="http://schemas.openxmlformats.org/officeDocument/2006/relationships/image" Target="../media/image1.png"/><Relationship Id="rId12" Type="http://schemas.openxmlformats.org/officeDocument/2006/relationships/tags" Target="../tags/tag1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68" name="矩形 1067"/>
          <p:cNvSpPr/>
          <p:nvPr userDrawn="1"/>
        </p:nvSpPr>
        <p:spPr>
          <a:xfrm>
            <a:off x="0" y="6475413"/>
            <a:ext cx="9144000" cy="38258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19050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033" name="组合 1032"/>
          <p:cNvGrpSpPr/>
          <p:nvPr userDrawn="1"/>
        </p:nvGrpSpPr>
        <p:grpSpPr>
          <a:xfrm>
            <a:off x="7316788" y="0"/>
            <a:ext cx="1827212" cy="290513"/>
            <a:chOff x="2544" y="144"/>
            <a:chExt cx="2928" cy="576"/>
          </a:xfrm>
        </p:grpSpPr>
        <p:sp>
          <p:nvSpPr>
            <p:cNvPr id="1034" name="任意多边形 1033"/>
            <p:cNvSpPr>
              <a:spLocks noEditPoints="1"/>
            </p:cNvSpPr>
            <p:nvPr/>
          </p:nvSpPr>
          <p:spPr>
            <a:xfrm>
              <a:off x="2544" y="144"/>
              <a:ext cx="1617" cy="576"/>
            </a:xfrm>
            <a:custGeom>
              <a:avLst/>
              <a:gdLst/>
              <a:ahLst/>
              <a:cxnLst/>
              <a:pathLst>
                <a:path w="2258" h="727">
                  <a:moveTo>
                    <a:pt x="545" y="364"/>
                  </a:moveTo>
                  <a:lnTo>
                    <a:pt x="731" y="190"/>
                  </a:lnTo>
                  <a:lnTo>
                    <a:pt x="724" y="180"/>
                  </a:lnTo>
                  <a:lnTo>
                    <a:pt x="717" y="170"/>
                  </a:lnTo>
                  <a:lnTo>
                    <a:pt x="710" y="160"/>
                  </a:lnTo>
                  <a:lnTo>
                    <a:pt x="702" y="151"/>
                  </a:lnTo>
                  <a:lnTo>
                    <a:pt x="693" y="141"/>
                  </a:lnTo>
                  <a:lnTo>
                    <a:pt x="685" y="132"/>
                  </a:lnTo>
                  <a:lnTo>
                    <a:pt x="676" y="123"/>
                  </a:lnTo>
                  <a:lnTo>
                    <a:pt x="667" y="115"/>
                  </a:lnTo>
                  <a:lnTo>
                    <a:pt x="657" y="106"/>
                  </a:lnTo>
                  <a:lnTo>
                    <a:pt x="647" y="98"/>
                  </a:lnTo>
                  <a:lnTo>
                    <a:pt x="637" y="90"/>
                  </a:lnTo>
                  <a:lnTo>
                    <a:pt x="627" y="82"/>
                  </a:lnTo>
                  <a:lnTo>
                    <a:pt x="617" y="75"/>
                  </a:lnTo>
                  <a:lnTo>
                    <a:pt x="606" y="68"/>
                  </a:lnTo>
                  <a:lnTo>
                    <a:pt x="595" y="61"/>
                  </a:lnTo>
                  <a:lnTo>
                    <a:pt x="583" y="54"/>
                  </a:lnTo>
                  <a:lnTo>
                    <a:pt x="572" y="48"/>
                  </a:lnTo>
                  <a:lnTo>
                    <a:pt x="560" y="42"/>
                  </a:lnTo>
                  <a:lnTo>
                    <a:pt x="549" y="37"/>
                  </a:lnTo>
                  <a:lnTo>
                    <a:pt x="537" y="31"/>
                  </a:lnTo>
                  <a:lnTo>
                    <a:pt x="524" y="27"/>
                  </a:lnTo>
                  <a:lnTo>
                    <a:pt x="512" y="22"/>
                  </a:lnTo>
                  <a:lnTo>
                    <a:pt x="500" y="18"/>
                  </a:lnTo>
                  <a:lnTo>
                    <a:pt x="487" y="14"/>
                  </a:lnTo>
                  <a:lnTo>
                    <a:pt x="475" y="11"/>
                  </a:lnTo>
                  <a:lnTo>
                    <a:pt x="463" y="8"/>
                  </a:lnTo>
                  <a:lnTo>
                    <a:pt x="450" y="6"/>
                  </a:lnTo>
                  <a:lnTo>
                    <a:pt x="437" y="4"/>
                  </a:lnTo>
                  <a:lnTo>
                    <a:pt x="424" y="2"/>
                  </a:lnTo>
                  <a:lnTo>
                    <a:pt x="412" y="1"/>
                  </a:lnTo>
                  <a:lnTo>
                    <a:pt x="399" y="0"/>
                  </a:lnTo>
                  <a:lnTo>
                    <a:pt x="386" y="0"/>
                  </a:lnTo>
                  <a:lnTo>
                    <a:pt x="367" y="1"/>
                  </a:lnTo>
                  <a:lnTo>
                    <a:pt x="347" y="2"/>
                  </a:lnTo>
                  <a:lnTo>
                    <a:pt x="328" y="4"/>
                  </a:lnTo>
                  <a:lnTo>
                    <a:pt x="309" y="7"/>
                  </a:lnTo>
                  <a:lnTo>
                    <a:pt x="290" y="12"/>
                  </a:lnTo>
                  <a:lnTo>
                    <a:pt x="272" y="17"/>
                  </a:lnTo>
                  <a:lnTo>
                    <a:pt x="254" y="22"/>
                  </a:lnTo>
                  <a:lnTo>
                    <a:pt x="236" y="29"/>
                  </a:lnTo>
                  <a:lnTo>
                    <a:pt x="219" y="36"/>
                  </a:lnTo>
                  <a:lnTo>
                    <a:pt x="202" y="44"/>
                  </a:lnTo>
                  <a:lnTo>
                    <a:pt x="186" y="53"/>
                  </a:lnTo>
                  <a:lnTo>
                    <a:pt x="171" y="62"/>
                  </a:lnTo>
                  <a:lnTo>
                    <a:pt x="155" y="72"/>
                  </a:lnTo>
                  <a:lnTo>
                    <a:pt x="141" y="83"/>
                  </a:lnTo>
                  <a:lnTo>
                    <a:pt x="127" y="95"/>
                  </a:lnTo>
                  <a:lnTo>
                    <a:pt x="113" y="107"/>
                  </a:lnTo>
                  <a:lnTo>
                    <a:pt x="101" y="119"/>
                  </a:lnTo>
                  <a:lnTo>
                    <a:pt x="88" y="133"/>
                  </a:lnTo>
                  <a:lnTo>
                    <a:pt x="77" y="146"/>
                  </a:lnTo>
                  <a:lnTo>
                    <a:pt x="66" y="161"/>
                  </a:lnTo>
                  <a:lnTo>
                    <a:pt x="56" y="175"/>
                  </a:lnTo>
                  <a:lnTo>
                    <a:pt x="47" y="191"/>
                  </a:lnTo>
                  <a:lnTo>
                    <a:pt x="38" y="206"/>
                  </a:lnTo>
                  <a:lnTo>
                    <a:pt x="30" y="223"/>
                  </a:lnTo>
                  <a:lnTo>
                    <a:pt x="23" y="239"/>
                  </a:lnTo>
                  <a:lnTo>
                    <a:pt x="17" y="256"/>
                  </a:lnTo>
                  <a:lnTo>
                    <a:pt x="12" y="273"/>
                  </a:lnTo>
                  <a:lnTo>
                    <a:pt x="8" y="291"/>
                  </a:lnTo>
                  <a:lnTo>
                    <a:pt x="4" y="309"/>
                  </a:lnTo>
                  <a:lnTo>
                    <a:pt x="2" y="327"/>
                  </a:lnTo>
                  <a:lnTo>
                    <a:pt x="0" y="345"/>
                  </a:lnTo>
                  <a:lnTo>
                    <a:pt x="0" y="364"/>
                  </a:lnTo>
                  <a:lnTo>
                    <a:pt x="0" y="383"/>
                  </a:lnTo>
                  <a:lnTo>
                    <a:pt x="2" y="401"/>
                  </a:lnTo>
                  <a:lnTo>
                    <a:pt x="4" y="419"/>
                  </a:lnTo>
                  <a:lnTo>
                    <a:pt x="8" y="437"/>
                  </a:lnTo>
                  <a:lnTo>
                    <a:pt x="12" y="454"/>
                  </a:lnTo>
                  <a:lnTo>
                    <a:pt x="17" y="472"/>
                  </a:lnTo>
                  <a:lnTo>
                    <a:pt x="23" y="488"/>
                  </a:lnTo>
                  <a:lnTo>
                    <a:pt x="30" y="505"/>
                  </a:lnTo>
                  <a:lnTo>
                    <a:pt x="38" y="521"/>
                  </a:lnTo>
                  <a:lnTo>
                    <a:pt x="47" y="536"/>
                  </a:lnTo>
                  <a:lnTo>
                    <a:pt x="56" y="552"/>
                  </a:lnTo>
                  <a:lnTo>
                    <a:pt x="66" y="567"/>
                  </a:lnTo>
                  <a:lnTo>
                    <a:pt x="77" y="581"/>
                  </a:lnTo>
                  <a:lnTo>
                    <a:pt x="88" y="595"/>
                  </a:lnTo>
                  <a:lnTo>
                    <a:pt x="101" y="608"/>
                  </a:lnTo>
                  <a:lnTo>
                    <a:pt x="113" y="620"/>
                  </a:lnTo>
                  <a:lnTo>
                    <a:pt x="127" y="632"/>
                  </a:lnTo>
                  <a:lnTo>
                    <a:pt x="141" y="644"/>
                  </a:lnTo>
                  <a:lnTo>
                    <a:pt x="155" y="655"/>
                  </a:lnTo>
                  <a:lnTo>
                    <a:pt x="171" y="665"/>
                  </a:lnTo>
                  <a:lnTo>
                    <a:pt x="186" y="674"/>
                  </a:lnTo>
                  <a:lnTo>
                    <a:pt x="202" y="683"/>
                  </a:lnTo>
                  <a:lnTo>
                    <a:pt x="219" y="691"/>
                  </a:lnTo>
                  <a:lnTo>
                    <a:pt x="236" y="698"/>
                  </a:lnTo>
                  <a:lnTo>
                    <a:pt x="254" y="705"/>
                  </a:lnTo>
                  <a:lnTo>
                    <a:pt x="272" y="710"/>
                  </a:lnTo>
                  <a:lnTo>
                    <a:pt x="290" y="715"/>
                  </a:lnTo>
                  <a:lnTo>
                    <a:pt x="309" y="719"/>
                  </a:lnTo>
                  <a:lnTo>
                    <a:pt x="328" y="723"/>
                  </a:lnTo>
                  <a:lnTo>
                    <a:pt x="347" y="725"/>
                  </a:lnTo>
                  <a:lnTo>
                    <a:pt x="367" y="726"/>
                  </a:lnTo>
                  <a:lnTo>
                    <a:pt x="386" y="727"/>
                  </a:lnTo>
                  <a:lnTo>
                    <a:pt x="406" y="726"/>
                  </a:lnTo>
                  <a:lnTo>
                    <a:pt x="426" y="725"/>
                  </a:lnTo>
                  <a:lnTo>
                    <a:pt x="445" y="723"/>
                  </a:lnTo>
                  <a:lnTo>
                    <a:pt x="464" y="719"/>
                  </a:lnTo>
                  <a:lnTo>
                    <a:pt x="482" y="715"/>
                  </a:lnTo>
                  <a:lnTo>
                    <a:pt x="501" y="710"/>
                  </a:lnTo>
                  <a:lnTo>
                    <a:pt x="519" y="705"/>
                  </a:lnTo>
                  <a:lnTo>
                    <a:pt x="536" y="698"/>
                  </a:lnTo>
                  <a:lnTo>
                    <a:pt x="553" y="691"/>
                  </a:lnTo>
                  <a:lnTo>
                    <a:pt x="570" y="683"/>
                  </a:lnTo>
                  <a:lnTo>
                    <a:pt x="586" y="674"/>
                  </a:lnTo>
                  <a:lnTo>
                    <a:pt x="602" y="665"/>
                  </a:lnTo>
                  <a:lnTo>
                    <a:pt x="617" y="655"/>
                  </a:lnTo>
                  <a:lnTo>
                    <a:pt x="631" y="644"/>
                  </a:lnTo>
                  <a:lnTo>
                    <a:pt x="645" y="632"/>
                  </a:lnTo>
                  <a:lnTo>
                    <a:pt x="659" y="620"/>
                  </a:lnTo>
                  <a:lnTo>
                    <a:pt x="672" y="608"/>
                  </a:lnTo>
                  <a:lnTo>
                    <a:pt x="684" y="595"/>
                  </a:lnTo>
                  <a:lnTo>
                    <a:pt x="695" y="581"/>
                  </a:lnTo>
                  <a:lnTo>
                    <a:pt x="706" y="567"/>
                  </a:lnTo>
                  <a:lnTo>
                    <a:pt x="716" y="552"/>
                  </a:lnTo>
                  <a:lnTo>
                    <a:pt x="725" y="536"/>
                  </a:lnTo>
                  <a:lnTo>
                    <a:pt x="734" y="521"/>
                  </a:lnTo>
                  <a:lnTo>
                    <a:pt x="742" y="505"/>
                  </a:lnTo>
                  <a:lnTo>
                    <a:pt x="749" y="488"/>
                  </a:lnTo>
                  <a:lnTo>
                    <a:pt x="755" y="472"/>
                  </a:lnTo>
                  <a:lnTo>
                    <a:pt x="760" y="454"/>
                  </a:lnTo>
                  <a:lnTo>
                    <a:pt x="764" y="437"/>
                  </a:lnTo>
                  <a:lnTo>
                    <a:pt x="768" y="419"/>
                  </a:lnTo>
                  <a:lnTo>
                    <a:pt x="770" y="401"/>
                  </a:lnTo>
                  <a:lnTo>
                    <a:pt x="772" y="383"/>
                  </a:lnTo>
                  <a:lnTo>
                    <a:pt x="772" y="364"/>
                  </a:lnTo>
                  <a:lnTo>
                    <a:pt x="545" y="364"/>
                  </a:lnTo>
                  <a:close/>
                  <a:moveTo>
                    <a:pt x="1317" y="364"/>
                  </a:moveTo>
                  <a:lnTo>
                    <a:pt x="1502" y="190"/>
                  </a:lnTo>
                  <a:lnTo>
                    <a:pt x="1495" y="180"/>
                  </a:lnTo>
                  <a:lnTo>
                    <a:pt x="1488" y="170"/>
                  </a:lnTo>
                  <a:lnTo>
                    <a:pt x="1481" y="160"/>
                  </a:lnTo>
                  <a:lnTo>
                    <a:pt x="1473" y="151"/>
                  </a:lnTo>
                  <a:lnTo>
                    <a:pt x="1465" y="141"/>
                  </a:lnTo>
                  <a:lnTo>
                    <a:pt x="1456" y="132"/>
                  </a:lnTo>
                  <a:lnTo>
                    <a:pt x="1447" y="123"/>
                  </a:lnTo>
                  <a:lnTo>
                    <a:pt x="1438" y="115"/>
                  </a:lnTo>
                  <a:lnTo>
                    <a:pt x="1428" y="106"/>
                  </a:lnTo>
                  <a:lnTo>
                    <a:pt x="1419" y="98"/>
                  </a:lnTo>
                  <a:lnTo>
                    <a:pt x="1408" y="90"/>
                  </a:lnTo>
                  <a:lnTo>
                    <a:pt x="1398" y="82"/>
                  </a:lnTo>
                  <a:lnTo>
                    <a:pt x="1388" y="75"/>
                  </a:lnTo>
                  <a:lnTo>
                    <a:pt x="1377" y="68"/>
                  </a:lnTo>
                  <a:lnTo>
                    <a:pt x="1366" y="61"/>
                  </a:lnTo>
                  <a:lnTo>
                    <a:pt x="1355" y="54"/>
                  </a:lnTo>
                  <a:lnTo>
                    <a:pt x="1343" y="48"/>
                  </a:lnTo>
                  <a:lnTo>
                    <a:pt x="1332" y="42"/>
                  </a:lnTo>
                  <a:lnTo>
                    <a:pt x="1320" y="37"/>
                  </a:lnTo>
                  <a:lnTo>
                    <a:pt x="1308" y="31"/>
                  </a:lnTo>
                  <a:lnTo>
                    <a:pt x="1296" y="27"/>
                  </a:lnTo>
                  <a:lnTo>
                    <a:pt x="1284" y="22"/>
                  </a:lnTo>
                  <a:lnTo>
                    <a:pt x="1271" y="18"/>
                  </a:lnTo>
                  <a:lnTo>
                    <a:pt x="1259" y="14"/>
                  </a:lnTo>
                  <a:lnTo>
                    <a:pt x="1246" y="11"/>
                  </a:lnTo>
                  <a:lnTo>
                    <a:pt x="1234" y="8"/>
                  </a:lnTo>
                  <a:lnTo>
                    <a:pt x="1221" y="6"/>
                  </a:lnTo>
                  <a:lnTo>
                    <a:pt x="1209" y="4"/>
                  </a:lnTo>
                  <a:lnTo>
                    <a:pt x="1196" y="2"/>
                  </a:lnTo>
                  <a:lnTo>
                    <a:pt x="1183" y="1"/>
                  </a:lnTo>
                  <a:lnTo>
                    <a:pt x="1170" y="0"/>
                  </a:lnTo>
                  <a:lnTo>
                    <a:pt x="1158" y="0"/>
                  </a:lnTo>
                  <a:lnTo>
                    <a:pt x="1138" y="1"/>
                  </a:lnTo>
                  <a:lnTo>
                    <a:pt x="1118" y="2"/>
                  </a:lnTo>
                  <a:lnTo>
                    <a:pt x="1099" y="4"/>
                  </a:lnTo>
                  <a:lnTo>
                    <a:pt x="1080" y="7"/>
                  </a:lnTo>
                  <a:lnTo>
                    <a:pt x="1061" y="12"/>
                  </a:lnTo>
                  <a:lnTo>
                    <a:pt x="1043" y="17"/>
                  </a:lnTo>
                  <a:lnTo>
                    <a:pt x="1025" y="22"/>
                  </a:lnTo>
                  <a:lnTo>
                    <a:pt x="1007" y="29"/>
                  </a:lnTo>
                  <a:lnTo>
                    <a:pt x="990" y="36"/>
                  </a:lnTo>
                  <a:lnTo>
                    <a:pt x="974" y="44"/>
                  </a:lnTo>
                  <a:lnTo>
                    <a:pt x="957" y="53"/>
                  </a:lnTo>
                  <a:lnTo>
                    <a:pt x="942" y="62"/>
                  </a:lnTo>
                  <a:lnTo>
                    <a:pt x="927" y="72"/>
                  </a:lnTo>
                  <a:lnTo>
                    <a:pt x="912" y="83"/>
                  </a:lnTo>
                  <a:lnTo>
                    <a:pt x="898" y="95"/>
                  </a:lnTo>
                  <a:lnTo>
                    <a:pt x="884" y="107"/>
                  </a:lnTo>
                  <a:lnTo>
                    <a:pt x="872" y="119"/>
                  </a:lnTo>
                  <a:lnTo>
                    <a:pt x="859" y="133"/>
                  </a:lnTo>
                  <a:lnTo>
                    <a:pt x="848" y="146"/>
                  </a:lnTo>
                  <a:lnTo>
                    <a:pt x="837" y="161"/>
                  </a:lnTo>
                  <a:lnTo>
                    <a:pt x="827" y="175"/>
                  </a:lnTo>
                  <a:lnTo>
                    <a:pt x="818" y="191"/>
                  </a:lnTo>
                  <a:lnTo>
                    <a:pt x="809" y="206"/>
                  </a:lnTo>
                  <a:lnTo>
                    <a:pt x="801" y="223"/>
                  </a:lnTo>
                  <a:lnTo>
                    <a:pt x="794" y="239"/>
                  </a:lnTo>
                  <a:lnTo>
                    <a:pt x="788" y="256"/>
                  </a:lnTo>
                  <a:lnTo>
                    <a:pt x="783" y="273"/>
                  </a:lnTo>
                  <a:lnTo>
                    <a:pt x="779" y="291"/>
                  </a:lnTo>
                  <a:lnTo>
                    <a:pt x="776" y="309"/>
                  </a:lnTo>
                  <a:lnTo>
                    <a:pt x="773" y="327"/>
                  </a:lnTo>
                  <a:lnTo>
                    <a:pt x="771" y="345"/>
                  </a:lnTo>
                  <a:lnTo>
                    <a:pt x="771" y="364"/>
                  </a:lnTo>
                  <a:lnTo>
                    <a:pt x="771" y="383"/>
                  </a:lnTo>
                  <a:lnTo>
                    <a:pt x="773" y="401"/>
                  </a:lnTo>
                  <a:lnTo>
                    <a:pt x="776" y="419"/>
                  </a:lnTo>
                  <a:lnTo>
                    <a:pt x="779" y="437"/>
                  </a:lnTo>
                  <a:lnTo>
                    <a:pt x="783" y="454"/>
                  </a:lnTo>
                  <a:lnTo>
                    <a:pt x="788" y="472"/>
                  </a:lnTo>
                  <a:lnTo>
                    <a:pt x="794" y="488"/>
                  </a:lnTo>
                  <a:lnTo>
                    <a:pt x="801" y="505"/>
                  </a:lnTo>
                  <a:lnTo>
                    <a:pt x="809" y="521"/>
                  </a:lnTo>
                  <a:lnTo>
                    <a:pt x="818" y="536"/>
                  </a:lnTo>
                  <a:lnTo>
                    <a:pt x="827" y="552"/>
                  </a:lnTo>
                  <a:lnTo>
                    <a:pt x="837" y="567"/>
                  </a:lnTo>
                  <a:lnTo>
                    <a:pt x="848" y="581"/>
                  </a:lnTo>
                  <a:lnTo>
                    <a:pt x="859" y="595"/>
                  </a:lnTo>
                  <a:lnTo>
                    <a:pt x="872" y="608"/>
                  </a:lnTo>
                  <a:lnTo>
                    <a:pt x="884" y="620"/>
                  </a:lnTo>
                  <a:lnTo>
                    <a:pt x="898" y="632"/>
                  </a:lnTo>
                  <a:lnTo>
                    <a:pt x="912" y="644"/>
                  </a:lnTo>
                  <a:lnTo>
                    <a:pt x="927" y="655"/>
                  </a:lnTo>
                  <a:lnTo>
                    <a:pt x="942" y="665"/>
                  </a:lnTo>
                  <a:lnTo>
                    <a:pt x="957" y="674"/>
                  </a:lnTo>
                  <a:lnTo>
                    <a:pt x="974" y="683"/>
                  </a:lnTo>
                  <a:lnTo>
                    <a:pt x="990" y="691"/>
                  </a:lnTo>
                  <a:lnTo>
                    <a:pt x="1007" y="698"/>
                  </a:lnTo>
                  <a:lnTo>
                    <a:pt x="1025" y="705"/>
                  </a:lnTo>
                  <a:lnTo>
                    <a:pt x="1043" y="710"/>
                  </a:lnTo>
                  <a:lnTo>
                    <a:pt x="1061" y="715"/>
                  </a:lnTo>
                  <a:lnTo>
                    <a:pt x="1080" y="719"/>
                  </a:lnTo>
                  <a:lnTo>
                    <a:pt x="1099" y="723"/>
                  </a:lnTo>
                  <a:lnTo>
                    <a:pt x="1118" y="725"/>
                  </a:lnTo>
                  <a:lnTo>
                    <a:pt x="1138" y="726"/>
                  </a:lnTo>
                  <a:lnTo>
                    <a:pt x="1158" y="727"/>
                  </a:lnTo>
                  <a:lnTo>
                    <a:pt x="1178" y="726"/>
                  </a:lnTo>
                  <a:lnTo>
                    <a:pt x="1197" y="725"/>
                  </a:lnTo>
                  <a:lnTo>
                    <a:pt x="1216" y="723"/>
                  </a:lnTo>
                  <a:lnTo>
                    <a:pt x="1235" y="719"/>
                  </a:lnTo>
                  <a:lnTo>
                    <a:pt x="1254" y="715"/>
                  </a:lnTo>
                  <a:lnTo>
                    <a:pt x="1272" y="710"/>
                  </a:lnTo>
                  <a:lnTo>
                    <a:pt x="1290" y="705"/>
                  </a:lnTo>
                  <a:lnTo>
                    <a:pt x="1307" y="698"/>
                  </a:lnTo>
                  <a:lnTo>
                    <a:pt x="1324" y="691"/>
                  </a:lnTo>
                  <a:lnTo>
                    <a:pt x="1341" y="683"/>
                  </a:lnTo>
                  <a:lnTo>
                    <a:pt x="1357" y="674"/>
                  </a:lnTo>
                  <a:lnTo>
                    <a:pt x="1373" y="665"/>
                  </a:lnTo>
                  <a:lnTo>
                    <a:pt x="1388" y="655"/>
                  </a:lnTo>
                  <a:lnTo>
                    <a:pt x="1403" y="644"/>
                  </a:lnTo>
                  <a:lnTo>
                    <a:pt x="1416" y="632"/>
                  </a:lnTo>
                  <a:lnTo>
                    <a:pt x="1430" y="620"/>
                  </a:lnTo>
                  <a:lnTo>
                    <a:pt x="1443" y="608"/>
                  </a:lnTo>
                  <a:lnTo>
                    <a:pt x="1455" y="595"/>
                  </a:lnTo>
                  <a:lnTo>
                    <a:pt x="1466" y="581"/>
                  </a:lnTo>
                  <a:lnTo>
                    <a:pt x="1477" y="567"/>
                  </a:lnTo>
                  <a:lnTo>
                    <a:pt x="1487" y="552"/>
                  </a:lnTo>
                  <a:lnTo>
                    <a:pt x="1497" y="536"/>
                  </a:lnTo>
                  <a:lnTo>
                    <a:pt x="1505" y="521"/>
                  </a:lnTo>
                  <a:lnTo>
                    <a:pt x="1513" y="505"/>
                  </a:lnTo>
                  <a:lnTo>
                    <a:pt x="1520" y="488"/>
                  </a:lnTo>
                  <a:lnTo>
                    <a:pt x="1526" y="472"/>
                  </a:lnTo>
                  <a:lnTo>
                    <a:pt x="1531" y="454"/>
                  </a:lnTo>
                  <a:lnTo>
                    <a:pt x="1536" y="437"/>
                  </a:lnTo>
                  <a:lnTo>
                    <a:pt x="1539" y="419"/>
                  </a:lnTo>
                  <a:lnTo>
                    <a:pt x="1541" y="401"/>
                  </a:lnTo>
                  <a:lnTo>
                    <a:pt x="1543" y="383"/>
                  </a:lnTo>
                  <a:lnTo>
                    <a:pt x="1543" y="364"/>
                  </a:lnTo>
                  <a:lnTo>
                    <a:pt x="1317" y="364"/>
                  </a:lnTo>
                  <a:close/>
                  <a:moveTo>
                    <a:pt x="227" y="362"/>
                  </a:moveTo>
                  <a:lnTo>
                    <a:pt x="386" y="212"/>
                  </a:lnTo>
                  <a:lnTo>
                    <a:pt x="545" y="362"/>
                  </a:lnTo>
                  <a:lnTo>
                    <a:pt x="386" y="512"/>
                  </a:lnTo>
                  <a:lnTo>
                    <a:pt x="227" y="362"/>
                  </a:lnTo>
                  <a:close/>
                  <a:moveTo>
                    <a:pt x="1000" y="362"/>
                  </a:moveTo>
                  <a:lnTo>
                    <a:pt x="1159" y="212"/>
                  </a:lnTo>
                  <a:lnTo>
                    <a:pt x="1319" y="362"/>
                  </a:lnTo>
                  <a:lnTo>
                    <a:pt x="1159" y="512"/>
                  </a:lnTo>
                  <a:lnTo>
                    <a:pt x="1000" y="362"/>
                  </a:lnTo>
                  <a:close/>
                  <a:moveTo>
                    <a:pt x="1533" y="37"/>
                  </a:moveTo>
                  <a:lnTo>
                    <a:pt x="1915" y="37"/>
                  </a:lnTo>
                  <a:lnTo>
                    <a:pt x="1915" y="239"/>
                  </a:lnTo>
                  <a:lnTo>
                    <a:pt x="1533" y="239"/>
                  </a:lnTo>
                  <a:lnTo>
                    <a:pt x="1533" y="37"/>
                  </a:lnTo>
                  <a:close/>
                  <a:moveTo>
                    <a:pt x="1765" y="238"/>
                  </a:moveTo>
                  <a:lnTo>
                    <a:pt x="1917" y="238"/>
                  </a:lnTo>
                  <a:lnTo>
                    <a:pt x="1917" y="707"/>
                  </a:lnTo>
                  <a:lnTo>
                    <a:pt x="1765" y="707"/>
                  </a:lnTo>
                  <a:lnTo>
                    <a:pt x="1765" y="238"/>
                  </a:lnTo>
                  <a:close/>
                  <a:moveTo>
                    <a:pt x="1952" y="37"/>
                  </a:moveTo>
                  <a:lnTo>
                    <a:pt x="2050" y="37"/>
                  </a:lnTo>
                  <a:lnTo>
                    <a:pt x="2050" y="707"/>
                  </a:lnTo>
                  <a:lnTo>
                    <a:pt x="1952" y="707"/>
                  </a:lnTo>
                  <a:lnTo>
                    <a:pt x="1952" y="37"/>
                  </a:lnTo>
                  <a:close/>
                  <a:moveTo>
                    <a:pt x="2088" y="37"/>
                  </a:moveTo>
                  <a:lnTo>
                    <a:pt x="2170" y="37"/>
                  </a:lnTo>
                  <a:lnTo>
                    <a:pt x="2170" y="240"/>
                  </a:lnTo>
                  <a:lnTo>
                    <a:pt x="2088" y="240"/>
                  </a:lnTo>
                  <a:lnTo>
                    <a:pt x="2088" y="37"/>
                  </a:lnTo>
                  <a:close/>
                  <a:moveTo>
                    <a:pt x="2206" y="37"/>
                  </a:moveTo>
                  <a:lnTo>
                    <a:pt x="2258" y="37"/>
                  </a:lnTo>
                  <a:lnTo>
                    <a:pt x="2258" y="240"/>
                  </a:lnTo>
                  <a:lnTo>
                    <a:pt x="2206" y="240"/>
                  </a:lnTo>
                  <a:lnTo>
                    <a:pt x="2206" y="3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035" name="组合 1034"/>
            <p:cNvGrpSpPr/>
            <p:nvPr/>
          </p:nvGrpSpPr>
          <p:grpSpPr>
            <a:xfrm>
              <a:off x="4205" y="144"/>
              <a:ext cx="1267" cy="456"/>
              <a:chOff x="1642" y="144"/>
              <a:chExt cx="2054" cy="929"/>
            </a:xfrm>
          </p:grpSpPr>
          <p:sp>
            <p:nvSpPr>
              <p:cNvPr id="1036" name="任意多边形 1035"/>
              <p:cNvSpPr/>
              <p:nvPr/>
            </p:nvSpPr>
            <p:spPr>
              <a:xfrm>
                <a:off x="1704" y="160"/>
                <a:ext cx="324" cy="845"/>
              </a:xfrm>
              <a:custGeom>
                <a:avLst/>
                <a:gdLst/>
                <a:ahLst/>
                <a:cxnLst/>
                <a:pathLst>
                  <a:path w="350" h="662">
                    <a:moveTo>
                      <a:pt x="209" y="662"/>
                    </a:moveTo>
                    <a:lnTo>
                      <a:pt x="140" y="662"/>
                    </a:lnTo>
                    <a:lnTo>
                      <a:pt x="140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350" y="0"/>
                    </a:lnTo>
                    <a:lnTo>
                      <a:pt x="350" y="65"/>
                    </a:lnTo>
                    <a:lnTo>
                      <a:pt x="209" y="65"/>
                    </a:lnTo>
                    <a:lnTo>
                      <a:pt x="209" y="66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37" name="任意多边形 1036"/>
              <p:cNvSpPr/>
              <p:nvPr/>
            </p:nvSpPr>
            <p:spPr>
              <a:xfrm>
                <a:off x="2095" y="160"/>
                <a:ext cx="341" cy="845"/>
              </a:xfrm>
              <a:custGeom>
                <a:avLst/>
                <a:gdLst/>
                <a:ahLst/>
                <a:cxnLst/>
                <a:pathLst>
                  <a:path w="366" h="662">
                    <a:moveTo>
                      <a:pt x="70" y="297"/>
                    </a:moveTo>
                    <a:lnTo>
                      <a:pt x="366" y="297"/>
                    </a:lnTo>
                    <a:lnTo>
                      <a:pt x="366" y="362"/>
                    </a:lnTo>
                    <a:lnTo>
                      <a:pt x="70" y="362"/>
                    </a:lnTo>
                    <a:lnTo>
                      <a:pt x="70" y="598"/>
                    </a:lnTo>
                    <a:lnTo>
                      <a:pt x="366" y="598"/>
                    </a:lnTo>
                    <a:lnTo>
                      <a:pt x="366" y="662"/>
                    </a:lnTo>
                    <a:lnTo>
                      <a:pt x="0" y="662"/>
                    </a:lnTo>
                    <a:lnTo>
                      <a:pt x="0" y="0"/>
                    </a:lnTo>
                    <a:lnTo>
                      <a:pt x="366" y="0"/>
                    </a:lnTo>
                    <a:lnTo>
                      <a:pt x="366" y="65"/>
                    </a:lnTo>
                    <a:lnTo>
                      <a:pt x="70" y="65"/>
                    </a:lnTo>
                    <a:lnTo>
                      <a:pt x="70" y="297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38" name="任意多边形 1037"/>
              <p:cNvSpPr/>
              <p:nvPr/>
            </p:nvSpPr>
            <p:spPr>
              <a:xfrm>
                <a:off x="2524" y="144"/>
                <a:ext cx="633" cy="877"/>
              </a:xfrm>
              <a:custGeom>
                <a:avLst/>
                <a:gdLst/>
                <a:ahLst/>
                <a:cxnLst/>
                <a:pathLst>
                  <a:path w="681" h="688">
                    <a:moveTo>
                      <a:pt x="598" y="184"/>
                    </a:moveTo>
                    <a:lnTo>
                      <a:pt x="591" y="177"/>
                    </a:lnTo>
                    <a:lnTo>
                      <a:pt x="585" y="170"/>
                    </a:lnTo>
                    <a:lnTo>
                      <a:pt x="579" y="162"/>
                    </a:lnTo>
                    <a:lnTo>
                      <a:pt x="573" y="156"/>
                    </a:lnTo>
                    <a:lnTo>
                      <a:pt x="567" y="149"/>
                    </a:lnTo>
                    <a:lnTo>
                      <a:pt x="560" y="143"/>
                    </a:lnTo>
                    <a:lnTo>
                      <a:pt x="554" y="137"/>
                    </a:lnTo>
                    <a:lnTo>
                      <a:pt x="547" y="131"/>
                    </a:lnTo>
                    <a:lnTo>
                      <a:pt x="541" y="125"/>
                    </a:lnTo>
                    <a:lnTo>
                      <a:pt x="534" y="120"/>
                    </a:lnTo>
                    <a:lnTo>
                      <a:pt x="527" y="115"/>
                    </a:lnTo>
                    <a:lnTo>
                      <a:pt x="520" y="110"/>
                    </a:lnTo>
                    <a:lnTo>
                      <a:pt x="513" y="106"/>
                    </a:lnTo>
                    <a:lnTo>
                      <a:pt x="506" y="101"/>
                    </a:lnTo>
                    <a:lnTo>
                      <a:pt x="499" y="97"/>
                    </a:lnTo>
                    <a:lnTo>
                      <a:pt x="491" y="93"/>
                    </a:lnTo>
                    <a:lnTo>
                      <a:pt x="484" y="90"/>
                    </a:lnTo>
                    <a:lnTo>
                      <a:pt x="477" y="87"/>
                    </a:lnTo>
                    <a:lnTo>
                      <a:pt x="469" y="84"/>
                    </a:lnTo>
                    <a:lnTo>
                      <a:pt x="461" y="81"/>
                    </a:lnTo>
                    <a:lnTo>
                      <a:pt x="453" y="78"/>
                    </a:lnTo>
                    <a:lnTo>
                      <a:pt x="445" y="76"/>
                    </a:lnTo>
                    <a:lnTo>
                      <a:pt x="437" y="74"/>
                    </a:lnTo>
                    <a:lnTo>
                      <a:pt x="429" y="72"/>
                    </a:lnTo>
                    <a:lnTo>
                      <a:pt x="420" y="70"/>
                    </a:lnTo>
                    <a:lnTo>
                      <a:pt x="412" y="69"/>
                    </a:lnTo>
                    <a:lnTo>
                      <a:pt x="403" y="67"/>
                    </a:lnTo>
                    <a:lnTo>
                      <a:pt x="394" y="66"/>
                    </a:lnTo>
                    <a:lnTo>
                      <a:pt x="385" y="65"/>
                    </a:lnTo>
                    <a:lnTo>
                      <a:pt x="376" y="65"/>
                    </a:lnTo>
                    <a:lnTo>
                      <a:pt x="367" y="65"/>
                    </a:lnTo>
                    <a:lnTo>
                      <a:pt x="358" y="64"/>
                    </a:lnTo>
                    <a:lnTo>
                      <a:pt x="351" y="64"/>
                    </a:lnTo>
                    <a:lnTo>
                      <a:pt x="343" y="65"/>
                    </a:lnTo>
                    <a:lnTo>
                      <a:pt x="336" y="65"/>
                    </a:lnTo>
                    <a:lnTo>
                      <a:pt x="329" y="66"/>
                    </a:lnTo>
                    <a:lnTo>
                      <a:pt x="322" y="66"/>
                    </a:lnTo>
                    <a:lnTo>
                      <a:pt x="315" y="67"/>
                    </a:lnTo>
                    <a:lnTo>
                      <a:pt x="308" y="68"/>
                    </a:lnTo>
                    <a:lnTo>
                      <a:pt x="301" y="70"/>
                    </a:lnTo>
                    <a:lnTo>
                      <a:pt x="294" y="71"/>
                    </a:lnTo>
                    <a:lnTo>
                      <a:pt x="288" y="72"/>
                    </a:lnTo>
                    <a:lnTo>
                      <a:pt x="281" y="74"/>
                    </a:lnTo>
                    <a:lnTo>
                      <a:pt x="274" y="76"/>
                    </a:lnTo>
                    <a:lnTo>
                      <a:pt x="268" y="78"/>
                    </a:lnTo>
                    <a:lnTo>
                      <a:pt x="262" y="80"/>
                    </a:lnTo>
                    <a:lnTo>
                      <a:pt x="255" y="82"/>
                    </a:lnTo>
                    <a:lnTo>
                      <a:pt x="249" y="85"/>
                    </a:lnTo>
                    <a:lnTo>
                      <a:pt x="243" y="88"/>
                    </a:lnTo>
                    <a:lnTo>
                      <a:pt x="236" y="90"/>
                    </a:lnTo>
                    <a:lnTo>
                      <a:pt x="230" y="93"/>
                    </a:lnTo>
                    <a:lnTo>
                      <a:pt x="224" y="96"/>
                    </a:lnTo>
                    <a:lnTo>
                      <a:pt x="218" y="100"/>
                    </a:lnTo>
                    <a:lnTo>
                      <a:pt x="212" y="103"/>
                    </a:lnTo>
                    <a:lnTo>
                      <a:pt x="206" y="107"/>
                    </a:lnTo>
                    <a:lnTo>
                      <a:pt x="201" y="111"/>
                    </a:lnTo>
                    <a:lnTo>
                      <a:pt x="195" y="114"/>
                    </a:lnTo>
                    <a:lnTo>
                      <a:pt x="189" y="118"/>
                    </a:lnTo>
                    <a:lnTo>
                      <a:pt x="184" y="123"/>
                    </a:lnTo>
                    <a:lnTo>
                      <a:pt x="178" y="127"/>
                    </a:lnTo>
                    <a:lnTo>
                      <a:pt x="173" y="132"/>
                    </a:lnTo>
                    <a:lnTo>
                      <a:pt x="167" y="136"/>
                    </a:lnTo>
                    <a:lnTo>
                      <a:pt x="162" y="141"/>
                    </a:lnTo>
                    <a:lnTo>
                      <a:pt x="157" y="146"/>
                    </a:lnTo>
                    <a:lnTo>
                      <a:pt x="152" y="152"/>
                    </a:lnTo>
                    <a:lnTo>
                      <a:pt x="147" y="156"/>
                    </a:lnTo>
                    <a:lnTo>
                      <a:pt x="142" y="162"/>
                    </a:lnTo>
                    <a:lnTo>
                      <a:pt x="137" y="167"/>
                    </a:lnTo>
                    <a:lnTo>
                      <a:pt x="133" y="173"/>
                    </a:lnTo>
                    <a:lnTo>
                      <a:pt x="128" y="178"/>
                    </a:lnTo>
                    <a:lnTo>
                      <a:pt x="124" y="184"/>
                    </a:lnTo>
                    <a:lnTo>
                      <a:pt x="120" y="189"/>
                    </a:lnTo>
                    <a:lnTo>
                      <a:pt x="117" y="195"/>
                    </a:lnTo>
                    <a:lnTo>
                      <a:pt x="113" y="201"/>
                    </a:lnTo>
                    <a:lnTo>
                      <a:pt x="109" y="206"/>
                    </a:lnTo>
                    <a:lnTo>
                      <a:pt x="106" y="212"/>
                    </a:lnTo>
                    <a:lnTo>
                      <a:pt x="103" y="218"/>
                    </a:lnTo>
                    <a:lnTo>
                      <a:pt x="100" y="224"/>
                    </a:lnTo>
                    <a:lnTo>
                      <a:pt x="97" y="230"/>
                    </a:lnTo>
                    <a:lnTo>
                      <a:pt x="94" y="236"/>
                    </a:lnTo>
                    <a:lnTo>
                      <a:pt x="92" y="242"/>
                    </a:lnTo>
                    <a:lnTo>
                      <a:pt x="89" y="248"/>
                    </a:lnTo>
                    <a:lnTo>
                      <a:pt x="87" y="254"/>
                    </a:lnTo>
                    <a:lnTo>
                      <a:pt x="85" y="261"/>
                    </a:lnTo>
                    <a:lnTo>
                      <a:pt x="83" y="267"/>
                    </a:lnTo>
                    <a:lnTo>
                      <a:pt x="82" y="274"/>
                    </a:lnTo>
                    <a:lnTo>
                      <a:pt x="80" y="280"/>
                    </a:lnTo>
                    <a:lnTo>
                      <a:pt x="79" y="287"/>
                    </a:lnTo>
                    <a:lnTo>
                      <a:pt x="77" y="293"/>
                    </a:lnTo>
                    <a:lnTo>
                      <a:pt x="76" y="300"/>
                    </a:lnTo>
                    <a:lnTo>
                      <a:pt x="75" y="306"/>
                    </a:lnTo>
                    <a:lnTo>
                      <a:pt x="75" y="313"/>
                    </a:lnTo>
                    <a:lnTo>
                      <a:pt x="74" y="320"/>
                    </a:lnTo>
                    <a:lnTo>
                      <a:pt x="74" y="327"/>
                    </a:lnTo>
                    <a:lnTo>
                      <a:pt x="73" y="334"/>
                    </a:lnTo>
                    <a:lnTo>
                      <a:pt x="73" y="341"/>
                    </a:lnTo>
                    <a:lnTo>
                      <a:pt x="73" y="348"/>
                    </a:lnTo>
                    <a:lnTo>
                      <a:pt x="74" y="356"/>
                    </a:lnTo>
                    <a:lnTo>
                      <a:pt x="74" y="363"/>
                    </a:lnTo>
                    <a:lnTo>
                      <a:pt x="75" y="370"/>
                    </a:lnTo>
                    <a:lnTo>
                      <a:pt x="75" y="377"/>
                    </a:lnTo>
                    <a:lnTo>
                      <a:pt x="76" y="385"/>
                    </a:lnTo>
                    <a:lnTo>
                      <a:pt x="77" y="392"/>
                    </a:lnTo>
                    <a:lnTo>
                      <a:pt x="79" y="398"/>
                    </a:lnTo>
                    <a:lnTo>
                      <a:pt x="80" y="405"/>
                    </a:lnTo>
                    <a:lnTo>
                      <a:pt x="82" y="412"/>
                    </a:lnTo>
                    <a:lnTo>
                      <a:pt x="83" y="419"/>
                    </a:lnTo>
                    <a:lnTo>
                      <a:pt x="85" y="425"/>
                    </a:lnTo>
                    <a:lnTo>
                      <a:pt x="87" y="432"/>
                    </a:lnTo>
                    <a:lnTo>
                      <a:pt x="89" y="439"/>
                    </a:lnTo>
                    <a:lnTo>
                      <a:pt x="92" y="445"/>
                    </a:lnTo>
                    <a:lnTo>
                      <a:pt x="94" y="451"/>
                    </a:lnTo>
                    <a:lnTo>
                      <a:pt x="97" y="458"/>
                    </a:lnTo>
                    <a:lnTo>
                      <a:pt x="100" y="464"/>
                    </a:lnTo>
                    <a:lnTo>
                      <a:pt x="103" y="470"/>
                    </a:lnTo>
                    <a:lnTo>
                      <a:pt x="106" y="476"/>
                    </a:lnTo>
                    <a:lnTo>
                      <a:pt x="109" y="482"/>
                    </a:lnTo>
                    <a:lnTo>
                      <a:pt x="113" y="488"/>
                    </a:lnTo>
                    <a:lnTo>
                      <a:pt x="116" y="494"/>
                    </a:lnTo>
                    <a:lnTo>
                      <a:pt x="120" y="500"/>
                    </a:lnTo>
                    <a:lnTo>
                      <a:pt x="124" y="505"/>
                    </a:lnTo>
                    <a:lnTo>
                      <a:pt x="128" y="511"/>
                    </a:lnTo>
                    <a:lnTo>
                      <a:pt x="133" y="517"/>
                    </a:lnTo>
                    <a:lnTo>
                      <a:pt x="137" y="522"/>
                    </a:lnTo>
                    <a:lnTo>
                      <a:pt x="142" y="527"/>
                    </a:lnTo>
                    <a:lnTo>
                      <a:pt x="146" y="533"/>
                    </a:lnTo>
                    <a:lnTo>
                      <a:pt x="151" y="538"/>
                    </a:lnTo>
                    <a:lnTo>
                      <a:pt x="156" y="543"/>
                    </a:lnTo>
                    <a:lnTo>
                      <a:pt x="162" y="548"/>
                    </a:lnTo>
                    <a:lnTo>
                      <a:pt x="167" y="553"/>
                    </a:lnTo>
                    <a:lnTo>
                      <a:pt x="172" y="558"/>
                    </a:lnTo>
                    <a:lnTo>
                      <a:pt x="178" y="562"/>
                    </a:lnTo>
                    <a:lnTo>
                      <a:pt x="183" y="567"/>
                    </a:lnTo>
                    <a:lnTo>
                      <a:pt x="189" y="571"/>
                    </a:lnTo>
                    <a:lnTo>
                      <a:pt x="194" y="575"/>
                    </a:lnTo>
                    <a:lnTo>
                      <a:pt x="200" y="579"/>
                    </a:lnTo>
                    <a:lnTo>
                      <a:pt x="206" y="583"/>
                    </a:lnTo>
                    <a:lnTo>
                      <a:pt x="212" y="587"/>
                    </a:lnTo>
                    <a:lnTo>
                      <a:pt x="218" y="590"/>
                    </a:lnTo>
                    <a:lnTo>
                      <a:pt x="224" y="593"/>
                    </a:lnTo>
                    <a:lnTo>
                      <a:pt x="230" y="597"/>
                    </a:lnTo>
                    <a:lnTo>
                      <a:pt x="236" y="599"/>
                    </a:lnTo>
                    <a:lnTo>
                      <a:pt x="242" y="602"/>
                    </a:lnTo>
                    <a:lnTo>
                      <a:pt x="248" y="605"/>
                    </a:lnTo>
                    <a:lnTo>
                      <a:pt x="255" y="607"/>
                    </a:lnTo>
                    <a:lnTo>
                      <a:pt x="261" y="610"/>
                    </a:lnTo>
                    <a:lnTo>
                      <a:pt x="267" y="612"/>
                    </a:lnTo>
                    <a:lnTo>
                      <a:pt x="274" y="614"/>
                    </a:lnTo>
                    <a:lnTo>
                      <a:pt x="281" y="616"/>
                    </a:lnTo>
                    <a:lnTo>
                      <a:pt x="287" y="617"/>
                    </a:lnTo>
                    <a:lnTo>
                      <a:pt x="294" y="619"/>
                    </a:lnTo>
                    <a:lnTo>
                      <a:pt x="301" y="620"/>
                    </a:lnTo>
                    <a:lnTo>
                      <a:pt x="308" y="622"/>
                    </a:lnTo>
                    <a:lnTo>
                      <a:pt x="315" y="623"/>
                    </a:lnTo>
                    <a:lnTo>
                      <a:pt x="322" y="623"/>
                    </a:lnTo>
                    <a:lnTo>
                      <a:pt x="329" y="624"/>
                    </a:lnTo>
                    <a:lnTo>
                      <a:pt x="336" y="625"/>
                    </a:lnTo>
                    <a:lnTo>
                      <a:pt x="343" y="625"/>
                    </a:lnTo>
                    <a:lnTo>
                      <a:pt x="350" y="626"/>
                    </a:lnTo>
                    <a:lnTo>
                      <a:pt x="358" y="626"/>
                    </a:lnTo>
                    <a:lnTo>
                      <a:pt x="367" y="625"/>
                    </a:lnTo>
                    <a:lnTo>
                      <a:pt x="376" y="625"/>
                    </a:lnTo>
                    <a:lnTo>
                      <a:pt x="385" y="625"/>
                    </a:lnTo>
                    <a:lnTo>
                      <a:pt x="394" y="624"/>
                    </a:lnTo>
                    <a:lnTo>
                      <a:pt x="402" y="623"/>
                    </a:lnTo>
                    <a:lnTo>
                      <a:pt x="411" y="621"/>
                    </a:lnTo>
                    <a:lnTo>
                      <a:pt x="419" y="620"/>
                    </a:lnTo>
                    <a:lnTo>
                      <a:pt x="428" y="618"/>
                    </a:lnTo>
                    <a:lnTo>
                      <a:pt x="436" y="616"/>
                    </a:lnTo>
                    <a:lnTo>
                      <a:pt x="444" y="614"/>
                    </a:lnTo>
                    <a:lnTo>
                      <a:pt x="452" y="612"/>
                    </a:lnTo>
                    <a:lnTo>
                      <a:pt x="460" y="609"/>
                    </a:lnTo>
                    <a:lnTo>
                      <a:pt x="467" y="607"/>
                    </a:lnTo>
                    <a:lnTo>
                      <a:pt x="475" y="604"/>
                    </a:lnTo>
                    <a:lnTo>
                      <a:pt x="483" y="600"/>
                    </a:lnTo>
                    <a:lnTo>
                      <a:pt x="490" y="597"/>
                    </a:lnTo>
                    <a:lnTo>
                      <a:pt x="497" y="593"/>
                    </a:lnTo>
                    <a:lnTo>
                      <a:pt x="505" y="589"/>
                    </a:lnTo>
                    <a:lnTo>
                      <a:pt x="512" y="585"/>
                    </a:lnTo>
                    <a:lnTo>
                      <a:pt x="519" y="581"/>
                    </a:lnTo>
                    <a:lnTo>
                      <a:pt x="525" y="576"/>
                    </a:lnTo>
                    <a:lnTo>
                      <a:pt x="532" y="571"/>
                    </a:lnTo>
                    <a:lnTo>
                      <a:pt x="539" y="566"/>
                    </a:lnTo>
                    <a:lnTo>
                      <a:pt x="545" y="561"/>
                    </a:lnTo>
                    <a:lnTo>
                      <a:pt x="551" y="556"/>
                    </a:lnTo>
                    <a:lnTo>
                      <a:pt x="558" y="550"/>
                    </a:lnTo>
                    <a:lnTo>
                      <a:pt x="564" y="544"/>
                    </a:lnTo>
                    <a:lnTo>
                      <a:pt x="570" y="538"/>
                    </a:lnTo>
                    <a:lnTo>
                      <a:pt x="576" y="532"/>
                    </a:lnTo>
                    <a:lnTo>
                      <a:pt x="581" y="525"/>
                    </a:lnTo>
                    <a:lnTo>
                      <a:pt x="587" y="518"/>
                    </a:lnTo>
                    <a:lnTo>
                      <a:pt x="593" y="511"/>
                    </a:lnTo>
                    <a:lnTo>
                      <a:pt x="675" y="511"/>
                    </a:lnTo>
                    <a:lnTo>
                      <a:pt x="669" y="522"/>
                    </a:lnTo>
                    <a:lnTo>
                      <a:pt x="662" y="532"/>
                    </a:lnTo>
                    <a:lnTo>
                      <a:pt x="656" y="542"/>
                    </a:lnTo>
                    <a:lnTo>
                      <a:pt x="649" y="551"/>
                    </a:lnTo>
                    <a:lnTo>
                      <a:pt x="641" y="560"/>
                    </a:lnTo>
                    <a:lnTo>
                      <a:pt x="634" y="569"/>
                    </a:lnTo>
                    <a:lnTo>
                      <a:pt x="626" y="578"/>
                    </a:lnTo>
                    <a:lnTo>
                      <a:pt x="618" y="586"/>
                    </a:lnTo>
                    <a:lnTo>
                      <a:pt x="610" y="594"/>
                    </a:lnTo>
                    <a:lnTo>
                      <a:pt x="602" y="602"/>
                    </a:lnTo>
                    <a:lnTo>
                      <a:pt x="593" y="609"/>
                    </a:lnTo>
                    <a:lnTo>
                      <a:pt x="584" y="617"/>
                    </a:lnTo>
                    <a:lnTo>
                      <a:pt x="574" y="623"/>
                    </a:lnTo>
                    <a:lnTo>
                      <a:pt x="565" y="630"/>
                    </a:lnTo>
                    <a:lnTo>
                      <a:pt x="555" y="636"/>
                    </a:lnTo>
                    <a:lnTo>
                      <a:pt x="545" y="642"/>
                    </a:lnTo>
                    <a:lnTo>
                      <a:pt x="535" y="648"/>
                    </a:lnTo>
                    <a:lnTo>
                      <a:pt x="525" y="653"/>
                    </a:lnTo>
                    <a:lnTo>
                      <a:pt x="514" y="658"/>
                    </a:lnTo>
                    <a:lnTo>
                      <a:pt x="503" y="662"/>
                    </a:lnTo>
                    <a:lnTo>
                      <a:pt x="493" y="667"/>
                    </a:lnTo>
                    <a:lnTo>
                      <a:pt x="481" y="670"/>
                    </a:lnTo>
                    <a:lnTo>
                      <a:pt x="470" y="674"/>
                    </a:lnTo>
                    <a:lnTo>
                      <a:pt x="459" y="677"/>
                    </a:lnTo>
                    <a:lnTo>
                      <a:pt x="448" y="679"/>
                    </a:lnTo>
                    <a:lnTo>
                      <a:pt x="436" y="682"/>
                    </a:lnTo>
                    <a:lnTo>
                      <a:pt x="424" y="684"/>
                    </a:lnTo>
                    <a:lnTo>
                      <a:pt x="412" y="685"/>
                    </a:lnTo>
                    <a:lnTo>
                      <a:pt x="400" y="687"/>
                    </a:lnTo>
                    <a:lnTo>
                      <a:pt x="388" y="687"/>
                    </a:lnTo>
                    <a:lnTo>
                      <a:pt x="375" y="688"/>
                    </a:lnTo>
                    <a:lnTo>
                      <a:pt x="363" y="688"/>
                    </a:lnTo>
                    <a:lnTo>
                      <a:pt x="353" y="688"/>
                    </a:lnTo>
                    <a:lnTo>
                      <a:pt x="344" y="688"/>
                    </a:lnTo>
                    <a:lnTo>
                      <a:pt x="334" y="687"/>
                    </a:lnTo>
                    <a:lnTo>
                      <a:pt x="325" y="687"/>
                    </a:lnTo>
                    <a:lnTo>
                      <a:pt x="316" y="686"/>
                    </a:lnTo>
                    <a:lnTo>
                      <a:pt x="306" y="685"/>
                    </a:lnTo>
                    <a:lnTo>
                      <a:pt x="297" y="683"/>
                    </a:lnTo>
                    <a:lnTo>
                      <a:pt x="288" y="682"/>
                    </a:lnTo>
                    <a:lnTo>
                      <a:pt x="279" y="680"/>
                    </a:lnTo>
                    <a:lnTo>
                      <a:pt x="271" y="679"/>
                    </a:lnTo>
                    <a:lnTo>
                      <a:pt x="262" y="676"/>
                    </a:lnTo>
                    <a:lnTo>
                      <a:pt x="254" y="674"/>
                    </a:lnTo>
                    <a:lnTo>
                      <a:pt x="245" y="672"/>
                    </a:lnTo>
                    <a:lnTo>
                      <a:pt x="237" y="669"/>
                    </a:lnTo>
                    <a:lnTo>
                      <a:pt x="228" y="666"/>
                    </a:lnTo>
                    <a:lnTo>
                      <a:pt x="220" y="663"/>
                    </a:lnTo>
                    <a:lnTo>
                      <a:pt x="212" y="660"/>
                    </a:lnTo>
                    <a:lnTo>
                      <a:pt x="204" y="657"/>
                    </a:lnTo>
                    <a:lnTo>
                      <a:pt x="196" y="653"/>
                    </a:lnTo>
                    <a:lnTo>
                      <a:pt x="189" y="649"/>
                    </a:lnTo>
                    <a:lnTo>
                      <a:pt x="181" y="645"/>
                    </a:lnTo>
                    <a:lnTo>
                      <a:pt x="174" y="641"/>
                    </a:lnTo>
                    <a:lnTo>
                      <a:pt x="166" y="637"/>
                    </a:lnTo>
                    <a:lnTo>
                      <a:pt x="159" y="632"/>
                    </a:lnTo>
                    <a:lnTo>
                      <a:pt x="151" y="627"/>
                    </a:lnTo>
                    <a:lnTo>
                      <a:pt x="144" y="622"/>
                    </a:lnTo>
                    <a:lnTo>
                      <a:pt x="137" y="617"/>
                    </a:lnTo>
                    <a:lnTo>
                      <a:pt x="130" y="612"/>
                    </a:lnTo>
                    <a:lnTo>
                      <a:pt x="123" y="607"/>
                    </a:lnTo>
                    <a:lnTo>
                      <a:pt x="117" y="601"/>
                    </a:lnTo>
                    <a:lnTo>
                      <a:pt x="110" y="595"/>
                    </a:lnTo>
                    <a:lnTo>
                      <a:pt x="104" y="589"/>
                    </a:lnTo>
                    <a:lnTo>
                      <a:pt x="97" y="582"/>
                    </a:lnTo>
                    <a:lnTo>
                      <a:pt x="91" y="576"/>
                    </a:lnTo>
                    <a:lnTo>
                      <a:pt x="85" y="569"/>
                    </a:lnTo>
                    <a:lnTo>
                      <a:pt x="79" y="563"/>
                    </a:lnTo>
                    <a:lnTo>
                      <a:pt x="74" y="556"/>
                    </a:lnTo>
                    <a:lnTo>
                      <a:pt x="68" y="550"/>
                    </a:lnTo>
                    <a:lnTo>
                      <a:pt x="63" y="543"/>
                    </a:lnTo>
                    <a:lnTo>
                      <a:pt x="58" y="536"/>
                    </a:lnTo>
                    <a:lnTo>
                      <a:pt x="53" y="529"/>
                    </a:lnTo>
                    <a:lnTo>
                      <a:pt x="49" y="521"/>
                    </a:lnTo>
                    <a:lnTo>
                      <a:pt x="45" y="514"/>
                    </a:lnTo>
                    <a:lnTo>
                      <a:pt x="40" y="507"/>
                    </a:lnTo>
                    <a:lnTo>
                      <a:pt x="37" y="500"/>
                    </a:lnTo>
                    <a:lnTo>
                      <a:pt x="33" y="492"/>
                    </a:lnTo>
                    <a:lnTo>
                      <a:pt x="29" y="484"/>
                    </a:lnTo>
                    <a:lnTo>
                      <a:pt x="26" y="477"/>
                    </a:lnTo>
                    <a:lnTo>
                      <a:pt x="23" y="469"/>
                    </a:lnTo>
                    <a:lnTo>
                      <a:pt x="20" y="461"/>
                    </a:lnTo>
                    <a:lnTo>
                      <a:pt x="17" y="453"/>
                    </a:lnTo>
                    <a:lnTo>
                      <a:pt x="15" y="445"/>
                    </a:lnTo>
                    <a:lnTo>
                      <a:pt x="12" y="436"/>
                    </a:lnTo>
                    <a:lnTo>
                      <a:pt x="10" y="428"/>
                    </a:lnTo>
                    <a:lnTo>
                      <a:pt x="8" y="420"/>
                    </a:lnTo>
                    <a:lnTo>
                      <a:pt x="6" y="411"/>
                    </a:lnTo>
                    <a:lnTo>
                      <a:pt x="5" y="403"/>
                    </a:lnTo>
                    <a:lnTo>
                      <a:pt x="4" y="394"/>
                    </a:lnTo>
                    <a:lnTo>
                      <a:pt x="2" y="385"/>
                    </a:lnTo>
                    <a:lnTo>
                      <a:pt x="2" y="376"/>
                    </a:lnTo>
                    <a:lnTo>
                      <a:pt x="1" y="367"/>
                    </a:lnTo>
                    <a:lnTo>
                      <a:pt x="0" y="358"/>
                    </a:lnTo>
                    <a:lnTo>
                      <a:pt x="0" y="349"/>
                    </a:lnTo>
                    <a:lnTo>
                      <a:pt x="0" y="340"/>
                    </a:lnTo>
                    <a:lnTo>
                      <a:pt x="0" y="332"/>
                    </a:lnTo>
                    <a:lnTo>
                      <a:pt x="0" y="323"/>
                    </a:lnTo>
                    <a:lnTo>
                      <a:pt x="1" y="314"/>
                    </a:lnTo>
                    <a:lnTo>
                      <a:pt x="2" y="306"/>
                    </a:lnTo>
                    <a:lnTo>
                      <a:pt x="3" y="297"/>
                    </a:lnTo>
                    <a:lnTo>
                      <a:pt x="4" y="289"/>
                    </a:lnTo>
                    <a:lnTo>
                      <a:pt x="5" y="281"/>
                    </a:lnTo>
                    <a:lnTo>
                      <a:pt x="7" y="272"/>
                    </a:lnTo>
                    <a:lnTo>
                      <a:pt x="9" y="264"/>
                    </a:lnTo>
                    <a:lnTo>
                      <a:pt x="11" y="256"/>
                    </a:lnTo>
                    <a:lnTo>
                      <a:pt x="13" y="248"/>
                    </a:lnTo>
                    <a:lnTo>
                      <a:pt x="16" y="240"/>
                    </a:lnTo>
                    <a:lnTo>
                      <a:pt x="19" y="232"/>
                    </a:lnTo>
                    <a:lnTo>
                      <a:pt x="22" y="224"/>
                    </a:lnTo>
                    <a:lnTo>
                      <a:pt x="25" y="216"/>
                    </a:lnTo>
                    <a:lnTo>
                      <a:pt x="28" y="208"/>
                    </a:lnTo>
                    <a:lnTo>
                      <a:pt x="32" y="200"/>
                    </a:lnTo>
                    <a:lnTo>
                      <a:pt x="35" y="193"/>
                    </a:lnTo>
                    <a:lnTo>
                      <a:pt x="39" y="185"/>
                    </a:lnTo>
                    <a:lnTo>
                      <a:pt x="44" y="178"/>
                    </a:lnTo>
                    <a:lnTo>
                      <a:pt x="48" y="170"/>
                    </a:lnTo>
                    <a:lnTo>
                      <a:pt x="53" y="163"/>
                    </a:lnTo>
                    <a:lnTo>
                      <a:pt x="58" y="156"/>
                    </a:lnTo>
                    <a:lnTo>
                      <a:pt x="63" y="149"/>
                    </a:lnTo>
                    <a:lnTo>
                      <a:pt x="68" y="142"/>
                    </a:lnTo>
                    <a:lnTo>
                      <a:pt x="73" y="135"/>
                    </a:lnTo>
                    <a:lnTo>
                      <a:pt x="79" y="128"/>
                    </a:lnTo>
                    <a:lnTo>
                      <a:pt x="85" y="122"/>
                    </a:lnTo>
                    <a:lnTo>
                      <a:pt x="91" y="115"/>
                    </a:lnTo>
                    <a:lnTo>
                      <a:pt x="97" y="108"/>
                    </a:lnTo>
                    <a:lnTo>
                      <a:pt x="103" y="102"/>
                    </a:lnTo>
                    <a:lnTo>
                      <a:pt x="110" y="96"/>
                    </a:lnTo>
                    <a:lnTo>
                      <a:pt x="117" y="90"/>
                    </a:lnTo>
                    <a:lnTo>
                      <a:pt x="123" y="84"/>
                    </a:lnTo>
                    <a:lnTo>
                      <a:pt x="130" y="79"/>
                    </a:lnTo>
                    <a:lnTo>
                      <a:pt x="136" y="74"/>
                    </a:lnTo>
                    <a:lnTo>
                      <a:pt x="143" y="69"/>
                    </a:lnTo>
                    <a:lnTo>
                      <a:pt x="150" y="64"/>
                    </a:lnTo>
                    <a:lnTo>
                      <a:pt x="157" y="59"/>
                    </a:lnTo>
                    <a:lnTo>
                      <a:pt x="164" y="54"/>
                    </a:lnTo>
                    <a:lnTo>
                      <a:pt x="171" y="50"/>
                    </a:lnTo>
                    <a:lnTo>
                      <a:pt x="178" y="46"/>
                    </a:lnTo>
                    <a:lnTo>
                      <a:pt x="185" y="42"/>
                    </a:lnTo>
                    <a:lnTo>
                      <a:pt x="193" y="38"/>
                    </a:lnTo>
                    <a:lnTo>
                      <a:pt x="200" y="34"/>
                    </a:lnTo>
                    <a:lnTo>
                      <a:pt x="208" y="31"/>
                    </a:lnTo>
                    <a:lnTo>
                      <a:pt x="215" y="27"/>
                    </a:lnTo>
                    <a:lnTo>
                      <a:pt x="223" y="24"/>
                    </a:lnTo>
                    <a:lnTo>
                      <a:pt x="231" y="21"/>
                    </a:lnTo>
                    <a:lnTo>
                      <a:pt x="239" y="18"/>
                    </a:lnTo>
                    <a:lnTo>
                      <a:pt x="247" y="16"/>
                    </a:lnTo>
                    <a:lnTo>
                      <a:pt x="255" y="14"/>
                    </a:lnTo>
                    <a:lnTo>
                      <a:pt x="263" y="11"/>
                    </a:lnTo>
                    <a:lnTo>
                      <a:pt x="272" y="9"/>
                    </a:lnTo>
                    <a:lnTo>
                      <a:pt x="280" y="8"/>
                    </a:lnTo>
                    <a:lnTo>
                      <a:pt x="289" y="6"/>
                    </a:lnTo>
                    <a:lnTo>
                      <a:pt x="297" y="4"/>
                    </a:lnTo>
                    <a:lnTo>
                      <a:pt x="306" y="3"/>
                    </a:lnTo>
                    <a:lnTo>
                      <a:pt x="314" y="2"/>
                    </a:lnTo>
                    <a:lnTo>
                      <a:pt x="323" y="1"/>
                    </a:lnTo>
                    <a:lnTo>
                      <a:pt x="332" y="1"/>
                    </a:lnTo>
                    <a:lnTo>
                      <a:pt x="341" y="0"/>
                    </a:lnTo>
                    <a:lnTo>
                      <a:pt x="350" y="0"/>
                    </a:lnTo>
                    <a:lnTo>
                      <a:pt x="359" y="0"/>
                    </a:lnTo>
                    <a:lnTo>
                      <a:pt x="372" y="0"/>
                    </a:lnTo>
                    <a:lnTo>
                      <a:pt x="385" y="0"/>
                    </a:lnTo>
                    <a:lnTo>
                      <a:pt x="398" y="2"/>
                    </a:lnTo>
                    <a:lnTo>
                      <a:pt x="410" y="3"/>
                    </a:lnTo>
                    <a:lnTo>
                      <a:pt x="423" y="5"/>
                    </a:lnTo>
                    <a:lnTo>
                      <a:pt x="435" y="7"/>
                    </a:lnTo>
                    <a:lnTo>
                      <a:pt x="447" y="9"/>
                    </a:lnTo>
                    <a:lnTo>
                      <a:pt x="459" y="12"/>
                    </a:lnTo>
                    <a:lnTo>
                      <a:pt x="470" y="15"/>
                    </a:lnTo>
                    <a:lnTo>
                      <a:pt x="482" y="19"/>
                    </a:lnTo>
                    <a:lnTo>
                      <a:pt x="493" y="23"/>
                    </a:lnTo>
                    <a:lnTo>
                      <a:pt x="505" y="27"/>
                    </a:lnTo>
                    <a:lnTo>
                      <a:pt x="516" y="32"/>
                    </a:lnTo>
                    <a:lnTo>
                      <a:pt x="526" y="37"/>
                    </a:lnTo>
                    <a:lnTo>
                      <a:pt x="537" y="42"/>
                    </a:lnTo>
                    <a:lnTo>
                      <a:pt x="548" y="48"/>
                    </a:lnTo>
                    <a:lnTo>
                      <a:pt x="558" y="54"/>
                    </a:lnTo>
                    <a:lnTo>
                      <a:pt x="568" y="61"/>
                    </a:lnTo>
                    <a:lnTo>
                      <a:pt x="578" y="68"/>
                    </a:lnTo>
                    <a:lnTo>
                      <a:pt x="588" y="75"/>
                    </a:lnTo>
                    <a:lnTo>
                      <a:pt x="597" y="82"/>
                    </a:lnTo>
                    <a:lnTo>
                      <a:pt x="606" y="90"/>
                    </a:lnTo>
                    <a:lnTo>
                      <a:pt x="615" y="98"/>
                    </a:lnTo>
                    <a:lnTo>
                      <a:pt x="623" y="106"/>
                    </a:lnTo>
                    <a:lnTo>
                      <a:pt x="631" y="115"/>
                    </a:lnTo>
                    <a:lnTo>
                      <a:pt x="639" y="124"/>
                    </a:lnTo>
                    <a:lnTo>
                      <a:pt x="647" y="133"/>
                    </a:lnTo>
                    <a:lnTo>
                      <a:pt x="654" y="143"/>
                    </a:lnTo>
                    <a:lnTo>
                      <a:pt x="661" y="153"/>
                    </a:lnTo>
                    <a:lnTo>
                      <a:pt x="668" y="163"/>
                    </a:lnTo>
                    <a:lnTo>
                      <a:pt x="674" y="173"/>
                    </a:lnTo>
                    <a:lnTo>
                      <a:pt x="681" y="184"/>
                    </a:lnTo>
                    <a:lnTo>
                      <a:pt x="598" y="184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39" name="任意多边形 1038"/>
              <p:cNvSpPr/>
              <p:nvPr/>
            </p:nvSpPr>
            <p:spPr>
              <a:xfrm>
                <a:off x="3250" y="160"/>
                <a:ext cx="439" cy="845"/>
              </a:xfrm>
              <a:custGeom>
                <a:avLst/>
                <a:gdLst/>
                <a:ahLst/>
                <a:cxnLst/>
                <a:pathLst>
                  <a:path w="474" h="662">
                    <a:moveTo>
                      <a:pt x="70" y="662"/>
                    </a:moveTo>
                    <a:lnTo>
                      <a:pt x="0" y="662"/>
                    </a:lnTo>
                    <a:lnTo>
                      <a:pt x="0" y="0"/>
                    </a:lnTo>
                    <a:lnTo>
                      <a:pt x="70" y="0"/>
                    </a:lnTo>
                    <a:lnTo>
                      <a:pt x="70" y="297"/>
                    </a:lnTo>
                    <a:lnTo>
                      <a:pt x="405" y="297"/>
                    </a:lnTo>
                    <a:lnTo>
                      <a:pt x="405" y="0"/>
                    </a:lnTo>
                    <a:lnTo>
                      <a:pt x="474" y="0"/>
                    </a:lnTo>
                    <a:lnTo>
                      <a:pt x="474" y="662"/>
                    </a:lnTo>
                    <a:lnTo>
                      <a:pt x="405" y="662"/>
                    </a:lnTo>
                    <a:lnTo>
                      <a:pt x="405" y="360"/>
                    </a:lnTo>
                    <a:lnTo>
                      <a:pt x="70" y="360"/>
                    </a:lnTo>
                    <a:lnTo>
                      <a:pt x="70" y="66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0" name="直接连接符 1039"/>
              <p:cNvSpPr/>
              <p:nvPr/>
            </p:nvSpPr>
            <p:spPr>
              <a:xfrm>
                <a:off x="1642" y="1070"/>
                <a:ext cx="2054" cy="3"/>
              </a:xfrm>
              <a:prstGeom prst="line">
                <a:avLst/>
              </a:prstGeom>
              <a:ln w="38100" cap="flat" cmpd="sng">
                <a:solidFill>
                  <a:srgbClr val="FFCC66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41" name="组合 1040"/>
            <p:cNvGrpSpPr/>
            <p:nvPr/>
          </p:nvGrpSpPr>
          <p:grpSpPr>
            <a:xfrm>
              <a:off x="4205" y="646"/>
              <a:ext cx="1267" cy="63"/>
              <a:chOff x="4140" y="2043"/>
              <a:chExt cx="3773" cy="137"/>
            </a:xfrm>
          </p:grpSpPr>
          <p:sp>
            <p:nvSpPr>
              <p:cNvPr id="1042" name="任意多边形 1041"/>
              <p:cNvSpPr>
                <a:spLocks noEditPoints="1"/>
              </p:cNvSpPr>
              <p:nvPr/>
            </p:nvSpPr>
            <p:spPr>
              <a:xfrm>
                <a:off x="4140" y="2046"/>
                <a:ext cx="150" cy="133"/>
              </a:xfrm>
              <a:custGeom>
                <a:avLst/>
                <a:gdLst/>
                <a:ahLst/>
                <a:cxnLst/>
                <a:pathLst>
                  <a:path w="86" h="90">
                    <a:moveTo>
                      <a:pt x="10" y="90"/>
                    </a:moveTo>
                    <a:lnTo>
                      <a:pt x="0" y="90"/>
                    </a:lnTo>
                    <a:lnTo>
                      <a:pt x="37" y="0"/>
                    </a:lnTo>
                    <a:lnTo>
                      <a:pt x="49" y="0"/>
                    </a:lnTo>
                    <a:lnTo>
                      <a:pt x="86" y="90"/>
                    </a:lnTo>
                    <a:lnTo>
                      <a:pt x="76" y="90"/>
                    </a:lnTo>
                    <a:lnTo>
                      <a:pt x="64" y="61"/>
                    </a:lnTo>
                    <a:lnTo>
                      <a:pt x="22" y="61"/>
                    </a:lnTo>
                    <a:lnTo>
                      <a:pt x="10" y="90"/>
                    </a:lnTo>
                    <a:close/>
                    <a:moveTo>
                      <a:pt x="61" y="53"/>
                    </a:moveTo>
                    <a:lnTo>
                      <a:pt x="43" y="8"/>
                    </a:lnTo>
                    <a:lnTo>
                      <a:pt x="25" y="53"/>
                    </a:lnTo>
                    <a:lnTo>
                      <a:pt x="61" y="53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3" name="任意多边形 1042"/>
              <p:cNvSpPr/>
              <p:nvPr/>
            </p:nvSpPr>
            <p:spPr>
              <a:xfrm>
                <a:off x="4365" y="2075"/>
                <a:ext cx="194" cy="104"/>
              </a:xfrm>
              <a:custGeom>
                <a:avLst/>
                <a:gdLst/>
                <a:ahLst/>
                <a:cxnLst/>
                <a:pathLst>
                  <a:path w="111" h="70">
                    <a:moveTo>
                      <a:pt x="57" y="12"/>
                    </a:moveTo>
                    <a:lnTo>
                      <a:pt x="58" y="11"/>
                    </a:lnTo>
                    <a:lnTo>
                      <a:pt x="60" y="9"/>
                    </a:lnTo>
                    <a:lnTo>
                      <a:pt x="61" y="8"/>
                    </a:lnTo>
                    <a:lnTo>
                      <a:pt x="62" y="7"/>
                    </a:lnTo>
                    <a:lnTo>
                      <a:pt x="64" y="6"/>
                    </a:lnTo>
                    <a:lnTo>
                      <a:pt x="65" y="5"/>
                    </a:lnTo>
                    <a:lnTo>
                      <a:pt x="67" y="4"/>
                    </a:lnTo>
                    <a:lnTo>
                      <a:pt x="68" y="3"/>
                    </a:lnTo>
                    <a:lnTo>
                      <a:pt x="70" y="2"/>
                    </a:lnTo>
                    <a:lnTo>
                      <a:pt x="72" y="2"/>
                    </a:lnTo>
                    <a:lnTo>
                      <a:pt x="73" y="1"/>
                    </a:lnTo>
                    <a:lnTo>
                      <a:pt x="75" y="1"/>
                    </a:lnTo>
                    <a:lnTo>
                      <a:pt x="77" y="1"/>
                    </a:lnTo>
                    <a:lnTo>
                      <a:pt x="79" y="0"/>
                    </a:lnTo>
                    <a:lnTo>
                      <a:pt x="81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1"/>
                    </a:lnTo>
                    <a:lnTo>
                      <a:pt x="93" y="1"/>
                    </a:lnTo>
                    <a:lnTo>
                      <a:pt x="95" y="2"/>
                    </a:lnTo>
                    <a:lnTo>
                      <a:pt x="98" y="3"/>
                    </a:lnTo>
                    <a:lnTo>
                      <a:pt x="100" y="5"/>
                    </a:lnTo>
                    <a:lnTo>
                      <a:pt x="102" y="6"/>
                    </a:lnTo>
                    <a:lnTo>
                      <a:pt x="104" y="8"/>
                    </a:lnTo>
                    <a:lnTo>
                      <a:pt x="106" y="11"/>
                    </a:lnTo>
                    <a:lnTo>
                      <a:pt x="107" y="13"/>
                    </a:lnTo>
                    <a:lnTo>
                      <a:pt x="108" y="16"/>
                    </a:lnTo>
                    <a:lnTo>
                      <a:pt x="109" y="19"/>
                    </a:lnTo>
                    <a:lnTo>
                      <a:pt x="110" y="23"/>
                    </a:lnTo>
                    <a:lnTo>
                      <a:pt x="110" y="26"/>
                    </a:lnTo>
                    <a:lnTo>
                      <a:pt x="111" y="31"/>
                    </a:lnTo>
                    <a:lnTo>
                      <a:pt x="111" y="35"/>
                    </a:lnTo>
                    <a:lnTo>
                      <a:pt x="111" y="70"/>
                    </a:lnTo>
                    <a:lnTo>
                      <a:pt x="102" y="70"/>
                    </a:lnTo>
                    <a:lnTo>
                      <a:pt x="102" y="33"/>
                    </a:lnTo>
                    <a:lnTo>
                      <a:pt x="102" y="30"/>
                    </a:lnTo>
                    <a:lnTo>
                      <a:pt x="102" y="27"/>
                    </a:lnTo>
                    <a:lnTo>
                      <a:pt x="101" y="24"/>
                    </a:lnTo>
                    <a:lnTo>
                      <a:pt x="101" y="22"/>
                    </a:lnTo>
                    <a:lnTo>
                      <a:pt x="100" y="20"/>
                    </a:lnTo>
                    <a:lnTo>
                      <a:pt x="99" y="18"/>
                    </a:lnTo>
                    <a:lnTo>
                      <a:pt x="98" y="16"/>
                    </a:lnTo>
                    <a:lnTo>
                      <a:pt x="97" y="14"/>
                    </a:lnTo>
                    <a:lnTo>
                      <a:pt x="96" y="13"/>
                    </a:lnTo>
                    <a:lnTo>
                      <a:pt x="95" y="12"/>
                    </a:lnTo>
                    <a:lnTo>
                      <a:pt x="93" y="11"/>
                    </a:lnTo>
                    <a:lnTo>
                      <a:pt x="91" y="10"/>
                    </a:lnTo>
                    <a:lnTo>
                      <a:pt x="89" y="9"/>
                    </a:lnTo>
                    <a:lnTo>
                      <a:pt x="87" y="9"/>
                    </a:lnTo>
                    <a:lnTo>
                      <a:pt x="84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79" y="9"/>
                    </a:lnTo>
                    <a:lnTo>
                      <a:pt x="77" y="9"/>
                    </a:lnTo>
                    <a:lnTo>
                      <a:pt x="76" y="9"/>
                    </a:lnTo>
                    <a:lnTo>
                      <a:pt x="75" y="10"/>
                    </a:lnTo>
                    <a:lnTo>
                      <a:pt x="73" y="10"/>
                    </a:lnTo>
                    <a:lnTo>
                      <a:pt x="72" y="10"/>
                    </a:lnTo>
                    <a:lnTo>
                      <a:pt x="71" y="11"/>
                    </a:lnTo>
                    <a:lnTo>
                      <a:pt x="70" y="12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7" y="14"/>
                    </a:lnTo>
                    <a:lnTo>
                      <a:pt x="66" y="15"/>
                    </a:lnTo>
                    <a:lnTo>
                      <a:pt x="65" y="16"/>
                    </a:lnTo>
                    <a:lnTo>
                      <a:pt x="64" y="17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63" y="19"/>
                    </a:lnTo>
                    <a:lnTo>
                      <a:pt x="62" y="20"/>
                    </a:lnTo>
                    <a:lnTo>
                      <a:pt x="62" y="21"/>
                    </a:lnTo>
                    <a:lnTo>
                      <a:pt x="62" y="22"/>
                    </a:lnTo>
                    <a:lnTo>
                      <a:pt x="62" y="22"/>
                    </a:lnTo>
                    <a:lnTo>
                      <a:pt x="61" y="23"/>
                    </a:lnTo>
                    <a:lnTo>
                      <a:pt x="61" y="24"/>
                    </a:lnTo>
                    <a:lnTo>
                      <a:pt x="61" y="25"/>
                    </a:lnTo>
                    <a:lnTo>
                      <a:pt x="61" y="26"/>
                    </a:lnTo>
                    <a:lnTo>
                      <a:pt x="61" y="28"/>
                    </a:lnTo>
                    <a:lnTo>
                      <a:pt x="61" y="29"/>
                    </a:lnTo>
                    <a:lnTo>
                      <a:pt x="60" y="30"/>
                    </a:lnTo>
                    <a:lnTo>
                      <a:pt x="60" y="32"/>
                    </a:lnTo>
                    <a:lnTo>
                      <a:pt x="60" y="34"/>
                    </a:lnTo>
                    <a:lnTo>
                      <a:pt x="60" y="37"/>
                    </a:lnTo>
                    <a:lnTo>
                      <a:pt x="60" y="70"/>
                    </a:lnTo>
                    <a:lnTo>
                      <a:pt x="52" y="70"/>
                    </a:lnTo>
                    <a:lnTo>
                      <a:pt x="52" y="31"/>
                    </a:lnTo>
                    <a:lnTo>
                      <a:pt x="52" y="29"/>
                    </a:lnTo>
                    <a:lnTo>
                      <a:pt x="51" y="26"/>
                    </a:lnTo>
                    <a:lnTo>
                      <a:pt x="51" y="23"/>
                    </a:lnTo>
                    <a:lnTo>
                      <a:pt x="50" y="21"/>
                    </a:lnTo>
                    <a:lnTo>
                      <a:pt x="50" y="19"/>
                    </a:lnTo>
                    <a:lnTo>
                      <a:pt x="49" y="17"/>
                    </a:lnTo>
                    <a:lnTo>
                      <a:pt x="48" y="16"/>
                    </a:lnTo>
                    <a:lnTo>
                      <a:pt x="47" y="14"/>
                    </a:lnTo>
                    <a:lnTo>
                      <a:pt x="45" y="13"/>
                    </a:lnTo>
                    <a:lnTo>
                      <a:pt x="44" y="12"/>
                    </a:lnTo>
                    <a:lnTo>
                      <a:pt x="42" y="11"/>
                    </a:lnTo>
                    <a:lnTo>
                      <a:pt x="40" y="10"/>
                    </a:lnTo>
                    <a:lnTo>
                      <a:pt x="38" y="9"/>
                    </a:lnTo>
                    <a:lnTo>
                      <a:pt x="36" y="9"/>
                    </a:lnTo>
                    <a:lnTo>
                      <a:pt x="34" y="8"/>
                    </a:lnTo>
                    <a:lnTo>
                      <a:pt x="31" y="8"/>
                    </a:lnTo>
                    <a:lnTo>
                      <a:pt x="30" y="8"/>
                    </a:lnTo>
                    <a:lnTo>
                      <a:pt x="28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4" y="10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19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5" y="15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9"/>
                    </a:lnTo>
                    <a:lnTo>
                      <a:pt x="11" y="20"/>
                    </a:lnTo>
                    <a:lnTo>
                      <a:pt x="11" y="21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5"/>
                    </a:lnTo>
                    <a:lnTo>
                      <a:pt x="10" y="26"/>
                    </a:lnTo>
                    <a:lnTo>
                      <a:pt x="10" y="28"/>
                    </a:lnTo>
                    <a:lnTo>
                      <a:pt x="10" y="29"/>
                    </a:lnTo>
                    <a:lnTo>
                      <a:pt x="10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7"/>
                    </a:lnTo>
                    <a:lnTo>
                      <a:pt x="9" y="70"/>
                    </a:lnTo>
                    <a:lnTo>
                      <a:pt x="0" y="70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2" y="7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7" y="4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5" y="1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6" y="0"/>
                    </a:lnTo>
                    <a:lnTo>
                      <a:pt x="38" y="1"/>
                    </a:lnTo>
                    <a:lnTo>
                      <a:pt x="40" y="1"/>
                    </a:lnTo>
                    <a:lnTo>
                      <a:pt x="42" y="1"/>
                    </a:lnTo>
                    <a:lnTo>
                      <a:pt x="44" y="2"/>
                    </a:lnTo>
                    <a:lnTo>
                      <a:pt x="45" y="3"/>
                    </a:lnTo>
                    <a:lnTo>
                      <a:pt x="47" y="3"/>
                    </a:lnTo>
                    <a:lnTo>
                      <a:pt x="49" y="4"/>
                    </a:lnTo>
                    <a:lnTo>
                      <a:pt x="50" y="5"/>
                    </a:lnTo>
                    <a:lnTo>
                      <a:pt x="52" y="6"/>
                    </a:lnTo>
                    <a:lnTo>
                      <a:pt x="53" y="7"/>
                    </a:lnTo>
                    <a:lnTo>
                      <a:pt x="54" y="8"/>
                    </a:lnTo>
                    <a:lnTo>
                      <a:pt x="55" y="10"/>
                    </a:lnTo>
                    <a:lnTo>
                      <a:pt x="56" y="11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4" name="任意多边形 1043"/>
              <p:cNvSpPr>
                <a:spLocks noEditPoints="1"/>
              </p:cNvSpPr>
              <p:nvPr/>
            </p:nvSpPr>
            <p:spPr>
              <a:xfrm>
                <a:off x="4577" y="2075"/>
                <a:ext cx="131" cy="105"/>
              </a:xfrm>
              <a:custGeom>
                <a:avLst/>
                <a:gdLst/>
                <a:ahLst/>
                <a:cxnLst/>
                <a:pathLst>
                  <a:path w="75" h="71">
                    <a:moveTo>
                      <a:pt x="75" y="38"/>
                    </a:moveTo>
                    <a:lnTo>
                      <a:pt x="10" y="38"/>
                    </a:lnTo>
                    <a:lnTo>
                      <a:pt x="10" y="41"/>
                    </a:lnTo>
                    <a:lnTo>
                      <a:pt x="11" y="43"/>
                    </a:lnTo>
                    <a:lnTo>
                      <a:pt x="11" y="46"/>
                    </a:lnTo>
                    <a:lnTo>
                      <a:pt x="12" y="48"/>
                    </a:lnTo>
                    <a:lnTo>
                      <a:pt x="13" y="50"/>
                    </a:lnTo>
                    <a:lnTo>
                      <a:pt x="15" y="52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2"/>
                    </a:lnTo>
                    <a:lnTo>
                      <a:pt x="34" y="63"/>
                    </a:lnTo>
                    <a:lnTo>
                      <a:pt x="37" y="63"/>
                    </a:lnTo>
                    <a:lnTo>
                      <a:pt x="39" y="63"/>
                    </a:lnTo>
                    <a:lnTo>
                      <a:pt x="41" y="62"/>
                    </a:lnTo>
                    <a:lnTo>
                      <a:pt x="43" y="62"/>
                    </a:lnTo>
                    <a:lnTo>
                      <a:pt x="45" y="62"/>
                    </a:lnTo>
                    <a:lnTo>
                      <a:pt x="47" y="61"/>
                    </a:lnTo>
                    <a:lnTo>
                      <a:pt x="49" y="60"/>
                    </a:lnTo>
                    <a:lnTo>
                      <a:pt x="50" y="60"/>
                    </a:lnTo>
                    <a:lnTo>
                      <a:pt x="52" y="59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6" y="55"/>
                    </a:lnTo>
                    <a:lnTo>
                      <a:pt x="58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1" y="49"/>
                    </a:lnTo>
                    <a:lnTo>
                      <a:pt x="62" y="48"/>
                    </a:lnTo>
                    <a:lnTo>
                      <a:pt x="72" y="48"/>
                    </a:lnTo>
                    <a:lnTo>
                      <a:pt x="71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7" y="58"/>
                    </a:lnTo>
                    <a:lnTo>
                      <a:pt x="65" y="60"/>
                    </a:lnTo>
                    <a:lnTo>
                      <a:pt x="63" y="62"/>
                    </a:lnTo>
                    <a:lnTo>
                      <a:pt x="61" y="64"/>
                    </a:lnTo>
                    <a:lnTo>
                      <a:pt x="59" y="65"/>
                    </a:lnTo>
                    <a:lnTo>
                      <a:pt x="56" y="66"/>
                    </a:lnTo>
                    <a:lnTo>
                      <a:pt x="54" y="68"/>
                    </a:lnTo>
                    <a:lnTo>
                      <a:pt x="51" y="69"/>
                    </a:lnTo>
                    <a:lnTo>
                      <a:pt x="49" y="70"/>
                    </a:lnTo>
                    <a:lnTo>
                      <a:pt x="46" y="70"/>
                    </a:lnTo>
                    <a:lnTo>
                      <a:pt x="43" y="71"/>
                    </a:lnTo>
                    <a:lnTo>
                      <a:pt x="41" y="71"/>
                    </a:lnTo>
                    <a:lnTo>
                      <a:pt x="38" y="71"/>
                    </a:lnTo>
                    <a:lnTo>
                      <a:pt x="34" y="71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3" y="68"/>
                    </a:lnTo>
                    <a:lnTo>
                      <a:pt x="20" y="67"/>
                    </a:lnTo>
                    <a:lnTo>
                      <a:pt x="17" y="65"/>
                    </a:lnTo>
                    <a:lnTo>
                      <a:pt x="14" y="63"/>
                    </a:lnTo>
                    <a:lnTo>
                      <a:pt x="11" y="61"/>
                    </a:lnTo>
                    <a:lnTo>
                      <a:pt x="8" y="58"/>
                    </a:lnTo>
                    <a:lnTo>
                      <a:pt x="6" y="55"/>
                    </a:lnTo>
                    <a:lnTo>
                      <a:pt x="4" y="52"/>
                    </a:lnTo>
                    <a:lnTo>
                      <a:pt x="3" y="49"/>
                    </a:lnTo>
                    <a:lnTo>
                      <a:pt x="1" y="46"/>
                    </a:lnTo>
                    <a:lnTo>
                      <a:pt x="1" y="43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1" y="28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4" y="18"/>
                    </a:lnTo>
                    <a:lnTo>
                      <a:pt x="6" y="16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3" y="8"/>
                    </a:lnTo>
                    <a:lnTo>
                      <a:pt x="16" y="6"/>
                    </a:lnTo>
                    <a:lnTo>
                      <a:pt x="19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3" y="2"/>
                    </a:lnTo>
                    <a:lnTo>
                      <a:pt x="56" y="4"/>
                    </a:lnTo>
                    <a:lnTo>
                      <a:pt x="59" y="6"/>
                    </a:lnTo>
                    <a:lnTo>
                      <a:pt x="62" y="8"/>
                    </a:lnTo>
                    <a:lnTo>
                      <a:pt x="65" y="10"/>
                    </a:lnTo>
                    <a:lnTo>
                      <a:pt x="67" y="13"/>
                    </a:lnTo>
                    <a:lnTo>
                      <a:pt x="69" y="16"/>
                    </a:lnTo>
                    <a:lnTo>
                      <a:pt x="71" y="19"/>
                    </a:lnTo>
                    <a:lnTo>
                      <a:pt x="72" y="23"/>
                    </a:lnTo>
                    <a:lnTo>
                      <a:pt x="73" y="26"/>
                    </a:lnTo>
                    <a:lnTo>
                      <a:pt x="74" y="30"/>
                    </a:lnTo>
                    <a:lnTo>
                      <a:pt x="75" y="34"/>
                    </a:lnTo>
                    <a:lnTo>
                      <a:pt x="75" y="38"/>
                    </a:lnTo>
                    <a:lnTo>
                      <a:pt x="75" y="38"/>
                    </a:lnTo>
                    <a:close/>
                    <a:moveTo>
                      <a:pt x="65" y="31"/>
                    </a:moveTo>
                    <a:lnTo>
                      <a:pt x="64" y="28"/>
                    </a:lnTo>
                    <a:lnTo>
                      <a:pt x="63" y="25"/>
                    </a:lnTo>
                    <a:lnTo>
                      <a:pt x="62" y="23"/>
                    </a:lnTo>
                    <a:lnTo>
                      <a:pt x="61" y="21"/>
                    </a:lnTo>
                    <a:lnTo>
                      <a:pt x="60" y="19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7" y="10"/>
                    </a:lnTo>
                    <a:lnTo>
                      <a:pt x="44" y="9"/>
                    </a:lnTo>
                    <a:lnTo>
                      <a:pt x="42" y="8"/>
                    </a:lnTo>
                    <a:lnTo>
                      <a:pt x="39" y="8"/>
                    </a:lnTo>
                    <a:lnTo>
                      <a:pt x="37" y="8"/>
                    </a:lnTo>
                    <a:lnTo>
                      <a:pt x="34" y="8"/>
                    </a:lnTo>
                    <a:lnTo>
                      <a:pt x="32" y="8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5" y="11"/>
                    </a:lnTo>
                    <a:lnTo>
                      <a:pt x="23" y="12"/>
                    </a:lnTo>
                    <a:lnTo>
                      <a:pt x="21" y="13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3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8"/>
                    </a:lnTo>
                    <a:lnTo>
                      <a:pt x="10" y="3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5" name="任意多边形 1044"/>
              <p:cNvSpPr/>
              <p:nvPr/>
            </p:nvSpPr>
            <p:spPr>
              <a:xfrm>
                <a:off x="4727" y="2075"/>
                <a:ext cx="192" cy="104"/>
              </a:xfrm>
              <a:custGeom>
                <a:avLst/>
                <a:gdLst/>
                <a:ahLst/>
                <a:cxnLst/>
                <a:pathLst>
                  <a:path w="110" h="70">
                    <a:moveTo>
                      <a:pt x="56" y="12"/>
                    </a:moveTo>
                    <a:lnTo>
                      <a:pt x="58" y="11"/>
                    </a:lnTo>
                    <a:lnTo>
                      <a:pt x="59" y="9"/>
                    </a:lnTo>
                    <a:lnTo>
                      <a:pt x="60" y="8"/>
                    </a:lnTo>
                    <a:lnTo>
                      <a:pt x="61" y="7"/>
                    </a:lnTo>
                    <a:lnTo>
                      <a:pt x="63" y="6"/>
                    </a:lnTo>
                    <a:lnTo>
                      <a:pt x="64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9" y="2"/>
                    </a:lnTo>
                    <a:lnTo>
                      <a:pt x="71" y="2"/>
                    </a:lnTo>
                    <a:lnTo>
                      <a:pt x="72" y="1"/>
                    </a:lnTo>
                    <a:lnTo>
                      <a:pt x="74" y="1"/>
                    </a:lnTo>
                    <a:lnTo>
                      <a:pt x="76" y="1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2" y="0"/>
                    </a:lnTo>
                    <a:lnTo>
                      <a:pt x="85" y="0"/>
                    </a:lnTo>
                    <a:lnTo>
                      <a:pt x="89" y="1"/>
                    </a:lnTo>
                    <a:lnTo>
                      <a:pt x="92" y="1"/>
                    </a:lnTo>
                    <a:lnTo>
                      <a:pt x="94" y="2"/>
                    </a:lnTo>
                    <a:lnTo>
                      <a:pt x="97" y="3"/>
                    </a:lnTo>
                    <a:lnTo>
                      <a:pt x="99" y="5"/>
                    </a:lnTo>
                    <a:lnTo>
                      <a:pt x="101" y="6"/>
                    </a:lnTo>
                    <a:lnTo>
                      <a:pt x="103" y="8"/>
                    </a:lnTo>
                    <a:lnTo>
                      <a:pt x="105" y="11"/>
                    </a:lnTo>
                    <a:lnTo>
                      <a:pt x="106" y="13"/>
                    </a:lnTo>
                    <a:lnTo>
                      <a:pt x="107" y="16"/>
                    </a:lnTo>
                    <a:lnTo>
                      <a:pt x="108" y="19"/>
                    </a:lnTo>
                    <a:lnTo>
                      <a:pt x="109" y="23"/>
                    </a:lnTo>
                    <a:lnTo>
                      <a:pt x="109" y="26"/>
                    </a:lnTo>
                    <a:lnTo>
                      <a:pt x="110" y="31"/>
                    </a:lnTo>
                    <a:lnTo>
                      <a:pt x="110" y="35"/>
                    </a:lnTo>
                    <a:lnTo>
                      <a:pt x="110" y="70"/>
                    </a:lnTo>
                    <a:lnTo>
                      <a:pt x="101" y="70"/>
                    </a:lnTo>
                    <a:lnTo>
                      <a:pt x="101" y="33"/>
                    </a:lnTo>
                    <a:lnTo>
                      <a:pt x="101" y="30"/>
                    </a:lnTo>
                    <a:lnTo>
                      <a:pt x="101" y="27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99" y="20"/>
                    </a:lnTo>
                    <a:lnTo>
                      <a:pt x="98" y="18"/>
                    </a:lnTo>
                    <a:lnTo>
                      <a:pt x="98" y="16"/>
                    </a:lnTo>
                    <a:lnTo>
                      <a:pt x="96" y="14"/>
                    </a:lnTo>
                    <a:lnTo>
                      <a:pt x="95" y="13"/>
                    </a:lnTo>
                    <a:lnTo>
                      <a:pt x="94" y="12"/>
                    </a:lnTo>
                    <a:lnTo>
                      <a:pt x="92" y="11"/>
                    </a:lnTo>
                    <a:lnTo>
                      <a:pt x="90" y="10"/>
                    </a:lnTo>
                    <a:lnTo>
                      <a:pt x="88" y="9"/>
                    </a:lnTo>
                    <a:lnTo>
                      <a:pt x="86" y="9"/>
                    </a:lnTo>
                    <a:lnTo>
                      <a:pt x="84" y="8"/>
                    </a:lnTo>
                    <a:lnTo>
                      <a:pt x="81" y="8"/>
                    </a:lnTo>
                    <a:lnTo>
                      <a:pt x="79" y="8"/>
                    </a:lnTo>
                    <a:lnTo>
                      <a:pt x="78" y="9"/>
                    </a:lnTo>
                    <a:lnTo>
                      <a:pt x="76" y="9"/>
                    </a:lnTo>
                    <a:lnTo>
                      <a:pt x="75" y="9"/>
                    </a:lnTo>
                    <a:lnTo>
                      <a:pt x="74" y="10"/>
                    </a:lnTo>
                    <a:lnTo>
                      <a:pt x="73" y="10"/>
                    </a:lnTo>
                    <a:lnTo>
                      <a:pt x="71" y="10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2"/>
                    </a:lnTo>
                    <a:lnTo>
                      <a:pt x="67" y="13"/>
                    </a:lnTo>
                    <a:lnTo>
                      <a:pt x="66" y="14"/>
                    </a:lnTo>
                    <a:lnTo>
                      <a:pt x="65" y="15"/>
                    </a:lnTo>
                    <a:lnTo>
                      <a:pt x="64" y="16"/>
                    </a:lnTo>
                    <a:lnTo>
                      <a:pt x="63" y="17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0" y="23"/>
                    </a:lnTo>
                    <a:lnTo>
                      <a:pt x="60" y="24"/>
                    </a:lnTo>
                    <a:lnTo>
                      <a:pt x="60" y="25"/>
                    </a:lnTo>
                    <a:lnTo>
                      <a:pt x="60" y="26"/>
                    </a:lnTo>
                    <a:lnTo>
                      <a:pt x="60" y="28"/>
                    </a:lnTo>
                    <a:lnTo>
                      <a:pt x="60" y="29"/>
                    </a:lnTo>
                    <a:lnTo>
                      <a:pt x="60" y="30"/>
                    </a:lnTo>
                    <a:lnTo>
                      <a:pt x="59" y="32"/>
                    </a:lnTo>
                    <a:lnTo>
                      <a:pt x="59" y="34"/>
                    </a:lnTo>
                    <a:lnTo>
                      <a:pt x="59" y="37"/>
                    </a:lnTo>
                    <a:lnTo>
                      <a:pt x="59" y="70"/>
                    </a:lnTo>
                    <a:lnTo>
                      <a:pt x="51" y="70"/>
                    </a:lnTo>
                    <a:lnTo>
                      <a:pt x="51" y="31"/>
                    </a:lnTo>
                    <a:lnTo>
                      <a:pt x="51" y="29"/>
                    </a:lnTo>
                    <a:lnTo>
                      <a:pt x="51" y="26"/>
                    </a:lnTo>
                    <a:lnTo>
                      <a:pt x="50" y="23"/>
                    </a:lnTo>
                    <a:lnTo>
                      <a:pt x="50" y="21"/>
                    </a:lnTo>
                    <a:lnTo>
                      <a:pt x="49" y="19"/>
                    </a:lnTo>
                    <a:lnTo>
                      <a:pt x="48" y="17"/>
                    </a:lnTo>
                    <a:lnTo>
                      <a:pt x="47" y="16"/>
                    </a:lnTo>
                    <a:lnTo>
                      <a:pt x="46" y="14"/>
                    </a:lnTo>
                    <a:lnTo>
                      <a:pt x="44" y="13"/>
                    </a:lnTo>
                    <a:lnTo>
                      <a:pt x="43" y="12"/>
                    </a:lnTo>
                    <a:lnTo>
                      <a:pt x="41" y="11"/>
                    </a:lnTo>
                    <a:lnTo>
                      <a:pt x="39" y="10"/>
                    </a:lnTo>
                    <a:lnTo>
                      <a:pt x="38" y="9"/>
                    </a:lnTo>
                    <a:lnTo>
                      <a:pt x="35" y="9"/>
                    </a:lnTo>
                    <a:lnTo>
                      <a:pt x="33" y="8"/>
                    </a:lnTo>
                    <a:lnTo>
                      <a:pt x="31" y="8"/>
                    </a:lnTo>
                    <a:lnTo>
                      <a:pt x="29" y="8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4" y="9"/>
                    </a:lnTo>
                    <a:lnTo>
                      <a:pt x="23" y="10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1" y="20"/>
                    </a:lnTo>
                    <a:lnTo>
                      <a:pt x="10" y="21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9" y="24"/>
                    </a:lnTo>
                    <a:lnTo>
                      <a:pt x="9" y="25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7"/>
                    </a:lnTo>
                    <a:lnTo>
                      <a:pt x="9" y="70"/>
                    </a:lnTo>
                    <a:lnTo>
                      <a:pt x="0" y="70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1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1"/>
                    </a:lnTo>
                    <a:lnTo>
                      <a:pt x="43" y="2"/>
                    </a:lnTo>
                    <a:lnTo>
                      <a:pt x="44" y="3"/>
                    </a:lnTo>
                    <a:lnTo>
                      <a:pt x="46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1" y="6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10"/>
                    </a:lnTo>
                    <a:lnTo>
                      <a:pt x="55" y="11"/>
                    </a:lnTo>
                    <a:lnTo>
                      <a:pt x="56" y="12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6" name="任意多边形 1045"/>
              <p:cNvSpPr>
                <a:spLocks noEditPoints="1"/>
              </p:cNvSpPr>
              <p:nvPr/>
            </p:nvSpPr>
            <p:spPr>
              <a:xfrm>
                <a:off x="4945" y="2046"/>
                <a:ext cx="130" cy="134"/>
              </a:xfrm>
              <a:custGeom>
                <a:avLst/>
                <a:gdLst/>
                <a:ahLst/>
                <a:cxnLst/>
                <a:pathLst>
                  <a:path w="74" h="91">
                    <a:moveTo>
                      <a:pt x="9" y="0"/>
                    </a:moveTo>
                    <a:lnTo>
                      <a:pt x="9" y="28"/>
                    </a:lnTo>
                    <a:lnTo>
                      <a:pt x="9" y="33"/>
                    </a:lnTo>
                    <a:lnTo>
                      <a:pt x="11" y="31"/>
                    </a:lnTo>
                    <a:lnTo>
                      <a:pt x="12" y="30"/>
                    </a:lnTo>
                    <a:lnTo>
                      <a:pt x="14" y="29"/>
                    </a:lnTo>
                    <a:lnTo>
                      <a:pt x="15" y="27"/>
                    </a:lnTo>
                    <a:lnTo>
                      <a:pt x="17" y="26"/>
                    </a:lnTo>
                    <a:lnTo>
                      <a:pt x="19" y="25"/>
                    </a:lnTo>
                    <a:lnTo>
                      <a:pt x="20" y="24"/>
                    </a:lnTo>
                    <a:lnTo>
                      <a:pt x="22" y="24"/>
                    </a:lnTo>
                    <a:lnTo>
                      <a:pt x="24" y="23"/>
                    </a:lnTo>
                    <a:lnTo>
                      <a:pt x="25" y="22"/>
                    </a:lnTo>
                    <a:lnTo>
                      <a:pt x="27" y="21"/>
                    </a:lnTo>
                    <a:lnTo>
                      <a:pt x="29" y="21"/>
                    </a:lnTo>
                    <a:lnTo>
                      <a:pt x="31" y="21"/>
                    </a:lnTo>
                    <a:lnTo>
                      <a:pt x="33" y="20"/>
                    </a:lnTo>
                    <a:lnTo>
                      <a:pt x="35" y="20"/>
                    </a:lnTo>
                    <a:lnTo>
                      <a:pt x="38" y="20"/>
                    </a:lnTo>
                    <a:lnTo>
                      <a:pt x="41" y="20"/>
                    </a:lnTo>
                    <a:lnTo>
                      <a:pt x="45" y="21"/>
                    </a:lnTo>
                    <a:lnTo>
                      <a:pt x="48" y="22"/>
                    </a:lnTo>
                    <a:lnTo>
                      <a:pt x="52" y="23"/>
                    </a:lnTo>
                    <a:lnTo>
                      <a:pt x="55" y="24"/>
                    </a:lnTo>
                    <a:lnTo>
                      <a:pt x="58" y="26"/>
                    </a:lnTo>
                    <a:lnTo>
                      <a:pt x="61" y="28"/>
                    </a:lnTo>
                    <a:lnTo>
                      <a:pt x="63" y="30"/>
                    </a:lnTo>
                    <a:lnTo>
                      <a:pt x="66" y="33"/>
                    </a:lnTo>
                    <a:lnTo>
                      <a:pt x="68" y="36"/>
                    </a:lnTo>
                    <a:lnTo>
                      <a:pt x="70" y="39"/>
                    </a:lnTo>
                    <a:lnTo>
                      <a:pt x="71" y="42"/>
                    </a:lnTo>
                    <a:lnTo>
                      <a:pt x="72" y="45"/>
                    </a:lnTo>
                    <a:lnTo>
                      <a:pt x="73" y="48"/>
                    </a:lnTo>
                    <a:lnTo>
                      <a:pt x="74" y="52"/>
                    </a:lnTo>
                    <a:lnTo>
                      <a:pt x="74" y="55"/>
                    </a:lnTo>
                    <a:lnTo>
                      <a:pt x="74" y="59"/>
                    </a:lnTo>
                    <a:lnTo>
                      <a:pt x="73" y="62"/>
                    </a:lnTo>
                    <a:lnTo>
                      <a:pt x="72" y="66"/>
                    </a:lnTo>
                    <a:lnTo>
                      <a:pt x="71" y="69"/>
                    </a:lnTo>
                    <a:lnTo>
                      <a:pt x="70" y="72"/>
                    </a:lnTo>
                    <a:lnTo>
                      <a:pt x="68" y="75"/>
                    </a:lnTo>
                    <a:lnTo>
                      <a:pt x="66" y="78"/>
                    </a:lnTo>
                    <a:lnTo>
                      <a:pt x="63" y="81"/>
                    </a:lnTo>
                    <a:lnTo>
                      <a:pt x="60" y="83"/>
                    </a:lnTo>
                    <a:lnTo>
                      <a:pt x="57" y="85"/>
                    </a:lnTo>
                    <a:lnTo>
                      <a:pt x="54" y="87"/>
                    </a:lnTo>
                    <a:lnTo>
                      <a:pt x="51" y="88"/>
                    </a:lnTo>
                    <a:lnTo>
                      <a:pt x="47" y="90"/>
                    </a:lnTo>
                    <a:lnTo>
                      <a:pt x="44" y="90"/>
                    </a:lnTo>
                    <a:lnTo>
                      <a:pt x="40" y="91"/>
                    </a:lnTo>
                    <a:lnTo>
                      <a:pt x="36" y="91"/>
                    </a:lnTo>
                    <a:lnTo>
                      <a:pt x="34" y="91"/>
                    </a:lnTo>
                    <a:lnTo>
                      <a:pt x="32" y="91"/>
                    </a:lnTo>
                    <a:lnTo>
                      <a:pt x="30" y="91"/>
                    </a:lnTo>
                    <a:lnTo>
                      <a:pt x="28" y="90"/>
                    </a:lnTo>
                    <a:lnTo>
                      <a:pt x="27" y="90"/>
                    </a:lnTo>
                    <a:lnTo>
                      <a:pt x="25" y="89"/>
                    </a:lnTo>
                    <a:lnTo>
                      <a:pt x="23" y="89"/>
                    </a:lnTo>
                    <a:lnTo>
                      <a:pt x="21" y="88"/>
                    </a:lnTo>
                    <a:lnTo>
                      <a:pt x="20" y="87"/>
                    </a:lnTo>
                    <a:lnTo>
                      <a:pt x="18" y="86"/>
                    </a:lnTo>
                    <a:lnTo>
                      <a:pt x="17" y="85"/>
                    </a:lnTo>
                    <a:lnTo>
                      <a:pt x="15" y="84"/>
                    </a:lnTo>
                    <a:lnTo>
                      <a:pt x="14" y="83"/>
                    </a:lnTo>
                    <a:lnTo>
                      <a:pt x="12" y="82"/>
                    </a:lnTo>
                    <a:lnTo>
                      <a:pt x="10" y="80"/>
                    </a:lnTo>
                    <a:lnTo>
                      <a:pt x="9" y="79"/>
                    </a:lnTo>
                    <a:lnTo>
                      <a:pt x="9" y="89"/>
                    </a:lnTo>
                    <a:lnTo>
                      <a:pt x="0" y="89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  <a:moveTo>
                      <a:pt x="9" y="56"/>
                    </a:moveTo>
                    <a:lnTo>
                      <a:pt x="9" y="59"/>
                    </a:lnTo>
                    <a:lnTo>
                      <a:pt x="10" y="61"/>
                    </a:lnTo>
                    <a:lnTo>
                      <a:pt x="10" y="64"/>
                    </a:lnTo>
                    <a:lnTo>
                      <a:pt x="11" y="66"/>
                    </a:lnTo>
                    <a:lnTo>
                      <a:pt x="12" y="68"/>
                    </a:lnTo>
                    <a:lnTo>
                      <a:pt x="14" y="70"/>
                    </a:lnTo>
                    <a:lnTo>
                      <a:pt x="15" y="73"/>
                    </a:lnTo>
                    <a:lnTo>
                      <a:pt x="17" y="75"/>
                    </a:lnTo>
                    <a:lnTo>
                      <a:pt x="19" y="77"/>
                    </a:lnTo>
                    <a:lnTo>
                      <a:pt x="22" y="78"/>
                    </a:lnTo>
                    <a:lnTo>
                      <a:pt x="24" y="80"/>
                    </a:lnTo>
                    <a:lnTo>
                      <a:pt x="26" y="81"/>
                    </a:lnTo>
                    <a:lnTo>
                      <a:pt x="29" y="82"/>
                    </a:lnTo>
                    <a:lnTo>
                      <a:pt x="31" y="82"/>
                    </a:lnTo>
                    <a:lnTo>
                      <a:pt x="34" y="83"/>
                    </a:lnTo>
                    <a:lnTo>
                      <a:pt x="36" y="83"/>
                    </a:lnTo>
                    <a:lnTo>
                      <a:pt x="39" y="83"/>
                    </a:lnTo>
                    <a:lnTo>
                      <a:pt x="42" y="82"/>
                    </a:lnTo>
                    <a:lnTo>
                      <a:pt x="44" y="82"/>
                    </a:lnTo>
                    <a:lnTo>
                      <a:pt x="47" y="81"/>
                    </a:lnTo>
                    <a:lnTo>
                      <a:pt x="49" y="80"/>
                    </a:lnTo>
                    <a:lnTo>
                      <a:pt x="52" y="78"/>
                    </a:lnTo>
                    <a:lnTo>
                      <a:pt x="54" y="77"/>
                    </a:lnTo>
                    <a:lnTo>
                      <a:pt x="56" y="75"/>
                    </a:lnTo>
                    <a:lnTo>
                      <a:pt x="58" y="73"/>
                    </a:lnTo>
                    <a:lnTo>
                      <a:pt x="60" y="70"/>
                    </a:lnTo>
                    <a:lnTo>
                      <a:pt x="61" y="68"/>
                    </a:lnTo>
                    <a:lnTo>
                      <a:pt x="62" y="66"/>
                    </a:lnTo>
                    <a:lnTo>
                      <a:pt x="63" y="63"/>
                    </a:lnTo>
                    <a:lnTo>
                      <a:pt x="64" y="61"/>
                    </a:lnTo>
                    <a:lnTo>
                      <a:pt x="64" y="58"/>
                    </a:lnTo>
                    <a:lnTo>
                      <a:pt x="64" y="55"/>
                    </a:lnTo>
                    <a:lnTo>
                      <a:pt x="64" y="52"/>
                    </a:lnTo>
                    <a:lnTo>
                      <a:pt x="64" y="50"/>
                    </a:lnTo>
                    <a:lnTo>
                      <a:pt x="63" y="47"/>
                    </a:lnTo>
                    <a:lnTo>
                      <a:pt x="62" y="45"/>
                    </a:lnTo>
                    <a:lnTo>
                      <a:pt x="61" y="42"/>
                    </a:lnTo>
                    <a:lnTo>
                      <a:pt x="60" y="40"/>
                    </a:lnTo>
                    <a:lnTo>
                      <a:pt x="58" y="38"/>
                    </a:lnTo>
                    <a:lnTo>
                      <a:pt x="56" y="36"/>
                    </a:lnTo>
                    <a:lnTo>
                      <a:pt x="54" y="34"/>
                    </a:lnTo>
                    <a:lnTo>
                      <a:pt x="52" y="32"/>
                    </a:lnTo>
                    <a:lnTo>
                      <a:pt x="49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42" y="29"/>
                    </a:lnTo>
                    <a:lnTo>
                      <a:pt x="39" y="28"/>
                    </a:lnTo>
                    <a:lnTo>
                      <a:pt x="37" y="28"/>
                    </a:lnTo>
                    <a:lnTo>
                      <a:pt x="34" y="28"/>
                    </a:lnTo>
                    <a:lnTo>
                      <a:pt x="31" y="29"/>
                    </a:lnTo>
                    <a:lnTo>
                      <a:pt x="29" y="30"/>
                    </a:lnTo>
                    <a:lnTo>
                      <a:pt x="26" y="30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9" y="34"/>
                    </a:lnTo>
                    <a:lnTo>
                      <a:pt x="17" y="36"/>
                    </a:lnTo>
                    <a:lnTo>
                      <a:pt x="15" y="38"/>
                    </a:lnTo>
                    <a:lnTo>
                      <a:pt x="14" y="40"/>
                    </a:lnTo>
                    <a:lnTo>
                      <a:pt x="12" y="43"/>
                    </a:lnTo>
                    <a:lnTo>
                      <a:pt x="11" y="45"/>
                    </a:lnTo>
                    <a:lnTo>
                      <a:pt x="10" y="48"/>
                    </a:lnTo>
                    <a:lnTo>
                      <a:pt x="10" y="50"/>
                    </a:lnTo>
                    <a:lnTo>
                      <a:pt x="9" y="53"/>
                    </a:lnTo>
                    <a:lnTo>
                      <a:pt x="9" y="5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7" name="任意多边形 1046"/>
              <p:cNvSpPr>
                <a:spLocks noEditPoints="1"/>
              </p:cNvSpPr>
              <p:nvPr/>
            </p:nvSpPr>
            <p:spPr>
              <a:xfrm>
                <a:off x="5087" y="2075"/>
                <a:ext cx="131" cy="105"/>
              </a:xfrm>
              <a:custGeom>
                <a:avLst/>
                <a:gdLst/>
                <a:ahLst/>
                <a:cxnLst/>
                <a:pathLst>
                  <a:path w="75" h="71">
                    <a:moveTo>
                      <a:pt x="75" y="38"/>
                    </a:moveTo>
                    <a:lnTo>
                      <a:pt x="9" y="38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1" y="46"/>
                    </a:lnTo>
                    <a:lnTo>
                      <a:pt x="12" y="48"/>
                    </a:lnTo>
                    <a:lnTo>
                      <a:pt x="13" y="50"/>
                    </a:lnTo>
                    <a:lnTo>
                      <a:pt x="15" y="52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2"/>
                    </a:lnTo>
                    <a:lnTo>
                      <a:pt x="34" y="63"/>
                    </a:lnTo>
                    <a:lnTo>
                      <a:pt x="37" y="63"/>
                    </a:lnTo>
                    <a:lnTo>
                      <a:pt x="39" y="63"/>
                    </a:lnTo>
                    <a:lnTo>
                      <a:pt x="41" y="62"/>
                    </a:lnTo>
                    <a:lnTo>
                      <a:pt x="43" y="62"/>
                    </a:lnTo>
                    <a:lnTo>
                      <a:pt x="45" y="62"/>
                    </a:lnTo>
                    <a:lnTo>
                      <a:pt x="47" y="61"/>
                    </a:lnTo>
                    <a:lnTo>
                      <a:pt x="49" y="60"/>
                    </a:lnTo>
                    <a:lnTo>
                      <a:pt x="51" y="60"/>
                    </a:lnTo>
                    <a:lnTo>
                      <a:pt x="52" y="59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7" y="55"/>
                    </a:lnTo>
                    <a:lnTo>
                      <a:pt x="58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1" y="49"/>
                    </a:lnTo>
                    <a:lnTo>
                      <a:pt x="62" y="48"/>
                    </a:lnTo>
                    <a:lnTo>
                      <a:pt x="73" y="48"/>
                    </a:lnTo>
                    <a:lnTo>
                      <a:pt x="71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7" y="58"/>
                    </a:lnTo>
                    <a:lnTo>
                      <a:pt x="65" y="60"/>
                    </a:lnTo>
                    <a:lnTo>
                      <a:pt x="63" y="62"/>
                    </a:lnTo>
                    <a:lnTo>
                      <a:pt x="61" y="64"/>
                    </a:lnTo>
                    <a:lnTo>
                      <a:pt x="59" y="65"/>
                    </a:lnTo>
                    <a:lnTo>
                      <a:pt x="56" y="66"/>
                    </a:lnTo>
                    <a:lnTo>
                      <a:pt x="54" y="68"/>
                    </a:lnTo>
                    <a:lnTo>
                      <a:pt x="52" y="69"/>
                    </a:lnTo>
                    <a:lnTo>
                      <a:pt x="49" y="70"/>
                    </a:lnTo>
                    <a:lnTo>
                      <a:pt x="46" y="70"/>
                    </a:lnTo>
                    <a:lnTo>
                      <a:pt x="44" y="71"/>
                    </a:lnTo>
                    <a:lnTo>
                      <a:pt x="41" y="71"/>
                    </a:lnTo>
                    <a:lnTo>
                      <a:pt x="37" y="71"/>
                    </a:lnTo>
                    <a:lnTo>
                      <a:pt x="34" y="71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3" y="68"/>
                    </a:lnTo>
                    <a:lnTo>
                      <a:pt x="20" y="67"/>
                    </a:lnTo>
                    <a:lnTo>
                      <a:pt x="17" y="65"/>
                    </a:lnTo>
                    <a:lnTo>
                      <a:pt x="14" y="63"/>
                    </a:lnTo>
                    <a:lnTo>
                      <a:pt x="11" y="61"/>
                    </a:lnTo>
                    <a:lnTo>
                      <a:pt x="8" y="58"/>
                    </a:lnTo>
                    <a:lnTo>
                      <a:pt x="6" y="55"/>
                    </a:lnTo>
                    <a:lnTo>
                      <a:pt x="4" y="52"/>
                    </a:lnTo>
                    <a:lnTo>
                      <a:pt x="3" y="49"/>
                    </a:lnTo>
                    <a:lnTo>
                      <a:pt x="1" y="46"/>
                    </a:lnTo>
                    <a:lnTo>
                      <a:pt x="1" y="43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1" y="28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4" y="18"/>
                    </a:lnTo>
                    <a:lnTo>
                      <a:pt x="6" y="16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3" y="8"/>
                    </a:lnTo>
                    <a:lnTo>
                      <a:pt x="16" y="6"/>
                    </a:lnTo>
                    <a:lnTo>
                      <a:pt x="19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3" y="2"/>
                    </a:lnTo>
                    <a:lnTo>
                      <a:pt x="56" y="4"/>
                    </a:lnTo>
                    <a:lnTo>
                      <a:pt x="59" y="6"/>
                    </a:lnTo>
                    <a:lnTo>
                      <a:pt x="62" y="8"/>
                    </a:lnTo>
                    <a:lnTo>
                      <a:pt x="65" y="10"/>
                    </a:lnTo>
                    <a:lnTo>
                      <a:pt x="67" y="13"/>
                    </a:lnTo>
                    <a:lnTo>
                      <a:pt x="69" y="16"/>
                    </a:lnTo>
                    <a:lnTo>
                      <a:pt x="71" y="19"/>
                    </a:lnTo>
                    <a:lnTo>
                      <a:pt x="72" y="23"/>
                    </a:lnTo>
                    <a:lnTo>
                      <a:pt x="74" y="26"/>
                    </a:lnTo>
                    <a:lnTo>
                      <a:pt x="74" y="30"/>
                    </a:lnTo>
                    <a:lnTo>
                      <a:pt x="75" y="34"/>
                    </a:lnTo>
                    <a:lnTo>
                      <a:pt x="75" y="38"/>
                    </a:lnTo>
                    <a:lnTo>
                      <a:pt x="75" y="38"/>
                    </a:lnTo>
                    <a:close/>
                    <a:moveTo>
                      <a:pt x="65" y="31"/>
                    </a:moveTo>
                    <a:lnTo>
                      <a:pt x="64" y="28"/>
                    </a:lnTo>
                    <a:lnTo>
                      <a:pt x="63" y="25"/>
                    </a:lnTo>
                    <a:lnTo>
                      <a:pt x="62" y="23"/>
                    </a:lnTo>
                    <a:lnTo>
                      <a:pt x="61" y="21"/>
                    </a:lnTo>
                    <a:lnTo>
                      <a:pt x="60" y="19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7" y="10"/>
                    </a:lnTo>
                    <a:lnTo>
                      <a:pt x="45" y="9"/>
                    </a:lnTo>
                    <a:lnTo>
                      <a:pt x="42" y="8"/>
                    </a:lnTo>
                    <a:lnTo>
                      <a:pt x="39" y="8"/>
                    </a:lnTo>
                    <a:lnTo>
                      <a:pt x="36" y="8"/>
                    </a:lnTo>
                    <a:lnTo>
                      <a:pt x="34" y="8"/>
                    </a:lnTo>
                    <a:lnTo>
                      <a:pt x="31" y="8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5" y="11"/>
                    </a:lnTo>
                    <a:lnTo>
                      <a:pt x="22" y="12"/>
                    </a:lnTo>
                    <a:lnTo>
                      <a:pt x="21" y="13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8"/>
                    </a:lnTo>
                    <a:lnTo>
                      <a:pt x="14" y="20"/>
                    </a:lnTo>
                    <a:lnTo>
                      <a:pt x="13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8"/>
                    </a:lnTo>
                    <a:lnTo>
                      <a:pt x="10" y="3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8" name="任意多边形 1047"/>
              <p:cNvSpPr/>
              <p:nvPr/>
            </p:nvSpPr>
            <p:spPr>
              <a:xfrm>
                <a:off x="5235" y="2077"/>
                <a:ext cx="46" cy="102"/>
              </a:xfrm>
              <a:custGeom>
                <a:avLst/>
                <a:gdLst/>
                <a:ahLst/>
                <a:cxnLst/>
                <a:pathLst>
                  <a:path w="26" h="69">
                    <a:moveTo>
                      <a:pt x="9" y="69"/>
                    </a:moveTo>
                    <a:lnTo>
                      <a:pt x="0" y="69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8" y="1"/>
                    </a:lnTo>
                    <a:lnTo>
                      <a:pt x="19" y="1"/>
                    </a:lnTo>
                    <a:lnTo>
                      <a:pt x="21" y="1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6" y="10"/>
                    </a:lnTo>
                    <a:lnTo>
                      <a:pt x="24" y="10"/>
                    </a:lnTo>
                    <a:lnTo>
                      <a:pt x="22" y="10"/>
                    </a:lnTo>
                    <a:lnTo>
                      <a:pt x="20" y="11"/>
                    </a:lnTo>
                    <a:lnTo>
                      <a:pt x="18" y="11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4" y="13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4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9" y="69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49" name="任意多边形 1048"/>
              <p:cNvSpPr>
                <a:spLocks noEditPoints="1"/>
              </p:cNvSpPr>
              <p:nvPr/>
            </p:nvSpPr>
            <p:spPr>
              <a:xfrm>
                <a:off x="5354" y="2074"/>
                <a:ext cx="131" cy="106"/>
              </a:xfrm>
              <a:custGeom>
                <a:avLst/>
                <a:gdLst/>
                <a:ahLst/>
                <a:cxnLst/>
                <a:pathLst>
                  <a:path w="75" h="72">
                    <a:moveTo>
                      <a:pt x="10" y="36"/>
                    </a:moveTo>
                    <a:lnTo>
                      <a:pt x="10" y="39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7"/>
                    </a:lnTo>
                    <a:lnTo>
                      <a:pt x="13" y="49"/>
                    </a:lnTo>
                    <a:lnTo>
                      <a:pt x="14" y="51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3"/>
                    </a:lnTo>
                    <a:lnTo>
                      <a:pt x="35" y="64"/>
                    </a:lnTo>
                    <a:lnTo>
                      <a:pt x="38" y="64"/>
                    </a:lnTo>
                    <a:lnTo>
                      <a:pt x="41" y="64"/>
                    </a:lnTo>
                    <a:lnTo>
                      <a:pt x="43" y="63"/>
                    </a:lnTo>
                    <a:lnTo>
                      <a:pt x="46" y="62"/>
                    </a:lnTo>
                    <a:lnTo>
                      <a:pt x="48" y="61"/>
                    </a:lnTo>
                    <a:lnTo>
                      <a:pt x="51" y="60"/>
                    </a:lnTo>
                    <a:lnTo>
                      <a:pt x="53" y="59"/>
                    </a:lnTo>
                    <a:lnTo>
                      <a:pt x="55" y="58"/>
                    </a:lnTo>
                    <a:lnTo>
                      <a:pt x="57" y="56"/>
                    </a:lnTo>
                    <a:lnTo>
                      <a:pt x="59" y="54"/>
                    </a:lnTo>
                    <a:lnTo>
                      <a:pt x="61" y="51"/>
                    </a:lnTo>
                    <a:lnTo>
                      <a:pt x="62" y="49"/>
                    </a:lnTo>
                    <a:lnTo>
                      <a:pt x="63" y="47"/>
                    </a:lnTo>
                    <a:lnTo>
                      <a:pt x="64" y="44"/>
                    </a:lnTo>
                    <a:lnTo>
                      <a:pt x="65" y="42"/>
                    </a:lnTo>
                    <a:lnTo>
                      <a:pt x="65" y="39"/>
                    </a:lnTo>
                    <a:lnTo>
                      <a:pt x="65" y="36"/>
                    </a:lnTo>
                    <a:lnTo>
                      <a:pt x="65" y="33"/>
                    </a:lnTo>
                    <a:lnTo>
                      <a:pt x="65" y="30"/>
                    </a:lnTo>
                    <a:lnTo>
                      <a:pt x="64" y="27"/>
                    </a:lnTo>
                    <a:lnTo>
                      <a:pt x="63" y="25"/>
                    </a:lnTo>
                    <a:lnTo>
                      <a:pt x="62" y="22"/>
                    </a:lnTo>
                    <a:lnTo>
                      <a:pt x="61" y="20"/>
                    </a:lnTo>
                    <a:lnTo>
                      <a:pt x="59" y="18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0" y="11"/>
                    </a:lnTo>
                    <a:lnTo>
                      <a:pt x="48" y="10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0" y="8"/>
                    </a:lnTo>
                    <a:lnTo>
                      <a:pt x="37" y="8"/>
                    </a:lnTo>
                    <a:lnTo>
                      <a:pt x="34" y="8"/>
                    </a:lnTo>
                    <a:lnTo>
                      <a:pt x="32" y="9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4" y="11"/>
                    </a:lnTo>
                    <a:lnTo>
                      <a:pt x="22" y="13"/>
                    </a:lnTo>
                    <a:lnTo>
                      <a:pt x="20" y="14"/>
                    </a:lnTo>
                    <a:lnTo>
                      <a:pt x="18" y="16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3" y="23"/>
                    </a:lnTo>
                    <a:lnTo>
                      <a:pt x="12" y="25"/>
                    </a:lnTo>
                    <a:lnTo>
                      <a:pt x="11" y="28"/>
                    </a:lnTo>
                    <a:lnTo>
                      <a:pt x="10" y="30"/>
                    </a:lnTo>
                    <a:lnTo>
                      <a:pt x="10" y="33"/>
                    </a:lnTo>
                    <a:lnTo>
                      <a:pt x="10" y="36"/>
                    </a:lnTo>
                    <a:close/>
                    <a:moveTo>
                      <a:pt x="0" y="36"/>
                    </a:moveTo>
                    <a:lnTo>
                      <a:pt x="0" y="32"/>
                    </a:lnTo>
                    <a:lnTo>
                      <a:pt x="1" y="29"/>
                    </a:lnTo>
                    <a:lnTo>
                      <a:pt x="2" y="25"/>
                    </a:lnTo>
                    <a:lnTo>
                      <a:pt x="3" y="22"/>
                    </a:lnTo>
                    <a:lnTo>
                      <a:pt x="5" y="19"/>
                    </a:lnTo>
                    <a:lnTo>
                      <a:pt x="6" y="16"/>
                    </a:lnTo>
                    <a:lnTo>
                      <a:pt x="9" y="13"/>
                    </a:lnTo>
                    <a:lnTo>
                      <a:pt x="11" y="11"/>
                    </a:lnTo>
                    <a:lnTo>
                      <a:pt x="14" y="8"/>
                    </a:lnTo>
                    <a:lnTo>
                      <a:pt x="17" y="6"/>
                    </a:lnTo>
                    <a:lnTo>
                      <a:pt x="20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5" y="0"/>
                    </a:lnTo>
                    <a:lnTo>
                      <a:pt x="48" y="1"/>
                    </a:lnTo>
                    <a:lnTo>
                      <a:pt x="52" y="2"/>
                    </a:lnTo>
                    <a:lnTo>
                      <a:pt x="55" y="4"/>
                    </a:lnTo>
                    <a:lnTo>
                      <a:pt x="58" y="6"/>
                    </a:lnTo>
                    <a:lnTo>
                      <a:pt x="61" y="8"/>
                    </a:lnTo>
                    <a:lnTo>
                      <a:pt x="64" y="10"/>
                    </a:lnTo>
                    <a:lnTo>
                      <a:pt x="66" y="13"/>
                    </a:lnTo>
                    <a:lnTo>
                      <a:pt x="69" y="16"/>
                    </a:lnTo>
                    <a:lnTo>
                      <a:pt x="70" y="19"/>
                    </a:lnTo>
                    <a:lnTo>
                      <a:pt x="72" y="22"/>
                    </a:lnTo>
                    <a:lnTo>
                      <a:pt x="73" y="25"/>
                    </a:lnTo>
                    <a:lnTo>
                      <a:pt x="74" y="28"/>
                    </a:lnTo>
                    <a:lnTo>
                      <a:pt x="75" y="32"/>
                    </a:lnTo>
                    <a:lnTo>
                      <a:pt x="75" y="35"/>
                    </a:lnTo>
                    <a:lnTo>
                      <a:pt x="75" y="39"/>
                    </a:lnTo>
                    <a:lnTo>
                      <a:pt x="74" y="42"/>
                    </a:lnTo>
                    <a:lnTo>
                      <a:pt x="73" y="46"/>
                    </a:lnTo>
                    <a:lnTo>
                      <a:pt x="72" y="49"/>
                    </a:lnTo>
                    <a:lnTo>
                      <a:pt x="71" y="53"/>
                    </a:lnTo>
                    <a:lnTo>
                      <a:pt x="69" y="55"/>
                    </a:lnTo>
                    <a:lnTo>
                      <a:pt x="67" y="58"/>
                    </a:lnTo>
                    <a:lnTo>
                      <a:pt x="64" y="61"/>
                    </a:lnTo>
                    <a:lnTo>
                      <a:pt x="61" y="64"/>
                    </a:lnTo>
                    <a:lnTo>
                      <a:pt x="58" y="66"/>
                    </a:lnTo>
                    <a:lnTo>
                      <a:pt x="55" y="68"/>
                    </a:lnTo>
                    <a:lnTo>
                      <a:pt x="52" y="69"/>
                    </a:lnTo>
                    <a:lnTo>
                      <a:pt x="49" y="70"/>
                    </a:lnTo>
                    <a:lnTo>
                      <a:pt x="45" y="71"/>
                    </a:lnTo>
                    <a:lnTo>
                      <a:pt x="42" y="72"/>
                    </a:lnTo>
                    <a:lnTo>
                      <a:pt x="38" y="72"/>
                    </a:lnTo>
                    <a:lnTo>
                      <a:pt x="34" y="72"/>
                    </a:lnTo>
                    <a:lnTo>
                      <a:pt x="30" y="71"/>
                    </a:lnTo>
                    <a:lnTo>
                      <a:pt x="27" y="70"/>
                    </a:lnTo>
                    <a:lnTo>
                      <a:pt x="23" y="69"/>
                    </a:lnTo>
                    <a:lnTo>
                      <a:pt x="20" y="68"/>
                    </a:lnTo>
                    <a:lnTo>
                      <a:pt x="17" y="66"/>
                    </a:lnTo>
                    <a:lnTo>
                      <a:pt x="14" y="64"/>
                    </a:lnTo>
                    <a:lnTo>
                      <a:pt x="11" y="61"/>
                    </a:lnTo>
                    <a:lnTo>
                      <a:pt x="9" y="59"/>
                    </a:lnTo>
                    <a:lnTo>
                      <a:pt x="6" y="56"/>
                    </a:lnTo>
                    <a:lnTo>
                      <a:pt x="5" y="53"/>
                    </a:lnTo>
                    <a:lnTo>
                      <a:pt x="3" y="50"/>
                    </a:lnTo>
                    <a:lnTo>
                      <a:pt x="2" y="47"/>
                    </a:lnTo>
                    <a:lnTo>
                      <a:pt x="1" y="43"/>
                    </a:lnTo>
                    <a:lnTo>
                      <a:pt x="0" y="4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0" name="任意多边形 1049"/>
              <p:cNvSpPr/>
              <p:nvPr/>
            </p:nvSpPr>
            <p:spPr>
              <a:xfrm>
                <a:off x="5494" y="2044"/>
                <a:ext cx="59" cy="135"/>
              </a:xfrm>
              <a:custGeom>
                <a:avLst/>
                <a:gdLst/>
                <a:ahLst/>
                <a:cxnLst/>
                <a:pathLst>
                  <a:path w="34" h="91">
                    <a:moveTo>
                      <a:pt x="19" y="91"/>
                    </a:moveTo>
                    <a:lnTo>
                      <a:pt x="10" y="91"/>
                    </a:lnTo>
                    <a:lnTo>
                      <a:pt x="10" y="31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9" y="23"/>
                    </a:lnTo>
                    <a:lnTo>
                      <a:pt x="9" y="21"/>
                    </a:lnTo>
                    <a:lnTo>
                      <a:pt x="9" y="18"/>
                    </a:lnTo>
                    <a:lnTo>
                      <a:pt x="10" y="16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2" y="10"/>
                    </a:lnTo>
                    <a:lnTo>
                      <a:pt x="13" y="8"/>
                    </a:lnTo>
                    <a:lnTo>
                      <a:pt x="14" y="6"/>
                    </a:lnTo>
                    <a:lnTo>
                      <a:pt x="15" y="5"/>
                    </a:lnTo>
                    <a:lnTo>
                      <a:pt x="17" y="4"/>
                    </a:lnTo>
                    <a:lnTo>
                      <a:pt x="19" y="3"/>
                    </a:lnTo>
                    <a:lnTo>
                      <a:pt x="21" y="2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4" y="0"/>
                    </a:lnTo>
                    <a:lnTo>
                      <a:pt x="34" y="8"/>
                    </a:lnTo>
                    <a:lnTo>
                      <a:pt x="32" y="8"/>
                    </a:lnTo>
                    <a:lnTo>
                      <a:pt x="30" y="8"/>
                    </a:lnTo>
                    <a:lnTo>
                      <a:pt x="28" y="8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4" y="10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1" y="12"/>
                    </a:lnTo>
                    <a:lnTo>
                      <a:pt x="21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19" y="16"/>
                    </a:lnTo>
                    <a:lnTo>
                      <a:pt x="19" y="18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19" y="23"/>
                    </a:lnTo>
                    <a:lnTo>
                      <a:pt x="34" y="23"/>
                    </a:lnTo>
                    <a:lnTo>
                      <a:pt x="34" y="31"/>
                    </a:lnTo>
                    <a:lnTo>
                      <a:pt x="19" y="31"/>
                    </a:lnTo>
                    <a:lnTo>
                      <a:pt x="19" y="9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1" name="任意多边形 1050"/>
              <p:cNvSpPr/>
              <p:nvPr/>
            </p:nvSpPr>
            <p:spPr>
              <a:xfrm>
                <a:off x="5628" y="2043"/>
                <a:ext cx="163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2" y="25"/>
                    </a:moveTo>
                    <a:lnTo>
                      <a:pt x="80" y="23"/>
                    </a:lnTo>
                    <a:lnTo>
                      <a:pt x="79" y="21"/>
                    </a:lnTo>
                    <a:lnTo>
                      <a:pt x="77" y="19"/>
                    </a:lnTo>
                    <a:lnTo>
                      <a:pt x="75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4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5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80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9" y="74"/>
                    </a:lnTo>
                    <a:lnTo>
                      <a:pt x="87" y="77"/>
                    </a:lnTo>
                    <a:lnTo>
                      <a:pt x="85" y="79"/>
                    </a:lnTo>
                    <a:lnTo>
                      <a:pt x="82" y="81"/>
                    </a:lnTo>
                    <a:lnTo>
                      <a:pt x="80" y="83"/>
                    </a:lnTo>
                    <a:lnTo>
                      <a:pt x="77" y="85"/>
                    </a:lnTo>
                    <a:lnTo>
                      <a:pt x="75" y="87"/>
                    </a:lnTo>
                    <a:lnTo>
                      <a:pt x="72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59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50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2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52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2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2" name="任意多边形 1051"/>
              <p:cNvSpPr/>
              <p:nvPr/>
            </p:nvSpPr>
            <p:spPr>
              <a:xfrm>
                <a:off x="5805" y="2043"/>
                <a:ext cx="162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1" y="25"/>
                    </a:moveTo>
                    <a:lnTo>
                      <a:pt x="80" y="23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5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0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5" y="29"/>
                    </a:lnTo>
                    <a:lnTo>
                      <a:pt x="13" y="32"/>
                    </a:lnTo>
                    <a:lnTo>
                      <a:pt x="11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5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4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79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8" y="74"/>
                    </a:lnTo>
                    <a:lnTo>
                      <a:pt x="86" y="77"/>
                    </a:lnTo>
                    <a:lnTo>
                      <a:pt x="84" y="79"/>
                    </a:lnTo>
                    <a:lnTo>
                      <a:pt x="82" y="81"/>
                    </a:lnTo>
                    <a:lnTo>
                      <a:pt x="79" y="83"/>
                    </a:lnTo>
                    <a:lnTo>
                      <a:pt x="77" y="85"/>
                    </a:lnTo>
                    <a:lnTo>
                      <a:pt x="74" y="87"/>
                    </a:lnTo>
                    <a:lnTo>
                      <a:pt x="71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59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49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1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3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8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1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3" name="任意多边形 1052"/>
              <p:cNvSpPr/>
              <p:nvPr/>
            </p:nvSpPr>
            <p:spPr>
              <a:xfrm>
                <a:off x="5976" y="2046"/>
                <a:ext cx="84" cy="133"/>
              </a:xfrm>
              <a:custGeom>
                <a:avLst/>
                <a:gdLst/>
                <a:ahLst/>
                <a:cxnLst/>
                <a:pathLst>
                  <a:path w="48" h="90">
                    <a:moveTo>
                      <a:pt x="29" y="90"/>
                    </a:moveTo>
                    <a:lnTo>
                      <a:pt x="19" y="90"/>
                    </a:lnTo>
                    <a:lnTo>
                      <a:pt x="19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48" y="9"/>
                    </a:lnTo>
                    <a:lnTo>
                      <a:pt x="29" y="9"/>
                    </a:lnTo>
                    <a:lnTo>
                      <a:pt x="29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4" name="任意多边形 1053"/>
              <p:cNvSpPr/>
              <p:nvPr/>
            </p:nvSpPr>
            <p:spPr>
              <a:xfrm>
                <a:off x="6130" y="2046"/>
                <a:ext cx="82" cy="133"/>
              </a:xfrm>
              <a:custGeom>
                <a:avLst/>
                <a:gdLst/>
                <a:ahLst/>
                <a:cxnLst/>
                <a:pathLst>
                  <a:path w="47" h="90">
                    <a:moveTo>
                      <a:pt x="28" y="90"/>
                    </a:moveTo>
                    <a:lnTo>
                      <a:pt x="19" y="90"/>
                    </a:lnTo>
                    <a:lnTo>
                      <a:pt x="19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47" y="0"/>
                    </a:lnTo>
                    <a:lnTo>
                      <a:pt x="47" y="9"/>
                    </a:lnTo>
                    <a:lnTo>
                      <a:pt x="28" y="9"/>
                    </a:lnTo>
                    <a:lnTo>
                      <a:pt x="28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5" name="任意多边形 1054"/>
              <p:cNvSpPr/>
              <p:nvPr/>
            </p:nvSpPr>
            <p:spPr>
              <a:xfrm>
                <a:off x="6229" y="2046"/>
                <a:ext cx="86" cy="133"/>
              </a:xfrm>
              <a:custGeom>
                <a:avLst/>
                <a:gdLst/>
                <a:ahLst/>
                <a:cxnLst/>
                <a:pathLst>
                  <a:path w="49" h="90">
                    <a:moveTo>
                      <a:pt x="10" y="40"/>
                    </a:moveTo>
                    <a:lnTo>
                      <a:pt x="49" y="40"/>
                    </a:lnTo>
                    <a:lnTo>
                      <a:pt x="49" y="49"/>
                    </a:lnTo>
                    <a:lnTo>
                      <a:pt x="10" y="49"/>
                    </a:lnTo>
                    <a:lnTo>
                      <a:pt x="10" y="81"/>
                    </a:lnTo>
                    <a:lnTo>
                      <a:pt x="49" y="81"/>
                    </a:lnTo>
                    <a:lnTo>
                      <a:pt x="49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9"/>
                    </a:lnTo>
                    <a:lnTo>
                      <a:pt x="10" y="9"/>
                    </a:lnTo>
                    <a:lnTo>
                      <a:pt x="10" y="4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6" name="任意多边形 1055"/>
              <p:cNvSpPr/>
              <p:nvPr/>
            </p:nvSpPr>
            <p:spPr>
              <a:xfrm>
                <a:off x="6348" y="2046"/>
                <a:ext cx="75" cy="133"/>
              </a:xfrm>
              <a:custGeom>
                <a:avLst/>
                <a:gdLst/>
                <a:ahLst/>
                <a:cxnLst/>
                <a:pathLst>
                  <a:path w="43" h="90">
                    <a:moveTo>
                      <a:pt x="43" y="90"/>
                    </a:moveTo>
                    <a:lnTo>
                      <a:pt x="0" y="90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81"/>
                    </a:lnTo>
                    <a:lnTo>
                      <a:pt x="43" y="81"/>
                    </a:lnTo>
                    <a:lnTo>
                      <a:pt x="43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7" name="任意多边形 1056"/>
              <p:cNvSpPr/>
              <p:nvPr/>
            </p:nvSpPr>
            <p:spPr>
              <a:xfrm>
                <a:off x="6444" y="2046"/>
                <a:ext cx="87" cy="133"/>
              </a:xfrm>
              <a:custGeom>
                <a:avLst/>
                <a:gdLst/>
                <a:ahLst/>
                <a:cxnLst/>
                <a:pathLst>
                  <a:path w="50" h="90">
                    <a:moveTo>
                      <a:pt x="10" y="40"/>
                    </a:moveTo>
                    <a:lnTo>
                      <a:pt x="50" y="40"/>
                    </a:lnTo>
                    <a:lnTo>
                      <a:pt x="50" y="49"/>
                    </a:lnTo>
                    <a:lnTo>
                      <a:pt x="10" y="49"/>
                    </a:lnTo>
                    <a:lnTo>
                      <a:pt x="10" y="81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50" y="0"/>
                    </a:lnTo>
                    <a:lnTo>
                      <a:pt x="50" y="9"/>
                    </a:lnTo>
                    <a:lnTo>
                      <a:pt x="10" y="9"/>
                    </a:lnTo>
                    <a:lnTo>
                      <a:pt x="10" y="4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8" name="任意多边形 1057"/>
              <p:cNvSpPr/>
              <p:nvPr/>
            </p:nvSpPr>
            <p:spPr>
              <a:xfrm>
                <a:off x="6552" y="2043"/>
                <a:ext cx="163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1" y="25"/>
                    </a:moveTo>
                    <a:lnTo>
                      <a:pt x="80" y="23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4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8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8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8" y="15"/>
                    </a:lnTo>
                    <a:lnTo>
                      <a:pt x="25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5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5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8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4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79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8" y="74"/>
                    </a:lnTo>
                    <a:lnTo>
                      <a:pt x="86" y="77"/>
                    </a:lnTo>
                    <a:lnTo>
                      <a:pt x="84" y="79"/>
                    </a:lnTo>
                    <a:lnTo>
                      <a:pt x="82" y="81"/>
                    </a:lnTo>
                    <a:lnTo>
                      <a:pt x="79" y="83"/>
                    </a:lnTo>
                    <a:lnTo>
                      <a:pt x="77" y="85"/>
                    </a:lnTo>
                    <a:lnTo>
                      <a:pt x="74" y="87"/>
                    </a:lnTo>
                    <a:lnTo>
                      <a:pt x="71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60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50" y="93"/>
                    </a:lnTo>
                    <a:lnTo>
                      <a:pt x="44" y="93"/>
                    </a:lnTo>
                    <a:lnTo>
                      <a:pt x="40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2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1" y="9"/>
                    </a:lnTo>
                    <a:lnTo>
                      <a:pt x="23" y="7"/>
                    </a:lnTo>
                    <a:lnTo>
                      <a:pt x="25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1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1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1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9" name="任意多边形 1058"/>
              <p:cNvSpPr>
                <a:spLocks noEditPoints="1"/>
              </p:cNvSpPr>
              <p:nvPr/>
            </p:nvSpPr>
            <p:spPr>
              <a:xfrm>
                <a:off x="6730" y="2043"/>
                <a:ext cx="170" cy="137"/>
              </a:xfrm>
              <a:custGeom>
                <a:avLst/>
                <a:gdLst/>
                <a:ahLst/>
                <a:cxnLst/>
                <a:pathLst>
                  <a:path w="97" h="93">
                    <a:moveTo>
                      <a:pt x="10" y="46"/>
                    </a:moveTo>
                    <a:lnTo>
                      <a:pt x="10" y="50"/>
                    </a:lnTo>
                    <a:lnTo>
                      <a:pt x="10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3" y="84"/>
                    </a:lnTo>
                    <a:lnTo>
                      <a:pt x="57" y="84"/>
                    </a:lnTo>
                    <a:lnTo>
                      <a:pt x="60" y="83"/>
                    </a:lnTo>
                    <a:lnTo>
                      <a:pt x="64" y="82"/>
                    </a:lnTo>
                    <a:lnTo>
                      <a:pt x="67" y="80"/>
                    </a:lnTo>
                    <a:lnTo>
                      <a:pt x="70" y="78"/>
                    </a:lnTo>
                    <a:lnTo>
                      <a:pt x="73" y="76"/>
                    </a:lnTo>
                    <a:lnTo>
                      <a:pt x="76" y="73"/>
                    </a:lnTo>
                    <a:lnTo>
                      <a:pt x="79" y="70"/>
                    </a:lnTo>
                    <a:lnTo>
                      <a:pt x="81" y="67"/>
                    </a:lnTo>
                    <a:lnTo>
                      <a:pt x="83" y="64"/>
                    </a:lnTo>
                    <a:lnTo>
                      <a:pt x="85" y="61"/>
                    </a:lnTo>
                    <a:lnTo>
                      <a:pt x="86" y="57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87" y="46"/>
                    </a:lnTo>
                    <a:lnTo>
                      <a:pt x="87" y="42"/>
                    </a:lnTo>
                    <a:lnTo>
                      <a:pt x="87" y="38"/>
                    </a:lnTo>
                    <a:lnTo>
                      <a:pt x="86" y="35"/>
                    </a:lnTo>
                    <a:lnTo>
                      <a:pt x="85" y="32"/>
                    </a:lnTo>
                    <a:lnTo>
                      <a:pt x="83" y="29"/>
                    </a:lnTo>
                    <a:lnTo>
                      <a:pt x="81" y="26"/>
                    </a:lnTo>
                    <a:lnTo>
                      <a:pt x="79" y="22"/>
                    </a:lnTo>
                    <a:lnTo>
                      <a:pt x="76" y="20"/>
                    </a:lnTo>
                    <a:lnTo>
                      <a:pt x="73" y="17"/>
                    </a:lnTo>
                    <a:lnTo>
                      <a:pt x="70" y="15"/>
                    </a:lnTo>
                    <a:lnTo>
                      <a:pt x="67" y="13"/>
                    </a:lnTo>
                    <a:lnTo>
                      <a:pt x="64" y="11"/>
                    </a:lnTo>
                    <a:lnTo>
                      <a:pt x="60" y="10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8" y="9"/>
                    </a:lnTo>
                    <a:lnTo>
                      <a:pt x="47" y="9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2" y="9"/>
                    </a:lnTo>
                    <a:lnTo>
                      <a:pt x="40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5" y="11"/>
                    </a:lnTo>
                    <a:lnTo>
                      <a:pt x="34" y="11"/>
                    </a:lnTo>
                    <a:lnTo>
                      <a:pt x="32" y="12"/>
                    </a:lnTo>
                    <a:lnTo>
                      <a:pt x="31" y="12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6" y="16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1" y="20"/>
                    </a:lnTo>
                    <a:lnTo>
                      <a:pt x="20" y="21"/>
                    </a:lnTo>
                    <a:lnTo>
                      <a:pt x="18" y="23"/>
                    </a:lnTo>
                    <a:lnTo>
                      <a:pt x="17" y="25"/>
                    </a:lnTo>
                    <a:lnTo>
                      <a:pt x="16" y="27"/>
                    </a:lnTo>
                    <a:lnTo>
                      <a:pt x="15" y="28"/>
                    </a:lnTo>
                    <a:lnTo>
                      <a:pt x="14" y="30"/>
                    </a:lnTo>
                    <a:lnTo>
                      <a:pt x="13" y="32"/>
                    </a:lnTo>
                    <a:lnTo>
                      <a:pt x="12" y="34"/>
                    </a:lnTo>
                    <a:lnTo>
                      <a:pt x="11" y="36"/>
                    </a:lnTo>
                    <a:lnTo>
                      <a:pt x="11" y="38"/>
                    </a:lnTo>
                    <a:lnTo>
                      <a:pt x="10" y="40"/>
                    </a:lnTo>
                    <a:lnTo>
                      <a:pt x="10" y="42"/>
                    </a:lnTo>
                    <a:lnTo>
                      <a:pt x="10" y="44"/>
                    </a:lnTo>
                    <a:lnTo>
                      <a:pt x="10" y="46"/>
                    </a:lnTo>
                    <a:close/>
                    <a:moveTo>
                      <a:pt x="0" y="46"/>
                    </a:moveTo>
                    <a:lnTo>
                      <a:pt x="0" y="44"/>
                    </a:lnTo>
                    <a:lnTo>
                      <a:pt x="0" y="41"/>
                    </a:lnTo>
                    <a:lnTo>
                      <a:pt x="0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5" y="3"/>
                    </a:lnTo>
                    <a:lnTo>
                      <a:pt x="67" y="3"/>
                    </a:lnTo>
                    <a:lnTo>
                      <a:pt x="69" y="4"/>
                    </a:lnTo>
                    <a:lnTo>
                      <a:pt x="71" y="5"/>
                    </a:lnTo>
                    <a:lnTo>
                      <a:pt x="73" y="6"/>
                    </a:lnTo>
                    <a:lnTo>
                      <a:pt x="75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1" y="11"/>
                    </a:lnTo>
                    <a:lnTo>
                      <a:pt x="82" y="13"/>
                    </a:lnTo>
                    <a:lnTo>
                      <a:pt x="84" y="15"/>
                    </a:lnTo>
                    <a:lnTo>
                      <a:pt x="86" y="17"/>
                    </a:lnTo>
                    <a:lnTo>
                      <a:pt x="87" y="18"/>
                    </a:lnTo>
                    <a:lnTo>
                      <a:pt x="89" y="20"/>
                    </a:lnTo>
                    <a:lnTo>
                      <a:pt x="90" y="22"/>
                    </a:lnTo>
                    <a:lnTo>
                      <a:pt x="91" y="24"/>
                    </a:lnTo>
                    <a:lnTo>
                      <a:pt x="92" y="26"/>
                    </a:lnTo>
                    <a:lnTo>
                      <a:pt x="94" y="28"/>
                    </a:lnTo>
                    <a:lnTo>
                      <a:pt x="94" y="30"/>
                    </a:lnTo>
                    <a:lnTo>
                      <a:pt x="95" y="32"/>
                    </a:lnTo>
                    <a:lnTo>
                      <a:pt x="96" y="34"/>
                    </a:lnTo>
                    <a:lnTo>
                      <a:pt x="96" y="36"/>
                    </a:lnTo>
                    <a:lnTo>
                      <a:pt x="97" y="39"/>
                    </a:lnTo>
                    <a:lnTo>
                      <a:pt x="97" y="41"/>
                    </a:lnTo>
                    <a:lnTo>
                      <a:pt x="97" y="44"/>
                    </a:lnTo>
                    <a:lnTo>
                      <a:pt x="97" y="46"/>
                    </a:lnTo>
                    <a:lnTo>
                      <a:pt x="97" y="48"/>
                    </a:lnTo>
                    <a:lnTo>
                      <a:pt x="97" y="51"/>
                    </a:lnTo>
                    <a:lnTo>
                      <a:pt x="97" y="53"/>
                    </a:lnTo>
                    <a:lnTo>
                      <a:pt x="96" y="55"/>
                    </a:lnTo>
                    <a:lnTo>
                      <a:pt x="96" y="57"/>
                    </a:lnTo>
                    <a:lnTo>
                      <a:pt x="95" y="59"/>
                    </a:lnTo>
                    <a:lnTo>
                      <a:pt x="95" y="62"/>
                    </a:lnTo>
                    <a:lnTo>
                      <a:pt x="94" y="63"/>
                    </a:lnTo>
                    <a:lnTo>
                      <a:pt x="93" y="65"/>
                    </a:lnTo>
                    <a:lnTo>
                      <a:pt x="92" y="67"/>
                    </a:lnTo>
                    <a:lnTo>
                      <a:pt x="91" y="69"/>
                    </a:lnTo>
                    <a:lnTo>
                      <a:pt x="90" y="71"/>
                    </a:lnTo>
                    <a:lnTo>
                      <a:pt x="89" y="73"/>
                    </a:lnTo>
                    <a:lnTo>
                      <a:pt x="87" y="74"/>
                    </a:lnTo>
                    <a:lnTo>
                      <a:pt x="86" y="76"/>
                    </a:lnTo>
                    <a:lnTo>
                      <a:pt x="85" y="78"/>
                    </a:lnTo>
                    <a:lnTo>
                      <a:pt x="83" y="80"/>
                    </a:lnTo>
                    <a:lnTo>
                      <a:pt x="81" y="81"/>
                    </a:lnTo>
                    <a:lnTo>
                      <a:pt x="79" y="83"/>
                    </a:lnTo>
                    <a:lnTo>
                      <a:pt x="77" y="84"/>
                    </a:lnTo>
                    <a:lnTo>
                      <a:pt x="75" y="86"/>
                    </a:lnTo>
                    <a:lnTo>
                      <a:pt x="72" y="87"/>
                    </a:lnTo>
                    <a:lnTo>
                      <a:pt x="70" y="88"/>
                    </a:lnTo>
                    <a:lnTo>
                      <a:pt x="68" y="89"/>
                    </a:lnTo>
                    <a:lnTo>
                      <a:pt x="66" y="90"/>
                    </a:lnTo>
                    <a:lnTo>
                      <a:pt x="64" y="91"/>
                    </a:lnTo>
                    <a:lnTo>
                      <a:pt x="61" y="92"/>
                    </a:lnTo>
                    <a:lnTo>
                      <a:pt x="59" y="92"/>
                    </a:lnTo>
                    <a:lnTo>
                      <a:pt x="56" y="92"/>
                    </a:lnTo>
                    <a:lnTo>
                      <a:pt x="54" y="93"/>
                    </a:lnTo>
                    <a:lnTo>
                      <a:pt x="51" y="93"/>
                    </a:lnTo>
                    <a:lnTo>
                      <a:pt x="48" y="93"/>
                    </a:lnTo>
                    <a:lnTo>
                      <a:pt x="43" y="93"/>
                    </a:lnTo>
                    <a:lnTo>
                      <a:pt x="39" y="92"/>
                    </a:lnTo>
                    <a:lnTo>
                      <a:pt x="34" y="91"/>
                    </a:lnTo>
                    <a:lnTo>
                      <a:pt x="30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0" name="任意多边形 1059"/>
              <p:cNvSpPr/>
              <p:nvPr/>
            </p:nvSpPr>
            <p:spPr>
              <a:xfrm>
                <a:off x="6924" y="2046"/>
                <a:ext cx="165" cy="133"/>
              </a:xfrm>
              <a:custGeom>
                <a:avLst/>
                <a:gdLst/>
                <a:ahLst/>
                <a:cxnLst/>
                <a:pathLst>
                  <a:path w="94" h="90">
                    <a:moveTo>
                      <a:pt x="0" y="90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47" y="78"/>
                    </a:lnTo>
                    <a:lnTo>
                      <a:pt x="80" y="0"/>
                    </a:lnTo>
                    <a:lnTo>
                      <a:pt x="94" y="0"/>
                    </a:lnTo>
                    <a:lnTo>
                      <a:pt x="94" y="90"/>
                    </a:lnTo>
                    <a:lnTo>
                      <a:pt x="85" y="90"/>
                    </a:lnTo>
                    <a:lnTo>
                      <a:pt x="85" y="10"/>
                    </a:lnTo>
                    <a:lnTo>
                      <a:pt x="51" y="90"/>
                    </a:lnTo>
                    <a:lnTo>
                      <a:pt x="43" y="90"/>
                    </a:lnTo>
                    <a:lnTo>
                      <a:pt x="9" y="10"/>
                    </a:lnTo>
                    <a:lnTo>
                      <a:pt x="9" y="9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1" name="任意多边形 1060"/>
              <p:cNvSpPr/>
              <p:nvPr/>
            </p:nvSpPr>
            <p:spPr>
              <a:xfrm>
                <a:off x="7176" y="2043"/>
                <a:ext cx="171" cy="137"/>
              </a:xfrm>
              <a:custGeom>
                <a:avLst/>
                <a:gdLst/>
                <a:ahLst/>
                <a:cxnLst/>
                <a:pathLst>
                  <a:path w="98" h="93">
                    <a:moveTo>
                      <a:pt x="38" y="48"/>
                    </a:moveTo>
                    <a:lnTo>
                      <a:pt x="98" y="48"/>
                    </a:lnTo>
                    <a:lnTo>
                      <a:pt x="97" y="53"/>
                    </a:lnTo>
                    <a:lnTo>
                      <a:pt x="97" y="58"/>
                    </a:lnTo>
                    <a:lnTo>
                      <a:pt x="95" y="62"/>
                    </a:lnTo>
                    <a:lnTo>
                      <a:pt x="94" y="66"/>
                    </a:lnTo>
                    <a:lnTo>
                      <a:pt x="92" y="70"/>
                    </a:lnTo>
                    <a:lnTo>
                      <a:pt x="89" y="74"/>
                    </a:lnTo>
                    <a:lnTo>
                      <a:pt x="86" y="77"/>
                    </a:lnTo>
                    <a:lnTo>
                      <a:pt x="83" y="80"/>
                    </a:lnTo>
                    <a:lnTo>
                      <a:pt x="79" y="83"/>
                    </a:lnTo>
                    <a:lnTo>
                      <a:pt x="75" y="86"/>
                    </a:lnTo>
                    <a:lnTo>
                      <a:pt x="72" y="88"/>
                    </a:lnTo>
                    <a:lnTo>
                      <a:pt x="67" y="90"/>
                    </a:lnTo>
                    <a:lnTo>
                      <a:pt x="63" y="91"/>
                    </a:lnTo>
                    <a:lnTo>
                      <a:pt x="59" y="92"/>
                    </a:lnTo>
                    <a:lnTo>
                      <a:pt x="54" y="93"/>
                    </a:lnTo>
                    <a:lnTo>
                      <a:pt x="49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4" y="91"/>
                    </a:lnTo>
                    <a:lnTo>
                      <a:pt x="29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3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9" y="4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1"/>
                    </a:lnTo>
                    <a:lnTo>
                      <a:pt x="42" y="0"/>
                    </a:lnTo>
                    <a:lnTo>
                      <a:pt x="45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4" y="0"/>
                    </a:lnTo>
                    <a:lnTo>
                      <a:pt x="57" y="0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6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4"/>
                    </a:lnTo>
                    <a:lnTo>
                      <a:pt x="81" y="24"/>
                    </a:lnTo>
                    <a:lnTo>
                      <a:pt x="79" y="22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4" y="17"/>
                    </a:lnTo>
                    <a:lnTo>
                      <a:pt x="72" y="16"/>
                    </a:lnTo>
                    <a:lnTo>
                      <a:pt x="70" y="15"/>
                    </a:lnTo>
                    <a:lnTo>
                      <a:pt x="69" y="14"/>
                    </a:lnTo>
                    <a:lnTo>
                      <a:pt x="67" y="12"/>
                    </a:lnTo>
                    <a:lnTo>
                      <a:pt x="65" y="11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2"/>
                    </a:lnTo>
                    <a:lnTo>
                      <a:pt x="16" y="26"/>
                    </a:lnTo>
                    <a:lnTo>
                      <a:pt x="14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1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50" y="84"/>
                    </a:lnTo>
                    <a:lnTo>
                      <a:pt x="53" y="84"/>
                    </a:lnTo>
                    <a:lnTo>
                      <a:pt x="56" y="84"/>
                    </a:lnTo>
                    <a:lnTo>
                      <a:pt x="59" y="83"/>
                    </a:lnTo>
                    <a:lnTo>
                      <a:pt x="62" y="82"/>
                    </a:lnTo>
                    <a:lnTo>
                      <a:pt x="65" y="81"/>
                    </a:lnTo>
                    <a:lnTo>
                      <a:pt x="68" y="80"/>
                    </a:lnTo>
                    <a:lnTo>
                      <a:pt x="70" y="78"/>
                    </a:lnTo>
                    <a:lnTo>
                      <a:pt x="73" y="77"/>
                    </a:lnTo>
                    <a:lnTo>
                      <a:pt x="76" y="75"/>
                    </a:lnTo>
                    <a:lnTo>
                      <a:pt x="78" y="72"/>
                    </a:lnTo>
                    <a:lnTo>
                      <a:pt x="80" y="70"/>
                    </a:lnTo>
                    <a:lnTo>
                      <a:pt x="82" y="68"/>
                    </a:lnTo>
                    <a:lnTo>
                      <a:pt x="83" y="65"/>
                    </a:lnTo>
                    <a:lnTo>
                      <a:pt x="85" y="62"/>
                    </a:lnTo>
                    <a:lnTo>
                      <a:pt x="86" y="59"/>
                    </a:lnTo>
                    <a:lnTo>
                      <a:pt x="87" y="56"/>
                    </a:lnTo>
                    <a:lnTo>
                      <a:pt x="38" y="56"/>
                    </a:lnTo>
                    <a:lnTo>
                      <a:pt x="38" y="48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2" name="任意多边形 1061"/>
              <p:cNvSpPr/>
              <p:nvPr/>
            </p:nvSpPr>
            <p:spPr>
              <a:xfrm>
                <a:off x="7366" y="2046"/>
                <a:ext cx="107" cy="133"/>
              </a:xfrm>
              <a:custGeom>
                <a:avLst/>
                <a:gdLst/>
                <a:ahLst/>
                <a:cxnLst/>
                <a:pathLst>
                  <a:path w="61" h="90">
                    <a:moveTo>
                      <a:pt x="9" y="9"/>
                    </a:moveTo>
                    <a:lnTo>
                      <a:pt x="9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6" y="0"/>
                    </a:lnTo>
                    <a:lnTo>
                      <a:pt x="38" y="1"/>
                    </a:lnTo>
                    <a:lnTo>
                      <a:pt x="39" y="1"/>
                    </a:lnTo>
                    <a:lnTo>
                      <a:pt x="40" y="1"/>
                    </a:lnTo>
                    <a:lnTo>
                      <a:pt x="42" y="2"/>
                    </a:lnTo>
                    <a:lnTo>
                      <a:pt x="43" y="2"/>
                    </a:lnTo>
                    <a:lnTo>
                      <a:pt x="44" y="3"/>
                    </a:lnTo>
                    <a:lnTo>
                      <a:pt x="45" y="3"/>
                    </a:lnTo>
                    <a:lnTo>
                      <a:pt x="46" y="4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1" y="7"/>
                    </a:lnTo>
                    <a:lnTo>
                      <a:pt x="53" y="8"/>
                    </a:lnTo>
                    <a:lnTo>
                      <a:pt x="54" y="9"/>
                    </a:lnTo>
                    <a:lnTo>
                      <a:pt x="55" y="11"/>
                    </a:lnTo>
                    <a:lnTo>
                      <a:pt x="56" y="12"/>
                    </a:lnTo>
                    <a:lnTo>
                      <a:pt x="57" y="13"/>
                    </a:lnTo>
                    <a:lnTo>
                      <a:pt x="58" y="15"/>
                    </a:lnTo>
                    <a:lnTo>
                      <a:pt x="58" y="16"/>
                    </a:lnTo>
                    <a:lnTo>
                      <a:pt x="59" y="18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3"/>
                    </a:lnTo>
                    <a:lnTo>
                      <a:pt x="61" y="25"/>
                    </a:lnTo>
                    <a:lnTo>
                      <a:pt x="61" y="27"/>
                    </a:lnTo>
                    <a:lnTo>
                      <a:pt x="61" y="28"/>
                    </a:lnTo>
                    <a:lnTo>
                      <a:pt x="61" y="31"/>
                    </a:lnTo>
                    <a:lnTo>
                      <a:pt x="61" y="33"/>
                    </a:lnTo>
                    <a:lnTo>
                      <a:pt x="60" y="36"/>
                    </a:lnTo>
                    <a:lnTo>
                      <a:pt x="59" y="38"/>
                    </a:lnTo>
                    <a:lnTo>
                      <a:pt x="58" y="40"/>
                    </a:lnTo>
                    <a:lnTo>
                      <a:pt x="57" y="42"/>
                    </a:lnTo>
                    <a:lnTo>
                      <a:pt x="56" y="44"/>
                    </a:lnTo>
                    <a:lnTo>
                      <a:pt x="54" y="46"/>
                    </a:lnTo>
                    <a:lnTo>
                      <a:pt x="53" y="48"/>
                    </a:lnTo>
                    <a:lnTo>
                      <a:pt x="51" y="50"/>
                    </a:lnTo>
                    <a:lnTo>
                      <a:pt x="49" y="51"/>
                    </a:lnTo>
                    <a:lnTo>
                      <a:pt x="47" y="52"/>
                    </a:lnTo>
                    <a:lnTo>
                      <a:pt x="45" y="53"/>
                    </a:lnTo>
                    <a:lnTo>
                      <a:pt x="43" y="54"/>
                    </a:lnTo>
                    <a:lnTo>
                      <a:pt x="40" y="54"/>
                    </a:lnTo>
                    <a:lnTo>
                      <a:pt x="38" y="55"/>
                    </a:lnTo>
                    <a:lnTo>
                      <a:pt x="61" y="90"/>
                    </a:lnTo>
                    <a:lnTo>
                      <a:pt x="50" y="90"/>
                    </a:lnTo>
                    <a:lnTo>
                      <a:pt x="22" y="46"/>
                    </a:lnTo>
                    <a:lnTo>
                      <a:pt x="30" y="46"/>
                    </a:lnTo>
                    <a:lnTo>
                      <a:pt x="33" y="46"/>
                    </a:lnTo>
                    <a:lnTo>
                      <a:pt x="35" y="46"/>
                    </a:lnTo>
                    <a:lnTo>
                      <a:pt x="37" y="46"/>
                    </a:lnTo>
                    <a:lnTo>
                      <a:pt x="39" y="45"/>
                    </a:lnTo>
                    <a:lnTo>
                      <a:pt x="40" y="44"/>
                    </a:lnTo>
                    <a:lnTo>
                      <a:pt x="42" y="44"/>
                    </a:lnTo>
                    <a:lnTo>
                      <a:pt x="44" y="43"/>
                    </a:lnTo>
                    <a:lnTo>
                      <a:pt x="45" y="41"/>
                    </a:lnTo>
                    <a:lnTo>
                      <a:pt x="46" y="40"/>
                    </a:lnTo>
                    <a:lnTo>
                      <a:pt x="48" y="39"/>
                    </a:lnTo>
                    <a:lnTo>
                      <a:pt x="49" y="37"/>
                    </a:lnTo>
                    <a:lnTo>
                      <a:pt x="50" y="36"/>
                    </a:lnTo>
                    <a:lnTo>
                      <a:pt x="50" y="34"/>
                    </a:lnTo>
                    <a:lnTo>
                      <a:pt x="51" y="32"/>
                    </a:lnTo>
                    <a:lnTo>
                      <a:pt x="51" y="30"/>
                    </a:lnTo>
                    <a:lnTo>
                      <a:pt x="51" y="28"/>
                    </a:lnTo>
                    <a:lnTo>
                      <a:pt x="51" y="27"/>
                    </a:lnTo>
                    <a:lnTo>
                      <a:pt x="51" y="26"/>
                    </a:lnTo>
                    <a:lnTo>
                      <a:pt x="51" y="25"/>
                    </a:lnTo>
                    <a:lnTo>
                      <a:pt x="50" y="24"/>
                    </a:lnTo>
                    <a:lnTo>
                      <a:pt x="50" y="23"/>
                    </a:lnTo>
                    <a:lnTo>
                      <a:pt x="50" y="22"/>
                    </a:lnTo>
                    <a:lnTo>
                      <a:pt x="50" y="21"/>
                    </a:lnTo>
                    <a:lnTo>
                      <a:pt x="49" y="20"/>
                    </a:lnTo>
                    <a:lnTo>
                      <a:pt x="49" y="19"/>
                    </a:lnTo>
                    <a:lnTo>
                      <a:pt x="48" y="18"/>
                    </a:lnTo>
                    <a:lnTo>
                      <a:pt x="48" y="17"/>
                    </a:lnTo>
                    <a:lnTo>
                      <a:pt x="47" y="16"/>
                    </a:lnTo>
                    <a:lnTo>
                      <a:pt x="46" y="15"/>
                    </a:lnTo>
                    <a:lnTo>
                      <a:pt x="46" y="15"/>
                    </a:lnTo>
                    <a:lnTo>
                      <a:pt x="45" y="14"/>
                    </a:lnTo>
                    <a:lnTo>
                      <a:pt x="44" y="13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2" y="12"/>
                    </a:lnTo>
                    <a:lnTo>
                      <a:pt x="41" y="11"/>
                    </a:lnTo>
                    <a:lnTo>
                      <a:pt x="40" y="10"/>
                    </a:lnTo>
                    <a:lnTo>
                      <a:pt x="39" y="10"/>
                    </a:lnTo>
                    <a:lnTo>
                      <a:pt x="38" y="10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5" y="9"/>
                    </a:lnTo>
                    <a:lnTo>
                      <a:pt x="33" y="9"/>
                    </a:lnTo>
                    <a:lnTo>
                      <a:pt x="32" y="9"/>
                    </a:lnTo>
                    <a:lnTo>
                      <a:pt x="30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3" name="任意多边形 1062"/>
              <p:cNvSpPr>
                <a:spLocks noEditPoints="1"/>
              </p:cNvSpPr>
              <p:nvPr/>
            </p:nvSpPr>
            <p:spPr>
              <a:xfrm>
                <a:off x="7492" y="2043"/>
                <a:ext cx="169" cy="137"/>
              </a:xfrm>
              <a:custGeom>
                <a:avLst/>
                <a:gdLst/>
                <a:ahLst/>
                <a:cxnLst/>
                <a:pathLst>
                  <a:path w="97" h="93">
                    <a:moveTo>
                      <a:pt x="10" y="46"/>
                    </a:moveTo>
                    <a:lnTo>
                      <a:pt x="10" y="50"/>
                    </a:lnTo>
                    <a:lnTo>
                      <a:pt x="10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3" y="84"/>
                    </a:lnTo>
                    <a:lnTo>
                      <a:pt x="57" y="84"/>
                    </a:lnTo>
                    <a:lnTo>
                      <a:pt x="60" y="83"/>
                    </a:lnTo>
                    <a:lnTo>
                      <a:pt x="64" y="82"/>
                    </a:lnTo>
                    <a:lnTo>
                      <a:pt x="67" y="80"/>
                    </a:lnTo>
                    <a:lnTo>
                      <a:pt x="70" y="78"/>
                    </a:lnTo>
                    <a:lnTo>
                      <a:pt x="73" y="76"/>
                    </a:lnTo>
                    <a:lnTo>
                      <a:pt x="76" y="73"/>
                    </a:lnTo>
                    <a:lnTo>
                      <a:pt x="79" y="70"/>
                    </a:lnTo>
                    <a:lnTo>
                      <a:pt x="81" y="67"/>
                    </a:lnTo>
                    <a:lnTo>
                      <a:pt x="83" y="64"/>
                    </a:lnTo>
                    <a:lnTo>
                      <a:pt x="85" y="61"/>
                    </a:lnTo>
                    <a:lnTo>
                      <a:pt x="86" y="57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87" y="46"/>
                    </a:lnTo>
                    <a:lnTo>
                      <a:pt x="87" y="42"/>
                    </a:lnTo>
                    <a:lnTo>
                      <a:pt x="87" y="38"/>
                    </a:lnTo>
                    <a:lnTo>
                      <a:pt x="86" y="35"/>
                    </a:lnTo>
                    <a:lnTo>
                      <a:pt x="85" y="32"/>
                    </a:lnTo>
                    <a:lnTo>
                      <a:pt x="83" y="29"/>
                    </a:lnTo>
                    <a:lnTo>
                      <a:pt x="81" y="26"/>
                    </a:lnTo>
                    <a:lnTo>
                      <a:pt x="79" y="22"/>
                    </a:lnTo>
                    <a:lnTo>
                      <a:pt x="76" y="20"/>
                    </a:lnTo>
                    <a:lnTo>
                      <a:pt x="73" y="17"/>
                    </a:lnTo>
                    <a:lnTo>
                      <a:pt x="70" y="15"/>
                    </a:lnTo>
                    <a:lnTo>
                      <a:pt x="67" y="13"/>
                    </a:lnTo>
                    <a:lnTo>
                      <a:pt x="64" y="11"/>
                    </a:lnTo>
                    <a:lnTo>
                      <a:pt x="60" y="10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8" y="9"/>
                    </a:lnTo>
                    <a:lnTo>
                      <a:pt x="47" y="9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2" y="9"/>
                    </a:lnTo>
                    <a:lnTo>
                      <a:pt x="40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6" y="11"/>
                    </a:lnTo>
                    <a:lnTo>
                      <a:pt x="34" y="11"/>
                    </a:lnTo>
                    <a:lnTo>
                      <a:pt x="32" y="12"/>
                    </a:lnTo>
                    <a:lnTo>
                      <a:pt x="31" y="12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6" y="16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1" y="20"/>
                    </a:lnTo>
                    <a:lnTo>
                      <a:pt x="20" y="21"/>
                    </a:lnTo>
                    <a:lnTo>
                      <a:pt x="18" y="23"/>
                    </a:lnTo>
                    <a:lnTo>
                      <a:pt x="17" y="25"/>
                    </a:lnTo>
                    <a:lnTo>
                      <a:pt x="16" y="27"/>
                    </a:lnTo>
                    <a:lnTo>
                      <a:pt x="15" y="28"/>
                    </a:lnTo>
                    <a:lnTo>
                      <a:pt x="14" y="30"/>
                    </a:lnTo>
                    <a:lnTo>
                      <a:pt x="13" y="32"/>
                    </a:lnTo>
                    <a:lnTo>
                      <a:pt x="12" y="34"/>
                    </a:lnTo>
                    <a:lnTo>
                      <a:pt x="11" y="36"/>
                    </a:lnTo>
                    <a:lnTo>
                      <a:pt x="11" y="38"/>
                    </a:lnTo>
                    <a:lnTo>
                      <a:pt x="10" y="40"/>
                    </a:lnTo>
                    <a:lnTo>
                      <a:pt x="10" y="42"/>
                    </a:lnTo>
                    <a:lnTo>
                      <a:pt x="10" y="44"/>
                    </a:lnTo>
                    <a:lnTo>
                      <a:pt x="10" y="46"/>
                    </a:lnTo>
                    <a:close/>
                    <a:moveTo>
                      <a:pt x="0" y="46"/>
                    </a:move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5" y="3"/>
                    </a:lnTo>
                    <a:lnTo>
                      <a:pt x="67" y="3"/>
                    </a:lnTo>
                    <a:lnTo>
                      <a:pt x="69" y="4"/>
                    </a:lnTo>
                    <a:lnTo>
                      <a:pt x="71" y="5"/>
                    </a:lnTo>
                    <a:lnTo>
                      <a:pt x="73" y="6"/>
                    </a:lnTo>
                    <a:lnTo>
                      <a:pt x="75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1" y="11"/>
                    </a:lnTo>
                    <a:lnTo>
                      <a:pt x="82" y="13"/>
                    </a:lnTo>
                    <a:lnTo>
                      <a:pt x="84" y="15"/>
                    </a:lnTo>
                    <a:lnTo>
                      <a:pt x="86" y="17"/>
                    </a:lnTo>
                    <a:lnTo>
                      <a:pt x="87" y="18"/>
                    </a:lnTo>
                    <a:lnTo>
                      <a:pt x="89" y="20"/>
                    </a:lnTo>
                    <a:lnTo>
                      <a:pt x="90" y="22"/>
                    </a:lnTo>
                    <a:lnTo>
                      <a:pt x="91" y="24"/>
                    </a:lnTo>
                    <a:lnTo>
                      <a:pt x="92" y="26"/>
                    </a:lnTo>
                    <a:lnTo>
                      <a:pt x="94" y="28"/>
                    </a:lnTo>
                    <a:lnTo>
                      <a:pt x="94" y="30"/>
                    </a:lnTo>
                    <a:lnTo>
                      <a:pt x="95" y="32"/>
                    </a:lnTo>
                    <a:lnTo>
                      <a:pt x="96" y="34"/>
                    </a:lnTo>
                    <a:lnTo>
                      <a:pt x="96" y="36"/>
                    </a:lnTo>
                    <a:lnTo>
                      <a:pt x="97" y="39"/>
                    </a:lnTo>
                    <a:lnTo>
                      <a:pt x="97" y="41"/>
                    </a:lnTo>
                    <a:lnTo>
                      <a:pt x="97" y="44"/>
                    </a:lnTo>
                    <a:lnTo>
                      <a:pt x="97" y="46"/>
                    </a:lnTo>
                    <a:lnTo>
                      <a:pt x="97" y="48"/>
                    </a:lnTo>
                    <a:lnTo>
                      <a:pt x="97" y="51"/>
                    </a:lnTo>
                    <a:lnTo>
                      <a:pt x="97" y="53"/>
                    </a:lnTo>
                    <a:lnTo>
                      <a:pt x="96" y="55"/>
                    </a:lnTo>
                    <a:lnTo>
                      <a:pt x="96" y="57"/>
                    </a:lnTo>
                    <a:lnTo>
                      <a:pt x="95" y="59"/>
                    </a:lnTo>
                    <a:lnTo>
                      <a:pt x="95" y="62"/>
                    </a:lnTo>
                    <a:lnTo>
                      <a:pt x="94" y="63"/>
                    </a:lnTo>
                    <a:lnTo>
                      <a:pt x="93" y="65"/>
                    </a:lnTo>
                    <a:lnTo>
                      <a:pt x="92" y="67"/>
                    </a:lnTo>
                    <a:lnTo>
                      <a:pt x="91" y="69"/>
                    </a:lnTo>
                    <a:lnTo>
                      <a:pt x="90" y="71"/>
                    </a:lnTo>
                    <a:lnTo>
                      <a:pt x="89" y="73"/>
                    </a:lnTo>
                    <a:lnTo>
                      <a:pt x="87" y="74"/>
                    </a:lnTo>
                    <a:lnTo>
                      <a:pt x="86" y="76"/>
                    </a:lnTo>
                    <a:lnTo>
                      <a:pt x="85" y="78"/>
                    </a:lnTo>
                    <a:lnTo>
                      <a:pt x="83" y="80"/>
                    </a:lnTo>
                    <a:lnTo>
                      <a:pt x="81" y="81"/>
                    </a:lnTo>
                    <a:lnTo>
                      <a:pt x="79" y="83"/>
                    </a:lnTo>
                    <a:lnTo>
                      <a:pt x="77" y="84"/>
                    </a:lnTo>
                    <a:lnTo>
                      <a:pt x="75" y="86"/>
                    </a:lnTo>
                    <a:lnTo>
                      <a:pt x="72" y="87"/>
                    </a:lnTo>
                    <a:lnTo>
                      <a:pt x="70" y="88"/>
                    </a:lnTo>
                    <a:lnTo>
                      <a:pt x="68" y="89"/>
                    </a:lnTo>
                    <a:lnTo>
                      <a:pt x="66" y="90"/>
                    </a:lnTo>
                    <a:lnTo>
                      <a:pt x="64" y="91"/>
                    </a:lnTo>
                    <a:lnTo>
                      <a:pt x="61" y="92"/>
                    </a:lnTo>
                    <a:lnTo>
                      <a:pt x="59" y="92"/>
                    </a:lnTo>
                    <a:lnTo>
                      <a:pt x="56" y="92"/>
                    </a:lnTo>
                    <a:lnTo>
                      <a:pt x="54" y="93"/>
                    </a:lnTo>
                    <a:lnTo>
                      <a:pt x="51" y="93"/>
                    </a:lnTo>
                    <a:lnTo>
                      <a:pt x="48" y="93"/>
                    </a:lnTo>
                    <a:lnTo>
                      <a:pt x="43" y="93"/>
                    </a:lnTo>
                    <a:lnTo>
                      <a:pt x="38" y="92"/>
                    </a:lnTo>
                    <a:lnTo>
                      <a:pt x="34" y="91"/>
                    </a:lnTo>
                    <a:lnTo>
                      <a:pt x="30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4" name="任意多边形 1063"/>
              <p:cNvSpPr/>
              <p:nvPr/>
            </p:nvSpPr>
            <p:spPr>
              <a:xfrm>
                <a:off x="7682" y="2046"/>
                <a:ext cx="107" cy="134"/>
              </a:xfrm>
              <a:custGeom>
                <a:avLst/>
                <a:gdLst/>
                <a:ahLst/>
                <a:cxnLst/>
                <a:pathLst>
                  <a:path w="61" h="91">
                    <a:moveTo>
                      <a:pt x="0" y="0"/>
                    </a:moveTo>
                    <a:lnTo>
                      <a:pt x="9" y="0"/>
                    </a:lnTo>
                    <a:lnTo>
                      <a:pt x="9" y="56"/>
                    </a:lnTo>
                    <a:lnTo>
                      <a:pt x="9" y="58"/>
                    </a:lnTo>
                    <a:lnTo>
                      <a:pt x="9" y="60"/>
                    </a:lnTo>
                    <a:lnTo>
                      <a:pt x="9" y="61"/>
                    </a:lnTo>
                    <a:lnTo>
                      <a:pt x="9" y="62"/>
                    </a:lnTo>
                    <a:lnTo>
                      <a:pt x="9" y="63"/>
                    </a:lnTo>
                    <a:lnTo>
                      <a:pt x="10" y="64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7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9"/>
                    </a:lnTo>
                    <a:lnTo>
                      <a:pt x="11" y="70"/>
                    </a:lnTo>
                    <a:lnTo>
                      <a:pt x="11" y="70"/>
                    </a:lnTo>
                    <a:lnTo>
                      <a:pt x="11" y="71"/>
                    </a:lnTo>
                    <a:lnTo>
                      <a:pt x="11" y="72"/>
                    </a:lnTo>
                    <a:lnTo>
                      <a:pt x="12" y="73"/>
                    </a:lnTo>
                    <a:lnTo>
                      <a:pt x="13" y="74"/>
                    </a:lnTo>
                    <a:lnTo>
                      <a:pt x="14" y="75"/>
                    </a:lnTo>
                    <a:lnTo>
                      <a:pt x="15" y="76"/>
                    </a:lnTo>
                    <a:lnTo>
                      <a:pt x="16" y="77"/>
                    </a:lnTo>
                    <a:lnTo>
                      <a:pt x="17" y="78"/>
                    </a:lnTo>
                    <a:lnTo>
                      <a:pt x="18" y="79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2" y="81"/>
                    </a:lnTo>
                    <a:lnTo>
                      <a:pt x="23" y="82"/>
                    </a:lnTo>
                    <a:lnTo>
                      <a:pt x="25" y="82"/>
                    </a:lnTo>
                    <a:lnTo>
                      <a:pt x="26" y="82"/>
                    </a:lnTo>
                    <a:lnTo>
                      <a:pt x="27" y="82"/>
                    </a:lnTo>
                    <a:lnTo>
                      <a:pt x="29" y="83"/>
                    </a:lnTo>
                    <a:lnTo>
                      <a:pt x="30" y="83"/>
                    </a:lnTo>
                    <a:lnTo>
                      <a:pt x="33" y="83"/>
                    </a:lnTo>
                    <a:lnTo>
                      <a:pt x="35" y="82"/>
                    </a:lnTo>
                    <a:lnTo>
                      <a:pt x="38" y="82"/>
                    </a:lnTo>
                    <a:lnTo>
                      <a:pt x="40" y="81"/>
                    </a:lnTo>
                    <a:lnTo>
                      <a:pt x="42" y="80"/>
                    </a:lnTo>
                    <a:lnTo>
                      <a:pt x="43" y="79"/>
                    </a:lnTo>
                    <a:lnTo>
                      <a:pt x="45" y="78"/>
                    </a:lnTo>
                    <a:lnTo>
                      <a:pt x="46" y="76"/>
                    </a:lnTo>
                    <a:lnTo>
                      <a:pt x="48" y="74"/>
                    </a:lnTo>
                    <a:lnTo>
                      <a:pt x="49" y="72"/>
                    </a:lnTo>
                    <a:lnTo>
                      <a:pt x="49" y="69"/>
                    </a:lnTo>
                    <a:lnTo>
                      <a:pt x="50" y="67"/>
                    </a:lnTo>
                    <a:lnTo>
                      <a:pt x="51" y="64"/>
                    </a:lnTo>
                    <a:lnTo>
                      <a:pt x="51" y="61"/>
                    </a:lnTo>
                    <a:lnTo>
                      <a:pt x="51" y="58"/>
                    </a:lnTo>
                    <a:lnTo>
                      <a:pt x="51" y="55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1" y="57"/>
                    </a:lnTo>
                    <a:lnTo>
                      <a:pt x="61" y="61"/>
                    </a:lnTo>
                    <a:lnTo>
                      <a:pt x="60" y="65"/>
                    </a:lnTo>
                    <a:lnTo>
                      <a:pt x="60" y="68"/>
                    </a:lnTo>
                    <a:lnTo>
                      <a:pt x="59" y="72"/>
                    </a:lnTo>
                    <a:lnTo>
                      <a:pt x="58" y="75"/>
                    </a:lnTo>
                    <a:lnTo>
                      <a:pt x="57" y="78"/>
                    </a:lnTo>
                    <a:lnTo>
                      <a:pt x="55" y="80"/>
                    </a:lnTo>
                    <a:lnTo>
                      <a:pt x="53" y="82"/>
                    </a:lnTo>
                    <a:lnTo>
                      <a:pt x="51" y="85"/>
                    </a:lnTo>
                    <a:lnTo>
                      <a:pt x="49" y="86"/>
                    </a:lnTo>
                    <a:lnTo>
                      <a:pt x="47" y="88"/>
                    </a:lnTo>
                    <a:lnTo>
                      <a:pt x="44" y="89"/>
                    </a:lnTo>
                    <a:lnTo>
                      <a:pt x="41" y="90"/>
                    </a:lnTo>
                    <a:lnTo>
                      <a:pt x="38" y="91"/>
                    </a:lnTo>
                    <a:lnTo>
                      <a:pt x="34" y="91"/>
                    </a:lnTo>
                    <a:lnTo>
                      <a:pt x="31" y="91"/>
                    </a:lnTo>
                    <a:lnTo>
                      <a:pt x="27" y="91"/>
                    </a:lnTo>
                    <a:lnTo>
                      <a:pt x="23" y="91"/>
                    </a:lnTo>
                    <a:lnTo>
                      <a:pt x="20" y="90"/>
                    </a:lnTo>
                    <a:lnTo>
                      <a:pt x="17" y="89"/>
                    </a:lnTo>
                    <a:lnTo>
                      <a:pt x="14" y="88"/>
                    </a:lnTo>
                    <a:lnTo>
                      <a:pt x="12" y="86"/>
                    </a:lnTo>
                    <a:lnTo>
                      <a:pt x="9" y="85"/>
                    </a:lnTo>
                    <a:lnTo>
                      <a:pt x="7" y="83"/>
                    </a:lnTo>
                    <a:lnTo>
                      <a:pt x="6" y="80"/>
                    </a:lnTo>
                    <a:lnTo>
                      <a:pt x="4" y="78"/>
                    </a:lnTo>
                    <a:lnTo>
                      <a:pt x="3" y="75"/>
                    </a:lnTo>
                    <a:lnTo>
                      <a:pt x="2" y="72"/>
                    </a:lnTo>
                    <a:lnTo>
                      <a:pt x="1" y="68"/>
                    </a:lnTo>
                    <a:lnTo>
                      <a:pt x="0" y="65"/>
                    </a:lnTo>
                    <a:lnTo>
                      <a:pt x="0" y="61"/>
                    </a:lnTo>
                    <a:lnTo>
                      <a:pt x="0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65" name="任意多边形 1064"/>
              <p:cNvSpPr>
                <a:spLocks noEditPoints="1"/>
              </p:cNvSpPr>
              <p:nvPr/>
            </p:nvSpPr>
            <p:spPr>
              <a:xfrm>
                <a:off x="7815" y="2046"/>
                <a:ext cx="98" cy="133"/>
              </a:xfrm>
              <a:custGeom>
                <a:avLst/>
                <a:gdLst/>
                <a:ahLst/>
                <a:cxnLst/>
                <a:pathLst>
                  <a:path w="56" h="90">
                    <a:moveTo>
                      <a:pt x="9" y="9"/>
                    </a:moveTo>
                    <a:lnTo>
                      <a:pt x="9" y="43"/>
                    </a:lnTo>
                    <a:lnTo>
                      <a:pt x="23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35" y="41"/>
                    </a:lnTo>
                    <a:lnTo>
                      <a:pt x="37" y="40"/>
                    </a:lnTo>
                    <a:lnTo>
                      <a:pt x="39" y="40"/>
                    </a:lnTo>
                    <a:lnTo>
                      <a:pt x="40" y="39"/>
                    </a:lnTo>
                    <a:lnTo>
                      <a:pt x="42" y="38"/>
                    </a:lnTo>
                    <a:lnTo>
                      <a:pt x="43" y="36"/>
                    </a:lnTo>
                    <a:lnTo>
                      <a:pt x="44" y="35"/>
                    </a:lnTo>
                    <a:lnTo>
                      <a:pt x="44" y="33"/>
                    </a:lnTo>
                    <a:lnTo>
                      <a:pt x="45" y="32"/>
                    </a:lnTo>
                    <a:lnTo>
                      <a:pt x="45" y="30"/>
                    </a:lnTo>
                    <a:lnTo>
                      <a:pt x="46" y="28"/>
                    </a:lnTo>
                    <a:lnTo>
                      <a:pt x="46" y="26"/>
                    </a:lnTo>
                    <a:lnTo>
                      <a:pt x="46" y="24"/>
                    </a:lnTo>
                    <a:lnTo>
                      <a:pt x="45" y="22"/>
                    </a:lnTo>
                    <a:lnTo>
                      <a:pt x="45" y="20"/>
                    </a:lnTo>
                    <a:lnTo>
                      <a:pt x="44" y="18"/>
                    </a:lnTo>
                    <a:lnTo>
                      <a:pt x="44" y="16"/>
                    </a:lnTo>
                    <a:lnTo>
                      <a:pt x="43" y="15"/>
                    </a:lnTo>
                    <a:lnTo>
                      <a:pt x="42" y="14"/>
                    </a:lnTo>
                    <a:lnTo>
                      <a:pt x="40" y="13"/>
                    </a:lnTo>
                    <a:lnTo>
                      <a:pt x="39" y="12"/>
                    </a:lnTo>
                    <a:lnTo>
                      <a:pt x="37" y="11"/>
                    </a:lnTo>
                    <a:lnTo>
                      <a:pt x="35" y="10"/>
                    </a:lnTo>
                    <a:lnTo>
                      <a:pt x="33" y="10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2" y="9"/>
                    </a:lnTo>
                    <a:lnTo>
                      <a:pt x="9" y="9"/>
                    </a:lnTo>
                    <a:close/>
                    <a:moveTo>
                      <a:pt x="0" y="0"/>
                    </a:moveTo>
                    <a:lnTo>
                      <a:pt x="20" y="0"/>
                    </a:lnTo>
                    <a:lnTo>
                      <a:pt x="22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5" y="1"/>
                    </a:lnTo>
                    <a:lnTo>
                      <a:pt x="37" y="1"/>
                    </a:lnTo>
                    <a:lnTo>
                      <a:pt x="38" y="1"/>
                    </a:lnTo>
                    <a:lnTo>
                      <a:pt x="39" y="2"/>
                    </a:lnTo>
                    <a:lnTo>
                      <a:pt x="40" y="2"/>
                    </a:lnTo>
                    <a:lnTo>
                      <a:pt x="41" y="2"/>
                    </a:lnTo>
                    <a:lnTo>
                      <a:pt x="42" y="3"/>
                    </a:lnTo>
                    <a:lnTo>
                      <a:pt x="43" y="3"/>
                    </a:lnTo>
                    <a:lnTo>
                      <a:pt x="45" y="4"/>
                    </a:lnTo>
                    <a:lnTo>
                      <a:pt x="46" y="5"/>
                    </a:lnTo>
                    <a:lnTo>
                      <a:pt x="47" y="6"/>
                    </a:lnTo>
                    <a:lnTo>
                      <a:pt x="48" y="8"/>
                    </a:lnTo>
                    <a:lnTo>
                      <a:pt x="50" y="9"/>
                    </a:lnTo>
                    <a:lnTo>
                      <a:pt x="51" y="10"/>
                    </a:lnTo>
                    <a:lnTo>
                      <a:pt x="52" y="11"/>
                    </a:lnTo>
                    <a:lnTo>
                      <a:pt x="53" y="13"/>
                    </a:lnTo>
                    <a:lnTo>
                      <a:pt x="53" y="14"/>
                    </a:lnTo>
                    <a:lnTo>
                      <a:pt x="54" y="16"/>
                    </a:lnTo>
                    <a:lnTo>
                      <a:pt x="55" y="17"/>
                    </a:lnTo>
                    <a:lnTo>
                      <a:pt x="55" y="19"/>
                    </a:lnTo>
                    <a:lnTo>
                      <a:pt x="56" y="20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6" y="29"/>
                    </a:lnTo>
                    <a:lnTo>
                      <a:pt x="56" y="31"/>
                    </a:lnTo>
                    <a:lnTo>
                      <a:pt x="55" y="32"/>
                    </a:lnTo>
                    <a:lnTo>
                      <a:pt x="55" y="34"/>
                    </a:lnTo>
                    <a:lnTo>
                      <a:pt x="54" y="35"/>
                    </a:lnTo>
                    <a:lnTo>
                      <a:pt x="54" y="37"/>
                    </a:lnTo>
                    <a:lnTo>
                      <a:pt x="53" y="38"/>
                    </a:lnTo>
                    <a:lnTo>
                      <a:pt x="52" y="39"/>
                    </a:lnTo>
                    <a:lnTo>
                      <a:pt x="51" y="41"/>
                    </a:lnTo>
                    <a:lnTo>
                      <a:pt x="50" y="42"/>
                    </a:lnTo>
                    <a:lnTo>
                      <a:pt x="49" y="43"/>
                    </a:lnTo>
                    <a:lnTo>
                      <a:pt x="48" y="44"/>
                    </a:lnTo>
                    <a:lnTo>
                      <a:pt x="47" y="45"/>
                    </a:lnTo>
                    <a:lnTo>
                      <a:pt x="46" y="46"/>
                    </a:lnTo>
                    <a:lnTo>
                      <a:pt x="45" y="47"/>
                    </a:lnTo>
                    <a:lnTo>
                      <a:pt x="43" y="48"/>
                    </a:lnTo>
                    <a:lnTo>
                      <a:pt x="42" y="49"/>
                    </a:lnTo>
                    <a:lnTo>
                      <a:pt x="42" y="49"/>
                    </a:lnTo>
                    <a:lnTo>
                      <a:pt x="40" y="49"/>
                    </a:lnTo>
                    <a:lnTo>
                      <a:pt x="39" y="50"/>
                    </a:lnTo>
                    <a:lnTo>
                      <a:pt x="38" y="50"/>
                    </a:lnTo>
                    <a:lnTo>
                      <a:pt x="37" y="51"/>
                    </a:lnTo>
                    <a:lnTo>
                      <a:pt x="35" y="51"/>
                    </a:lnTo>
                    <a:lnTo>
                      <a:pt x="34" y="51"/>
                    </a:lnTo>
                    <a:lnTo>
                      <a:pt x="33" y="51"/>
                    </a:lnTo>
                    <a:lnTo>
                      <a:pt x="31" y="51"/>
                    </a:lnTo>
                    <a:lnTo>
                      <a:pt x="29" y="52"/>
                    </a:lnTo>
                    <a:lnTo>
                      <a:pt x="28" y="52"/>
                    </a:lnTo>
                    <a:lnTo>
                      <a:pt x="26" y="52"/>
                    </a:lnTo>
                    <a:lnTo>
                      <a:pt x="24" y="52"/>
                    </a:lnTo>
                    <a:lnTo>
                      <a:pt x="22" y="52"/>
                    </a:lnTo>
                    <a:lnTo>
                      <a:pt x="9" y="52"/>
                    </a:lnTo>
                    <a:lnTo>
                      <a:pt x="9" y="90"/>
                    </a:lnTo>
                    <a:lnTo>
                      <a:pt x="0" y="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069" name="矩形 1068"/>
          <p:cNvSpPr/>
          <p:nvPr userDrawn="1"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 anchorCtr="0"/>
          <a:p>
            <a:pPr lvl="0" algn="ctr">
              <a:lnSpc>
                <a:spcPct val="100000"/>
              </a:lnSpc>
            </a:pPr>
            <a:endParaRPr lang="zh-CN" altLang="en-US" sz="2400" u="none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084" name="文本框 1083"/>
          <p:cNvSpPr txBox="1"/>
          <p:nvPr userDrawn="1"/>
        </p:nvSpPr>
        <p:spPr>
          <a:xfrm>
            <a:off x="576263" y="768350"/>
            <a:ext cx="8161337" cy="276225"/>
          </a:xfrm>
          <a:prstGeom prst="rect">
            <a:avLst/>
          </a:prstGeom>
          <a:gradFill rotWithShape="0">
            <a:gsLst>
              <a:gs pos="0">
                <a:srgbClr val="FFFFCC">
                  <a:alpha val="70000"/>
                </a:srgbClr>
              </a:gs>
              <a:gs pos="100000">
                <a:srgbClr val="CCFFFF">
                  <a:alpha val="44000"/>
                </a:srgbClr>
              </a:gs>
            </a:gsLst>
            <a:lin ang="0" scaled="1"/>
            <a:tileRect/>
          </a:gradFill>
          <a:ln w="28575">
            <a:noFill/>
          </a:ln>
        </p:spPr>
        <p:txBody>
          <a:bodyPr>
            <a:spAutoFit/>
          </a:bodyPr>
          <a:p>
            <a:pPr lvl="0" algn="l" eaLnBrk="0" hangingPunct="0">
              <a:lnSpc>
                <a:spcPct val="75000"/>
              </a:lnSpc>
              <a:spcBef>
                <a:spcPct val="50000"/>
              </a:spcBef>
              <a:buChar char="•"/>
            </a:pPr>
            <a:endParaRPr lang="zh-CN" altLang="en-US" sz="1600" b="1" u="none" dirty="0">
              <a:latin typeface="Arial" panose="020B0604020202020204" pitchFamily="34" charset="0"/>
              <a:ea typeface="PMingLiU" panose="02020500000000000000" pitchFamily="18" charset="-120"/>
            </a:endParaRPr>
          </a:p>
        </p:txBody>
      </p:sp>
      <p:pic>
        <p:nvPicPr>
          <p:cNvPr id="2" name="图片 1" descr="E:\公司讯息\logo\商标（横）.png商标（横）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>
          <a:xfrm>
            <a:off x="117475" y="77470"/>
            <a:ext cx="1334135" cy="49403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17475" y="6475730"/>
            <a:ext cx="2260600" cy="4241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 b="1" u="none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www.leanplants.com</a:t>
            </a:r>
            <a:endParaRPr lang="zh-CN" altLang="en-US" sz="1400" b="1" u="none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22210" name="矩形 222209"/>
          <p:cNvSpPr/>
          <p:nvPr userDrawn="1"/>
        </p:nvSpPr>
        <p:spPr>
          <a:xfrm>
            <a:off x="0" y="6475413"/>
            <a:ext cx="9144000" cy="38258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22211" name="文本占位符 22221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TW" altLang="en-US" dirty="0"/>
              <a:t>按一下以編輯母片</a:t>
            </a:r>
            <a:endParaRPr lang="zh-TW" altLang="en-US" dirty="0"/>
          </a:p>
          <a:p>
            <a:pPr lvl="1"/>
            <a:r>
              <a:rPr lang="zh-TW" altLang="en-US" dirty="0"/>
              <a:t>第二層</a:t>
            </a:r>
            <a:endParaRPr lang="zh-TW" altLang="en-US" dirty="0"/>
          </a:p>
          <a:p>
            <a:pPr lvl="2"/>
            <a:r>
              <a:rPr lang="zh-TW" altLang="en-US" dirty="0"/>
              <a:t>第三層</a:t>
            </a:r>
            <a:endParaRPr lang="zh-TW" altLang="en-US" dirty="0"/>
          </a:p>
          <a:p>
            <a:pPr lvl="3"/>
            <a:r>
              <a:rPr lang="zh-TW" altLang="en-US" dirty="0"/>
              <a:t>第四層</a:t>
            </a:r>
            <a:endParaRPr lang="zh-TW" altLang="en-US" dirty="0"/>
          </a:p>
          <a:p>
            <a:pPr lvl="4"/>
            <a:r>
              <a:rPr lang="zh-TW" altLang="en-US" dirty="0"/>
              <a:t>第五層</a:t>
            </a:r>
            <a:endParaRPr lang="zh-TW" altLang="en-US" dirty="0"/>
          </a:p>
        </p:txBody>
      </p:sp>
      <p:sp>
        <p:nvSpPr>
          <p:cNvPr id="222214" name="灯片编号占位符 222213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19050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222215" name="组合 222214"/>
          <p:cNvGrpSpPr/>
          <p:nvPr userDrawn="1"/>
        </p:nvGrpSpPr>
        <p:grpSpPr>
          <a:xfrm>
            <a:off x="7316788" y="0"/>
            <a:ext cx="1827212" cy="290513"/>
            <a:chOff x="2544" y="144"/>
            <a:chExt cx="2928" cy="576"/>
          </a:xfrm>
        </p:grpSpPr>
        <p:sp>
          <p:nvSpPr>
            <p:cNvPr id="222216" name="任意多边形 222215"/>
            <p:cNvSpPr>
              <a:spLocks noEditPoints="1"/>
            </p:cNvSpPr>
            <p:nvPr/>
          </p:nvSpPr>
          <p:spPr>
            <a:xfrm>
              <a:off x="2544" y="144"/>
              <a:ext cx="1617" cy="576"/>
            </a:xfrm>
            <a:custGeom>
              <a:avLst/>
              <a:gdLst/>
              <a:ahLst/>
              <a:cxnLst/>
              <a:pathLst>
                <a:path w="2258" h="727">
                  <a:moveTo>
                    <a:pt x="545" y="364"/>
                  </a:moveTo>
                  <a:lnTo>
                    <a:pt x="731" y="190"/>
                  </a:lnTo>
                  <a:lnTo>
                    <a:pt x="724" y="180"/>
                  </a:lnTo>
                  <a:lnTo>
                    <a:pt x="717" y="170"/>
                  </a:lnTo>
                  <a:lnTo>
                    <a:pt x="710" y="160"/>
                  </a:lnTo>
                  <a:lnTo>
                    <a:pt x="702" y="151"/>
                  </a:lnTo>
                  <a:lnTo>
                    <a:pt x="693" y="141"/>
                  </a:lnTo>
                  <a:lnTo>
                    <a:pt x="685" y="132"/>
                  </a:lnTo>
                  <a:lnTo>
                    <a:pt x="676" y="123"/>
                  </a:lnTo>
                  <a:lnTo>
                    <a:pt x="667" y="115"/>
                  </a:lnTo>
                  <a:lnTo>
                    <a:pt x="657" y="106"/>
                  </a:lnTo>
                  <a:lnTo>
                    <a:pt x="647" y="98"/>
                  </a:lnTo>
                  <a:lnTo>
                    <a:pt x="637" y="90"/>
                  </a:lnTo>
                  <a:lnTo>
                    <a:pt x="627" y="82"/>
                  </a:lnTo>
                  <a:lnTo>
                    <a:pt x="617" y="75"/>
                  </a:lnTo>
                  <a:lnTo>
                    <a:pt x="606" y="68"/>
                  </a:lnTo>
                  <a:lnTo>
                    <a:pt x="595" y="61"/>
                  </a:lnTo>
                  <a:lnTo>
                    <a:pt x="583" y="54"/>
                  </a:lnTo>
                  <a:lnTo>
                    <a:pt x="572" y="48"/>
                  </a:lnTo>
                  <a:lnTo>
                    <a:pt x="560" y="42"/>
                  </a:lnTo>
                  <a:lnTo>
                    <a:pt x="549" y="37"/>
                  </a:lnTo>
                  <a:lnTo>
                    <a:pt x="537" y="31"/>
                  </a:lnTo>
                  <a:lnTo>
                    <a:pt x="524" y="27"/>
                  </a:lnTo>
                  <a:lnTo>
                    <a:pt x="512" y="22"/>
                  </a:lnTo>
                  <a:lnTo>
                    <a:pt x="500" y="18"/>
                  </a:lnTo>
                  <a:lnTo>
                    <a:pt x="487" y="14"/>
                  </a:lnTo>
                  <a:lnTo>
                    <a:pt x="475" y="11"/>
                  </a:lnTo>
                  <a:lnTo>
                    <a:pt x="463" y="8"/>
                  </a:lnTo>
                  <a:lnTo>
                    <a:pt x="450" y="6"/>
                  </a:lnTo>
                  <a:lnTo>
                    <a:pt x="437" y="4"/>
                  </a:lnTo>
                  <a:lnTo>
                    <a:pt x="424" y="2"/>
                  </a:lnTo>
                  <a:lnTo>
                    <a:pt x="412" y="1"/>
                  </a:lnTo>
                  <a:lnTo>
                    <a:pt x="399" y="0"/>
                  </a:lnTo>
                  <a:lnTo>
                    <a:pt x="386" y="0"/>
                  </a:lnTo>
                  <a:lnTo>
                    <a:pt x="367" y="1"/>
                  </a:lnTo>
                  <a:lnTo>
                    <a:pt x="347" y="2"/>
                  </a:lnTo>
                  <a:lnTo>
                    <a:pt x="328" y="4"/>
                  </a:lnTo>
                  <a:lnTo>
                    <a:pt x="309" y="7"/>
                  </a:lnTo>
                  <a:lnTo>
                    <a:pt x="290" y="12"/>
                  </a:lnTo>
                  <a:lnTo>
                    <a:pt x="272" y="17"/>
                  </a:lnTo>
                  <a:lnTo>
                    <a:pt x="254" y="22"/>
                  </a:lnTo>
                  <a:lnTo>
                    <a:pt x="236" y="29"/>
                  </a:lnTo>
                  <a:lnTo>
                    <a:pt x="219" y="36"/>
                  </a:lnTo>
                  <a:lnTo>
                    <a:pt x="202" y="44"/>
                  </a:lnTo>
                  <a:lnTo>
                    <a:pt x="186" y="53"/>
                  </a:lnTo>
                  <a:lnTo>
                    <a:pt x="171" y="62"/>
                  </a:lnTo>
                  <a:lnTo>
                    <a:pt x="155" y="72"/>
                  </a:lnTo>
                  <a:lnTo>
                    <a:pt x="141" y="83"/>
                  </a:lnTo>
                  <a:lnTo>
                    <a:pt x="127" y="95"/>
                  </a:lnTo>
                  <a:lnTo>
                    <a:pt x="113" y="107"/>
                  </a:lnTo>
                  <a:lnTo>
                    <a:pt x="101" y="119"/>
                  </a:lnTo>
                  <a:lnTo>
                    <a:pt x="88" y="133"/>
                  </a:lnTo>
                  <a:lnTo>
                    <a:pt x="77" y="146"/>
                  </a:lnTo>
                  <a:lnTo>
                    <a:pt x="66" y="161"/>
                  </a:lnTo>
                  <a:lnTo>
                    <a:pt x="56" y="175"/>
                  </a:lnTo>
                  <a:lnTo>
                    <a:pt x="47" y="191"/>
                  </a:lnTo>
                  <a:lnTo>
                    <a:pt x="38" y="206"/>
                  </a:lnTo>
                  <a:lnTo>
                    <a:pt x="30" y="223"/>
                  </a:lnTo>
                  <a:lnTo>
                    <a:pt x="23" y="239"/>
                  </a:lnTo>
                  <a:lnTo>
                    <a:pt x="17" y="256"/>
                  </a:lnTo>
                  <a:lnTo>
                    <a:pt x="12" y="273"/>
                  </a:lnTo>
                  <a:lnTo>
                    <a:pt x="8" y="291"/>
                  </a:lnTo>
                  <a:lnTo>
                    <a:pt x="4" y="309"/>
                  </a:lnTo>
                  <a:lnTo>
                    <a:pt x="2" y="327"/>
                  </a:lnTo>
                  <a:lnTo>
                    <a:pt x="0" y="345"/>
                  </a:lnTo>
                  <a:lnTo>
                    <a:pt x="0" y="364"/>
                  </a:lnTo>
                  <a:lnTo>
                    <a:pt x="0" y="383"/>
                  </a:lnTo>
                  <a:lnTo>
                    <a:pt x="2" y="401"/>
                  </a:lnTo>
                  <a:lnTo>
                    <a:pt x="4" y="419"/>
                  </a:lnTo>
                  <a:lnTo>
                    <a:pt x="8" y="437"/>
                  </a:lnTo>
                  <a:lnTo>
                    <a:pt x="12" y="454"/>
                  </a:lnTo>
                  <a:lnTo>
                    <a:pt x="17" y="472"/>
                  </a:lnTo>
                  <a:lnTo>
                    <a:pt x="23" y="488"/>
                  </a:lnTo>
                  <a:lnTo>
                    <a:pt x="30" y="505"/>
                  </a:lnTo>
                  <a:lnTo>
                    <a:pt x="38" y="521"/>
                  </a:lnTo>
                  <a:lnTo>
                    <a:pt x="47" y="536"/>
                  </a:lnTo>
                  <a:lnTo>
                    <a:pt x="56" y="552"/>
                  </a:lnTo>
                  <a:lnTo>
                    <a:pt x="66" y="567"/>
                  </a:lnTo>
                  <a:lnTo>
                    <a:pt x="77" y="581"/>
                  </a:lnTo>
                  <a:lnTo>
                    <a:pt x="88" y="595"/>
                  </a:lnTo>
                  <a:lnTo>
                    <a:pt x="101" y="608"/>
                  </a:lnTo>
                  <a:lnTo>
                    <a:pt x="113" y="620"/>
                  </a:lnTo>
                  <a:lnTo>
                    <a:pt x="127" y="632"/>
                  </a:lnTo>
                  <a:lnTo>
                    <a:pt x="141" y="644"/>
                  </a:lnTo>
                  <a:lnTo>
                    <a:pt x="155" y="655"/>
                  </a:lnTo>
                  <a:lnTo>
                    <a:pt x="171" y="665"/>
                  </a:lnTo>
                  <a:lnTo>
                    <a:pt x="186" y="674"/>
                  </a:lnTo>
                  <a:lnTo>
                    <a:pt x="202" y="683"/>
                  </a:lnTo>
                  <a:lnTo>
                    <a:pt x="219" y="691"/>
                  </a:lnTo>
                  <a:lnTo>
                    <a:pt x="236" y="698"/>
                  </a:lnTo>
                  <a:lnTo>
                    <a:pt x="254" y="705"/>
                  </a:lnTo>
                  <a:lnTo>
                    <a:pt x="272" y="710"/>
                  </a:lnTo>
                  <a:lnTo>
                    <a:pt x="290" y="715"/>
                  </a:lnTo>
                  <a:lnTo>
                    <a:pt x="309" y="719"/>
                  </a:lnTo>
                  <a:lnTo>
                    <a:pt x="328" y="723"/>
                  </a:lnTo>
                  <a:lnTo>
                    <a:pt x="347" y="725"/>
                  </a:lnTo>
                  <a:lnTo>
                    <a:pt x="367" y="726"/>
                  </a:lnTo>
                  <a:lnTo>
                    <a:pt x="386" y="727"/>
                  </a:lnTo>
                  <a:lnTo>
                    <a:pt x="406" y="726"/>
                  </a:lnTo>
                  <a:lnTo>
                    <a:pt x="426" y="725"/>
                  </a:lnTo>
                  <a:lnTo>
                    <a:pt x="445" y="723"/>
                  </a:lnTo>
                  <a:lnTo>
                    <a:pt x="464" y="719"/>
                  </a:lnTo>
                  <a:lnTo>
                    <a:pt x="482" y="715"/>
                  </a:lnTo>
                  <a:lnTo>
                    <a:pt x="501" y="710"/>
                  </a:lnTo>
                  <a:lnTo>
                    <a:pt x="519" y="705"/>
                  </a:lnTo>
                  <a:lnTo>
                    <a:pt x="536" y="698"/>
                  </a:lnTo>
                  <a:lnTo>
                    <a:pt x="553" y="691"/>
                  </a:lnTo>
                  <a:lnTo>
                    <a:pt x="570" y="683"/>
                  </a:lnTo>
                  <a:lnTo>
                    <a:pt x="586" y="674"/>
                  </a:lnTo>
                  <a:lnTo>
                    <a:pt x="602" y="665"/>
                  </a:lnTo>
                  <a:lnTo>
                    <a:pt x="617" y="655"/>
                  </a:lnTo>
                  <a:lnTo>
                    <a:pt x="631" y="644"/>
                  </a:lnTo>
                  <a:lnTo>
                    <a:pt x="645" y="632"/>
                  </a:lnTo>
                  <a:lnTo>
                    <a:pt x="659" y="620"/>
                  </a:lnTo>
                  <a:lnTo>
                    <a:pt x="672" y="608"/>
                  </a:lnTo>
                  <a:lnTo>
                    <a:pt x="684" y="595"/>
                  </a:lnTo>
                  <a:lnTo>
                    <a:pt x="695" y="581"/>
                  </a:lnTo>
                  <a:lnTo>
                    <a:pt x="706" y="567"/>
                  </a:lnTo>
                  <a:lnTo>
                    <a:pt x="716" y="552"/>
                  </a:lnTo>
                  <a:lnTo>
                    <a:pt x="725" y="536"/>
                  </a:lnTo>
                  <a:lnTo>
                    <a:pt x="734" y="521"/>
                  </a:lnTo>
                  <a:lnTo>
                    <a:pt x="742" y="505"/>
                  </a:lnTo>
                  <a:lnTo>
                    <a:pt x="749" y="488"/>
                  </a:lnTo>
                  <a:lnTo>
                    <a:pt x="755" y="472"/>
                  </a:lnTo>
                  <a:lnTo>
                    <a:pt x="760" y="454"/>
                  </a:lnTo>
                  <a:lnTo>
                    <a:pt x="764" y="437"/>
                  </a:lnTo>
                  <a:lnTo>
                    <a:pt x="768" y="419"/>
                  </a:lnTo>
                  <a:lnTo>
                    <a:pt x="770" y="401"/>
                  </a:lnTo>
                  <a:lnTo>
                    <a:pt x="772" y="383"/>
                  </a:lnTo>
                  <a:lnTo>
                    <a:pt x="772" y="364"/>
                  </a:lnTo>
                  <a:lnTo>
                    <a:pt x="545" y="364"/>
                  </a:lnTo>
                  <a:close/>
                  <a:moveTo>
                    <a:pt x="1317" y="364"/>
                  </a:moveTo>
                  <a:lnTo>
                    <a:pt x="1502" y="190"/>
                  </a:lnTo>
                  <a:lnTo>
                    <a:pt x="1495" y="180"/>
                  </a:lnTo>
                  <a:lnTo>
                    <a:pt x="1488" y="170"/>
                  </a:lnTo>
                  <a:lnTo>
                    <a:pt x="1481" y="160"/>
                  </a:lnTo>
                  <a:lnTo>
                    <a:pt x="1473" y="151"/>
                  </a:lnTo>
                  <a:lnTo>
                    <a:pt x="1465" y="141"/>
                  </a:lnTo>
                  <a:lnTo>
                    <a:pt x="1456" y="132"/>
                  </a:lnTo>
                  <a:lnTo>
                    <a:pt x="1447" y="123"/>
                  </a:lnTo>
                  <a:lnTo>
                    <a:pt x="1438" y="115"/>
                  </a:lnTo>
                  <a:lnTo>
                    <a:pt x="1428" y="106"/>
                  </a:lnTo>
                  <a:lnTo>
                    <a:pt x="1419" y="98"/>
                  </a:lnTo>
                  <a:lnTo>
                    <a:pt x="1408" y="90"/>
                  </a:lnTo>
                  <a:lnTo>
                    <a:pt x="1398" y="82"/>
                  </a:lnTo>
                  <a:lnTo>
                    <a:pt x="1388" y="75"/>
                  </a:lnTo>
                  <a:lnTo>
                    <a:pt x="1377" y="68"/>
                  </a:lnTo>
                  <a:lnTo>
                    <a:pt x="1366" y="61"/>
                  </a:lnTo>
                  <a:lnTo>
                    <a:pt x="1355" y="54"/>
                  </a:lnTo>
                  <a:lnTo>
                    <a:pt x="1343" y="48"/>
                  </a:lnTo>
                  <a:lnTo>
                    <a:pt x="1332" y="42"/>
                  </a:lnTo>
                  <a:lnTo>
                    <a:pt x="1320" y="37"/>
                  </a:lnTo>
                  <a:lnTo>
                    <a:pt x="1308" y="31"/>
                  </a:lnTo>
                  <a:lnTo>
                    <a:pt x="1296" y="27"/>
                  </a:lnTo>
                  <a:lnTo>
                    <a:pt x="1284" y="22"/>
                  </a:lnTo>
                  <a:lnTo>
                    <a:pt x="1271" y="18"/>
                  </a:lnTo>
                  <a:lnTo>
                    <a:pt x="1259" y="14"/>
                  </a:lnTo>
                  <a:lnTo>
                    <a:pt x="1246" y="11"/>
                  </a:lnTo>
                  <a:lnTo>
                    <a:pt x="1234" y="8"/>
                  </a:lnTo>
                  <a:lnTo>
                    <a:pt x="1221" y="6"/>
                  </a:lnTo>
                  <a:lnTo>
                    <a:pt x="1209" y="4"/>
                  </a:lnTo>
                  <a:lnTo>
                    <a:pt x="1196" y="2"/>
                  </a:lnTo>
                  <a:lnTo>
                    <a:pt x="1183" y="1"/>
                  </a:lnTo>
                  <a:lnTo>
                    <a:pt x="1170" y="0"/>
                  </a:lnTo>
                  <a:lnTo>
                    <a:pt x="1158" y="0"/>
                  </a:lnTo>
                  <a:lnTo>
                    <a:pt x="1138" y="1"/>
                  </a:lnTo>
                  <a:lnTo>
                    <a:pt x="1118" y="2"/>
                  </a:lnTo>
                  <a:lnTo>
                    <a:pt x="1099" y="4"/>
                  </a:lnTo>
                  <a:lnTo>
                    <a:pt x="1080" y="7"/>
                  </a:lnTo>
                  <a:lnTo>
                    <a:pt x="1061" y="12"/>
                  </a:lnTo>
                  <a:lnTo>
                    <a:pt x="1043" y="17"/>
                  </a:lnTo>
                  <a:lnTo>
                    <a:pt x="1025" y="22"/>
                  </a:lnTo>
                  <a:lnTo>
                    <a:pt x="1007" y="29"/>
                  </a:lnTo>
                  <a:lnTo>
                    <a:pt x="990" y="36"/>
                  </a:lnTo>
                  <a:lnTo>
                    <a:pt x="974" y="44"/>
                  </a:lnTo>
                  <a:lnTo>
                    <a:pt x="957" y="53"/>
                  </a:lnTo>
                  <a:lnTo>
                    <a:pt x="942" y="62"/>
                  </a:lnTo>
                  <a:lnTo>
                    <a:pt x="927" y="72"/>
                  </a:lnTo>
                  <a:lnTo>
                    <a:pt x="912" y="83"/>
                  </a:lnTo>
                  <a:lnTo>
                    <a:pt x="898" y="95"/>
                  </a:lnTo>
                  <a:lnTo>
                    <a:pt x="884" y="107"/>
                  </a:lnTo>
                  <a:lnTo>
                    <a:pt x="872" y="119"/>
                  </a:lnTo>
                  <a:lnTo>
                    <a:pt x="859" y="133"/>
                  </a:lnTo>
                  <a:lnTo>
                    <a:pt x="848" y="146"/>
                  </a:lnTo>
                  <a:lnTo>
                    <a:pt x="837" y="161"/>
                  </a:lnTo>
                  <a:lnTo>
                    <a:pt x="827" y="175"/>
                  </a:lnTo>
                  <a:lnTo>
                    <a:pt x="818" y="191"/>
                  </a:lnTo>
                  <a:lnTo>
                    <a:pt x="809" y="206"/>
                  </a:lnTo>
                  <a:lnTo>
                    <a:pt x="801" y="223"/>
                  </a:lnTo>
                  <a:lnTo>
                    <a:pt x="794" y="239"/>
                  </a:lnTo>
                  <a:lnTo>
                    <a:pt x="788" y="256"/>
                  </a:lnTo>
                  <a:lnTo>
                    <a:pt x="783" y="273"/>
                  </a:lnTo>
                  <a:lnTo>
                    <a:pt x="779" y="291"/>
                  </a:lnTo>
                  <a:lnTo>
                    <a:pt x="776" y="309"/>
                  </a:lnTo>
                  <a:lnTo>
                    <a:pt x="773" y="327"/>
                  </a:lnTo>
                  <a:lnTo>
                    <a:pt x="771" y="345"/>
                  </a:lnTo>
                  <a:lnTo>
                    <a:pt x="771" y="364"/>
                  </a:lnTo>
                  <a:lnTo>
                    <a:pt x="771" y="383"/>
                  </a:lnTo>
                  <a:lnTo>
                    <a:pt x="773" y="401"/>
                  </a:lnTo>
                  <a:lnTo>
                    <a:pt x="776" y="419"/>
                  </a:lnTo>
                  <a:lnTo>
                    <a:pt x="779" y="437"/>
                  </a:lnTo>
                  <a:lnTo>
                    <a:pt x="783" y="454"/>
                  </a:lnTo>
                  <a:lnTo>
                    <a:pt x="788" y="472"/>
                  </a:lnTo>
                  <a:lnTo>
                    <a:pt x="794" y="488"/>
                  </a:lnTo>
                  <a:lnTo>
                    <a:pt x="801" y="505"/>
                  </a:lnTo>
                  <a:lnTo>
                    <a:pt x="809" y="521"/>
                  </a:lnTo>
                  <a:lnTo>
                    <a:pt x="818" y="536"/>
                  </a:lnTo>
                  <a:lnTo>
                    <a:pt x="827" y="552"/>
                  </a:lnTo>
                  <a:lnTo>
                    <a:pt x="837" y="567"/>
                  </a:lnTo>
                  <a:lnTo>
                    <a:pt x="848" y="581"/>
                  </a:lnTo>
                  <a:lnTo>
                    <a:pt x="859" y="595"/>
                  </a:lnTo>
                  <a:lnTo>
                    <a:pt x="872" y="608"/>
                  </a:lnTo>
                  <a:lnTo>
                    <a:pt x="884" y="620"/>
                  </a:lnTo>
                  <a:lnTo>
                    <a:pt x="898" y="632"/>
                  </a:lnTo>
                  <a:lnTo>
                    <a:pt x="912" y="644"/>
                  </a:lnTo>
                  <a:lnTo>
                    <a:pt x="927" y="655"/>
                  </a:lnTo>
                  <a:lnTo>
                    <a:pt x="942" y="665"/>
                  </a:lnTo>
                  <a:lnTo>
                    <a:pt x="957" y="674"/>
                  </a:lnTo>
                  <a:lnTo>
                    <a:pt x="974" y="683"/>
                  </a:lnTo>
                  <a:lnTo>
                    <a:pt x="990" y="691"/>
                  </a:lnTo>
                  <a:lnTo>
                    <a:pt x="1007" y="698"/>
                  </a:lnTo>
                  <a:lnTo>
                    <a:pt x="1025" y="705"/>
                  </a:lnTo>
                  <a:lnTo>
                    <a:pt x="1043" y="710"/>
                  </a:lnTo>
                  <a:lnTo>
                    <a:pt x="1061" y="715"/>
                  </a:lnTo>
                  <a:lnTo>
                    <a:pt x="1080" y="719"/>
                  </a:lnTo>
                  <a:lnTo>
                    <a:pt x="1099" y="723"/>
                  </a:lnTo>
                  <a:lnTo>
                    <a:pt x="1118" y="725"/>
                  </a:lnTo>
                  <a:lnTo>
                    <a:pt x="1138" y="726"/>
                  </a:lnTo>
                  <a:lnTo>
                    <a:pt x="1158" y="727"/>
                  </a:lnTo>
                  <a:lnTo>
                    <a:pt x="1178" y="726"/>
                  </a:lnTo>
                  <a:lnTo>
                    <a:pt x="1197" y="725"/>
                  </a:lnTo>
                  <a:lnTo>
                    <a:pt x="1216" y="723"/>
                  </a:lnTo>
                  <a:lnTo>
                    <a:pt x="1235" y="719"/>
                  </a:lnTo>
                  <a:lnTo>
                    <a:pt x="1254" y="715"/>
                  </a:lnTo>
                  <a:lnTo>
                    <a:pt x="1272" y="710"/>
                  </a:lnTo>
                  <a:lnTo>
                    <a:pt x="1290" y="705"/>
                  </a:lnTo>
                  <a:lnTo>
                    <a:pt x="1307" y="698"/>
                  </a:lnTo>
                  <a:lnTo>
                    <a:pt x="1324" y="691"/>
                  </a:lnTo>
                  <a:lnTo>
                    <a:pt x="1341" y="683"/>
                  </a:lnTo>
                  <a:lnTo>
                    <a:pt x="1357" y="674"/>
                  </a:lnTo>
                  <a:lnTo>
                    <a:pt x="1373" y="665"/>
                  </a:lnTo>
                  <a:lnTo>
                    <a:pt x="1388" y="655"/>
                  </a:lnTo>
                  <a:lnTo>
                    <a:pt x="1403" y="644"/>
                  </a:lnTo>
                  <a:lnTo>
                    <a:pt x="1416" y="632"/>
                  </a:lnTo>
                  <a:lnTo>
                    <a:pt x="1430" y="620"/>
                  </a:lnTo>
                  <a:lnTo>
                    <a:pt x="1443" y="608"/>
                  </a:lnTo>
                  <a:lnTo>
                    <a:pt x="1455" y="595"/>
                  </a:lnTo>
                  <a:lnTo>
                    <a:pt x="1466" y="581"/>
                  </a:lnTo>
                  <a:lnTo>
                    <a:pt x="1477" y="567"/>
                  </a:lnTo>
                  <a:lnTo>
                    <a:pt x="1487" y="552"/>
                  </a:lnTo>
                  <a:lnTo>
                    <a:pt x="1497" y="536"/>
                  </a:lnTo>
                  <a:lnTo>
                    <a:pt x="1505" y="521"/>
                  </a:lnTo>
                  <a:lnTo>
                    <a:pt x="1513" y="505"/>
                  </a:lnTo>
                  <a:lnTo>
                    <a:pt x="1520" y="488"/>
                  </a:lnTo>
                  <a:lnTo>
                    <a:pt x="1526" y="472"/>
                  </a:lnTo>
                  <a:lnTo>
                    <a:pt x="1531" y="454"/>
                  </a:lnTo>
                  <a:lnTo>
                    <a:pt x="1536" y="437"/>
                  </a:lnTo>
                  <a:lnTo>
                    <a:pt x="1539" y="419"/>
                  </a:lnTo>
                  <a:lnTo>
                    <a:pt x="1541" y="401"/>
                  </a:lnTo>
                  <a:lnTo>
                    <a:pt x="1543" y="383"/>
                  </a:lnTo>
                  <a:lnTo>
                    <a:pt x="1543" y="364"/>
                  </a:lnTo>
                  <a:lnTo>
                    <a:pt x="1317" y="364"/>
                  </a:lnTo>
                  <a:close/>
                  <a:moveTo>
                    <a:pt x="227" y="362"/>
                  </a:moveTo>
                  <a:lnTo>
                    <a:pt x="386" y="212"/>
                  </a:lnTo>
                  <a:lnTo>
                    <a:pt x="545" y="362"/>
                  </a:lnTo>
                  <a:lnTo>
                    <a:pt x="386" y="512"/>
                  </a:lnTo>
                  <a:lnTo>
                    <a:pt x="227" y="362"/>
                  </a:lnTo>
                  <a:close/>
                  <a:moveTo>
                    <a:pt x="1000" y="362"/>
                  </a:moveTo>
                  <a:lnTo>
                    <a:pt x="1159" y="212"/>
                  </a:lnTo>
                  <a:lnTo>
                    <a:pt x="1319" y="362"/>
                  </a:lnTo>
                  <a:lnTo>
                    <a:pt x="1159" y="512"/>
                  </a:lnTo>
                  <a:lnTo>
                    <a:pt x="1000" y="362"/>
                  </a:lnTo>
                  <a:close/>
                  <a:moveTo>
                    <a:pt x="1533" y="37"/>
                  </a:moveTo>
                  <a:lnTo>
                    <a:pt x="1915" y="37"/>
                  </a:lnTo>
                  <a:lnTo>
                    <a:pt x="1915" y="239"/>
                  </a:lnTo>
                  <a:lnTo>
                    <a:pt x="1533" y="239"/>
                  </a:lnTo>
                  <a:lnTo>
                    <a:pt x="1533" y="37"/>
                  </a:lnTo>
                  <a:close/>
                  <a:moveTo>
                    <a:pt x="1765" y="238"/>
                  </a:moveTo>
                  <a:lnTo>
                    <a:pt x="1917" y="238"/>
                  </a:lnTo>
                  <a:lnTo>
                    <a:pt x="1917" y="707"/>
                  </a:lnTo>
                  <a:lnTo>
                    <a:pt x="1765" y="707"/>
                  </a:lnTo>
                  <a:lnTo>
                    <a:pt x="1765" y="238"/>
                  </a:lnTo>
                  <a:close/>
                  <a:moveTo>
                    <a:pt x="1952" y="37"/>
                  </a:moveTo>
                  <a:lnTo>
                    <a:pt x="2050" y="37"/>
                  </a:lnTo>
                  <a:lnTo>
                    <a:pt x="2050" y="707"/>
                  </a:lnTo>
                  <a:lnTo>
                    <a:pt x="1952" y="707"/>
                  </a:lnTo>
                  <a:lnTo>
                    <a:pt x="1952" y="37"/>
                  </a:lnTo>
                  <a:close/>
                  <a:moveTo>
                    <a:pt x="2088" y="37"/>
                  </a:moveTo>
                  <a:lnTo>
                    <a:pt x="2170" y="37"/>
                  </a:lnTo>
                  <a:lnTo>
                    <a:pt x="2170" y="240"/>
                  </a:lnTo>
                  <a:lnTo>
                    <a:pt x="2088" y="240"/>
                  </a:lnTo>
                  <a:lnTo>
                    <a:pt x="2088" y="37"/>
                  </a:lnTo>
                  <a:close/>
                  <a:moveTo>
                    <a:pt x="2206" y="37"/>
                  </a:moveTo>
                  <a:lnTo>
                    <a:pt x="2258" y="37"/>
                  </a:lnTo>
                  <a:lnTo>
                    <a:pt x="2258" y="240"/>
                  </a:lnTo>
                  <a:lnTo>
                    <a:pt x="2206" y="240"/>
                  </a:lnTo>
                  <a:lnTo>
                    <a:pt x="2206" y="3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22217" name="组合 222216"/>
            <p:cNvGrpSpPr/>
            <p:nvPr/>
          </p:nvGrpSpPr>
          <p:grpSpPr>
            <a:xfrm>
              <a:off x="4205" y="144"/>
              <a:ext cx="1267" cy="456"/>
              <a:chOff x="1642" y="144"/>
              <a:chExt cx="2054" cy="929"/>
            </a:xfrm>
          </p:grpSpPr>
          <p:sp>
            <p:nvSpPr>
              <p:cNvPr id="222218" name="任意多边形 222217"/>
              <p:cNvSpPr/>
              <p:nvPr/>
            </p:nvSpPr>
            <p:spPr>
              <a:xfrm>
                <a:off x="1704" y="160"/>
                <a:ext cx="324" cy="845"/>
              </a:xfrm>
              <a:custGeom>
                <a:avLst/>
                <a:gdLst/>
                <a:ahLst/>
                <a:cxnLst/>
                <a:pathLst>
                  <a:path w="350" h="662">
                    <a:moveTo>
                      <a:pt x="209" y="662"/>
                    </a:moveTo>
                    <a:lnTo>
                      <a:pt x="140" y="662"/>
                    </a:lnTo>
                    <a:lnTo>
                      <a:pt x="140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350" y="0"/>
                    </a:lnTo>
                    <a:lnTo>
                      <a:pt x="350" y="65"/>
                    </a:lnTo>
                    <a:lnTo>
                      <a:pt x="209" y="65"/>
                    </a:lnTo>
                    <a:lnTo>
                      <a:pt x="209" y="66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19" name="任意多边形 222218"/>
              <p:cNvSpPr/>
              <p:nvPr/>
            </p:nvSpPr>
            <p:spPr>
              <a:xfrm>
                <a:off x="2095" y="160"/>
                <a:ext cx="341" cy="845"/>
              </a:xfrm>
              <a:custGeom>
                <a:avLst/>
                <a:gdLst/>
                <a:ahLst/>
                <a:cxnLst/>
                <a:pathLst>
                  <a:path w="366" h="662">
                    <a:moveTo>
                      <a:pt x="70" y="297"/>
                    </a:moveTo>
                    <a:lnTo>
                      <a:pt x="366" y="297"/>
                    </a:lnTo>
                    <a:lnTo>
                      <a:pt x="366" y="362"/>
                    </a:lnTo>
                    <a:lnTo>
                      <a:pt x="70" y="362"/>
                    </a:lnTo>
                    <a:lnTo>
                      <a:pt x="70" y="598"/>
                    </a:lnTo>
                    <a:lnTo>
                      <a:pt x="366" y="598"/>
                    </a:lnTo>
                    <a:lnTo>
                      <a:pt x="366" y="662"/>
                    </a:lnTo>
                    <a:lnTo>
                      <a:pt x="0" y="662"/>
                    </a:lnTo>
                    <a:lnTo>
                      <a:pt x="0" y="0"/>
                    </a:lnTo>
                    <a:lnTo>
                      <a:pt x="366" y="0"/>
                    </a:lnTo>
                    <a:lnTo>
                      <a:pt x="366" y="65"/>
                    </a:lnTo>
                    <a:lnTo>
                      <a:pt x="70" y="65"/>
                    </a:lnTo>
                    <a:lnTo>
                      <a:pt x="70" y="297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0" name="任意多边形 222219"/>
              <p:cNvSpPr/>
              <p:nvPr/>
            </p:nvSpPr>
            <p:spPr>
              <a:xfrm>
                <a:off x="2524" y="144"/>
                <a:ext cx="633" cy="877"/>
              </a:xfrm>
              <a:custGeom>
                <a:avLst/>
                <a:gdLst/>
                <a:ahLst/>
                <a:cxnLst/>
                <a:pathLst>
                  <a:path w="681" h="688">
                    <a:moveTo>
                      <a:pt x="598" y="184"/>
                    </a:moveTo>
                    <a:lnTo>
                      <a:pt x="591" y="177"/>
                    </a:lnTo>
                    <a:lnTo>
                      <a:pt x="585" y="170"/>
                    </a:lnTo>
                    <a:lnTo>
                      <a:pt x="579" y="162"/>
                    </a:lnTo>
                    <a:lnTo>
                      <a:pt x="573" y="156"/>
                    </a:lnTo>
                    <a:lnTo>
                      <a:pt x="567" y="149"/>
                    </a:lnTo>
                    <a:lnTo>
                      <a:pt x="560" y="143"/>
                    </a:lnTo>
                    <a:lnTo>
                      <a:pt x="554" y="137"/>
                    </a:lnTo>
                    <a:lnTo>
                      <a:pt x="547" y="131"/>
                    </a:lnTo>
                    <a:lnTo>
                      <a:pt x="541" y="125"/>
                    </a:lnTo>
                    <a:lnTo>
                      <a:pt x="534" y="120"/>
                    </a:lnTo>
                    <a:lnTo>
                      <a:pt x="527" y="115"/>
                    </a:lnTo>
                    <a:lnTo>
                      <a:pt x="520" y="110"/>
                    </a:lnTo>
                    <a:lnTo>
                      <a:pt x="513" y="106"/>
                    </a:lnTo>
                    <a:lnTo>
                      <a:pt x="506" y="101"/>
                    </a:lnTo>
                    <a:lnTo>
                      <a:pt x="499" y="97"/>
                    </a:lnTo>
                    <a:lnTo>
                      <a:pt x="491" y="93"/>
                    </a:lnTo>
                    <a:lnTo>
                      <a:pt x="484" y="90"/>
                    </a:lnTo>
                    <a:lnTo>
                      <a:pt x="477" y="87"/>
                    </a:lnTo>
                    <a:lnTo>
                      <a:pt x="469" y="84"/>
                    </a:lnTo>
                    <a:lnTo>
                      <a:pt x="461" y="81"/>
                    </a:lnTo>
                    <a:lnTo>
                      <a:pt x="453" y="78"/>
                    </a:lnTo>
                    <a:lnTo>
                      <a:pt x="445" y="76"/>
                    </a:lnTo>
                    <a:lnTo>
                      <a:pt x="437" y="74"/>
                    </a:lnTo>
                    <a:lnTo>
                      <a:pt x="429" y="72"/>
                    </a:lnTo>
                    <a:lnTo>
                      <a:pt x="420" y="70"/>
                    </a:lnTo>
                    <a:lnTo>
                      <a:pt x="412" y="69"/>
                    </a:lnTo>
                    <a:lnTo>
                      <a:pt x="403" y="67"/>
                    </a:lnTo>
                    <a:lnTo>
                      <a:pt x="394" y="66"/>
                    </a:lnTo>
                    <a:lnTo>
                      <a:pt x="385" y="65"/>
                    </a:lnTo>
                    <a:lnTo>
                      <a:pt x="376" y="65"/>
                    </a:lnTo>
                    <a:lnTo>
                      <a:pt x="367" y="65"/>
                    </a:lnTo>
                    <a:lnTo>
                      <a:pt x="358" y="64"/>
                    </a:lnTo>
                    <a:lnTo>
                      <a:pt x="351" y="64"/>
                    </a:lnTo>
                    <a:lnTo>
                      <a:pt x="343" y="65"/>
                    </a:lnTo>
                    <a:lnTo>
                      <a:pt x="336" y="65"/>
                    </a:lnTo>
                    <a:lnTo>
                      <a:pt x="329" y="66"/>
                    </a:lnTo>
                    <a:lnTo>
                      <a:pt x="322" y="66"/>
                    </a:lnTo>
                    <a:lnTo>
                      <a:pt x="315" y="67"/>
                    </a:lnTo>
                    <a:lnTo>
                      <a:pt x="308" y="68"/>
                    </a:lnTo>
                    <a:lnTo>
                      <a:pt x="301" y="70"/>
                    </a:lnTo>
                    <a:lnTo>
                      <a:pt x="294" y="71"/>
                    </a:lnTo>
                    <a:lnTo>
                      <a:pt x="288" y="72"/>
                    </a:lnTo>
                    <a:lnTo>
                      <a:pt x="281" y="74"/>
                    </a:lnTo>
                    <a:lnTo>
                      <a:pt x="274" y="76"/>
                    </a:lnTo>
                    <a:lnTo>
                      <a:pt x="268" y="78"/>
                    </a:lnTo>
                    <a:lnTo>
                      <a:pt x="262" y="80"/>
                    </a:lnTo>
                    <a:lnTo>
                      <a:pt x="255" y="82"/>
                    </a:lnTo>
                    <a:lnTo>
                      <a:pt x="249" y="85"/>
                    </a:lnTo>
                    <a:lnTo>
                      <a:pt x="243" y="88"/>
                    </a:lnTo>
                    <a:lnTo>
                      <a:pt x="236" y="90"/>
                    </a:lnTo>
                    <a:lnTo>
                      <a:pt x="230" y="93"/>
                    </a:lnTo>
                    <a:lnTo>
                      <a:pt x="224" y="96"/>
                    </a:lnTo>
                    <a:lnTo>
                      <a:pt x="218" y="100"/>
                    </a:lnTo>
                    <a:lnTo>
                      <a:pt x="212" y="103"/>
                    </a:lnTo>
                    <a:lnTo>
                      <a:pt x="206" y="107"/>
                    </a:lnTo>
                    <a:lnTo>
                      <a:pt x="201" y="111"/>
                    </a:lnTo>
                    <a:lnTo>
                      <a:pt x="195" y="114"/>
                    </a:lnTo>
                    <a:lnTo>
                      <a:pt x="189" y="118"/>
                    </a:lnTo>
                    <a:lnTo>
                      <a:pt x="184" y="123"/>
                    </a:lnTo>
                    <a:lnTo>
                      <a:pt x="178" y="127"/>
                    </a:lnTo>
                    <a:lnTo>
                      <a:pt x="173" y="132"/>
                    </a:lnTo>
                    <a:lnTo>
                      <a:pt x="167" y="136"/>
                    </a:lnTo>
                    <a:lnTo>
                      <a:pt x="162" y="141"/>
                    </a:lnTo>
                    <a:lnTo>
                      <a:pt x="157" y="146"/>
                    </a:lnTo>
                    <a:lnTo>
                      <a:pt x="152" y="152"/>
                    </a:lnTo>
                    <a:lnTo>
                      <a:pt x="147" y="156"/>
                    </a:lnTo>
                    <a:lnTo>
                      <a:pt x="142" y="162"/>
                    </a:lnTo>
                    <a:lnTo>
                      <a:pt x="137" y="167"/>
                    </a:lnTo>
                    <a:lnTo>
                      <a:pt x="133" y="173"/>
                    </a:lnTo>
                    <a:lnTo>
                      <a:pt x="128" y="178"/>
                    </a:lnTo>
                    <a:lnTo>
                      <a:pt x="124" y="184"/>
                    </a:lnTo>
                    <a:lnTo>
                      <a:pt x="120" y="189"/>
                    </a:lnTo>
                    <a:lnTo>
                      <a:pt x="117" y="195"/>
                    </a:lnTo>
                    <a:lnTo>
                      <a:pt x="113" y="201"/>
                    </a:lnTo>
                    <a:lnTo>
                      <a:pt x="109" y="206"/>
                    </a:lnTo>
                    <a:lnTo>
                      <a:pt x="106" y="212"/>
                    </a:lnTo>
                    <a:lnTo>
                      <a:pt x="103" y="218"/>
                    </a:lnTo>
                    <a:lnTo>
                      <a:pt x="100" y="224"/>
                    </a:lnTo>
                    <a:lnTo>
                      <a:pt x="97" y="230"/>
                    </a:lnTo>
                    <a:lnTo>
                      <a:pt x="94" y="236"/>
                    </a:lnTo>
                    <a:lnTo>
                      <a:pt x="92" y="242"/>
                    </a:lnTo>
                    <a:lnTo>
                      <a:pt x="89" y="248"/>
                    </a:lnTo>
                    <a:lnTo>
                      <a:pt x="87" y="254"/>
                    </a:lnTo>
                    <a:lnTo>
                      <a:pt x="85" y="261"/>
                    </a:lnTo>
                    <a:lnTo>
                      <a:pt x="83" y="267"/>
                    </a:lnTo>
                    <a:lnTo>
                      <a:pt x="82" y="274"/>
                    </a:lnTo>
                    <a:lnTo>
                      <a:pt x="80" y="280"/>
                    </a:lnTo>
                    <a:lnTo>
                      <a:pt x="79" y="287"/>
                    </a:lnTo>
                    <a:lnTo>
                      <a:pt x="77" y="293"/>
                    </a:lnTo>
                    <a:lnTo>
                      <a:pt x="76" y="300"/>
                    </a:lnTo>
                    <a:lnTo>
                      <a:pt x="75" y="306"/>
                    </a:lnTo>
                    <a:lnTo>
                      <a:pt x="75" y="313"/>
                    </a:lnTo>
                    <a:lnTo>
                      <a:pt x="74" y="320"/>
                    </a:lnTo>
                    <a:lnTo>
                      <a:pt x="74" y="327"/>
                    </a:lnTo>
                    <a:lnTo>
                      <a:pt x="73" y="334"/>
                    </a:lnTo>
                    <a:lnTo>
                      <a:pt x="73" y="341"/>
                    </a:lnTo>
                    <a:lnTo>
                      <a:pt x="73" y="348"/>
                    </a:lnTo>
                    <a:lnTo>
                      <a:pt x="74" y="356"/>
                    </a:lnTo>
                    <a:lnTo>
                      <a:pt x="74" y="363"/>
                    </a:lnTo>
                    <a:lnTo>
                      <a:pt x="75" y="370"/>
                    </a:lnTo>
                    <a:lnTo>
                      <a:pt x="75" y="377"/>
                    </a:lnTo>
                    <a:lnTo>
                      <a:pt x="76" y="385"/>
                    </a:lnTo>
                    <a:lnTo>
                      <a:pt x="77" y="392"/>
                    </a:lnTo>
                    <a:lnTo>
                      <a:pt x="79" y="398"/>
                    </a:lnTo>
                    <a:lnTo>
                      <a:pt x="80" y="405"/>
                    </a:lnTo>
                    <a:lnTo>
                      <a:pt x="82" y="412"/>
                    </a:lnTo>
                    <a:lnTo>
                      <a:pt x="83" y="419"/>
                    </a:lnTo>
                    <a:lnTo>
                      <a:pt x="85" y="425"/>
                    </a:lnTo>
                    <a:lnTo>
                      <a:pt x="87" y="432"/>
                    </a:lnTo>
                    <a:lnTo>
                      <a:pt x="89" y="439"/>
                    </a:lnTo>
                    <a:lnTo>
                      <a:pt x="92" y="445"/>
                    </a:lnTo>
                    <a:lnTo>
                      <a:pt x="94" y="451"/>
                    </a:lnTo>
                    <a:lnTo>
                      <a:pt x="97" y="458"/>
                    </a:lnTo>
                    <a:lnTo>
                      <a:pt x="100" y="464"/>
                    </a:lnTo>
                    <a:lnTo>
                      <a:pt x="103" y="470"/>
                    </a:lnTo>
                    <a:lnTo>
                      <a:pt x="106" y="476"/>
                    </a:lnTo>
                    <a:lnTo>
                      <a:pt x="109" y="482"/>
                    </a:lnTo>
                    <a:lnTo>
                      <a:pt x="113" y="488"/>
                    </a:lnTo>
                    <a:lnTo>
                      <a:pt x="116" y="494"/>
                    </a:lnTo>
                    <a:lnTo>
                      <a:pt x="120" y="500"/>
                    </a:lnTo>
                    <a:lnTo>
                      <a:pt x="124" y="505"/>
                    </a:lnTo>
                    <a:lnTo>
                      <a:pt x="128" y="511"/>
                    </a:lnTo>
                    <a:lnTo>
                      <a:pt x="133" y="517"/>
                    </a:lnTo>
                    <a:lnTo>
                      <a:pt x="137" y="522"/>
                    </a:lnTo>
                    <a:lnTo>
                      <a:pt x="142" y="527"/>
                    </a:lnTo>
                    <a:lnTo>
                      <a:pt x="146" y="533"/>
                    </a:lnTo>
                    <a:lnTo>
                      <a:pt x="151" y="538"/>
                    </a:lnTo>
                    <a:lnTo>
                      <a:pt x="156" y="543"/>
                    </a:lnTo>
                    <a:lnTo>
                      <a:pt x="162" y="548"/>
                    </a:lnTo>
                    <a:lnTo>
                      <a:pt x="167" y="553"/>
                    </a:lnTo>
                    <a:lnTo>
                      <a:pt x="172" y="558"/>
                    </a:lnTo>
                    <a:lnTo>
                      <a:pt x="178" y="562"/>
                    </a:lnTo>
                    <a:lnTo>
                      <a:pt x="183" y="567"/>
                    </a:lnTo>
                    <a:lnTo>
                      <a:pt x="189" y="571"/>
                    </a:lnTo>
                    <a:lnTo>
                      <a:pt x="194" y="575"/>
                    </a:lnTo>
                    <a:lnTo>
                      <a:pt x="200" y="579"/>
                    </a:lnTo>
                    <a:lnTo>
                      <a:pt x="206" y="583"/>
                    </a:lnTo>
                    <a:lnTo>
                      <a:pt x="212" y="587"/>
                    </a:lnTo>
                    <a:lnTo>
                      <a:pt x="218" y="590"/>
                    </a:lnTo>
                    <a:lnTo>
                      <a:pt x="224" y="593"/>
                    </a:lnTo>
                    <a:lnTo>
                      <a:pt x="230" y="597"/>
                    </a:lnTo>
                    <a:lnTo>
                      <a:pt x="236" y="599"/>
                    </a:lnTo>
                    <a:lnTo>
                      <a:pt x="242" y="602"/>
                    </a:lnTo>
                    <a:lnTo>
                      <a:pt x="248" y="605"/>
                    </a:lnTo>
                    <a:lnTo>
                      <a:pt x="255" y="607"/>
                    </a:lnTo>
                    <a:lnTo>
                      <a:pt x="261" y="610"/>
                    </a:lnTo>
                    <a:lnTo>
                      <a:pt x="267" y="612"/>
                    </a:lnTo>
                    <a:lnTo>
                      <a:pt x="274" y="614"/>
                    </a:lnTo>
                    <a:lnTo>
                      <a:pt x="281" y="616"/>
                    </a:lnTo>
                    <a:lnTo>
                      <a:pt x="287" y="617"/>
                    </a:lnTo>
                    <a:lnTo>
                      <a:pt x="294" y="619"/>
                    </a:lnTo>
                    <a:lnTo>
                      <a:pt x="301" y="620"/>
                    </a:lnTo>
                    <a:lnTo>
                      <a:pt x="308" y="622"/>
                    </a:lnTo>
                    <a:lnTo>
                      <a:pt x="315" y="623"/>
                    </a:lnTo>
                    <a:lnTo>
                      <a:pt x="322" y="623"/>
                    </a:lnTo>
                    <a:lnTo>
                      <a:pt x="329" y="624"/>
                    </a:lnTo>
                    <a:lnTo>
                      <a:pt x="336" y="625"/>
                    </a:lnTo>
                    <a:lnTo>
                      <a:pt x="343" y="625"/>
                    </a:lnTo>
                    <a:lnTo>
                      <a:pt x="350" y="626"/>
                    </a:lnTo>
                    <a:lnTo>
                      <a:pt x="358" y="626"/>
                    </a:lnTo>
                    <a:lnTo>
                      <a:pt x="367" y="625"/>
                    </a:lnTo>
                    <a:lnTo>
                      <a:pt x="376" y="625"/>
                    </a:lnTo>
                    <a:lnTo>
                      <a:pt x="385" y="625"/>
                    </a:lnTo>
                    <a:lnTo>
                      <a:pt x="394" y="624"/>
                    </a:lnTo>
                    <a:lnTo>
                      <a:pt x="402" y="623"/>
                    </a:lnTo>
                    <a:lnTo>
                      <a:pt x="411" y="621"/>
                    </a:lnTo>
                    <a:lnTo>
                      <a:pt x="419" y="620"/>
                    </a:lnTo>
                    <a:lnTo>
                      <a:pt x="428" y="618"/>
                    </a:lnTo>
                    <a:lnTo>
                      <a:pt x="436" y="616"/>
                    </a:lnTo>
                    <a:lnTo>
                      <a:pt x="444" y="614"/>
                    </a:lnTo>
                    <a:lnTo>
                      <a:pt x="452" y="612"/>
                    </a:lnTo>
                    <a:lnTo>
                      <a:pt x="460" y="609"/>
                    </a:lnTo>
                    <a:lnTo>
                      <a:pt x="467" y="607"/>
                    </a:lnTo>
                    <a:lnTo>
                      <a:pt x="475" y="604"/>
                    </a:lnTo>
                    <a:lnTo>
                      <a:pt x="483" y="600"/>
                    </a:lnTo>
                    <a:lnTo>
                      <a:pt x="490" y="597"/>
                    </a:lnTo>
                    <a:lnTo>
                      <a:pt x="497" y="593"/>
                    </a:lnTo>
                    <a:lnTo>
                      <a:pt x="505" y="589"/>
                    </a:lnTo>
                    <a:lnTo>
                      <a:pt x="512" y="585"/>
                    </a:lnTo>
                    <a:lnTo>
                      <a:pt x="519" y="581"/>
                    </a:lnTo>
                    <a:lnTo>
                      <a:pt x="525" y="576"/>
                    </a:lnTo>
                    <a:lnTo>
                      <a:pt x="532" y="571"/>
                    </a:lnTo>
                    <a:lnTo>
                      <a:pt x="539" y="566"/>
                    </a:lnTo>
                    <a:lnTo>
                      <a:pt x="545" y="561"/>
                    </a:lnTo>
                    <a:lnTo>
                      <a:pt x="551" y="556"/>
                    </a:lnTo>
                    <a:lnTo>
                      <a:pt x="558" y="550"/>
                    </a:lnTo>
                    <a:lnTo>
                      <a:pt x="564" y="544"/>
                    </a:lnTo>
                    <a:lnTo>
                      <a:pt x="570" y="538"/>
                    </a:lnTo>
                    <a:lnTo>
                      <a:pt x="576" y="532"/>
                    </a:lnTo>
                    <a:lnTo>
                      <a:pt x="581" y="525"/>
                    </a:lnTo>
                    <a:lnTo>
                      <a:pt x="587" y="518"/>
                    </a:lnTo>
                    <a:lnTo>
                      <a:pt x="593" y="511"/>
                    </a:lnTo>
                    <a:lnTo>
                      <a:pt x="675" y="511"/>
                    </a:lnTo>
                    <a:lnTo>
                      <a:pt x="669" y="522"/>
                    </a:lnTo>
                    <a:lnTo>
                      <a:pt x="662" y="532"/>
                    </a:lnTo>
                    <a:lnTo>
                      <a:pt x="656" y="542"/>
                    </a:lnTo>
                    <a:lnTo>
                      <a:pt x="649" y="551"/>
                    </a:lnTo>
                    <a:lnTo>
                      <a:pt x="641" y="560"/>
                    </a:lnTo>
                    <a:lnTo>
                      <a:pt x="634" y="569"/>
                    </a:lnTo>
                    <a:lnTo>
                      <a:pt x="626" y="578"/>
                    </a:lnTo>
                    <a:lnTo>
                      <a:pt x="618" y="586"/>
                    </a:lnTo>
                    <a:lnTo>
                      <a:pt x="610" y="594"/>
                    </a:lnTo>
                    <a:lnTo>
                      <a:pt x="602" y="602"/>
                    </a:lnTo>
                    <a:lnTo>
                      <a:pt x="593" y="609"/>
                    </a:lnTo>
                    <a:lnTo>
                      <a:pt x="584" y="617"/>
                    </a:lnTo>
                    <a:lnTo>
                      <a:pt x="574" y="623"/>
                    </a:lnTo>
                    <a:lnTo>
                      <a:pt x="565" y="630"/>
                    </a:lnTo>
                    <a:lnTo>
                      <a:pt x="555" y="636"/>
                    </a:lnTo>
                    <a:lnTo>
                      <a:pt x="545" y="642"/>
                    </a:lnTo>
                    <a:lnTo>
                      <a:pt x="535" y="648"/>
                    </a:lnTo>
                    <a:lnTo>
                      <a:pt x="525" y="653"/>
                    </a:lnTo>
                    <a:lnTo>
                      <a:pt x="514" y="658"/>
                    </a:lnTo>
                    <a:lnTo>
                      <a:pt x="503" y="662"/>
                    </a:lnTo>
                    <a:lnTo>
                      <a:pt x="493" y="667"/>
                    </a:lnTo>
                    <a:lnTo>
                      <a:pt x="481" y="670"/>
                    </a:lnTo>
                    <a:lnTo>
                      <a:pt x="470" y="674"/>
                    </a:lnTo>
                    <a:lnTo>
                      <a:pt x="459" y="677"/>
                    </a:lnTo>
                    <a:lnTo>
                      <a:pt x="448" y="679"/>
                    </a:lnTo>
                    <a:lnTo>
                      <a:pt x="436" y="682"/>
                    </a:lnTo>
                    <a:lnTo>
                      <a:pt x="424" y="684"/>
                    </a:lnTo>
                    <a:lnTo>
                      <a:pt x="412" y="685"/>
                    </a:lnTo>
                    <a:lnTo>
                      <a:pt x="400" y="687"/>
                    </a:lnTo>
                    <a:lnTo>
                      <a:pt x="388" y="687"/>
                    </a:lnTo>
                    <a:lnTo>
                      <a:pt x="375" y="688"/>
                    </a:lnTo>
                    <a:lnTo>
                      <a:pt x="363" y="688"/>
                    </a:lnTo>
                    <a:lnTo>
                      <a:pt x="353" y="688"/>
                    </a:lnTo>
                    <a:lnTo>
                      <a:pt x="344" y="688"/>
                    </a:lnTo>
                    <a:lnTo>
                      <a:pt x="334" y="687"/>
                    </a:lnTo>
                    <a:lnTo>
                      <a:pt x="325" y="687"/>
                    </a:lnTo>
                    <a:lnTo>
                      <a:pt x="316" y="686"/>
                    </a:lnTo>
                    <a:lnTo>
                      <a:pt x="306" y="685"/>
                    </a:lnTo>
                    <a:lnTo>
                      <a:pt x="297" y="683"/>
                    </a:lnTo>
                    <a:lnTo>
                      <a:pt x="288" y="682"/>
                    </a:lnTo>
                    <a:lnTo>
                      <a:pt x="279" y="680"/>
                    </a:lnTo>
                    <a:lnTo>
                      <a:pt x="271" y="679"/>
                    </a:lnTo>
                    <a:lnTo>
                      <a:pt x="262" y="676"/>
                    </a:lnTo>
                    <a:lnTo>
                      <a:pt x="254" y="674"/>
                    </a:lnTo>
                    <a:lnTo>
                      <a:pt x="245" y="672"/>
                    </a:lnTo>
                    <a:lnTo>
                      <a:pt x="237" y="669"/>
                    </a:lnTo>
                    <a:lnTo>
                      <a:pt x="228" y="666"/>
                    </a:lnTo>
                    <a:lnTo>
                      <a:pt x="220" y="663"/>
                    </a:lnTo>
                    <a:lnTo>
                      <a:pt x="212" y="660"/>
                    </a:lnTo>
                    <a:lnTo>
                      <a:pt x="204" y="657"/>
                    </a:lnTo>
                    <a:lnTo>
                      <a:pt x="196" y="653"/>
                    </a:lnTo>
                    <a:lnTo>
                      <a:pt x="189" y="649"/>
                    </a:lnTo>
                    <a:lnTo>
                      <a:pt x="181" y="645"/>
                    </a:lnTo>
                    <a:lnTo>
                      <a:pt x="174" y="641"/>
                    </a:lnTo>
                    <a:lnTo>
                      <a:pt x="166" y="637"/>
                    </a:lnTo>
                    <a:lnTo>
                      <a:pt x="159" y="632"/>
                    </a:lnTo>
                    <a:lnTo>
                      <a:pt x="151" y="627"/>
                    </a:lnTo>
                    <a:lnTo>
                      <a:pt x="144" y="622"/>
                    </a:lnTo>
                    <a:lnTo>
                      <a:pt x="137" y="617"/>
                    </a:lnTo>
                    <a:lnTo>
                      <a:pt x="130" y="612"/>
                    </a:lnTo>
                    <a:lnTo>
                      <a:pt x="123" y="607"/>
                    </a:lnTo>
                    <a:lnTo>
                      <a:pt x="117" y="601"/>
                    </a:lnTo>
                    <a:lnTo>
                      <a:pt x="110" y="595"/>
                    </a:lnTo>
                    <a:lnTo>
                      <a:pt x="104" y="589"/>
                    </a:lnTo>
                    <a:lnTo>
                      <a:pt x="97" y="582"/>
                    </a:lnTo>
                    <a:lnTo>
                      <a:pt x="91" y="576"/>
                    </a:lnTo>
                    <a:lnTo>
                      <a:pt x="85" y="569"/>
                    </a:lnTo>
                    <a:lnTo>
                      <a:pt x="79" y="563"/>
                    </a:lnTo>
                    <a:lnTo>
                      <a:pt x="74" y="556"/>
                    </a:lnTo>
                    <a:lnTo>
                      <a:pt x="68" y="550"/>
                    </a:lnTo>
                    <a:lnTo>
                      <a:pt x="63" y="543"/>
                    </a:lnTo>
                    <a:lnTo>
                      <a:pt x="58" y="536"/>
                    </a:lnTo>
                    <a:lnTo>
                      <a:pt x="53" y="529"/>
                    </a:lnTo>
                    <a:lnTo>
                      <a:pt x="49" y="521"/>
                    </a:lnTo>
                    <a:lnTo>
                      <a:pt x="45" y="514"/>
                    </a:lnTo>
                    <a:lnTo>
                      <a:pt x="40" y="507"/>
                    </a:lnTo>
                    <a:lnTo>
                      <a:pt x="37" y="500"/>
                    </a:lnTo>
                    <a:lnTo>
                      <a:pt x="33" y="492"/>
                    </a:lnTo>
                    <a:lnTo>
                      <a:pt x="29" y="484"/>
                    </a:lnTo>
                    <a:lnTo>
                      <a:pt x="26" y="477"/>
                    </a:lnTo>
                    <a:lnTo>
                      <a:pt x="23" y="469"/>
                    </a:lnTo>
                    <a:lnTo>
                      <a:pt x="20" y="461"/>
                    </a:lnTo>
                    <a:lnTo>
                      <a:pt x="17" y="453"/>
                    </a:lnTo>
                    <a:lnTo>
                      <a:pt x="15" y="445"/>
                    </a:lnTo>
                    <a:lnTo>
                      <a:pt x="12" y="436"/>
                    </a:lnTo>
                    <a:lnTo>
                      <a:pt x="10" y="428"/>
                    </a:lnTo>
                    <a:lnTo>
                      <a:pt x="8" y="420"/>
                    </a:lnTo>
                    <a:lnTo>
                      <a:pt x="6" y="411"/>
                    </a:lnTo>
                    <a:lnTo>
                      <a:pt x="5" y="403"/>
                    </a:lnTo>
                    <a:lnTo>
                      <a:pt x="4" y="394"/>
                    </a:lnTo>
                    <a:lnTo>
                      <a:pt x="2" y="385"/>
                    </a:lnTo>
                    <a:lnTo>
                      <a:pt x="2" y="376"/>
                    </a:lnTo>
                    <a:lnTo>
                      <a:pt x="1" y="367"/>
                    </a:lnTo>
                    <a:lnTo>
                      <a:pt x="0" y="358"/>
                    </a:lnTo>
                    <a:lnTo>
                      <a:pt x="0" y="349"/>
                    </a:lnTo>
                    <a:lnTo>
                      <a:pt x="0" y="340"/>
                    </a:lnTo>
                    <a:lnTo>
                      <a:pt x="0" y="332"/>
                    </a:lnTo>
                    <a:lnTo>
                      <a:pt x="0" y="323"/>
                    </a:lnTo>
                    <a:lnTo>
                      <a:pt x="1" y="314"/>
                    </a:lnTo>
                    <a:lnTo>
                      <a:pt x="2" y="306"/>
                    </a:lnTo>
                    <a:lnTo>
                      <a:pt x="3" y="297"/>
                    </a:lnTo>
                    <a:lnTo>
                      <a:pt x="4" y="289"/>
                    </a:lnTo>
                    <a:lnTo>
                      <a:pt x="5" y="281"/>
                    </a:lnTo>
                    <a:lnTo>
                      <a:pt x="7" y="272"/>
                    </a:lnTo>
                    <a:lnTo>
                      <a:pt x="9" y="264"/>
                    </a:lnTo>
                    <a:lnTo>
                      <a:pt x="11" y="256"/>
                    </a:lnTo>
                    <a:lnTo>
                      <a:pt x="13" y="248"/>
                    </a:lnTo>
                    <a:lnTo>
                      <a:pt x="16" y="240"/>
                    </a:lnTo>
                    <a:lnTo>
                      <a:pt x="19" y="232"/>
                    </a:lnTo>
                    <a:lnTo>
                      <a:pt x="22" y="224"/>
                    </a:lnTo>
                    <a:lnTo>
                      <a:pt x="25" y="216"/>
                    </a:lnTo>
                    <a:lnTo>
                      <a:pt x="28" y="208"/>
                    </a:lnTo>
                    <a:lnTo>
                      <a:pt x="32" y="200"/>
                    </a:lnTo>
                    <a:lnTo>
                      <a:pt x="35" y="193"/>
                    </a:lnTo>
                    <a:lnTo>
                      <a:pt x="39" y="185"/>
                    </a:lnTo>
                    <a:lnTo>
                      <a:pt x="44" y="178"/>
                    </a:lnTo>
                    <a:lnTo>
                      <a:pt x="48" y="170"/>
                    </a:lnTo>
                    <a:lnTo>
                      <a:pt x="53" y="163"/>
                    </a:lnTo>
                    <a:lnTo>
                      <a:pt x="58" y="156"/>
                    </a:lnTo>
                    <a:lnTo>
                      <a:pt x="63" y="149"/>
                    </a:lnTo>
                    <a:lnTo>
                      <a:pt x="68" y="142"/>
                    </a:lnTo>
                    <a:lnTo>
                      <a:pt x="73" y="135"/>
                    </a:lnTo>
                    <a:lnTo>
                      <a:pt x="79" y="128"/>
                    </a:lnTo>
                    <a:lnTo>
                      <a:pt x="85" y="122"/>
                    </a:lnTo>
                    <a:lnTo>
                      <a:pt x="91" y="115"/>
                    </a:lnTo>
                    <a:lnTo>
                      <a:pt x="97" y="108"/>
                    </a:lnTo>
                    <a:lnTo>
                      <a:pt x="103" y="102"/>
                    </a:lnTo>
                    <a:lnTo>
                      <a:pt x="110" y="96"/>
                    </a:lnTo>
                    <a:lnTo>
                      <a:pt x="117" y="90"/>
                    </a:lnTo>
                    <a:lnTo>
                      <a:pt x="123" y="84"/>
                    </a:lnTo>
                    <a:lnTo>
                      <a:pt x="130" y="79"/>
                    </a:lnTo>
                    <a:lnTo>
                      <a:pt x="136" y="74"/>
                    </a:lnTo>
                    <a:lnTo>
                      <a:pt x="143" y="69"/>
                    </a:lnTo>
                    <a:lnTo>
                      <a:pt x="150" y="64"/>
                    </a:lnTo>
                    <a:lnTo>
                      <a:pt x="157" y="59"/>
                    </a:lnTo>
                    <a:lnTo>
                      <a:pt x="164" y="54"/>
                    </a:lnTo>
                    <a:lnTo>
                      <a:pt x="171" y="50"/>
                    </a:lnTo>
                    <a:lnTo>
                      <a:pt x="178" y="46"/>
                    </a:lnTo>
                    <a:lnTo>
                      <a:pt x="185" y="42"/>
                    </a:lnTo>
                    <a:lnTo>
                      <a:pt x="193" y="38"/>
                    </a:lnTo>
                    <a:lnTo>
                      <a:pt x="200" y="34"/>
                    </a:lnTo>
                    <a:lnTo>
                      <a:pt x="208" y="31"/>
                    </a:lnTo>
                    <a:lnTo>
                      <a:pt x="215" y="27"/>
                    </a:lnTo>
                    <a:lnTo>
                      <a:pt x="223" y="24"/>
                    </a:lnTo>
                    <a:lnTo>
                      <a:pt x="231" y="21"/>
                    </a:lnTo>
                    <a:lnTo>
                      <a:pt x="239" y="18"/>
                    </a:lnTo>
                    <a:lnTo>
                      <a:pt x="247" y="16"/>
                    </a:lnTo>
                    <a:lnTo>
                      <a:pt x="255" y="14"/>
                    </a:lnTo>
                    <a:lnTo>
                      <a:pt x="263" y="11"/>
                    </a:lnTo>
                    <a:lnTo>
                      <a:pt x="272" y="9"/>
                    </a:lnTo>
                    <a:lnTo>
                      <a:pt x="280" y="8"/>
                    </a:lnTo>
                    <a:lnTo>
                      <a:pt x="289" y="6"/>
                    </a:lnTo>
                    <a:lnTo>
                      <a:pt x="297" y="4"/>
                    </a:lnTo>
                    <a:lnTo>
                      <a:pt x="306" y="3"/>
                    </a:lnTo>
                    <a:lnTo>
                      <a:pt x="314" y="2"/>
                    </a:lnTo>
                    <a:lnTo>
                      <a:pt x="323" y="1"/>
                    </a:lnTo>
                    <a:lnTo>
                      <a:pt x="332" y="1"/>
                    </a:lnTo>
                    <a:lnTo>
                      <a:pt x="341" y="0"/>
                    </a:lnTo>
                    <a:lnTo>
                      <a:pt x="350" y="0"/>
                    </a:lnTo>
                    <a:lnTo>
                      <a:pt x="359" y="0"/>
                    </a:lnTo>
                    <a:lnTo>
                      <a:pt x="372" y="0"/>
                    </a:lnTo>
                    <a:lnTo>
                      <a:pt x="385" y="0"/>
                    </a:lnTo>
                    <a:lnTo>
                      <a:pt x="398" y="2"/>
                    </a:lnTo>
                    <a:lnTo>
                      <a:pt x="410" y="3"/>
                    </a:lnTo>
                    <a:lnTo>
                      <a:pt x="423" y="5"/>
                    </a:lnTo>
                    <a:lnTo>
                      <a:pt x="435" y="7"/>
                    </a:lnTo>
                    <a:lnTo>
                      <a:pt x="447" y="9"/>
                    </a:lnTo>
                    <a:lnTo>
                      <a:pt x="459" y="12"/>
                    </a:lnTo>
                    <a:lnTo>
                      <a:pt x="470" y="15"/>
                    </a:lnTo>
                    <a:lnTo>
                      <a:pt x="482" y="19"/>
                    </a:lnTo>
                    <a:lnTo>
                      <a:pt x="493" y="23"/>
                    </a:lnTo>
                    <a:lnTo>
                      <a:pt x="505" y="27"/>
                    </a:lnTo>
                    <a:lnTo>
                      <a:pt x="516" y="32"/>
                    </a:lnTo>
                    <a:lnTo>
                      <a:pt x="526" y="37"/>
                    </a:lnTo>
                    <a:lnTo>
                      <a:pt x="537" y="42"/>
                    </a:lnTo>
                    <a:lnTo>
                      <a:pt x="548" y="48"/>
                    </a:lnTo>
                    <a:lnTo>
                      <a:pt x="558" y="54"/>
                    </a:lnTo>
                    <a:lnTo>
                      <a:pt x="568" y="61"/>
                    </a:lnTo>
                    <a:lnTo>
                      <a:pt x="578" y="68"/>
                    </a:lnTo>
                    <a:lnTo>
                      <a:pt x="588" y="75"/>
                    </a:lnTo>
                    <a:lnTo>
                      <a:pt x="597" y="82"/>
                    </a:lnTo>
                    <a:lnTo>
                      <a:pt x="606" y="90"/>
                    </a:lnTo>
                    <a:lnTo>
                      <a:pt x="615" y="98"/>
                    </a:lnTo>
                    <a:lnTo>
                      <a:pt x="623" y="106"/>
                    </a:lnTo>
                    <a:lnTo>
                      <a:pt x="631" y="115"/>
                    </a:lnTo>
                    <a:lnTo>
                      <a:pt x="639" y="124"/>
                    </a:lnTo>
                    <a:lnTo>
                      <a:pt x="647" y="133"/>
                    </a:lnTo>
                    <a:lnTo>
                      <a:pt x="654" y="143"/>
                    </a:lnTo>
                    <a:lnTo>
                      <a:pt x="661" y="153"/>
                    </a:lnTo>
                    <a:lnTo>
                      <a:pt x="668" y="163"/>
                    </a:lnTo>
                    <a:lnTo>
                      <a:pt x="674" y="173"/>
                    </a:lnTo>
                    <a:lnTo>
                      <a:pt x="681" y="184"/>
                    </a:lnTo>
                    <a:lnTo>
                      <a:pt x="598" y="184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1" name="任意多边形 222220"/>
              <p:cNvSpPr/>
              <p:nvPr/>
            </p:nvSpPr>
            <p:spPr>
              <a:xfrm>
                <a:off x="3250" y="160"/>
                <a:ext cx="439" cy="845"/>
              </a:xfrm>
              <a:custGeom>
                <a:avLst/>
                <a:gdLst/>
                <a:ahLst/>
                <a:cxnLst/>
                <a:pathLst>
                  <a:path w="474" h="662">
                    <a:moveTo>
                      <a:pt x="70" y="662"/>
                    </a:moveTo>
                    <a:lnTo>
                      <a:pt x="0" y="662"/>
                    </a:lnTo>
                    <a:lnTo>
                      <a:pt x="0" y="0"/>
                    </a:lnTo>
                    <a:lnTo>
                      <a:pt x="70" y="0"/>
                    </a:lnTo>
                    <a:lnTo>
                      <a:pt x="70" y="297"/>
                    </a:lnTo>
                    <a:lnTo>
                      <a:pt x="405" y="297"/>
                    </a:lnTo>
                    <a:lnTo>
                      <a:pt x="405" y="0"/>
                    </a:lnTo>
                    <a:lnTo>
                      <a:pt x="474" y="0"/>
                    </a:lnTo>
                    <a:lnTo>
                      <a:pt x="474" y="662"/>
                    </a:lnTo>
                    <a:lnTo>
                      <a:pt x="405" y="662"/>
                    </a:lnTo>
                    <a:lnTo>
                      <a:pt x="405" y="360"/>
                    </a:lnTo>
                    <a:lnTo>
                      <a:pt x="70" y="360"/>
                    </a:lnTo>
                    <a:lnTo>
                      <a:pt x="70" y="66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2" name="直接连接符 222221"/>
              <p:cNvSpPr/>
              <p:nvPr/>
            </p:nvSpPr>
            <p:spPr>
              <a:xfrm>
                <a:off x="1642" y="1070"/>
                <a:ext cx="2054" cy="3"/>
              </a:xfrm>
              <a:prstGeom prst="line">
                <a:avLst/>
              </a:prstGeom>
              <a:ln w="38100" cap="flat" cmpd="sng">
                <a:solidFill>
                  <a:srgbClr val="FFCC66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222223" name="组合 222222"/>
            <p:cNvGrpSpPr/>
            <p:nvPr/>
          </p:nvGrpSpPr>
          <p:grpSpPr>
            <a:xfrm>
              <a:off x="4205" y="646"/>
              <a:ext cx="1267" cy="63"/>
              <a:chOff x="4140" y="2043"/>
              <a:chExt cx="3773" cy="137"/>
            </a:xfrm>
          </p:grpSpPr>
          <p:sp>
            <p:nvSpPr>
              <p:cNvPr id="222224" name="任意多边形 222223"/>
              <p:cNvSpPr>
                <a:spLocks noEditPoints="1"/>
              </p:cNvSpPr>
              <p:nvPr/>
            </p:nvSpPr>
            <p:spPr>
              <a:xfrm>
                <a:off x="4140" y="2046"/>
                <a:ext cx="150" cy="133"/>
              </a:xfrm>
              <a:custGeom>
                <a:avLst/>
                <a:gdLst/>
                <a:ahLst/>
                <a:cxnLst/>
                <a:pathLst>
                  <a:path w="86" h="90">
                    <a:moveTo>
                      <a:pt x="10" y="90"/>
                    </a:moveTo>
                    <a:lnTo>
                      <a:pt x="0" y="90"/>
                    </a:lnTo>
                    <a:lnTo>
                      <a:pt x="37" y="0"/>
                    </a:lnTo>
                    <a:lnTo>
                      <a:pt x="49" y="0"/>
                    </a:lnTo>
                    <a:lnTo>
                      <a:pt x="86" y="90"/>
                    </a:lnTo>
                    <a:lnTo>
                      <a:pt x="76" y="90"/>
                    </a:lnTo>
                    <a:lnTo>
                      <a:pt x="64" y="61"/>
                    </a:lnTo>
                    <a:lnTo>
                      <a:pt x="22" y="61"/>
                    </a:lnTo>
                    <a:lnTo>
                      <a:pt x="10" y="90"/>
                    </a:lnTo>
                    <a:close/>
                    <a:moveTo>
                      <a:pt x="61" y="53"/>
                    </a:moveTo>
                    <a:lnTo>
                      <a:pt x="43" y="8"/>
                    </a:lnTo>
                    <a:lnTo>
                      <a:pt x="25" y="53"/>
                    </a:lnTo>
                    <a:lnTo>
                      <a:pt x="61" y="53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5" name="任意多边形 222224"/>
              <p:cNvSpPr/>
              <p:nvPr/>
            </p:nvSpPr>
            <p:spPr>
              <a:xfrm>
                <a:off x="4365" y="2075"/>
                <a:ext cx="194" cy="104"/>
              </a:xfrm>
              <a:custGeom>
                <a:avLst/>
                <a:gdLst/>
                <a:ahLst/>
                <a:cxnLst/>
                <a:pathLst>
                  <a:path w="111" h="70">
                    <a:moveTo>
                      <a:pt x="57" y="12"/>
                    </a:moveTo>
                    <a:lnTo>
                      <a:pt x="58" y="11"/>
                    </a:lnTo>
                    <a:lnTo>
                      <a:pt x="60" y="9"/>
                    </a:lnTo>
                    <a:lnTo>
                      <a:pt x="61" y="8"/>
                    </a:lnTo>
                    <a:lnTo>
                      <a:pt x="62" y="7"/>
                    </a:lnTo>
                    <a:lnTo>
                      <a:pt x="64" y="6"/>
                    </a:lnTo>
                    <a:lnTo>
                      <a:pt x="65" y="5"/>
                    </a:lnTo>
                    <a:lnTo>
                      <a:pt x="67" y="4"/>
                    </a:lnTo>
                    <a:lnTo>
                      <a:pt x="68" y="3"/>
                    </a:lnTo>
                    <a:lnTo>
                      <a:pt x="70" y="2"/>
                    </a:lnTo>
                    <a:lnTo>
                      <a:pt x="72" y="2"/>
                    </a:lnTo>
                    <a:lnTo>
                      <a:pt x="73" y="1"/>
                    </a:lnTo>
                    <a:lnTo>
                      <a:pt x="75" y="1"/>
                    </a:lnTo>
                    <a:lnTo>
                      <a:pt x="77" y="1"/>
                    </a:lnTo>
                    <a:lnTo>
                      <a:pt x="79" y="0"/>
                    </a:lnTo>
                    <a:lnTo>
                      <a:pt x="81" y="0"/>
                    </a:lnTo>
                    <a:lnTo>
                      <a:pt x="83" y="0"/>
                    </a:lnTo>
                    <a:lnTo>
                      <a:pt x="86" y="0"/>
                    </a:lnTo>
                    <a:lnTo>
                      <a:pt x="90" y="1"/>
                    </a:lnTo>
                    <a:lnTo>
                      <a:pt x="93" y="1"/>
                    </a:lnTo>
                    <a:lnTo>
                      <a:pt x="95" y="2"/>
                    </a:lnTo>
                    <a:lnTo>
                      <a:pt x="98" y="3"/>
                    </a:lnTo>
                    <a:lnTo>
                      <a:pt x="100" y="5"/>
                    </a:lnTo>
                    <a:lnTo>
                      <a:pt x="102" y="6"/>
                    </a:lnTo>
                    <a:lnTo>
                      <a:pt x="104" y="8"/>
                    </a:lnTo>
                    <a:lnTo>
                      <a:pt x="106" y="11"/>
                    </a:lnTo>
                    <a:lnTo>
                      <a:pt x="107" y="13"/>
                    </a:lnTo>
                    <a:lnTo>
                      <a:pt x="108" y="16"/>
                    </a:lnTo>
                    <a:lnTo>
                      <a:pt x="109" y="19"/>
                    </a:lnTo>
                    <a:lnTo>
                      <a:pt x="110" y="23"/>
                    </a:lnTo>
                    <a:lnTo>
                      <a:pt x="110" y="26"/>
                    </a:lnTo>
                    <a:lnTo>
                      <a:pt x="111" y="31"/>
                    </a:lnTo>
                    <a:lnTo>
                      <a:pt x="111" y="35"/>
                    </a:lnTo>
                    <a:lnTo>
                      <a:pt x="111" y="70"/>
                    </a:lnTo>
                    <a:lnTo>
                      <a:pt x="102" y="70"/>
                    </a:lnTo>
                    <a:lnTo>
                      <a:pt x="102" y="33"/>
                    </a:lnTo>
                    <a:lnTo>
                      <a:pt x="102" y="30"/>
                    </a:lnTo>
                    <a:lnTo>
                      <a:pt x="102" y="27"/>
                    </a:lnTo>
                    <a:lnTo>
                      <a:pt x="101" y="24"/>
                    </a:lnTo>
                    <a:lnTo>
                      <a:pt x="101" y="22"/>
                    </a:lnTo>
                    <a:lnTo>
                      <a:pt x="100" y="20"/>
                    </a:lnTo>
                    <a:lnTo>
                      <a:pt x="99" y="18"/>
                    </a:lnTo>
                    <a:lnTo>
                      <a:pt x="98" y="16"/>
                    </a:lnTo>
                    <a:lnTo>
                      <a:pt x="97" y="14"/>
                    </a:lnTo>
                    <a:lnTo>
                      <a:pt x="96" y="13"/>
                    </a:lnTo>
                    <a:lnTo>
                      <a:pt x="95" y="12"/>
                    </a:lnTo>
                    <a:lnTo>
                      <a:pt x="93" y="11"/>
                    </a:lnTo>
                    <a:lnTo>
                      <a:pt x="91" y="10"/>
                    </a:lnTo>
                    <a:lnTo>
                      <a:pt x="89" y="9"/>
                    </a:lnTo>
                    <a:lnTo>
                      <a:pt x="87" y="9"/>
                    </a:lnTo>
                    <a:lnTo>
                      <a:pt x="84" y="8"/>
                    </a:lnTo>
                    <a:lnTo>
                      <a:pt x="82" y="8"/>
                    </a:lnTo>
                    <a:lnTo>
                      <a:pt x="80" y="8"/>
                    </a:lnTo>
                    <a:lnTo>
                      <a:pt x="79" y="9"/>
                    </a:lnTo>
                    <a:lnTo>
                      <a:pt x="77" y="9"/>
                    </a:lnTo>
                    <a:lnTo>
                      <a:pt x="76" y="9"/>
                    </a:lnTo>
                    <a:lnTo>
                      <a:pt x="75" y="10"/>
                    </a:lnTo>
                    <a:lnTo>
                      <a:pt x="73" y="10"/>
                    </a:lnTo>
                    <a:lnTo>
                      <a:pt x="72" y="10"/>
                    </a:lnTo>
                    <a:lnTo>
                      <a:pt x="71" y="11"/>
                    </a:lnTo>
                    <a:lnTo>
                      <a:pt x="70" y="12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7" y="14"/>
                    </a:lnTo>
                    <a:lnTo>
                      <a:pt x="66" y="15"/>
                    </a:lnTo>
                    <a:lnTo>
                      <a:pt x="65" y="16"/>
                    </a:lnTo>
                    <a:lnTo>
                      <a:pt x="64" y="17"/>
                    </a:lnTo>
                    <a:lnTo>
                      <a:pt x="64" y="18"/>
                    </a:lnTo>
                    <a:lnTo>
                      <a:pt x="63" y="18"/>
                    </a:lnTo>
                    <a:lnTo>
                      <a:pt x="63" y="19"/>
                    </a:lnTo>
                    <a:lnTo>
                      <a:pt x="62" y="20"/>
                    </a:lnTo>
                    <a:lnTo>
                      <a:pt x="62" y="21"/>
                    </a:lnTo>
                    <a:lnTo>
                      <a:pt x="62" y="22"/>
                    </a:lnTo>
                    <a:lnTo>
                      <a:pt x="62" y="22"/>
                    </a:lnTo>
                    <a:lnTo>
                      <a:pt x="61" y="23"/>
                    </a:lnTo>
                    <a:lnTo>
                      <a:pt x="61" y="24"/>
                    </a:lnTo>
                    <a:lnTo>
                      <a:pt x="61" y="25"/>
                    </a:lnTo>
                    <a:lnTo>
                      <a:pt x="61" y="26"/>
                    </a:lnTo>
                    <a:lnTo>
                      <a:pt x="61" y="28"/>
                    </a:lnTo>
                    <a:lnTo>
                      <a:pt x="61" y="29"/>
                    </a:lnTo>
                    <a:lnTo>
                      <a:pt x="60" y="30"/>
                    </a:lnTo>
                    <a:lnTo>
                      <a:pt x="60" y="32"/>
                    </a:lnTo>
                    <a:lnTo>
                      <a:pt x="60" y="34"/>
                    </a:lnTo>
                    <a:lnTo>
                      <a:pt x="60" y="37"/>
                    </a:lnTo>
                    <a:lnTo>
                      <a:pt x="60" y="70"/>
                    </a:lnTo>
                    <a:lnTo>
                      <a:pt x="52" y="70"/>
                    </a:lnTo>
                    <a:lnTo>
                      <a:pt x="52" y="31"/>
                    </a:lnTo>
                    <a:lnTo>
                      <a:pt x="52" y="29"/>
                    </a:lnTo>
                    <a:lnTo>
                      <a:pt x="51" y="26"/>
                    </a:lnTo>
                    <a:lnTo>
                      <a:pt x="51" y="23"/>
                    </a:lnTo>
                    <a:lnTo>
                      <a:pt x="50" y="21"/>
                    </a:lnTo>
                    <a:lnTo>
                      <a:pt x="50" y="19"/>
                    </a:lnTo>
                    <a:lnTo>
                      <a:pt x="49" y="17"/>
                    </a:lnTo>
                    <a:lnTo>
                      <a:pt x="48" y="16"/>
                    </a:lnTo>
                    <a:lnTo>
                      <a:pt x="47" y="14"/>
                    </a:lnTo>
                    <a:lnTo>
                      <a:pt x="45" y="13"/>
                    </a:lnTo>
                    <a:lnTo>
                      <a:pt x="44" y="12"/>
                    </a:lnTo>
                    <a:lnTo>
                      <a:pt x="42" y="11"/>
                    </a:lnTo>
                    <a:lnTo>
                      <a:pt x="40" y="10"/>
                    </a:lnTo>
                    <a:lnTo>
                      <a:pt x="38" y="9"/>
                    </a:lnTo>
                    <a:lnTo>
                      <a:pt x="36" y="9"/>
                    </a:lnTo>
                    <a:lnTo>
                      <a:pt x="34" y="8"/>
                    </a:lnTo>
                    <a:lnTo>
                      <a:pt x="31" y="8"/>
                    </a:lnTo>
                    <a:lnTo>
                      <a:pt x="30" y="8"/>
                    </a:lnTo>
                    <a:lnTo>
                      <a:pt x="28" y="9"/>
                    </a:lnTo>
                    <a:lnTo>
                      <a:pt x="27" y="9"/>
                    </a:lnTo>
                    <a:lnTo>
                      <a:pt x="25" y="9"/>
                    </a:lnTo>
                    <a:lnTo>
                      <a:pt x="24" y="10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20" y="11"/>
                    </a:lnTo>
                    <a:lnTo>
                      <a:pt x="19" y="12"/>
                    </a:lnTo>
                    <a:lnTo>
                      <a:pt x="18" y="12"/>
                    </a:lnTo>
                    <a:lnTo>
                      <a:pt x="17" y="13"/>
                    </a:lnTo>
                    <a:lnTo>
                      <a:pt x="16" y="14"/>
                    </a:lnTo>
                    <a:lnTo>
                      <a:pt x="15" y="15"/>
                    </a:lnTo>
                    <a:lnTo>
                      <a:pt x="14" y="16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2" y="18"/>
                    </a:lnTo>
                    <a:lnTo>
                      <a:pt x="12" y="19"/>
                    </a:lnTo>
                    <a:lnTo>
                      <a:pt x="11" y="20"/>
                    </a:lnTo>
                    <a:lnTo>
                      <a:pt x="11" y="21"/>
                    </a:lnTo>
                    <a:lnTo>
                      <a:pt x="11" y="22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10" y="24"/>
                    </a:lnTo>
                    <a:lnTo>
                      <a:pt x="10" y="25"/>
                    </a:lnTo>
                    <a:lnTo>
                      <a:pt x="10" y="26"/>
                    </a:lnTo>
                    <a:lnTo>
                      <a:pt x="10" y="28"/>
                    </a:lnTo>
                    <a:lnTo>
                      <a:pt x="10" y="29"/>
                    </a:lnTo>
                    <a:lnTo>
                      <a:pt x="10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7"/>
                    </a:lnTo>
                    <a:lnTo>
                      <a:pt x="9" y="70"/>
                    </a:lnTo>
                    <a:lnTo>
                      <a:pt x="0" y="70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2" y="7"/>
                    </a:lnTo>
                    <a:lnTo>
                      <a:pt x="13" y="6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7" y="4"/>
                    </a:lnTo>
                    <a:lnTo>
                      <a:pt x="18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2" y="1"/>
                    </a:lnTo>
                    <a:lnTo>
                      <a:pt x="24" y="1"/>
                    </a:lnTo>
                    <a:lnTo>
                      <a:pt x="25" y="1"/>
                    </a:lnTo>
                    <a:lnTo>
                      <a:pt x="27" y="0"/>
                    </a:lnTo>
                    <a:lnTo>
                      <a:pt x="29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6" y="0"/>
                    </a:lnTo>
                    <a:lnTo>
                      <a:pt x="38" y="1"/>
                    </a:lnTo>
                    <a:lnTo>
                      <a:pt x="40" y="1"/>
                    </a:lnTo>
                    <a:lnTo>
                      <a:pt x="42" y="1"/>
                    </a:lnTo>
                    <a:lnTo>
                      <a:pt x="44" y="2"/>
                    </a:lnTo>
                    <a:lnTo>
                      <a:pt x="45" y="3"/>
                    </a:lnTo>
                    <a:lnTo>
                      <a:pt x="47" y="3"/>
                    </a:lnTo>
                    <a:lnTo>
                      <a:pt x="49" y="4"/>
                    </a:lnTo>
                    <a:lnTo>
                      <a:pt x="50" y="5"/>
                    </a:lnTo>
                    <a:lnTo>
                      <a:pt x="52" y="6"/>
                    </a:lnTo>
                    <a:lnTo>
                      <a:pt x="53" y="7"/>
                    </a:lnTo>
                    <a:lnTo>
                      <a:pt x="54" y="8"/>
                    </a:lnTo>
                    <a:lnTo>
                      <a:pt x="55" y="10"/>
                    </a:lnTo>
                    <a:lnTo>
                      <a:pt x="56" y="11"/>
                    </a:lnTo>
                    <a:lnTo>
                      <a:pt x="57" y="12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6" name="任意多边形 222225"/>
              <p:cNvSpPr>
                <a:spLocks noEditPoints="1"/>
              </p:cNvSpPr>
              <p:nvPr/>
            </p:nvSpPr>
            <p:spPr>
              <a:xfrm>
                <a:off x="4577" y="2075"/>
                <a:ext cx="131" cy="105"/>
              </a:xfrm>
              <a:custGeom>
                <a:avLst/>
                <a:gdLst/>
                <a:ahLst/>
                <a:cxnLst/>
                <a:pathLst>
                  <a:path w="75" h="71">
                    <a:moveTo>
                      <a:pt x="75" y="38"/>
                    </a:moveTo>
                    <a:lnTo>
                      <a:pt x="10" y="38"/>
                    </a:lnTo>
                    <a:lnTo>
                      <a:pt x="10" y="41"/>
                    </a:lnTo>
                    <a:lnTo>
                      <a:pt x="11" y="43"/>
                    </a:lnTo>
                    <a:lnTo>
                      <a:pt x="11" y="46"/>
                    </a:lnTo>
                    <a:lnTo>
                      <a:pt x="12" y="48"/>
                    </a:lnTo>
                    <a:lnTo>
                      <a:pt x="13" y="50"/>
                    </a:lnTo>
                    <a:lnTo>
                      <a:pt x="15" y="52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2"/>
                    </a:lnTo>
                    <a:lnTo>
                      <a:pt x="34" y="63"/>
                    </a:lnTo>
                    <a:lnTo>
                      <a:pt x="37" y="63"/>
                    </a:lnTo>
                    <a:lnTo>
                      <a:pt x="39" y="63"/>
                    </a:lnTo>
                    <a:lnTo>
                      <a:pt x="41" y="62"/>
                    </a:lnTo>
                    <a:lnTo>
                      <a:pt x="43" y="62"/>
                    </a:lnTo>
                    <a:lnTo>
                      <a:pt x="45" y="62"/>
                    </a:lnTo>
                    <a:lnTo>
                      <a:pt x="47" y="61"/>
                    </a:lnTo>
                    <a:lnTo>
                      <a:pt x="49" y="60"/>
                    </a:lnTo>
                    <a:lnTo>
                      <a:pt x="50" y="60"/>
                    </a:lnTo>
                    <a:lnTo>
                      <a:pt x="52" y="59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6" y="55"/>
                    </a:lnTo>
                    <a:lnTo>
                      <a:pt x="58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1" y="49"/>
                    </a:lnTo>
                    <a:lnTo>
                      <a:pt x="62" y="48"/>
                    </a:lnTo>
                    <a:lnTo>
                      <a:pt x="72" y="48"/>
                    </a:lnTo>
                    <a:lnTo>
                      <a:pt x="71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7" y="58"/>
                    </a:lnTo>
                    <a:lnTo>
                      <a:pt x="65" y="60"/>
                    </a:lnTo>
                    <a:lnTo>
                      <a:pt x="63" y="62"/>
                    </a:lnTo>
                    <a:lnTo>
                      <a:pt x="61" y="64"/>
                    </a:lnTo>
                    <a:lnTo>
                      <a:pt x="59" y="65"/>
                    </a:lnTo>
                    <a:lnTo>
                      <a:pt x="56" y="66"/>
                    </a:lnTo>
                    <a:lnTo>
                      <a:pt x="54" y="68"/>
                    </a:lnTo>
                    <a:lnTo>
                      <a:pt x="51" y="69"/>
                    </a:lnTo>
                    <a:lnTo>
                      <a:pt x="49" y="70"/>
                    </a:lnTo>
                    <a:lnTo>
                      <a:pt x="46" y="70"/>
                    </a:lnTo>
                    <a:lnTo>
                      <a:pt x="43" y="71"/>
                    </a:lnTo>
                    <a:lnTo>
                      <a:pt x="41" y="71"/>
                    </a:lnTo>
                    <a:lnTo>
                      <a:pt x="38" y="71"/>
                    </a:lnTo>
                    <a:lnTo>
                      <a:pt x="34" y="71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3" y="68"/>
                    </a:lnTo>
                    <a:lnTo>
                      <a:pt x="20" y="67"/>
                    </a:lnTo>
                    <a:lnTo>
                      <a:pt x="17" y="65"/>
                    </a:lnTo>
                    <a:lnTo>
                      <a:pt x="14" y="63"/>
                    </a:lnTo>
                    <a:lnTo>
                      <a:pt x="11" y="61"/>
                    </a:lnTo>
                    <a:lnTo>
                      <a:pt x="8" y="58"/>
                    </a:lnTo>
                    <a:lnTo>
                      <a:pt x="6" y="55"/>
                    </a:lnTo>
                    <a:lnTo>
                      <a:pt x="4" y="52"/>
                    </a:lnTo>
                    <a:lnTo>
                      <a:pt x="3" y="49"/>
                    </a:lnTo>
                    <a:lnTo>
                      <a:pt x="1" y="46"/>
                    </a:lnTo>
                    <a:lnTo>
                      <a:pt x="1" y="43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1" y="28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4" y="18"/>
                    </a:lnTo>
                    <a:lnTo>
                      <a:pt x="6" y="16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3" y="8"/>
                    </a:lnTo>
                    <a:lnTo>
                      <a:pt x="16" y="6"/>
                    </a:lnTo>
                    <a:lnTo>
                      <a:pt x="19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3" y="2"/>
                    </a:lnTo>
                    <a:lnTo>
                      <a:pt x="56" y="4"/>
                    </a:lnTo>
                    <a:lnTo>
                      <a:pt x="59" y="6"/>
                    </a:lnTo>
                    <a:lnTo>
                      <a:pt x="62" y="8"/>
                    </a:lnTo>
                    <a:lnTo>
                      <a:pt x="65" y="10"/>
                    </a:lnTo>
                    <a:lnTo>
                      <a:pt x="67" y="13"/>
                    </a:lnTo>
                    <a:lnTo>
                      <a:pt x="69" y="16"/>
                    </a:lnTo>
                    <a:lnTo>
                      <a:pt x="71" y="19"/>
                    </a:lnTo>
                    <a:lnTo>
                      <a:pt x="72" y="23"/>
                    </a:lnTo>
                    <a:lnTo>
                      <a:pt x="73" y="26"/>
                    </a:lnTo>
                    <a:lnTo>
                      <a:pt x="74" y="30"/>
                    </a:lnTo>
                    <a:lnTo>
                      <a:pt x="75" y="34"/>
                    </a:lnTo>
                    <a:lnTo>
                      <a:pt x="75" y="38"/>
                    </a:lnTo>
                    <a:lnTo>
                      <a:pt x="75" y="38"/>
                    </a:lnTo>
                    <a:close/>
                    <a:moveTo>
                      <a:pt x="65" y="31"/>
                    </a:moveTo>
                    <a:lnTo>
                      <a:pt x="64" y="28"/>
                    </a:lnTo>
                    <a:lnTo>
                      <a:pt x="63" y="25"/>
                    </a:lnTo>
                    <a:lnTo>
                      <a:pt x="62" y="23"/>
                    </a:lnTo>
                    <a:lnTo>
                      <a:pt x="61" y="21"/>
                    </a:lnTo>
                    <a:lnTo>
                      <a:pt x="60" y="19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7" y="10"/>
                    </a:lnTo>
                    <a:lnTo>
                      <a:pt x="44" y="9"/>
                    </a:lnTo>
                    <a:lnTo>
                      <a:pt x="42" y="8"/>
                    </a:lnTo>
                    <a:lnTo>
                      <a:pt x="39" y="8"/>
                    </a:lnTo>
                    <a:lnTo>
                      <a:pt x="37" y="8"/>
                    </a:lnTo>
                    <a:lnTo>
                      <a:pt x="34" y="8"/>
                    </a:lnTo>
                    <a:lnTo>
                      <a:pt x="32" y="8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5" y="11"/>
                    </a:lnTo>
                    <a:lnTo>
                      <a:pt x="23" y="12"/>
                    </a:lnTo>
                    <a:lnTo>
                      <a:pt x="21" y="13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3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8"/>
                    </a:lnTo>
                    <a:lnTo>
                      <a:pt x="10" y="3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7" name="任意多边形 222226"/>
              <p:cNvSpPr/>
              <p:nvPr/>
            </p:nvSpPr>
            <p:spPr>
              <a:xfrm>
                <a:off x="4727" y="2075"/>
                <a:ext cx="192" cy="104"/>
              </a:xfrm>
              <a:custGeom>
                <a:avLst/>
                <a:gdLst/>
                <a:ahLst/>
                <a:cxnLst/>
                <a:pathLst>
                  <a:path w="110" h="70">
                    <a:moveTo>
                      <a:pt x="56" y="12"/>
                    </a:moveTo>
                    <a:lnTo>
                      <a:pt x="58" y="11"/>
                    </a:lnTo>
                    <a:lnTo>
                      <a:pt x="59" y="9"/>
                    </a:lnTo>
                    <a:lnTo>
                      <a:pt x="60" y="8"/>
                    </a:lnTo>
                    <a:lnTo>
                      <a:pt x="61" y="7"/>
                    </a:lnTo>
                    <a:lnTo>
                      <a:pt x="63" y="6"/>
                    </a:lnTo>
                    <a:lnTo>
                      <a:pt x="64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9" y="2"/>
                    </a:lnTo>
                    <a:lnTo>
                      <a:pt x="71" y="2"/>
                    </a:lnTo>
                    <a:lnTo>
                      <a:pt x="72" y="1"/>
                    </a:lnTo>
                    <a:lnTo>
                      <a:pt x="74" y="1"/>
                    </a:lnTo>
                    <a:lnTo>
                      <a:pt x="76" y="1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2" y="0"/>
                    </a:lnTo>
                    <a:lnTo>
                      <a:pt x="85" y="0"/>
                    </a:lnTo>
                    <a:lnTo>
                      <a:pt x="89" y="1"/>
                    </a:lnTo>
                    <a:lnTo>
                      <a:pt x="92" y="1"/>
                    </a:lnTo>
                    <a:lnTo>
                      <a:pt x="94" y="2"/>
                    </a:lnTo>
                    <a:lnTo>
                      <a:pt x="97" y="3"/>
                    </a:lnTo>
                    <a:lnTo>
                      <a:pt x="99" y="5"/>
                    </a:lnTo>
                    <a:lnTo>
                      <a:pt x="101" y="6"/>
                    </a:lnTo>
                    <a:lnTo>
                      <a:pt x="103" y="8"/>
                    </a:lnTo>
                    <a:lnTo>
                      <a:pt x="105" y="11"/>
                    </a:lnTo>
                    <a:lnTo>
                      <a:pt x="106" y="13"/>
                    </a:lnTo>
                    <a:lnTo>
                      <a:pt x="107" y="16"/>
                    </a:lnTo>
                    <a:lnTo>
                      <a:pt x="108" y="19"/>
                    </a:lnTo>
                    <a:lnTo>
                      <a:pt x="109" y="23"/>
                    </a:lnTo>
                    <a:lnTo>
                      <a:pt x="109" y="26"/>
                    </a:lnTo>
                    <a:lnTo>
                      <a:pt x="110" y="31"/>
                    </a:lnTo>
                    <a:lnTo>
                      <a:pt x="110" y="35"/>
                    </a:lnTo>
                    <a:lnTo>
                      <a:pt x="110" y="70"/>
                    </a:lnTo>
                    <a:lnTo>
                      <a:pt x="101" y="70"/>
                    </a:lnTo>
                    <a:lnTo>
                      <a:pt x="101" y="33"/>
                    </a:lnTo>
                    <a:lnTo>
                      <a:pt x="101" y="30"/>
                    </a:lnTo>
                    <a:lnTo>
                      <a:pt x="101" y="27"/>
                    </a:lnTo>
                    <a:lnTo>
                      <a:pt x="101" y="24"/>
                    </a:lnTo>
                    <a:lnTo>
                      <a:pt x="100" y="22"/>
                    </a:lnTo>
                    <a:lnTo>
                      <a:pt x="99" y="20"/>
                    </a:lnTo>
                    <a:lnTo>
                      <a:pt x="98" y="18"/>
                    </a:lnTo>
                    <a:lnTo>
                      <a:pt x="98" y="16"/>
                    </a:lnTo>
                    <a:lnTo>
                      <a:pt x="96" y="14"/>
                    </a:lnTo>
                    <a:lnTo>
                      <a:pt x="95" y="13"/>
                    </a:lnTo>
                    <a:lnTo>
                      <a:pt x="94" y="12"/>
                    </a:lnTo>
                    <a:lnTo>
                      <a:pt x="92" y="11"/>
                    </a:lnTo>
                    <a:lnTo>
                      <a:pt x="90" y="10"/>
                    </a:lnTo>
                    <a:lnTo>
                      <a:pt x="88" y="9"/>
                    </a:lnTo>
                    <a:lnTo>
                      <a:pt x="86" y="9"/>
                    </a:lnTo>
                    <a:lnTo>
                      <a:pt x="84" y="8"/>
                    </a:lnTo>
                    <a:lnTo>
                      <a:pt x="81" y="8"/>
                    </a:lnTo>
                    <a:lnTo>
                      <a:pt x="79" y="8"/>
                    </a:lnTo>
                    <a:lnTo>
                      <a:pt x="78" y="9"/>
                    </a:lnTo>
                    <a:lnTo>
                      <a:pt x="76" y="9"/>
                    </a:lnTo>
                    <a:lnTo>
                      <a:pt x="75" y="9"/>
                    </a:lnTo>
                    <a:lnTo>
                      <a:pt x="74" y="10"/>
                    </a:lnTo>
                    <a:lnTo>
                      <a:pt x="73" y="10"/>
                    </a:lnTo>
                    <a:lnTo>
                      <a:pt x="71" y="10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2"/>
                    </a:lnTo>
                    <a:lnTo>
                      <a:pt x="67" y="13"/>
                    </a:lnTo>
                    <a:lnTo>
                      <a:pt x="66" y="14"/>
                    </a:lnTo>
                    <a:lnTo>
                      <a:pt x="65" y="15"/>
                    </a:lnTo>
                    <a:lnTo>
                      <a:pt x="64" y="16"/>
                    </a:lnTo>
                    <a:lnTo>
                      <a:pt x="63" y="17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1"/>
                    </a:lnTo>
                    <a:lnTo>
                      <a:pt x="61" y="22"/>
                    </a:lnTo>
                    <a:lnTo>
                      <a:pt x="61" y="22"/>
                    </a:lnTo>
                    <a:lnTo>
                      <a:pt x="60" y="23"/>
                    </a:lnTo>
                    <a:lnTo>
                      <a:pt x="60" y="24"/>
                    </a:lnTo>
                    <a:lnTo>
                      <a:pt x="60" y="25"/>
                    </a:lnTo>
                    <a:lnTo>
                      <a:pt x="60" y="26"/>
                    </a:lnTo>
                    <a:lnTo>
                      <a:pt x="60" y="28"/>
                    </a:lnTo>
                    <a:lnTo>
                      <a:pt x="60" y="29"/>
                    </a:lnTo>
                    <a:lnTo>
                      <a:pt x="60" y="30"/>
                    </a:lnTo>
                    <a:lnTo>
                      <a:pt x="59" y="32"/>
                    </a:lnTo>
                    <a:lnTo>
                      <a:pt x="59" y="34"/>
                    </a:lnTo>
                    <a:lnTo>
                      <a:pt x="59" y="37"/>
                    </a:lnTo>
                    <a:lnTo>
                      <a:pt x="59" y="70"/>
                    </a:lnTo>
                    <a:lnTo>
                      <a:pt x="51" y="70"/>
                    </a:lnTo>
                    <a:lnTo>
                      <a:pt x="51" y="31"/>
                    </a:lnTo>
                    <a:lnTo>
                      <a:pt x="51" y="29"/>
                    </a:lnTo>
                    <a:lnTo>
                      <a:pt x="51" y="26"/>
                    </a:lnTo>
                    <a:lnTo>
                      <a:pt x="50" y="23"/>
                    </a:lnTo>
                    <a:lnTo>
                      <a:pt x="50" y="21"/>
                    </a:lnTo>
                    <a:lnTo>
                      <a:pt x="49" y="19"/>
                    </a:lnTo>
                    <a:lnTo>
                      <a:pt x="48" y="17"/>
                    </a:lnTo>
                    <a:lnTo>
                      <a:pt x="47" y="16"/>
                    </a:lnTo>
                    <a:lnTo>
                      <a:pt x="46" y="14"/>
                    </a:lnTo>
                    <a:lnTo>
                      <a:pt x="44" y="13"/>
                    </a:lnTo>
                    <a:lnTo>
                      <a:pt x="43" y="12"/>
                    </a:lnTo>
                    <a:lnTo>
                      <a:pt x="41" y="11"/>
                    </a:lnTo>
                    <a:lnTo>
                      <a:pt x="39" y="10"/>
                    </a:lnTo>
                    <a:lnTo>
                      <a:pt x="38" y="9"/>
                    </a:lnTo>
                    <a:lnTo>
                      <a:pt x="35" y="9"/>
                    </a:lnTo>
                    <a:lnTo>
                      <a:pt x="33" y="8"/>
                    </a:lnTo>
                    <a:lnTo>
                      <a:pt x="31" y="8"/>
                    </a:lnTo>
                    <a:lnTo>
                      <a:pt x="29" y="8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4" y="9"/>
                    </a:lnTo>
                    <a:lnTo>
                      <a:pt x="23" y="10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19" y="11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6" y="13"/>
                    </a:lnTo>
                    <a:lnTo>
                      <a:pt x="15" y="14"/>
                    </a:lnTo>
                    <a:lnTo>
                      <a:pt x="14" y="15"/>
                    </a:lnTo>
                    <a:lnTo>
                      <a:pt x="13" y="16"/>
                    </a:lnTo>
                    <a:lnTo>
                      <a:pt x="13" y="17"/>
                    </a:lnTo>
                    <a:lnTo>
                      <a:pt x="12" y="18"/>
                    </a:lnTo>
                    <a:lnTo>
                      <a:pt x="11" y="18"/>
                    </a:lnTo>
                    <a:lnTo>
                      <a:pt x="11" y="19"/>
                    </a:lnTo>
                    <a:lnTo>
                      <a:pt x="11" y="20"/>
                    </a:lnTo>
                    <a:lnTo>
                      <a:pt x="10" y="21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10" y="23"/>
                    </a:lnTo>
                    <a:lnTo>
                      <a:pt x="9" y="24"/>
                    </a:lnTo>
                    <a:lnTo>
                      <a:pt x="9" y="25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9" y="29"/>
                    </a:lnTo>
                    <a:lnTo>
                      <a:pt x="9" y="30"/>
                    </a:lnTo>
                    <a:lnTo>
                      <a:pt x="9" y="32"/>
                    </a:lnTo>
                    <a:lnTo>
                      <a:pt x="9" y="34"/>
                    </a:lnTo>
                    <a:lnTo>
                      <a:pt x="9" y="37"/>
                    </a:lnTo>
                    <a:lnTo>
                      <a:pt x="9" y="70"/>
                    </a:lnTo>
                    <a:lnTo>
                      <a:pt x="0" y="70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2" y="6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6" y="4"/>
                    </a:lnTo>
                    <a:lnTo>
                      <a:pt x="17" y="3"/>
                    </a:lnTo>
                    <a:lnTo>
                      <a:pt x="19" y="2"/>
                    </a:lnTo>
                    <a:lnTo>
                      <a:pt x="20" y="2"/>
                    </a:lnTo>
                    <a:lnTo>
                      <a:pt x="21" y="1"/>
                    </a:lnTo>
                    <a:lnTo>
                      <a:pt x="23" y="1"/>
                    </a:lnTo>
                    <a:lnTo>
                      <a:pt x="24" y="1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29" y="0"/>
                    </a:lnTo>
                    <a:lnTo>
                      <a:pt x="31" y="0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1"/>
                    </a:lnTo>
                    <a:lnTo>
                      <a:pt x="43" y="2"/>
                    </a:lnTo>
                    <a:lnTo>
                      <a:pt x="44" y="3"/>
                    </a:lnTo>
                    <a:lnTo>
                      <a:pt x="46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1" y="6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10"/>
                    </a:lnTo>
                    <a:lnTo>
                      <a:pt x="55" y="11"/>
                    </a:lnTo>
                    <a:lnTo>
                      <a:pt x="56" y="12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8" name="任意多边形 222227"/>
              <p:cNvSpPr>
                <a:spLocks noEditPoints="1"/>
              </p:cNvSpPr>
              <p:nvPr/>
            </p:nvSpPr>
            <p:spPr>
              <a:xfrm>
                <a:off x="4945" y="2046"/>
                <a:ext cx="130" cy="134"/>
              </a:xfrm>
              <a:custGeom>
                <a:avLst/>
                <a:gdLst/>
                <a:ahLst/>
                <a:cxnLst/>
                <a:pathLst>
                  <a:path w="74" h="91">
                    <a:moveTo>
                      <a:pt x="9" y="0"/>
                    </a:moveTo>
                    <a:lnTo>
                      <a:pt x="9" y="28"/>
                    </a:lnTo>
                    <a:lnTo>
                      <a:pt x="9" y="33"/>
                    </a:lnTo>
                    <a:lnTo>
                      <a:pt x="11" y="31"/>
                    </a:lnTo>
                    <a:lnTo>
                      <a:pt x="12" y="30"/>
                    </a:lnTo>
                    <a:lnTo>
                      <a:pt x="14" y="29"/>
                    </a:lnTo>
                    <a:lnTo>
                      <a:pt x="15" y="27"/>
                    </a:lnTo>
                    <a:lnTo>
                      <a:pt x="17" y="26"/>
                    </a:lnTo>
                    <a:lnTo>
                      <a:pt x="19" y="25"/>
                    </a:lnTo>
                    <a:lnTo>
                      <a:pt x="20" y="24"/>
                    </a:lnTo>
                    <a:lnTo>
                      <a:pt x="22" y="24"/>
                    </a:lnTo>
                    <a:lnTo>
                      <a:pt x="24" y="23"/>
                    </a:lnTo>
                    <a:lnTo>
                      <a:pt x="25" y="22"/>
                    </a:lnTo>
                    <a:lnTo>
                      <a:pt x="27" y="21"/>
                    </a:lnTo>
                    <a:lnTo>
                      <a:pt x="29" y="21"/>
                    </a:lnTo>
                    <a:lnTo>
                      <a:pt x="31" y="21"/>
                    </a:lnTo>
                    <a:lnTo>
                      <a:pt x="33" y="20"/>
                    </a:lnTo>
                    <a:lnTo>
                      <a:pt x="35" y="20"/>
                    </a:lnTo>
                    <a:lnTo>
                      <a:pt x="38" y="20"/>
                    </a:lnTo>
                    <a:lnTo>
                      <a:pt x="41" y="20"/>
                    </a:lnTo>
                    <a:lnTo>
                      <a:pt x="45" y="21"/>
                    </a:lnTo>
                    <a:lnTo>
                      <a:pt x="48" y="22"/>
                    </a:lnTo>
                    <a:lnTo>
                      <a:pt x="52" y="23"/>
                    </a:lnTo>
                    <a:lnTo>
                      <a:pt x="55" y="24"/>
                    </a:lnTo>
                    <a:lnTo>
                      <a:pt x="58" y="26"/>
                    </a:lnTo>
                    <a:lnTo>
                      <a:pt x="61" y="28"/>
                    </a:lnTo>
                    <a:lnTo>
                      <a:pt x="63" y="30"/>
                    </a:lnTo>
                    <a:lnTo>
                      <a:pt x="66" y="33"/>
                    </a:lnTo>
                    <a:lnTo>
                      <a:pt x="68" y="36"/>
                    </a:lnTo>
                    <a:lnTo>
                      <a:pt x="70" y="39"/>
                    </a:lnTo>
                    <a:lnTo>
                      <a:pt x="71" y="42"/>
                    </a:lnTo>
                    <a:lnTo>
                      <a:pt x="72" y="45"/>
                    </a:lnTo>
                    <a:lnTo>
                      <a:pt x="73" y="48"/>
                    </a:lnTo>
                    <a:lnTo>
                      <a:pt x="74" y="52"/>
                    </a:lnTo>
                    <a:lnTo>
                      <a:pt x="74" y="55"/>
                    </a:lnTo>
                    <a:lnTo>
                      <a:pt x="74" y="59"/>
                    </a:lnTo>
                    <a:lnTo>
                      <a:pt x="73" y="62"/>
                    </a:lnTo>
                    <a:lnTo>
                      <a:pt x="72" y="66"/>
                    </a:lnTo>
                    <a:lnTo>
                      <a:pt x="71" y="69"/>
                    </a:lnTo>
                    <a:lnTo>
                      <a:pt x="70" y="72"/>
                    </a:lnTo>
                    <a:lnTo>
                      <a:pt x="68" y="75"/>
                    </a:lnTo>
                    <a:lnTo>
                      <a:pt x="66" y="78"/>
                    </a:lnTo>
                    <a:lnTo>
                      <a:pt x="63" y="81"/>
                    </a:lnTo>
                    <a:lnTo>
                      <a:pt x="60" y="83"/>
                    </a:lnTo>
                    <a:lnTo>
                      <a:pt x="57" y="85"/>
                    </a:lnTo>
                    <a:lnTo>
                      <a:pt x="54" y="87"/>
                    </a:lnTo>
                    <a:lnTo>
                      <a:pt x="51" y="88"/>
                    </a:lnTo>
                    <a:lnTo>
                      <a:pt x="47" y="90"/>
                    </a:lnTo>
                    <a:lnTo>
                      <a:pt x="44" y="90"/>
                    </a:lnTo>
                    <a:lnTo>
                      <a:pt x="40" y="91"/>
                    </a:lnTo>
                    <a:lnTo>
                      <a:pt x="36" y="91"/>
                    </a:lnTo>
                    <a:lnTo>
                      <a:pt x="34" y="91"/>
                    </a:lnTo>
                    <a:lnTo>
                      <a:pt x="32" y="91"/>
                    </a:lnTo>
                    <a:lnTo>
                      <a:pt x="30" y="91"/>
                    </a:lnTo>
                    <a:lnTo>
                      <a:pt x="28" y="90"/>
                    </a:lnTo>
                    <a:lnTo>
                      <a:pt x="27" y="90"/>
                    </a:lnTo>
                    <a:lnTo>
                      <a:pt x="25" y="89"/>
                    </a:lnTo>
                    <a:lnTo>
                      <a:pt x="23" y="89"/>
                    </a:lnTo>
                    <a:lnTo>
                      <a:pt x="21" y="88"/>
                    </a:lnTo>
                    <a:lnTo>
                      <a:pt x="20" y="87"/>
                    </a:lnTo>
                    <a:lnTo>
                      <a:pt x="18" y="86"/>
                    </a:lnTo>
                    <a:lnTo>
                      <a:pt x="17" y="85"/>
                    </a:lnTo>
                    <a:lnTo>
                      <a:pt x="15" y="84"/>
                    </a:lnTo>
                    <a:lnTo>
                      <a:pt x="14" y="83"/>
                    </a:lnTo>
                    <a:lnTo>
                      <a:pt x="12" y="82"/>
                    </a:lnTo>
                    <a:lnTo>
                      <a:pt x="10" y="80"/>
                    </a:lnTo>
                    <a:lnTo>
                      <a:pt x="9" y="79"/>
                    </a:lnTo>
                    <a:lnTo>
                      <a:pt x="9" y="89"/>
                    </a:lnTo>
                    <a:lnTo>
                      <a:pt x="0" y="89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  <a:moveTo>
                      <a:pt x="9" y="56"/>
                    </a:moveTo>
                    <a:lnTo>
                      <a:pt x="9" y="59"/>
                    </a:lnTo>
                    <a:lnTo>
                      <a:pt x="10" y="61"/>
                    </a:lnTo>
                    <a:lnTo>
                      <a:pt x="10" y="64"/>
                    </a:lnTo>
                    <a:lnTo>
                      <a:pt x="11" y="66"/>
                    </a:lnTo>
                    <a:lnTo>
                      <a:pt x="12" y="68"/>
                    </a:lnTo>
                    <a:lnTo>
                      <a:pt x="14" y="70"/>
                    </a:lnTo>
                    <a:lnTo>
                      <a:pt x="15" y="73"/>
                    </a:lnTo>
                    <a:lnTo>
                      <a:pt x="17" y="75"/>
                    </a:lnTo>
                    <a:lnTo>
                      <a:pt x="19" y="77"/>
                    </a:lnTo>
                    <a:lnTo>
                      <a:pt x="22" y="78"/>
                    </a:lnTo>
                    <a:lnTo>
                      <a:pt x="24" y="80"/>
                    </a:lnTo>
                    <a:lnTo>
                      <a:pt x="26" y="81"/>
                    </a:lnTo>
                    <a:lnTo>
                      <a:pt x="29" y="82"/>
                    </a:lnTo>
                    <a:lnTo>
                      <a:pt x="31" y="82"/>
                    </a:lnTo>
                    <a:lnTo>
                      <a:pt x="34" y="83"/>
                    </a:lnTo>
                    <a:lnTo>
                      <a:pt x="36" y="83"/>
                    </a:lnTo>
                    <a:lnTo>
                      <a:pt x="39" y="83"/>
                    </a:lnTo>
                    <a:lnTo>
                      <a:pt x="42" y="82"/>
                    </a:lnTo>
                    <a:lnTo>
                      <a:pt x="44" y="82"/>
                    </a:lnTo>
                    <a:lnTo>
                      <a:pt x="47" y="81"/>
                    </a:lnTo>
                    <a:lnTo>
                      <a:pt x="49" y="80"/>
                    </a:lnTo>
                    <a:lnTo>
                      <a:pt x="52" y="78"/>
                    </a:lnTo>
                    <a:lnTo>
                      <a:pt x="54" y="77"/>
                    </a:lnTo>
                    <a:lnTo>
                      <a:pt x="56" y="75"/>
                    </a:lnTo>
                    <a:lnTo>
                      <a:pt x="58" y="73"/>
                    </a:lnTo>
                    <a:lnTo>
                      <a:pt x="60" y="70"/>
                    </a:lnTo>
                    <a:lnTo>
                      <a:pt x="61" y="68"/>
                    </a:lnTo>
                    <a:lnTo>
                      <a:pt x="62" y="66"/>
                    </a:lnTo>
                    <a:lnTo>
                      <a:pt x="63" y="63"/>
                    </a:lnTo>
                    <a:lnTo>
                      <a:pt x="64" y="61"/>
                    </a:lnTo>
                    <a:lnTo>
                      <a:pt x="64" y="58"/>
                    </a:lnTo>
                    <a:lnTo>
                      <a:pt x="64" y="55"/>
                    </a:lnTo>
                    <a:lnTo>
                      <a:pt x="64" y="52"/>
                    </a:lnTo>
                    <a:lnTo>
                      <a:pt x="64" y="50"/>
                    </a:lnTo>
                    <a:lnTo>
                      <a:pt x="63" y="47"/>
                    </a:lnTo>
                    <a:lnTo>
                      <a:pt x="62" y="45"/>
                    </a:lnTo>
                    <a:lnTo>
                      <a:pt x="61" y="42"/>
                    </a:lnTo>
                    <a:lnTo>
                      <a:pt x="60" y="40"/>
                    </a:lnTo>
                    <a:lnTo>
                      <a:pt x="58" y="38"/>
                    </a:lnTo>
                    <a:lnTo>
                      <a:pt x="56" y="36"/>
                    </a:lnTo>
                    <a:lnTo>
                      <a:pt x="54" y="34"/>
                    </a:lnTo>
                    <a:lnTo>
                      <a:pt x="52" y="32"/>
                    </a:lnTo>
                    <a:lnTo>
                      <a:pt x="49" y="31"/>
                    </a:lnTo>
                    <a:lnTo>
                      <a:pt x="47" y="30"/>
                    </a:lnTo>
                    <a:lnTo>
                      <a:pt x="45" y="30"/>
                    </a:lnTo>
                    <a:lnTo>
                      <a:pt x="42" y="29"/>
                    </a:lnTo>
                    <a:lnTo>
                      <a:pt x="39" y="28"/>
                    </a:lnTo>
                    <a:lnTo>
                      <a:pt x="37" y="28"/>
                    </a:lnTo>
                    <a:lnTo>
                      <a:pt x="34" y="28"/>
                    </a:lnTo>
                    <a:lnTo>
                      <a:pt x="31" y="29"/>
                    </a:lnTo>
                    <a:lnTo>
                      <a:pt x="29" y="30"/>
                    </a:lnTo>
                    <a:lnTo>
                      <a:pt x="26" y="30"/>
                    </a:lnTo>
                    <a:lnTo>
                      <a:pt x="24" y="31"/>
                    </a:lnTo>
                    <a:lnTo>
                      <a:pt x="21" y="33"/>
                    </a:lnTo>
                    <a:lnTo>
                      <a:pt x="19" y="34"/>
                    </a:lnTo>
                    <a:lnTo>
                      <a:pt x="17" y="36"/>
                    </a:lnTo>
                    <a:lnTo>
                      <a:pt x="15" y="38"/>
                    </a:lnTo>
                    <a:lnTo>
                      <a:pt x="14" y="40"/>
                    </a:lnTo>
                    <a:lnTo>
                      <a:pt x="12" y="43"/>
                    </a:lnTo>
                    <a:lnTo>
                      <a:pt x="11" y="45"/>
                    </a:lnTo>
                    <a:lnTo>
                      <a:pt x="10" y="48"/>
                    </a:lnTo>
                    <a:lnTo>
                      <a:pt x="10" y="50"/>
                    </a:lnTo>
                    <a:lnTo>
                      <a:pt x="9" y="53"/>
                    </a:lnTo>
                    <a:lnTo>
                      <a:pt x="9" y="5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29" name="任意多边形 222228"/>
              <p:cNvSpPr>
                <a:spLocks noEditPoints="1"/>
              </p:cNvSpPr>
              <p:nvPr/>
            </p:nvSpPr>
            <p:spPr>
              <a:xfrm>
                <a:off x="5087" y="2075"/>
                <a:ext cx="131" cy="105"/>
              </a:xfrm>
              <a:custGeom>
                <a:avLst/>
                <a:gdLst/>
                <a:ahLst/>
                <a:cxnLst/>
                <a:pathLst>
                  <a:path w="75" h="71">
                    <a:moveTo>
                      <a:pt x="75" y="38"/>
                    </a:moveTo>
                    <a:lnTo>
                      <a:pt x="9" y="38"/>
                    </a:lnTo>
                    <a:lnTo>
                      <a:pt x="10" y="41"/>
                    </a:lnTo>
                    <a:lnTo>
                      <a:pt x="10" y="43"/>
                    </a:lnTo>
                    <a:lnTo>
                      <a:pt x="11" y="46"/>
                    </a:lnTo>
                    <a:lnTo>
                      <a:pt x="12" y="48"/>
                    </a:lnTo>
                    <a:lnTo>
                      <a:pt x="13" y="50"/>
                    </a:lnTo>
                    <a:lnTo>
                      <a:pt x="15" y="52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2"/>
                    </a:lnTo>
                    <a:lnTo>
                      <a:pt x="34" y="63"/>
                    </a:lnTo>
                    <a:lnTo>
                      <a:pt x="37" y="63"/>
                    </a:lnTo>
                    <a:lnTo>
                      <a:pt x="39" y="63"/>
                    </a:lnTo>
                    <a:lnTo>
                      <a:pt x="41" y="62"/>
                    </a:lnTo>
                    <a:lnTo>
                      <a:pt x="43" y="62"/>
                    </a:lnTo>
                    <a:lnTo>
                      <a:pt x="45" y="62"/>
                    </a:lnTo>
                    <a:lnTo>
                      <a:pt x="47" y="61"/>
                    </a:lnTo>
                    <a:lnTo>
                      <a:pt x="49" y="60"/>
                    </a:lnTo>
                    <a:lnTo>
                      <a:pt x="51" y="60"/>
                    </a:lnTo>
                    <a:lnTo>
                      <a:pt x="52" y="59"/>
                    </a:lnTo>
                    <a:lnTo>
                      <a:pt x="54" y="58"/>
                    </a:lnTo>
                    <a:lnTo>
                      <a:pt x="55" y="56"/>
                    </a:lnTo>
                    <a:lnTo>
                      <a:pt x="57" y="55"/>
                    </a:lnTo>
                    <a:lnTo>
                      <a:pt x="58" y="54"/>
                    </a:lnTo>
                    <a:lnTo>
                      <a:pt x="59" y="53"/>
                    </a:lnTo>
                    <a:lnTo>
                      <a:pt x="60" y="51"/>
                    </a:lnTo>
                    <a:lnTo>
                      <a:pt x="61" y="49"/>
                    </a:lnTo>
                    <a:lnTo>
                      <a:pt x="62" y="48"/>
                    </a:lnTo>
                    <a:lnTo>
                      <a:pt x="73" y="48"/>
                    </a:lnTo>
                    <a:lnTo>
                      <a:pt x="71" y="50"/>
                    </a:lnTo>
                    <a:lnTo>
                      <a:pt x="70" y="53"/>
                    </a:lnTo>
                    <a:lnTo>
                      <a:pt x="68" y="55"/>
                    </a:lnTo>
                    <a:lnTo>
                      <a:pt x="67" y="58"/>
                    </a:lnTo>
                    <a:lnTo>
                      <a:pt x="65" y="60"/>
                    </a:lnTo>
                    <a:lnTo>
                      <a:pt x="63" y="62"/>
                    </a:lnTo>
                    <a:lnTo>
                      <a:pt x="61" y="64"/>
                    </a:lnTo>
                    <a:lnTo>
                      <a:pt x="59" y="65"/>
                    </a:lnTo>
                    <a:lnTo>
                      <a:pt x="56" y="66"/>
                    </a:lnTo>
                    <a:lnTo>
                      <a:pt x="54" y="68"/>
                    </a:lnTo>
                    <a:lnTo>
                      <a:pt x="52" y="69"/>
                    </a:lnTo>
                    <a:lnTo>
                      <a:pt x="49" y="70"/>
                    </a:lnTo>
                    <a:lnTo>
                      <a:pt x="46" y="70"/>
                    </a:lnTo>
                    <a:lnTo>
                      <a:pt x="44" y="71"/>
                    </a:lnTo>
                    <a:lnTo>
                      <a:pt x="41" y="71"/>
                    </a:lnTo>
                    <a:lnTo>
                      <a:pt x="37" y="71"/>
                    </a:lnTo>
                    <a:lnTo>
                      <a:pt x="34" y="71"/>
                    </a:lnTo>
                    <a:lnTo>
                      <a:pt x="30" y="70"/>
                    </a:lnTo>
                    <a:lnTo>
                      <a:pt x="26" y="70"/>
                    </a:lnTo>
                    <a:lnTo>
                      <a:pt x="23" y="68"/>
                    </a:lnTo>
                    <a:lnTo>
                      <a:pt x="20" y="67"/>
                    </a:lnTo>
                    <a:lnTo>
                      <a:pt x="17" y="65"/>
                    </a:lnTo>
                    <a:lnTo>
                      <a:pt x="14" y="63"/>
                    </a:lnTo>
                    <a:lnTo>
                      <a:pt x="11" y="61"/>
                    </a:lnTo>
                    <a:lnTo>
                      <a:pt x="8" y="58"/>
                    </a:lnTo>
                    <a:lnTo>
                      <a:pt x="6" y="55"/>
                    </a:lnTo>
                    <a:lnTo>
                      <a:pt x="4" y="52"/>
                    </a:lnTo>
                    <a:lnTo>
                      <a:pt x="3" y="49"/>
                    </a:lnTo>
                    <a:lnTo>
                      <a:pt x="1" y="46"/>
                    </a:lnTo>
                    <a:lnTo>
                      <a:pt x="1" y="43"/>
                    </a:lnTo>
                    <a:lnTo>
                      <a:pt x="0" y="39"/>
                    </a:lnTo>
                    <a:lnTo>
                      <a:pt x="0" y="35"/>
                    </a:lnTo>
                    <a:lnTo>
                      <a:pt x="0" y="32"/>
                    </a:lnTo>
                    <a:lnTo>
                      <a:pt x="1" y="28"/>
                    </a:lnTo>
                    <a:lnTo>
                      <a:pt x="1" y="25"/>
                    </a:lnTo>
                    <a:lnTo>
                      <a:pt x="3" y="22"/>
                    </a:lnTo>
                    <a:lnTo>
                      <a:pt x="4" y="18"/>
                    </a:lnTo>
                    <a:lnTo>
                      <a:pt x="6" y="16"/>
                    </a:lnTo>
                    <a:lnTo>
                      <a:pt x="8" y="13"/>
                    </a:lnTo>
                    <a:lnTo>
                      <a:pt x="11" y="10"/>
                    </a:lnTo>
                    <a:lnTo>
                      <a:pt x="13" y="8"/>
                    </a:lnTo>
                    <a:lnTo>
                      <a:pt x="16" y="6"/>
                    </a:lnTo>
                    <a:lnTo>
                      <a:pt x="19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2" y="0"/>
                    </a:lnTo>
                    <a:lnTo>
                      <a:pt x="46" y="1"/>
                    </a:lnTo>
                    <a:lnTo>
                      <a:pt x="49" y="1"/>
                    </a:lnTo>
                    <a:lnTo>
                      <a:pt x="53" y="2"/>
                    </a:lnTo>
                    <a:lnTo>
                      <a:pt x="56" y="4"/>
                    </a:lnTo>
                    <a:lnTo>
                      <a:pt x="59" y="6"/>
                    </a:lnTo>
                    <a:lnTo>
                      <a:pt x="62" y="8"/>
                    </a:lnTo>
                    <a:lnTo>
                      <a:pt x="65" y="10"/>
                    </a:lnTo>
                    <a:lnTo>
                      <a:pt x="67" y="13"/>
                    </a:lnTo>
                    <a:lnTo>
                      <a:pt x="69" y="16"/>
                    </a:lnTo>
                    <a:lnTo>
                      <a:pt x="71" y="19"/>
                    </a:lnTo>
                    <a:lnTo>
                      <a:pt x="72" y="23"/>
                    </a:lnTo>
                    <a:lnTo>
                      <a:pt x="74" y="26"/>
                    </a:lnTo>
                    <a:lnTo>
                      <a:pt x="74" y="30"/>
                    </a:lnTo>
                    <a:lnTo>
                      <a:pt x="75" y="34"/>
                    </a:lnTo>
                    <a:lnTo>
                      <a:pt x="75" y="38"/>
                    </a:lnTo>
                    <a:lnTo>
                      <a:pt x="75" y="38"/>
                    </a:lnTo>
                    <a:close/>
                    <a:moveTo>
                      <a:pt x="65" y="31"/>
                    </a:moveTo>
                    <a:lnTo>
                      <a:pt x="64" y="28"/>
                    </a:lnTo>
                    <a:lnTo>
                      <a:pt x="63" y="25"/>
                    </a:lnTo>
                    <a:lnTo>
                      <a:pt x="62" y="23"/>
                    </a:lnTo>
                    <a:lnTo>
                      <a:pt x="61" y="21"/>
                    </a:lnTo>
                    <a:lnTo>
                      <a:pt x="60" y="19"/>
                    </a:lnTo>
                    <a:lnTo>
                      <a:pt x="58" y="17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7" y="10"/>
                    </a:lnTo>
                    <a:lnTo>
                      <a:pt x="45" y="9"/>
                    </a:lnTo>
                    <a:lnTo>
                      <a:pt x="42" y="8"/>
                    </a:lnTo>
                    <a:lnTo>
                      <a:pt x="39" y="8"/>
                    </a:lnTo>
                    <a:lnTo>
                      <a:pt x="36" y="8"/>
                    </a:lnTo>
                    <a:lnTo>
                      <a:pt x="34" y="8"/>
                    </a:lnTo>
                    <a:lnTo>
                      <a:pt x="31" y="8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5" y="11"/>
                    </a:lnTo>
                    <a:lnTo>
                      <a:pt x="22" y="12"/>
                    </a:lnTo>
                    <a:lnTo>
                      <a:pt x="21" y="13"/>
                    </a:lnTo>
                    <a:lnTo>
                      <a:pt x="19" y="14"/>
                    </a:lnTo>
                    <a:lnTo>
                      <a:pt x="17" y="16"/>
                    </a:lnTo>
                    <a:lnTo>
                      <a:pt x="15" y="18"/>
                    </a:lnTo>
                    <a:lnTo>
                      <a:pt x="14" y="20"/>
                    </a:lnTo>
                    <a:lnTo>
                      <a:pt x="13" y="22"/>
                    </a:lnTo>
                    <a:lnTo>
                      <a:pt x="12" y="24"/>
                    </a:lnTo>
                    <a:lnTo>
                      <a:pt x="11" y="26"/>
                    </a:lnTo>
                    <a:lnTo>
                      <a:pt x="10" y="28"/>
                    </a:lnTo>
                    <a:lnTo>
                      <a:pt x="10" y="31"/>
                    </a:lnTo>
                    <a:lnTo>
                      <a:pt x="65" y="3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0" name="任意多边形 222229"/>
              <p:cNvSpPr/>
              <p:nvPr/>
            </p:nvSpPr>
            <p:spPr>
              <a:xfrm>
                <a:off x="5235" y="2077"/>
                <a:ext cx="46" cy="102"/>
              </a:xfrm>
              <a:custGeom>
                <a:avLst/>
                <a:gdLst/>
                <a:ahLst/>
                <a:cxnLst/>
                <a:pathLst>
                  <a:path w="26" h="69">
                    <a:moveTo>
                      <a:pt x="9" y="69"/>
                    </a:moveTo>
                    <a:lnTo>
                      <a:pt x="0" y="69"/>
                    </a:lnTo>
                    <a:lnTo>
                      <a:pt x="0" y="1"/>
                    </a:lnTo>
                    <a:lnTo>
                      <a:pt x="9" y="1"/>
                    </a:lnTo>
                    <a:lnTo>
                      <a:pt x="9" y="9"/>
                    </a:lnTo>
                    <a:lnTo>
                      <a:pt x="10" y="8"/>
                    </a:lnTo>
                    <a:lnTo>
                      <a:pt x="11" y="7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8" y="1"/>
                    </a:lnTo>
                    <a:lnTo>
                      <a:pt x="19" y="1"/>
                    </a:lnTo>
                    <a:lnTo>
                      <a:pt x="21" y="1"/>
                    </a:lnTo>
                    <a:lnTo>
                      <a:pt x="22" y="0"/>
                    </a:lnTo>
                    <a:lnTo>
                      <a:pt x="23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6" y="10"/>
                    </a:lnTo>
                    <a:lnTo>
                      <a:pt x="24" y="10"/>
                    </a:lnTo>
                    <a:lnTo>
                      <a:pt x="22" y="10"/>
                    </a:lnTo>
                    <a:lnTo>
                      <a:pt x="20" y="11"/>
                    </a:lnTo>
                    <a:lnTo>
                      <a:pt x="18" y="11"/>
                    </a:lnTo>
                    <a:lnTo>
                      <a:pt x="17" y="12"/>
                    </a:lnTo>
                    <a:lnTo>
                      <a:pt x="16" y="12"/>
                    </a:lnTo>
                    <a:lnTo>
                      <a:pt x="14" y="13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2" y="17"/>
                    </a:lnTo>
                    <a:lnTo>
                      <a:pt x="11" y="18"/>
                    </a:lnTo>
                    <a:lnTo>
                      <a:pt x="10" y="20"/>
                    </a:lnTo>
                    <a:lnTo>
                      <a:pt x="10" y="22"/>
                    </a:lnTo>
                    <a:lnTo>
                      <a:pt x="10" y="24"/>
                    </a:lnTo>
                    <a:lnTo>
                      <a:pt x="9" y="26"/>
                    </a:lnTo>
                    <a:lnTo>
                      <a:pt x="9" y="28"/>
                    </a:lnTo>
                    <a:lnTo>
                      <a:pt x="9" y="69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1" name="任意多边形 222230"/>
              <p:cNvSpPr>
                <a:spLocks noEditPoints="1"/>
              </p:cNvSpPr>
              <p:nvPr/>
            </p:nvSpPr>
            <p:spPr>
              <a:xfrm>
                <a:off x="5354" y="2074"/>
                <a:ext cx="131" cy="106"/>
              </a:xfrm>
              <a:custGeom>
                <a:avLst/>
                <a:gdLst/>
                <a:ahLst/>
                <a:cxnLst/>
                <a:pathLst>
                  <a:path w="75" h="72">
                    <a:moveTo>
                      <a:pt x="10" y="36"/>
                    </a:moveTo>
                    <a:lnTo>
                      <a:pt x="10" y="39"/>
                    </a:lnTo>
                    <a:lnTo>
                      <a:pt x="10" y="42"/>
                    </a:lnTo>
                    <a:lnTo>
                      <a:pt x="11" y="44"/>
                    </a:lnTo>
                    <a:lnTo>
                      <a:pt x="12" y="47"/>
                    </a:lnTo>
                    <a:lnTo>
                      <a:pt x="13" y="49"/>
                    </a:lnTo>
                    <a:lnTo>
                      <a:pt x="14" y="51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0" y="58"/>
                    </a:lnTo>
                    <a:lnTo>
                      <a:pt x="22" y="59"/>
                    </a:lnTo>
                    <a:lnTo>
                      <a:pt x="24" y="60"/>
                    </a:lnTo>
                    <a:lnTo>
                      <a:pt x="27" y="61"/>
                    </a:lnTo>
                    <a:lnTo>
                      <a:pt x="29" y="62"/>
                    </a:lnTo>
                    <a:lnTo>
                      <a:pt x="32" y="63"/>
                    </a:lnTo>
                    <a:lnTo>
                      <a:pt x="35" y="64"/>
                    </a:lnTo>
                    <a:lnTo>
                      <a:pt x="38" y="64"/>
                    </a:lnTo>
                    <a:lnTo>
                      <a:pt x="41" y="64"/>
                    </a:lnTo>
                    <a:lnTo>
                      <a:pt x="43" y="63"/>
                    </a:lnTo>
                    <a:lnTo>
                      <a:pt x="46" y="62"/>
                    </a:lnTo>
                    <a:lnTo>
                      <a:pt x="48" y="61"/>
                    </a:lnTo>
                    <a:lnTo>
                      <a:pt x="51" y="60"/>
                    </a:lnTo>
                    <a:lnTo>
                      <a:pt x="53" y="59"/>
                    </a:lnTo>
                    <a:lnTo>
                      <a:pt x="55" y="58"/>
                    </a:lnTo>
                    <a:lnTo>
                      <a:pt x="57" y="56"/>
                    </a:lnTo>
                    <a:lnTo>
                      <a:pt x="59" y="54"/>
                    </a:lnTo>
                    <a:lnTo>
                      <a:pt x="61" y="51"/>
                    </a:lnTo>
                    <a:lnTo>
                      <a:pt x="62" y="49"/>
                    </a:lnTo>
                    <a:lnTo>
                      <a:pt x="63" y="47"/>
                    </a:lnTo>
                    <a:lnTo>
                      <a:pt x="64" y="44"/>
                    </a:lnTo>
                    <a:lnTo>
                      <a:pt x="65" y="42"/>
                    </a:lnTo>
                    <a:lnTo>
                      <a:pt x="65" y="39"/>
                    </a:lnTo>
                    <a:lnTo>
                      <a:pt x="65" y="36"/>
                    </a:lnTo>
                    <a:lnTo>
                      <a:pt x="65" y="33"/>
                    </a:lnTo>
                    <a:lnTo>
                      <a:pt x="65" y="30"/>
                    </a:lnTo>
                    <a:lnTo>
                      <a:pt x="64" y="27"/>
                    </a:lnTo>
                    <a:lnTo>
                      <a:pt x="63" y="25"/>
                    </a:lnTo>
                    <a:lnTo>
                      <a:pt x="62" y="22"/>
                    </a:lnTo>
                    <a:lnTo>
                      <a:pt x="61" y="20"/>
                    </a:lnTo>
                    <a:lnTo>
                      <a:pt x="59" y="18"/>
                    </a:lnTo>
                    <a:lnTo>
                      <a:pt x="57" y="16"/>
                    </a:lnTo>
                    <a:lnTo>
                      <a:pt x="55" y="14"/>
                    </a:lnTo>
                    <a:lnTo>
                      <a:pt x="53" y="13"/>
                    </a:lnTo>
                    <a:lnTo>
                      <a:pt x="50" y="11"/>
                    </a:lnTo>
                    <a:lnTo>
                      <a:pt x="48" y="10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0" y="8"/>
                    </a:lnTo>
                    <a:lnTo>
                      <a:pt x="37" y="8"/>
                    </a:lnTo>
                    <a:lnTo>
                      <a:pt x="34" y="8"/>
                    </a:lnTo>
                    <a:lnTo>
                      <a:pt x="32" y="9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4" y="11"/>
                    </a:lnTo>
                    <a:lnTo>
                      <a:pt x="22" y="13"/>
                    </a:lnTo>
                    <a:lnTo>
                      <a:pt x="20" y="14"/>
                    </a:lnTo>
                    <a:lnTo>
                      <a:pt x="18" y="16"/>
                    </a:lnTo>
                    <a:lnTo>
                      <a:pt x="16" y="18"/>
                    </a:lnTo>
                    <a:lnTo>
                      <a:pt x="14" y="20"/>
                    </a:lnTo>
                    <a:lnTo>
                      <a:pt x="13" y="23"/>
                    </a:lnTo>
                    <a:lnTo>
                      <a:pt x="12" y="25"/>
                    </a:lnTo>
                    <a:lnTo>
                      <a:pt x="11" y="28"/>
                    </a:lnTo>
                    <a:lnTo>
                      <a:pt x="10" y="30"/>
                    </a:lnTo>
                    <a:lnTo>
                      <a:pt x="10" y="33"/>
                    </a:lnTo>
                    <a:lnTo>
                      <a:pt x="10" y="36"/>
                    </a:lnTo>
                    <a:close/>
                    <a:moveTo>
                      <a:pt x="0" y="36"/>
                    </a:moveTo>
                    <a:lnTo>
                      <a:pt x="0" y="32"/>
                    </a:lnTo>
                    <a:lnTo>
                      <a:pt x="1" y="29"/>
                    </a:lnTo>
                    <a:lnTo>
                      <a:pt x="2" y="25"/>
                    </a:lnTo>
                    <a:lnTo>
                      <a:pt x="3" y="22"/>
                    </a:lnTo>
                    <a:lnTo>
                      <a:pt x="5" y="19"/>
                    </a:lnTo>
                    <a:lnTo>
                      <a:pt x="6" y="16"/>
                    </a:lnTo>
                    <a:lnTo>
                      <a:pt x="9" y="13"/>
                    </a:lnTo>
                    <a:lnTo>
                      <a:pt x="11" y="11"/>
                    </a:lnTo>
                    <a:lnTo>
                      <a:pt x="14" y="8"/>
                    </a:lnTo>
                    <a:lnTo>
                      <a:pt x="17" y="6"/>
                    </a:lnTo>
                    <a:lnTo>
                      <a:pt x="20" y="4"/>
                    </a:lnTo>
                    <a:lnTo>
                      <a:pt x="23" y="2"/>
                    </a:lnTo>
                    <a:lnTo>
                      <a:pt x="26" y="1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7" y="0"/>
                    </a:lnTo>
                    <a:lnTo>
                      <a:pt x="41" y="0"/>
                    </a:lnTo>
                    <a:lnTo>
                      <a:pt x="45" y="0"/>
                    </a:lnTo>
                    <a:lnTo>
                      <a:pt x="48" y="1"/>
                    </a:lnTo>
                    <a:lnTo>
                      <a:pt x="52" y="2"/>
                    </a:lnTo>
                    <a:lnTo>
                      <a:pt x="55" y="4"/>
                    </a:lnTo>
                    <a:lnTo>
                      <a:pt x="58" y="6"/>
                    </a:lnTo>
                    <a:lnTo>
                      <a:pt x="61" y="8"/>
                    </a:lnTo>
                    <a:lnTo>
                      <a:pt x="64" y="10"/>
                    </a:lnTo>
                    <a:lnTo>
                      <a:pt x="66" y="13"/>
                    </a:lnTo>
                    <a:lnTo>
                      <a:pt x="69" y="16"/>
                    </a:lnTo>
                    <a:lnTo>
                      <a:pt x="70" y="19"/>
                    </a:lnTo>
                    <a:lnTo>
                      <a:pt x="72" y="22"/>
                    </a:lnTo>
                    <a:lnTo>
                      <a:pt x="73" y="25"/>
                    </a:lnTo>
                    <a:lnTo>
                      <a:pt x="74" y="28"/>
                    </a:lnTo>
                    <a:lnTo>
                      <a:pt x="75" y="32"/>
                    </a:lnTo>
                    <a:lnTo>
                      <a:pt x="75" y="35"/>
                    </a:lnTo>
                    <a:lnTo>
                      <a:pt x="75" y="39"/>
                    </a:lnTo>
                    <a:lnTo>
                      <a:pt x="74" y="42"/>
                    </a:lnTo>
                    <a:lnTo>
                      <a:pt x="73" y="46"/>
                    </a:lnTo>
                    <a:lnTo>
                      <a:pt x="72" y="49"/>
                    </a:lnTo>
                    <a:lnTo>
                      <a:pt x="71" y="53"/>
                    </a:lnTo>
                    <a:lnTo>
                      <a:pt x="69" y="55"/>
                    </a:lnTo>
                    <a:lnTo>
                      <a:pt x="67" y="58"/>
                    </a:lnTo>
                    <a:lnTo>
                      <a:pt x="64" y="61"/>
                    </a:lnTo>
                    <a:lnTo>
                      <a:pt x="61" y="64"/>
                    </a:lnTo>
                    <a:lnTo>
                      <a:pt x="58" y="66"/>
                    </a:lnTo>
                    <a:lnTo>
                      <a:pt x="55" y="68"/>
                    </a:lnTo>
                    <a:lnTo>
                      <a:pt x="52" y="69"/>
                    </a:lnTo>
                    <a:lnTo>
                      <a:pt x="49" y="70"/>
                    </a:lnTo>
                    <a:lnTo>
                      <a:pt x="45" y="71"/>
                    </a:lnTo>
                    <a:lnTo>
                      <a:pt x="42" y="72"/>
                    </a:lnTo>
                    <a:lnTo>
                      <a:pt x="38" y="72"/>
                    </a:lnTo>
                    <a:lnTo>
                      <a:pt x="34" y="72"/>
                    </a:lnTo>
                    <a:lnTo>
                      <a:pt x="30" y="71"/>
                    </a:lnTo>
                    <a:lnTo>
                      <a:pt x="27" y="70"/>
                    </a:lnTo>
                    <a:lnTo>
                      <a:pt x="23" y="69"/>
                    </a:lnTo>
                    <a:lnTo>
                      <a:pt x="20" y="68"/>
                    </a:lnTo>
                    <a:lnTo>
                      <a:pt x="17" y="66"/>
                    </a:lnTo>
                    <a:lnTo>
                      <a:pt x="14" y="64"/>
                    </a:lnTo>
                    <a:lnTo>
                      <a:pt x="11" y="61"/>
                    </a:lnTo>
                    <a:lnTo>
                      <a:pt x="9" y="59"/>
                    </a:lnTo>
                    <a:lnTo>
                      <a:pt x="6" y="56"/>
                    </a:lnTo>
                    <a:lnTo>
                      <a:pt x="5" y="53"/>
                    </a:lnTo>
                    <a:lnTo>
                      <a:pt x="3" y="50"/>
                    </a:lnTo>
                    <a:lnTo>
                      <a:pt x="2" y="47"/>
                    </a:lnTo>
                    <a:lnTo>
                      <a:pt x="1" y="43"/>
                    </a:lnTo>
                    <a:lnTo>
                      <a:pt x="0" y="4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2" name="任意多边形 222231"/>
              <p:cNvSpPr/>
              <p:nvPr/>
            </p:nvSpPr>
            <p:spPr>
              <a:xfrm>
                <a:off x="5494" y="2044"/>
                <a:ext cx="59" cy="135"/>
              </a:xfrm>
              <a:custGeom>
                <a:avLst/>
                <a:gdLst/>
                <a:ahLst/>
                <a:cxnLst/>
                <a:pathLst>
                  <a:path w="34" h="91">
                    <a:moveTo>
                      <a:pt x="19" y="91"/>
                    </a:moveTo>
                    <a:lnTo>
                      <a:pt x="10" y="91"/>
                    </a:lnTo>
                    <a:lnTo>
                      <a:pt x="10" y="31"/>
                    </a:lnTo>
                    <a:lnTo>
                      <a:pt x="0" y="31"/>
                    </a:lnTo>
                    <a:lnTo>
                      <a:pt x="0" y="23"/>
                    </a:lnTo>
                    <a:lnTo>
                      <a:pt x="9" y="23"/>
                    </a:lnTo>
                    <a:lnTo>
                      <a:pt x="9" y="21"/>
                    </a:lnTo>
                    <a:lnTo>
                      <a:pt x="9" y="18"/>
                    </a:lnTo>
                    <a:lnTo>
                      <a:pt x="10" y="16"/>
                    </a:lnTo>
                    <a:lnTo>
                      <a:pt x="10" y="14"/>
                    </a:lnTo>
                    <a:lnTo>
                      <a:pt x="11" y="12"/>
                    </a:lnTo>
                    <a:lnTo>
                      <a:pt x="12" y="10"/>
                    </a:lnTo>
                    <a:lnTo>
                      <a:pt x="13" y="8"/>
                    </a:lnTo>
                    <a:lnTo>
                      <a:pt x="14" y="6"/>
                    </a:lnTo>
                    <a:lnTo>
                      <a:pt x="15" y="5"/>
                    </a:lnTo>
                    <a:lnTo>
                      <a:pt x="17" y="4"/>
                    </a:lnTo>
                    <a:lnTo>
                      <a:pt x="19" y="3"/>
                    </a:lnTo>
                    <a:lnTo>
                      <a:pt x="21" y="2"/>
                    </a:lnTo>
                    <a:lnTo>
                      <a:pt x="23" y="1"/>
                    </a:lnTo>
                    <a:lnTo>
                      <a:pt x="25" y="1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3" y="0"/>
                    </a:lnTo>
                    <a:lnTo>
                      <a:pt x="34" y="0"/>
                    </a:lnTo>
                    <a:lnTo>
                      <a:pt x="34" y="8"/>
                    </a:lnTo>
                    <a:lnTo>
                      <a:pt x="32" y="8"/>
                    </a:lnTo>
                    <a:lnTo>
                      <a:pt x="30" y="8"/>
                    </a:lnTo>
                    <a:lnTo>
                      <a:pt x="28" y="8"/>
                    </a:lnTo>
                    <a:lnTo>
                      <a:pt x="27" y="9"/>
                    </a:lnTo>
                    <a:lnTo>
                      <a:pt x="26" y="9"/>
                    </a:lnTo>
                    <a:lnTo>
                      <a:pt x="24" y="10"/>
                    </a:lnTo>
                    <a:lnTo>
                      <a:pt x="23" y="10"/>
                    </a:lnTo>
                    <a:lnTo>
                      <a:pt x="22" y="11"/>
                    </a:lnTo>
                    <a:lnTo>
                      <a:pt x="21" y="12"/>
                    </a:lnTo>
                    <a:lnTo>
                      <a:pt x="21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19" y="16"/>
                    </a:lnTo>
                    <a:lnTo>
                      <a:pt x="19" y="18"/>
                    </a:lnTo>
                    <a:lnTo>
                      <a:pt x="19" y="19"/>
                    </a:lnTo>
                    <a:lnTo>
                      <a:pt x="19" y="21"/>
                    </a:lnTo>
                    <a:lnTo>
                      <a:pt x="19" y="23"/>
                    </a:lnTo>
                    <a:lnTo>
                      <a:pt x="34" y="23"/>
                    </a:lnTo>
                    <a:lnTo>
                      <a:pt x="34" y="31"/>
                    </a:lnTo>
                    <a:lnTo>
                      <a:pt x="19" y="31"/>
                    </a:lnTo>
                    <a:lnTo>
                      <a:pt x="19" y="91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3" name="任意多边形 222232"/>
              <p:cNvSpPr/>
              <p:nvPr/>
            </p:nvSpPr>
            <p:spPr>
              <a:xfrm>
                <a:off x="5628" y="2043"/>
                <a:ext cx="163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2" y="25"/>
                    </a:moveTo>
                    <a:lnTo>
                      <a:pt x="80" y="23"/>
                    </a:lnTo>
                    <a:lnTo>
                      <a:pt x="79" y="21"/>
                    </a:lnTo>
                    <a:lnTo>
                      <a:pt x="77" y="19"/>
                    </a:lnTo>
                    <a:lnTo>
                      <a:pt x="75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4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5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80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9" y="74"/>
                    </a:lnTo>
                    <a:lnTo>
                      <a:pt x="87" y="77"/>
                    </a:lnTo>
                    <a:lnTo>
                      <a:pt x="85" y="79"/>
                    </a:lnTo>
                    <a:lnTo>
                      <a:pt x="82" y="81"/>
                    </a:lnTo>
                    <a:lnTo>
                      <a:pt x="80" y="83"/>
                    </a:lnTo>
                    <a:lnTo>
                      <a:pt x="77" y="85"/>
                    </a:lnTo>
                    <a:lnTo>
                      <a:pt x="75" y="87"/>
                    </a:lnTo>
                    <a:lnTo>
                      <a:pt x="72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59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50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2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49" y="0"/>
                    </a:lnTo>
                    <a:lnTo>
                      <a:pt x="52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2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4" name="任意多边形 222233"/>
              <p:cNvSpPr/>
              <p:nvPr/>
            </p:nvSpPr>
            <p:spPr>
              <a:xfrm>
                <a:off x="5805" y="2043"/>
                <a:ext cx="162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1" y="25"/>
                    </a:moveTo>
                    <a:lnTo>
                      <a:pt x="80" y="23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5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0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5" y="29"/>
                    </a:lnTo>
                    <a:lnTo>
                      <a:pt x="13" y="32"/>
                    </a:lnTo>
                    <a:lnTo>
                      <a:pt x="11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5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4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79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8" y="74"/>
                    </a:lnTo>
                    <a:lnTo>
                      <a:pt x="86" y="77"/>
                    </a:lnTo>
                    <a:lnTo>
                      <a:pt x="84" y="79"/>
                    </a:lnTo>
                    <a:lnTo>
                      <a:pt x="82" y="81"/>
                    </a:lnTo>
                    <a:lnTo>
                      <a:pt x="79" y="83"/>
                    </a:lnTo>
                    <a:lnTo>
                      <a:pt x="77" y="85"/>
                    </a:lnTo>
                    <a:lnTo>
                      <a:pt x="74" y="87"/>
                    </a:lnTo>
                    <a:lnTo>
                      <a:pt x="71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59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49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1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3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8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1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5" name="任意多边形 222234"/>
              <p:cNvSpPr/>
              <p:nvPr/>
            </p:nvSpPr>
            <p:spPr>
              <a:xfrm>
                <a:off x="5976" y="2046"/>
                <a:ext cx="84" cy="133"/>
              </a:xfrm>
              <a:custGeom>
                <a:avLst/>
                <a:gdLst/>
                <a:ahLst/>
                <a:cxnLst/>
                <a:pathLst>
                  <a:path w="48" h="90">
                    <a:moveTo>
                      <a:pt x="29" y="90"/>
                    </a:moveTo>
                    <a:lnTo>
                      <a:pt x="19" y="90"/>
                    </a:lnTo>
                    <a:lnTo>
                      <a:pt x="19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48" y="0"/>
                    </a:lnTo>
                    <a:lnTo>
                      <a:pt x="48" y="9"/>
                    </a:lnTo>
                    <a:lnTo>
                      <a:pt x="29" y="9"/>
                    </a:lnTo>
                    <a:lnTo>
                      <a:pt x="29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6" name="任意多边形 222235"/>
              <p:cNvSpPr/>
              <p:nvPr/>
            </p:nvSpPr>
            <p:spPr>
              <a:xfrm>
                <a:off x="6130" y="2046"/>
                <a:ext cx="82" cy="133"/>
              </a:xfrm>
              <a:custGeom>
                <a:avLst/>
                <a:gdLst/>
                <a:ahLst/>
                <a:cxnLst/>
                <a:pathLst>
                  <a:path w="47" h="90">
                    <a:moveTo>
                      <a:pt x="28" y="90"/>
                    </a:moveTo>
                    <a:lnTo>
                      <a:pt x="19" y="90"/>
                    </a:lnTo>
                    <a:lnTo>
                      <a:pt x="19" y="9"/>
                    </a:lnTo>
                    <a:lnTo>
                      <a:pt x="0" y="9"/>
                    </a:lnTo>
                    <a:lnTo>
                      <a:pt x="0" y="0"/>
                    </a:lnTo>
                    <a:lnTo>
                      <a:pt x="47" y="0"/>
                    </a:lnTo>
                    <a:lnTo>
                      <a:pt x="47" y="9"/>
                    </a:lnTo>
                    <a:lnTo>
                      <a:pt x="28" y="9"/>
                    </a:lnTo>
                    <a:lnTo>
                      <a:pt x="28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7" name="任意多边形 222236"/>
              <p:cNvSpPr/>
              <p:nvPr/>
            </p:nvSpPr>
            <p:spPr>
              <a:xfrm>
                <a:off x="6229" y="2046"/>
                <a:ext cx="86" cy="133"/>
              </a:xfrm>
              <a:custGeom>
                <a:avLst/>
                <a:gdLst/>
                <a:ahLst/>
                <a:cxnLst/>
                <a:pathLst>
                  <a:path w="49" h="90">
                    <a:moveTo>
                      <a:pt x="10" y="40"/>
                    </a:moveTo>
                    <a:lnTo>
                      <a:pt x="49" y="40"/>
                    </a:lnTo>
                    <a:lnTo>
                      <a:pt x="49" y="49"/>
                    </a:lnTo>
                    <a:lnTo>
                      <a:pt x="10" y="49"/>
                    </a:lnTo>
                    <a:lnTo>
                      <a:pt x="10" y="81"/>
                    </a:lnTo>
                    <a:lnTo>
                      <a:pt x="49" y="81"/>
                    </a:lnTo>
                    <a:lnTo>
                      <a:pt x="49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49" y="0"/>
                    </a:lnTo>
                    <a:lnTo>
                      <a:pt x="49" y="9"/>
                    </a:lnTo>
                    <a:lnTo>
                      <a:pt x="10" y="9"/>
                    </a:lnTo>
                    <a:lnTo>
                      <a:pt x="10" y="4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8" name="任意多边形 222237"/>
              <p:cNvSpPr/>
              <p:nvPr/>
            </p:nvSpPr>
            <p:spPr>
              <a:xfrm>
                <a:off x="6348" y="2046"/>
                <a:ext cx="75" cy="133"/>
              </a:xfrm>
              <a:custGeom>
                <a:avLst/>
                <a:gdLst/>
                <a:ahLst/>
                <a:cxnLst/>
                <a:pathLst>
                  <a:path w="43" h="90">
                    <a:moveTo>
                      <a:pt x="43" y="90"/>
                    </a:moveTo>
                    <a:lnTo>
                      <a:pt x="0" y="90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9" y="81"/>
                    </a:lnTo>
                    <a:lnTo>
                      <a:pt x="43" y="81"/>
                    </a:lnTo>
                    <a:lnTo>
                      <a:pt x="43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39" name="任意多边形 222238"/>
              <p:cNvSpPr/>
              <p:nvPr/>
            </p:nvSpPr>
            <p:spPr>
              <a:xfrm>
                <a:off x="6444" y="2046"/>
                <a:ext cx="87" cy="133"/>
              </a:xfrm>
              <a:custGeom>
                <a:avLst/>
                <a:gdLst/>
                <a:ahLst/>
                <a:cxnLst/>
                <a:pathLst>
                  <a:path w="50" h="90">
                    <a:moveTo>
                      <a:pt x="10" y="40"/>
                    </a:moveTo>
                    <a:lnTo>
                      <a:pt x="50" y="40"/>
                    </a:lnTo>
                    <a:lnTo>
                      <a:pt x="50" y="49"/>
                    </a:lnTo>
                    <a:lnTo>
                      <a:pt x="10" y="49"/>
                    </a:lnTo>
                    <a:lnTo>
                      <a:pt x="10" y="81"/>
                    </a:lnTo>
                    <a:lnTo>
                      <a:pt x="50" y="81"/>
                    </a:lnTo>
                    <a:lnTo>
                      <a:pt x="50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50" y="0"/>
                    </a:lnTo>
                    <a:lnTo>
                      <a:pt x="50" y="9"/>
                    </a:lnTo>
                    <a:lnTo>
                      <a:pt x="10" y="9"/>
                    </a:lnTo>
                    <a:lnTo>
                      <a:pt x="10" y="4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0" name="任意多边形 222239"/>
              <p:cNvSpPr/>
              <p:nvPr/>
            </p:nvSpPr>
            <p:spPr>
              <a:xfrm>
                <a:off x="6552" y="2043"/>
                <a:ext cx="163" cy="137"/>
              </a:xfrm>
              <a:custGeom>
                <a:avLst/>
                <a:gdLst/>
                <a:ahLst/>
                <a:cxnLst/>
                <a:pathLst>
                  <a:path w="93" h="93">
                    <a:moveTo>
                      <a:pt x="81" y="25"/>
                    </a:moveTo>
                    <a:lnTo>
                      <a:pt x="80" y="23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4" y="18"/>
                    </a:lnTo>
                    <a:lnTo>
                      <a:pt x="73" y="16"/>
                    </a:lnTo>
                    <a:lnTo>
                      <a:pt x="71" y="15"/>
                    </a:lnTo>
                    <a:lnTo>
                      <a:pt x="69" y="14"/>
                    </a:lnTo>
                    <a:lnTo>
                      <a:pt x="67" y="13"/>
                    </a:lnTo>
                    <a:lnTo>
                      <a:pt x="65" y="12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8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1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8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8" y="15"/>
                    </a:lnTo>
                    <a:lnTo>
                      <a:pt x="25" y="17"/>
                    </a:lnTo>
                    <a:lnTo>
                      <a:pt x="21" y="20"/>
                    </a:lnTo>
                    <a:lnTo>
                      <a:pt x="19" y="23"/>
                    </a:lnTo>
                    <a:lnTo>
                      <a:pt x="16" y="26"/>
                    </a:lnTo>
                    <a:lnTo>
                      <a:pt x="15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5" y="64"/>
                    </a:lnTo>
                    <a:lnTo>
                      <a:pt x="16" y="67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8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1" y="84"/>
                    </a:lnTo>
                    <a:lnTo>
                      <a:pt x="54" y="84"/>
                    </a:lnTo>
                    <a:lnTo>
                      <a:pt x="56" y="84"/>
                    </a:lnTo>
                    <a:lnTo>
                      <a:pt x="58" y="83"/>
                    </a:lnTo>
                    <a:lnTo>
                      <a:pt x="61" y="83"/>
                    </a:lnTo>
                    <a:lnTo>
                      <a:pt x="63" y="82"/>
                    </a:lnTo>
                    <a:lnTo>
                      <a:pt x="65" y="81"/>
                    </a:lnTo>
                    <a:lnTo>
                      <a:pt x="67" y="81"/>
                    </a:lnTo>
                    <a:lnTo>
                      <a:pt x="69" y="80"/>
                    </a:lnTo>
                    <a:lnTo>
                      <a:pt x="71" y="78"/>
                    </a:lnTo>
                    <a:lnTo>
                      <a:pt x="73" y="77"/>
                    </a:lnTo>
                    <a:lnTo>
                      <a:pt x="74" y="76"/>
                    </a:lnTo>
                    <a:lnTo>
                      <a:pt x="76" y="74"/>
                    </a:lnTo>
                    <a:lnTo>
                      <a:pt x="78" y="72"/>
                    </a:lnTo>
                    <a:lnTo>
                      <a:pt x="79" y="71"/>
                    </a:lnTo>
                    <a:lnTo>
                      <a:pt x="81" y="69"/>
                    </a:lnTo>
                    <a:lnTo>
                      <a:pt x="92" y="69"/>
                    </a:lnTo>
                    <a:lnTo>
                      <a:pt x="90" y="72"/>
                    </a:lnTo>
                    <a:lnTo>
                      <a:pt x="88" y="74"/>
                    </a:lnTo>
                    <a:lnTo>
                      <a:pt x="86" y="77"/>
                    </a:lnTo>
                    <a:lnTo>
                      <a:pt x="84" y="79"/>
                    </a:lnTo>
                    <a:lnTo>
                      <a:pt x="82" y="81"/>
                    </a:lnTo>
                    <a:lnTo>
                      <a:pt x="79" y="83"/>
                    </a:lnTo>
                    <a:lnTo>
                      <a:pt x="77" y="85"/>
                    </a:lnTo>
                    <a:lnTo>
                      <a:pt x="74" y="87"/>
                    </a:lnTo>
                    <a:lnTo>
                      <a:pt x="71" y="88"/>
                    </a:lnTo>
                    <a:lnTo>
                      <a:pt x="69" y="89"/>
                    </a:lnTo>
                    <a:lnTo>
                      <a:pt x="66" y="90"/>
                    </a:lnTo>
                    <a:lnTo>
                      <a:pt x="63" y="92"/>
                    </a:lnTo>
                    <a:lnTo>
                      <a:pt x="60" y="92"/>
                    </a:lnTo>
                    <a:lnTo>
                      <a:pt x="56" y="93"/>
                    </a:lnTo>
                    <a:lnTo>
                      <a:pt x="53" y="93"/>
                    </a:lnTo>
                    <a:lnTo>
                      <a:pt x="50" y="93"/>
                    </a:lnTo>
                    <a:lnTo>
                      <a:pt x="44" y="93"/>
                    </a:lnTo>
                    <a:lnTo>
                      <a:pt x="40" y="92"/>
                    </a:lnTo>
                    <a:lnTo>
                      <a:pt x="35" y="91"/>
                    </a:lnTo>
                    <a:lnTo>
                      <a:pt x="30" y="90"/>
                    </a:lnTo>
                    <a:lnTo>
                      <a:pt x="26" y="88"/>
                    </a:lnTo>
                    <a:lnTo>
                      <a:pt x="22" y="85"/>
                    </a:lnTo>
                    <a:lnTo>
                      <a:pt x="18" y="83"/>
                    </a:lnTo>
                    <a:lnTo>
                      <a:pt x="14" y="80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6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2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1" y="9"/>
                    </a:lnTo>
                    <a:lnTo>
                      <a:pt x="23" y="7"/>
                    </a:lnTo>
                    <a:lnTo>
                      <a:pt x="25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1" y="3"/>
                    </a:lnTo>
                    <a:lnTo>
                      <a:pt x="33" y="3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1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9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7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5"/>
                    </a:lnTo>
                    <a:lnTo>
                      <a:pt x="81" y="25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1" name="任意多边形 222240"/>
              <p:cNvSpPr>
                <a:spLocks noEditPoints="1"/>
              </p:cNvSpPr>
              <p:nvPr/>
            </p:nvSpPr>
            <p:spPr>
              <a:xfrm>
                <a:off x="6730" y="2043"/>
                <a:ext cx="170" cy="137"/>
              </a:xfrm>
              <a:custGeom>
                <a:avLst/>
                <a:gdLst/>
                <a:ahLst/>
                <a:cxnLst/>
                <a:pathLst>
                  <a:path w="97" h="93">
                    <a:moveTo>
                      <a:pt x="10" y="46"/>
                    </a:moveTo>
                    <a:lnTo>
                      <a:pt x="10" y="50"/>
                    </a:lnTo>
                    <a:lnTo>
                      <a:pt x="10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3" y="84"/>
                    </a:lnTo>
                    <a:lnTo>
                      <a:pt x="57" y="84"/>
                    </a:lnTo>
                    <a:lnTo>
                      <a:pt x="60" y="83"/>
                    </a:lnTo>
                    <a:lnTo>
                      <a:pt x="64" y="82"/>
                    </a:lnTo>
                    <a:lnTo>
                      <a:pt x="67" y="80"/>
                    </a:lnTo>
                    <a:lnTo>
                      <a:pt x="70" y="78"/>
                    </a:lnTo>
                    <a:lnTo>
                      <a:pt x="73" y="76"/>
                    </a:lnTo>
                    <a:lnTo>
                      <a:pt x="76" y="73"/>
                    </a:lnTo>
                    <a:lnTo>
                      <a:pt x="79" y="70"/>
                    </a:lnTo>
                    <a:lnTo>
                      <a:pt x="81" y="67"/>
                    </a:lnTo>
                    <a:lnTo>
                      <a:pt x="83" y="64"/>
                    </a:lnTo>
                    <a:lnTo>
                      <a:pt x="85" y="61"/>
                    </a:lnTo>
                    <a:lnTo>
                      <a:pt x="86" y="57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87" y="46"/>
                    </a:lnTo>
                    <a:lnTo>
                      <a:pt x="87" y="42"/>
                    </a:lnTo>
                    <a:lnTo>
                      <a:pt x="87" y="38"/>
                    </a:lnTo>
                    <a:lnTo>
                      <a:pt x="86" y="35"/>
                    </a:lnTo>
                    <a:lnTo>
                      <a:pt x="85" y="32"/>
                    </a:lnTo>
                    <a:lnTo>
                      <a:pt x="83" y="29"/>
                    </a:lnTo>
                    <a:lnTo>
                      <a:pt x="81" y="26"/>
                    </a:lnTo>
                    <a:lnTo>
                      <a:pt x="79" y="22"/>
                    </a:lnTo>
                    <a:lnTo>
                      <a:pt x="76" y="20"/>
                    </a:lnTo>
                    <a:lnTo>
                      <a:pt x="73" y="17"/>
                    </a:lnTo>
                    <a:lnTo>
                      <a:pt x="70" y="15"/>
                    </a:lnTo>
                    <a:lnTo>
                      <a:pt x="67" y="13"/>
                    </a:lnTo>
                    <a:lnTo>
                      <a:pt x="64" y="11"/>
                    </a:lnTo>
                    <a:lnTo>
                      <a:pt x="60" y="10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8" y="9"/>
                    </a:lnTo>
                    <a:lnTo>
                      <a:pt x="47" y="9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2" y="9"/>
                    </a:lnTo>
                    <a:lnTo>
                      <a:pt x="40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5" y="11"/>
                    </a:lnTo>
                    <a:lnTo>
                      <a:pt x="34" y="11"/>
                    </a:lnTo>
                    <a:lnTo>
                      <a:pt x="32" y="12"/>
                    </a:lnTo>
                    <a:lnTo>
                      <a:pt x="31" y="12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6" y="16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1" y="20"/>
                    </a:lnTo>
                    <a:lnTo>
                      <a:pt x="20" y="21"/>
                    </a:lnTo>
                    <a:lnTo>
                      <a:pt x="18" y="23"/>
                    </a:lnTo>
                    <a:lnTo>
                      <a:pt x="17" y="25"/>
                    </a:lnTo>
                    <a:lnTo>
                      <a:pt x="16" y="27"/>
                    </a:lnTo>
                    <a:lnTo>
                      <a:pt x="15" y="28"/>
                    </a:lnTo>
                    <a:lnTo>
                      <a:pt x="14" y="30"/>
                    </a:lnTo>
                    <a:lnTo>
                      <a:pt x="13" y="32"/>
                    </a:lnTo>
                    <a:lnTo>
                      <a:pt x="12" y="34"/>
                    </a:lnTo>
                    <a:lnTo>
                      <a:pt x="11" y="36"/>
                    </a:lnTo>
                    <a:lnTo>
                      <a:pt x="11" y="38"/>
                    </a:lnTo>
                    <a:lnTo>
                      <a:pt x="10" y="40"/>
                    </a:lnTo>
                    <a:lnTo>
                      <a:pt x="10" y="42"/>
                    </a:lnTo>
                    <a:lnTo>
                      <a:pt x="10" y="44"/>
                    </a:lnTo>
                    <a:lnTo>
                      <a:pt x="10" y="46"/>
                    </a:lnTo>
                    <a:close/>
                    <a:moveTo>
                      <a:pt x="0" y="46"/>
                    </a:moveTo>
                    <a:lnTo>
                      <a:pt x="0" y="44"/>
                    </a:lnTo>
                    <a:lnTo>
                      <a:pt x="0" y="41"/>
                    </a:lnTo>
                    <a:lnTo>
                      <a:pt x="0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5" y="3"/>
                    </a:lnTo>
                    <a:lnTo>
                      <a:pt x="67" y="3"/>
                    </a:lnTo>
                    <a:lnTo>
                      <a:pt x="69" y="4"/>
                    </a:lnTo>
                    <a:lnTo>
                      <a:pt x="71" y="5"/>
                    </a:lnTo>
                    <a:lnTo>
                      <a:pt x="73" y="6"/>
                    </a:lnTo>
                    <a:lnTo>
                      <a:pt x="75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1" y="11"/>
                    </a:lnTo>
                    <a:lnTo>
                      <a:pt x="82" y="13"/>
                    </a:lnTo>
                    <a:lnTo>
                      <a:pt x="84" y="15"/>
                    </a:lnTo>
                    <a:lnTo>
                      <a:pt x="86" y="17"/>
                    </a:lnTo>
                    <a:lnTo>
                      <a:pt x="87" y="18"/>
                    </a:lnTo>
                    <a:lnTo>
                      <a:pt x="89" y="20"/>
                    </a:lnTo>
                    <a:lnTo>
                      <a:pt x="90" y="22"/>
                    </a:lnTo>
                    <a:lnTo>
                      <a:pt x="91" y="24"/>
                    </a:lnTo>
                    <a:lnTo>
                      <a:pt x="92" y="26"/>
                    </a:lnTo>
                    <a:lnTo>
                      <a:pt x="94" y="28"/>
                    </a:lnTo>
                    <a:lnTo>
                      <a:pt x="94" y="30"/>
                    </a:lnTo>
                    <a:lnTo>
                      <a:pt x="95" y="32"/>
                    </a:lnTo>
                    <a:lnTo>
                      <a:pt x="96" y="34"/>
                    </a:lnTo>
                    <a:lnTo>
                      <a:pt x="96" y="36"/>
                    </a:lnTo>
                    <a:lnTo>
                      <a:pt x="97" y="39"/>
                    </a:lnTo>
                    <a:lnTo>
                      <a:pt x="97" y="41"/>
                    </a:lnTo>
                    <a:lnTo>
                      <a:pt x="97" y="44"/>
                    </a:lnTo>
                    <a:lnTo>
                      <a:pt x="97" y="46"/>
                    </a:lnTo>
                    <a:lnTo>
                      <a:pt x="97" y="48"/>
                    </a:lnTo>
                    <a:lnTo>
                      <a:pt x="97" y="51"/>
                    </a:lnTo>
                    <a:lnTo>
                      <a:pt x="97" y="53"/>
                    </a:lnTo>
                    <a:lnTo>
                      <a:pt x="96" y="55"/>
                    </a:lnTo>
                    <a:lnTo>
                      <a:pt x="96" y="57"/>
                    </a:lnTo>
                    <a:lnTo>
                      <a:pt x="95" y="59"/>
                    </a:lnTo>
                    <a:lnTo>
                      <a:pt x="95" y="62"/>
                    </a:lnTo>
                    <a:lnTo>
                      <a:pt x="94" y="63"/>
                    </a:lnTo>
                    <a:lnTo>
                      <a:pt x="93" y="65"/>
                    </a:lnTo>
                    <a:lnTo>
                      <a:pt x="92" y="67"/>
                    </a:lnTo>
                    <a:lnTo>
                      <a:pt x="91" y="69"/>
                    </a:lnTo>
                    <a:lnTo>
                      <a:pt x="90" y="71"/>
                    </a:lnTo>
                    <a:lnTo>
                      <a:pt x="89" y="73"/>
                    </a:lnTo>
                    <a:lnTo>
                      <a:pt x="87" y="74"/>
                    </a:lnTo>
                    <a:lnTo>
                      <a:pt x="86" y="76"/>
                    </a:lnTo>
                    <a:lnTo>
                      <a:pt x="85" y="78"/>
                    </a:lnTo>
                    <a:lnTo>
                      <a:pt x="83" y="80"/>
                    </a:lnTo>
                    <a:lnTo>
                      <a:pt x="81" y="81"/>
                    </a:lnTo>
                    <a:lnTo>
                      <a:pt x="79" y="83"/>
                    </a:lnTo>
                    <a:lnTo>
                      <a:pt x="77" y="84"/>
                    </a:lnTo>
                    <a:lnTo>
                      <a:pt x="75" y="86"/>
                    </a:lnTo>
                    <a:lnTo>
                      <a:pt x="72" y="87"/>
                    </a:lnTo>
                    <a:lnTo>
                      <a:pt x="70" y="88"/>
                    </a:lnTo>
                    <a:lnTo>
                      <a:pt x="68" y="89"/>
                    </a:lnTo>
                    <a:lnTo>
                      <a:pt x="66" y="90"/>
                    </a:lnTo>
                    <a:lnTo>
                      <a:pt x="64" y="91"/>
                    </a:lnTo>
                    <a:lnTo>
                      <a:pt x="61" y="92"/>
                    </a:lnTo>
                    <a:lnTo>
                      <a:pt x="59" y="92"/>
                    </a:lnTo>
                    <a:lnTo>
                      <a:pt x="56" y="92"/>
                    </a:lnTo>
                    <a:lnTo>
                      <a:pt x="54" y="93"/>
                    </a:lnTo>
                    <a:lnTo>
                      <a:pt x="51" y="93"/>
                    </a:lnTo>
                    <a:lnTo>
                      <a:pt x="48" y="93"/>
                    </a:lnTo>
                    <a:lnTo>
                      <a:pt x="43" y="93"/>
                    </a:lnTo>
                    <a:lnTo>
                      <a:pt x="39" y="92"/>
                    </a:lnTo>
                    <a:lnTo>
                      <a:pt x="34" y="91"/>
                    </a:lnTo>
                    <a:lnTo>
                      <a:pt x="30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2" name="任意多边形 222241"/>
              <p:cNvSpPr/>
              <p:nvPr/>
            </p:nvSpPr>
            <p:spPr>
              <a:xfrm>
                <a:off x="6924" y="2046"/>
                <a:ext cx="165" cy="133"/>
              </a:xfrm>
              <a:custGeom>
                <a:avLst/>
                <a:gdLst/>
                <a:ahLst/>
                <a:cxnLst/>
                <a:pathLst>
                  <a:path w="94" h="90">
                    <a:moveTo>
                      <a:pt x="0" y="90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47" y="78"/>
                    </a:lnTo>
                    <a:lnTo>
                      <a:pt x="80" y="0"/>
                    </a:lnTo>
                    <a:lnTo>
                      <a:pt x="94" y="0"/>
                    </a:lnTo>
                    <a:lnTo>
                      <a:pt x="94" y="90"/>
                    </a:lnTo>
                    <a:lnTo>
                      <a:pt x="85" y="90"/>
                    </a:lnTo>
                    <a:lnTo>
                      <a:pt x="85" y="10"/>
                    </a:lnTo>
                    <a:lnTo>
                      <a:pt x="51" y="90"/>
                    </a:lnTo>
                    <a:lnTo>
                      <a:pt x="43" y="90"/>
                    </a:lnTo>
                    <a:lnTo>
                      <a:pt x="9" y="10"/>
                    </a:lnTo>
                    <a:lnTo>
                      <a:pt x="9" y="9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3" name="任意多边形 222242"/>
              <p:cNvSpPr/>
              <p:nvPr/>
            </p:nvSpPr>
            <p:spPr>
              <a:xfrm>
                <a:off x="7176" y="2043"/>
                <a:ext cx="171" cy="137"/>
              </a:xfrm>
              <a:custGeom>
                <a:avLst/>
                <a:gdLst/>
                <a:ahLst/>
                <a:cxnLst/>
                <a:pathLst>
                  <a:path w="98" h="93">
                    <a:moveTo>
                      <a:pt x="38" y="48"/>
                    </a:moveTo>
                    <a:lnTo>
                      <a:pt x="98" y="48"/>
                    </a:lnTo>
                    <a:lnTo>
                      <a:pt x="97" y="53"/>
                    </a:lnTo>
                    <a:lnTo>
                      <a:pt x="97" y="58"/>
                    </a:lnTo>
                    <a:lnTo>
                      <a:pt x="95" y="62"/>
                    </a:lnTo>
                    <a:lnTo>
                      <a:pt x="94" y="66"/>
                    </a:lnTo>
                    <a:lnTo>
                      <a:pt x="92" y="70"/>
                    </a:lnTo>
                    <a:lnTo>
                      <a:pt x="89" y="74"/>
                    </a:lnTo>
                    <a:lnTo>
                      <a:pt x="86" y="77"/>
                    </a:lnTo>
                    <a:lnTo>
                      <a:pt x="83" y="80"/>
                    </a:lnTo>
                    <a:lnTo>
                      <a:pt x="79" y="83"/>
                    </a:lnTo>
                    <a:lnTo>
                      <a:pt x="75" y="86"/>
                    </a:lnTo>
                    <a:lnTo>
                      <a:pt x="72" y="88"/>
                    </a:lnTo>
                    <a:lnTo>
                      <a:pt x="67" y="90"/>
                    </a:lnTo>
                    <a:lnTo>
                      <a:pt x="63" y="91"/>
                    </a:lnTo>
                    <a:lnTo>
                      <a:pt x="59" y="92"/>
                    </a:lnTo>
                    <a:lnTo>
                      <a:pt x="54" y="93"/>
                    </a:lnTo>
                    <a:lnTo>
                      <a:pt x="49" y="93"/>
                    </a:lnTo>
                    <a:lnTo>
                      <a:pt x="44" y="93"/>
                    </a:lnTo>
                    <a:lnTo>
                      <a:pt x="39" y="92"/>
                    </a:lnTo>
                    <a:lnTo>
                      <a:pt x="34" y="91"/>
                    </a:lnTo>
                    <a:lnTo>
                      <a:pt x="29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3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8" y="20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9" y="4"/>
                    </a:lnTo>
                    <a:lnTo>
                      <a:pt x="31" y="3"/>
                    </a:lnTo>
                    <a:lnTo>
                      <a:pt x="33" y="2"/>
                    </a:lnTo>
                    <a:lnTo>
                      <a:pt x="35" y="2"/>
                    </a:lnTo>
                    <a:lnTo>
                      <a:pt x="37" y="1"/>
                    </a:lnTo>
                    <a:lnTo>
                      <a:pt x="40" y="1"/>
                    </a:lnTo>
                    <a:lnTo>
                      <a:pt x="42" y="0"/>
                    </a:lnTo>
                    <a:lnTo>
                      <a:pt x="45" y="0"/>
                    </a:lnTo>
                    <a:lnTo>
                      <a:pt x="47" y="0"/>
                    </a:lnTo>
                    <a:lnTo>
                      <a:pt x="50" y="0"/>
                    </a:lnTo>
                    <a:lnTo>
                      <a:pt x="54" y="0"/>
                    </a:lnTo>
                    <a:lnTo>
                      <a:pt x="57" y="0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6" y="3"/>
                    </a:lnTo>
                    <a:lnTo>
                      <a:pt x="69" y="4"/>
                    </a:lnTo>
                    <a:lnTo>
                      <a:pt x="72" y="5"/>
                    </a:lnTo>
                    <a:lnTo>
                      <a:pt x="75" y="6"/>
                    </a:lnTo>
                    <a:lnTo>
                      <a:pt x="78" y="8"/>
                    </a:lnTo>
                    <a:lnTo>
                      <a:pt x="80" y="10"/>
                    </a:lnTo>
                    <a:lnTo>
                      <a:pt x="83" y="12"/>
                    </a:lnTo>
                    <a:lnTo>
                      <a:pt x="85" y="14"/>
                    </a:lnTo>
                    <a:lnTo>
                      <a:pt x="87" y="16"/>
                    </a:lnTo>
                    <a:lnTo>
                      <a:pt x="89" y="19"/>
                    </a:lnTo>
                    <a:lnTo>
                      <a:pt x="91" y="22"/>
                    </a:lnTo>
                    <a:lnTo>
                      <a:pt x="93" y="24"/>
                    </a:lnTo>
                    <a:lnTo>
                      <a:pt x="81" y="24"/>
                    </a:lnTo>
                    <a:lnTo>
                      <a:pt x="79" y="22"/>
                    </a:lnTo>
                    <a:lnTo>
                      <a:pt x="78" y="21"/>
                    </a:lnTo>
                    <a:lnTo>
                      <a:pt x="76" y="19"/>
                    </a:lnTo>
                    <a:lnTo>
                      <a:pt x="74" y="17"/>
                    </a:lnTo>
                    <a:lnTo>
                      <a:pt x="72" y="16"/>
                    </a:lnTo>
                    <a:lnTo>
                      <a:pt x="70" y="15"/>
                    </a:lnTo>
                    <a:lnTo>
                      <a:pt x="69" y="14"/>
                    </a:lnTo>
                    <a:lnTo>
                      <a:pt x="67" y="12"/>
                    </a:lnTo>
                    <a:lnTo>
                      <a:pt x="65" y="11"/>
                    </a:lnTo>
                    <a:lnTo>
                      <a:pt x="63" y="11"/>
                    </a:lnTo>
                    <a:lnTo>
                      <a:pt x="61" y="10"/>
                    </a:lnTo>
                    <a:lnTo>
                      <a:pt x="59" y="10"/>
                    </a:lnTo>
                    <a:lnTo>
                      <a:pt x="56" y="9"/>
                    </a:lnTo>
                    <a:lnTo>
                      <a:pt x="54" y="9"/>
                    </a:lnTo>
                    <a:lnTo>
                      <a:pt x="52" y="9"/>
                    </a:lnTo>
                    <a:lnTo>
                      <a:pt x="49" y="9"/>
                    </a:lnTo>
                    <a:lnTo>
                      <a:pt x="45" y="9"/>
                    </a:lnTo>
                    <a:lnTo>
                      <a:pt x="41" y="9"/>
                    </a:lnTo>
                    <a:lnTo>
                      <a:pt x="37" y="10"/>
                    </a:lnTo>
                    <a:lnTo>
                      <a:pt x="34" y="11"/>
                    </a:lnTo>
                    <a:lnTo>
                      <a:pt x="31" y="13"/>
                    </a:lnTo>
                    <a:lnTo>
                      <a:pt x="27" y="15"/>
                    </a:lnTo>
                    <a:lnTo>
                      <a:pt x="24" y="17"/>
                    </a:lnTo>
                    <a:lnTo>
                      <a:pt x="21" y="20"/>
                    </a:lnTo>
                    <a:lnTo>
                      <a:pt x="19" y="22"/>
                    </a:lnTo>
                    <a:lnTo>
                      <a:pt x="16" y="26"/>
                    </a:lnTo>
                    <a:lnTo>
                      <a:pt x="14" y="29"/>
                    </a:lnTo>
                    <a:lnTo>
                      <a:pt x="13" y="32"/>
                    </a:lnTo>
                    <a:lnTo>
                      <a:pt x="12" y="35"/>
                    </a:lnTo>
                    <a:lnTo>
                      <a:pt x="11" y="39"/>
                    </a:lnTo>
                    <a:lnTo>
                      <a:pt x="10" y="42"/>
                    </a:lnTo>
                    <a:lnTo>
                      <a:pt x="10" y="46"/>
                    </a:lnTo>
                    <a:lnTo>
                      <a:pt x="10" y="50"/>
                    </a:lnTo>
                    <a:lnTo>
                      <a:pt x="11" y="54"/>
                    </a:lnTo>
                    <a:lnTo>
                      <a:pt x="12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1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1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50" y="84"/>
                    </a:lnTo>
                    <a:lnTo>
                      <a:pt x="53" y="84"/>
                    </a:lnTo>
                    <a:lnTo>
                      <a:pt x="56" y="84"/>
                    </a:lnTo>
                    <a:lnTo>
                      <a:pt x="59" y="83"/>
                    </a:lnTo>
                    <a:lnTo>
                      <a:pt x="62" y="82"/>
                    </a:lnTo>
                    <a:lnTo>
                      <a:pt x="65" y="81"/>
                    </a:lnTo>
                    <a:lnTo>
                      <a:pt x="68" y="80"/>
                    </a:lnTo>
                    <a:lnTo>
                      <a:pt x="70" y="78"/>
                    </a:lnTo>
                    <a:lnTo>
                      <a:pt x="73" y="77"/>
                    </a:lnTo>
                    <a:lnTo>
                      <a:pt x="76" y="75"/>
                    </a:lnTo>
                    <a:lnTo>
                      <a:pt x="78" y="72"/>
                    </a:lnTo>
                    <a:lnTo>
                      <a:pt x="80" y="70"/>
                    </a:lnTo>
                    <a:lnTo>
                      <a:pt x="82" y="68"/>
                    </a:lnTo>
                    <a:lnTo>
                      <a:pt x="83" y="65"/>
                    </a:lnTo>
                    <a:lnTo>
                      <a:pt x="85" y="62"/>
                    </a:lnTo>
                    <a:lnTo>
                      <a:pt x="86" y="59"/>
                    </a:lnTo>
                    <a:lnTo>
                      <a:pt x="87" y="56"/>
                    </a:lnTo>
                    <a:lnTo>
                      <a:pt x="38" y="56"/>
                    </a:lnTo>
                    <a:lnTo>
                      <a:pt x="38" y="48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4" name="任意多边形 222243"/>
              <p:cNvSpPr/>
              <p:nvPr/>
            </p:nvSpPr>
            <p:spPr>
              <a:xfrm>
                <a:off x="7366" y="2046"/>
                <a:ext cx="107" cy="133"/>
              </a:xfrm>
              <a:custGeom>
                <a:avLst/>
                <a:gdLst/>
                <a:ahLst/>
                <a:cxnLst/>
                <a:pathLst>
                  <a:path w="61" h="90">
                    <a:moveTo>
                      <a:pt x="9" y="9"/>
                    </a:moveTo>
                    <a:lnTo>
                      <a:pt x="9" y="90"/>
                    </a:lnTo>
                    <a:lnTo>
                      <a:pt x="0" y="90"/>
                    </a:lnTo>
                    <a:lnTo>
                      <a:pt x="0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5" y="0"/>
                    </a:lnTo>
                    <a:lnTo>
                      <a:pt x="36" y="0"/>
                    </a:lnTo>
                    <a:lnTo>
                      <a:pt x="38" y="1"/>
                    </a:lnTo>
                    <a:lnTo>
                      <a:pt x="39" y="1"/>
                    </a:lnTo>
                    <a:lnTo>
                      <a:pt x="40" y="1"/>
                    </a:lnTo>
                    <a:lnTo>
                      <a:pt x="42" y="2"/>
                    </a:lnTo>
                    <a:lnTo>
                      <a:pt x="43" y="2"/>
                    </a:lnTo>
                    <a:lnTo>
                      <a:pt x="44" y="3"/>
                    </a:lnTo>
                    <a:lnTo>
                      <a:pt x="45" y="3"/>
                    </a:lnTo>
                    <a:lnTo>
                      <a:pt x="46" y="4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1" y="7"/>
                    </a:lnTo>
                    <a:lnTo>
                      <a:pt x="53" y="8"/>
                    </a:lnTo>
                    <a:lnTo>
                      <a:pt x="54" y="9"/>
                    </a:lnTo>
                    <a:lnTo>
                      <a:pt x="55" y="11"/>
                    </a:lnTo>
                    <a:lnTo>
                      <a:pt x="56" y="12"/>
                    </a:lnTo>
                    <a:lnTo>
                      <a:pt x="57" y="13"/>
                    </a:lnTo>
                    <a:lnTo>
                      <a:pt x="58" y="15"/>
                    </a:lnTo>
                    <a:lnTo>
                      <a:pt x="58" y="16"/>
                    </a:lnTo>
                    <a:lnTo>
                      <a:pt x="59" y="18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3"/>
                    </a:lnTo>
                    <a:lnTo>
                      <a:pt x="61" y="25"/>
                    </a:lnTo>
                    <a:lnTo>
                      <a:pt x="61" y="27"/>
                    </a:lnTo>
                    <a:lnTo>
                      <a:pt x="61" y="28"/>
                    </a:lnTo>
                    <a:lnTo>
                      <a:pt x="61" y="31"/>
                    </a:lnTo>
                    <a:lnTo>
                      <a:pt x="61" y="33"/>
                    </a:lnTo>
                    <a:lnTo>
                      <a:pt x="60" y="36"/>
                    </a:lnTo>
                    <a:lnTo>
                      <a:pt x="59" y="38"/>
                    </a:lnTo>
                    <a:lnTo>
                      <a:pt x="58" y="40"/>
                    </a:lnTo>
                    <a:lnTo>
                      <a:pt x="57" y="42"/>
                    </a:lnTo>
                    <a:lnTo>
                      <a:pt x="56" y="44"/>
                    </a:lnTo>
                    <a:lnTo>
                      <a:pt x="54" y="46"/>
                    </a:lnTo>
                    <a:lnTo>
                      <a:pt x="53" y="48"/>
                    </a:lnTo>
                    <a:lnTo>
                      <a:pt x="51" y="50"/>
                    </a:lnTo>
                    <a:lnTo>
                      <a:pt x="49" y="51"/>
                    </a:lnTo>
                    <a:lnTo>
                      <a:pt x="47" y="52"/>
                    </a:lnTo>
                    <a:lnTo>
                      <a:pt x="45" y="53"/>
                    </a:lnTo>
                    <a:lnTo>
                      <a:pt x="43" y="54"/>
                    </a:lnTo>
                    <a:lnTo>
                      <a:pt x="40" y="54"/>
                    </a:lnTo>
                    <a:lnTo>
                      <a:pt x="38" y="55"/>
                    </a:lnTo>
                    <a:lnTo>
                      <a:pt x="61" y="90"/>
                    </a:lnTo>
                    <a:lnTo>
                      <a:pt x="50" y="90"/>
                    </a:lnTo>
                    <a:lnTo>
                      <a:pt x="22" y="46"/>
                    </a:lnTo>
                    <a:lnTo>
                      <a:pt x="30" y="46"/>
                    </a:lnTo>
                    <a:lnTo>
                      <a:pt x="33" y="46"/>
                    </a:lnTo>
                    <a:lnTo>
                      <a:pt x="35" y="46"/>
                    </a:lnTo>
                    <a:lnTo>
                      <a:pt x="37" y="46"/>
                    </a:lnTo>
                    <a:lnTo>
                      <a:pt x="39" y="45"/>
                    </a:lnTo>
                    <a:lnTo>
                      <a:pt x="40" y="44"/>
                    </a:lnTo>
                    <a:lnTo>
                      <a:pt x="42" y="44"/>
                    </a:lnTo>
                    <a:lnTo>
                      <a:pt x="44" y="43"/>
                    </a:lnTo>
                    <a:lnTo>
                      <a:pt x="45" y="41"/>
                    </a:lnTo>
                    <a:lnTo>
                      <a:pt x="46" y="40"/>
                    </a:lnTo>
                    <a:lnTo>
                      <a:pt x="48" y="39"/>
                    </a:lnTo>
                    <a:lnTo>
                      <a:pt x="49" y="37"/>
                    </a:lnTo>
                    <a:lnTo>
                      <a:pt x="50" y="36"/>
                    </a:lnTo>
                    <a:lnTo>
                      <a:pt x="50" y="34"/>
                    </a:lnTo>
                    <a:lnTo>
                      <a:pt x="51" y="32"/>
                    </a:lnTo>
                    <a:lnTo>
                      <a:pt x="51" y="30"/>
                    </a:lnTo>
                    <a:lnTo>
                      <a:pt x="51" y="28"/>
                    </a:lnTo>
                    <a:lnTo>
                      <a:pt x="51" y="27"/>
                    </a:lnTo>
                    <a:lnTo>
                      <a:pt x="51" y="26"/>
                    </a:lnTo>
                    <a:lnTo>
                      <a:pt x="51" y="25"/>
                    </a:lnTo>
                    <a:lnTo>
                      <a:pt x="50" y="24"/>
                    </a:lnTo>
                    <a:lnTo>
                      <a:pt x="50" y="23"/>
                    </a:lnTo>
                    <a:lnTo>
                      <a:pt x="50" y="22"/>
                    </a:lnTo>
                    <a:lnTo>
                      <a:pt x="50" y="21"/>
                    </a:lnTo>
                    <a:lnTo>
                      <a:pt x="49" y="20"/>
                    </a:lnTo>
                    <a:lnTo>
                      <a:pt x="49" y="19"/>
                    </a:lnTo>
                    <a:lnTo>
                      <a:pt x="48" y="18"/>
                    </a:lnTo>
                    <a:lnTo>
                      <a:pt x="48" y="17"/>
                    </a:lnTo>
                    <a:lnTo>
                      <a:pt x="47" y="16"/>
                    </a:lnTo>
                    <a:lnTo>
                      <a:pt x="46" y="15"/>
                    </a:lnTo>
                    <a:lnTo>
                      <a:pt x="46" y="15"/>
                    </a:lnTo>
                    <a:lnTo>
                      <a:pt x="45" y="14"/>
                    </a:lnTo>
                    <a:lnTo>
                      <a:pt x="44" y="13"/>
                    </a:lnTo>
                    <a:lnTo>
                      <a:pt x="43" y="13"/>
                    </a:lnTo>
                    <a:lnTo>
                      <a:pt x="43" y="12"/>
                    </a:lnTo>
                    <a:lnTo>
                      <a:pt x="42" y="12"/>
                    </a:lnTo>
                    <a:lnTo>
                      <a:pt x="41" y="11"/>
                    </a:lnTo>
                    <a:lnTo>
                      <a:pt x="40" y="10"/>
                    </a:lnTo>
                    <a:lnTo>
                      <a:pt x="39" y="10"/>
                    </a:lnTo>
                    <a:lnTo>
                      <a:pt x="38" y="10"/>
                    </a:lnTo>
                    <a:lnTo>
                      <a:pt x="37" y="10"/>
                    </a:lnTo>
                    <a:lnTo>
                      <a:pt x="36" y="9"/>
                    </a:lnTo>
                    <a:lnTo>
                      <a:pt x="35" y="9"/>
                    </a:lnTo>
                    <a:lnTo>
                      <a:pt x="33" y="9"/>
                    </a:lnTo>
                    <a:lnTo>
                      <a:pt x="32" y="9"/>
                    </a:lnTo>
                    <a:lnTo>
                      <a:pt x="30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3" y="9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5" name="任意多边形 222244"/>
              <p:cNvSpPr>
                <a:spLocks noEditPoints="1"/>
              </p:cNvSpPr>
              <p:nvPr/>
            </p:nvSpPr>
            <p:spPr>
              <a:xfrm>
                <a:off x="7492" y="2043"/>
                <a:ext cx="169" cy="137"/>
              </a:xfrm>
              <a:custGeom>
                <a:avLst/>
                <a:gdLst/>
                <a:ahLst/>
                <a:cxnLst/>
                <a:pathLst>
                  <a:path w="97" h="93">
                    <a:moveTo>
                      <a:pt x="10" y="46"/>
                    </a:moveTo>
                    <a:lnTo>
                      <a:pt x="10" y="50"/>
                    </a:lnTo>
                    <a:lnTo>
                      <a:pt x="10" y="54"/>
                    </a:lnTo>
                    <a:lnTo>
                      <a:pt x="11" y="58"/>
                    </a:lnTo>
                    <a:lnTo>
                      <a:pt x="13" y="61"/>
                    </a:lnTo>
                    <a:lnTo>
                      <a:pt x="14" y="64"/>
                    </a:lnTo>
                    <a:lnTo>
                      <a:pt x="16" y="68"/>
                    </a:lnTo>
                    <a:lnTo>
                      <a:pt x="19" y="70"/>
                    </a:lnTo>
                    <a:lnTo>
                      <a:pt x="21" y="73"/>
                    </a:lnTo>
                    <a:lnTo>
                      <a:pt x="24" y="76"/>
                    </a:lnTo>
                    <a:lnTo>
                      <a:pt x="27" y="78"/>
                    </a:lnTo>
                    <a:lnTo>
                      <a:pt x="30" y="80"/>
                    </a:lnTo>
                    <a:lnTo>
                      <a:pt x="34" y="82"/>
                    </a:lnTo>
                    <a:lnTo>
                      <a:pt x="37" y="83"/>
                    </a:lnTo>
                    <a:lnTo>
                      <a:pt x="41" y="84"/>
                    </a:lnTo>
                    <a:lnTo>
                      <a:pt x="45" y="84"/>
                    </a:lnTo>
                    <a:lnTo>
                      <a:pt x="49" y="84"/>
                    </a:lnTo>
                    <a:lnTo>
                      <a:pt x="53" y="84"/>
                    </a:lnTo>
                    <a:lnTo>
                      <a:pt x="57" y="84"/>
                    </a:lnTo>
                    <a:lnTo>
                      <a:pt x="60" y="83"/>
                    </a:lnTo>
                    <a:lnTo>
                      <a:pt x="64" y="82"/>
                    </a:lnTo>
                    <a:lnTo>
                      <a:pt x="67" y="80"/>
                    </a:lnTo>
                    <a:lnTo>
                      <a:pt x="70" y="78"/>
                    </a:lnTo>
                    <a:lnTo>
                      <a:pt x="73" y="76"/>
                    </a:lnTo>
                    <a:lnTo>
                      <a:pt x="76" y="73"/>
                    </a:lnTo>
                    <a:lnTo>
                      <a:pt x="79" y="70"/>
                    </a:lnTo>
                    <a:lnTo>
                      <a:pt x="81" y="67"/>
                    </a:lnTo>
                    <a:lnTo>
                      <a:pt x="83" y="64"/>
                    </a:lnTo>
                    <a:lnTo>
                      <a:pt x="85" y="61"/>
                    </a:lnTo>
                    <a:lnTo>
                      <a:pt x="86" y="57"/>
                    </a:lnTo>
                    <a:lnTo>
                      <a:pt x="87" y="54"/>
                    </a:lnTo>
                    <a:lnTo>
                      <a:pt x="87" y="50"/>
                    </a:lnTo>
                    <a:lnTo>
                      <a:pt x="87" y="46"/>
                    </a:lnTo>
                    <a:lnTo>
                      <a:pt x="87" y="42"/>
                    </a:lnTo>
                    <a:lnTo>
                      <a:pt x="87" y="38"/>
                    </a:lnTo>
                    <a:lnTo>
                      <a:pt x="86" y="35"/>
                    </a:lnTo>
                    <a:lnTo>
                      <a:pt x="85" y="32"/>
                    </a:lnTo>
                    <a:lnTo>
                      <a:pt x="83" y="29"/>
                    </a:lnTo>
                    <a:lnTo>
                      <a:pt x="81" y="26"/>
                    </a:lnTo>
                    <a:lnTo>
                      <a:pt x="79" y="22"/>
                    </a:lnTo>
                    <a:lnTo>
                      <a:pt x="76" y="20"/>
                    </a:lnTo>
                    <a:lnTo>
                      <a:pt x="73" y="17"/>
                    </a:lnTo>
                    <a:lnTo>
                      <a:pt x="70" y="15"/>
                    </a:lnTo>
                    <a:lnTo>
                      <a:pt x="67" y="13"/>
                    </a:lnTo>
                    <a:lnTo>
                      <a:pt x="64" y="11"/>
                    </a:lnTo>
                    <a:lnTo>
                      <a:pt x="60" y="10"/>
                    </a:lnTo>
                    <a:lnTo>
                      <a:pt x="56" y="9"/>
                    </a:lnTo>
                    <a:lnTo>
                      <a:pt x="52" y="9"/>
                    </a:lnTo>
                    <a:lnTo>
                      <a:pt x="48" y="9"/>
                    </a:lnTo>
                    <a:lnTo>
                      <a:pt x="47" y="9"/>
                    </a:lnTo>
                    <a:lnTo>
                      <a:pt x="45" y="9"/>
                    </a:lnTo>
                    <a:lnTo>
                      <a:pt x="43" y="9"/>
                    </a:lnTo>
                    <a:lnTo>
                      <a:pt x="42" y="9"/>
                    </a:lnTo>
                    <a:lnTo>
                      <a:pt x="40" y="9"/>
                    </a:lnTo>
                    <a:lnTo>
                      <a:pt x="39" y="10"/>
                    </a:lnTo>
                    <a:lnTo>
                      <a:pt x="37" y="10"/>
                    </a:lnTo>
                    <a:lnTo>
                      <a:pt x="36" y="11"/>
                    </a:lnTo>
                    <a:lnTo>
                      <a:pt x="34" y="11"/>
                    </a:lnTo>
                    <a:lnTo>
                      <a:pt x="32" y="12"/>
                    </a:lnTo>
                    <a:lnTo>
                      <a:pt x="31" y="12"/>
                    </a:lnTo>
                    <a:lnTo>
                      <a:pt x="30" y="13"/>
                    </a:lnTo>
                    <a:lnTo>
                      <a:pt x="29" y="14"/>
                    </a:lnTo>
                    <a:lnTo>
                      <a:pt x="27" y="15"/>
                    </a:lnTo>
                    <a:lnTo>
                      <a:pt x="26" y="16"/>
                    </a:lnTo>
                    <a:lnTo>
                      <a:pt x="24" y="17"/>
                    </a:lnTo>
                    <a:lnTo>
                      <a:pt x="23" y="18"/>
                    </a:lnTo>
                    <a:lnTo>
                      <a:pt x="21" y="20"/>
                    </a:lnTo>
                    <a:lnTo>
                      <a:pt x="20" y="21"/>
                    </a:lnTo>
                    <a:lnTo>
                      <a:pt x="18" y="23"/>
                    </a:lnTo>
                    <a:lnTo>
                      <a:pt x="17" y="25"/>
                    </a:lnTo>
                    <a:lnTo>
                      <a:pt x="16" y="27"/>
                    </a:lnTo>
                    <a:lnTo>
                      <a:pt x="15" y="28"/>
                    </a:lnTo>
                    <a:lnTo>
                      <a:pt x="14" y="30"/>
                    </a:lnTo>
                    <a:lnTo>
                      <a:pt x="13" y="32"/>
                    </a:lnTo>
                    <a:lnTo>
                      <a:pt x="12" y="34"/>
                    </a:lnTo>
                    <a:lnTo>
                      <a:pt x="11" y="36"/>
                    </a:lnTo>
                    <a:lnTo>
                      <a:pt x="11" y="38"/>
                    </a:lnTo>
                    <a:lnTo>
                      <a:pt x="10" y="40"/>
                    </a:lnTo>
                    <a:lnTo>
                      <a:pt x="10" y="42"/>
                    </a:lnTo>
                    <a:lnTo>
                      <a:pt x="10" y="44"/>
                    </a:lnTo>
                    <a:lnTo>
                      <a:pt x="10" y="46"/>
                    </a:lnTo>
                    <a:close/>
                    <a:moveTo>
                      <a:pt x="0" y="46"/>
                    </a:moveTo>
                    <a:lnTo>
                      <a:pt x="0" y="44"/>
                    </a:lnTo>
                    <a:lnTo>
                      <a:pt x="0" y="41"/>
                    </a:lnTo>
                    <a:lnTo>
                      <a:pt x="1" y="39"/>
                    </a:lnTo>
                    <a:lnTo>
                      <a:pt x="1" y="37"/>
                    </a:lnTo>
                    <a:lnTo>
                      <a:pt x="1" y="34"/>
                    </a:lnTo>
                    <a:lnTo>
                      <a:pt x="2" y="32"/>
                    </a:lnTo>
                    <a:lnTo>
                      <a:pt x="3" y="30"/>
                    </a:lnTo>
                    <a:lnTo>
                      <a:pt x="4" y="28"/>
                    </a:lnTo>
                    <a:lnTo>
                      <a:pt x="5" y="26"/>
                    </a:lnTo>
                    <a:lnTo>
                      <a:pt x="6" y="24"/>
                    </a:lnTo>
                    <a:lnTo>
                      <a:pt x="7" y="22"/>
                    </a:lnTo>
                    <a:lnTo>
                      <a:pt x="9" y="20"/>
                    </a:lnTo>
                    <a:lnTo>
                      <a:pt x="10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3"/>
                    </a:lnTo>
                    <a:lnTo>
                      <a:pt x="17" y="11"/>
                    </a:lnTo>
                    <a:lnTo>
                      <a:pt x="19" y="10"/>
                    </a:lnTo>
                    <a:lnTo>
                      <a:pt x="20" y="9"/>
                    </a:lnTo>
                    <a:lnTo>
                      <a:pt x="22" y="7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8" y="4"/>
                    </a:lnTo>
                    <a:lnTo>
                      <a:pt x="30" y="3"/>
                    </a:lnTo>
                    <a:lnTo>
                      <a:pt x="32" y="3"/>
                    </a:lnTo>
                    <a:lnTo>
                      <a:pt x="34" y="2"/>
                    </a:lnTo>
                    <a:lnTo>
                      <a:pt x="37" y="1"/>
                    </a:lnTo>
                    <a:lnTo>
                      <a:pt x="39" y="1"/>
                    </a:lnTo>
                    <a:lnTo>
                      <a:pt x="41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9" y="0"/>
                    </a:lnTo>
                    <a:lnTo>
                      <a:pt x="51" y="0"/>
                    </a:lnTo>
                    <a:lnTo>
                      <a:pt x="53" y="0"/>
                    </a:lnTo>
                    <a:lnTo>
                      <a:pt x="56" y="0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3" y="2"/>
                    </a:lnTo>
                    <a:lnTo>
                      <a:pt x="65" y="3"/>
                    </a:lnTo>
                    <a:lnTo>
                      <a:pt x="67" y="3"/>
                    </a:lnTo>
                    <a:lnTo>
                      <a:pt x="69" y="4"/>
                    </a:lnTo>
                    <a:lnTo>
                      <a:pt x="71" y="5"/>
                    </a:lnTo>
                    <a:lnTo>
                      <a:pt x="73" y="6"/>
                    </a:lnTo>
                    <a:lnTo>
                      <a:pt x="75" y="7"/>
                    </a:lnTo>
                    <a:lnTo>
                      <a:pt x="77" y="9"/>
                    </a:lnTo>
                    <a:lnTo>
                      <a:pt x="79" y="10"/>
                    </a:lnTo>
                    <a:lnTo>
                      <a:pt x="81" y="11"/>
                    </a:lnTo>
                    <a:lnTo>
                      <a:pt x="82" y="13"/>
                    </a:lnTo>
                    <a:lnTo>
                      <a:pt x="84" y="15"/>
                    </a:lnTo>
                    <a:lnTo>
                      <a:pt x="86" y="17"/>
                    </a:lnTo>
                    <a:lnTo>
                      <a:pt x="87" y="18"/>
                    </a:lnTo>
                    <a:lnTo>
                      <a:pt x="89" y="20"/>
                    </a:lnTo>
                    <a:lnTo>
                      <a:pt x="90" y="22"/>
                    </a:lnTo>
                    <a:lnTo>
                      <a:pt x="91" y="24"/>
                    </a:lnTo>
                    <a:lnTo>
                      <a:pt x="92" y="26"/>
                    </a:lnTo>
                    <a:lnTo>
                      <a:pt x="94" y="28"/>
                    </a:lnTo>
                    <a:lnTo>
                      <a:pt x="94" y="30"/>
                    </a:lnTo>
                    <a:lnTo>
                      <a:pt x="95" y="32"/>
                    </a:lnTo>
                    <a:lnTo>
                      <a:pt x="96" y="34"/>
                    </a:lnTo>
                    <a:lnTo>
                      <a:pt x="96" y="36"/>
                    </a:lnTo>
                    <a:lnTo>
                      <a:pt x="97" y="39"/>
                    </a:lnTo>
                    <a:lnTo>
                      <a:pt x="97" y="41"/>
                    </a:lnTo>
                    <a:lnTo>
                      <a:pt x="97" y="44"/>
                    </a:lnTo>
                    <a:lnTo>
                      <a:pt x="97" y="46"/>
                    </a:lnTo>
                    <a:lnTo>
                      <a:pt x="97" y="48"/>
                    </a:lnTo>
                    <a:lnTo>
                      <a:pt x="97" y="51"/>
                    </a:lnTo>
                    <a:lnTo>
                      <a:pt x="97" y="53"/>
                    </a:lnTo>
                    <a:lnTo>
                      <a:pt x="96" y="55"/>
                    </a:lnTo>
                    <a:lnTo>
                      <a:pt x="96" y="57"/>
                    </a:lnTo>
                    <a:lnTo>
                      <a:pt x="95" y="59"/>
                    </a:lnTo>
                    <a:lnTo>
                      <a:pt x="95" y="62"/>
                    </a:lnTo>
                    <a:lnTo>
                      <a:pt x="94" y="63"/>
                    </a:lnTo>
                    <a:lnTo>
                      <a:pt x="93" y="65"/>
                    </a:lnTo>
                    <a:lnTo>
                      <a:pt x="92" y="67"/>
                    </a:lnTo>
                    <a:lnTo>
                      <a:pt x="91" y="69"/>
                    </a:lnTo>
                    <a:lnTo>
                      <a:pt x="90" y="71"/>
                    </a:lnTo>
                    <a:lnTo>
                      <a:pt x="89" y="73"/>
                    </a:lnTo>
                    <a:lnTo>
                      <a:pt x="87" y="74"/>
                    </a:lnTo>
                    <a:lnTo>
                      <a:pt x="86" y="76"/>
                    </a:lnTo>
                    <a:lnTo>
                      <a:pt x="85" y="78"/>
                    </a:lnTo>
                    <a:lnTo>
                      <a:pt x="83" y="80"/>
                    </a:lnTo>
                    <a:lnTo>
                      <a:pt x="81" y="81"/>
                    </a:lnTo>
                    <a:lnTo>
                      <a:pt x="79" y="83"/>
                    </a:lnTo>
                    <a:lnTo>
                      <a:pt x="77" y="84"/>
                    </a:lnTo>
                    <a:lnTo>
                      <a:pt x="75" y="86"/>
                    </a:lnTo>
                    <a:lnTo>
                      <a:pt x="72" y="87"/>
                    </a:lnTo>
                    <a:lnTo>
                      <a:pt x="70" y="88"/>
                    </a:lnTo>
                    <a:lnTo>
                      <a:pt x="68" y="89"/>
                    </a:lnTo>
                    <a:lnTo>
                      <a:pt x="66" y="90"/>
                    </a:lnTo>
                    <a:lnTo>
                      <a:pt x="64" y="91"/>
                    </a:lnTo>
                    <a:lnTo>
                      <a:pt x="61" y="92"/>
                    </a:lnTo>
                    <a:lnTo>
                      <a:pt x="59" y="92"/>
                    </a:lnTo>
                    <a:lnTo>
                      <a:pt x="56" y="92"/>
                    </a:lnTo>
                    <a:lnTo>
                      <a:pt x="54" y="93"/>
                    </a:lnTo>
                    <a:lnTo>
                      <a:pt x="51" y="93"/>
                    </a:lnTo>
                    <a:lnTo>
                      <a:pt x="48" y="93"/>
                    </a:lnTo>
                    <a:lnTo>
                      <a:pt x="43" y="93"/>
                    </a:lnTo>
                    <a:lnTo>
                      <a:pt x="38" y="92"/>
                    </a:lnTo>
                    <a:lnTo>
                      <a:pt x="34" y="91"/>
                    </a:lnTo>
                    <a:lnTo>
                      <a:pt x="30" y="89"/>
                    </a:lnTo>
                    <a:lnTo>
                      <a:pt x="25" y="88"/>
                    </a:lnTo>
                    <a:lnTo>
                      <a:pt x="21" y="85"/>
                    </a:lnTo>
                    <a:lnTo>
                      <a:pt x="17" y="83"/>
                    </a:lnTo>
                    <a:lnTo>
                      <a:pt x="14" y="79"/>
                    </a:lnTo>
                    <a:lnTo>
                      <a:pt x="11" y="76"/>
                    </a:lnTo>
                    <a:lnTo>
                      <a:pt x="8" y="72"/>
                    </a:lnTo>
                    <a:lnTo>
                      <a:pt x="5" y="68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6" name="任意多边形 222245"/>
              <p:cNvSpPr/>
              <p:nvPr/>
            </p:nvSpPr>
            <p:spPr>
              <a:xfrm>
                <a:off x="7682" y="2046"/>
                <a:ext cx="107" cy="134"/>
              </a:xfrm>
              <a:custGeom>
                <a:avLst/>
                <a:gdLst/>
                <a:ahLst/>
                <a:cxnLst/>
                <a:pathLst>
                  <a:path w="61" h="91">
                    <a:moveTo>
                      <a:pt x="0" y="0"/>
                    </a:moveTo>
                    <a:lnTo>
                      <a:pt x="9" y="0"/>
                    </a:lnTo>
                    <a:lnTo>
                      <a:pt x="9" y="56"/>
                    </a:lnTo>
                    <a:lnTo>
                      <a:pt x="9" y="58"/>
                    </a:lnTo>
                    <a:lnTo>
                      <a:pt x="9" y="60"/>
                    </a:lnTo>
                    <a:lnTo>
                      <a:pt x="9" y="61"/>
                    </a:lnTo>
                    <a:lnTo>
                      <a:pt x="9" y="62"/>
                    </a:lnTo>
                    <a:lnTo>
                      <a:pt x="9" y="63"/>
                    </a:lnTo>
                    <a:lnTo>
                      <a:pt x="10" y="64"/>
                    </a:lnTo>
                    <a:lnTo>
                      <a:pt x="10" y="65"/>
                    </a:lnTo>
                    <a:lnTo>
                      <a:pt x="10" y="66"/>
                    </a:lnTo>
                    <a:lnTo>
                      <a:pt x="10" y="67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9"/>
                    </a:lnTo>
                    <a:lnTo>
                      <a:pt x="11" y="70"/>
                    </a:lnTo>
                    <a:lnTo>
                      <a:pt x="11" y="70"/>
                    </a:lnTo>
                    <a:lnTo>
                      <a:pt x="11" y="71"/>
                    </a:lnTo>
                    <a:lnTo>
                      <a:pt x="11" y="72"/>
                    </a:lnTo>
                    <a:lnTo>
                      <a:pt x="12" y="73"/>
                    </a:lnTo>
                    <a:lnTo>
                      <a:pt x="13" y="74"/>
                    </a:lnTo>
                    <a:lnTo>
                      <a:pt x="14" y="75"/>
                    </a:lnTo>
                    <a:lnTo>
                      <a:pt x="15" y="76"/>
                    </a:lnTo>
                    <a:lnTo>
                      <a:pt x="16" y="77"/>
                    </a:lnTo>
                    <a:lnTo>
                      <a:pt x="17" y="78"/>
                    </a:lnTo>
                    <a:lnTo>
                      <a:pt x="18" y="79"/>
                    </a:lnTo>
                    <a:lnTo>
                      <a:pt x="19" y="80"/>
                    </a:lnTo>
                    <a:lnTo>
                      <a:pt x="20" y="80"/>
                    </a:lnTo>
                    <a:lnTo>
                      <a:pt x="22" y="81"/>
                    </a:lnTo>
                    <a:lnTo>
                      <a:pt x="23" y="82"/>
                    </a:lnTo>
                    <a:lnTo>
                      <a:pt x="25" y="82"/>
                    </a:lnTo>
                    <a:lnTo>
                      <a:pt x="26" y="82"/>
                    </a:lnTo>
                    <a:lnTo>
                      <a:pt x="27" y="82"/>
                    </a:lnTo>
                    <a:lnTo>
                      <a:pt x="29" y="83"/>
                    </a:lnTo>
                    <a:lnTo>
                      <a:pt x="30" y="83"/>
                    </a:lnTo>
                    <a:lnTo>
                      <a:pt x="33" y="83"/>
                    </a:lnTo>
                    <a:lnTo>
                      <a:pt x="35" y="82"/>
                    </a:lnTo>
                    <a:lnTo>
                      <a:pt x="38" y="82"/>
                    </a:lnTo>
                    <a:lnTo>
                      <a:pt x="40" y="81"/>
                    </a:lnTo>
                    <a:lnTo>
                      <a:pt x="42" y="80"/>
                    </a:lnTo>
                    <a:lnTo>
                      <a:pt x="43" y="79"/>
                    </a:lnTo>
                    <a:lnTo>
                      <a:pt x="45" y="78"/>
                    </a:lnTo>
                    <a:lnTo>
                      <a:pt x="46" y="76"/>
                    </a:lnTo>
                    <a:lnTo>
                      <a:pt x="48" y="74"/>
                    </a:lnTo>
                    <a:lnTo>
                      <a:pt x="49" y="72"/>
                    </a:lnTo>
                    <a:lnTo>
                      <a:pt x="49" y="69"/>
                    </a:lnTo>
                    <a:lnTo>
                      <a:pt x="50" y="67"/>
                    </a:lnTo>
                    <a:lnTo>
                      <a:pt x="51" y="64"/>
                    </a:lnTo>
                    <a:lnTo>
                      <a:pt x="51" y="61"/>
                    </a:lnTo>
                    <a:lnTo>
                      <a:pt x="51" y="58"/>
                    </a:lnTo>
                    <a:lnTo>
                      <a:pt x="51" y="55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1" y="57"/>
                    </a:lnTo>
                    <a:lnTo>
                      <a:pt x="61" y="61"/>
                    </a:lnTo>
                    <a:lnTo>
                      <a:pt x="60" y="65"/>
                    </a:lnTo>
                    <a:lnTo>
                      <a:pt x="60" y="68"/>
                    </a:lnTo>
                    <a:lnTo>
                      <a:pt x="59" y="72"/>
                    </a:lnTo>
                    <a:lnTo>
                      <a:pt x="58" y="75"/>
                    </a:lnTo>
                    <a:lnTo>
                      <a:pt x="57" y="78"/>
                    </a:lnTo>
                    <a:lnTo>
                      <a:pt x="55" y="80"/>
                    </a:lnTo>
                    <a:lnTo>
                      <a:pt x="53" y="82"/>
                    </a:lnTo>
                    <a:lnTo>
                      <a:pt x="51" y="85"/>
                    </a:lnTo>
                    <a:lnTo>
                      <a:pt x="49" y="86"/>
                    </a:lnTo>
                    <a:lnTo>
                      <a:pt x="47" y="88"/>
                    </a:lnTo>
                    <a:lnTo>
                      <a:pt x="44" y="89"/>
                    </a:lnTo>
                    <a:lnTo>
                      <a:pt x="41" y="90"/>
                    </a:lnTo>
                    <a:lnTo>
                      <a:pt x="38" y="91"/>
                    </a:lnTo>
                    <a:lnTo>
                      <a:pt x="34" y="91"/>
                    </a:lnTo>
                    <a:lnTo>
                      <a:pt x="31" y="91"/>
                    </a:lnTo>
                    <a:lnTo>
                      <a:pt x="27" y="91"/>
                    </a:lnTo>
                    <a:lnTo>
                      <a:pt x="23" y="91"/>
                    </a:lnTo>
                    <a:lnTo>
                      <a:pt x="20" y="90"/>
                    </a:lnTo>
                    <a:lnTo>
                      <a:pt x="17" y="89"/>
                    </a:lnTo>
                    <a:lnTo>
                      <a:pt x="14" y="88"/>
                    </a:lnTo>
                    <a:lnTo>
                      <a:pt x="12" y="86"/>
                    </a:lnTo>
                    <a:lnTo>
                      <a:pt x="9" y="85"/>
                    </a:lnTo>
                    <a:lnTo>
                      <a:pt x="7" y="83"/>
                    </a:lnTo>
                    <a:lnTo>
                      <a:pt x="6" y="80"/>
                    </a:lnTo>
                    <a:lnTo>
                      <a:pt x="4" y="78"/>
                    </a:lnTo>
                    <a:lnTo>
                      <a:pt x="3" y="75"/>
                    </a:lnTo>
                    <a:lnTo>
                      <a:pt x="2" y="72"/>
                    </a:lnTo>
                    <a:lnTo>
                      <a:pt x="1" y="68"/>
                    </a:lnTo>
                    <a:lnTo>
                      <a:pt x="0" y="65"/>
                    </a:lnTo>
                    <a:lnTo>
                      <a:pt x="0" y="61"/>
                    </a:lnTo>
                    <a:lnTo>
                      <a:pt x="0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22247" name="任意多边形 222246"/>
              <p:cNvSpPr>
                <a:spLocks noEditPoints="1"/>
              </p:cNvSpPr>
              <p:nvPr/>
            </p:nvSpPr>
            <p:spPr>
              <a:xfrm>
                <a:off x="7815" y="2046"/>
                <a:ext cx="98" cy="133"/>
              </a:xfrm>
              <a:custGeom>
                <a:avLst/>
                <a:gdLst/>
                <a:ahLst/>
                <a:cxnLst/>
                <a:pathLst>
                  <a:path w="56" h="90">
                    <a:moveTo>
                      <a:pt x="9" y="9"/>
                    </a:moveTo>
                    <a:lnTo>
                      <a:pt x="9" y="43"/>
                    </a:lnTo>
                    <a:lnTo>
                      <a:pt x="23" y="43"/>
                    </a:lnTo>
                    <a:lnTo>
                      <a:pt x="26" y="43"/>
                    </a:lnTo>
                    <a:lnTo>
                      <a:pt x="28" y="43"/>
                    </a:lnTo>
                    <a:lnTo>
                      <a:pt x="31" y="42"/>
                    </a:lnTo>
                    <a:lnTo>
                      <a:pt x="33" y="42"/>
                    </a:lnTo>
                    <a:lnTo>
                      <a:pt x="35" y="41"/>
                    </a:lnTo>
                    <a:lnTo>
                      <a:pt x="37" y="40"/>
                    </a:lnTo>
                    <a:lnTo>
                      <a:pt x="39" y="40"/>
                    </a:lnTo>
                    <a:lnTo>
                      <a:pt x="40" y="39"/>
                    </a:lnTo>
                    <a:lnTo>
                      <a:pt x="42" y="38"/>
                    </a:lnTo>
                    <a:lnTo>
                      <a:pt x="43" y="36"/>
                    </a:lnTo>
                    <a:lnTo>
                      <a:pt x="44" y="35"/>
                    </a:lnTo>
                    <a:lnTo>
                      <a:pt x="44" y="33"/>
                    </a:lnTo>
                    <a:lnTo>
                      <a:pt x="45" y="32"/>
                    </a:lnTo>
                    <a:lnTo>
                      <a:pt x="45" y="30"/>
                    </a:lnTo>
                    <a:lnTo>
                      <a:pt x="46" y="28"/>
                    </a:lnTo>
                    <a:lnTo>
                      <a:pt x="46" y="26"/>
                    </a:lnTo>
                    <a:lnTo>
                      <a:pt x="46" y="24"/>
                    </a:lnTo>
                    <a:lnTo>
                      <a:pt x="45" y="22"/>
                    </a:lnTo>
                    <a:lnTo>
                      <a:pt x="45" y="20"/>
                    </a:lnTo>
                    <a:lnTo>
                      <a:pt x="44" y="18"/>
                    </a:lnTo>
                    <a:lnTo>
                      <a:pt x="44" y="16"/>
                    </a:lnTo>
                    <a:lnTo>
                      <a:pt x="43" y="15"/>
                    </a:lnTo>
                    <a:lnTo>
                      <a:pt x="42" y="14"/>
                    </a:lnTo>
                    <a:lnTo>
                      <a:pt x="40" y="13"/>
                    </a:lnTo>
                    <a:lnTo>
                      <a:pt x="39" y="12"/>
                    </a:lnTo>
                    <a:lnTo>
                      <a:pt x="37" y="11"/>
                    </a:lnTo>
                    <a:lnTo>
                      <a:pt x="35" y="10"/>
                    </a:lnTo>
                    <a:lnTo>
                      <a:pt x="33" y="10"/>
                    </a:lnTo>
                    <a:lnTo>
                      <a:pt x="31" y="9"/>
                    </a:lnTo>
                    <a:lnTo>
                      <a:pt x="28" y="9"/>
                    </a:lnTo>
                    <a:lnTo>
                      <a:pt x="25" y="9"/>
                    </a:lnTo>
                    <a:lnTo>
                      <a:pt x="22" y="9"/>
                    </a:lnTo>
                    <a:lnTo>
                      <a:pt x="9" y="9"/>
                    </a:lnTo>
                    <a:close/>
                    <a:moveTo>
                      <a:pt x="0" y="0"/>
                    </a:moveTo>
                    <a:lnTo>
                      <a:pt x="20" y="0"/>
                    </a:lnTo>
                    <a:lnTo>
                      <a:pt x="22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3" y="0"/>
                    </a:lnTo>
                    <a:lnTo>
                      <a:pt x="34" y="1"/>
                    </a:lnTo>
                    <a:lnTo>
                      <a:pt x="35" y="1"/>
                    </a:lnTo>
                    <a:lnTo>
                      <a:pt x="37" y="1"/>
                    </a:lnTo>
                    <a:lnTo>
                      <a:pt x="38" y="1"/>
                    </a:lnTo>
                    <a:lnTo>
                      <a:pt x="39" y="2"/>
                    </a:lnTo>
                    <a:lnTo>
                      <a:pt x="40" y="2"/>
                    </a:lnTo>
                    <a:lnTo>
                      <a:pt x="41" y="2"/>
                    </a:lnTo>
                    <a:lnTo>
                      <a:pt x="42" y="3"/>
                    </a:lnTo>
                    <a:lnTo>
                      <a:pt x="43" y="3"/>
                    </a:lnTo>
                    <a:lnTo>
                      <a:pt x="45" y="4"/>
                    </a:lnTo>
                    <a:lnTo>
                      <a:pt x="46" y="5"/>
                    </a:lnTo>
                    <a:lnTo>
                      <a:pt x="47" y="6"/>
                    </a:lnTo>
                    <a:lnTo>
                      <a:pt x="48" y="8"/>
                    </a:lnTo>
                    <a:lnTo>
                      <a:pt x="50" y="9"/>
                    </a:lnTo>
                    <a:lnTo>
                      <a:pt x="51" y="10"/>
                    </a:lnTo>
                    <a:lnTo>
                      <a:pt x="52" y="11"/>
                    </a:lnTo>
                    <a:lnTo>
                      <a:pt x="53" y="13"/>
                    </a:lnTo>
                    <a:lnTo>
                      <a:pt x="53" y="14"/>
                    </a:lnTo>
                    <a:lnTo>
                      <a:pt x="54" y="16"/>
                    </a:lnTo>
                    <a:lnTo>
                      <a:pt x="55" y="17"/>
                    </a:lnTo>
                    <a:lnTo>
                      <a:pt x="55" y="19"/>
                    </a:lnTo>
                    <a:lnTo>
                      <a:pt x="56" y="20"/>
                    </a:lnTo>
                    <a:lnTo>
                      <a:pt x="56" y="22"/>
                    </a:lnTo>
                    <a:lnTo>
                      <a:pt x="56" y="24"/>
                    </a:lnTo>
                    <a:lnTo>
                      <a:pt x="56" y="26"/>
                    </a:lnTo>
                    <a:lnTo>
                      <a:pt x="56" y="27"/>
                    </a:lnTo>
                    <a:lnTo>
                      <a:pt x="56" y="29"/>
                    </a:lnTo>
                    <a:lnTo>
                      <a:pt x="56" y="31"/>
                    </a:lnTo>
                    <a:lnTo>
                      <a:pt x="55" y="32"/>
                    </a:lnTo>
                    <a:lnTo>
                      <a:pt x="55" y="34"/>
                    </a:lnTo>
                    <a:lnTo>
                      <a:pt x="54" y="35"/>
                    </a:lnTo>
                    <a:lnTo>
                      <a:pt x="54" y="37"/>
                    </a:lnTo>
                    <a:lnTo>
                      <a:pt x="53" y="38"/>
                    </a:lnTo>
                    <a:lnTo>
                      <a:pt x="52" y="39"/>
                    </a:lnTo>
                    <a:lnTo>
                      <a:pt x="51" y="41"/>
                    </a:lnTo>
                    <a:lnTo>
                      <a:pt x="50" y="42"/>
                    </a:lnTo>
                    <a:lnTo>
                      <a:pt x="49" y="43"/>
                    </a:lnTo>
                    <a:lnTo>
                      <a:pt x="48" y="44"/>
                    </a:lnTo>
                    <a:lnTo>
                      <a:pt x="47" y="45"/>
                    </a:lnTo>
                    <a:lnTo>
                      <a:pt x="46" y="46"/>
                    </a:lnTo>
                    <a:lnTo>
                      <a:pt x="45" y="47"/>
                    </a:lnTo>
                    <a:lnTo>
                      <a:pt x="43" y="48"/>
                    </a:lnTo>
                    <a:lnTo>
                      <a:pt x="42" y="49"/>
                    </a:lnTo>
                    <a:lnTo>
                      <a:pt x="42" y="49"/>
                    </a:lnTo>
                    <a:lnTo>
                      <a:pt x="40" y="49"/>
                    </a:lnTo>
                    <a:lnTo>
                      <a:pt x="39" y="50"/>
                    </a:lnTo>
                    <a:lnTo>
                      <a:pt x="38" y="50"/>
                    </a:lnTo>
                    <a:lnTo>
                      <a:pt x="37" y="51"/>
                    </a:lnTo>
                    <a:lnTo>
                      <a:pt x="35" y="51"/>
                    </a:lnTo>
                    <a:lnTo>
                      <a:pt x="34" y="51"/>
                    </a:lnTo>
                    <a:lnTo>
                      <a:pt x="33" y="51"/>
                    </a:lnTo>
                    <a:lnTo>
                      <a:pt x="31" y="51"/>
                    </a:lnTo>
                    <a:lnTo>
                      <a:pt x="29" y="52"/>
                    </a:lnTo>
                    <a:lnTo>
                      <a:pt x="28" y="52"/>
                    </a:lnTo>
                    <a:lnTo>
                      <a:pt x="26" y="52"/>
                    </a:lnTo>
                    <a:lnTo>
                      <a:pt x="24" y="52"/>
                    </a:lnTo>
                    <a:lnTo>
                      <a:pt x="22" y="52"/>
                    </a:lnTo>
                    <a:lnTo>
                      <a:pt x="9" y="52"/>
                    </a:lnTo>
                    <a:lnTo>
                      <a:pt x="9" y="90"/>
                    </a:lnTo>
                    <a:lnTo>
                      <a:pt x="0" y="9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222248" name="矩形 222247"/>
          <p:cNvSpPr/>
          <p:nvPr userDrawn="1"/>
        </p:nvSpPr>
        <p:spPr>
          <a:xfrm>
            <a:off x="0" y="0"/>
            <a:ext cx="9144000" cy="38258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 anchorCtr="0"/>
          <a:p>
            <a:pPr lvl="0" algn="ctr">
              <a:lnSpc>
                <a:spcPct val="100000"/>
              </a:lnSpc>
            </a:pPr>
            <a:endParaRPr lang="zh-CN" altLang="en-US" sz="2400" u="none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2" name="图片 1" descr="E:\公司讯息\logo\商标（横）.png商标（横）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3"/>
          <a:srcRect/>
          <a:stretch>
            <a:fillRect/>
          </a:stretch>
        </p:blipFill>
        <p:spPr>
          <a:xfrm>
            <a:off x="117475" y="3810"/>
            <a:ext cx="1334135" cy="49403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>
            <p:custDataLst>
              <p:tags r:id="rId14"/>
            </p:custDataLst>
          </p:nvPr>
        </p:nvSpPr>
        <p:spPr>
          <a:xfrm>
            <a:off x="117475" y="6475730"/>
            <a:ext cx="2260600" cy="4241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400" b="1" u="none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www.leanplants.com</a:t>
            </a:r>
            <a:endParaRPr lang="zh-CN" altLang="en-US" sz="1400" b="1" u="none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2pPr>
      <a:lvl3pPr marL="914400" lvl="2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3pPr>
      <a:lvl4pPr marL="1371600" lvl="3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4pPr>
      <a:lvl5pPr marL="1828800" lvl="4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5pPr>
      <a:lvl6pPr marL="2286000" lvl="5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6pPr>
      <a:lvl7pPr marL="2743200" lvl="6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7pPr>
      <a:lvl8pPr marL="3200400" lvl="7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8pPr>
      <a:lvl9pPr marL="3657600" lvl="8" indent="0" algn="ctr" defTabSz="914400" rtl="0" eaLnBrk="1" fontAlgn="base" latinLnBrk="0" hangingPunct="1">
        <a:lnSpc>
          <a:spcPct val="120000"/>
        </a:lnSpc>
        <a:spcBef>
          <a:spcPct val="0"/>
        </a:spcBef>
        <a:spcAft>
          <a:spcPct val="0"/>
        </a:spcAft>
        <a:buNone/>
        <a:defRPr sz="4400" b="0" i="0" u="sng" kern="1200" baseline="0">
          <a:solidFill>
            <a:schemeClr val="tx1"/>
          </a:solidFill>
          <a:latin typeface="宋体" panose="02010600030101010101" pitchFamily="2" charset="-122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b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wmf"/><Relationship Id="rId1" Type="http://schemas.openxmlformats.org/officeDocument/2006/relationships/hyperlink" Target="file:///\\193.254.1.28\DQM\DQM%20Weekly%20Review\2005\WK03\MY%20VIDEO_010.av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0836" name="矩形 120835"/>
          <p:cNvSpPr/>
          <p:nvPr/>
        </p:nvSpPr>
        <p:spPr>
          <a:xfrm>
            <a:off x="0" y="0"/>
            <a:ext cx="9144000" cy="1690688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ctr" anchorCtr="0"/>
          <a:p>
            <a:pPr algn="l"/>
            <a:r>
              <a:rPr lang="zh-CN" altLang="en-US" u="sng" dirty="0">
                <a:latin typeface="Arial" panose="020B0604020202020204" pitchFamily="34" charset="0"/>
                <a:ea typeface="汉仪文黑-85W" panose="00020600040101010101" charset="-122"/>
              </a:rPr>
              <a:t> 益管科技</a:t>
            </a:r>
            <a:r>
              <a:rPr lang="en-US" altLang="zh-CN" u="sng" dirty="0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en-US" altLang="zh-CN" u="sng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pic>
        <p:nvPicPr>
          <p:cNvPr id="120838" name="图片 120837" descr="good middl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668463"/>
            <a:ext cx="9144000" cy="3565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0839" name="矩形 120838"/>
          <p:cNvSpPr/>
          <p:nvPr/>
        </p:nvSpPr>
        <p:spPr>
          <a:xfrm>
            <a:off x="88900" y="5167313"/>
            <a:ext cx="9144000" cy="1690687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0840" name="矩形 120839"/>
          <p:cNvSpPr/>
          <p:nvPr/>
        </p:nvSpPr>
        <p:spPr>
          <a:xfrm>
            <a:off x="506730" y="2262505"/>
            <a:ext cx="3862070" cy="195707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l">
              <a:lnSpc>
                <a:spcPct val="100000"/>
              </a:lnSpc>
            </a:pPr>
            <a:r>
              <a:rPr lang="en-US" altLang="zh-CN" sz="4000" b="1" u="none">
                <a:solidFill>
                  <a:schemeClr val="tx2"/>
                </a:solidFill>
                <a:latin typeface="Arial" panose="020B0604020202020204" pitchFamily="34" charset="0"/>
                <a:ea typeface="汉仪文黑-85W" panose="00020600040101010101" charset="-122"/>
                <a:cs typeface="汉仪书宋二简" panose="02010600000101010101" charset="-122"/>
              </a:rPr>
              <a:t>8D </a:t>
            </a:r>
            <a:r>
              <a:rPr lang="zh-CN" altLang="en-US" sz="4000" b="1" u="none" dirty="0">
                <a:solidFill>
                  <a:schemeClr val="tx2"/>
                </a:solidFill>
                <a:latin typeface="Arial" panose="020B0604020202020204" pitchFamily="34" charset="0"/>
                <a:ea typeface="汉仪文黑-85W" panose="00020600040101010101" charset="-122"/>
                <a:cs typeface="汉仪书宋二简" panose="02010600000101010101" charset="-122"/>
              </a:rPr>
              <a:t>培训资料</a:t>
            </a:r>
            <a:endParaRPr lang="zh-TW" altLang="en-US" sz="4000" b="1" u="none" dirty="0">
              <a:solidFill>
                <a:schemeClr val="tx2"/>
              </a:solidFill>
              <a:latin typeface="Arial" panose="020B0604020202020204" pitchFamily="34" charset="0"/>
              <a:ea typeface="汉仪文黑-85W" panose="00020600040101010101" charset="-122"/>
              <a:cs typeface="汉仪书宋二简" panose="02010600000101010101" charset="-122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66920" name="组合 166919"/>
          <p:cNvGrpSpPr/>
          <p:nvPr/>
        </p:nvGrpSpPr>
        <p:grpSpPr>
          <a:xfrm>
            <a:off x="1431925" y="1223963"/>
            <a:ext cx="6513513" cy="4975224"/>
            <a:chOff x="902" y="771"/>
            <a:chExt cx="4103" cy="3134"/>
          </a:xfrm>
        </p:grpSpPr>
        <p:grpSp>
          <p:nvGrpSpPr>
            <p:cNvPr id="166918" name="组合 166917"/>
            <p:cNvGrpSpPr/>
            <p:nvPr/>
          </p:nvGrpSpPr>
          <p:grpSpPr>
            <a:xfrm>
              <a:off x="2901" y="771"/>
              <a:ext cx="2104" cy="1627"/>
              <a:chOff x="3232" y="301"/>
              <a:chExt cx="2506" cy="1996"/>
            </a:xfrm>
          </p:grpSpPr>
          <p:grpSp>
            <p:nvGrpSpPr>
              <p:cNvPr id="151938" name="组合 151937"/>
              <p:cNvGrpSpPr/>
              <p:nvPr/>
            </p:nvGrpSpPr>
            <p:grpSpPr>
              <a:xfrm>
                <a:off x="3232" y="476"/>
                <a:ext cx="1886" cy="1821"/>
                <a:chOff x="1363" y="1315"/>
                <a:chExt cx="2190" cy="2190"/>
              </a:xfrm>
            </p:grpSpPr>
            <p:grpSp>
              <p:nvGrpSpPr>
                <p:cNvPr id="151939" name="组合 151938"/>
                <p:cNvGrpSpPr/>
                <p:nvPr/>
              </p:nvGrpSpPr>
              <p:grpSpPr>
                <a:xfrm>
                  <a:off x="1363" y="1315"/>
                  <a:ext cx="2190" cy="2190"/>
                  <a:chOff x="1363" y="1315"/>
                  <a:chExt cx="2190" cy="2190"/>
                </a:xfrm>
              </p:grpSpPr>
              <p:grpSp>
                <p:nvGrpSpPr>
                  <p:cNvPr id="151940" name="组合 151939"/>
                  <p:cNvGrpSpPr/>
                  <p:nvPr/>
                </p:nvGrpSpPr>
                <p:grpSpPr>
                  <a:xfrm>
                    <a:off x="1363" y="1315"/>
                    <a:ext cx="2190" cy="2190"/>
                    <a:chOff x="1363" y="1315"/>
                    <a:chExt cx="2190" cy="2190"/>
                  </a:xfrm>
                </p:grpSpPr>
                <p:grpSp>
                  <p:nvGrpSpPr>
                    <p:cNvPr id="151941" name="组合 151940"/>
                    <p:cNvGrpSpPr/>
                    <p:nvPr/>
                  </p:nvGrpSpPr>
                  <p:grpSpPr>
                    <a:xfrm>
                      <a:off x="1363" y="1315"/>
                      <a:ext cx="2190" cy="2190"/>
                      <a:chOff x="1363" y="1315"/>
                      <a:chExt cx="2190" cy="2190"/>
                    </a:xfrm>
                  </p:grpSpPr>
                  <p:sp>
                    <p:nvSpPr>
                      <p:cNvPr id="151942" name="椭圆 151941"/>
                      <p:cNvSpPr/>
                      <p:nvPr/>
                    </p:nvSpPr>
                    <p:spPr>
                      <a:xfrm>
                        <a:off x="1363" y="1315"/>
                        <a:ext cx="2190" cy="2190"/>
                      </a:xfrm>
                      <a:prstGeom prst="ellipse">
                        <a:avLst/>
                      </a:prstGeom>
                      <a:solidFill>
                        <a:srgbClr val="FF0000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1943" name="椭圆 151942"/>
                      <p:cNvSpPr/>
                      <p:nvPr/>
                    </p:nvSpPr>
                    <p:spPr>
                      <a:xfrm>
                        <a:off x="1595" y="1536"/>
                        <a:ext cx="1724" cy="1740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51944" name="椭圆 151943"/>
                    <p:cNvSpPr/>
                    <p:nvPr/>
                  </p:nvSpPr>
                  <p:spPr>
                    <a:xfrm>
                      <a:off x="1828" y="1772"/>
                      <a:ext cx="1258" cy="1268"/>
                    </a:xfrm>
                    <a:prstGeom prst="ellipse">
                      <a:avLst/>
                    </a:prstGeom>
                    <a:solidFill>
                      <a:srgbClr val="0000F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945" name="椭圆 151944"/>
                  <p:cNvSpPr/>
                  <p:nvPr/>
                </p:nvSpPr>
                <p:spPr>
                  <a:xfrm>
                    <a:off x="2057" y="2004"/>
                    <a:ext cx="800" cy="80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51946" name="椭圆 151945"/>
                <p:cNvSpPr/>
                <p:nvPr/>
              </p:nvSpPr>
              <p:spPr>
                <a:xfrm>
                  <a:off x="2289" y="2236"/>
                  <a:ext cx="336" cy="3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1947" name="组合 151946"/>
              <p:cNvGrpSpPr/>
              <p:nvPr/>
            </p:nvGrpSpPr>
            <p:grpSpPr>
              <a:xfrm>
                <a:off x="4914" y="459"/>
                <a:ext cx="784" cy="589"/>
                <a:chOff x="2476" y="1706"/>
                <a:chExt cx="910" cy="708"/>
              </a:xfrm>
            </p:grpSpPr>
            <p:sp>
              <p:nvSpPr>
                <p:cNvPr id="151948" name="任意多边形 151947"/>
                <p:cNvSpPr/>
                <p:nvPr/>
              </p:nvSpPr>
              <p:spPr>
                <a:xfrm>
                  <a:off x="2485" y="2366"/>
                  <a:ext cx="68" cy="47"/>
                </a:xfrm>
                <a:custGeom>
                  <a:avLst/>
                  <a:gdLst/>
                  <a:ahLst/>
                  <a:cxnLst/>
                  <a:pathLst>
                    <a:path w="68" h="47">
                      <a:moveTo>
                        <a:pt x="0" y="22"/>
                      </a:moveTo>
                      <a:lnTo>
                        <a:pt x="31" y="0"/>
                      </a:lnTo>
                      <a:lnTo>
                        <a:pt x="68" y="47"/>
                      </a:lnTo>
                      <a:lnTo>
                        <a:pt x="12" y="39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49" name="任意多边形 151948"/>
                <p:cNvSpPr/>
                <p:nvPr/>
              </p:nvSpPr>
              <p:spPr>
                <a:xfrm>
                  <a:off x="2476" y="2296"/>
                  <a:ext cx="39" cy="92"/>
                </a:xfrm>
                <a:custGeom>
                  <a:avLst/>
                  <a:gdLst/>
                  <a:ahLst/>
                  <a:cxnLst/>
                  <a:pathLst>
                    <a:path w="39" h="92">
                      <a:moveTo>
                        <a:pt x="25" y="0"/>
                      </a:moveTo>
                      <a:lnTo>
                        <a:pt x="39" y="70"/>
                      </a:lnTo>
                      <a:lnTo>
                        <a:pt x="9" y="92"/>
                      </a:lnTo>
                      <a:lnTo>
                        <a:pt x="0" y="7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5F5F5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50" name="任意多边形 151949"/>
                <p:cNvSpPr/>
                <p:nvPr/>
              </p:nvSpPr>
              <p:spPr>
                <a:xfrm>
                  <a:off x="2502" y="2295"/>
                  <a:ext cx="52" cy="119"/>
                </a:xfrm>
                <a:custGeom>
                  <a:avLst/>
                  <a:gdLst/>
                  <a:ahLst/>
                  <a:cxnLst/>
                  <a:pathLst>
                    <a:path w="52" h="119">
                      <a:moveTo>
                        <a:pt x="0" y="0"/>
                      </a:moveTo>
                      <a:lnTo>
                        <a:pt x="13" y="73"/>
                      </a:lnTo>
                      <a:lnTo>
                        <a:pt x="52" y="119"/>
                      </a:lnTo>
                      <a:lnTo>
                        <a:pt x="35" y="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51951" name="组合 151950"/>
                <p:cNvGrpSpPr/>
                <p:nvPr/>
              </p:nvGrpSpPr>
              <p:grpSpPr>
                <a:xfrm>
                  <a:off x="2509" y="1706"/>
                  <a:ext cx="877" cy="674"/>
                  <a:chOff x="2509" y="1706"/>
                  <a:chExt cx="877" cy="674"/>
                </a:xfrm>
              </p:grpSpPr>
              <p:sp>
                <p:nvSpPr>
                  <p:cNvPr id="151952" name="任意多边形 151951"/>
                  <p:cNvSpPr/>
                  <p:nvPr/>
                </p:nvSpPr>
                <p:spPr>
                  <a:xfrm>
                    <a:off x="2509" y="1896"/>
                    <a:ext cx="756" cy="484"/>
                  </a:xfrm>
                  <a:custGeom>
                    <a:avLst/>
                    <a:gdLst/>
                    <a:ahLst/>
                    <a:cxnLst/>
                    <a:pathLst>
                      <a:path w="756" h="484">
                        <a:moveTo>
                          <a:pt x="611" y="0"/>
                        </a:moveTo>
                        <a:lnTo>
                          <a:pt x="16" y="442"/>
                        </a:lnTo>
                        <a:lnTo>
                          <a:pt x="9" y="447"/>
                        </a:lnTo>
                        <a:lnTo>
                          <a:pt x="3" y="456"/>
                        </a:lnTo>
                        <a:lnTo>
                          <a:pt x="0" y="467"/>
                        </a:lnTo>
                        <a:lnTo>
                          <a:pt x="4" y="477"/>
                        </a:lnTo>
                        <a:lnTo>
                          <a:pt x="12" y="482"/>
                        </a:lnTo>
                        <a:lnTo>
                          <a:pt x="20" y="484"/>
                        </a:lnTo>
                        <a:lnTo>
                          <a:pt x="31" y="480"/>
                        </a:lnTo>
                        <a:lnTo>
                          <a:pt x="756" y="144"/>
                        </a:lnTo>
                        <a:lnTo>
                          <a:pt x="611" y="0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3" name="任意多边形 151952"/>
                  <p:cNvSpPr/>
                  <p:nvPr/>
                </p:nvSpPr>
                <p:spPr>
                  <a:xfrm>
                    <a:off x="3063" y="1870"/>
                    <a:ext cx="252" cy="116"/>
                  </a:xfrm>
                  <a:custGeom>
                    <a:avLst/>
                    <a:gdLst/>
                    <a:ahLst/>
                    <a:cxnLst/>
                    <a:pathLst>
                      <a:path w="252" h="116">
                        <a:moveTo>
                          <a:pt x="13" y="62"/>
                        </a:moveTo>
                        <a:lnTo>
                          <a:pt x="108" y="0"/>
                        </a:lnTo>
                        <a:lnTo>
                          <a:pt x="252" y="106"/>
                        </a:lnTo>
                        <a:lnTo>
                          <a:pt x="231" y="116"/>
                        </a:lnTo>
                        <a:lnTo>
                          <a:pt x="99" y="35"/>
                        </a:lnTo>
                        <a:lnTo>
                          <a:pt x="0" y="90"/>
                        </a:lnTo>
                        <a:lnTo>
                          <a:pt x="13" y="62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4" name="任意多边形 151953"/>
                  <p:cNvSpPr/>
                  <p:nvPr/>
                </p:nvSpPr>
                <p:spPr>
                  <a:xfrm>
                    <a:off x="3059" y="1850"/>
                    <a:ext cx="240" cy="233"/>
                  </a:xfrm>
                  <a:custGeom>
                    <a:avLst/>
                    <a:gdLst/>
                    <a:ahLst/>
                    <a:cxnLst/>
                    <a:pathLst>
                      <a:path w="240" h="233">
                        <a:moveTo>
                          <a:pt x="124" y="0"/>
                        </a:moveTo>
                        <a:lnTo>
                          <a:pt x="11" y="82"/>
                        </a:lnTo>
                        <a:lnTo>
                          <a:pt x="6" y="94"/>
                        </a:lnTo>
                        <a:lnTo>
                          <a:pt x="2" y="108"/>
                        </a:lnTo>
                        <a:lnTo>
                          <a:pt x="0" y="126"/>
                        </a:lnTo>
                        <a:lnTo>
                          <a:pt x="0" y="142"/>
                        </a:lnTo>
                        <a:lnTo>
                          <a:pt x="3" y="160"/>
                        </a:lnTo>
                        <a:lnTo>
                          <a:pt x="8" y="175"/>
                        </a:lnTo>
                        <a:lnTo>
                          <a:pt x="18" y="190"/>
                        </a:lnTo>
                        <a:lnTo>
                          <a:pt x="30" y="203"/>
                        </a:lnTo>
                        <a:lnTo>
                          <a:pt x="47" y="215"/>
                        </a:lnTo>
                        <a:lnTo>
                          <a:pt x="61" y="224"/>
                        </a:lnTo>
                        <a:lnTo>
                          <a:pt x="78" y="229"/>
                        </a:lnTo>
                        <a:lnTo>
                          <a:pt x="95" y="233"/>
                        </a:lnTo>
                        <a:lnTo>
                          <a:pt x="111" y="233"/>
                        </a:lnTo>
                        <a:lnTo>
                          <a:pt x="240" y="175"/>
                        </a:lnTo>
                        <a:lnTo>
                          <a:pt x="108" y="47"/>
                        </a:lnTo>
                        <a:lnTo>
                          <a:pt x="13" y="102"/>
                        </a:lnTo>
                        <a:lnTo>
                          <a:pt x="20" y="84"/>
                        </a:lnTo>
                        <a:lnTo>
                          <a:pt x="118" y="22"/>
                        </a:lnTo>
                        <a:lnTo>
                          <a:pt x="124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5" name="任意多边形 151954"/>
                  <p:cNvSpPr/>
                  <p:nvPr/>
                </p:nvSpPr>
                <p:spPr>
                  <a:xfrm>
                    <a:off x="3168" y="1896"/>
                    <a:ext cx="145" cy="131"/>
                  </a:xfrm>
                  <a:custGeom>
                    <a:avLst/>
                    <a:gdLst/>
                    <a:ahLst/>
                    <a:cxnLst/>
                    <a:pathLst>
                      <a:path w="145" h="131">
                        <a:moveTo>
                          <a:pt x="0" y="0"/>
                        </a:moveTo>
                        <a:lnTo>
                          <a:pt x="3" y="12"/>
                        </a:lnTo>
                        <a:lnTo>
                          <a:pt x="6" y="22"/>
                        </a:lnTo>
                        <a:lnTo>
                          <a:pt x="9" y="32"/>
                        </a:lnTo>
                        <a:lnTo>
                          <a:pt x="14" y="45"/>
                        </a:lnTo>
                        <a:lnTo>
                          <a:pt x="20" y="57"/>
                        </a:lnTo>
                        <a:lnTo>
                          <a:pt x="30" y="73"/>
                        </a:lnTo>
                        <a:lnTo>
                          <a:pt x="42" y="86"/>
                        </a:lnTo>
                        <a:lnTo>
                          <a:pt x="56" y="98"/>
                        </a:lnTo>
                        <a:lnTo>
                          <a:pt x="70" y="109"/>
                        </a:lnTo>
                        <a:lnTo>
                          <a:pt x="84" y="118"/>
                        </a:lnTo>
                        <a:lnTo>
                          <a:pt x="99" y="125"/>
                        </a:lnTo>
                        <a:lnTo>
                          <a:pt x="112" y="130"/>
                        </a:lnTo>
                        <a:lnTo>
                          <a:pt x="120" y="131"/>
                        </a:lnTo>
                        <a:lnTo>
                          <a:pt x="130" y="128"/>
                        </a:lnTo>
                        <a:lnTo>
                          <a:pt x="136" y="120"/>
                        </a:lnTo>
                        <a:lnTo>
                          <a:pt x="141" y="109"/>
                        </a:lnTo>
                        <a:lnTo>
                          <a:pt x="145" y="96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6" name="任意多边形 151955"/>
                  <p:cNvSpPr/>
                  <p:nvPr/>
                </p:nvSpPr>
                <p:spPr>
                  <a:xfrm>
                    <a:off x="3169" y="1847"/>
                    <a:ext cx="147" cy="129"/>
                  </a:xfrm>
                  <a:custGeom>
                    <a:avLst/>
                    <a:gdLst/>
                    <a:ahLst/>
                    <a:cxnLst/>
                    <a:pathLst>
                      <a:path w="147" h="129">
                        <a:moveTo>
                          <a:pt x="0" y="31"/>
                        </a:moveTo>
                        <a:lnTo>
                          <a:pt x="0" y="22"/>
                        </a:lnTo>
                        <a:lnTo>
                          <a:pt x="4" y="12"/>
                        </a:lnTo>
                        <a:lnTo>
                          <a:pt x="15" y="3"/>
                        </a:lnTo>
                        <a:lnTo>
                          <a:pt x="27" y="0"/>
                        </a:lnTo>
                        <a:lnTo>
                          <a:pt x="39" y="0"/>
                        </a:lnTo>
                        <a:lnTo>
                          <a:pt x="54" y="3"/>
                        </a:lnTo>
                        <a:lnTo>
                          <a:pt x="72" y="10"/>
                        </a:lnTo>
                        <a:lnTo>
                          <a:pt x="88" y="17"/>
                        </a:lnTo>
                        <a:lnTo>
                          <a:pt x="104" y="28"/>
                        </a:lnTo>
                        <a:lnTo>
                          <a:pt x="115" y="38"/>
                        </a:lnTo>
                        <a:lnTo>
                          <a:pt x="125" y="50"/>
                        </a:lnTo>
                        <a:lnTo>
                          <a:pt x="132" y="63"/>
                        </a:lnTo>
                        <a:lnTo>
                          <a:pt x="138" y="77"/>
                        </a:lnTo>
                        <a:lnTo>
                          <a:pt x="144" y="96"/>
                        </a:lnTo>
                        <a:lnTo>
                          <a:pt x="147" y="113"/>
                        </a:lnTo>
                        <a:lnTo>
                          <a:pt x="146" y="129"/>
                        </a:lnTo>
                        <a:lnTo>
                          <a:pt x="0" y="31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7" name="任意多边形 151956"/>
                  <p:cNvSpPr/>
                  <p:nvPr/>
                </p:nvSpPr>
                <p:spPr>
                  <a:xfrm>
                    <a:off x="2832" y="1706"/>
                    <a:ext cx="323" cy="418"/>
                  </a:xfrm>
                  <a:custGeom>
                    <a:avLst/>
                    <a:gdLst/>
                    <a:ahLst/>
                    <a:cxnLst/>
                    <a:pathLst>
                      <a:path w="323" h="418">
                        <a:moveTo>
                          <a:pt x="0" y="418"/>
                        </a:moveTo>
                        <a:lnTo>
                          <a:pt x="264" y="219"/>
                        </a:lnTo>
                        <a:lnTo>
                          <a:pt x="323" y="0"/>
                        </a:lnTo>
                        <a:lnTo>
                          <a:pt x="250" y="81"/>
                        </a:lnTo>
                        <a:lnTo>
                          <a:pt x="237" y="108"/>
                        </a:lnTo>
                        <a:lnTo>
                          <a:pt x="227" y="89"/>
                        </a:lnTo>
                        <a:lnTo>
                          <a:pt x="150" y="201"/>
                        </a:lnTo>
                        <a:lnTo>
                          <a:pt x="148" y="174"/>
                        </a:lnTo>
                        <a:lnTo>
                          <a:pt x="58" y="283"/>
                        </a:lnTo>
                        <a:lnTo>
                          <a:pt x="0" y="418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8" name="任意多边形 151957"/>
                  <p:cNvSpPr/>
                  <p:nvPr/>
                </p:nvSpPr>
                <p:spPr>
                  <a:xfrm>
                    <a:off x="2846" y="1949"/>
                    <a:ext cx="285" cy="203"/>
                  </a:xfrm>
                  <a:custGeom>
                    <a:avLst/>
                    <a:gdLst/>
                    <a:ahLst/>
                    <a:cxnLst/>
                    <a:pathLst>
                      <a:path w="285" h="203">
                        <a:moveTo>
                          <a:pt x="32" y="167"/>
                        </a:moveTo>
                        <a:lnTo>
                          <a:pt x="285" y="0"/>
                        </a:lnTo>
                        <a:lnTo>
                          <a:pt x="218" y="74"/>
                        </a:lnTo>
                        <a:lnTo>
                          <a:pt x="0" y="203"/>
                        </a:lnTo>
                        <a:lnTo>
                          <a:pt x="32" y="167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59" name="任意多边形 151958"/>
                  <p:cNvSpPr/>
                  <p:nvPr/>
                </p:nvSpPr>
                <p:spPr>
                  <a:xfrm>
                    <a:off x="2855" y="2045"/>
                    <a:ext cx="531" cy="169"/>
                  </a:xfrm>
                  <a:custGeom>
                    <a:avLst/>
                    <a:gdLst/>
                    <a:ahLst/>
                    <a:cxnLst/>
                    <a:pathLst>
                      <a:path w="531" h="169">
                        <a:moveTo>
                          <a:pt x="0" y="149"/>
                        </a:moveTo>
                        <a:lnTo>
                          <a:pt x="335" y="0"/>
                        </a:lnTo>
                        <a:lnTo>
                          <a:pt x="531" y="72"/>
                        </a:lnTo>
                        <a:lnTo>
                          <a:pt x="429" y="95"/>
                        </a:lnTo>
                        <a:lnTo>
                          <a:pt x="395" y="95"/>
                        </a:lnTo>
                        <a:lnTo>
                          <a:pt x="414" y="110"/>
                        </a:lnTo>
                        <a:lnTo>
                          <a:pt x="304" y="132"/>
                        </a:lnTo>
                        <a:lnTo>
                          <a:pt x="272" y="132"/>
                        </a:lnTo>
                        <a:lnTo>
                          <a:pt x="295" y="144"/>
                        </a:lnTo>
                        <a:lnTo>
                          <a:pt x="147" y="169"/>
                        </a:lnTo>
                        <a:lnTo>
                          <a:pt x="0" y="149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60" name="任意多边形 151959"/>
                  <p:cNvSpPr/>
                  <p:nvPr/>
                </p:nvSpPr>
                <p:spPr>
                  <a:xfrm>
                    <a:off x="2739" y="2105"/>
                    <a:ext cx="155" cy="154"/>
                  </a:xfrm>
                  <a:custGeom>
                    <a:avLst/>
                    <a:gdLst/>
                    <a:ahLst/>
                    <a:cxnLst/>
                    <a:pathLst>
                      <a:path w="155" h="154">
                        <a:moveTo>
                          <a:pt x="102" y="0"/>
                        </a:moveTo>
                        <a:lnTo>
                          <a:pt x="97" y="16"/>
                        </a:lnTo>
                        <a:lnTo>
                          <a:pt x="94" y="31"/>
                        </a:lnTo>
                        <a:lnTo>
                          <a:pt x="93" y="44"/>
                        </a:lnTo>
                        <a:lnTo>
                          <a:pt x="97" y="61"/>
                        </a:lnTo>
                        <a:lnTo>
                          <a:pt x="102" y="74"/>
                        </a:lnTo>
                        <a:lnTo>
                          <a:pt x="108" y="84"/>
                        </a:lnTo>
                        <a:lnTo>
                          <a:pt x="116" y="93"/>
                        </a:lnTo>
                        <a:lnTo>
                          <a:pt x="130" y="100"/>
                        </a:lnTo>
                        <a:lnTo>
                          <a:pt x="144" y="104"/>
                        </a:lnTo>
                        <a:lnTo>
                          <a:pt x="155" y="107"/>
                        </a:lnTo>
                        <a:lnTo>
                          <a:pt x="51" y="154"/>
                        </a:lnTo>
                        <a:lnTo>
                          <a:pt x="39" y="151"/>
                        </a:lnTo>
                        <a:lnTo>
                          <a:pt x="26" y="147"/>
                        </a:lnTo>
                        <a:lnTo>
                          <a:pt x="16" y="140"/>
                        </a:lnTo>
                        <a:lnTo>
                          <a:pt x="8" y="132"/>
                        </a:lnTo>
                        <a:lnTo>
                          <a:pt x="3" y="122"/>
                        </a:lnTo>
                        <a:lnTo>
                          <a:pt x="1" y="113"/>
                        </a:lnTo>
                        <a:lnTo>
                          <a:pt x="0" y="102"/>
                        </a:lnTo>
                        <a:lnTo>
                          <a:pt x="2" y="87"/>
                        </a:lnTo>
                        <a:lnTo>
                          <a:pt x="7" y="74"/>
                        </a:lnTo>
                        <a:lnTo>
                          <a:pt x="15" y="64"/>
                        </a:lnTo>
                        <a:lnTo>
                          <a:pt x="102" y="0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61" name="任意多边形 151960"/>
                  <p:cNvSpPr/>
                  <p:nvPr/>
                </p:nvSpPr>
                <p:spPr>
                  <a:xfrm>
                    <a:off x="2762" y="2139"/>
                    <a:ext cx="70" cy="109"/>
                  </a:xfrm>
                  <a:custGeom>
                    <a:avLst/>
                    <a:gdLst/>
                    <a:ahLst/>
                    <a:cxnLst/>
                    <a:pathLst>
                      <a:path w="70" h="109">
                        <a:moveTo>
                          <a:pt x="32" y="0"/>
                        </a:moveTo>
                        <a:lnTo>
                          <a:pt x="28" y="9"/>
                        </a:lnTo>
                        <a:lnTo>
                          <a:pt x="24" y="23"/>
                        </a:lnTo>
                        <a:lnTo>
                          <a:pt x="20" y="34"/>
                        </a:lnTo>
                        <a:lnTo>
                          <a:pt x="19" y="45"/>
                        </a:lnTo>
                        <a:lnTo>
                          <a:pt x="20" y="58"/>
                        </a:lnTo>
                        <a:lnTo>
                          <a:pt x="24" y="70"/>
                        </a:lnTo>
                        <a:lnTo>
                          <a:pt x="31" y="82"/>
                        </a:lnTo>
                        <a:lnTo>
                          <a:pt x="44" y="89"/>
                        </a:lnTo>
                        <a:lnTo>
                          <a:pt x="56" y="95"/>
                        </a:lnTo>
                        <a:lnTo>
                          <a:pt x="70" y="101"/>
                        </a:lnTo>
                        <a:lnTo>
                          <a:pt x="53" y="109"/>
                        </a:lnTo>
                        <a:lnTo>
                          <a:pt x="41" y="105"/>
                        </a:lnTo>
                        <a:lnTo>
                          <a:pt x="27" y="100"/>
                        </a:lnTo>
                        <a:lnTo>
                          <a:pt x="17" y="92"/>
                        </a:lnTo>
                        <a:lnTo>
                          <a:pt x="9" y="84"/>
                        </a:lnTo>
                        <a:lnTo>
                          <a:pt x="4" y="74"/>
                        </a:lnTo>
                        <a:lnTo>
                          <a:pt x="1" y="66"/>
                        </a:lnTo>
                        <a:lnTo>
                          <a:pt x="0" y="54"/>
                        </a:lnTo>
                        <a:lnTo>
                          <a:pt x="1" y="39"/>
                        </a:lnTo>
                        <a:lnTo>
                          <a:pt x="4" y="27"/>
                        </a:lnTo>
                        <a:lnTo>
                          <a:pt x="10" y="16"/>
                        </a:lnTo>
                        <a:lnTo>
                          <a:pt x="32" y="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62" name="任意多边形 151961"/>
                  <p:cNvSpPr/>
                  <p:nvPr/>
                </p:nvSpPr>
                <p:spPr>
                  <a:xfrm>
                    <a:off x="2509" y="2312"/>
                    <a:ext cx="73" cy="68"/>
                  </a:xfrm>
                  <a:custGeom>
                    <a:avLst/>
                    <a:gdLst/>
                    <a:ahLst/>
                    <a:cxnLst/>
                    <a:pathLst>
                      <a:path w="73" h="68">
                        <a:moveTo>
                          <a:pt x="52" y="0"/>
                        </a:moveTo>
                        <a:lnTo>
                          <a:pt x="16" y="27"/>
                        </a:lnTo>
                        <a:lnTo>
                          <a:pt x="9" y="32"/>
                        </a:lnTo>
                        <a:lnTo>
                          <a:pt x="3" y="41"/>
                        </a:lnTo>
                        <a:lnTo>
                          <a:pt x="0" y="51"/>
                        </a:lnTo>
                        <a:lnTo>
                          <a:pt x="4" y="61"/>
                        </a:lnTo>
                        <a:lnTo>
                          <a:pt x="12" y="66"/>
                        </a:lnTo>
                        <a:lnTo>
                          <a:pt x="19" y="68"/>
                        </a:lnTo>
                        <a:lnTo>
                          <a:pt x="30" y="64"/>
                        </a:lnTo>
                        <a:lnTo>
                          <a:pt x="73" y="45"/>
                        </a:lnTo>
                        <a:lnTo>
                          <a:pt x="64" y="40"/>
                        </a:lnTo>
                        <a:lnTo>
                          <a:pt x="57" y="33"/>
                        </a:lnTo>
                        <a:lnTo>
                          <a:pt x="53" y="25"/>
                        </a:lnTo>
                        <a:lnTo>
                          <a:pt x="52" y="17"/>
                        </a:lnTo>
                        <a:lnTo>
                          <a:pt x="51" y="7"/>
                        </a:lnTo>
                        <a:lnTo>
                          <a:pt x="52" y="0"/>
                        </a:lnTo>
                        <a:close/>
                      </a:path>
                    </a:pathLst>
                  </a:custGeom>
                  <a:solidFill>
                    <a:srgbClr val="00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51963" name="组合 151962"/>
              <p:cNvGrpSpPr/>
              <p:nvPr/>
            </p:nvGrpSpPr>
            <p:grpSpPr>
              <a:xfrm>
                <a:off x="4840" y="301"/>
                <a:ext cx="688" cy="721"/>
                <a:chOff x="2390" y="1513"/>
                <a:chExt cx="798" cy="867"/>
              </a:xfrm>
            </p:grpSpPr>
            <p:sp>
              <p:nvSpPr>
                <p:cNvPr id="151964" name="任意多边形 151963"/>
                <p:cNvSpPr/>
                <p:nvPr/>
              </p:nvSpPr>
              <p:spPr>
                <a:xfrm>
                  <a:off x="2405" y="2338"/>
                  <a:ext cx="74" cy="42"/>
                </a:xfrm>
                <a:custGeom>
                  <a:avLst/>
                  <a:gdLst/>
                  <a:ahLst/>
                  <a:cxnLst/>
                  <a:pathLst>
                    <a:path w="74" h="42">
                      <a:moveTo>
                        <a:pt x="0" y="27"/>
                      </a:moveTo>
                      <a:lnTo>
                        <a:pt x="22" y="0"/>
                      </a:lnTo>
                      <a:lnTo>
                        <a:pt x="74" y="34"/>
                      </a:lnTo>
                      <a:lnTo>
                        <a:pt x="17" y="42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65" name="任意多边形 151964"/>
                <p:cNvSpPr/>
                <p:nvPr/>
              </p:nvSpPr>
              <p:spPr>
                <a:xfrm>
                  <a:off x="2395" y="2274"/>
                  <a:ext cx="84" cy="99"/>
                </a:xfrm>
                <a:custGeom>
                  <a:avLst/>
                  <a:gdLst/>
                  <a:ahLst/>
                  <a:cxnLst/>
                  <a:pathLst>
                    <a:path w="84" h="99">
                      <a:moveTo>
                        <a:pt x="0" y="0"/>
                      </a:moveTo>
                      <a:lnTo>
                        <a:pt x="50" y="47"/>
                      </a:lnTo>
                      <a:lnTo>
                        <a:pt x="84" y="99"/>
                      </a:lnTo>
                      <a:lnTo>
                        <a:pt x="32" y="6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66" name="任意多边形 151965"/>
                <p:cNvSpPr/>
                <p:nvPr/>
              </p:nvSpPr>
              <p:spPr>
                <a:xfrm>
                  <a:off x="2390" y="2276"/>
                  <a:ext cx="37" cy="88"/>
                </a:xfrm>
                <a:custGeom>
                  <a:avLst/>
                  <a:gdLst/>
                  <a:ahLst/>
                  <a:cxnLst/>
                  <a:pathLst>
                    <a:path w="37" h="88">
                      <a:moveTo>
                        <a:pt x="6" y="0"/>
                      </a:moveTo>
                      <a:lnTo>
                        <a:pt x="37" y="61"/>
                      </a:lnTo>
                      <a:lnTo>
                        <a:pt x="14" y="88"/>
                      </a:lnTo>
                      <a:lnTo>
                        <a:pt x="0" y="7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5F5F5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67" name="任意多边形 151966"/>
                <p:cNvSpPr/>
                <p:nvPr/>
              </p:nvSpPr>
              <p:spPr>
                <a:xfrm>
                  <a:off x="2420" y="1734"/>
                  <a:ext cx="574" cy="613"/>
                </a:xfrm>
                <a:custGeom>
                  <a:avLst/>
                  <a:gdLst/>
                  <a:ahLst/>
                  <a:cxnLst/>
                  <a:pathLst>
                    <a:path w="574" h="613">
                      <a:moveTo>
                        <a:pt x="432" y="0"/>
                      </a:moveTo>
                      <a:lnTo>
                        <a:pt x="2" y="583"/>
                      </a:lnTo>
                      <a:lnTo>
                        <a:pt x="0" y="590"/>
                      </a:lnTo>
                      <a:lnTo>
                        <a:pt x="1" y="599"/>
                      </a:lnTo>
                      <a:lnTo>
                        <a:pt x="4" y="607"/>
                      </a:lnTo>
                      <a:lnTo>
                        <a:pt x="9" y="611"/>
                      </a:lnTo>
                      <a:lnTo>
                        <a:pt x="17" y="613"/>
                      </a:lnTo>
                      <a:lnTo>
                        <a:pt x="26" y="612"/>
                      </a:lnTo>
                      <a:lnTo>
                        <a:pt x="574" y="122"/>
                      </a:lnTo>
                      <a:lnTo>
                        <a:pt x="432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68" name="任意多边形 151967"/>
                <p:cNvSpPr/>
                <p:nvPr/>
              </p:nvSpPr>
              <p:spPr>
                <a:xfrm>
                  <a:off x="2839" y="1675"/>
                  <a:ext cx="240" cy="110"/>
                </a:xfrm>
                <a:custGeom>
                  <a:avLst/>
                  <a:gdLst/>
                  <a:ahLst/>
                  <a:cxnLst/>
                  <a:pathLst>
                    <a:path w="240" h="110">
                      <a:moveTo>
                        <a:pt x="68" y="0"/>
                      </a:moveTo>
                      <a:lnTo>
                        <a:pt x="240" y="55"/>
                      </a:lnTo>
                      <a:lnTo>
                        <a:pt x="227" y="68"/>
                      </a:lnTo>
                      <a:lnTo>
                        <a:pt x="226" y="80"/>
                      </a:lnTo>
                      <a:lnTo>
                        <a:pt x="83" y="30"/>
                      </a:lnTo>
                      <a:lnTo>
                        <a:pt x="2" y="110"/>
                      </a:lnTo>
                      <a:lnTo>
                        <a:pt x="0" y="82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69" name="任意多边形 151968"/>
                <p:cNvSpPr/>
                <p:nvPr/>
              </p:nvSpPr>
              <p:spPr>
                <a:xfrm>
                  <a:off x="2918" y="1699"/>
                  <a:ext cx="166" cy="96"/>
                </a:xfrm>
                <a:custGeom>
                  <a:avLst/>
                  <a:gdLst/>
                  <a:ahLst/>
                  <a:cxnLst/>
                  <a:pathLst>
                    <a:path w="166" h="96">
                      <a:moveTo>
                        <a:pt x="0" y="0"/>
                      </a:moveTo>
                      <a:lnTo>
                        <a:pt x="163" y="46"/>
                      </a:lnTo>
                      <a:lnTo>
                        <a:pt x="166" y="61"/>
                      </a:lnTo>
                      <a:lnTo>
                        <a:pt x="163" y="75"/>
                      </a:lnTo>
                      <a:lnTo>
                        <a:pt x="156" y="86"/>
                      </a:lnTo>
                      <a:lnTo>
                        <a:pt x="129" y="96"/>
                      </a:lnTo>
                      <a:lnTo>
                        <a:pt x="85" y="84"/>
                      </a:lnTo>
                      <a:lnTo>
                        <a:pt x="33" y="52"/>
                      </a:lnTo>
                      <a:lnTo>
                        <a:pt x="5" y="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70" name="任意多边形 151969"/>
                <p:cNvSpPr/>
                <p:nvPr/>
              </p:nvSpPr>
              <p:spPr>
                <a:xfrm>
                  <a:off x="2902" y="1633"/>
                  <a:ext cx="178" cy="98"/>
                </a:xfrm>
                <a:custGeom>
                  <a:avLst/>
                  <a:gdLst/>
                  <a:ahLst/>
                  <a:cxnLst/>
                  <a:pathLst>
                    <a:path w="178" h="98">
                      <a:moveTo>
                        <a:pt x="9" y="47"/>
                      </a:moveTo>
                      <a:lnTo>
                        <a:pt x="178" y="98"/>
                      </a:lnTo>
                      <a:lnTo>
                        <a:pt x="174" y="81"/>
                      </a:lnTo>
                      <a:lnTo>
                        <a:pt x="167" y="68"/>
                      </a:lnTo>
                      <a:lnTo>
                        <a:pt x="155" y="50"/>
                      </a:lnTo>
                      <a:lnTo>
                        <a:pt x="145" y="38"/>
                      </a:lnTo>
                      <a:lnTo>
                        <a:pt x="130" y="25"/>
                      </a:lnTo>
                      <a:lnTo>
                        <a:pt x="114" y="15"/>
                      </a:lnTo>
                      <a:lnTo>
                        <a:pt x="96" y="8"/>
                      </a:lnTo>
                      <a:lnTo>
                        <a:pt x="79" y="3"/>
                      </a:lnTo>
                      <a:lnTo>
                        <a:pt x="61" y="0"/>
                      </a:lnTo>
                      <a:lnTo>
                        <a:pt x="47" y="0"/>
                      </a:lnTo>
                      <a:lnTo>
                        <a:pt x="35" y="2"/>
                      </a:lnTo>
                      <a:lnTo>
                        <a:pt x="20" y="7"/>
                      </a:lnTo>
                      <a:lnTo>
                        <a:pt x="9" y="15"/>
                      </a:lnTo>
                      <a:lnTo>
                        <a:pt x="3" y="26"/>
                      </a:lnTo>
                      <a:lnTo>
                        <a:pt x="0" y="44"/>
                      </a:lnTo>
                      <a:lnTo>
                        <a:pt x="9" y="47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71" name="任意多边形 151970"/>
                <p:cNvSpPr/>
                <p:nvPr/>
              </p:nvSpPr>
              <p:spPr>
                <a:xfrm>
                  <a:off x="2830" y="1662"/>
                  <a:ext cx="245" cy="219"/>
                </a:xfrm>
                <a:custGeom>
                  <a:avLst/>
                  <a:gdLst/>
                  <a:ahLst/>
                  <a:cxnLst/>
                  <a:pathLst>
                    <a:path w="245" h="219">
                      <a:moveTo>
                        <a:pt x="74" y="0"/>
                      </a:moveTo>
                      <a:lnTo>
                        <a:pt x="4" y="96"/>
                      </a:lnTo>
                      <a:lnTo>
                        <a:pt x="0" y="113"/>
                      </a:lnTo>
                      <a:lnTo>
                        <a:pt x="0" y="125"/>
                      </a:lnTo>
                      <a:lnTo>
                        <a:pt x="1" y="139"/>
                      </a:lnTo>
                      <a:lnTo>
                        <a:pt x="5" y="156"/>
                      </a:lnTo>
                      <a:lnTo>
                        <a:pt x="12" y="170"/>
                      </a:lnTo>
                      <a:lnTo>
                        <a:pt x="24" y="185"/>
                      </a:lnTo>
                      <a:lnTo>
                        <a:pt x="38" y="196"/>
                      </a:lnTo>
                      <a:lnTo>
                        <a:pt x="58" y="208"/>
                      </a:lnTo>
                      <a:lnTo>
                        <a:pt x="75" y="214"/>
                      </a:lnTo>
                      <a:lnTo>
                        <a:pt x="92" y="217"/>
                      </a:lnTo>
                      <a:lnTo>
                        <a:pt x="114" y="219"/>
                      </a:lnTo>
                      <a:lnTo>
                        <a:pt x="129" y="216"/>
                      </a:lnTo>
                      <a:lnTo>
                        <a:pt x="146" y="210"/>
                      </a:lnTo>
                      <a:lnTo>
                        <a:pt x="245" y="122"/>
                      </a:lnTo>
                      <a:lnTo>
                        <a:pt x="229" y="127"/>
                      </a:lnTo>
                      <a:lnTo>
                        <a:pt x="214" y="128"/>
                      </a:lnTo>
                      <a:lnTo>
                        <a:pt x="195" y="125"/>
                      </a:lnTo>
                      <a:lnTo>
                        <a:pt x="179" y="120"/>
                      </a:lnTo>
                      <a:lnTo>
                        <a:pt x="162" y="114"/>
                      </a:lnTo>
                      <a:lnTo>
                        <a:pt x="141" y="101"/>
                      </a:lnTo>
                      <a:lnTo>
                        <a:pt x="122" y="87"/>
                      </a:lnTo>
                      <a:lnTo>
                        <a:pt x="112" y="76"/>
                      </a:lnTo>
                      <a:lnTo>
                        <a:pt x="100" y="61"/>
                      </a:lnTo>
                      <a:lnTo>
                        <a:pt x="92" y="50"/>
                      </a:lnTo>
                      <a:lnTo>
                        <a:pt x="86" y="36"/>
                      </a:lnTo>
                      <a:lnTo>
                        <a:pt x="14" y="115"/>
                      </a:lnTo>
                      <a:lnTo>
                        <a:pt x="14" y="97"/>
                      </a:lnTo>
                      <a:lnTo>
                        <a:pt x="81" y="20"/>
                      </a:lnTo>
                      <a:lnTo>
                        <a:pt x="78" y="15"/>
                      </a:lnTo>
                      <a:lnTo>
                        <a:pt x="75" y="7"/>
                      </a:lnTo>
                      <a:lnTo>
                        <a:pt x="7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grpSp>
              <p:nvGrpSpPr>
                <p:cNvPr id="151972" name="组合 151971"/>
                <p:cNvGrpSpPr/>
                <p:nvPr/>
              </p:nvGrpSpPr>
              <p:grpSpPr>
                <a:xfrm>
                  <a:off x="2660" y="1513"/>
                  <a:ext cx="528" cy="558"/>
                  <a:chOff x="2660" y="1513"/>
                  <a:chExt cx="528" cy="558"/>
                </a:xfrm>
              </p:grpSpPr>
              <p:sp>
                <p:nvSpPr>
                  <p:cNvPr id="151973" name="任意多边形 151972"/>
                  <p:cNvSpPr/>
                  <p:nvPr/>
                </p:nvSpPr>
                <p:spPr>
                  <a:xfrm>
                    <a:off x="2703" y="1835"/>
                    <a:ext cx="485" cy="236"/>
                  </a:xfrm>
                  <a:custGeom>
                    <a:avLst/>
                    <a:gdLst/>
                    <a:ahLst/>
                    <a:cxnLst/>
                    <a:pathLst>
                      <a:path w="485" h="236">
                        <a:moveTo>
                          <a:pt x="0" y="236"/>
                        </a:moveTo>
                        <a:lnTo>
                          <a:pt x="276" y="0"/>
                        </a:lnTo>
                        <a:lnTo>
                          <a:pt x="485" y="11"/>
                        </a:lnTo>
                        <a:lnTo>
                          <a:pt x="369" y="74"/>
                        </a:lnTo>
                        <a:lnTo>
                          <a:pt x="389" y="79"/>
                        </a:lnTo>
                        <a:lnTo>
                          <a:pt x="261" y="143"/>
                        </a:lnTo>
                        <a:lnTo>
                          <a:pt x="282" y="149"/>
                        </a:lnTo>
                        <a:lnTo>
                          <a:pt x="144" y="215"/>
                        </a:lnTo>
                        <a:lnTo>
                          <a:pt x="0" y="236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74" name="任意多边形 151973"/>
                  <p:cNvSpPr/>
                  <p:nvPr/>
                </p:nvSpPr>
                <p:spPr>
                  <a:xfrm>
                    <a:off x="2679" y="1757"/>
                    <a:ext cx="218" cy="282"/>
                  </a:xfrm>
                  <a:custGeom>
                    <a:avLst/>
                    <a:gdLst/>
                    <a:ahLst/>
                    <a:cxnLst/>
                    <a:pathLst>
                      <a:path w="218" h="282">
                        <a:moveTo>
                          <a:pt x="21" y="237"/>
                        </a:moveTo>
                        <a:lnTo>
                          <a:pt x="218" y="0"/>
                        </a:lnTo>
                        <a:lnTo>
                          <a:pt x="174" y="93"/>
                        </a:lnTo>
                        <a:lnTo>
                          <a:pt x="0" y="282"/>
                        </a:lnTo>
                        <a:lnTo>
                          <a:pt x="21" y="237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75" name="任意多边形 151974"/>
                  <p:cNvSpPr/>
                  <p:nvPr/>
                </p:nvSpPr>
                <p:spPr>
                  <a:xfrm>
                    <a:off x="2660" y="1513"/>
                    <a:ext cx="195" cy="502"/>
                  </a:xfrm>
                  <a:custGeom>
                    <a:avLst/>
                    <a:gdLst/>
                    <a:ahLst/>
                    <a:cxnLst/>
                    <a:pathLst>
                      <a:path w="195" h="502">
                        <a:moveTo>
                          <a:pt x="0" y="502"/>
                        </a:moveTo>
                        <a:lnTo>
                          <a:pt x="195" y="235"/>
                        </a:lnTo>
                        <a:lnTo>
                          <a:pt x="190" y="0"/>
                        </a:lnTo>
                        <a:lnTo>
                          <a:pt x="143" y="101"/>
                        </a:lnTo>
                        <a:lnTo>
                          <a:pt x="135" y="136"/>
                        </a:lnTo>
                        <a:lnTo>
                          <a:pt x="120" y="117"/>
                        </a:lnTo>
                        <a:lnTo>
                          <a:pt x="79" y="247"/>
                        </a:lnTo>
                        <a:lnTo>
                          <a:pt x="73" y="224"/>
                        </a:lnTo>
                        <a:lnTo>
                          <a:pt x="18" y="354"/>
                        </a:lnTo>
                        <a:lnTo>
                          <a:pt x="0" y="502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51976" name="任意多边形 151975"/>
                <p:cNvSpPr/>
                <p:nvPr/>
              </p:nvSpPr>
              <p:spPr>
                <a:xfrm>
                  <a:off x="2593" y="1992"/>
                  <a:ext cx="151" cy="164"/>
                </a:xfrm>
                <a:custGeom>
                  <a:avLst/>
                  <a:gdLst/>
                  <a:ahLst/>
                  <a:cxnLst/>
                  <a:pathLst>
                    <a:path w="151" h="164">
                      <a:moveTo>
                        <a:pt x="69" y="0"/>
                      </a:moveTo>
                      <a:lnTo>
                        <a:pt x="67" y="17"/>
                      </a:lnTo>
                      <a:lnTo>
                        <a:pt x="65" y="29"/>
                      </a:lnTo>
                      <a:lnTo>
                        <a:pt x="67" y="41"/>
                      </a:lnTo>
                      <a:lnTo>
                        <a:pt x="72" y="51"/>
                      </a:lnTo>
                      <a:lnTo>
                        <a:pt x="79" y="63"/>
                      </a:lnTo>
                      <a:lnTo>
                        <a:pt x="89" y="74"/>
                      </a:lnTo>
                      <a:lnTo>
                        <a:pt x="99" y="82"/>
                      </a:lnTo>
                      <a:lnTo>
                        <a:pt x="113" y="86"/>
                      </a:lnTo>
                      <a:lnTo>
                        <a:pt x="127" y="89"/>
                      </a:lnTo>
                      <a:lnTo>
                        <a:pt x="139" y="88"/>
                      </a:lnTo>
                      <a:lnTo>
                        <a:pt x="151" y="86"/>
                      </a:lnTo>
                      <a:lnTo>
                        <a:pt x="67" y="161"/>
                      </a:lnTo>
                      <a:lnTo>
                        <a:pt x="56" y="164"/>
                      </a:lnTo>
                      <a:lnTo>
                        <a:pt x="44" y="164"/>
                      </a:lnTo>
                      <a:lnTo>
                        <a:pt x="34" y="161"/>
                      </a:lnTo>
                      <a:lnTo>
                        <a:pt x="24" y="156"/>
                      </a:lnTo>
                      <a:lnTo>
                        <a:pt x="14" y="149"/>
                      </a:lnTo>
                      <a:lnTo>
                        <a:pt x="6" y="139"/>
                      </a:lnTo>
                      <a:lnTo>
                        <a:pt x="2" y="127"/>
                      </a:lnTo>
                      <a:lnTo>
                        <a:pt x="0" y="116"/>
                      </a:lnTo>
                      <a:lnTo>
                        <a:pt x="0" y="104"/>
                      </a:lnTo>
                      <a:lnTo>
                        <a:pt x="3" y="90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77" name="任意多边形 151976"/>
                <p:cNvSpPr/>
                <p:nvPr/>
              </p:nvSpPr>
              <p:spPr>
                <a:xfrm>
                  <a:off x="2609" y="2038"/>
                  <a:ext cx="89" cy="102"/>
                </a:xfrm>
                <a:custGeom>
                  <a:avLst/>
                  <a:gdLst/>
                  <a:ahLst/>
                  <a:cxnLst/>
                  <a:pathLst>
                    <a:path w="89" h="102">
                      <a:moveTo>
                        <a:pt x="20" y="0"/>
                      </a:moveTo>
                      <a:lnTo>
                        <a:pt x="17" y="10"/>
                      </a:lnTo>
                      <a:lnTo>
                        <a:pt x="15" y="22"/>
                      </a:lnTo>
                      <a:lnTo>
                        <a:pt x="14" y="33"/>
                      </a:lnTo>
                      <a:lnTo>
                        <a:pt x="14" y="43"/>
                      </a:lnTo>
                      <a:lnTo>
                        <a:pt x="16" y="57"/>
                      </a:lnTo>
                      <a:lnTo>
                        <a:pt x="21" y="69"/>
                      </a:lnTo>
                      <a:lnTo>
                        <a:pt x="28" y="76"/>
                      </a:lnTo>
                      <a:lnTo>
                        <a:pt x="41" y="82"/>
                      </a:lnTo>
                      <a:lnTo>
                        <a:pt x="57" y="85"/>
                      </a:lnTo>
                      <a:lnTo>
                        <a:pt x="72" y="84"/>
                      </a:lnTo>
                      <a:lnTo>
                        <a:pt x="89" y="80"/>
                      </a:lnTo>
                      <a:lnTo>
                        <a:pt x="69" y="99"/>
                      </a:lnTo>
                      <a:lnTo>
                        <a:pt x="58" y="102"/>
                      </a:lnTo>
                      <a:lnTo>
                        <a:pt x="44" y="101"/>
                      </a:lnTo>
                      <a:lnTo>
                        <a:pt x="32" y="98"/>
                      </a:lnTo>
                      <a:lnTo>
                        <a:pt x="22" y="93"/>
                      </a:lnTo>
                      <a:lnTo>
                        <a:pt x="14" y="85"/>
                      </a:lnTo>
                      <a:lnTo>
                        <a:pt x="6" y="76"/>
                      </a:lnTo>
                      <a:lnTo>
                        <a:pt x="2" y="65"/>
                      </a:lnTo>
                      <a:lnTo>
                        <a:pt x="0" y="52"/>
                      </a:lnTo>
                      <a:lnTo>
                        <a:pt x="0" y="40"/>
                      </a:lnTo>
                      <a:lnTo>
                        <a:pt x="3" y="25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78" name="任意多边形 151977"/>
                <p:cNvSpPr/>
                <p:nvPr/>
              </p:nvSpPr>
              <p:spPr>
                <a:xfrm>
                  <a:off x="2419" y="2274"/>
                  <a:ext cx="67" cy="74"/>
                </a:xfrm>
                <a:custGeom>
                  <a:avLst/>
                  <a:gdLst/>
                  <a:ahLst/>
                  <a:cxnLst/>
                  <a:pathLst>
                    <a:path w="67" h="74">
                      <a:moveTo>
                        <a:pt x="36" y="0"/>
                      </a:moveTo>
                      <a:lnTo>
                        <a:pt x="2" y="45"/>
                      </a:lnTo>
                      <a:lnTo>
                        <a:pt x="0" y="52"/>
                      </a:lnTo>
                      <a:lnTo>
                        <a:pt x="1" y="60"/>
                      </a:lnTo>
                      <a:lnTo>
                        <a:pt x="4" y="67"/>
                      </a:lnTo>
                      <a:lnTo>
                        <a:pt x="9" y="72"/>
                      </a:lnTo>
                      <a:lnTo>
                        <a:pt x="17" y="74"/>
                      </a:lnTo>
                      <a:lnTo>
                        <a:pt x="25" y="73"/>
                      </a:lnTo>
                      <a:lnTo>
                        <a:pt x="67" y="35"/>
                      </a:lnTo>
                      <a:lnTo>
                        <a:pt x="58" y="32"/>
                      </a:lnTo>
                      <a:lnTo>
                        <a:pt x="50" y="27"/>
                      </a:lnTo>
                      <a:lnTo>
                        <a:pt x="44" y="21"/>
                      </a:lnTo>
                      <a:lnTo>
                        <a:pt x="40" y="15"/>
                      </a:lnTo>
                      <a:lnTo>
                        <a:pt x="37" y="8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1979" name="组合 151978"/>
              <p:cNvGrpSpPr/>
              <p:nvPr/>
            </p:nvGrpSpPr>
            <p:grpSpPr>
              <a:xfrm>
                <a:off x="4926" y="717"/>
                <a:ext cx="812" cy="414"/>
                <a:chOff x="2490" y="2014"/>
                <a:chExt cx="942" cy="497"/>
              </a:xfrm>
            </p:grpSpPr>
            <p:grpSp>
              <p:nvGrpSpPr>
                <p:cNvPr id="151980" name="组合 151979"/>
                <p:cNvGrpSpPr/>
                <p:nvPr/>
              </p:nvGrpSpPr>
              <p:grpSpPr>
                <a:xfrm>
                  <a:off x="2490" y="2014"/>
                  <a:ext cx="942" cy="497"/>
                  <a:chOff x="2490" y="2014"/>
                  <a:chExt cx="942" cy="497"/>
                </a:xfrm>
              </p:grpSpPr>
              <p:grpSp>
                <p:nvGrpSpPr>
                  <p:cNvPr id="151981" name="组合 151980"/>
                  <p:cNvGrpSpPr/>
                  <p:nvPr/>
                </p:nvGrpSpPr>
                <p:grpSpPr>
                  <a:xfrm>
                    <a:off x="2490" y="2160"/>
                    <a:ext cx="925" cy="351"/>
                    <a:chOff x="2490" y="2160"/>
                    <a:chExt cx="925" cy="351"/>
                  </a:xfrm>
                </p:grpSpPr>
                <p:grpSp>
                  <p:nvGrpSpPr>
                    <p:cNvPr id="151982" name="组合 151981"/>
                    <p:cNvGrpSpPr/>
                    <p:nvPr/>
                  </p:nvGrpSpPr>
                  <p:grpSpPr>
                    <a:xfrm>
                      <a:off x="2490" y="2381"/>
                      <a:ext cx="58" cy="130"/>
                      <a:chOff x="2490" y="2381"/>
                      <a:chExt cx="58" cy="130"/>
                    </a:xfrm>
                  </p:grpSpPr>
                  <p:sp>
                    <p:nvSpPr>
                      <p:cNvPr id="151983" name="任意多边形 151982"/>
                      <p:cNvSpPr/>
                      <p:nvPr/>
                    </p:nvSpPr>
                    <p:spPr>
                      <a:xfrm>
                        <a:off x="2532" y="2381"/>
                        <a:ext cx="16" cy="130"/>
                      </a:xfrm>
                      <a:custGeom>
                        <a:avLst/>
                        <a:gdLst/>
                        <a:ahLst/>
                        <a:cxnLst/>
                        <a:pathLst>
                          <a:path w="16" h="130">
                            <a:moveTo>
                              <a:pt x="4" y="0"/>
                            </a:moveTo>
                            <a:lnTo>
                              <a:pt x="0" y="71"/>
                            </a:lnTo>
                            <a:lnTo>
                              <a:pt x="16" y="130"/>
                            </a:lnTo>
                            <a:lnTo>
                              <a:pt x="16" y="67"/>
                            </a:lnTo>
                            <a:lnTo>
                              <a:pt x="4" y="0"/>
                            </a:lnTo>
                            <a:close/>
                          </a:path>
                        </a:pathLst>
                      </a:custGeom>
                      <a:solidFill>
                        <a:srgbClr val="9F9F9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1984" name="任意多边形 151983"/>
                      <p:cNvSpPr/>
                      <p:nvPr/>
                    </p:nvSpPr>
                    <p:spPr>
                      <a:xfrm>
                        <a:off x="2490" y="2381"/>
                        <a:ext cx="45" cy="79"/>
                      </a:xfrm>
                      <a:custGeom>
                        <a:avLst/>
                        <a:gdLst/>
                        <a:ahLst/>
                        <a:cxnLst/>
                        <a:pathLst>
                          <a:path w="45" h="79">
                            <a:moveTo>
                              <a:pt x="45" y="0"/>
                            </a:moveTo>
                            <a:lnTo>
                              <a:pt x="41" y="69"/>
                            </a:lnTo>
                            <a:lnTo>
                              <a:pt x="0" y="79"/>
                            </a:lnTo>
                            <a:lnTo>
                              <a:pt x="0" y="53"/>
                            </a:lnTo>
                            <a:lnTo>
                              <a:pt x="45" y="0"/>
                            </a:lnTo>
                            <a:close/>
                          </a:path>
                        </a:pathLst>
                      </a:custGeom>
                      <a:solidFill>
                        <a:srgbClr val="5F5F5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  <p:sp>
                    <p:nvSpPr>
                      <p:cNvPr id="151985" name="任意多边形 151984"/>
                      <p:cNvSpPr/>
                      <p:nvPr/>
                    </p:nvSpPr>
                    <p:spPr>
                      <a:xfrm>
                        <a:off x="2490" y="2452"/>
                        <a:ext cx="58" cy="58"/>
                      </a:xfrm>
                      <a:custGeom>
                        <a:avLst/>
                        <a:gdLst/>
                        <a:ahLst/>
                        <a:cxnLst/>
                        <a:pathLst>
                          <a:path w="58" h="58">
                            <a:moveTo>
                              <a:pt x="0" y="10"/>
                            </a:moveTo>
                            <a:lnTo>
                              <a:pt x="42" y="0"/>
                            </a:lnTo>
                            <a:lnTo>
                              <a:pt x="58" y="58"/>
                            </a:lnTo>
                            <a:lnTo>
                              <a:pt x="7" y="31"/>
                            </a:lnTo>
                            <a:lnTo>
                              <a:pt x="0" y="10"/>
                            </a:lnTo>
                            <a:close/>
                          </a:path>
                        </a:pathLst>
                      </a:custGeom>
                      <a:solidFill>
                        <a:srgbClr val="3F3F3F"/>
                      </a:solidFill>
                      <a:ln w="9525">
                        <a:noFill/>
                      </a:ln>
                    </p:spPr>
                    <p:txBody>
                      <a:bodyPr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51986" name="任意多边形 151985"/>
                    <p:cNvSpPr/>
                    <p:nvPr/>
                  </p:nvSpPr>
                  <p:spPr>
                    <a:xfrm>
                      <a:off x="2522" y="2175"/>
                      <a:ext cx="786" cy="296"/>
                    </a:xfrm>
                    <a:custGeom>
                      <a:avLst/>
                      <a:gdLst/>
                      <a:ahLst/>
                      <a:cxnLst/>
                      <a:pathLst>
                        <a:path w="786" h="296">
                          <a:moveTo>
                            <a:pt x="14" y="296"/>
                          </a:moveTo>
                          <a:lnTo>
                            <a:pt x="7" y="293"/>
                          </a:lnTo>
                          <a:lnTo>
                            <a:pt x="2" y="289"/>
                          </a:lnTo>
                          <a:lnTo>
                            <a:pt x="0" y="282"/>
                          </a:lnTo>
                          <a:lnTo>
                            <a:pt x="0" y="275"/>
                          </a:lnTo>
                          <a:lnTo>
                            <a:pt x="2" y="266"/>
                          </a:lnTo>
                          <a:lnTo>
                            <a:pt x="5" y="261"/>
                          </a:lnTo>
                          <a:lnTo>
                            <a:pt x="12" y="256"/>
                          </a:lnTo>
                          <a:lnTo>
                            <a:pt x="756" y="0"/>
                          </a:lnTo>
                          <a:lnTo>
                            <a:pt x="786" y="195"/>
                          </a:lnTo>
                          <a:lnTo>
                            <a:pt x="14" y="296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87" name="任意多边形 151986"/>
                    <p:cNvSpPr/>
                    <p:nvPr/>
                  </p:nvSpPr>
                  <p:spPr>
                    <a:xfrm>
                      <a:off x="3176" y="2177"/>
                      <a:ext cx="229" cy="148"/>
                    </a:xfrm>
                    <a:custGeom>
                      <a:avLst/>
                      <a:gdLst/>
                      <a:ahLst/>
                      <a:cxnLst/>
                      <a:pathLst>
                        <a:path w="229" h="148">
                          <a:moveTo>
                            <a:pt x="229" y="143"/>
                          </a:moveTo>
                          <a:lnTo>
                            <a:pt x="211" y="148"/>
                          </a:lnTo>
                          <a:lnTo>
                            <a:pt x="109" y="32"/>
                          </a:lnTo>
                          <a:lnTo>
                            <a:pt x="0" y="52"/>
                          </a:lnTo>
                          <a:lnTo>
                            <a:pt x="14" y="33"/>
                          </a:lnTo>
                          <a:lnTo>
                            <a:pt x="125" y="0"/>
                          </a:lnTo>
                          <a:lnTo>
                            <a:pt x="229" y="143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88" name="任意多边形 151987"/>
                    <p:cNvSpPr/>
                    <p:nvPr/>
                  </p:nvSpPr>
                  <p:spPr>
                    <a:xfrm>
                      <a:off x="3154" y="2163"/>
                      <a:ext cx="221" cy="216"/>
                    </a:xfrm>
                    <a:custGeom>
                      <a:avLst/>
                      <a:gdLst/>
                      <a:ahLst/>
                      <a:cxnLst/>
                      <a:pathLst>
                        <a:path w="221" h="216">
                          <a:moveTo>
                            <a:pt x="156" y="0"/>
                          </a:moveTo>
                          <a:lnTo>
                            <a:pt x="41" y="41"/>
                          </a:lnTo>
                          <a:lnTo>
                            <a:pt x="31" y="49"/>
                          </a:lnTo>
                          <a:lnTo>
                            <a:pt x="19" y="62"/>
                          </a:lnTo>
                          <a:lnTo>
                            <a:pt x="12" y="75"/>
                          </a:lnTo>
                          <a:lnTo>
                            <a:pt x="6" y="88"/>
                          </a:lnTo>
                          <a:lnTo>
                            <a:pt x="1" y="107"/>
                          </a:lnTo>
                          <a:lnTo>
                            <a:pt x="0" y="123"/>
                          </a:lnTo>
                          <a:lnTo>
                            <a:pt x="4" y="145"/>
                          </a:lnTo>
                          <a:lnTo>
                            <a:pt x="12" y="164"/>
                          </a:lnTo>
                          <a:lnTo>
                            <a:pt x="22" y="180"/>
                          </a:lnTo>
                          <a:lnTo>
                            <a:pt x="33" y="194"/>
                          </a:lnTo>
                          <a:lnTo>
                            <a:pt x="47" y="205"/>
                          </a:lnTo>
                          <a:lnTo>
                            <a:pt x="61" y="211"/>
                          </a:lnTo>
                          <a:lnTo>
                            <a:pt x="75" y="216"/>
                          </a:lnTo>
                          <a:lnTo>
                            <a:pt x="221" y="199"/>
                          </a:lnTo>
                          <a:lnTo>
                            <a:pt x="135" y="40"/>
                          </a:lnTo>
                          <a:lnTo>
                            <a:pt x="30" y="61"/>
                          </a:lnTo>
                          <a:lnTo>
                            <a:pt x="39" y="48"/>
                          </a:lnTo>
                          <a:lnTo>
                            <a:pt x="141" y="20"/>
                          </a:lnTo>
                          <a:lnTo>
                            <a:pt x="156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89" name="任意多边形 151988"/>
                    <p:cNvSpPr/>
                    <p:nvPr/>
                  </p:nvSpPr>
                  <p:spPr>
                    <a:xfrm>
                      <a:off x="3287" y="2202"/>
                      <a:ext cx="111" cy="161"/>
                    </a:xfrm>
                    <a:custGeom>
                      <a:avLst/>
                      <a:gdLst/>
                      <a:ahLst/>
                      <a:cxnLst/>
                      <a:pathLst>
                        <a:path w="111" h="161">
                          <a:moveTo>
                            <a:pt x="4" y="0"/>
                          </a:moveTo>
                          <a:lnTo>
                            <a:pt x="111" y="132"/>
                          </a:lnTo>
                          <a:lnTo>
                            <a:pt x="104" y="144"/>
                          </a:lnTo>
                          <a:lnTo>
                            <a:pt x="96" y="156"/>
                          </a:lnTo>
                          <a:lnTo>
                            <a:pt x="87" y="161"/>
                          </a:lnTo>
                          <a:lnTo>
                            <a:pt x="77" y="160"/>
                          </a:lnTo>
                          <a:lnTo>
                            <a:pt x="65" y="152"/>
                          </a:lnTo>
                          <a:lnTo>
                            <a:pt x="53" y="143"/>
                          </a:lnTo>
                          <a:lnTo>
                            <a:pt x="43" y="133"/>
                          </a:lnTo>
                          <a:lnTo>
                            <a:pt x="34" y="121"/>
                          </a:lnTo>
                          <a:lnTo>
                            <a:pt x="28" y="111"/>
                          </a:lnTo>
                          <a:lnTo>
                            <a:pt x="19" y="97"/>
                          </a:lnTo>
                          <a:lnTo>
                            <a:pt x="12" y="83"/>
                          </a:lnTo>
                          <a:lnTo>
                            <a:pt x="7" y="67"/>
                          </a:lnTo>
                          <a:lnTo>
                            <a:pt x="3" y="49"/>
                          </a:lnTo>
                          <a:lnTo>
                            <a:pt x="1" y="35"/>
                          </a:lnTo>
                          <a:lnTo>
                            <a:pt x="0" y="22"/>
                          </a:lnTo>
                          <a:lnTo>
                            <a:pt x="1" y="10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90" name="任意多边形 151989"/>
                    <p:cNvSpPr/>
                    <p:nvPr/>
                  </p:nvSpPr>
                  <p:spPr>
                    <a:xfrm>
                      <a:off x="3296" y="2160"/>
                      <a:ext cx="119" cy="160"/>
                    </a:xfrm>
                    <a:custGeom>
                      <a:avLst/>
                      <a:gdLst/>
                      <a:ahLst/>
                      <a:cxnLst/>
                      <a:pathLst>
                        <a:path w="119" h="160">
                          <a:moveTo>
                            <a:pt x="0" y="22"/>
                          </a:moveTo>
                          <a:lnTo>
                            <a:pt x="109" y="160"/>
                          </a:lnTo>
                          <a:lnTo>
                            <a:pt x="113" y="147"/>
                          </a:lnTo>
                          <a:lnTo>
                            <a:pt x="118" y="126"/>
                          </a:lnTo>
                          <a:lnTo>
                            <a:pt x="119" y="111"/>
                          </a:lnTo>
                          <a:lnTo>
                            <a:pt x="118" y="97"/>
                          </a:lnTo>
                          <a:lnTo>
                            <a:pt x="114" y="78"/>
                          </a:lnTo>
                          <a:lnTo>
                            <a:pt x="107" y="63"/>
                          </a:lnTo>
                          <a:lnTo>
                            <a:pt x="97" y="47"/>
                          </a:lnTo>
                          <a:lnTo>
                            <a:pt x="87" y="33"/>
                          </a:lnTo>
                          <a:lnTo>
                            <a:pt x="71" y="19"/>
                          </a:lnTo>
                          <a:lnTo>
                            <a:pt x="56" y="10"/>
                          </a:lnTo>
                          <a:lnTo>
                            <a:pt x="40" y="2"/>
                          </a:lnTo>
                          <a:lnTo>
                            <a:pt x="25" y="0"/>
                          </a:lnTo>
                          <a:lnTo>
                            <a:pt x="14" y="3"/>
                          </a:lnTo>
                          <a:lnTo>
                            <a:pt x="7" y="12"/>
                          </a:lnTo>
                          <a:lnTo>
                            <a:pt x="0" y="22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91" name="任意多边形 151990"/>
                    <p:cNvSpPr/>
                    <p:nvPr/>
                  </p:nvSpPr>
                  <p:spPr>
                    <a:xfrm>
                      <a:off x="2522" y="2418"/>
                      <a:ext cx="56" cy="53"/>
                    </a:xfrm>
                    <a:custGeom>
                      <a:avLst/>
                      <a:gdLst/>
                      <a:ahLst/>
                      <a:cxnLst/>
                      <a:pathLst>
                        <a:path w="56" h="53">
                          <a:moveTo>
                            <a:pt x="14" y="53"/>
                          </a:moveTo>
                          <a:lnTo>
                            <a:pt x="7" y="50"/>
                          </a:lnTo>
                          <a:lnTo>
                            <a:pt x="2" y="46"/>
                          </a:lnTo>
                          <a:lnTo>
                            <a:pt x="0" y="40"/>
                          </a:lnTo>
                          <a:lnTo>
                            <a:pt x="0" y="33"/>
                          </a:lnTo>
                          <a:lnTo>
                            <a:pt x="2" y="24"/>
                          </a:lnTo>
                          <a:lnTo>
                            <a:pt x="5" y="19"/>
                          </a:lnTo>
                          <a:lnTo>
                            <a:pt x="12" y="14"/>
                          </a:lnTo>
                          <a:lnTo>
                            <a:pt x="51" y="0"/>
                          </a:lnTo>
                          <a:lnTo>
                            <a:pt x="46" y="6"/>
                          </a:lnTo>
                          <a:lnTo>
                            <a:pt x="42" y="13"/>
                          </a:lnTo>
                          <a:lnTo>
                            <a:pt x="41" y="21"/>
                          </a:lnTo>
                          <a:lnTo>
                            <a:pt x="40" y="27"/>
                          </a:lnTo>
                          <a:lnTo>
                            <a:pt x="42" y="36"/>
                          </a:lnTo>
                          <a:lnTo>
                            <a:pt x="48" y="42"/>
                          </a:lnTo>
                          <a:lnTo>
                            <a:pt x="56" y="47"/>
                          </a:lnTo>
                          <a:lnTo>
                            <a:pt x="14" y="53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grpSp>
                <p:nvGrpSpPr>
                  <p:cNvPr id="151992" name="组合 151991"/>
                  <p:cNvGrpSpPr/>
                  <p:nvPr/>
                </p:nvGrpSpPr>
                <p:grpSpPr>
                  <a:xfrm>
                    <a:off x="2898" y="2014"/>
                    <a:ext cx="534" cy="465"/>
                    <a:chOff x="2898" y="2014"/>
                    <a:chExt cx="534" cy="465"/>
                  </a:xfrm>
                </p:grpSpPr>
                <p:sp>
                  <p:nvSpPr>
                    <p:cNvPr id="151993" name="任意多边形 151992"/>
                    <p:cNvSpPr/>
                    <p:nvPr/>
                  </p:nvSpPr>
                  <p:spPr>
                    <a:xfrm>
                      <a:off x="2900" y="2350"/>
                      <a:ext cx="532" cy="129"/>
                    </a:xfrm>
                    <a:custGeom>
                      <a:avLst/>
                      <a:gdLst/>
                      <a:ahLst/>
                      <a:cxnLst/>
                      <a:pathLst>
                        <a:path w="532" h="129">
                          <a:moveTo>
                            <a:pt x="0" y="39"/>
                          </a:moveTo>
                          <a:lnTo>
                            <a:pt x="368" y="0"/>
                          </a:lnTo>
                          <a:lnTo>
                            <a:pt x="532" y="125"/>
                          </a:lnTo>
                          <a:lnTo>
                            <a:pt x="424" y="118"/>
                          </a:lnTo>
                          <a:lnTo>
                            <a:pt x="397" y="112"/>
                          </a:lnTo>
                          <a:lnTo>
                            <a:pt x="414" y="129"/>
                          </a:lnTo>
                          <a:lnTo>
                            <a:pt x="304" y="118"/>
                          </a:lnTo>
                          <a:lnTo>
                            <a:pt x="269" y="106"/>
                          </a:lnTo>
                          <a:lnTo>
                            <a:pt x="286" y="123"/>
                          </a:lnTo>
                          <a:lnTo>
                            <a:pt x="135" y="106"/>
                          </a:lnTo>
                          <a:lnTo>
                            <a:pt x="0" y="39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94" name="任意多边形 151993"/>
                    <p:cNvSpPr/>
                    <p:nvPr/>
                  </p:nvSpPr>
                  <p:spPr>
                    <a:xfrm>
                      <a:off x="2903" y="2240"/>
                      <a:ext cx="340" cy="107"/>
                    </a:xfrm>
                    <a:custGeom>
                      <a:avLst/>
                      <a:gdLst/>
                      <a:ahLst/>
                      <a:cxnLst/>
                      <a:pathLst>
                        <a:path w="340" h="107">
                          <a:moveTo>
                            <a:pt x="44" y="81"/>
                          </a:moveTo>
                          <a:lnTo>
                            <a:pt x="340" y="0"/>
                          </a:lnTo>
                          <a:lnTo>
                            <a:pt x="254" y="49"/>
                          </a:lnTo>
                          <a:lnTo>
                            <a:pt x="0" y="107"/>
                          </a:lnTo>
                          <a:lnTo>
                            <a:pt x="44" y="81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95" name="任意多边形 151994"/>
                    <p:cNvSpPr/>
                    <p:nvPr/>
                  </p:nvSpPr>
                  <p:spPr>
                    <a:xfrm>
                      <a:off x="2898" y="2014"/>
                      <a:ext cx="440" cy="305"/>
                    </a:xfrm>
                    <a:custGeom>
                      <a:avLst/>
                      <a:gdLst/>
                      <a:ahLst/>
                      <a:cxnLst/>
                      <a:pathLst>
                        <a:path w="440" h="305">
                          <a:moveTo>
                            <a:pt x="0" y="305"/>
                          </a:moveTo>
                          <a:lnTo>
                            <a:pt x="316" y="196"/>
                          </a:lnTo>
                          <a:lnTo>
                            <a:pt x="440" y="0"/>
                          </a:lnTo>
                          <a:lnTo>
                            <a:pt x="343" y="59"/>
                          </a:lnTo>
                          <a:lnTo>
                            <a:pt x="321" y="80"/>
                          </a:lnTo>
                          <a:lnTo>
                            <a:pt x="321" y="58"/>
                          </a:lnTo>
                          <a:lnTo>
                            <a:pt x="211" y="141"/>
                          </a:lnTo>
                          <a:lnTo>
                            <a:pt x="218" y="117"/>
                          </a:lnTo>
                          <a:lnTo>
                            <a:pt x="99" y="192"/>
                          </a:lnTo>
                          <a:lnTo>
                            <a:pt x="0" y="305"/>
                          </a:lnTo>
                          <a:close/>
                        </a:path>
                      </a:pathLst>
                    </a:custGeom>
                    <a:solidFill>
                      <a:srgbClr val="FFFF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</p:grpSp>
            <p:sp>
              <p:nvSpPr>
                <p:cNvPr id="151996" name="任意多边形 151995"/>
                <p:cNvSpPr/>
                <p:nvPr/>
              </p:nvSpPr>
              <p:spPr>
                <a:xfrm>
                  <a:off x="2783" y="2301"/>
                  <a:ext cx="148" cy="133"/>
                </a:xfrm>
                <a:custGeom>
                  <a:avLst/>
                  <a:gdLst/>
                  <a:ahLst/>
                  <a:cxnLst/>
                  <a:pathLst>
                    <a:path w="148" h="133">
                      <a:moveTo>
                        <a:pt x="131" y="0"/>
                      </a:moveTo>
                      <a:lnTo>
                        <a:pt x="122" y="10"/>
                      </a:lnTo>
                      <a:lnTo>
                        <a:pt x="112" y="25"/>
                      </a:lnTo>
                      <a:lnTo>
                        <a:pt x="108" y="37"/>
                      </a:lnTo>
                      <a:lnTo>
                        <a:pt x="104" y="52"/>
                      </a:lnTo>
                      <a:lnTo>
                        <a:pt x="104" y="66"/>
                      </a:lnTo>
                      <a:lnTo>
                        <a:pt x="108" y="80"/>
                      </a:lnTo>
                      <a:lnTo>
                        <a:pt x="114" y="92"/>
                      </a:lnTo>
                      <a:lnTo>
                        <a:pt x="125" y="102"/>
                      </a:lnTo>
                      <a:lnTo>
                        <a:pt x="137" y="109"/>
                      </a:lnTo>
                      <a:lnTo>
                        <a:pt x="148" y="117"/>
                      </a:lnTo>
                      <a:lnTo>
                        <a:pt x="36" y="133"/>
                      </a:lnTo>
                      <a:lnTo>
                        <a:pt x="24" y="127"/>
                      </a:lnTo>
                      <a:lnTo>
                        <a:pt x="14" y="120"/>
                      </a:lnTo>
                      <a:lnTo>
                        <a:pt x="7" y="111"/>
                      </a:lnTo>
                      <a:lnTo>
                        <a:pt x="3" y="103"/>
                      </a:lnTo>
                      <a:lnTo>
                        <a:pt x="0" y="93"/>
                      </a:lnTo>
                      <a:lnTo>
                        <a:pt x="0" y="80"/>
                      </a:lnTo>
                      <a:lnTo>
                        <a:pt x="3" y="69"/>
                      </a:lnTo>
                      <a:lnTo>
                        <a:pt x="6" y="58"/>
                      </a:lnTo>
                      <a:lnTo>
                        <a:pt x="10" y="50"/>
                      </a:lnTo>
                      <a:lnTo>
                        <a:pt x="16" y="41"/>
                      </a:lnTo>
                      <a:lnTo>
                        <a:pt x="21" y="37"/>
                      </a:lnTo>
                      <a:lnTo>
                        <a:pt x="131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97" name="任意多边形 151996"/>
                <p:cNvSpPr/>
                <p:nvPr/>
              </p:nvSpPr>
              <p:spPr>
                <a:xfrm>
                  <a:off x="2811" y="2321"/>
                  <a:ext cx="62" cy="108"/>
                </a:xfrm>
                <a:custGeom>
                  <a:avLst/>
                  <a:gdLst/>
                  <a:ahLst/>
                  <a:cxnLst/>
                  <a:pathLst>
                    <a:path w="62" h="108">
                      <a:moveTo>
                        <a:pt x="41" y="0"/>
                      </a:moveTo>
                      <a:lnTo>
                        <a:pt x="34" y="15"/>
                      </a:lnTo>
                      <a:lnTo>
                        <a:pt x="28" y="27"/>
                      </a:lnTo>
                      <a:lnTo>
                        <a:pt x="23" y="41"/>
                      </a:lnTo>
                      <a:lnTo>
                        <a:pt x="20" y="55"/>
                      </a:lnTo>
                      <a:lnTo>
                        <a:pt x="23" y="70"/>
                      </a:lnTo>
                      <a:lnTo>
                        <a:pt x="29" y="80"/>
                      </a:lnTo>
                      <a:lnTo>
                        <a:pt x="38" y="88"/>
                      </a:lnTo>
                      <a:lnTo>
                        <a:pt x="47" y="96"/>
                      </a:lnTo>
                      <a:lnTo>
                        <a:pt x="62" y="106"/>
                      </a:lnTo>
                      <a:lnTo>
                        <a:pt x="41" y="108"/>
                      </a:lnTo>
                      <a:lnTo>
                        <a:pt x="32" y="105"/>
                      </a:lnTo>
                      <a:lnTo>
                        <a:pt x="23" y="100"/>
                      </a:lnTo>
                      <a:lnTo>
                        <a:pt x="14" y="93"/>
                      </a:lnTo>
                      <a:lnTo>
                        <a:pt x="8" y="85"/>
                      </a:lnTo>
                      <a:lnTo>
                        <a:pt x="3" y="77"/>
                      </a:lnTo>
                      <a:lnTo>
                        <a:pt x="0" y="66"/>
                      </a:lnTo>
                      <a:lnTo>
                        <a:pt x="0" y="54"/>
                      </a:lnTo>
                      <a:lnTo>
                        <a:pt x="3" y="42"/>
                      </a:lnTo>
                      <a:lnTo>
                        <a:pt x="7" y="31"/>
                      </a:lnTo>
                      <a:lnTo>
                        <a:pt x="11" y="24"/>
                      </a:lnTo>
                      <a:lnTo>
                        <a:pt x="16" y="16"/>
                      </a:lnTo>
                      <a:lnTo>
                        <a:pt x="22" y="7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grpSp>
            <p:nvGrpSpPr>
              <p:cNvPr id="151998" name="组合 151997"/>
              <p:cNvGrpSpPr/>
              <p:nvPr/>
            </p:nvGrpSpPr>
            <p:grpSpPr>
              <a:xfrm>
                <a:off x="4830" y="541"/>
                <a:ext cx="784" cy="589"/>
                <a:chOff x="4562" y="1536"/>
                <a:chExt cx="910" cy="708"/>
              </a:xfrm>
            </p:grpSpPr>
            <p:sp>
              <p:nvSpPr>
                <p:cNvPr id="151999" name="任意多边形 151998"/>
                <p:cNvSpPr/>
                <p:nvPr/>
              </p:nvSpPr>
              <p:spPr>
                <a:xfrm>
                  <a:off x="4571" y="2196"/>
                  <a:ext cx="68" cy="47"/>
                </a:xfrm>
                <a:custGeom>
                  <a:avLst/>
                  <a:gdLst/>
                  <a:ahLst/>
                  <a:cxnLst/>
                  <a:pathLst>
                    <a:path w="68" h="47">
                      <a:moveTo>
                        <a:pt x="0" y="22"/>
                      </a:moveTo>
                      <a:lnTo>
                        <a:pt x="31" y="0"/>
                      </a:lnTo>
                      <a:lnTo>
                        <a:pt x="68" y="47"/>
                      </a:lnTo>
                      <a:lnTo>
                        <a:pt x="12" y="39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0" name="任意多边形 151999"/>
                <p:cNvSpPr/>
                <p:nvPr/>
              </p:nvSpPr>
              <p:spPr>
                <a:xfrm>
                  <a:off x="4562" y="2126"/>
                  <a:ext cx="39" cy="92"/>
                </a:xfrm>
                <a:custGeom>
                  <a:avLst/>
                  <a:gdLst/>
                  <a:ahLst/>
                  <a:cxnLst/>
                  <a:pathLst>
                    <a:path w="39" h="92">
                      <a:moveTo>
                        <a:pt x="25" y="0"/>
                      </a:moveTo>
                      <a:lnTo>
                        <a:pt x="39" y="70"/>
                      </a:lnTo>
                      <a:lnTo>
                        <a:pt x="9" y="92"/>
                      </a:lnTo>
                      <a:lnTo>
                        <a:pt x="0" y="71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5F5F5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1" name="任意多边形 152000"/>
                <p:cNvSpPr/>
                <p:nvPr/>
              </p:nvSpPr>
              <p:spPr>
                <a:xfrm>
                  <a:off x="4588" y="2125"/>
                  <a:ext cx="52" cy="119"/>
                </a:xfrm>
                <a:custGeom>
                  <a:avLst/>
                  <a:gdLst/>
                  <a:ahLst/>
                  <a:cxnLst/>
                  <a:pathLst>
                    <a:path w="52" h="119">
                      <a:moveTo>
                        <a:pt x="0" y="0"/>
                      </a:moveTo>
                      <a:lnTo>
                        <a:pt x="13" y="73"/>
                      </a:lnTo>
                      <a:lnTo>
                        <a:pt x="52" y="119"/>
                      </a:lnTo>
                      <a:lnTo>
                        <a:pt x="35" y="6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2" name="任意多边形 152001"/>
                <p:cNvSpPr/>
                <p:nvPr/>
              </p:nvSpPr>
              <p:spPr>
                <a:xfrm>
                  <a:off x="4595" y="1726"/>
                  <a:ext cx="756" cy="484"/>
                </a:xfrm>
                <a:custGeom>
                  <a:avLst/>
                  <a:gdLst/>
                  <a:ahLst/>
                  <a:cxnLst/>
                  <a:pathLst>
                    <a:path w="756" h="484">
                      <a:moveTo>
                        <a:pt x="611" y="0"/>
                      </a:moveTo>
                      <a:lnTo>
                        <a:pt x="16" y="442"/>
                      </a:lnTo>
                      <a:lnTo>
                        <a:pt x="9" y="447"/>
                      </a:lnTo>
                      <a:lnTo>
                        <a:pt x="3" y="456"/>
                      </a:lnTo>
                      <a:lnTo>
                        <a:pt x="0" y="467"/>
                      </a:lnTo>
                      <a:lnTo>
                        <a:pt x="4" y="477"/>
                      </a:lnTo>
                      <a:lnTo>
                        <a:pt x="12" y="482"/>
                      </a:lnTo>
                      <a:lnTo>
                        <a:pt x="20" y="484"/>
                      </a:lnTo>
                      <a:lnTo>
                        <a:pt x="31" y="480"/>
                      </a:lnTo>
                      <a:lnTo>
                        <a:pt x="756" y="144"/>
                      </a:lnTo>
                      <a:lnTo>
                        <a:pt x="61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3" name="任意多边形 152002"/>
                <p:cNvSpPr/>
                <p:nvPr/>
              </p:nvSpPr>
              <p:spPr>
                <a:xfrm>
                  <a:off x="5149" y="1700"/>
                  <a:ext cx="252" cy="116"/>
                </a:xfrm>
                <a:custGeom>
                  <a:avLst/>
                  <a:gdLst/>
                  <a:ahLst/>
                  <a:cxnLst/>
                  <a:pathLst>
                    <a:path w="252" h="116">
                      <a:moveTo>
                        <a:pt x="13" y="62"/>
                      </a:moveTo>
                      <a:lnTo>
                        <a:pt x="108" y="0"/>
                      </a:lnTo>
                      <a:lnTo>
                        <a:pt x="252" y="106"/>
                      </a:lnTo>
                      <a:lnTo>
                        <a:pt x="231" y="116"/>
                      </a:lnTo>
                      <a:lnTo>
                        <a:pt x="99" y="35"/>
                      </a:lnTo>
                      <a:lnTo>
                        <a:pt x="0" y="90"/>
                      </a:lnTo>
                      <a:lnTo>
                        <a:pt x="13" y="6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4" name="任意多边形 152003"/>
                <p:cNvSpPr/>
                <p:nvPr/>
              </p:nvSpPr>
              <p:spPr>
                <a:xfrm>
                  <a:off x="5145" y="1680"/>
                  <a:ext cx="240" cy="233"/>
                </a:xfrm>
                <a:custGeom>
                  <a:avLst/>
                  <a:gdLst/>
                  <a:ahLst/>
                  <a:cxnLst/>
                  <a:pathLst>
                    <a:path w="240" h="233">
                      <a:moveTo>
                        <a:pt x="124" y="0"/>
                      </a:moveTo>
                      <a:lnTo>
                        <a:pt x="11" y="82"/>
                      </a:lnTo>
                      <a:lnTo>
                        <a:pt x="6" y="94"/>
                      </a:lnTo>
                      <a:lnTo>
                        <a:pt x="2" y="108"/>
                      </a:lnTo>
                      <a:lnTo>
                        <a:pt x="0" y="126"/>
                      </a:lnTo>
                      <a:lnTo>
                        <a:pt x="0" y="142"/>
                      </a:lnTo>
                      <a:lnTo>
                        <a:pt x="3" y="160"/>
                      </a:lnTo>
                      <a:lnTo>
                        <a:pt x="8" y="175"/>
                      </a:lnTo>
                      <a:lnTo>
                        <a:pt x="18" y="190"/>
                      </a:lnTo>
                      <a:lnTo>
                        <a:pt x="30" y="203"/>
                      </a:lnTo>
                      <a:lnTo>
                        <a:pt x="47" y="215"/>
                      </a:lnTo>
                      <a:lnTo>
                        <a:pt x="61" y="224"/>
                      </a:lnTo>
                      <a:lnTo>
                        <a:pt x="78" y="229"/>
                      </a:lnTo>
                      <a:lnTo>
                        <a:pt x="95" y="233"/>
                      </a:lnTo>
                      <a:lnTo>
                        <a:pt x="111" y="233"/>
                      </a:lnTo>
                      <a:lnTo>
                        <a:pt x="240" y="175"/>
                      </a:lnTo>
                      <a:lnTo>
                        <a:pt x="108" y="47"/>
                      </a:lnTo>
                      <a:lnTo>
                        <a:pt x="13" y="102"/>
                      </a:lnTo>
                      <a:lnTo>
                        <a:pt x="20" y="84"/>
                      </a:lnTo>
                      <a:lnTo>
                        <a:pt x="118" y="22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5" name="任意多边形 152004"/>
                <p:cNvSpPr/>
                <p:nvPr/>
              </p:nvSpPr>
              <p:spPr>
                <a:xfrm>
                  <a:off x="5254" y="1726"/>
                  <a:ext cx="145" cy="131"/>
                </a:xfrm>
                <a:custGeom>
                  <a:avLst/>
                  <a:gdLst/>
                  <a:ahLst/>
                  <a:cxnLst/>
                  <a:pathLst>
                    <a:path w="145" h="131">
                      <a:moveTo>
                        <a:pt x="0" y="0"/>
                      </a:moveTo>
                      <a:lnTo>
                        <a:pt x="3" y="12"/>
                      </a:lnTo>
                      <a:lnTo>
                        <a:pt x="6" y="22"/>
                      </a:lnTo>
                      <a:lnTo>
                        <a:pt x="9" y="32"/>
                      </a:lnTo>
                      <a:lnTo>
                        <a:pt x="14" y="45"/>
                      </a:lnTo>
                      <a:lnTo>
                        <a:pt x="20" y="57"/>
                      </a:lnTo>
                      <a:lnTo>
                        <a:pt x="30" y="73"/>
                      </a:lnTo>
                      <a:lnTo>
                        <a:pt x="42" y="86"/>
                      </a:lnTo>
                      <a:lnTo>
                        <a:pt x="56" y="98"/>
                      </a:lnTo>
                      <a:lnTo>
                        <a:pt x="70" y="109"/>
                      </a:lnTo>
                      <a:lnTo>
                        <a:pt x="84" y="118"/>
                      </a:lnTo>
                      <a:lnTo>
                        <a:pt x="99" y="125"/>
                      </a:lnTo>
                      <a:lnTo>
                        <a:pt x="112" y="130"/>
                      </a:lnTo>
                      <a:lnTo>
                        <a:pt x="120" y="131"/>
                      </a:lnTo>
                      <a:lnTo>
                        <a:pt x="130" y="128"/>
                      </a:lnTo>
                      <a:lnTo>
                        <a:pt x="136" y="120"/>
                      </a:lnTo>
                      <a:lnTo>
                        <a:pt x="141" y="109"/>
                      </a:lnTo>
                      <a:lnTo>
                        <a:pt x="145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6" name="任意多边形 152005"/>
                <p:cNvSpPr/>
                <p:nvPr/>
              </p:nvSpPr>
              <p:spPr>
                <a:xfrm>
                  <a:off x="5255" y="1677"/>
                  <a:ext cx="147" cy="129"/>
                </a:xfrm>
                <a:custGeom>
                  <a:avLst/>
                  <a:gdLst/>
                  <a:ahLst/>
                  <a:cxnLst/>
                  <a:pathLst>
                    <a:path w="147" h="129">
                      <a:moveTo>
                        <a:pt x="0" y="31"/>
                      </a:moveTo>
                      <a:lnTo>
                        <a:pt x="0" y="22"/>
                      </a:lnTo>
                      <a:lnTo>
                        <a:pt x="4" y="12"/>
                      </a:ln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39" y="0"/>
                      </a:lnTo>
                      <a:lnTo>
                        <a:pt x="54" y="3"/>
                      </a:lnTo>
                      <a:lnTo>
                        <a:pt x="72" y="10"/>
                      </a:lnTo>
                      <a:lnTo>
                        <a:pt x="88" y="17"/>
                      </a:lnTo>
                      <a:lnTo>
                        <a:pt x="104" y="28"/>
                      </a:lnTo>
                      <a:lnTo>
                        <a:pt x="115" y="38"/>
                      </a:lnTo>
                      <a:lnTo>
                        <a:pt x="125" y="50"/>
                      </a:lnTo>
                      <a:lnTo>
                        <a:pt x="132" y="63"/>
                      </a:lnTo>
                      <a:lnTo>
                        <a:pt x="138" y="77"/>
                      </a:lnTo>
                      <a:lnTo>
                        <a:pt x="144" y="96"/>
                      </a:lnTo>
                      <a:lnTo>
                        <a:pt x="147" y="113"/>
                      </a:lnTo>
                      <a:lnTo>
                        <a:pt x="146" y="129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7" name="任意多边形 152006"/>
                <p:cNvSpPr/>
                <p:nvPr/>
              </p:nvSpPr>
              <p:spPr>
                <a:xfrm>
                  <a:off x="4918" y="1536"/>
                  <a:ext cx="323" cy="418"/>
                </a:xfrm>
                <a:custGeom>
                  <a:avLst/>
                  <a:gdLst/>
                  <a:ahLst/>
                  <a:cxnLst/>
                  <a:pathLst>
                    <a:path w="323" h="418">
                      <a:moveTo>
                        <a:pt x="0" y="418"/>
                      </a:moveTo>
                      <a:lnTo>
                        <a:pt x="264" y="219"/>
                      </a:lnTo>
                      <a:lnTo>
                        <a:pt x="323" y="0"/>
                      </a:lnTo>
                      <a:lnTo>
                        <a:pt x="250" y="81"/>
                      </a:lnTo>
                      <a:lnTo>
                        <a:pt x="237" y="108"/>
                      </a:lnTo>
                      <a:lnTo>
                        <a:pt x="227" y="89"/>
                      </a:lnTo>
                      <a:lnTo>
                        <a:pt x="150" y="201"/>
                      </a:lnTo>
                      <a:lnTo>
                        <a:pt x="148" y="174"/>
                      </a:lnTo>
                      <a:lnTo>
                        <a:pt x="58" y="283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8" name="任意多边形 152007"/>
                <p:cNvSpPr/>
                <p:nvPr/>
              </p:nvSpPr>
              <p:spPr>
                <a:xfrm>
                  <a:off x="4932" y="1779"/>
                  <a:ext cx="285" cy="203"/>
                </a:xfrm>
                <a:custGeom>
                  <a:avLst/>
                  <a:gdLst/>
                  <a:ahLst/>
                  <a:cxnLst/>
                  <a:pathLst>
                    <a:path w="285" h="203">
                      <a:moveTo>
                        <a:pt x="32" y="167"/>
                      </a:moveTo>
                      <a:lnTo>
                        <a:pt x="285" y="0"/>
                      </a:lnTo>
                      <a:lnTo>
                        <a:pt x="218" y="74"/>
                      </a:lnTo>
                      <a:lnTo>
                        <a:pt x="0" y="203"/>
                      </a:lnTo>
                      <a:lnTo>
                        <a:pt x="32" y="167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09" name="任意多边形 152008"/>
                <p:cNvSpPr/>
                <p:nvPr/>
              </p:nvSpPr>
              <p:spPr>
                <a:xfrm>
                  <a:off x="4941" y="1875"/>
                  <a:ext cx="531" cy="169"/>
                </a:xfrm>
                <a:custGeom>
                  <a:avLst/>
                  <a:gdLst/>
                  <a:ahLst/>
                  <a:cxnLst/>
                  <a:pathLst>
                    <a:path w="531" h="169">
                      <a:moveTo>
                        <a:pt x="0" y="149"/>
                      </a:moveTo>
                      <a:lnTo>
                        <a:pt x="335" y="0"/>
                      </a:lnTo>
                      <a:lnTo>
                        <a:pt x="531" y="72"/>
                      </a:lnTo>
                      <a:lnTo>
                        <a:pt x="429" y="95"/>
                      </a:lnTo>
                      <a:lnTo>
                        <a:pt x="395" y="95"/>
                      </a:lnTo>
                      <a:lnTo>
                        <a:pt x="414" y="110"/>
                      </a:lnTo>
                      <a:lnTo>
                        <a:pt x="304" y="132"/>
                      </a:lnTo>
                      <a:lnTo>
                        <a:pt x="272" y="132"/>
                      </a:lnTo>
                      <a:lnTo>
                        <a:pt x="295" y="144"/>
                      </a:lnTo>
                      <a:lnTo>
                        <a:pt x="147" y="169"/>
                      </a:lnTo>
                      <a:lnTo>
                        <a:pt x="0" y="149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10" name="任意多边形 152009"/>
                <p:cNvSpPr/>
                <p:nvPr/>
              </p:nvSpPr>
              <p:spPr>
                <a:xfrm>
                  <a:off x="4825" y="1935"/>
                  <a:ext cx="155" cy="154"/>
                </a:xfrm>
                <a:custGeom>
                  <a:avLst/>
                  <a:gdLst/>
                  <a:ahLst/>
                  <a:cxnLst/>
                  <a:pathLst>
                    <a:path w="155" h="154">
                      <a:moveTo>
                        <a:pt x="102" y="0"/>
                      </a:moveTo>
                      <a:lnTo>
                        <a:pt x="97" y="16"/>
                      </a:lnTo>
                      <a:lnTo>
                        <a:pt x="94" y="31"/>
                      </a:lnTo>
                      <a:lnTo>
                        <a:pt x="93" y="44"/>
                      </a:lnTo>
                      <a:lnTo>
                        <a:pt x="97" y="61"/>
                      </a:lnTo>
                      <a:lnTo>
                        <a:pt x="102" y="74"/>
                      </a:lnTo>
                      <a:lnTo>
                        <a:pt x="108" y="84"/>
                      </a:lnTo>
                      <a:lnTo>
                        <a:pt x="116" y="93"/>
                      </a:lnTo>
                      <a:lnTo>
                        <a:pt x="130" y="100"/>
                      </a:lnTo>
                      <a:lnTo>
                        <a:pt x="144" y="104"/>
                      </a:lnTo>
                      <a:lnTo>
                        <a:pt x="155" y="107"/>
                      </a:lnTo>
                      <a:lnTo>
                        <a:pt x="51" y="154"/>
                      </a:lnTo>
                      <a:lnTo>
                        <a:pt x="39" y="151"/>
                      </a:lnTo>
                      <a:lnTo>
                        <a:pt x="26" y="147"/>
                      </a:lnTo>
                      <a:lnTo>
                        <a:pt x="16" y="140"/>
                      </a:lnTo>
                      <a:lnTo>
                        <a:pt x="8" y="132"/>
                      </a:lnTo>
                      <a:lnTo>
                        <a:pt x="3" y="122"/>
                      </a:lnTo>
                      <a:lnTo>
                        <a:pt x="1" y="113"/>
                      </a:lnTo>
                      <a:lnTo>
                        <a:pt x="0" y="102"/>
                      </a:lnTo>
                      <a:lnTo>
                        <a:pt x="2" y="87"/>
                      </a:lnTo>
                      <a:lnTo>
                        <a:pt x="7" y="74"/>
                      </a:lnTo>
                      <a:lnTo>
                        <a:pt x="15" y="64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11" name="任意多边形 152010"/>
                <p:cNvSpPr/>
                <p:nvPr/>
              </p:nvSpPr>
              <p:spPr>
                <a:xfrm>
                  <a:off x="4848" y="1969"/>
                  <a:ext cx="70" cy="109"/>
                </a:xfrm>
                <a:custGeom>
                  <a:avLst/>
                  <a:gdLst/>
                  <a:ahLst/>
                  <a:cxnLst/>
                  <a:pathLst>
                    <a:path w="70" h="109">
                      <a:moveTo>
                        <a:pt x="32" y="0"/>
                      </a:moveTo>
                      <a:lnTo>
                        <a:pt x="28" y="9"/>
                      </a:lnTo>
                      <a:lnTo>
                        <a:pt x="24" y="23"/>
                      </a:lnTo>
                      <a:lnTo>
                        <a:pt x="20" y="34"/>
                      </a:lnTo>
                      <a:lnTo>
                        <a:pt x="19" y="45"/>
                      </a:lnTo>
                      <a:lnTo>
                        <a:pt x="20" y="58"/>
                      </a:lnTo>
                      <a:lnTo>
                        <a:pt x="24" y="70"/>
                      </a:lnTo>
                      <a:lnTo>
                        <a:pt x="31" y="82"/>
                      </a:lnTo>
                      <a:lnTo>
                        <a:pt x="44" y="89"/>
                      </a:lnTo>
                      <a:lnTo>
                        <a:pt x="56" y="95"/>
                      </a:lnTo>
                      <a:lnTo>
                        <a:pt x="70" y="101"/>
                      </a:lnTo>
                      <a:lnTo>
                        <a:pt x="53" y="109"/>
                      </a:lnTo>
                      <a:lnTo>
                        <a:pt x="41" y="105"/>
                      </a:lnTo>
                      <a:lnTo>
                        <a:pt x="27" y="100"/>
                      </a:lnTo>
                      <a:lnTo>
                        <a:pt x="17" y="92"/>
                      </a:lnTo>
                      <a:lnTo>
                        <a:pt x="9" y="84"/>
                      </a:lnTo>
                      <a:lnTo>
                        <a:pt x="4" y="74"/>
                      </a:lnTo>
                      <a:lnTo>
                        <a:pt x="1" y="66"/>
                      </a:lnTo>
                      <a:lnTo>
                        <a:pt x="0" y="54"/>
                      </a:lnTo>
                      <a:lnTo>
                        <a:pt x="1" y="39"/>
                      </a:lnTo>
                      <a:lnTo>
                        <a:pt x="4" y="27"/>
                      </a:lnTo>
                      <a:lnTo>
                        <a:pt x="10" y="16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2012" name="任意多边形 152011"/>
                <p:cNvSpPr/>
                <p:nvPr/>
              </p:nvSpPr>
              <p:spPr>
                <a:xfrm>
                  <a:off x="4595" y="2142"/>
                  <a:ext cx="73" cy="68"/>
                </a:xfrm>
                <a:custGeom>
                  <a:avLst/>
                  <a:gdLst/>
                  <a:ahLst/>
                  <a:cxnLst/>
                  <a:pathLst>
                    <a:path w="73" h="68">
                      <a:moveTo>
                        <a:pt x="52" y="0"/>
                      </a:moveTo>
                      <a:lnTo>
                        <a:pt x="16" y="27"/>
                      </a:lnTo>
                      <a:lnTo>
                        <a:pt x="9" y="32"/>
                      </a:lnTo>
                      <a:lnTo>
                        <a:pt x="3" y="41"/>
                      </a:lnTo>
                      <a:lnTo>
                        <a:pt x="0" y="51"/>
                      </a:lnTo>
                      <a:lnTo>
                        <a:pt x="4" y="61"/>
                      </a:lnTo>
                      <a:lnTo>
                        <a:pt x="12" y="66"/>
                      </a:lnTo>
                      <a:lnTo>
                        <a:pt x="19" y="68"/>
                      </a:lnTo>
                      <a:lnTo>
                        <a:pt x="30" y="64"/>
                      </a:lnTo>
                      <a:lnTo>
                        <a:pt x="73" y="45"/>
                      </a:lnTo>
                      <a:lnTo>
                        <a:pt x="64" y="40"/>
                      </a:lnTo>
                      <a:lnTo>
                        <a:pt x="57" y="33"/>
                      </a:lnTo>
                      <a:lnTo>
                        <a:pt x="53" y="25"/>
                      </a:lnTo>
                      <a:lnTo>
                        <a:pt x="52" y="17"/>
                      </a:lnTo>
                      <a:lnTo>
                        <a:pt x="51" y="7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52092" name="矩形 152091"/>
            <p:cNvSpPr/>
            <p:nvPr/>
          </p:nvSpPr>
          <p:spPr>
            <a:xfrm>
              <a:off x="3938" y="3687"/>
              <a:ext cx="88" cy="7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093" name="矩形 152092"/>
            <p:cNvSpPr/>
            <p:nvPr/>
          </p:nvSpPr>
          <p:spPr>
            <a:xfrm>
              <a:off x="2981" y="2542"/>
              <a:ext cx="1516" cy="1345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>
                <a:lnSpc>
                  <a:spcPct val="100000"/>
                </a:lnSpc>
              </a:pPr>
              <a:endParaRPr lang="zh-CN" altLang="en-US" sz="1800" u="none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2095" name="矩形 152094"/>
            <p:cNvSpPr/>
            <p:nvPr/>
          </p:nvSpPr>
          <p:spPr>
            <a:xfrm>
              <a:off x="3034" y="2754"/>
              <a:ext cx="1417" cy="309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096" name="矩形 152095"/>
            <p:cNvSpPr/>
            <p:nvPr/>
          </p:nvSpPr>
          <p:spPr>
            <a:xfrm>
              <a:off x="3075" y="2794"/>
              <a:ext cx="1342" cy="235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097" name="直接连接符 152096"/>
            <p:cNvSpPr/>
            <p:nvPr/>
          </p:nvSpPr>
          <p:spPr>
            <a:xfrm>
              <a:off x="3933" y="2848"/>
              <a:ext cx="1" cy="12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098" name="直接连接符 152097"/>
            <p:cNvSpPr/>
            <p:nvPr/>
          </p:nvSpPr>
          <p:spPr>
            <a:xfrm>
              <a:off x="3879" y="2848"/>
              <a:ext cx="1" cy="12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099" name="直接连接符 152098"/>
            <p:cNvSpPr/>
            <p:nvPr/>
          </p:nvSpPr>
          <p:spPr>
            <a:xfrm>
              <a:off x="3817" y="2848"/>
              <a:ext cx="1" cy="12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00" name="直接连接符 152099"/>
            <p:cNvSpPr/>
            <p:nvPr/>
          </p:nvSpPr>
          <p:spPr>
            <a:xfrm flipH="1">
              <a:off x="3817" y="2848"/>
              <a:ext cx="116" cy="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01" name="直接连接符 152100"/>
            <p:cNvSpPr/>
            <p:nvPr/>
          </p:nvSpPr>
          <p:spPr>
            <a:xfrm flipH="1">
              <a:off x="3817" y="2969"/>
              <a:ext cx="116" cy="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02" name="直接连接符 152101"/>
            <p:cNvSpPr/>
            <p:nvPr/>
          </p:nvSpPr>
          <p:spPr>
            <a:xfrm>
              <a:off x="3933" y="2908"/>
              <a:ext cx="157" cy="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03" name="直接连接符 152102"/>
            <p:cNvSpPr/>
            <p:nvPr/>
          </p:nvSpPr>
          <p:spPr>
            <a:xfrm flipH="1">
              <a:off x="3654" y="2908"/>
              <a:ext cx="163" cy="1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04" name="矩形 152103"/>
            <p:cNvSpPr/>
            <p:nvPr/>
          </p:nvSpPr>
          <p:spPr>
            <a:xfrm>
              <a:off x="3831" y="3009"/>
              <a:ext cx="109" cy="20"/>
            </a:xfrm>
            <a:prstGeom prst="rect">
              <a:avLst/>
            </a:prstGeom>
            <a:noFill/>
            <a:ln w="14288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05" name="任意多边形 152104"/>
            <p:cNvSpPr/>
            <p:nvPr/>
          </p:nvSpPr>
          <p:spPr>
            <a:xfrm>
              <a:off x="3872" y="2848"/>
              <a:ext cx="7" cy="121"/>
            </a:xfrm>
            <a:custGeom>
              <a:avLst/>
              <a:gdLst/>
              <a:ahLst/>
              <a:cxnLst/>
              <a:pathLst>
                <a:path w="9" h="155">
                  <a:moveTo>
                    <a:pt x="9" y="0"/>
                  </a:moveTo>
                  <a:lnTo>
                    <a:pt x="9" y="77"/>
                  </a:lnTo>
                  <a:lnTo>
                    <a:pt x="9" y="155"/>
                  </a:lnTo>
                  <a:lnTo>
                    <a:pt x="0" y="77"/>
                  </a:lnTo>
                  <a:lnTo>
                    <a:pt x="9" y="0"/>
                  </a:lnTo>
                </a:path>
              </a:pathLst>
            </a:custGeom>
            <a:noFill/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06" name="任意多边形 152105"/>
            <p:cNvSpPr/>
            <p:nvPr/>
          </p:nvSpPr>
          <p:spPr>
            <a:xfrm>
              <a:off x="3034" y="2754"/>
              <a:ext cx="1417" cy="309"/>
            </a:xfrm>
            <a:custGeom>
              <a:avLst/>
              <a:gdLst/>
              <a:ahLst/>
              <a:cxnLst/>
              <a:pathLst>
                <a:path w="1795" h="397">
                  <a:moveTo>
                    <a:pt x="0" y="0"/>
                  </a:moveTo>
                  <a:lnTo>
                    <a:pt x="1795" y="0"/>
                  </a:lnTo>
                  <a:lnTo>
                    <a:pt x="1795" y="397"/>
                  </a:lnTo>
                </a:path>
              </a:pathLst>
            </a:custGeom>
            <a:noFill/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07" name="任意多边形 152106"/>
            <p:cNvSpPr/>
            <p:nvPr/>
          </p:nvSpPr>
          <p:spPr>
            <a:xfrm>
              <a:off x="3034" y="2754"/>
              <a:ext cx="1417" cy="309"/>
            </a:xfrm>
            <a:custGeom>
              <a:avLst/>
              <a:gdLst/>
              <a:ahLst/>
              <a:cxnLst/>
              <a:pathLst>
                <a:path w="1795" h="397">
                  <a:moveTo>
                    <a:pt x="1795" y="397"/>
                  </a:moveTo>
                  <a:lnTo>
                    <a:pt x="0" y="397"/>
                  </a:lnTo>
                  <a:lnTo>
                    <a:pt x="0" y="0"/>
                  </a:lnTo>
                </a:path>
              </a:pathLst>
            </a:custGeom>
            <a:noFill/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08" name="矩形 152107"/>
            <p:cNvSpPr/>
            <p:nvPr/>
          </p:nvSpPr>
          <p:spPr>
            <a:xfrm>
              <a:off x="3034" y="3063"/>
              <a:ext cx="1417" cy="637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09" name="矩形 152108"/>
            <p:cNvSpPr/>
            <p:nvPr/>
          </p:nvSpPr>
          <p:spPr>
            <a:xfrm>
              <a:off x="3075" y="3102"/>
              <a:ext cx="1342" cy="598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0" name="矩形 152109"/>
            <p:cNvSpPr/>
            <p:nvPr/>
          </p:nvSpPr>
          <p:spPr>
            <a:xfrm>
              <a:off x="3667" y="3639"/>
              <a:ext cx="75" cy="54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1" name="矩形 152110"/>
            <p:cNvSpPr/>
            <p:nvPr/>
          </p:nvSpPr>
          <p:spPr>
            <a:xfrm>
              <a:off x="3661" y="3639"/>
              <a:ext cx="88" cy="61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2" name="矩形 152111"/>
            <p:cNvSpPr/>
            <p:nvPr/>
          </p:nvSpPr>
          <p:spPr>
            <a:xfrm>
              <a:off x="3749" y="3452"/>
              <a:ext cx="75" cy="241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3" name="矩形 152112"/>
            <p:cNvSpPr/>
            <p:nvPr/>
          </p:nvSpPr>
          <p:spPr>
            <a:xfrm>
              <a:off x="3742" y="3452"/>
              <a:ext cx="89" cy="248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4" name="矩形 152113"/>
            <p:cNvSpPr/>
            <p:nvPr/>
          </p:nvSpPr>
          <p:spPr>
            <a:xfrm>
              <a:off x="3831" y="3210"/>
              <a:ext cx="82" cy="483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5" name="矩形 152114"/>
            <p:cNvSpPr/>
            <p:nvPr/>
          </p:nvSpPr>
          <p:spPr>
            <a:xfrm>
              <a:off x="3824" y="3210"/>
              <a:ext cx="96" cy="490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6" name="矩形 152115"/>
            <p:cNvSpPr/>
            <p:nvPr/>
          </p:nvSpPr>
          <p:spPr>
            <a:xfrm>
              <a:off x="3920" y="3358"/>
              <a:ext cx="75" cy="335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7" name="矩形 152116"/>
            <p:cNvSpPr/>
            <p:nvPr/>
          </p:nvSpPr>
          <p:spPr>
            <a:xfrm>
              <a:off x="3913" y="3358"/>
              <a:ext cx="88" cy="342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8" name="矩形 152117"/>
            <p:cNvSpPr/>
            <p:nvPr/>
          </p:nvSpPr>
          <p:spPr>
            <a:xfrm>
              <a:off x="4001" y="3626"/>
              <a:ext cx="82" cy="67"/>
            </a:xfrm>
            <a:prstGeom prst="rect">
              <a:avLst/>
            </a:prstGeom>
            <a:blipFill rotWithShape="0">
              <a:blip r:embed="rId1"/>
            </a:blip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19" name="矩形 152118"/>
            <p:cNvSpPr/>
            <p:nvPr/>
          </p:nvSpPr>
          <p:spPr>
            <a:xfrm>
              <a:off x="3995" y="3626"/>
              <a:ext cx="95" cy="74"/>
            </a:xfrm>
            <a:prstGeom prst="rect">
              <a:avLst/>
            </a:prstGeom>
            <a:noFill/>
            <a:ln w="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20" name="任意多边形 152119"/>
            <p:cNvSpPr/>
            <p:nvPr/>
          </p:nvSpPr>
          <p:spPr>
            <a:xfrm>
              <a:off x="3068" y="3197"/>
              <a:ext cx="1349" cy="503"/>
            </a:xfrm>
            <a:custGeom>
              <a:avLst/>
              <a:gdLst/>
              <a:ahLst/>
              <a:cxnLst/>
              <a:pathLst>
                <a:path w="1709" h="647">
                  <a:moveTo>
                    <a:pt x="0" y="647"/>
                  </a:moveTo>
                  <a:lnTo>
                    <a:pt x="52" y="647"/>
                  </a:lnTo>
                  <a:lnTo>
                    <a:pt x="104" y="647"/>
                  </a:lnTo>
                  <a:lnTo>
                    <a:pt x="155" y="647"/>
                  </a:lnTo>
                  <a:lnTo>
                    <a:pt x="207" y="647"/>
                  </a:lnTo>
                  <a:lnTo>
                    <a:pt x="259" y="647"/>
                  </a:lnTo>
                  <a:lnTo>
                    <a:pt x="319" y="647"/>
                  </a:lnTo>
                  <a:lnTo>
                    <a:pt x="371" y="647"/>
                  </a:lnTo>
                  <a:lnTo>
                    <a:pt x="423" y="647"/>
                  </a:lnTo>
                  <a:lnTo>
                    <a:pt x="475" y="647"/>
                  </a:lnTo>
                  <a:lnTo>
                    <a:pt x="526" y="647"/>
                  </a:lnTo>
                  <a:lnTo>
                    <a:pt x="587" y="647"/>
                  </a:lnTo>
                  <a:lnTo>
                    <a:pt x="639" y="647"/>
                  </a:lnTo>
                  <a:lnTo>
                    <a:pt x="690" y="647"/>
                  </a:lnTo>
                  <a:lnTo>
                    <a:pt x="742" y="629"/>
                  </a:lnTo>
                  <a:lnTo>
                    <a:pt x="794" y="578"/>
                  </a:lnTo>
                  <a:lnTo>
                    <a:pt x="854" y="474"/>
                  </a:lnTo>
                  <a:lnTo>
                    <a:pt x="906" y="302"/>
                  </a:lnTo>
                  <a:lnTo>
                    <a:pt x="958" y="112"/>
                  </a:lnTo>
                  <a:lnTo>
                    <a:pt x="1010" y="0"/>
                  </a:lnTo>
                  <a:lnTo>
                    <a:pt x="1061" y="43"/>
                  </a:lnTo>
                  <a:lnTo>
                    <a:pt x="1113" y="198"/>
                  </a:lnTo>
                  <a:lnTo>
                    <a:pt x="1174" y="397"/>
                  </a:lnTo>
                  <a:lnTo>
                    <a:pt x="1225" y="535"/>
                  </a:lnTo>
                  <a:lnTo>
                    <a:pt x="1277" y="612"/>
                  </a:lnTo>
                  <a:lnTo>
                    <a:pt x="1329" y="638"/>
                  </a:lnTo>
                  <a:lnTo>
                    <a:pt x="1381" y="647"/>
                  </a:lnTo>
                  <a:lnTo>
                    <a:pt x="1441" y="647"/>
                  </a:lnTo>
                  <a:lnTo>
                    <a:pt x="1493" y="647"/>
                  </a:lnTo>
                  <a:lnTo>
                    <a:pt x="1545" y="647"/>
                  </a:lnTo>
                  <a:lnTo>
                    <a:pt x="1596" y="647"/>
                  </a:lnTo>
                  <a:lnTo>
                    <a:pt x="1648" y="647"/>
                  </a:lnTo>
                  <a:lnTo>
                    <a:pt x="1709" y="647"/>
                  </a:lnTo>
                </a:path>
              </a:pathLst>
            </a:custGeom>
            <a:noFill/>
            <a:ln w="14288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21" name="直接连接符 152120"/>
            <p:cNvSpPr/>
            <p:nvPr/>
          </p:nvSpPr>
          <p:spPr>
            <a:xfrm flipV="1">
              <a:off x="3252" y="3102"/>
              <a:ext cx="1" cy="604"/>
            </a:xfrm>
            <a:prstGeom prst="line">
              <a:avLst/>
            </a:prstGeom>
            <a:ln w="14288" cap="flat" cmpd="sng">
              <a:solidFill>
                <a:srgbClr val="2F00FE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22" name="直接连接符 152121"/>
            <p:cNvSpPr/>
            <p:nvPr/>
          </p:nvSpPr>
          <p:spPr>
            <a:xfrm flipV="1">
              <a:off x="4090" y="3102"/>
              <a:ext cx="0" cy="604"/>
            </a:xfrm>
            <a:prstGeom prst="line">
              <a:avLst/>
            </a:prstGeom>
            <a:ln w="14288" cap="flat" cmpd="sng">
              <a:solidFill>
                <a:srgbClr val="2F00FE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23" name="任意多边形 152122"/>
            <p:cNvSpPr/>
            <p:nvPr/>
          </p:nvSpPr>
          <p:spPr>
            <a:xfrm>
              <a:off x="3034" y="3063"/>
              <a:ext cx="1417" cy="637"/>
            </a:xfrm>
            <a:custGeom>
              <a:avLst/>
              <a:gdLst/>
              <a:ahLst/>
              <a:cxnLst/>
              <a:pathLst>
                <a:path w="1795" h="819">
                  <a:moveTo>
                    <a:pt x="0" y="0"/>
                  </a:moveTo>
                  <a:lnTo>
                    <a:pt x="1795" y="0"/>
                  </a:lnTo>
                  <a:lnTo>
                    <a:pt x="1795" y="819"/>
                  </a:lnTo>
                </a:path>
              </a:pathLst>
            </a:custGeom>
            <a:noFill/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24" name="任意多边形 152123"/>
            <p:cNvSpPr/>
            <p:nvPr/>
          </p:nvSpPr>
          <p:spPr>
            <a:xfrm>
              <a:off x="3034" y="3063"/>
              <a:ext cx="1417" cy="637"/>
            </a:xfrm>
            <a:custGeom>
              <a:avLst/>
              <a:gdLst/>
              <a:ahLst/>
              <a:cxnLst/>
              <a:pathLst>
                <a:path w="1795" h="819">
                  <a:moveTo>
                    <a:pt x="1795" y="819"/>
                  </a:moveTo>
                  <a:lnTo>
                    <a:pt x="0" y="819"/>
                  </a:lnTo>
                  <a:lnTo>
                    <a:pt x="0" y="0"/>
                  </a:lnTo>
                </a:path>
              </a:pathLst>
            </a:custGeom>
            <a:noFill/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2125" name="直接连接符 152124"/>
            <p:cNvSpPr/>
            <p:nvPr/>
          </p:nvSpPr>
          <p:spPr>
            <a:xfrm>
              <a:off x="3068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26" name="矩形 152125"/>
            <p:cNvSpPr/>
            <p:nvPr/>
          </p:nvSpPr>
          <p:spPr>
            <a:xfrm>
              <a:off x="3013" y="3758"/>
              <a:ext cx="107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-6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27" name="直接连接符 152126"/>
            <p:cNvSpPr/>
            <p:nvPr/>
          </p:nvSpPr>
          <p:spPr>
            <a:xfrm>
              <a:off x="3150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28" name="直接连接符 152127"/>
            <p:cNvSpPr/>
            <p:nvPr/>
          </p:nvSpPr>
          <p:spPr>
            <a:xfrm>
              <a:off x="3238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29" name="矩形 152128"/>
            <p:cNvSpPr/>
            <p:nvPr/>
          </p:nvSpPr>
          <p:spPr>
            <a:xfrm>
              <a:off x="3204" y="3758"/>
              <a:ext cx="67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30" name="直接连接符 152129"/>
            <p:cNvSpPr/>
            <p:nvPr/>
          </p:nvSpPr>
          <p:spPr>
            <a:xfrm>
              <a:off x="3320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1" name="直接连接符 152130"/>
            <p:cNvSpPr/>
            <p:nvPr/>
          </p:nvSpPr>
          <p:spPr>
            <a:xfrm>
              <a:off x="3409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2" name="矩形 152131"/>
            <p:cNvSpPr/>
            <p:nvPr/>
          </p:nvSpPr>
          <p:spPr>
            <a:xfrm>
              <a:off x="3340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14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33" name="直接连接符 152132"/>
            <p:cNvSpPr/>
            <p:nvPr/>
          </p:nvSpPr>
          <p:spPr>
            <a:xfrm>
              <a:off x="3490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4" name="直接连接符 152133"/>
            <p:cNvSpPr/>
            <p:nvPr/>
          </p:nvSpPr>
          <p:spPr>
            <a:xfrm>
              <a:off x="3572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5" name="矩形 152134"/>
            <p:cNvSpPr/>
            <p:nvPr/>
          </p:nvSpPr>
          <p:spPr>
            <a:xfrm>
              <a:off x="3504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24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36" name="直接连接符 152135"/>
            <p:cNvSpPr/>
            <p:nvPr/>
          </p:nvSpPr>
          <p:spPr>
            <a:xfrm>
              <a:off x="3661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7" name="直接连接符 152136"/>
            <p:cNvSpPr/>
            <p:nvPr/>
          </p:nvSpPr>
          <p:spPr>
            <a:xfrm>
              <a:off x="3742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38" name="矩形 152137"/>
            <p:cNvSpPr/>
            <p:nvPr/>
          </p:nvSpPr>
          <p:spPr>
            <a:xfrm>
              <a:off x="3674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34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39" name="直接连接符 152138"/>
            <p:cNvSpPr/>
            <p:nvPr/>
          </p:nvSpPr>
          <p:spPr>
            <a:xfrm>
              <a:off x="3824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0" name="直接连接符 152139"/>
            <p:cNvSpPr/>
            <p:nvPr/>
          </p:nvSpPr>
          <p:spPr>
            <a:xfrm>
              <a:off x="3913" y="3700"/>
              <a:ext cx="0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1" name="矩形 152140"/>
            <p:cNvSpPr/>
            <p:nvPr/>
          </p:nvSpPr>
          <p:spPr>
            <a:xfrm>
              <a:off x="3845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44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42" name="直接连接符 152141"/>
            <p:cNvSpPr/>
            <p:nvPr/>
          </p:nvSpPr>
          <p:spPr>
            <a:xfrm>
              <a:off x="3995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3" name="直接连接符 152142"/>
            <p:cNvSpPr/>
            <p:nvPr/>
          </p:nvSpPr>
          <p:spPr>
            <a:xfrm>
              <a:off x="4083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4" name="矩形 152143"/>
            <p:cNvSpPr/>
            <p:nvPr/>
          </p:nvSpPr>
          <p:spPr>
            <a:xfrm>
              <a:off x="4015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54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45" name="直接连接符 152144"/>
            <p:cNvSpPr/>
            <p:nvPr/>
          </p:nvSpPr>
          <p:spPr>
            <a:xfrm>
              <a:off x="4165" y="3700"/>
              <a:ext cx="0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6" name="直接连接符 152145"/>
            <p:cNvSpPr/>
            <p:nvPr/>
          </p:nvSpPr>
          <p:spPr>
            <a:xfrm>
              <a:off x="4247" y="3700"/>
              <a:ext cx="0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7" name="矩形 152146"/>
            <p:cNvSpPr/>
            <p:nvPr/>
          </p:nvSpPr>
          <p:spPr>
            <a:xfrm>
              <a:off x="4179" y="3758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64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148" name="直接连接符 152147"/>
            <p:cNvSpPr/>
            <p:nvPr/>
          </p:nvSpPr>
          <p:spPr>
            <a:xfrm>
              <a:off x="4335" y="3700"/>
              <a:ext cx="1" cy="2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49" name="直接连接符 152148"/>
            <p:cNvSpPr/>
            <p:nvPr/>
          </p:nvSpPr>
          <p:spPr>
            <a:xfrm>
              <a:off x="4417" y="3700"/>
              <a:ext cx="1" cy="40"/>
            </a:xfrm>
            <a:prstGeom prst="line">
              <a:avLst/>
            </a:prstGeom>
            <a:ln w="14288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2150" name="矩形 152149"/>
            <p:cNvSpPr/>
            <p:nvPr/>
          </p:nvSpPr>
          <p:spPr>
            <a:xfrm>
              <a:off x="4349" y="3760"/>
              <a:ext cx="134" cy="14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74</a:t>
              </a:r>
              <a:endParaRPr lang="en-US" altLang="zh-TW" sz="15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51863" name="组合 151862"/>
            <p:cNvGrpSpPr/>
            <p:nvPr/>
          </p:nvGrpSpPr>
          <p:grpSpPr>
            <a:xfrm>
              <a:off x="902" y="900"/>
              <a:ext cx="1584" cy="1485"/>
              <a:chOff x="1363" y="1315"/>
              <a:chExt cx="2190" cy="2190"/>
            </a:xfrm>
          </p:grpSpPr>
          <p:grpSp>
            <p:nvGrpSpPr>
              <p:cNvPr id="151864" name="组合 151863"/>
              <p:cNvGrpSpPr/>
              <p:nvPr/>
            </p:nvGrpSpPr>
            <p:grpSpPr>
              <a:xfrm>
                <a:off x="1363" y="1315"/>
                <a:ext cx="2190" cy="2190"/>
                <a:chOff x="1363" y="1315"/>
                <a:chExt cx="2190" cy="2190"/>
              </a:xfrm>
            </p:grpSpPr>
            <p:grpSp>
              <p:nvGrpSpPr>
                <p:cNvPr id="151865" name="组合 151864"/>
                <p:cNvGrpSpPr/>
                <p:nvPr/>
              </p:nvGrpSpPr>
              <p:grpSpPr>
                <a:xfrm>
                  <a:off x="1363" y="1315"/>
                  <a:ext cx="2190" cy="2190"/>
                  <a:chOff x="1363" y="1315"/>
                  <a:chExt cx="2190" cy="2190"/>
                </a:xfrm>
              </p:grpSpPr>
              <p:grpSp>
                <p:nvGrpSpPr>
                  <p:cNvPr id="151866" name="组合 151865"/>
                  <p:cNvGrpSpPr/>
                  <p:nvPr/>
                </p:nvGrpSpPr>
                <p:grpSpPr>
                  <a:xfrm>
                    <a:off x="1363" y="1315"/>
                    <a:ext cx="2190" cy="2190"/>
                    <a:chOff x="1363" y="1315"/>
                    <a:chExt cx="2190" cy="2190"/>
                  </a:xfrm>
                </p:grpSpPr>
                <p:sp>
                  <p:nvSpPr>
                    <p:cNvPr id="151867" name="椭圆 151866"/>
                    <p:cNvSpPr/>
                    <p:nvPr/>
                  </p:nvSpPr>
                  <p:spPr>
                    <a:xfrm>
                      <a:off x="1363" y="1315"/>
                      <a:ext cx="2190" cy="219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868" name="椭圆 151867"/>
                    <p:cNvSpPr/>
                    <p:nvPr/>
                  </p:nvSpPr>
                  <p:spPr>
                    <a:xfrm>
                      <a:off x="1595" y="1536"/>
                      <a:ext cx="1724" cy="17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869" name="椭圆 151868"/>
                  <p:cNvSpPr/>
                  <p:nvPr/>
                </p:nvSpPr>
                <p:spPr>
                  <a:xfrm>
                    <a:off x="1828" y="1772"/>
                    <a:ext cx="1258" cy="126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51870" name="椭圆 151869"/>
                <p:cNvSpPr/>
                <p:nvPr/>
              </p:nvSpPr>
              <p:spPr>
                <a:xfrm>
                  <a:off x="2057" y="2004"/>
                  <a:ext cx="800" cy="80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51871" name="椭圆 151870"/>
              <p:cNvSpPr/>
              <p:nvPr/>
            </p:nvSpPr>
            <p:spPr>
              <a:xfrm>
                <a:off x="2289" y="2236"/>
                <a:ext cx="336" cy="340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51872" name="组合 151871"/>
            <p:cNvGrpSpPr/>
            <p:nvPr/>
          </p:nvGrpSpPr>
          <p:grpSpPr>
            <a:xfrm>
              <a:off x="1269" y="950"/>
              <a:ext cx="658" cy="479"/>
              <a:chOff x="2476" y="1706"/>
              <a:chExt cx="910" cy="708"/>
            </a:xfrm>
          </p:grpSpPr>
          <p:sp>
            <p:nvSpPr>
              <p:cNvPr id="151873" name="任意多边形 151872"/>
              <p:cNvSpPr/>
              <p:nvPr/>
            </p:nvSpPr>
            <p:spPr>
              <a:xfrm>
                <a:off x="2485" y="236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74" name="任意多边形 151873"/>
              <p:cNvSpPr/>
              <p:nvPr/>
            </p:nvSpPr>
            <p:spPr>
              <a:xfrm>
                <a:off x="2476" y="229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75" name="任意多边形 151874"/>
              <p:cNvSpPr/>
              <p:nvPr/>
            </p:nvSpPr>
            <p:spPr>
              <a:xfrm>
                <a:off x="2502" y="229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51876" name="组合 151875"/>
              <p:cNvGrpSpPr/>
              <p:nvPr/>
            </p:nvGrpSpPr>
            <p:grpSpPr>
              <a:xfrm>
                <a:off x="2509" y="1706"/>
                <a:ext cx="877" cy="674"/>
                <a:chOff x="2509" y="1706"/>
                <a:chExt cx="877" cy="674"/>
              </a:xfrm>
            </p:grpSpPr>
            <p:sp>
              <p:nvSpPr>
                <p:cNvPr id="151877" name="任意多边形 151876"/>
                <p:cNvSpPr/>
                <p:nvPr/>
              </p:nvSpPr>
              <p:spPr>
                <a:xfrm>
                  <a:off x="2509" y="1896"/>
                  <a:ext cx="756" cy="484"/>
                </a:xfrm>
                <a:custGeom>
                  <a:avLst/>
                  <a:gdLst/>
                  <a:ahLst/>
                  <a:cxnLst/>
                  <a:pathLst>
                    <a:path w="756" h="484">
                      <a:moveTo>
                        <a:pt x="611" y="0"/>
                      </a:moveTo>
                      <a:lnTo>
                        <a:pt x="16" y="442"/>
                      </a:lnTo>
                      <a:lnTo>
                        <a:pt x="9" y="447"/>
                      </a:lnTo>
                      <a:lnTo>
                        <a:pt x="3" y="456"/>
                      </a:lnTo>
                      <a:lnTo>
                        <a:pt x="0" y="467"/>
                      </a:lnTo>
                      <a:lnTo>
                        <a:pt x="4" y="477"/>
                      </a:lnTo>
                      <a:lnTo>
                        <a:pt x="12" y="482"/>
                      </a:lnTo>
                      <a:lnTo>
                        <a:pt x="20" y="484"/>
                      </a:lnTo>
                      <a:lnTo>
                        <a:pt x="31" y="480"/>
                      </a:lnTo>
                      <a:lnTo>
                        <a:pt x="756" y="144"/>
                      </a:lnTo>
                      <a:lnTo>
                        <a:pt x="61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78" name="任意多边形 151877"/>
                <p:cNvSpPr/>
                <p:nvPr/>
              </p:nvSpPr>
              <p:spPr>
                <a:xfrm>
                  <a:off x="3063" y="1870"/>
                  <a:ext cx="252" cy="116"/>
                </a:xfrm>
                <a:custGeom>
                  <a:avLst/>
                  <a:gdLst/>
                  <a:ahLst/>
                  <a:cxnLst/>
                  <a:pathLst>
                    <a:path w="252" h="116">
                      <a:moveTo>
                        <a:pt x="13" y="62"/>
                      </a:moveTo>
                      <a:lnTo>
                        <a:pt x="108" y="0"/>
                      </a:lnTo>
                      <a:lnTo>
                        <a:pt x="252" y="106"/>
                      </a:lnTo>
                      <a:lnTo>
                        <a:pt x="231" y="116"/>
                      </a:lnTo>
                      <a:lnTo>
                        <a:pt x="99" y="35"/>
                      </a:lnTo>
                      <a:lnTo>
                        <a:pt x="0" y="90"/>
                      </a:lnTo>
                      <a:lnTo>
                        <a:pt x="13" y="6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79" name="任意多边形 151878"/>
                <p:cNvSpPr/>
                <p:nvPr/>
              </p:nvSpPr>
              <p:spPr>
                <a:xfrm>
                  <a:off x="3059" y="1850"/>
                  <a:ext cx="240" cy="233"/>
                </a:xfrm>
                <a:custGeom>
                  <a:avLst/>
                  <a:gdLst/>
                  <a:ahLst/>
                  <a:cxnLst/>
                  <a:pathLst>
                    <a:path w="240" h="233">
                      <a:moveTo>
                        <a:pt x="124" y="0"/>
                      </a:moveTo>
                      <a:lnTo>
                        <a:pt x="11" y="82"/>
                      </a:lnTo>
                      <a:lnTo>
                        <a:pt x="6" y="94"/>
                      </a:lnTo>
                      <a:lnTo>
                        <a:pt x="2" y="108"/>
                      </a:lnTo>
                      <a:lnTo>
                        <a:pt x="0" y="126"/>
                      </a:lnTo>
                      <a:lnTo>
                        <a:pt x="0" y="142"/>
                      </a:lnTo>
                      <a:lnTo>
                        <a:pt x="3" y="160"/>
                      </a:lnTo>
                      <a:lnTo>
                        <a:pt x="8" y="175"/>
                      </a:lnTo>
                      <a:lnTo>
                        <a:pt x="18" y="190"/>
                      </a:lnTo>
                      <a:lnTo>
                        <a:pt x="30" y="203"/>
                      </a:lnTo>
                      <a:lnTo>
                        <a:pt x="47" y="215"/>
                      </a:lnTo>
                      <a:lnTo>
                        <a:pt x="61" y="224"/>
                      </a:lnTo>
                      <a:lnTo>
                        <a:pt x="78" y="229"/>
                      </a:lnTo>
                      <a:lnTo>
                        <a:pt x="95" y="233"/>
                      </a:lnTo>
                      <a:lnTo>
                        <a:pt x="111" y="233"/>
                      </a:lnTo>
                      <a:lnTo>
                        <a:pt x="240" y="175"/>
                      </a:lnTo>
                      <a:lnTo>
                        <a:pt x="108" y="47"/>
                      </a:lnTo>
                      <a:lnTo>
                        <a:pt x="13" y="102"/>
                      </a:lnTo>
                      <a:lnTo>
                        <a:pt x="20" y="84"/>
                      </a:lnTo>
                      <a:lnTo>
                        <a:pt x="118" y="22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0" name="任意多边形 151879"/>
                <p:cNvSpPr/>
                <p:nvPr/>
              </p:nvSpPr>
              <p:spPr>
                <a:xfrm>
                  <a:off x="3168" y="1896"/>
                  <a:ext cx="145" cy="131"/>
                </a:xfrm>
                <a:custGeom>
                  <a:avLst/>
                  <a:gdLst/>
                  <a:ahLst/>
                  <a:cxnLst/>
                  <a:pathLst>
                    <a:path w="145" h="131">
                      <a:moveTo>
                        <a:pt x="0" y="0"/>
                      </a:moveTo>
                      <a:lnTo>
                        <a:pt x="3" y="12"/>
                      </a:lnTo>
                      <a:lnTo>
                        <a:pt x="6" y="22"/>
                      </a:lnTo>
                      <a:lnTo>
                        <a:pt x="9" y="32"/>
                      </a:lnTo>
                      <a:lnTo>
                        <a:pt x="14" y="45"/>
                      </a:lnTo>
                      <a:lnTo>
                        <a:pt x="20" y="57"/>
                      </a:lnTo>
                      <a:lnTo>
                        <a:pt x="30" y="73"/>
                      </a:lnTo>
                      <a:lnTo>
                        <a:pt x="42" y="86"/>
                      </a:lnTo>
                      <a:lnTo>
                        <a:pt x="56" y="98"/>
                      </a:lnTo>
                      <a:lnTo>
                        <a:pt x="70" y="109"/>
                      </a:lnTo>
                      <a:lnTo>
                        <a:pt x="84" y="118"/>
                      </a:lnTo>
                      <a:lnTo>
                        <a:pt x="99" y="125"/>
                      </a:lnTo>
                      <a:lnTo>
                        <a:pt x="112" y="130"/>
                      </a:lnTo>
                      <a:lnTo>
                        <a:pt x="120" y="131"/>
                      </a:lnTo>
                      <a:lnTo>
                        <a:pt x="130" y="128"/>
                      </a:lnTo>
                      <a:lnTo>
                        <a:pt x="136" y="120"/>
                      </a:lnTo>
                      <a:lnTo>
                        <a:pt x="141" y="109"/>
                      </a:lnTo>
                      <a:lnTo>
                        <a:pt x="145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1" name="任意多边形 151880"/>
                <p:cNvSpPr/>
                <p:nvPr/>
              </p:nvSpPr>
              <p:spPr>
                <a:xfrm>
                  <a:off x="3169" y="1847"/>
                  <a:ext cx="147" cy="129"/>
                </a:xfrm>
                <a:custGeom>
                  <a:avLst/>
                  <a:gdLst/>
                  <a:ahLst/>
                  <a:cxnLst/>
                  <a:pathLst>
                    <a:path w="147" h="129">
                      <a:moveTo>
                        <a:pt x="0" y="31"/>
                      </a:moveTo>
                      <a:lnTo>
                        <a:pt x="0" y="22"/>
                      </a:lnTo>
                      <a:lnTo>
                        <a:pt x="4" y="12"/>
                      </a:ln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39" y="0"/>
                      </a:lnTo>
                      <a:lnTo>
                        <a:pt x="54" y="3"/>
                      </a:lnTo>
                      <a:lnTo>
                        <a:pt x="72" y="10"/>
                      </a:lnTo>
                      <a:lnTo>
                        <a:pt x="88" y="17"/>
                      </a:lnTo>
                      <a:lnTo>
                        <a:pt x="104" y="28"/>
                      </a:lnTo>
                      <a:lnTo>
                        <a:pt x="115" y="38"/>
                      </a:lnTo>
                      <a:lnTo>
                        <a:pt x="125" y="50"/>
                      </a:lnTo>
                      <a:lnTo>
                        <a:pt x="132" y="63"/>
                      </a:lnTo>
                      <a:lnTo>
                        <a:pt x="138" y="77"/>
                      </a:lnTo>
                      <a:lnTo>
                        <a:pt x="144" y="96"/>
                      </a:lnTo>
                      <a:lnTo>
                        <a:pt x="147" y="113"/>
                      </a:lnTo>
                      <a:lnTo>
                        <a:pt x="146" y="129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2" name="任意多边形 151881"/>
                <p:cNvSpPr/>
                <p:nvPr/>
              </p:nvSpPr>
              <p:spPr>
                <a:xfrm>
                  <a:off x="2832" y="1706"/>
                  <a:ext cx="323" cy="418"/>
                </a:xfrm>
                <a:custGeom>
                  <a:avLst/>
                  <a:gdLst/>
                  <a:ahLst/>
                  <a:cxnLst/>
                  <a:pathLst>
                    <a:path w="323" h="418">
                      <a:moveTo>
                        <a:pt x="0" y="418"/>
                      </a:moveTo>
                      <a:lnTo>
                        <a:pt x="264" y="219"/>
                      </a:lnTo>
                      <a:lnTo>
                        <a:pt x="323" y="0"/>
                      </a:lnTo>
                      <a:lnTo>
                        <a:pt x="250" y="81"/>
                      </a:lnTo>
                      <a:lnTo>
                        <a:pt x="237" y="108"/>
                      </a:lnTo>
                      <a:lnTo>
                        <a:pt x="227" y="89"/>
                      </a:lnTo>
                      <a:lnTo>
                        <a:pt x="150" y="201"/>
                      </a:lnTo>
                      <a:lnTo>
                        <a:pt x="148" y="174"/>
                      </a:lnTo>
                      <a:lnTo>
                        <a:pt x="58" y="283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3" name="任意多边形 151882"/>
                <p:cNvSpPr/>
                <p:nvPr/>
              </p:nvSpPr>
              <p:spPr>
                <a:xfrm>
                  <a:off x="2846" y="1949"/>
                  <a:ext cx="285" cy="203"/>
                </a:xfrm>
                <a:custGeom>
                  <a:avLst/>
                  <a:gdLst/>
                  <a:ahLst/>
                  <a:cxnLst/>
                  <a:pathLst>
                    <a:path w="285" h="203">
                      <a:moveTo>
                        <a:pt x="32" y="167"/>
                      </a:moveTo>
                      <a:lnTo>
                        <a:pt x="285" y="0"/>
                      </a:lnTo>
                      <a:lnTo>
                        <a:pt x="218" y="74"/>
                      </a:lnTo>
                      <a:lnTo>
                        <a:pt x="0" y="203"/>
                      </a:lnTo>
                      <a:lnTo>
                        <a:pt x="32" y="167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4" name="任意多边形 151883"/>
                <p:cNvSpPr/>
                <p:nvPr/>
              </p:nvSpPr>
              <p:spPr>
                <a:xfrm>
                  <a:off x="2855" y="2045"/>
                  <a:ext cx="531" cy="169"/>
                </a:xfrm>
                <a:custGeom>
                  <a:avLst/>
                  <a:gdLst/>
                  <a:ahLst/>
                  <a:cxnLst/>
                  <a:pathLst>
                    <a:path w="531" h="169">
                      <a:moveTo>
                        <a:pt x="0" y="149"/>
                      </a:moveTo>
                      <a:lnTo>
                        <a:pt x="335" y="0"/>
                      </a:lnTo>
                      <a:lnTo>
                        <a:pt x="531" y="72"/>
                      </a:lnTo>
                      <a:lnTo>
                        <a:pt x="429" y="95"/>
                      </a:lnTo>
                      <a:lnTo>
                        <a:pt x="395" y="95"/>
                      </a:lnTo>
                      <a:lnTo>
                        <a:pt x="414" y="110"/>
                      </a:lnTo>
                      <a:lnTo>
                        <a:pt x="304" y="132"/>
                      </a:lnTo>
                      <a:lnTo>
                        <a:pt x="272" y="132"/>
                      </a:lnTo>
                      <a:lnTo>
                        <a:pt x="295" y="144"/>
                      </a:lnTo>
                      <a:lnTo>
                        <a:pt x="147" y="169"/>
                      </a:lnTo>
                      <a:lnTo>
                        <a:pt x="0" y="149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5" name="任意多边形 151884"/>
                <p:cNvSpPr/>
                <p:nvPr/>
              </p:nvSpPr>
              <p:spPr>
                <a:xfrm>
                  <a:off x="2739" y="2105"/>
                  <a:ext cx="155" cy="154"/>
                </a:xfrm>
                <a:custGeom>
                  <a:avLst/>
                  <a:gdLst/>
                  <a:ahLst/>
                  <a:cxnLst/>
                  <a:pathLst>
                    <a:path w="155" h="154">
                      <a:moveTo>
                        <a:pt x="102" y="0"/>
                      </a:moveTo>
                      <a:lnTo>
                        <a:pt x="97" y="16"/>
                      </a:lnTo>
                      <a:lnTo>
                        <a:pt x="94" y="31"/>
                      </a:lnTo>
                      <a:lnTo>
                        <a:pt x="93" y="44"/>
                      </a:lnTo>
                      <a:lnTo>
                        <a:pt x="97" y="61"/>
                      </a:lnTo>
                      <a:lnTo>
                        <a:pt x="102" y="74"/>
                      </a:lnTo>
                      <a:lnTo>
                        <a:pt x="108" y="84"/>
                      </a:lnTo>
                      <a:lnTo>
                        <a:pt x="116" y="93"/>
                      </a:lnTo>
                      <a:lnTo>
                        <a:pt x="130" y="100"/>
                      </a:lnTo>
                      <a:lnTo>
                        <a:pt x="144" y="104"/>
                      </a:lnTo>
                      <a:lnTo>
                        <a:pt x="155" y="107"/>
                      </a:lnTo>
                      <a:lnTo>
                        <a:pt x="51" y="154"/>
                      </a:lnTo>
                      <a:lnTo>
                        <a:pt x="39" y="151"/>
                      </a:lnTo>
                      <a:lnTo>
                        <a:pt x="26" y="147"/>
                      </a:lnTo>
                      <a:lnTo>
                        <a:pt x="16" y="140"/>
                      </a:lnTo>
                      <a:lnTo>
                        <a:pt x="8" y="132"/>
                      </a:lnTo>
                      <a:lnTo>
                        <a:pt x="3" y="122"/>
                      </a:lnTo>
                      <a:lnTo>
                        <a:pt x="1" y="113"/>
                      </a:lnTo>
                      <a:lnTo>
                        <a:pt x="0" y="102"/>
                      </a:lnTo>
                      <a:lnTo>
                        <a:pt x="2" y="87"/>
                      </a:lnTo>
                      <a:lnTo>
                        <a:pt x="7" y="74"/>
                      </a:lnTo>
                      <a:lnTo>
                        <a:pt x="15" y="64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6" name="任意多边形 151885"/>
                <p:cNvSpPr/>
                <p:nvPr/>
              </p:nvSpPr>
              <p:spPr>
                <a:xfrm>
                  <a:off x="2762" y="2139"/>
                  <a:ext cx="70" cy="109"/>
                </a:xfrm>
                <a:custGeom>
                  <a:avLst/>
                  <a:gdLst/>
                  <a:ahLst/>
                  <a:cxnLst/>
                  <a:pathLst>
                    <a:path w="70" h="109">
                      <a:moveTo>
                        <a:pt x="32" y="0"/>
                      </a:moveTo>
                      <a:lnTo>
                        <a:pt x="28" y="9"/>
                      </a:lnTo>
                      <a:lnTo>
                        <a:pt x="24" y="23"/>
                      </a:lnTo>
                      <a:lnTo>
                        <a:pt x="20" y="34"/>
                      </a:lnTo>
                      <a:lnTo>
                        <a:pt x="19" y="45"/>
                      </a:lnTo>
                      <a:lnTo>
                        <a:pt x="20" y="58"/>
                      </a:lnTo>
                      <a:lnTo>
                        <a:pt x="24" y="70"/>
                      </a:lnTo>
                      <a:lnTo>
                        <a:pt x="31" y="82"/>
                      </a:lnTo>
                      <a:lnTo>
                        <a:pt x="44" y="89"/>
                      </a:lnTo>
                      <a:lnTo>
                        <a:pt x="56" y="95"/>
                      </a:lnTo>
                      <a:lnTo>
                        <a:pt x="70" y="101"/>
                      </a:lnTo>
                      <a:lnTo>
                        <a:pt x="53" y="109"/>
                      </a:lnTo>
                      <a:lnTo>
                        <a:pt x="41" y="105"/>
                      </a:lnTo>
                      <a:lnTo>
                        <a:pt x="27" y="100"/>
                      </a:lnTo>
                      <a:lnTo>
                        <a:pt x="17" y="92"/>
                      </a:lnTo>
                      <a:lnTo>
                        <a:pt x="9" y="84"/>
                      </a:lnTo>
                      <a:lnTo>
                        <a:pt x="4" y="74"/>
                      </a:lnTo>
                      <a:lnTo>
                        <a:pt x="1" y="66"/>
                      </a:lnTo>
                      <a:lnTo>
                        <a:pt x="0" y="54"/>
                      </a:lnTo>
                      <a:lnTo>
                        <a:pt x="1" y="39"/>
                      </a:lnTo>
                      <a:lnTo>
                        <a:pt x="4" y="27"/>
                      </a:lnTo>
                      <a:lnTo>
                        <a:pt x="10" y="16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87" name="任意多边形 151886"/>
                <p:cNvSpPr/>
                <p:nvPr/>
              </p:nvSpPr>
              <p:spPr>
                <a:xfrm>
                  <a:off x="2509" y="2312"/>
                  <a:ext cx="73" cy="68"/>
                </a:xfrm>
                <a:custGeom>
                  <a:avLst/>
                  <a:gdLst/>
                  <a:ahLst/>
                  <a:cxnLst/>
                  <a:pathLst>
                    <a:path w="73" h="68">
                      <a:moveTo>
                        <a:pt x="52" y="0"/>
                      </a:moveTo>
                      <a:lnTo>
                        <a:pt x="16" y="27"/>
                      </a:lnTo>
                      <a:lnTo>
                        <a:pt x="9" y="32"/>
                      </a:lnTo>
                      <a:lnTo>
                        <a:pt x="3" y="41"/>
                      </a:lnTo>
                      <a:lnTo>
                        <a:pt x="0" y="51"/>
                      </a:lnTo>
                      <a:lnTo>
                        <a:pt x="4" y="61"/>
                      </a:lnTo>
                      <a:lnTo>
                        <a:pt x="12" y="66"/>
                      </a:lnTo>
                      <a:lnTo>
                        <a:pt x="19" y="68"/>
                      </a:lnTo>
                      <a:lnTo>
                        <a:pt x="30" y="64"/>
                      </a:lnTo>
                      <a:lnTo>
                        <a:pt x="73" y="45"/>
                      </a:lnTo>
                      <a:lnTo>
                        <a:pt x="64" y="40"/>
                      </a:lnTo>
                      <a:lnTo>
                        <a:pt x="57" y="33"/>
                      </a:lnTo>
                      <a:lnTo>
                        <a:pt x="53" y="25"/>
                      </a:lnTo>
                      <a:lnTo>
                        <a:pt x="52" y="17"/>
                      </a:lnTo>
                      <a:lnTo>
                        <a:pt x="51" y="7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151888" name="组合 151887"/>
            <p:cNvGrpSpPr/>
            <p:nvPr/>
          </p:nvGrpSpPr>
          <p:grpSpPr>
            <a:xfrm>
              <a:off x="2205" y="777"/>
              <a:ext cx="577" cy="588"/>
              <a:chOff x="2390" y="1513"/>
              <a:chExt cx="798" cy="867"/>
            </a:xfrm>
          </p:grpSpPr>
          <p:sp>
            <p:nvSpPr>
              <p:cNvPr id="151889" name="任意多边形 151888"/>
              <p:cNvSpPr/>
              <p:nvPr/>
            </p:nvSpPr>
            <p:spPr>
              <a:xfrm>
                <a:off x="2405" y="2338"/>
                <a:ext cx="74" cy="42"/>
              </a:xfrm>
              <a:custGeom>
                <a:avLst/>
                <a:gdLst/>
                <a:ahLst/>
                <a:cxnLst/>
                <a:pathLst>
                  <a:path w="74" h="42">
                    <a:moveTo>
                      <a:pt x="0" y="27"/>
                    </a:moveTo>
                    <a:lnTo>
                      <a:pt x="22" y="0"/>
                    </a:lnTo>
                    <a:lnTo>
                      <a:pt x="74" y="34"/>
                    </a:lnTo>
                    <a:lnTo>
                      <a:pt x="17" y="42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0" name="任意多边形 151889"/>
              <p:cNvSpPr/>
              <p:nvPr/>
            </p:nvSpPr>
            <p:spPr>
              <a:xfrm>
                <a:off x="2395" y="2274"/>
                <a:ext cx="84" cy="99"/>
              </a:xfrm>
              <a:custGeom>
                <a:avLst/>
                <a:gdLst/>
                <a:ahLst/>
                <a:cxnLst/>
                <a:pathLst>
                  <a:path w="84" h="99">
                    <a:moveTo>
                      <a:pt x="0" y="0"/>
                    </a:moveTo>
                    <a:lnTo>
                      <a:pt x="50" y="47"/>
                    </a:lnTo>
                    <a:lnTo>
                      <a:pt x="84" y="99"/>
                    </a:lnTo>
                    <a:lnTo>
                      <a:pt x="32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1" name="任意多边形 151890"/>
              <p:cNvSpPr/>
              <p:nvPr/>
            </p:nvSpPr>
            <p:spPr>
              <a:xfrm>
                <a:off x="2390" y="2276"/>
                <a:ext cx="37" cy="88"/>
              </a:xfrm>
              <a:custGeom>
                <a:avLst/>
                <a:gdLst/>
                <a:ahLst/>
                <a:cxnLst/>
                <a:pathLst>
                  <a:path w="37" h="88">
                    <a:moveTo>
                      <a:pt x="6" y="0"/>
                    </a:moveTo>
                    <a:lnTo>
                      <a:pt x="37" y="61"/>
                    </a:lnTo>
                    <a:lnTo>
                      <a:pt x="14" y="88"/>
                    </a:lnTo>
                    <a:lnTo>
                      <a:pt x="0" y="7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2" name="任意多边形 151891"/>
              <p:cNvSpPr/>
              <p:nvPr/>
            </p:nvSpPr>
            <p:spPr>
              <a:xfrm>
                <a:off x="2420" y="1734"/>
                <a:ext cx="574" cy="613"/>
              </a:xfrm>
              <a:custGeom>
                <a:avLst/>
                <a:gdLst/>
                <a:ahLst/>
                <a:cxnLst/>
                <a:pathLst>
                  <a:path w="574" h="613">
                    <a:moveTo>
                      <a:pt x="432" y="0"/>
                    </a:moveTo>
                    <a:lnTo>
                      <a:pt x="2" y="583"/>
                    </a:lnTo>
                    <a:lnTo>
                      <a:pt x="0" y="590"/>
                    </a:lnTo>
                    <a:lnTo>
                      <a:pt x="1" y="599"/>
                    </a:lnTo>
                    <a:lnTo>
                      <a:pt x="4" y="607"/>
                    </a:lnTo>
                    <a:lnTo>
                      <a:pt x="9" y="611"/>
                    </a:lnTo>
                    <a:lnTo>
                      <a:pt x="17" y="613"/>
                    </a:lnTo>
                    <a:lnTo>
                      <a:pt x="26" y="612"/>
                    </a:lnTo>
                    <a:lnTo>
                      <a:pt x="574" y="122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3" name="任意多边形 151892"/>
              <p:cNvSpPr/>
              <p:nvPr/>
            </p:nvSpPr>
            <p:spPr>
              <a:xfrm>
                <a:off x="2839" y="1675"/>
                <a:ext cx="240" cy="110"/>
              </a:xfrm>
              <a:custGeom>
                <a:avLst/>
                <a:gdLst/>
                <a:ahLst/>
                <a:cxnLst/>
                <a:pathLst>
                  <a:path w="240" h="110">
                    <a:moveTo>
                      <a:pt x="68" y="0"/>
                    </a:moveTo>
                    <a:lnTo>
                      <a:pt x="240" y="55"/>
                    </a:lnTo>
                    <a:lnTo>
                      <a:pt x="227" y="68"/>
                    </a:lnTo>
                    <a:lnTo>
                      <a:pt x="226" y="80"/>
                    </a:lnTo>
                    <a:lnTo>
                      <a:pt x="83" y="30"/>
                    </a:lnTo>
                    <a:lnTo>
                      <a:pt x="2" y="110"/>
                    </a:lnTo>
                    <a:lnTo>
                      <a:pt x="0" y="8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4" name="任意多边形 151893"/>
              <p:cNvSpPr/>
              <p:nvPr/>
            </p:nvSpPr>
            <p:spPr>
              <a:xfrm>
                <a:off x="2918" y="1699"/>
                <a:ext cx="166" cy="96"/>
              </a:xfrm>
              <a:custGeom>
                <a:avLst/>
                <a:gdLst/>
                <a:ahLst/>
                <a:cxnLst/>
                <a:pathLst>
                  <a:path w="166" h="96">
                    <a:moveTo>
                      <a:pt x="0" y="0"/>
                    </a:moveTo>
                    <a:lnTo>
                      <a:pt x="163" y="46"/>
                    </a:lnTo>
                    <a:lnTo>
                      <a:pt x="166" y="61"/>
                    </a:lnTo>
                    <a:lnTo>
                      <a:pt x="163" y="75"/>
                    </a:lnTo>
                    <a:lnTo>
                      <a:pt x="156" y="86"/>
                    </a:lnTo>
                    <a:lnTo>
                      <a:pt x="129" y="96"/>
                    </a:lnTo>
                    <a:lnTo>
                      <a:pt x="85" y="84"/>
                    </a:lnTo>
                    <a:lnTo>
                      <a:pt x="33" y="52"/>
                    </a:lnTo>
                    <a:lnTo>
                      <a:pt x="5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5" name="任意多边形 151894"/>
              <p:cNvSpPr/>
              <p:nvPr/>
            </p:nvSpPr>
            <p:spPr>
              <a:xfrm>
                <a:off x="2902" y="1633"/>
                <a:ext cx="178" cy="98"/>
              </a:xfrm>
              <a:custGeom>
                <a:avLst/>
                <a:gdLst/>
                <a:ahLst/>
                <a:cxnLst/>
                <a:pathLst>
                  <a:path w="178" h="98">
                    <a:moveTo>
                      <a:pt x="9" y="47"/>
                    </a:moveTo>
                    <a:lnTo>
                      <a:pt x="178" y="98"/>
                    </a:lnTo>
                    <a:lnTo>
                      <a:pt x="174" y="81"/>
                    </a:lnTo>
                    <a:lnTo>
                      <a:pt x="167" y="68"/>
                    </a:lnTo>
                    <a:lnTo>
                      <a:pt x="155" y="50"/>
                    </a:lnTo>
                    <a:lnTo>
                      <a:pt x="145" y="38"/>
                    </a:lnTo>
                    <a:lnTo>
                      <a:pt x="130" y="25"/>
                    </a:lnTo>
                    <a:lnTo>
                      <a:pt x="114" y="15"/>
                    </a:lnTo>
                    <a:lnTo>
                      <a:pt x="96" y="8"/>
                    </a:lnTo>
                    <a:lnTo>
                      <a:pt x="79" y="3"/>
                    </a:lnTo>
                    <a:lnTo>
                      <a:pt x="61" y="0"/>
                    </a:lnTo>
                    <a:lnTo>
                      <a:pt x="47" y="0"/>
                    </a:lnTo>
                    <a:lnTo>
                      <a:pt x="35" y="2"/>
                    </a:lnTo>
                    <a:lnTo>
                      <a:pt x="20" y="7"/>
                    </a:lnTo>
                    <a:lnTo>
                      <a:pt x="9" y="15"/>
                    </a:lnTo>
                    <a:lnTo>
                      <a:pt x="3" y="26"/>
                    </a:lnTo>
                    <a:lnTo>
                      <a:pt x="0" y="44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896" name="任意多边形 151895"/>
              <p:cNvSpPr/>
              <p:nvPr/>
            </p:nvSpPr>
            <p:spPr>
              <a:xfrm>
                <a:off x="2830" y="1662"/>
                <a:ext cx="245" cy="219"/>
              </a:xfrm>
              <a:custGeom>
                <a:avLst/>
                <a:gdLst/>
                <a:ahLst/>
                <a:cxnLst/>
                <a:pathLst>
                  <a:path w="245" h="219">
                    <a:moveTo>
                      <a:pt x="74" y="0"/>
                    </a:moveTo>
                    <a:lnTo>
                      <a:pt x="4" y="96"/>
                    </a:lnTo>
                    <a:lnTo>
                      <a:pt x="0" y="113"/>
                    </a:lnTo>
                    <a:lnTo>
                      <a:pt x="0" y="125"/>
                    </a:lnTo>
                    <a:lnTo>
                      <a:pt x="1" y="139"/>
                    </a:lnTo>
                    <a:lnTo>
                      <a:pt x="5" y="156"/>
                    </a:lnTo>
                    <a:lnTo>
                      <a:pt x="12" y="170"/>
                    </a:lnTo>
                    <a:lnTo>
                      <a:pt x="24" y="185"/>
                    </a:lnTo>
                    <a:lnTo>
                      <a:pt x="38" y="196"/>
                    </a:lnTo>
                    <a:lnTo>
                      <a:pt x="58" y="208"/>
                    </a:lnTo>
                    <a:lnTo>
                      <a:pt x="75" y="214"/>
                    </a:lnTo>
                    <a:lnTo>
                      <a:pt x="92" y="217"/>
                    </a:lnTo>
                    <a:lnTo>
                      <a:pt x="114" y="219"/>
                    </a:lnTo>
                    <a:lnTo>
                      <a:pt x="129" y="216"/>
                    </a:lnTo>
                    <a:lnTo>
                      <a:pt x="146" y="210"/>
                    </a:lnTo>
                    <a:lnTo>
                      <a:pt x="245" y="122"/>
                    </a:lnTo>
                    <a:lnTo>
                      <a:pt x="229" y="127"/>
                    </a:lnTo>
                    <a:lnTo>
                      <a:pt x="214" y="128"/>
                    </a:lnTo>
                    <a:lnTo>
                      <a:pt x="195" y="125"/>
                    </a:lnTo>
                    <a:lnTo>
                      <a:pt x="179" y="120"/>
                    </a:lnTo>
                    <a:lnTo>
                      <a:pt x="162" y="114"/>
                    </a:lnTo>
                    <a:lnTo>
                      <a:pt x="141" y="101"/>
                    </a:lnTo>
                    <a:lnTo>
                      <a:pt x="122" y="87"/>
                    </a:lnTo>
                    <a:lnTo>
                      <a:pt x="112" y="76"/>
                    </a:lnTo>
                    <a:lnTo>
                      <a:pt x="100" y="61"/>
                    </a:lnTo>
                    <a:lnTo>
                      <a:pt x="92" y="50"/>
                    </a:lnTo>
                    <a:lnTo>
                      <a:pt x="86" y="36"/>
                    </a:lnTo>
                    <a:lnTo>
                      <a:pt x="14" y="115"/>
                    </a:lnTo>
                    <a:lnTo>
                      <a:pt x="14" y="97"/>
                    </a:lnTo>
                    <a:lnTo>
                      <a:pt x="81" y="20"/>
                    </a:lnTo>
                    <a:lnTo>
                      <a:pt x="78" y="15"/>
                    </a:lnTo>
                    <a:lnTo>
                      <a:pt x="75" y="7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51897" name="组合 151896"/>
              <p:cNvGrpSpPr/>
              <p:nvPr/>
            </p:nvGrpSpPr>
            <p:grpSpPr>
              <a:xfrm>
                <a:off x="2660" y="1513"/>
                <a:ext cx="528" cy="558"/>
                <a:chOff x="2660" y="1513"/>
                <a:chExt cx="528" cy="558"/>
              </a:xfrm>
            </p:grpSpPr>
            <p:sp>
              <p:nvSpPr>
                <p:cNvPr id="151898" name="任意多边形 151897"/>
                <p:cNvSpPr/>
                <p:nvPr/>
              </p:nvSpPr>
              <p:spPr>
                <a:xfrm>
                  <a:off x="2703" y="1835"/>
                  <a:ext cx="485" cy="236"/>
                </a:xfrm>
                <a:custGeom>
                  <a:avLst/>
                  <a:gdLst/>
                  <a:ahLst/>
                  <a:cxnLst/>
                  <a:pathLst>
                    <a:path w="485" h="236">
                      <a:moveTo>
                        <a:pt x="0" y="236"/>
                      </a:moveTo>
                      <a:lnTo>
                        <a:pt x="276" y="0"/>
                      </a:lnTo>
                      <a:lnTo>
                        <a:pt x="485" y="11"/>
                      </a:lnTo>
                      <a:lnTo>
                        <a:pt x="369" y="74"/>
                      </a:lnTo>
                      <a:lnTo>
                        <a:pt x="389" y="79"/>
                      </a:lnTo>
                      <a:lnTo>
                        <a:pt x="261" y="143"/>
                      </a:lnTo>
                      <a:lnTo>
                        <a:pt x="282" y="149"/>
                      </a:lnTo>
                      <a:lnTo>
                        <a:pt x="144" y="215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899" name="任意多边形 151898"/>
                <p:cNvSpPr/>
                <p:nvPr/>
              </p:nvSpPr>
              <p:spPr>
                <a:xfrm>
                  <a:off x="2679" y="1757"/>
                  <a:ext cx="218" cy="282"/>
                </a:xfrm>
                <a:custGeom>
                  <a:avLst/>
                  <a:gdLst/>
                  <a:ahLst/>
                  <a:cxnLst/>
                  <a:pathLst>
                    <a:path w="218" h="282">
                      <a:moveTo>
                        <a:pt x="21" y="237"/>
                      </a:moveTo>
                      <a:lnTo>
                        <a:pt x="218" y="0"/>
                      </a:lnTo>
                      <a:lnTo>
                        <a:pt x="174" y="93"/>
                      </a:lnTo>
                      <a:lnTo>
                        <a:pt x="0" y="282"/>
                      </a:lnTo>
                      <a:lnTo>
                        <a:pt x="21" y="23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51900" name="任意多边形 151899"/>
                <p:cNvSpPr/>
                <p:nvPr/>
              </p:nvSpPr>
              <p:spPr>
                <a:xfrm>
                  <a:off x="2660" y="1513"/>
                  <a:ext cx="195" cy="502"/>
                </a:xfrm>
                <a:custGeom>
                  <a:avLst/>
                  <a:gdLst/>
                  <a:ahLst/>
                  <a:cxnLst/>
                  <a:pathLst>
                    <a:path w="195" h="502">
                      <a:moveTo>
                        <a:pt x="0" y="502"/>
                      </a:moveTo>
                      <a:lnTo>
                        <a:pt x="195" y="235"/>
                      </a:lnTo>
                      <a:lnTo>
                        <a:pt x="190" y="0"/>
                      </a:lnTo>
                      <a:lnTo>
                        <a:pt x="143" y="101"/>
                      </a:lnTo>
                      <a:lnTo>
                        <a:pt x="135" y="136"/>
                      </a:lnTo>
                      <a:lnTo>
                        <a:pt x="120" y="117"/>
                      </a:lnTo>
                      <a:lnTo>
                        <a:pt x="79" y="247"/>
                      </a:lnTo>
                      <a:lnTo>
                        <a:pt x="73" y="224"/>
                      </a:lnTo>
                      <a:lnTo>
                        <a:pt x="18" y="35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51901" name="任意多边形 151900"/>
              <p:cNvSpPr/>
              <p:nvPr/>
            </p:nvSpPr>
            <p:spPr>
              <a:xfrm>
                <a:off x="2593" y="1992"/>
                <a:ext cx="151" cy="164"/>
              </a:xfrm>
              <a:custGeom>
                <a:avLst/>
                <a:gdLst/>
                <a:ahLst/>
                <a:cxnLst/>
                <a:pathLst>
                  <a:path w="151" h="164">
                    <a:moveTo>
                      <a:pt x="69" y="0"/>
                    </a:moveTo>
                    <a:lnTo>
                      <a:pt x="67" y="17"/>
                    </a:lnTo>
                    <a:lnTo>
                      <a:pt x="65" y="29"/>
                    </a:lnTo>
                    <a:lnTo>
                      <a:pt x="67" y="41"/>
                    </a:lnTo>
                    <a:lnTo>
                      <a:pt x="72" y="51"/>
                    </a:lnTo>
                    <a:lnTo>
                      <a:pt x="79" y="63"/>
                    </a:lnTo>
                    <a:lnTo>
                      <a:pt x="89" y="74"/>
                    </a:lnTo>
                    <a:lnTo>
                      <a:pt x="99" y="82"/>
                    </a:lnTo>
                    <a:lnTo>
                      <a:pt x="113" y="86"/>
                    </a:lnTo>
                    <a:lnTo>
                      <a:pt x="127" y="89"/>
                    </a:lnTo>
                    <a:lnTo>
                      <a:pt x="139" y="88"/>
                    </a:lnTo>
                    <a:lnTo>
                      <a:pt x="151" y="86"/>
                    </a:lnTo>
                    <a:lnTo>
                      <a:pt x="67" y="161"/>
                    </a:lnTo>
                    <a:lnTo>
                      <a:pt x="56" y="164"/>
                    </a:lnTo>
                    <a:lnTo>
                      <a:pt x="44" y="164"/>
                    </a:lnTo>
                    <a:lnTo>
                      <a:pt x="34" y="161"/>
                    </a:lnTo>
                    <a:lnTo>
                      <a:pt x="24" y="156"/>
                    </a:lnTo>
                    <a:lnTo>
                      <a:pt x="14" y="149"/>
                    </a:lnTo>
                    <a:lnTo>
                      <a:pt x="6" y="139"/>
                    </a:lnTo>
                    <a:lnTo>
                      <a:pt x="2" y="127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3" y="9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02" name="任意多边形 151901"/>
              <p:cNvSpPr/>
              <p:nvPr/>
            </p:nvSpPr>
            <p:spPr>
              <a:xfrm>
                <a:off x="2609" y="2038"/>
                <a:ext cx="89" cy="102"/>
              </a:xfrm>
              <a:custGeom>
                <a:avLst/>
                <a:gdLst/>
                <a:ahLst/>
                <a:cxnLst/>
                <a:pathLst>
                  <a:path w="89" h="102">
                    <a:moveTo>
                      <a:pt x="20" y="0"/>
                    </a:moveTo>
                    <a:lnTo>
                      <a:pt x="17" y="10"/>
                    </a:lnTo>
                    <a:lnTo>
                      <a:pt x="15" y="22"/>
                    </a:lnTo>
                    <a:lnTo>
                      <a:pt x="14" y="33"/>
                    </a:lnTo>
                    <a:lnTo>
                      <a:pt x="14" y="43"/>
                    </a:lnTo>
                    <a:lnTo>
                      <a:pt x="16" y="57"/>
                    </a:lnTo>
                    <a:lnTo>
                      <a:pt x="21" y="69"/>
                    </a:lnTo>
                    <a:lnTo>
                      <a:pt x="28" y="76"/>
                    </a:lnTo>
                    <a:lnTo>
                      <a:pt x="41" y="82"/>
                    </a:lnTo>
                    <a:lnTo>
                      <a:pt x="57" y="85"/>
                    </a:lnTo>
                    <a:lnTo>
                      <a:pt x="72" y="84"/>
                    </a:lnTo>
                    <a:lnTo>
                      <a:pt x="89" y="80"/>
                    </a:lnTo>
                    <a:lnTo>
                      <a:pt x="69" y="99"/>
                    </a:lnTo>
                    <a:lnTo>
                      <a:pt x="58" y="102"/>
                    </a:lnTo>
                    <a:lnTo>
                      <a:pt x="44" y="101"/>
                    </a:lnTo>
                    <a:lnTo>
                      <a:pt x="32" y="98"/>
                    </a:lnTo>
                    <a:lnTo>
                      <a:pt x="22" y="93"/>
                    </a:lnTo>
                    <a:lnTo>
                      <a:pt x="14" y="85"/>
                    </a:lnTo>
                    <a:lnTo>
                      <a:pt x="6" y="76"/>
                    </a:lnTo>
                    <a:lnTo>
                      <a:pt x="2" y="65"/>
                    </a:lnTo>
                    <a:lnTo>
                      <a:pt x="0" y="52"/>
                    </a:lnTo>
                    <a:lnTo>
                      <a:pt x="0" y="40"/>
                    </a:lnTo>
                    <a:lnTo>
                      <a:pt x="3" y="2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03" name="任意多边形 151902"/>
              <p:cNvSpPr/>
              <p:nvPr/>
            </p:nvSpPr>
            <p:spPr>
              <a:xfrm>
                <a:off x="2419" y="2274"/>
                <a:ext cx="67" cy="74"/>
              </a:xfrm>
              <a:custGeom>
                <a:avLst/>
                <a:gdLst/>
                <a:ahLst/>
                <a:cxnLst/>
                <a:pathLst>
                  <a:path w="67" h="74">
                    <a:moveTo>
                      <a:pt x="36" y="0"/>
                    </a:moveTo>
                    <a:lnTo>
                      <a:pt x="2" y="45"/>
                    </a:lnTo>
                    <a:lnTo>
                      <a:pt x="0" y="52"/>
                    </a:lnTo>
                    <a:lnTo>
                      <a:pt x="1" y="60"/>
                    </a:lnTo>
                    <a:lnTo>
                      <a:pt x="4" y="67"/>
                    </a:lnTo>
                    <a:lnTo>
                      <a:pt x="9" y="72"/>
                    </a:lnTo>
                    <a:lnTo>
                      <a:pt x="17" y="74"/>
                    </a:lnTo>
                    <a:lnTo>
                      <a:pt x="25" y="73"/>
                    </a:lnTo>
                    <a:lnTo>
                      <a:pt x="67" y="35"/>
                    </a:lnTo>
                    <a:lnTo>
                      <a:pt x="58" y="32"/>
                    </a:lnTo>
                    <a:lnTo>
                      <a:pt x="50" y="27"/>
                    </a:lnTo>
                    <a:lnTo>
                      <a:pt x="44" y="21"/>
                    </a:lnTo>
                    <a:lnTo>
                      <a:pt x="40" y="15"/>
                    </a:lnTo>
                    <a:lnTo>
                      <a:pt x="37" y="8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51904" name="组合 151903"/>
            <p:cNvGrpSpPr/>
            <p:nvPr/>
          </p:nvGrpSpPr>
          <p:grpSpPr>
            <a:xfrm>
              <a:off x="1475" y="1483"/>
              <a:ext cx="682" cy="337"/>
              <a:chOff x="2490" y="2014"/>
              <a:chExt cx="942" cy="497"/>
            </a:xfrm>
          </p:grpSpPr>
          <p:grpSp>
            <p:nvGrpSpPr>
              <p:cNvPr id="151905" name="组合 151904"/>
              <p:cNvGrpSpPr/>
              <p:nvPr/>
            </p:nvGrpSpPr>
            <p:grpSpPr>
              <a:xfrm>
                <a:off x="2490" y="2014"/>
                <a:ext cx="942" cy="497"/>
                <a:chOff x="2490" y="2014"/>
                <a:chExt cx="942" cy="497"/>
              </a:xfrm>
            </p:grpSpPr>
            <p:grpSp>
              <p:nvGrpSpPr>
                <p:cNvPr id="151906" name="组合 151905"/>
                <p:cNvGrpSpPr/>
                <p:nvPr/>
              </p:nvGrpSpPr>
              <p:grpSpPr>
                <a:xfrm>
                  <a:off x="2490" y="2160"/>
                  <a:ext cx="925" cy="351"/>
                  <a:chOff x="2490" y="2160"/>
                  <a:chExt cx="925" cy="351"/>
                </a:xfrm>
              </p:grpSpPr>
              <p:grpSp>
                <p:nvGrpSpPr>
                  <p:cNvPr id="151907" name="组合 151906"/>
                  <p:cNvGrpSpPr/>
                  <p:nvPr/>
                </p:nvGrpSpPr>
                <p:grpSpPr>
                  <a:xfrm>
                    <a:off x="2490" y="2381"/>
                    <a:ext cx="58" cy="130"/>
                    <a:chOff x="2490" y="2381"/>
                    <a:chExt cx="58" cy="130"/>
                  </a:xfrm>
                </p:grpSpPr>
                <p:sp>
                  <p:nvSpPr>
                    <p:cNvPr id="151908" name="任意多边形 151907"/>
                    <p:cNvSpPr/>
                    <p:nvPr/>
                  </p:nvSpPr>
                  <p:spPr>
                    <a:xfrm>
                      <a:off x="2532" y="2381"/>
                      <a:ext cx="16" cy="130"/>
                    </a:xfrm>
                    <a:custGeom>
                      <a:avLst/>
                      <a:gdLst/>
                      <a:ahLst/>
                      <a:cxnLst/>
                      <a:pathLst>
                        <a:path w="16" h="130">
                          <a:moveTo>
                            <a:pt x="4" y="0"/>
                          </a:moveTo>
                          <a:lnTo>
                            <a:pt x="0" y="71"/>
                          </a:lnTo>
                          <a:lnTo>
                            <a:pt x="16" y="130"/>
                          </a:lnTo>
                          <a:lnTo>
                            <a:pt x="16" y="67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09" name="任意多边形 151908"/>
                    <p:cNvSpPr/>
                    <p:nvPr/>
                  </p:nvSpPr>
                  <p:spPr>
                    <a:xfrm>
                      <a:off x="2490" y="2381"/>
                      <a:ext cx="45" cy="79"/>
                    </a:xfrm>
                    <a:custGeom>
                      <a:avLst/>
                      <a:gdLst/>
                      <a:ahLst/>
                      <a:cxnLst/>
                      <a:pathLst>
                        <a:path w="45" h="79">
                          <a:moveTo>
                            <a:pt x="45" y="0"/>
                          </a:moveTo>
                          <a:lnTo>
                            <a:pt x="41" y="69"/>
                          </a:lnTo>
                          <a:lnTo>
                            <a:pt x="0" y="79"/>
                          </a:lnTo>
                          <a:lnTo>
                            <a:pt x="0" y="53"/>
                          </a:lnTo>
                          <a:lnTo>
                            <a:pt x="45" y="0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51910" name="任意多边形 151909"/>
                    <p:cNvSpPr/>
                    <p:nvPr/>
                  </p:nvSpPr>
                  <p:spPr>
                    <a:xfrm>
                      <a:off x="2490" y="2452"/>
                      <a:ext cx="58" cy="58"/>
                    </a:xfrm>
                    <a:custGeom>
                      <a:avLst/>
                      <a:gdLst/>
                      <a:ahLst/>
                      <a:cxnLst/>
                      <a:pathLst>
                        <a:path w="58" h="58">
                          <a:moveTo>
                            <a:pt x="0" y="10"/>
                          </a:moveTo>
                          <a:lnTo>
                            <a:pt x="42" y="0"/>
                          </a:lnTo>
                          <a:lnTo>
                            <a:pt x="58" y="58"/>
                          </a:lnTo>
                          <a:lnTo>
                            <a:pt x="7" y="31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51911" name="任意多边形 151910"/>
                  <p:cNvSpPr/>
                  <p:nvPr/>
                </p:nvSpPr>
                <p:spPr>
                  <a:xfrm>
                    <a:off x="2522" y="2175"/>
                    <a:ext cx="786" cy="296"/>
                  </a:xfrm>
                  <a:custGeom>
                    <a:avLst/>
                    <a:gdLst/>
                    <a:ahLst/>
                    <a:cxnLst/>
                    <a:pathLst>
                      <a:path w="786" h="296">
                        <a:moveTo>
                          <a:pt x="14" y="296"/>
                        </a:moveTo>
                        <a:lnTo>
                          <a:pt x="7" y="293"/>
                        </a:lnTo>
                        <a:lnTo>
                          <a:pt x="2" y="289"/>
                        </a:lnTo>
                        <a:lnTo>
                          <a:pt x="0" y="282"/>
                        </a:lnTo>
                        <a:lnTo>
                          <a:pt x="0" y="275"/>
                        </a:lnTo>
                        <a:lnTo>
                          <a:pt x="2" y="266"/>
                        </a:lnTo>
                        <a:lnTo>
                          <a:pt x="5" y="261"/>
                        </a:lnTo>
                        <a:lnTo>
                          <a:pt x="12" y="256"/>
                        </a:lnTo>
                        <a:lnTo>
                          <a:pt x="756" y="0"/>
                        </a:lnTo>
                        <a:lnTo>
                          <a:pt x="786" y="195"/>
                        </a:lnTo>
                        <a:lnTo>
                          <a:pt x="14" y="29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2" name="任意多边形 151911"/>
                  <p:cNvSpPr/>
                  <p:nvPr/>
                </p:nvSpPr>
                <p:spPr>
                  <a:xfrm>
                    <a:off x="3176" y="2177"/>
                    <a:ext cx="229" cy="148"/>
                  </a:xfrm>
                  <a:custGeom>
                    <a:avLst/>
                    <a:gdLst/>
                    <a:ahLst/>
                    <a:cxnLst/>
                    <a:pathLst>
                      <a:path w="229" h="148">
                        <a:moveTo>
                          <a:pt x="229" y="143"/>
                        </a:moveTo>
                        <a:lnTo>
                          <a:pt x="211" y="148"/>
                        </a:lnTo>
                        <a:lnTo>
                          <a:pt x="109" y="32"/>
                        </a:lnTo>
                        <a:lnTo>
                          <a:pt x="0" y="52"/>
                        </a:lnTo>
                        <a:lnTo>
                          <a:pt x="14" y="33"/>
                        </a:lnTo>
                        <a:lnTo>
                          <a:pt x="125" y="0"/>
                        </a:lnTo>
                        <a:lnTo>
                          <a:pt x="229" y="143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3" name="任意多边形 151912"/>
                  <p:cNvSpPr/>
                  <p:nvPr/>
                </p:nvSpPr>
                <p:spPr>
                  <a:xfrm>
                    <a:off x="3154" y="2163"/>
                    <a:ext cx="221" cy="216"/>
                  </a:xfrm>
                  <a:custGeom>
                    <a:avLst/>
                    <a:gdLst/>
                    <a:ahLst/>
                    <a:cxnLst/>
                    <a:pathLst>
                      <a:path w="221" h="216">
                        <a:moveTo>
                          <a:pt x="156" y="0"/>
                        </a:moveTo>
                        <a:lnTo>
                          <a:pt x="41" y="41"/>
                        </a:lnTo>
                        <a:lnTo>
                          <a:pt x="31" y="49"/>
                        </a:lnTo>
                        <a:lnTo>
                          <a:pt x="19" y="62"/>
                        </a:lnTo>
                        <a:lnTo>
                          <a:pt x="12" y="75"/>
                        </a:lnTo>
                        <a:lnTo>
                          <a:pt x="6" y="88"/>
                        </a:lnTo>
                        <a:lnTo>
                          <a:pt x="1" y="107"/>
                        </a:lnTo>
                        <a:lnTo>
                          <a:pt x="0" y="123"/>
                        </a:lnTo>
                        <a:lnTo>
                          <a:pt x="4" y="145"/>
                        </a:lnTo>
                        <a:lnTo>
                          <a:pt x="12" y="164"/>
                        </a:lnTo>
                        <a:lnTo>
                          <a:pt x="22" y="180"/>
                        </a:lnTo>
                        <a:lnTo>
                          <a:pt x="33" y="194"/>
                        </a:lnTo>
                        <a:lnTo>
                          <a:pt x="47" y="205"/>
                        </a:lnTo>
                        <a:lnTo>
                          <a:pt x="61" y="211"/>
                        </a:lnTo>
                        <a:lnTo>
                          <a:pt x="75" y="216"/>
                        </a:lnTo>
                        <a:lnTo>
                          <a:pt x="221" y="199"/>
                        </a:lnTo>
                        <a:lnTo>
                          <a:pt x="135" y="40"/>
                        </a:lnTo>
                        <a:lnTo>
                          <a:pt x="30" y="61"/>
                        </a:lnTo>
                        <a:lnTo>
                          <a:pt x="39" y="48"/>
                        </a:lnTo>
                        <a:lnTo>
                          <a:pt x="141" y="20"/>
                        </a:lnTo>
                        <a:lnTo>
                          <a:pt x="15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4" name="任意多边形 151913"/>
                  <p:cNvSpPr/>
                  <p:nvPr/>
                </p:nvSpPr>
                <p:spPr>
                  <a:xfrm>
                    <a:off x="3287" y="2202"/>
                    <a:ext cx="111" cy="161"/>
                  </a:xfrm>
                  <a:custGeom>
                    <a:avLst/>
                    <a:gdLst/>
                    <a:ahLst/>
                    <a:cxnLst/>
                    <a:pathLst>
                      <a:path w="111" h="161">
                        <a:moveTo>
                          <a:pt x="4" y="0"/>
                        </a:moveTo>
                        <a:lnTo>
                          <a:pt x="111" y="132"/>
                        </a:lnTo>
                        <a:lnTo>
                          <a:pt x="104" y="144"/>
                        </a:lnTo>
                        <a:lnTo>
                          <a:pt x="96" y="156"/>
                        </a:lnTo>
                        <a:lnTo>
                          <a:pt x="87" y="161"/>
                        </a:lnTo>
                        <a:lnTo>
                          <a:pt x="77" y="160"/>
                        </a:lnTo>
                        <a:lnTo>
                          <a:pt x="65" y="152"/>
                        </a:lnTo>
                        <a:lnTo>
                          <a:pt x="53" y="143"/>
                        </a:lnTo>
                        <a:lnTo>
                          <a:pt x="43" y="133"/>
                        </a:lnTo>
                        <a:lnTo>
                          <a:pt x="34" y="121"/>
                        </a:lnTo>
                        <a:lnTo>
                          <a:pt x="28" y="111"/>
                        </a:lnTo>
                        <a:lnTo>
                          <a:pt x="19" y="97"/>
                        </a:lnTo>
                        <a:lnTo>
                          <a:pt x="12" y="83"/>
                        </a:lnTo>
                        <a:lnTo>
                          <a:pt x="7" y="67"/>
                        </a:lnTo>
                        <a:lnTo>
                          <a:pt x="3" y="49"/>
                        </a:lnTo>
                        <a:lnTo>
                          <a:pt x="1" y="35"/>
                        </a:lnTo>
                        <a:lnTo>
                          <a:pt x="0" y="22"/>
                        </a:lnTo>
                        <a:lnTo>
                          <a:pt x="1" y="10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5" name="任意多边形 151914"/>
                  <p:cNvSpPr/>
                  <p:nvPr/>
                </p:nvSpPr>
                <p:spPr>
                  <a:xfrm>
                    <a:off x="3296" y="2160"/>
                    <a:ext cx="119" cy="160"/>
                  </a:xfrm>
                  <a:custGeom>
                    <a:avLst/>
                    <a:gdLst/>
                    <a:ahLst/>
                    <a:cxnLst/>
                    <a:pathLst>
                      <a:path w="119" h="160">
                        <a:moveTo>
                          <a:pt x="0" y="22"/>
                        </a:moveTo>
                        <a:lnTo>
                          <a:pt x="109" y="160"/>
                        </a:lnTo>
                        <a:lnTo>
                          <a:pt x="113" y="147"/>
                        </a:lnTo>
                        <a:lnTo>
                          <a:pt x="118" y="126"/>
                        </a:lnTo>
                        <a:lnTo>
                          <a:pt x="119" y="111"/>
                        </a:lnTo>
                        <a:lnTo>
                          <a:pt x="118" y="97"/>
                        </a:lnTo>
                        <a:lnTo>
                          <a:pt x="114" y="78"/>
                        </a:lnTo>
                        <a:lnTo>
                          <a:pt x="107" y="63"/>
                        </a:lnTo>
                        <a:lnTo>
                          <a:pt x="97" y="47"/>
                        </a:lnTo>
                        <a:lnTo>
                          <a:pt x="87" y="33"/>
                        </a:lnTo>
                        <a:lnTo>
                          <a:pt x="71" y="19"/>
                        </a:lnTo>
                        <a:lnTo>
                          <a:pt x="56" y="10"/>
                        </a:lnTo>
                        <a:lnTo>
                          <a:pt x="40" y="2"/>
                        </a:lnTo>
                        <a:lnTo>
                          <a:pt x="25" y="0"/>
                        </a:lnTo>
                        <a:lnTo>
                          <a:pt x="14" y="3"/>
                        </a:lnTo>
                        <a:lnTo>
                          <a:pt x="7" y="12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6" name="任意多边形 151915"/>
                  <p:cNvSpPr/>
                  <p:nvPr/>
                </p:nvSpPr>
                <p:spPr>
                  <a:xfrm>
                    <a:off x="2522" y="2418"/>
                    <a:ext cx="56" cy="53"/>
                  </a:xfrm>
                  <a:custGeom>
                    <a:avLst/>
                    <a:gdLst/>
                    <a:ahLst/>
                    <a:cxnLst/>
                    <a:pathLst>
                      <a:path w="56" h="53">
                        <a:moveTo>
                          <a:pt x="14" y="53"/>
                        </a:moveTo>
                        <a:lnTo>
                          <a:pt x="7" y="50"/>
                        </a:lnTo>
                        <a:lnTo>
                          <a:pt x="2" y="46"/>
                        </a:lnTo>
                        <a:lnTo>
                          <a:pt x="0" y="40"/>
                        </a:lnTo>
                        <a:lnTo>
                          <a:pt x="0" y="33"/>
                        </a:lnTo>
                        <a:lnTo>
                          <a:pt x="2" y="24"/>
                        </a:lnTo>
                        <a:lnTo>
                          <a:pt x="5" y="19"/>
                        </a:lnTo>
                        <a:lnTo>
                          <a:pt x="12" y="14"/>
                        </a:lnTo>
                        <a:lnTo>
                          <a:pt x="51" y="0"/>
                        </a:lnTo>
                        <a:lnTo>
                          <a:pt x="46" y="6"/>
                        </a:lnTo>
                        <a:lnTo>
                          <a:pt x="42" y="13"/>
                        </a:lnTo>
                        <a:lnTo>
                          <a:pt x="41" y="21"/>
                        </a:lnTo>
                        <a:lnTo>
                          <a:pt x="40" y="27"/>
                        </a:lnTo>
                        <a:lnTo>
                          <a:pt x="42" y="36"/>
                        </a:lnTo>
                        <a:lnTo>
                          <a:pt x="48" y="42"/>
                        </a:lnTo>
                        <a:lnTo>
                          <a:pt x="56" y="47"/>
                        </a:lnTo>
                        <a:lnTo>
                          <a:pt x="14" y="53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51917" name="组合 151916"/>
                <p:cNvGrpSpPr/>
                <p:nvPr/>
              </p:nvGrpSpPr>
              <p:grpSpPr>
                <a:xfrm>
                  <a:off x="2898" y="2014"/>
                  <a:ext cx="534" cy="465"/>
                  <a:chOff x="2898" y="2014"/>
                  <a:chExt cx="534" cy="465"/>
                </a:xfrm>
              </p:grpSpPr>
              <p:sp>
                <p:nvSpPr>
                  <p:cNvPr id="151918" name="任意多边形 151917"/>
                  <p:cNvSpPr/>
                  <p:nvPr/>
                </p:nvSpPr>
                <p:spPr>
                  <a:xfrm>
                    <a:off x="2900" y="2350"/>
                    <a:ext cx="532" cy="129"/>
                  </a:xfrm>
                  <a:custGeom>
                    <a:avLst/>
                    <a:gdLst/>
                    <a:ahLst/>
                    <a:cxnLst/>
                    <a:pathLst>
                      <a:path w="532" h="129">
                        <a:moveTo>
                          <a:pt x="0" y="39"/>
                        </a:moveTo>
                        <a:lnTo>
                          <a:pt x="368" y="0"/>
                        </a:lnTo>
                        <a:lnTo>
                          <a:pt x="532" y="125"/>
                        </a:lnTo>
                        <a:lnTo>
                          <a:pt x="424" y="118"/>
                        </a:lnTo>
                        <a:lnTo>
                          <a:pt x="397" y="112"/>
                        </a:lnTo>
                        <a:lnTo>
                          <a:pt x="414" y="129"/>
                        </a:lnTo>
                        <a:lnTo>
                          <a:pt x="304" y="118"/>
                        </a:lnTo>
                        <a:lnTo>
                          <a:pt x="269" y="106"/>
                        </a:lnTo>
                        <a:lnTo>
                          <a:pt x="286" y="123"/>
                        </a:lnTo>
                        <a:lnTo>
                          <a:pt x="135" y="106"/>
                        </a:lnTo>
                        <a:lnTo>
                          <a:pt x="0" y="3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19" name="任意多边形 151918"/>
                  <p:cNvSpPr/>
                  <p:nvPr/>
                </p:nvSpPr>
                <p:spPr>
                  <a:xfrm>
                    <a:off x="2903" y="2240"/>
                    <a:ext cx="340" cy="107"/>
                  </a:xfrm>
                  <a:custGeom>
                    <a:avLst/>
                    <a:gdLst/>
                    <a:ahLst/>
                    <a:cxnLst/>
                    <a:pathLst>
                      <a:path w="340" h="107">
                        <a:moveTo>
                          <a:pt x="44" y="81"/>
                        </a:moveTo>
                        <a:lnTo>
                          <a:pt x="340" y="0"/>
                        </a:lnTo>
                        <a:lnTo>
                          <a:pt x="254" y="49"/>
                        </a:lnTo>
                        <a:lnTo>
                          <a:pt x="0" y="107"/>
                        </a:lnTo>
                        <a:lnTo>
                          <a:pt x="44" y="81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51920" name="任意多边形 151919"/>
                  <p:cNvSpPr/>
                  <p:nvPr/>
                </p:nvSpPr>
                <p:spPr>
                  <a:xfrm>
                    <a:off x="2898" y="2014"/>
                    <a:ext cx="440" cy="305"/>
                  </a:xfrm>
                  <a:custGeom>
                    <a:avLst/>
                    <a:gdLst/>
                    <a:ahLst/>
                    <a:cxnLst/>
                    <a:pathLst>
                      <a:path w="440" h="305">
                        <a:moveTo>
                          <a:pt x="0" y="305"/>
                        </a:moveTo>
                        <a:lnTo>
                          <a:pt x="316" y="196"/>
                        </a:lnTo>
                        <a:lnTo>
                          <a:pt x="440" y="0"/>
                        </a:lnTo>
                        <a:lnTo>
                          <a:pt x="343" y="59"/>
                        </a:lnTo>
                        <a:lnTo>
                          <a:pt x="321" y="80"/>
                        </a:lnTo>
                        <a:lnTo>
                          <a:pt x="321" y="58"/>
                        </a:lnTo>
                        <a:lnTo>
                          <a:pt x="211" y="141"/>
                        </a:lnTo>
                        <a:lnTo>
                          <a:pt x="218" y="117"/>
                        </a:lnTo>
                        <a:lnTo>
                          <a:pt x="99" y="192"/>
                        </a:lnTo>
                        <a:lnTo>
                          <a:pt x="0" y="305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sp>
            <p:nvSpPr>
              <p:cNvPr id="151921" name="任意多边形 151920"/>
              <p:cNvSpPr/>
              <p:nvPr/>
            </p:nvSpPr>
            <p:spPr>
              <a:xfrm>
                <a:off x="2783" y="2301"/>
                <a:ext cx="148" cy="133"/>
              </a:xfrm>
              <a:custGeom>
                <a:avLst/>
                <a:gdLst/>
                <a:ahLst/>
                <a:cxnLst/>
                <a:pathLst>
                  <a:path w="148" h="133">
                    <a:moveTo>
                      <a:pt x="131" y="0"/>
                    </a:moveTo>
                    <a:lnTo>
                      <a:pt x="122" y="10"/>
                    </a:lnTo>
                    <a:lnTo>
                      <a:pt x="112" y="25"/>
                    </a:lnTo>
                    <a:lnTo>
                      <a:pt x="108" y="37"/>
                    </a:lnTo>
                    <a:lnTo>
                      <a:pt x="104" y="52"/>
                    </a:lnTo>
                    <a:lnTo>
                      <a:pt x="104" y="66"/>
                    </a:lnTo>
                    <a:lnTo>
                      <a:pt x="108" y="80"/>
                    </a:lnTo>
                    <a:lnTo>
                      <a:pt x="114" y="92"/>
                    </a:lnTo>
                    <a:lnTo>
                      <a:pt x="125" y="102"/>
                    </a:lnTo>
                    <a:lnTo>
                      <a:pt x="137" y="109"/>
                    </a:lnTo>
                    <a:lnTo>
                      <a:pt x="148" y="117"/>
                    </a:lnTo>
                    <a:lnTo>
                      <a:pt x="36" y="133"/>
                    </a:lnTo>
                    <a:lnTo>
                      <a:pt x="24" y="127"/>
                    </a:lnTo>
                    <a:lnTo>
                      <a:pt x="14" y="120"/>
                    </a:lnTo>
                    <a:lnTo>
                      <a:pt x="7" y="111"/>
                    </a:lnTo>
                    <a:lnTo>
                      <a:pt x="3" y="103"/>
                    </a:lnTo>
                    <a:lnTo>
                      <a:pt x="0" y="93"/>
                    </a:lnTo>
                    <a:lnTo>
                      <a:pt x="0" y="80"/>
                    </a:lnTo>
                    <a:lnTo>
                      <a:pt x="3" y="69"/>
                    </a:lnTo>
                    <a:lnTo>
                      <a:pt x="6" y="58"/>
                    </a:lnTo>
                    <a:lnTo>
                      <a:pt x="10" y="50"/>
                    </a:lnTo>
                    <a:lnTo>
                      <a:pt x="16" y="41"/>
                    </a:lnTo>
                    <a:lnTo>
                      <a:pt x="21" y="37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2" name="任意多边形 151921"/>
              <p:cNvSpPr/>
              <p:nvPr/>
            </p:nvSpPr>
            <p:spPr>
              <a:xfrm>
                <a:off x="2811" y="2321"/>
                <a:ext cx="62" cy="108"/>
              </a:xfrm>
              <a:custGeom>
                <a:avLst/>
                <a:gdLst/>
                <a:ahLst/>
                <a:cxnLst/>
                <a:pathLst>
                  <a:path w="62" h="108">
                    <a:moveTo>
                      <a:pt x="41" y="0"/>
                    </a:moveTo>
                    <a:lnTo>
                      <a:pt x="34" y="15"/>
                    </a:lnTo>
                    <a:lnTo>
                      <a:pt x="28" y="27"/>
                    </a:lnTo>
                    <a:lnTo>
                      <a:pt x="23" y="41"/>
                    </a:lnTo>
                    <a:lnTo>
                      <a:pt x="20" y="55"/>
                    </a:lnTo>
                    <a:lnTo>
                      <a:pt x="23" y="70"/>
                    </a:lnTo>
                    <a:lnTo>
                      <a:pt x="29" y="80"/>
                    </a:lnTo>
                    <a:lnTo>
                      <a:pt x="38" y="88"/>
                    </a:lnTo>
                    <a:lnTo>
                      <a:pt x="47" y="96"/>
                    </a:lnTo>
                    <a:lnTo>
                      <a:pt x="62" y="106"/>
                    </a:lnTo>
                    <a:lnTo>
                      <a:pt x="41" y="108"/>
                    </a:lnTo>
                    <a:lnTo>
                      <a:pt x="32" y="105"/>
                    </a:lnTo>
                    <a:lnTo>
                      <a:pt x="23" y="100"/>
                    </a:lnTo>
                    <a:lnTo>
                      <a:pt x="14" y="93"/>
                    </a:lnTo>
                    <a:lnTo>
                      <a:pt x="8" y="85"/>
                    </a:lnTo>
                    <a:lnTo>
                      <a:pt x="3" y="77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3" y="42"/>
                    </a:lnTo>
                    <a:lnTo>
                      <a:pt x="7" y="31"/>
                    </a:lnTo>
                    <a:lnTo>
                      <a:pt x="11" y="24"/>
                    </a:lnTo>
                    <a:lnTo>
                      <a:pt x="16" y="16"/>
                    </a:lnTo>
                    <a:lnTo>
                      <a:pt x="22" y="7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51923" name="组合 151922"/>
            <p:cNvGrpSpPr/>
            <p:nvPr/>
          </p:nvGrpSpPr>
          <p:grpSpPr>
            <a:xfrm>
              <a:off x="1649" y="1145"/>
              <a:ext cx="659" cy="480"/>
              <a:chOff x="4562" y="1536"/>
              <a:chExt cx="910" cy="708"/>
            </a:xfrm>
          </p:grpSpPr>
          <p:sp>
            <p:nvSpPr>
              <p:cNvPr id="151924" name="任意多边形 151923"/>
              <p:cNvSpPr/>
              <p:nvPr/>
            </p:nvSpPr>
            <p:spPr>
              <a:xfrm>
                <a:off x="4571" y="219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5" name="任意多边形 151924"/>
              <p:cNvSpPr/>
              <p:nvPr/>
            </p:nvSpPr>
            <p:spPr>
              <a:xfrm>
                <a:off x="4562" y="212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6" name="任意多边形 151925"/>
              <p:cNvSpPr/>
              <p:nvPr/>
            </p:nvSpPr>
            <p:spPr>
              <a:xfrm>
                <a:off x="4588" y="212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7" name="任意多边形 151926"/>
              <p:cNvSpPr/>
              <p:nvPr/>
            </p:nvSpPr>
            <p:spPr>
              <a:xfrm>
                <a:off x="4595" y="1726"/>
                <a:ext cx="756" cy="484"/>
              </a:xfrm>
              <a:custGeom>
                <a:avLst/>
                <a:gdLst/>
                <a:ahLst/>
                <a:cxnLst/>
                <a:pathLst>
                  <a:path w="756" h="484">
                    <a:moveTo>
                      <a:pt x="611" y="0"/>
                    </a:moveTo>
                    <a:lnTo>
                      <a:pt x="16" y="442"/>
                    </a:lnTo>
                    <a:lnTo>
                      <a:pt x="9" y="447"/>
                    </a:lnTo>
                    <a:lnTo>
                      <a:pt x="3" y="456"/>
                    </a:lnTo>
                    <a:lnTo>
                      <a:pt x="0" y="467"/>
                    </a:lnTo>
                    <a:lnTo>
                      <a:pt x="4" y="477"/>
                    </a:lnTo>
                    <a:lnTo>
                      <a:pt x="12" y="482"/>
                    </a:lnTo>
                    <a:lnTo>
                      <a:pt x="20" y="484"/>
                    </a:lnTo>
                    <a:lnTo>
                      <a:pt x="31" y="480"/>
                    </a:lnTo>
                    <a:lnTo>
                      <a:pt x="756" y="144"/>
                    </a:lnTo>
                    <a:lnTo>
                      <a:pt x="61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8" name="任意多边形 151927"/>
              <p:cNvSpPr/>
              <p:nvPr/>
            </p:nvSpPr>
            <p:spPr>
              <a:xfrm>
                <a:off x="5149" y="1700"/>
                <a:ext cx="252" cy="116"/>
              </a:xfrm>
              <a:custGeom>
                <a:avLst/>
                <a:gdLst/>
                <a:ahLst/>
                <a:cxnLst/>
                <a:pathLst>
                  <a:path w="252" h="116">
                    <a:moveTo>
                      <a:pt x="13" y="62"/>
                    </a:moveTo>
                    <a:lnTo>
                      <a:pt x="108" y="0"/>
                    </a:lnTo>
                    <a:lnTo>
                      <a:pt x="252" y="106"/>
                    </a:lnTo>
                    <a:lnTo>
                      <a:pt x="231" y="116"/>
                    </a:lnTo>
                    <a:lnTo>
                      <a:pt x="99" y="35"/>
                    </a:lnTo>
                    <a:lnTo>
                      <a:pt x="0" y="90"/>
                    </a:lnTo>
                    <a:lnTo>
                      <a:pt x="13" y="6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29" name="任意多边形 151928"/>
              <p:cNvSpPr/>
              <p:nvPr/>
            </p:nvSpPr>
            <p:spPr>
              <a:xfrm>
                <a:off x="5145" y="1680"/>
                <a:ext cx="240" cy="233"/>
              </a:xfrm>
              <a:custGeom>
                <a:avLst/>
                <a:gdLst/>
                <a:ahLst/>
                <a:cxnLst/>
                <a:pathLst>
                  <a:path w="240" h="233">
                    <a:moveTo>
                      <a:pt x="124" y="0"/>
                    </a:moveTo>
                    <a:lnTo>
                      <a:pt x="11" y="82"/>
                    </a:lnTo>
                    <a:lnTo>
                      <a:pt x="6" y="94"/>
                    </a:lnTo>
                    <a:lnTo>
                      <a:pt x="2" y="108"/>
                    </a:lnTo>
                    <a:lnTo>
                      <a:pt x="0" y="126"/>
                    </a:lnTo>
                    <a:lnTo>
                      <a:pt x="0" y="142"/>
                    </a:lnTo>
                    <a:lnTo>
                      <a:pt x="3" y="160"/>
                    </a:lnTo>
                    <a:lnTo>
                      <a:pt x="8" y="175"/>
                    </a:lnTo>
                    <a:lnTo>
                      <a:pt x="18" y="190"/>
                    </a:lnTo>
                    <a:lnTo>
                      <a:pt x="30" y="203"/>
                    </a:lnTo>
                    <a:lnTo>
                      <a:pt x="47" y="215"/>
                    </a:lnTo>
                    <a:lnTo>
                      <a:pt x="61" y="224"/>
                    </a:lnTo>
                    <a:lnTo>
                      <a:pt x="78" y="229"/>
                    </a:lnTo>
                    <a:lnTo>
                      <a:pt x="95" y="233"/>
                    </a:lnTo>
                    <a:lnTo>
                      <a:pt x="111" y="233"/>
                    </a:lnTo>
                    <a:lnTo>
                      <a:pt x="240" y="175"/>
                    </a:lnTo>
                    <a:lnTo>
                      <a:pt x="108" y="47"/>
                    </a:lnTo>
                    <a:lnTo>
                      <a:pt x="13" y="102"/>
                    </a:lnTo>
                    <a:lnTo>
                      <a:pt x="20" y="84"/>
                    </a:lnTo>
                    <a:lnTo>
                      <a:pt x="118" y="22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0" name="任意多边形 151929"/>
              <p:cNvSpPr/>
              <p:nvPr/>
            </p:nvSpPr>
            <p:spPr>
              <a:xfrm>
                <a:off x="5254" y="1726"/>
                <a:ext cx="145" cy="131"/>
              </a:xfrm>
              <a:custGeom>
                <a:avLst/>
                <a:gdLst/>
                <a:ahLst/>
                <a:cxnLst/>
                <a:pathLst>
                  <a:path w="145" h="131">
                    <a:moveTo>
                      <a:pt x="0" y="0"/>
                    </a:moveTo>
                    <a:lnTo>
                      <a:pt x="3" y="12"/>
                    </a:lnTo>
                    <a:lnTo>
                      <a:pt x="6" y="22"/>
                    </a:lnTo>
                    <a:lnTo>
                      <a:pt x="9" y="32"/>
                    </a:lnTo>
                    <a:lnTo>
                      <a:pt x="14" y="45"/>
                    </a:lnTo>
                    <a:lnTo>
                      <a:pt x="20" y="57"/>
                    </a:lnTo>
                    <a:lnTo>
                      <a:pt x="30" y="73"/>
                    </a:lnTo>
                    <a:lnTo>
                      <a:pt x="42" y="86"/>
                    </a:lnTo>
                    <a:lnTo>
                      <a:pt x="56" y="98"/>
                    </a:lnTo>
                    <a:lnTo>
                      <a:pt x="70" y="109"/>
                    </a:lnTo>
                    <a:lnTo>
                      <a:pt x="84" y="118"/>
                    </a:lnTo>
                    <a:lnTo>
                      <a:pt x="99" y="125"/>
                    </a:lnTo>
                    <a:lnTo>
                      <a:pt x="112" y="130"/>
                    </a:lnTo>
                    <a:lnTo>
                      <a:pt x="120" y="131"/>
                    </a:lnTo>
                    <a:lnTo>
                      <a:pt x="130" y="128"/>
                    </a:lnTo>
                    <a:lnTo>
                      <a:pt x="136" y="120"/>
                    </a:lnTo>
                    <a:lnTo>
                      <a:pt x="141" y="109"/>
                    </a:lnTo>
                    <a:lnTo>
                      <a:pt x="145" y="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1" name="任意多边形 151930"/>
              <p:cNvSpPr/>
              <p:nvPr/>
            </p:nvSpPr>
            <p:spPr>
              <a:xfrm>
                <a:off x="5255" y="1677"/>
                <a:ext cx="147" cy="129"/>
              </a:xfrm>
              <a:custGeom>
                <a:avLst/>
                <a:gdLst/>
                <a:ahLst/>
                <a:cxnLst/>
                <a:pathLst>
                  <a:path w="147" h="129">
                    <a:moveTo>
                      <a:pt x="0" y="31"/>
                    </a:moveTo>
                    <a:lnTo>
                      <a:pt x="0" y="22"/>
                    </a:lnTo>
                    <a:lnTo>
                      <a:pt x="4" y="12"/>
                    </a:lnTo>
                    <a:lnTo>
                      <a:pt x="15" y="3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54" y="3"/>
                    </a:lnTo>
                    <a:lnTo>
                      <a:pt x="72" y="10"/>
                    </a:lnTo>
                    <a:lnTo>
                      <a:pt x="88" y="17"/>
                    </a:lnTo>
                    <a:lnTo>
                      <a:pt x="104" y="28"/>
                    </a:lnTo>
                    <a:lnTo>
                      <a:pt x="115" y="38"/>
                    </a:lnTo>
                    <a:lnTo>
                      <a:pt x="125" y="50"/>
                    </a:lnTo>
                    <a:lnTo>
                      <a:pt x="132" y="63"/>
                    </a:lnTo>
                    <a:lnTo>
                      <a:pt x="138" y="77"/>
                    </a:lnTo>
                    <a:lnTo>
                      <a:pt x="144" y="96"/>
                    </a:lnTo>
                    <a:lnTo>
                      <a:pt x="147" y="113"/>
                    </a:lnTo>
                    <a:lnTo>
                      <a:pt x="146" y="1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2" name="任意多边形 151931"/>
              <p:cNvSpPr/>
              <p:nvPr/>
            </p:nvSpPr>
            <p:spPr>
              <a:xfrm>
                <a:off x="4918" y="1536"/>
                <a:ext cx="323" cy="418"/>
              </a:xfrm>
              <a:custGeom>
                <a:avLst/>
                <a:gdLst/>
                <a:ahLst/>
                <a:cxnLst/>
                <a:pathLst>
                  <a:path w="323" h="418">
                    <a:moveTo>
                      <a:pt x="0" y="418"/>
                    </a:moveTo>
                    <a:lnTo>
                      <a:pt x="264" y="219"/>
                    </a:lnTo>
                    <a:lnTo>
                      <a:pt x="323" y="0"/>
                    </a:lnTo>
                    <a:lnTo>
                      <a:pt x="250" y="81"/>
                    </a:lnTo>
                    <a:lnTo>
                      <a:pt x="237" y="108"/>
                    </a:lnTo>
                    <a:lnTo>
                      <a:pt x="227" y="89"/>
                    </a:lnTo>
                    <a:lnTo>
                      <a:pt x="150" y="201"/>
                    </a:lnTo>
                    <a:lnTo>
                      <a:pt x="148" y="174"/>
                    </a:lnTo>
                    <a:lnTo>
                      <a:pt x="58" y="283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3" name="任意多边形 151932"/>
              <p:cNvSpPr/>
              <p:nvPr/>
            </p:nvSpPr>
            <p:spPr>
              <a:xfrm>
                <a:off x="4932" y="1779"/>
                <a:ext cx="285" cy="203"/>
              </a:xfrm>
              <a:custGeom>
                <a:avLst/>
                <a:gdLst/>
                <a:ahLst/>
                <a:cxnLst/>
                <a:pathLst>
                  <a:path w="285" h="203">
                    <a:moveTo>
                      <a:pt x="32" y="167"/>
                    </a:moveTo>
                    <a:lnTo>
                      <a:pt x="285" y="0"/>
                    </a:lnTo>
                    <a:lnTo>
                      <a:pt x="218" y="74"/>
                    </a:lnTo>
                    <a:lnTo>
                      <a:pt x="0" y="203"/>
                    </a:lnTo>
                    <a:lnTo>
                      <a:pt x="32" y="16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4" name="任意多边形 151933"/>
              <p:cNvSpPr/>
              <p:nvPr/>
            </p:nvSpPr>
            <p:spPr>
              <a:xfrm>
                <a:off x="4941" y="1875"/>
                <a:ext cx="531" cy="169"/>
              </a:xfrm>
              <a:custGeom>
                <a:avLst/>
                <a:gdLst/>
                <a:ahLst/>
                <a:cxnLst/>
                <a:pathLst>
                  <a:path w="531" h="169">
                    <a:moveTo>
                      <a:pt x="0" y="149"/>
                    </a:moveTo>
                    <a:lnTo>
                      <a:pt x="335" y="0"/>
                    </a:lnTo>
                    <a:lnTo>
                      <a:pt x="531" y="72"/>
                    </a:lnTo>
                    <a:lnTo>
                      <a:pt x="429" y="95"/>
                    </a:lnTo>
                    <a:lnTo>
                      <a:pt x="395" y="95"/>
                    </a:lnTo>
                    <a:lnTo>
                      <a:pt x="414" y="110"/>
                    </a:lnTo>
                    <a:lnTo>
                      <a:pt x="304" y="132"/>
                    </a:lnTo>
                    <a:lnTo>
                      <a:pt x="272" y="132"/>
                    </a:lnTo>
                    <a:lnTo>
                      <a:pt x="295" y="144"/>
                    </a:lnTo>
                    <a:lnTo>
                      <a:pt x="147" y="169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5" name="任意多边形 151934"/>
              <p:cNvSpPr/>
              <p:nvPr/>
            </p:nvSpPr>
            <p:spPr>
              <a:xfrm>
                <a:off x="4825" y="1935"/>
                <a:ext cx="155" cy="154"/>
              </a:xfrm>
              <a:custGeom>
                <a:avLst/>
                <a:gdLst/>
                <a:ahLst/>
                <a:cxnLst/>
                <a:pathLst>
                  <a:path w="155" h="154">
                    <a:moveTo>
                      <a:pt x="102" y="0"/>
                    </a:moveTo>
                    <a:lnTo>
                      <a:pt x="97" y="16"/>
                    </a:lnTo>
                    <a:lnTo>
                      <a:pt x="94" y="31"/>
                    </a:lnTo>
                    <a:lnTo>
                      <a:pt x="93" y="44"/>
                    </a:lnTo>
                    <a:lnTo>
                      <a:pt x="97" y="61"/>
                    </a:lnTo>
                    <a:lnTo>
                      <a:pt x="102" y="74"/>
                    </a:lnTo>
                    <a:lnTo>
                      <a:pt x="108" y="84"/>
                    </a:lnTo>
                    <a:lnTo>
                      <a:pt x="116" y="93"/>
                    </a:lnTo>
                    <a:lnTo>
                      <a:pt x="130" y="100"/>
                    </a:lnTo>
                    <a:lnTo>
                      <a:pt x="144" y="104"/>
                    </a:lnTo>
                    <a:lnTo>
                      <a:pt x="155" y="107"/>
                    </a:lnTo>
                    <a:lnTo>
                      <a:pt x="51" y="154"/>
                    </a:lnTo>
                    <a:lnTo>
                      <a:pt x="39" y="151"/>
                    </a:lnTo>
                    <a:lnTo>
                      <a:pt x="26" y="147"/>
                    </a:lnTo>
                    <a:lnTo>
                      <a:pt x="16" y="140"/>
                    </a:lnTo>
                    <a:lnTo>
                      <a:pt x="8" y="132"/>
                    </a:lnTo>
                    <a:lnTo>
                      <a:pt x="3" y="122"/>
                    </a:lnTo>
                    <a:lnTo>
                      <a:pt x="1" y="113"/>
                    </a:lnTo>
                    <a:lnTo>
                      <a:pt x="0" y="102"/>
                    </a:lnTo>
                    <a:lnTo>
                      <a:pt x="2" y="87"/>
                    </a:lnTo>
                    <a:lnTo>
                      <a:pt x="7" y="74"/>
                    </a:lnTo>
                    <a:lnTo>
                      <a:pt x="15" y="6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6" name="任意多边形 151935"/>
              <p:cNvSpPr/>
              <p:nvPr/>
            </p:nvSpPr>
            <p:spPr>
              <a:xfrm>
                <a:off x="4848" y="1969"/>
                <a:ext cx="70" cy="109"/>
              </a:xfrm>
              <a:custGeom>
                <a:avLst/>
                <a:gdLst/>
                <a:ahLst/>
                <a:cxnLst/>
                <a:pathLst>
                  <a:path w="70" h="109">
                    <a:moveTo>
                      <a:pt x="32" y="0"/>
                    </a:moveTo>
                    <a:lnTo>
                      <a:pt x="28" y="9"/>
                    </a:lnTo>
                    <a:lnTo>
                      <a:pt x="24" y="23"/>
                    </a:lnTo>
                    <a:lnTo>
                      <a:pt x="20" y="34"/>
                    </a:lnTo>
                    <a:lnTo>
                      <a:pt x="19" y="45"/>
                    </a:lnTo>
                    <a:lnTo>
                      <a:pt x="20" y="58"/>
                    </a:lnTo>
                    <a:lnTo>
                      <a:pt x="24" y="70"/>
                    </a:lnTo>
                    <a:lnTo>
                      <a:pt x="31" y="82"/>
                    </a:lnTo>
                    <a:lnTo>
                      <a:pt x="44" y="89"/>
                    </a:lnTo>
                    <a:lnTo>
                      <a:pt x="56" y="95"/>
                    </a:lnTo>
                    <a:lnTo>
                      <a:pt x="70" y="101"/>
                    </a:lnTo>
                    <a:lnTo>
                      <a:pt x="53" y="109"/>
                    </a:lnTo>
                    <a:lnTo>
                      <a:pt x="41" y="105"/>
                    </a:lnTo>
                    <a:lnTo>
                      <a:pt x="27" y="100"/>
                    </a:lnTo>
                    <a:lnTo>
                      <a:pt x="17" y="92"/>
                    </a:lnTo>
                    <a:lnTo>
                      <a:pt x="9" y="84"/>
                    </a:lnTo>
                    <a:lnTo>
                      <a:pt x="4" y="74"/>
                    </a:lnTo>
                    <a:lnTo>
                      <a:pt x="1" y="66"/>
                    </a:lnTo>
                    <a:lnTo>
                      <a:pt x="0" y="54"/>
                    </a:lnTo>
                    <a:lnTo>
                      <a:pt x="1" y="39"/>
                    </a:lnTo>
                    <a:lnTo>
                      <a:pt x="4" y="27"/>
                    </a:lnTo>
                    <a:lnTo>
                      <a:pt x="10" y="16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1937" name="任意多边形 151936"/>
              <p:cNvSpPr/>
              <p:nvPr/>
            </p:nvSpPr>
            <p:spPr>
              <a:xfrm>
                <a:off x="4595" y="2142"/>
                <a:ext cx="73" cy="68"/>
              </a:xfrm>
              <a:custGeom>
                <a:avLst/>
                <a:gdLst/>
                <a:ahLst/>
                <a:cxnLst/>
                <a:pathLst>
                  <a:path w="73" h="68">
                    <a:moveTo>
                      <a:pt x="52" y="0"/>
                    </a:moveTo>
                    <a:lnTo>
                      <a:pt x="16" y="27"/>
                    </a:lnTo>
                    <a:lnTo>
                      <a:pt x="9" y="32"/>
                    </a:lnTo>
                    <a:lnTo>
                      <a:pt x="3" y="41"/>
                    </a:lnTo>
                    <a:lnTo>
                      <a:pt x="0" y="51"/>
                    </a:lnTo>
                    <a:lnTo>
                      <a:pt x="4" y="61"/>
                    </a:lnTo>
                    <a:lnTo>
                      <a:pt x="12" y="66"/>
                    </a:lnTo>
                    <a:lnTo>
                      <a:pt x="19" y="68"/>
                    </a:lnTo>
                    <a:lnTo>
                      <a:pt x="30" y="64"/>
                    </a:lnTo>
                    <a:lnTo>
                      <a:pt x="73" y="45"/>
                    </a:lnTo>
                    <a:lnTo>
                      <a:pt x="64" y="40"/>
                    </a:lnTo>
                    <a:lnTo>
                      <a:pt x="57" y="33"/>
                    </a:lnTo>
                    <a:lnTo>
                      <a:pt x="53" y="25"/>
                    </a:lnTo>
                    <a:lnTo>
                      <a:pt x="52" y="17"/>
                    </a:lnTo>
                    <a:lnTo>
                      <a:pt x="51" y="7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52441" name="文本框 152440"/>
            <p:cNvSpPr txBox="1"/>
            <p:nvPr/>
          </p:nvSpPr>
          <p:spPr>
            <a:xfrm>
              <a:off x="1443" y="2549"/>
              <a:ext cx="736" cy="2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Cpk=0.816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502" name="文本框 152501"/>
            <p:cNvSpPr txBox="1"/>
            <p:nvPr/>
          </p:nvSpPr>
          <p:spPr>
            <a:xfrm>
              <a:off x="3478" y="2534"/>
              <a:ext cx="759" cy="21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0000" tIns="46800" rIns="90000" bIns="4680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Cpk=0.852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52503" name="矩形 152502"/>
            <p:cNvSpPr/>
            <p:nvPr/>
          </p:nvSpPr>
          <p:spPr>
            <a:xfrm>
              <a:off x="955" y="2542"/>
              <a:ext cx="1537" cy="134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>
                <a:lnSpc>
                  <a:spcPct val="100000"/>
                </a:lnSpc>
              </a:pPr>
              <a:endParaRPr lang="zh-CN" altLang="en-US" sz="1800" u="none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152504" name="组合 152503"/>
            <p:cNvGrpSpPr/>
            <p:nvPr/>
          </p:nvGrpSpPr>
          <p:grpSpPr>
            <a:xfrm>
              <a:off x="1008" y="2758"/>
              <a:ext cx="1446" cy="1134"/>
              <a:chOff x="432" y="2619"/>
              <a:chExt cx="1807" cy="1457"/>
            </a:xfrm>
          </p:grpSpPr>
          <p:sp>
            <p:nvSpPr>
              <p:cNvPr id="152505" name="矩形 152504"/>
              <p:cNvSpPr/>
              <p:nvPr/>
            </p:nvSpPr>
            <p:spPr>
              <a:xfrm>
                <a:off x="432" y="2619"/>
                <a:ext cx="1807" cy="39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06" name="矩形 152505"/>
              <p:cNvSpPr/>
              <p:nvPr/>
            </p:nvSpPr>
            <p:spPr>
              <a:xfrm>
                <a:off x="484" y="2671"/>
                <a:ext cx="1711" cy="3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07" name="直接连接符 152506"/>
              <p:cNvSpPr/>
              <p:nvPr/>
            </p:nvSpPr>
            <p:spPr>
              <a:xfrm>
                <a:off x="1500" y="2741"/>
                <a:ext cx="1" cy="15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08" name="直接连接符 152507"/>
              <p:cNvSpPr/>
              <p:nvPr/>
            </p:nvSpPr>
            <p:spPr>
              <a:xfrm>
                <a:off x="1327" y="2741"/>
                <a:ext cx="1" cy="15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09" name="直接连接符 152508"/>
              <p:cNvSpPr/>
              <p:nvPr/>
            </p:nvSpPr>
            <p:spPr>
              <a:xfrm>
                <a:off x="1170" y="2741"/>
                <a:ext cx="1" cy="15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10" name="直接连接符 152509"/>
              <p:cNvSpPr/>
              <p:nvPr/>
            </p:nvSpPr>
            <p:spPr>
              <a:xfrm flipH="1">
                <a:off x="1170" y="2741"/>
                <a:ext cx="330" cy="1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11" name="直接连接符 152510"/>
              <p:cNvSpPr/>
              <p:nvPr/>
            </p:nvSpPr>
            <p:spPr>
              <a:xfrm flipH="1">
                <a:off x="1170" y="2897"/>
                <a:ext cx="330" cy="1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12" name="直接连接符 152511"/>
              <p:cNvSpPr/>
              <p:nvPr/>
            </p:nvSpPr>
            <p:spPr>
              <a:xfrm>
                <a:off x="1500" y="2819"/>
                <a:ext cx="495" cy="1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13" name="直接连接符 152512"/>
              <p:cNvSpPr/>
              <p:nvPr/>
            </p:nvSpPr>
            <p:spPr>
              <a:xfrm flipH="1">
                <a:off x="701" y="2819"/>
                <a:ext cx="469" cy="1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14" name="矩形 152513"/>
              <p:cNvSpPr/>
              <p:nvPr/>
            </p:nvSpPr>
            <p:spPr>
              <a:xfrm>
                <a:off x="1127" y="2949"/>
                <a:ext cx="330" cy="26"/>
              </a:xfrm>
              <a:prstGeom prst="rect">
                <a:avLst/>
              </a:prstGeom>
              <a:noFill/>
              <a:ln w="14288" cap="flat" cmpd="sng">
                <a:solidFill>
                  <a:srgbClr val="FF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15" name="任意多边形 152514"/>
              <p:cNvSpPr/>
              <p:nvPr/>
            </p:nvSpPr>
            <p:spPr>
              <a:xfrm>
                <a:off x="1318" y="2741"/>
                <a:ext cx="26" cy="156"/>
              </a:xfrm>
              <a:custGeom>
                <a:avLst/>
                <a:gdLst/>
                <a:ahLst/>
                <a:cxnLst/>
                <a:pathLst>
                  <a:path w="26" h="156">
                    <a:moveTo>
                      <a:pt x="17" y="0"/>
                    </a:moveTo>
                    <a:lnTo>
                      <a:pt x="26" y="78"/>
                    </a:lnTo>
                    <a:lnTo>
                      <a:pt x="17" y="156"/>
                    </a:lnTo>
                    <a:lnTo>
                      <a:pt x="0" y="78"/>
                    </a:lnTo>
                    <a:lnTo>
                      <a:pt x="17" y="0"/>
                    </a:lnTo>
                  </a:path>
                </a:pathLst>
              </a:custGeom>
              <a:noFill/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16" name="矩形 152515"/>
              <p:cNvSpPr/>
              <p:nvPr/>
            </p:nvSpPr>
            <p:spPr>
              <a:xfrm>
                <a:off x="510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17" name="矩形 152516"/>
              <p:cNvSpPr/>
              <p:nvPr/>
            </p:nvSpPr>
            <p:spPr>
              <a:xfrm>
                <a:off x="545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18" name="矩形 152517"/>
              <p:cNvSpPr/>
              <p:nvPr/>
            </p:nvSpPr>
            <p:spPr>
              <a:xfrm>
                <a:off x="614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19" name="矩形 152518"/>
              <p:cNvSpPr/>
              <p:nvPr/>
            </p:nvSpPr>
            <p:spPr>
              <a:xfrm>
                <a:off x="640" y="2810"/>
                <a:ext cx="27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0" name="矩形 152519"/>
              <p:cNvSpPr/>
              <p:nvPr/>
            </p:nvSpPr>
            <p:spPr>
              <a:xfrm>
                <a:off x="640" y="2836"/>
                <a:ext cx="27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1" name="矩形 152520"/>
              <p:cNvSpPr/>
              <p:nvPr/>
            </p:nvSpPr>
            <p:spPr>
              <a:xfrm>
                <a:off x="1995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2" name="矩形 152521"/>
              <p:cNvSpPr/>
              <p:nvPr/>
            </p:nvSpPr>
            <p:spPr>
              <a:xfrm>
                <a:off x="2004" y="2775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3" name="矩形 152522"/>
              <p:cNvSpPr/>
              <p:nvPr/>
            </p:nvSpPr>
            <p:spPr>
              <a:xfrm>
                <a:off x="2004" y="2819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4" name="矩形 152523"/>
              <p:cNvSpPr/>
              <p:nvPr/>
            </p:nvSpPr>
            <p:spPr>
              <a:xfrm>
                <a:off x="2030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5" name="矩形 152524"/>
              <p:cNvSpPr/>
              <p:nvPr/>
            </p:nvSpPr>
            <p:spPr>
              <a:xfrm>
                <a:off x="2065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6" name="矩形 152525"/>
              <p:cNvSpPr/>
              <p:nvPr/>
            </p:nvSpPr>
            <p:spPr>
              <a:xfrm>
                <a:off x="2065" y="2836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7" name="矩形 152526"/>
              <p:cNvSpPr/>
              <p:nvPr/>
            </p:nvSpPr>
            <p:spPr>
              <a:xfrm>
                <a:off x="2117" y="2810"/>
                <a:ext cx="26" cy="2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8" name="任意多边形 152527"/>
              <p:cNvSpPr/>
              <p:nvPr/>
            </p:nvSpPr>
            <p:spPr>
              <a:xfrm>
                <a:off x="432" y="2619"/>
                <a:ext cx="1807" cy="399"/>
              </a:xfrm>
              <a:custGeom>
                <a:avLst/>
                <a:gdLst/>
                <a:ahLst/>
                <a:cxnLst/>
                <a:pathLst>
                  <a:path w="1807" h="399">
                    <a:moveTo>
                      <a:pt x="0" y="0"/>
                    </a:moveTo>
                    <a:lnTo>
                      <a:pt x="1807" y="0"/>
                    </a:lnTo>
                    <a:lnTo>
                      <a:pt x="1807" y="399"/>
                    </a:lnTo>
                  </a:path>
                </a:pathLst>
              </a:custGeom>
              <a:noFill/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29" name="任意多边形 152528"/>
              <p:cNvSpPr/>
              <p:nvPr/>
            </p:nvSpPr>
            <p:spPr>
              <a:xfrm>
                <a:off x="432" y="2619"/>
                <a:ext cx="1807" cy="399"/>
              </a:xfrm>
              <a:custGeom>
                <a:avLst/>
                <a:gdLst/>
                <a:ahLst/>
                <a:cxnLst/>
                <a:pathLst>
                  <a:path w="1807" h="399">
                    <a:moveTo>
                      <a:pt x="1807" y="399"/>
                    </a:moveTo>
                    <a:lnTo>
                      <a:pt x="0" y="399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0" name="矩形 152529"/>
              <p:cNvSpPr/>
              <p:nvPr/>
            </p:nvSpPr>
            <p:spPr>
              <a:xfrm>
                <a:off x="432" y="3018"/>
                <a:ext cx="1807" cy="82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1" name="矩形 152530"/>
              <p:cNvSpPr/>
              <p:nvPr/>
            </p:nvSpPr>
            <p:spPr>
              <a:xfrm>
                <a:off x="484" y="3070"/>
                <a:ext cx="1711" cy="77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2" name="矩形 152531"/>
              <p:cNvSpPr/>
              <p:nvPr/>
            </p:nvSpPr>
            <p:spPr>
              <a:xfrm>
                <a:off x="727" y="3773"/>
                <a:ext cx="113" cy="6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3" name="矩形 152532"/>
              <p:cNvSpPr/>
              <p:nvPr/>
            </p:nvSpPr>
            <p:spPr>
              <a:xfrm>
                <a:off x="719" y="3773"/>
                <a:ext cx="130" cy="70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4" name="矩形 152533"/>
              <p:cNvSpPr/>
              <p:nvPr/>
            </p:nvSpPr>
            <p:spPr>
              <a:xfrm>
                <a:off x="849" y="3713"/>
                <a:ext cx="122" cy="12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5" name="矩形 152534"/>
              <p:cNvSpPr/>
              <p:nvPr/>
            </p:nvSpPr>
            <p:spPr>
              <a:xfrm>
                <a:off x="840" y="3713"/>
                <a:ext cx="139" cy="130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6" name="矩形 152535"/>
              <p:cNvSpPr/>
              <p:nvPr/>
            </p:nvSpPr>
            <p:spPr>
              <a:xfrm>
                <a:off x="979" y="3574"/>
                <a:ext cx="113" cy="26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7" name="矩形 152536"/>
              <p:cNvSpPr/>
              <p:nvPr/>
            </p:nvSpPr>
            <p:spPr>
              <a:xfrm>
                <a:off x="971" y="3574"/>
                <a:ext cx="130" cy="269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8" name="矩形 152537"/>
              <p:cNvSpPr/>
              <p:nvPr/>
            </p:nvSpPr>
            <p:spPr>
              <a:xfrm>
                <a:off x="1101" y="3287"/>
                <a:ext cx="113" cy="54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39" name="矩形 152538"/>
              <p:cNvSpPr/>
              <p:nvPr/>
            </p:nvSpPr>
            <p:spPr>
              <a:xfrm>
                <a:off x="1092" y="3287"/>
                <a:ext cx="130" cy="556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0" name="矩形 152539"/>
              <p:cNvSpPr/>
              <p:nvPr/>
            </p:nvSpPr>
            <p:spPr>
              <a:xfrm>
                <a:off x="1222" y="3175"/>
                <a:ext cx="113" cy="6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1" name="矩形 152540"/>
              <p:cNvSpPr/>
              <p:nvPr/>
            </p:nvSpPr>
            <p:spPr>
              <a:xfrm>
                <a:off x="1214" y="3175"/>
                <a:ext cx="130" cy="668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2" name="矩形 152541"/>
              <p:cNvSpPr/>
              <p:nvPr/>
            </p:nvSpPr>
            <p:spPr>
              <a:xfrm>
                <a:off x="1344" y="3175"/>
                <a:ext cx="113" cy="65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3" name="矩形 152542"/>
              <p:cNvSpPr/>
              <p:nvPr/>
            </p:nvSpPr>
            <p:spPr>
              <a:xfrm>
                <a:off x="1335" y="3175"/>
                <a:ext cx="131" cy="668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4" name="矩形 152543"/>
              <p:cNvSpPr/>
              <p:nvPr/>
            </p:nvSpPr>
            <p:spPr>
              <a:xfrm>
                <a:off x="1466" y="3357"/>
                <a:ext cx="113" cy="47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5" name="矩形 152544"/>
              <p:cNvSpPr/>
              <p:nvPr/>
            </p:nvSpPr>
            <p:spPr>
              <a:xfrm>
                <a:off x="1457" y="3357"/>
                <a:ext cx="130" cy="486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6" name="矩形 152545"/>
              <p:cNvSpPr/>
              <p:nvPr/>
            </p:nvSpPr>
            <p:spPr>
              <a:xfrm>
                <a:off x="1587" y="3522"/>
                <a:ext cx="113" cy="3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7" name="矩形 152546"/>
              <p:cNvSpPr/>
              <p:nvPr/>
            </p:nvSpPr>
            <p:spPr>
              <a:xfrm>
                <a:off x="1579" y="3522"/>
                <a:ext cx="130" cy="321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8" name="矩形 152547"/>
              <p:cNvSpPr/>
              <p:nvPr/>
            </p:nvSpPr>
            <p:spPr>
              <a:xfrm>
                <a:off x="1709" y="3704"/>
                <a:ext cx="121" cy="13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49" name="矩形 152548"/>
              <p:cNvSpPr/>
              <p:nvPr/>
            </p:nvSpPr>
            <p:spPr>
              <a:xfrm>
                <a:off x="1700" y="3704"/>
                <a:ext cx="139" cy="139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0" name="矩形 152549"/>
              <p:cNvSpPr/>
              <p:nvPr/>
            </p:nvSpPr>
            <p:spPr>
              <a:xfrm>
                <a:off x="1839" y="3800"/>
                <a:ext cx="113" cy="3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1" name="矩形 152550"/>
              <p:cNvSpPr/>
              <p:nvPr/>
            </p:nvSpPr>
            <p:spPr>
              <a:xfrm>
                <a:off x="1830" y="3800"/>
                <a:ext cx="131" cy="43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2" name="矩形 152551"/>
              <p:cNvSpPr/>
              <p:nvPr/>
            </p:nvSpPr>
            <p:spPr>
              <a:xfrm>
                <a:off x="1952" y="3834"/>
                <a:ext cx="130" cy="9"/>
              </a:xfrm>
              <a:prstGeom prst="rect">
                <a:avLst/>
              </a:prstGeom>
              <a:noFill/>
              <a:ln w="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3" name="任意多边形 152552"/>
              <p:cNvSpPr/>
              <p:nvPr/>
            </p:nvSpPr>
            <p:spPr>
              <a:xfrm>
                <a:off x="475" y="3148"/>
                <a:ext cx="1720" cy="695"/>
              </a:xfrm>
              <a:custGeom>
                <a:avLst/>
                <a:gdLst/>
                <a:ahLst/>
                <a:cxnLst/>
                <a:pathLst>
                  <a:path w="1720" h="695">
                    <a:moveTo>
                      <a:pt x="0" y="695"/>
                    </a:moveTo>
                    <a:lnTo>
                      <a:pt x="18" y="695"/>
                    </a:lnTo>
                    <a:lnTo>
                      <a:pt x="53" y="695"/>
                    </a:lnTo>
                    <a:lnTo>
                      <a:pt x="87" y="686"/>
                    </a:lnTo>
                    <a:lnTo>
                      <a:pt x="122" y="686"/>
                    </a:lnTo>
                    <a:lnTo>
                      <a:pt x="148" y="678"/>
                    </a:lnTo>
                    <a:lnTo>
                      <a:pt x="183" y="669"/>
                    </a:lnTo>
                    <a:lnTo>
                      <a:pt x="218" y="660"/>
                    </a:lnTo>
                    <a:lnTo>
                      <a:pt x="252" y="643"/>
                    </a:lnTo>
                    <a:lnTo>
                      <a:pt x="278" y="634"/>
                    </a:lnTo>
                    <a:lnTo>
                      <a:pt x="313" y="617"/>
                    </a:lnTo>
                    <a:lnTo>
                      <a:pt x="348" y="608"/>
                    </a:lnTo>
                    <a:lnTo>
                      <a:pt x="383" y="591"/>
                    </a:lnTo>
                    <a:lnTo>
                      <a:pt x="417" y="565"/>
                    </a:lnTo>
                    <a:lnTo>
                      <a:pt x="443" y="530"/>
                    </a:lnTo>
                    <a:lnTo>
                      <a:pt x="478" y="495"/>
                    </a:lnTo>
                    <a:lnTo>
                      <a:pt x="513" y="452"/>
                    </a:lnTo>
                    <a:lnTo>
                      <a:pt x="548" y="400"/>
                    </a:lnTo>
                    <a:lnTo>
                      <a:pt x="574" y="348"/>
                    </a:lnTo>
                    <a:lnTo>
                      <a:pt x="608" y="278"/>
                    </a:lnTo>
                    <a:lnTo>
                      <a:pt x="643" y="218"/>
                    </a:lnTo>
                    <a:lnTo>
                      <a:pt x="678" y="157"/>
                    </a:lnTo>
                    <a:lnTo>
                      <a:pt x="704" y="113"/>
                    </a:lnTo>
                    <a:lnTo>
                      <a:pt x="739" y="70"/>
                    </a:lnTo>
                    <a:lnTo>
                      <a:pt x="773" y="35"/>
                    </a:lnTo>
                    <a:lnTo>
                      <a:pt x="808" y="9"/>
                    </a:lnTo>
                    <a:lnTo>
                      <a:pt x="834" y="0"/>
                    </a:lnTo>
                    <a:lnTo>
                      <a:pt x="869" y="0"/>
                    </a:lnTo>
                    <a:lnTo>
                      <a:pt x="904" y="27"/>
                    </a:lnTo>
                    <a:lnTo>
                      <a:pt x="938" y="53"/>
                    </a:lnTo>
                    <a:lnTo>
                      <a:pt x="965" y="96"/>
                    </a:lnTo>
                    <a:lnTo>
                      <a:pt x="999" y="139"/>
                    </a:lnTo>
                    <a:lnTo>
                      <a:pt x="1034" y="174"/>
                    </a:lnTo>
                    <a:lnTo>
                      <a:pt x="1069" y="218"/>
                    </a:lnTo>
                    <a:lnTo>
                      <a:pt x="1095" y="261"/>
                    </a:lnTo>
                    <a:lnTo>
                      <a:pt x="1130" y="313"/>
                    </a:lnTo>
                    <a:lnTo>
                      <a:pt x="1164" y="365"/>
                    </a:lnTo>
                    <a:lnTo>
                      <a:pt x="1199" y="408"/>
                    </a:lnTo>
                    <a:lnTo>
                      <a:pt x="1225" y="461"/>
                    </a:lnTo>
                    <a:lnTo>
                      <a:pt x="1260" y="504"/>
                    </a:lnTo>
                    <a:lnTo>
                      <a:pt x="1295" y="547"/>
                    </a:lnTo>
                    <a:lnTo>
                      <a:pt x="1329" y="582"/>
                    </a:lnTo>
                    <a:lnTo>
                      <a:pt x="1355" y="608"/>
                    </a:lnTo>
                    <a:lnTo>
                      <a:pt x="1390" y="634"/>
                    </a:lnTo>
                    <a:lnTo>
                      <a:pt x="1425" y="652"/>
                    </a:lnTo>
                    <a:lnTo>
                      <a:pt x="1460" y="660"/>
                    </a:lnTo>
                    <a:lnTo>
                      <a:pt x="1486" y="669"/>
                    </a:lnTo>
                    <a:lnTo>
                      <a:pt x="1520" y="669"/>
                    </a:lnTo>
                    <a:lnTo>
                      <a:pt x="1555" y="678"/>
                    </a:lnTo>
                    <a:lnTo>
                      <a:pt x="1590" y="678"/>
                    </a:lnTo>
                    <a:lnTo>
                      <a:pt x="1616" y="686"/>
                    </a:lnTo>
                    <a:lnTo>
                      <a:pt x="1651" y="686"/>
                    </a:lnTo>
                    <a:lnTo>
                      <a:pt x="1685" y="695"/>
                    </a:lnTo>
                    <a:lnTo>
                      <a:pt x="1720" y="695"/>
                    </a:lnTo>
                  </a:path>
                </a:pathLst>
              </a:custGeom>
              <a:noFill/>
              <a:ln w="14288" cap="flat" cmpd="sng">
                <a:solidFill>
                  <a:srgbClr val="2F00FE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4" name="直接连接符 152553"/>
              <p:cNvSpPr/>
              <p:nvPr/>
            </p:nvSpPr>
            <p:spPr>
              <a:xfrm flipV="1">
                <a:off x="719" y="3070"/>
                <a:ext cx="1" cy="782"/>
              </a:xfrm>
              <a:prstGeom prst="line">
                <a:avLst/>
              </a:prstGeom>
              <a:ln w="14288" cap="flat" cmpd="sng">
                <a:solidFill>
                  <a:srgbClr val="2F00FE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55" name="直接连接符 152554"/>
              <p:cNvSpPr/>
              <p:nvPr/>
            </p:nvSpPr>
            <p:spPr>
              <a:xfrm flipV="1">
                <a:off x="1943" y="3070"/>
                <a:ext cx="1" cy="782"/>
              </a:xfrm>
              <a:prstGeom prst="line">
                <a:avLst/>
              </a:prstGeom>
              <a:ln w="14288" cap="flat" cmpd="sng">
                <a:solidFill>
                  <a:srgbClr val="2F00FE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56" name="任意多边形 152555"/>
              <p:cNvSpPr/>
              <p:nvPr/>
            </p:nvSpPr>
            <p:spPr>
              <a:xfrm>
                <a:off x="432" y="3018"/>
                <a:ext cx="1807" cy="825"/>
              </a:xfrm>
              <a:custGeom>
                <a:avLst/>
                <a:gdLst/>
                <a:ahLst/>
                <a:cxnLst/>
                <a:pathLst>
                  <a:path w="1807" h="825">
                    <a:moveTo>
                      <a:pt x="0" y="0"/>
                    </a:moveTo>
                    <a:lnTo>
                      <a:pt x="1807" y="0"/>
                    </a:lnTo>
                    <a:lnTo>
                      <a:pt x="1807" y="825"/>
                    </a:lnTo>
                  </a:path>
                </a:pathLst>
              </a:custGeom>
              <a:noFill/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7" name="任意多边形 152556"/>
              <p:cNvSpPr/>
              <p:nvPr/>
            </p:nvSpPr>
            <p:spPr>
              <a:xfrm>
                <a:off x="432" y="3018"/>
                <a:ext cx="1807" cy="825"/>
              </a:xfrm>
              <a:custGeom>
                <a:avLst/>
                <a:gdLst/>
                <a:ahLst/>
                <a:cxnLst/>
                <a:pathLst>
                  <a:path w="1807" h="825">
                    <a:moveTo>
                      <a:pt x="1807" y="825"/>
                    </a:moveTo>
                    <a:lnTo>
                      <a:pt x="0" y="825"/>
                    </a:lnTo>
                    <a:lnTo>
                      <a:pt x="0" y="0"/>
                    </a:lnTo>
                  </a:path>
                </a:pathLst>
              </a:custGeom>
              <a:noFill/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52558" name="直接连接符 152557"/>
              <p:cNvSpPr/>
              <p:nvPr/>
            </p:nvSpPr>
            <p:spPr>
              <a:xfrm>
                <a:off x="475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59" name="直接连接符 152558"/>
              <p:cNvSpPr/>
              <p:nvPr/>
            </p:nvSpPr>
            <p:spPr>
              <a:xfrm>
                <a:off x="597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0" name="矩形 152559"/>
              <p:cNvSpPr/>
              <p:nvPr/>
            </p:nvSpPr>
            <p:spPr>
              <a:xfrm>
                <a:off x="554" y="3887"/>
                <a:ext cx="83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52561" name="直接连接符 152560"/>
              <p:cNvSpPr/>
              <p:nvPr/>
            </p:nvSpPr>
            <p:spPr>
              <a:xfrm>
                <a:off x="719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2" name="直接连接符 152561"/>
              <p:cNvSpPr/>
              <p:nvPr/>
            </p:nvSpPr>
            <p:spPr>
              <a:xfrm>
                <a:off x="840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3" name="矩形 152562"/>
              <p:cNvSpPr/>
              <p:nvPr/>
            </p:nvSpPr>
            <p:spPr>
              <a:xfrm>
                <a:off x="753" y="3887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10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52564" name="直接连接符 152563"/>
              <p:cNvSpPr/>
              <p:nvPr/>
            </p:nvSpPr>
            <p:spPr>
              <a:xfrm>
                <a:off x="971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5" name="直接连接符 152564"/>
              <p:cNvSpPr/>
              <p:nvPr/>
            </p:nvSpPr>
            <p:spPr>
              <a:xfrm>
                <a:off x="1092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6" name="矩形 152565"/>
              <p:cNvSpPr/>
              <p:nvPr/>
            </p:nvSpPr>
            <p:spPr>
              <a:xfrm>
                <a:off x="1006" y="3887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20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52567" name="直接连接符 152566"/>
              <p:cNvSpPr/>
              <p:nvPr/>
            </p:nvSpPr>
            <p:spPr>
              <a:xfrm>
                <a:off x="1214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8" name="直接连接符 152567"/>
              <p:cNvSpPr/>
              <p:nvPr/>
            </p:nvSpPr>
            <p:spPr>
              <a:xfrm>
                <a:off x="1335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69" name="矩形 152568"/>
              <p:cNvSpPr/>
              <p:nvPr/>
            </p:nvSpPr>
            <p:spPr>
              <a:xfrm>
                <a:off x="1248" y="3887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30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52570" name="直接连接符 152569"/>
              <p:cNvSpPr/>
              <p:nvPr/>
            </p:nvSpPr>
            <p:spPr>
              <a:xfrm>
                <a:off x="1457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71" name="直接连接符 152570"/>
              <p:cNvSpPr/>
              <p:nvPr/>
            </p:nvSpPr>
            <p:spPr>
              <a:xfrm>
                <a:off x="1579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72" name="矩形 152571"/>
              <p:cNvSpPr/>
              <p:nvPr/>
            </p:nvSpPr>
            <p:spPr>
              <a:xfrm>
                <a:off x="1492" y="3887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40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52573" name="直接连接符 152572"/>
              <p:cNvSpPr/>
              <p:nvPr/>
            </p:nvSpPr>
            <p:spPr>
              <a:xfrm>
                <a:off x="1700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74" name="直接连接符 152573"/>
              <p:cNvSpPr/>
              <p:nvPr/>
            </p:nvSpPr>
            <p:spPr>
              <a:xfrm>
                <a:off x="1830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2575" name="矩形 152574"/>
              <p:cNvSpPr/>
              <p:nvPr/>
            </p:nvSpPr>
            <p:spPr>
              <a:xfrm>
                <a:off x="1744" y="3887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50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66912" name="直接连接符 166911"/>
              <p:cNvSpPr/>
              <p:nvPr/>
            </p:nvSpPr>
            <p:spPr>
              <a:xfrm>
                <a:off x="1952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913" name="直接连接符 166912"/>
              <p:cNvSpPr/>
              <p:nvPr/>
            </p:nvSpPr>
            <p:spPr>
              <a:xfrm>
                <a:off x="2074" y="3843"/>
                <a:ext cx="1" cy="52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914" name="矩形 166913"/>
              <p:cNvSpPr/>
              <p:nvPr/>
            </p:nvSpPr>
            <p:spPr>
              <a:xfrm>
                <a:off x="1987" y="3889"/>
                <a:ext cx="167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0" tIns="0" rIns="0" bIns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500" u="none">
                    <a:solidFill>
                      <a:srgbClr val="0000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60</a:t>
                </a:r>
                <a:endParaRPr lang="en-US" altLang="zh-TW" sz="15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66915" name="直接连接符 166914"/>
              <p:cNvSpPr/>
              <p:nvPr/>
            </p:nvSpPr>
            <p:spPr>
              <a:xfrm>
                <a:off x="2195" y="3843"/>
                <a:ext cx="1" cy="26"/>
              </a:xfrm>
              <a:prstGeom prst="line">
                <a:avLst/>
              </a:prstGeom>
              <a:ln w="14288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0536" name="矩形 150535"/>
          <p:cNvSpPr/>
          <p:nvPr/>
        </p:nvSpPr>
        <p:spPr>
          <a:xfrm>
            <a:off x="1692275" y="692150"/>
            <a:ext cx="5543550" cy="487363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zh-TW" altLang="en-US" sz="2400" b="1" dirty="0">
                <a:latin typeface="Arial" panose="020B0604020202020204" pitchFamily="34" charset="0"/>
                <a:ea typeface="汉仪文黑-85W" panose="00020600040101010101" charset="-122"/>
              </a:rPr>
              <a:t>把问题想象成一座冰山</a:t>
            </a:r>
            <a:endParaRPr lang="zh-TW" altLang="en-US" sz="24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0537" name="任意多边形 150536"/>
          <p:cNvSpPr/>
          <p:nvPr/>
        </p:nvSpPr>
        <p:spPr>
          <a:xfrm>
            <a:off x="1828800" y="1789113"/>
            <a:ext cx="4953000" cy="4591050"/>
          </a:xfrm>
          <a:custGeom>
            <a:avLst/>
            <a:gdLst/>
            <a:ahLst/>
            <a:cxnLst/>
            <a:pathLst>
              <a:path w="447" h="298">
                <a:moveTo>
                  <a:pt x="0" y="298"/>
                </a:moveTo>
                <a:cubicBezTo>
                  <a:pt x="14" y="297"/>
                  <a:pt x="29" y="297"/>
                  <a:pt x="52" y="264"/>
                </a:cubicBezTo>
                <a:cubicBezTo>
                  <a:pt x="75" y="231"/>
                  <a:pt x="122" y="130"/>
                  <a:pt x="138" y="99"/>
                </a:cubicBezTo>
                <a:cubicBezTo>
                  <a:pt x="154" y="68"/>
                  <a:pt x="142" y="90"/>
                  <a:pt x="148" y="78"/>
                </a:cubicBezTo>
                <a:cubicBezTo>
                  <a:pt x="154" y="66"/>
                  <a:pt x="168" y="38"/>
                  <a:pt x="175" y="27"/>
                </a:cubicBezTo>
                <a:cubicBezTo>
                  <a:pt x="182" y="16"/>
                  <a:pt x="184" y="15"/>
                  <a:pt x="189" y="11"/>
                </a:cubicBezTo>
                <a:cubicBezTo>
                  <a:pt x="194" y="7"/>
                  <a:pt x="202" y="4"/>
                  <a:pt x="206" y="2"/>
                </a:cubicBezTo>
                <a:cubicBezTo>
                  <a:pt x="210" y="0"/>
                  <a:pt x="209" y="1"/>
                  <a:pt x="213" y="1"/>
                </a:cubicBezTo>
                <a:cubicBezTo>
                  <a:pt x="217" y="1"/>
                  <a:pt x="224" y="0"/>
                  <a:pt x="231" y="2"/>
                </a:cubicBezTo>
                <a:cubicBezTo>
                  <a:pt x="238" y="4"/>
                  <a:pt x="244" y="2"/>
                  <a:pt x="253" y="12"/>
                </a:cubicBezTo>
                <a:cubicBezTo>
                  <a:pt x="262" y="22"/>
                  <a:pt x="270" y="30"/>
                  <a:pt x="285" y="60"/>
                </a:cubicBezTo>
                <a:cubicBezTo>
                  <a:pt x="300" y="90"/>
                  <a:pt x="332" y="166"/>
                  <a:pt x="344" y="192"/>
                </a:cubicBezTo>
                <a:cubicBezTo>
                  <a:pt x="356" y="218"/>
                  <a:pt x="351" y="207"/>
                  <a:pt x="357" y="215"/>
                </a:cubicBezTo>
                <a:cubicBezTo>
                  <a:pt x="363" y="223"/>
                  <a:pt x="370" y="232"/>
                  <a:pt x="380" y="243"/>
                </a:cubicBezTo>
                <a:cubicBezTo>
                  <a:pt x="390" y="254"/>
                  <a:pt x="404" y="271"/>
                  <a:pt x="415" y="279"/>
                </a:cubicBezTo>
                <a:cubicBezTo>
                  <a:pt x="426" y="287"/>
                  <a:pt x="441" y="289"/>
                  <a:pt x="447" y="291"/>
                </a:cubicBezTo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0538" name="任意多边形 150537"/>
          <p:cNvSpPr/>
          <p:nvPr/>
        </p:nvSpPr>
        <p:spPr>
          <a:xfrm>
            <a:off x="1905000" y="2217738"/>
            <a:ext cx="5172075" cy="236537"/>
          </a:xfrm>
          <a:custGeom>
            <a:avLst/>
            <a:gdLst/>
            <a:ahLst/>
            <a:cxnLst/>
            <a:pathLst>
              <a:path w="525" h="23">
                <a:moveTo>
                  <a:pt x="0" y="16"/>
                </a:moveTo>
                <a:cubicBezTo>
                  <a:pt x="14" y="13"/>
                  <a:pt x="28" y="10"/>
                  <a:pt x="40" y="10"/>
                </a:cubicBezTo>
                <a:cubicBezTo>
                  <a:pt x="52" y="10"/>
                  <a:pt x="61" y="17"/>
                  <a:pt x="73" y="17"/>
                </a:cubicBezTo>
                <a:cubicBezTo>
                  <a:pt x="85" y="17"/>
                  <a:pt x="101" y="8"/>
                  <a:pt x="112" y="8"/>
                </a:cubicBezTo>
                <a:cubicBezTo>
                  <a:pt x="123" y="8"/>
                  <a:pt x="132" y="16"/>
                  <a:pt x="141" y="16"/>
                </a:cubicBezTo>
                <a:cubicBezTo>
                  <a:pt x="150" y="16"/>
                  <a:pt x="160" y="9"/>
                  <a:pt x="165" y="8"/>
                </a:cubicBezTo>
                <a:cubicBezTo>
                  <a:pt x="170" y="7"/>
                  <a:pt x="169" y="8"/>
                  <a:pt x="174" y="8"/>
                </a:cubicBezTo>
                <a:cubicBezTo>
                  <a:pt x="179" y="8"/>
                  <a:pt x="187" y="10"/>
                  <a:pt x="194" y="10"/>
                </a:cubicBezTo>
                <a:cubicBezTo>
                  <a:pt x="201" y="10"/>
                  <a:pt x="209" y="7"/>
                  <a:pt x="216" y="7"/>
                </a:cubicBezTo>
                <a:cubicBezTo>
                  <a:pt x="223" y="7"/>
                  <a:pt x="228" y="10"/>
                  <a:pt x="234" y="11"/>
                </a:cubicBezTo>
                <a:cubicBezTo>
                  <a:pt x="240" y="12"/>
                  <a:pt x="249" y="11"/>
                  <a:pt x="254" y="10"/>
                </a:cubicBezTo>
                <a:cubicBezTo>
                  <a:pt x="259" y="9"/>
                  <a:pt x="257" y="7"/>
                  <a:pt x="262" y="7"/>
                </a:cubicBezTo>
                <a:cubicBezTo>
                  <a:pt x="267" y="7"/>
                  <a:pt x="279" y="8"/>
                  <a:pt x="287" y="9"/>
                </a:cubicBezTo>
                <a:cubicBezTo>
                  <a:pt x="295" y="10"/>
                  <a:pt x="301" y="12"/>
                  <a:pt x="309" y="11"/>
                </a:cubicBezTo>
                <a:cubicBezTo>
                  <a:pt x="317" y="10"/>
                  <a:pt x="325" y="5"/>
                  <a:pt x="335" y="5"/>
                </a:cubicBezTo>
                <a:cubicBezTo>
                  <a:pt x="345" y="5"/>
                  <a:pt x="357" y="14"/>
                  <a:pt x="368" y="14"/>
                </a:cubicBezTo>
                <a:cubicBezTo>
                  <a:pt x="379" y="14"/>
                  <a:pt x="396" y="10"/>
                  <a:pt x="404" y="8"/>
                </a:cubicBezTo>
                <a:cubicBezTo>
                  <a:pt x="412" y="6"/>
                  <a:pt x="415" y="3"/>
                  <a:pt x="419" y="2"/>
                </a:cubicBezTo>
                <a:cubicBezTo>
                  <a:pt x="423" y="1"/>
                  <a:pt x="424" y="2"/>
                  <a:pt x="428" y="3"/>
                </a:cubicBezTo>
                <a:cubicBezTo>
                  <a:pt x="432" y="4"/>
                  <a:pt x="435" y="7"/>
                  <a:pt x="444" y="10"/>
                </a:cubicBezTo>
                <a:cubicBezTo>
                  <a:pt x="453" y="13"/>
                  <a:pt x="468" y="21"/>
                  <a:pt x="480" y="22"/>
                </a:cubicBezTo>
                <a:cubicBezTo>
                  <a:pt x="492" y="23"/>
                  <a:pt x="511" y="19"/>
                  <a:pt x="518" y="15"/>
                </a:cubicBezTo>
                <a:cubicBezTo>
                  <a:pt x="525" y="11"/>
                  <a:pt x="523" y="2"/>
                  <a:pt x="524" y="0"/>
                </a:cubicBezTo>
              </a:path>
            </a:pathLst>
          </a:custGeom>
          <a:noFill/>
          <a:ln w="31750" cap="flat" cmpd="sng">
            <a:solidFill>
              <a:srgbClr val="00008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0539" name="文本框 150538"/>
          <p:cNvSpPr txBox="1"/>
          <p:nvPr/>
        </p:nvSpPr>
        <p:spPr>
          <a:xfrm>
            <a:off x="2324100" y="1776413"/>
            <a:ext cx="647700" cy="41275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latin typeface="Arial" panose="020B0604020202020204" pitchFamily="34" charset="0"/>
                <a:ea typeface="汉仪文黑-85W" panose="00020600040101010101" charset="-122"/>
              </a:rPr>
              <a:t>现在</a:t>
            </a:r>
            <a:endParaRPr lang="zh-TW" altLang="en-US" sz="1400" b="1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0540" name="直接连接符 150539"/>
          <p:cNvSpPr/>
          <p:nvPr/>
        </p:nvSpPr>
        <p:spPr>
          <a:xfrm>
            <a:off x="4611688" y="1806575"/>
            <a:ext cx="1206500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41" name="直接连接符 150540"/>
          <p:cNvSpPr/>
          <p:nvPr/>
        </p:nvSpPr>
        <p:spPr>
          <a:xfrm>
            <a:off x="5105400" y="2179638"/>
            <a:ext cx="703263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42" name="直接连接符 150541"/>
          <p:cNvSpPr/>
          <p:nvPr/>
        </p:nvSpPr>
        <p:spPr>
          <a:xfrm>
            <a:off x="4841875" y="2789238"/>
            <a:ext cx="762000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43" name="直接连接符 150542"/>
          <p:cNvSpPr/>
          <p:nvPr/>
        </p:nvSpPr>
        <p:spPr>
          <a:xfrm>
            <a:off x="6013450" y="5984875"/>
            <a:ext cx="460375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44" name="文本框 150543"/>
          <p:cNvSpPr txBox="1"/>
          <p:nvPr/>
        </p:nvSpPr>
        <p:spPr>
          <a:xfrm>
            <a:off x="5829300" y="1628775"/>
            <a:ext cx="2803525" cy="371475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看得到的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可感觉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可测量 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0545" name="文本框 150544"/>
          <p:cNvSpPr txBox="1"/>
          <p:nvPr/>
        </p:nvSpPr>
        <p:spPr>
          <a:xfrm>
            <a:off x="5818188" y="2005013"/>
            <a:ext cx="735012" cy="293687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文黑-85W" panose="00020600040101010101" charset="-122"/>
              </a:rPr>
              <a:t>问题</a:t>
            </a:r>
            <a:endParaRPr lang="zh-TW" altLang="en-US" sz="14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0546" name="直接连接符 150545"/>
          <p:cNvSpPr/>
          <p:nvPr/>
        </p:nvSpPr>
        <p:spPr>
          <a:xfrm>
            <a:off x="6446838" y="2173288"/>
            <a:ext cx="931862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47" name="文本框 150546"/>
          <p:cNvSpPr txBox="1"/>
          <p:nvPr/>
        </p:nvSpPr>
        <p:spPr>
          <a:xfrm>
            <a:off x="7494588" y="1982788"/>
            <a:ext cx="1063625" cy="369887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紧急处理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0548" name="文本框 150547"/>
          <p:cNvSpPr txBox="1"/>
          <p:nvPr/>
        </p:nvSpPr>
        <p:spPr>
          <a:xfrm>
            <a:off x="5719763" y="2622550"/>
            <a:ext cx="781050" cy="579438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一次因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近因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0549" name="直接连接符 150548"/>
          <p:cNvSpPr/>
          <p:nvPr/>
        </p:nvSpPr>
        <p:spPr>
          <a:xfrm>
            <a:off x="6491288" y="2806700"/>
            <a:ext cx="798512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50" name="文本框 150549"/>
          <p:cNvSpPr txBox="1"/>
          <p:nvPr/>
        </p:nvSpPr>
        <p:spPr>
          <a:xfrm>
            <a:off x="7405688" y="2613025"/>
            <a:ext cx="966787" cy="59690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治标对策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暂时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0551" name="文本框 150550"/>
          <p:cNvSpPr txBox="1"/>
          <p:nvPr/>
        </p:nvSpPr>
        <p:spPr>
          <a:xfrm>
            <a:off x="6527800" y="5775325"/>
            <a:ext cx="823913" cy="62230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n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次因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远因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0552" name="直接连接符 150551"/>
          <p:cNvSpPr/>
          <p:nvPr/>
        </p:nvSpPr>
        <p:spPr>
          <a:xfrm>
            <a:off x="7200900" y="5969000"/>
            <a:ext cx="506413" cy="0"/>
          </a:xfrm>
          <a:prstGeom prst="line">
            <a:avLst/>
          </a:prstGeom>
          <a:ln w="9525" cap="flat" cmpd="sng">
            <a:solidFill>
              <a:srgbClr val="CC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0553" name="文本框 150552"/>
          <p:cNvSpPr txBox="1"/>
          <p:nvPr/>
        </p:nvSpPr>
        <p:spPr>
          <a:xfrm>
            <a:off x="7751763" y="5792788"/>
            <a:ext cx="1001712" cy="663575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治本对策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永久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150554" name="组合 150553"/>
          <p:cNvGrpSpPr/>
          <p:nvPr/>
        </p:nvGrpSpPr>
        <p:grpSpPr>
          <a:xfrm>
            <a:off x="3714750" y="2133600"/>
            <a:ext cx="1100138" cy="817563"/>
            <a:chOff x="2340" y="1549"/>
            <a:chExt cx="693" cy="515"/>
          </a:xfrm>
        </p:grpSpPr>
        <p:sp>
          <p:nvSpPr>
            <p:cNvPr id="150555" name="椭圆 150554"/>
            <p:cNvSpPr/>
            <p:nvPr/>
          </p:nvSpPr>
          <p:spPr>
            <a:xfrm>
              <a:off x="2340" y="1883"/>
              <a:ext cx="693" cy="175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556" name="直接连接符 150555"/>
            <p:cNvSpPr/>
            <p:nvPr/>
          </p:nvSpPr>
          <p:spPr>
            <a:xfrm flipV="1">
              <a:off x="2547" y="1549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57" name="直接连接符 150556"/>
            <p:cNvSpPr/>
            <p:nvPr/>
          </p:nvSpPr>
          <p:spPr>
            <a:xfrm flipV="1">
              <a:off x="2826" y="1549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58" name="文本框 150557"/>
            <p:cNvSpPr txBox="1"/>
            <p:nvPr/>
          </p:nvSpPr>
          <p:spPr>
            <a:xfrm>
              <a:off x="2544" y="1877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59" name="组合 150558"/>
          <p:cNvGrpSpPr/>
          <p:nvPr/>
        </p:nvGrpSpPr>
        <p:grpSpPr>
          <a:xfrm>
            <a:off x="3573463" y="2957513"/>
            <a:ext cx="1427162" cy="682625"/>
            <a:chOff x="2251" y="2068"/>
            <a:chExt cx="899" cy="430"/>
          </a:xfrm>
        </p:grpSpPr>
        <p:sp>
          <p:nvSpPr>
            <p:cNvPr id="150560" name="椭圆 150559"/>
            <p:cNvSpPr/>
            <p:nvPr/>
          </p:nvSpPr>
          <p:spPr>
            <a:xfrm>
              <a:off x="2251" y="2307"/>
              <a:ext cx="899" cy="19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561" name="直接连接符 150560"/>
            <p:cNvSpPr/>
            <p:nvPr/>
          </p:nvSpPr>
          <p:spPr>
            <a:xfrm flipV="1">
              <a:off x="2692" y="2095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62" name="直接连接符 150561"/>
            <p:cNvSpPr/>
            <p:nvPr/>
          </p:nvSpPr>
          <p:spPr>
            <a:xfrm flipV="1">
              <a:off x="2402" y="2068"/>
              <a:ext cx="0" cy="21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63" name="直接连接符 150562"/>
            <p:cNvSpPr/>
            <p:nvPr/>
          </p:nvSpPr>
          <p:spPr>
            <a:xfrm flipV="1">
              <a:off x="2916" y="2084"/>
              <a:ext cx="0" cy="1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64" name="文本框 150563"/>
            <p:cNvSpPr txBox="1"/>
            <p:nvPr/>
          </p:nvSpPr>
          <p:spPr>
            <a:xfrm>
              <a:off x="2567" y="2311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65" name="组合 150564"/>
          <p:cNvGrpSpPr/>
          <p:nvPr/>
        </p:nvGrpSpPr>
        <p:grpSpPr>
          <a:xfrm>
            <a:off x="3341688" y="3714750"/>
            <a:ext cx="1863725" cy="798513"/>
            <a:chOff x="2105" y="2545"/>
            <a:chExt cx="1174" cy="503"/>
          </a:xfrm>
        </p:grpSpPr>
        <p:sp>
          <p:nvSpPr>
            <p:cNvPr id="150566" name="椭圆 150565"/>
            <p:cNvSpPr/>
            <p:nvPr/>
          </p:nvSpPr>
          <p:spPr>
            <a:xfrm>
              <a:off x="2105" y="2805"/>
              <a:ext cx="1174" cy="2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567" name="直接连接符 150566"/>
            <p:cNvSpPr/>
            <p:nvPr/>
          </p:nvSpPr>
          <p:spPr>
            <a:xfrm flipV="1">
              <a:off x="2379" y="2550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68" name="直接连接符 150567"/>
            <p:cNvSpPr/>
            <p:nvPr/>
          </p:nvSpPr>
          <p:spPr>
            <a:xfrm flipV="1">
              <a:off x="3000" y="2566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69" name="直接连接符 150568"/>
            <p:cNvSpPr/>
            <p:nvPr/>
          </p:nvSpPr>
          <p:spPr>
            <a:xfrm flipV="1">
              <a:off x="2692" y="2545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70" name="文本框 150569"/>
            <p:cNvSpPr txBox="1"/>
            <p:nvPr/>
          </p:nvSpPr>
          <p:spPr>
            <a:xfrm>
              <a:off x="2563" y="2837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71" name="组合 150570"/>
          <p:cNvGrpSpPr/>
          <p:nvPr/>
        </p:nvGrpSpPr>
        <p:grpSpPr>
          <a:xfrm>
            <a:off x="3128963" y="4589463"/>
            <a:ext cx="2405062" cy="739775"/>
            <a:chOff x="1971" y="3096"/>
            <a:chExt cx="1515" cy="466"/>
          </a:xfrm>
        </p:grpSpPr>
        <p:sp>
          <p:nvSpPr>
            <p:cNvPr id="150572" name="椭圆 150571"/>
            <p:cNvSpPr/>
            <p:nvPr/>
          </p:nvSpPr>
          <p:spPr>
            <a:xfrm>
              <a:off x="1971" y="3377"/>
              <a:ext cx="1515" cy="169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573" name="直接连接符 150572"/>
            <p:cNvSpPr/>
            <p:nvPr/>
          </p:nvSpPr>
          <p:spPr>
            <a:xfrm flipV="1">
              <a:off x="2547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74" name="直接连接符 150573"/>
            <p:cNvSpPr/>
            <p:nvPr/>
          </p:nvSpPr>
          <p:spPr>
            <a:xfrm flipV="1">
              <a:off x="2228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75" name="直接连接符 150574"/>
            <p:cNvSpPr/>
            <p:nvPr/>
          </p:nvSpPr>
          <p:spPr>
            <a:xfrm flipV="1">
              <a:off x="3156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76" name="直接连接符 150575"/>
            <p:cNvSpPr/>
            <p:nvPr/>
          </p:nvSpPr>
          <p:spPr>
            <a:xfrm flipV="1">
              <a:off x="2821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77" name="文本框 150576"/>
            <p:cNvSpPr txBox="1"/>
            <p:nvPr/>
          </p:nvSpPr>
          <p:spPr>
            <a:xfrm>
              <a:off x="2594" y="3375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78" name="组合 150577"/>
          <p:cNvGrpSpPr/>
          <p:nvPr/>
        </p:nvGrpSpPr>
        <p:grpSpPr>
          <a:xfrm>
            <a:off x="2686050" y="5421313"/>
            <a:ext cx="3317875" cy="727075"/>
            <a:chOff x="1692" y="3620"/>
            <a:chExt cx="2090" cy="458"/>
          </a:xfrm>
        </p:grpSpPr>
        <p:sp>
          <p:nvSpPr>
            <p:cNvPr id="150579" name="椭圆 150578"/>
            <p:cNvSpPr/>
            <p:nvPr/>
          </p:nvSpPr>
          <p:spPr>
            <a:xfrm>
              <a:off x="1692" y="3885"/>
              <a:ext cx="2090" cy="175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580" name="直接连接符 150579"/>
            <p:cNvSpPr/>
            <p:nvPr/>
          </p:nvSpPr>
          <p:spPr>
            <a:xfrm flipV="1">
              <a:off x="1999" y="3631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81" name="直接连接符 150580"/>
            <p:cNvSpPr/>
            <p:nvPr/>
          </p:nvSpPr>
          <p:spPr>
            <a:xfrm flipV="1">
              <a:off x="2312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82" name="直接连接符 150581"/>
            <p:cNvSpPr/>
            <p:nvPr/>
          </p:nvSpPr>
          <p:spPr>
            <a:xfrm flipV="1">
              <a:off x="2675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83" name="直接连接符 150582"/>
            <p:cNvSpPr/>
            <p:nvPr/>
          </p:nvSpPr>
          <p:spPr>
            <a:xfrm flipV="1">
              <a:off x="3044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84" name="直接连接符 150583"/>
            <p:cNvSpPr/>
            <p:nvPr/>
          </p:nvSpPr>
          <p:spPr>
            <a:xfrm flipV="1">
              <a:off x="3346" y="3631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0585" name="文本框 150584"/>
            <p:cNvSpPr txBox="1"/>
            <p:nvPr/>
          </p:nvSpPr>
          <p:spPr>
            <a:xfrm>
              <a:off x="2610" y="3891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86" name="组合 150585"/>
          <p:cNvGrpSpPr/>
          <p:nvPr/>
        </p:nvGrpSpPr>
        <p:grpSpPr>
          <a:xfrm>
            <a:off x="4078288" y="1844675"/>
            <a:ext cx="409575" cy="877888"/>
            <a:chOff x="2569" y="1367"/>
            <a:chExt cx="258" cy="553"/>
          </a:xfrm>
        </p:grpSpPr>
        <p:sp>
          <p:nvSpPr>
            <p:cNvPr id="150587" name="直接连接符 150586"/>
            <p:cNvSpPr/>
            <p:nvPr/>
          </p:nvSpPr>
          <p:spPr>
            <a:xfrm>
              <a:off x="2688" y="1536"/>
              <a:ext cx="0" cy="384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0588" name="文本框 150587"/>
            <p:cNvSpPr txBox="1"/>
            <p:nvPr/>
          </p:nvSpPr>
          <p:spPr>
            <a:xfrm>
              <a:off x="2569" y="1367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</p:grpSp>
      <p:grpSp>
        <p:nvGrpSpPr>
          <p:cNvPr id="150589" name="组合 150588"/>
          <p:cNvGrpSpPr/>
          <p:nvPr/>
        </p:nvGrpSpPr>
        <p:grpSpPr>
          <a:xfrm>
            <a:off x="3833813" y="2609850"/>
            <a:ext cx="409575" cy="950913"/>
            <a:chOff x="2415" y="1849"/>
            <a:chExt cx="258" cy="599"/>
          </a:xfrm>
        </p:grpSpPr>
        <p:sp>
          <p:nvSpPr>
            <p:cNvPr id="150590" name="直接连接符 150589"/>
            <p:cNvSpPr/>
            <p:nvPr/>
          </p:nvSpPr>
          <p:spPr>
            <a:xfrm>
              <a:off x="2544" y="2016"/>
              <a:ext cx="0" cy="432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0591" name="文本框 150590"/>
            <p:cNvSpPr txBox="1"/>
            <p:nvPr/>
          </p:nvSpPr>
          <p:spPr>
            <a:xfrm>
              <a:off x="2415" y="1849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92" name="组合 150591"/>
          <p:cNvGrpSpPr/>
          <p:nvPr/>
        </p:nvGrpSpPr>
        <p:grpSpPr>
          <a:xfrm>
            <a:off x="4367213" y="3224213"/>
            <a:ext cx="409575" cy="1098550"/>
            <a:chOff x="2751" y="2236"/>
            <a:chExt cx="258" cy="692"/>
          </a:xfrm>
        </p:grpSpPr>
        <p:sp>
          <p:nvSpPr>
            <p:cNvPr id="150593" name="直接连接符 150592"/>
            <p:cNvSpPr/>
            <p:nvPr/>
          </p:nvSpPr>
          <p:spPr>
            <a:xfrm>
              <a:off x="2880" y="2400"/>
              <a:ext cx="0" cy="528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0594" name="文本框 150593"/>
            <p:cNvSpPr txBox="1"/>
            <p:nvPr/>
          </p:nvSpPr>
          <p:spPr>
            <a:xfrm>
              <a:off x="2751" y="2236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95" name="组合 150594"/>
          <p:cNvGrpSpPr/>
          <p:nvPr/>
        </p:nvGrpSpPr>
        <p:grpSpPr>
          <a:xfrm>
            <a:off x="3621088" y="4049713"/>
            <a:ext cx="409575" cy="1187450"/>
            <a:chOff x="2281" y="2756"/>
            <a:chExt cx="258" cy="748"/>
          </a:xfrm>
        </p:grpSpPr>
        <p:sp>
          <p:nvSpPr>
            <p:cNvPr id="150596" name="直接连接符 150595"/>
            <p:cNvSpPr/>
            <p:nvPr/>
          </p:nvSpPr>
          <p:spPr>
            <a:xfrm>
              <a:off x="2400" y="2928"/>
              <a:ext cx="0" cy="576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0597" name="文本框 150596"/>
            <p:cNvSpPr txBox="1"/>
            <p:nvPr/>
          </p:nvSpPr>
          <p:spPr>
            <a:xfrm>
              <a:off x="2281" y="2756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0598" name="组合 150597"/>
          <p:cNvGrpSpPr/>
          <p:nvPr/>
        </p:nvGrpSpPr>
        <p:grpSpPr>
          <a:xfrm>
            <a:off x="4459288" y="4913313"/>
            <a:ext cx="409575" cy="1085850"/>
            <a:chOff x="2809" y="3300"/>
            <a:chExt cx="258" cy="684"/>
          </a:xfrm>
        </p:grpSpPr>
        <p:sp>
          <p:nvSpPr>
            <p:cNvPr id="150599" name="直接连接符 150598"/>
            <p:cNvSpPr/>
            <p:nvPr/>
          </p:nvSpPr>
          <p:spPr>
            <a:xfrm>
              <a:off x="2928" y="3471"/>
              <a:ext cx="0" cy="513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0600" name="文本框 150599"/>
            <p:cNvSpPr txBox="1"/>
            <p:nvPr/>
          </p:nvSpPr>
          <p:spPr>
            <a:xfrm>
              <a:off x="2809" y="3300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50601" name="文本框 150600"/>
          <p:cNvSpPr txBox="1"/>
          <p:nvPr/>
        </p:nvSpPr>
        <p:spPr>
          <a:xfrm>
            <a:off x="2362200" y="3148013"/>
            <a:ext cx="647700" cy="41275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latin typeface="Arial" panose="020B0604020202020204" pitchFamily="34" charset="0"/>
                <a:ea typeface="汉仪旗黑-55简" panose="00020600040101010101" charset="-122"/>
              </a:rPr>
              <a:t>过去</a:t>
            </a:r>
            <a:endParaRPr lang="zh-TW" altLang="en-US" sz="1400" b="1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150602" name="组合 150601"/>
          <p:cNvGrpSpPr/>
          <p:nvPr/>
        </p:nvGrpSpPr>
        <p:grpSpPr>
          <a:xfrm>
            <a:off x="3057525" y="1227138"/>
            <a:ext cx="2014538" cy="1301750"/>
            <a:chOff x="1926" y="978"/>
            <a:chExt cx="1269" cy="820"/>
          </a:xfrm>
        </p:grpSpPr>
        <p:sp>
          <p:nvSpPr>
            <p:cNvPr id="150603" name="椭圆 150602"/>
            <p:cNvSpPr/>
            <p:nvPr/>
          </p:nvSpPr>
          <p:spPr>
            <a:xfrm>
              <a:off x="2189" y="1152"/>
              <a:ext cx="1006" cy="646"/>
            </a:xfrm>
            <a:prstGeom prst="ellipse">
              <a:avLst/>
            </a:prstGeom>
            <a:noFill/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0604" name="文本框 150603"/>
            <p:cNvSpPr txBox="1"/>
            <p:nvPr/>
          </p:nvSpPr>
          <p:spPr>
            <a:xfrm>
              <a:off x="1926" y="978"/>
              <a:ext cx="49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zh-TW" altLang="en-US" sz="2400" u="none" dirty="0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现象</a:t>
              </a:r>
              <a:endParaRPr lang="zh-TW" altLang="en-US" sz="2400" u="none" dirty="0">
                <a:solidFill>
                  <a:srgbClr val="FF33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0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0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0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9559" name="矩形 149558"/>
          <p:cNvSpPr/>
          <p:nvPr/>
        </p:nvSpPr>
        <p:spPr>
          <a:xfrm>
            <a:off x="1201738" y="646113"/>
            <a:ext cx="6648450" cy="488950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 1H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工具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49560" name="矩形 149559"/>
          <p:cNvSpPr/>
          <p:nvPr/>
        </p:nvSpPr>
        <p:spPr>
          <a:xfrm>
            <a:off x="504825" y="1514475"/>
            <a:ext cx="8153400" cy="47767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丰田生产方式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: “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反覆提出五次为什么”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垂直式思考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针对问题一层又一层地深入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通常第一个答案不会是真正的答案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5 Why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可以找出真正的原因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找原因用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5Why+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想方法用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1How</a:t>
            </a:r>
            <a:endParaRPr lang="en-US" altLang="zh-CN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简单的案子可能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4W,3W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或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2W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即找出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root cause,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但复杂的或许要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5 Why, 6 Why, 7 Why…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  <a:sym typeface="Wingdings" panose="05000000000000000000" pitchFamily="2" charset="2"/>
              </a:rPr>
              <a:t>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  <a:sym typeface="Wingdings" panose="05000000000000000000" pitchFamily="2" charset="2"/>
              </a:rPr>
              <a:t>最后要加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1H,How to fix it.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60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60">
                                            <p:txEl>
                                              <p:charRg st="21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42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9560">
                                            <p:txEl>
                                              <p:charRg st="42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59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9560">
                                            <p:txEl>
                                              <p:charRg st="59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76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60">
                                            <p:txEl>
                                              <p:charRg st="76" end="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0">
                                            <p:txEl>
                                              <p:charRg st="95" end="1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9560">
                                            <p:txEl>
                                              <p:charRg st="95" end="1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0" grpId="0" bldLvl="2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2584" name="矩形 152583"/>
          <p:cNvSpPr/>
          <p:nvPr/>
        </p:nvSpPr>
        <p:spPr>
          <a:xfrm>
            <a:off x="533400" y="628650"/>
            <a:ext cx="8153400" cy="569913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范例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: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为何停机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2585" name="矩形 152584"/>
          <p:cNvSpPr/>
          <p:nvPr/>
        </p:nvSpPr>
        <p:spPr>
          <a:xfrm>
            <a:off x="533400" y="1593850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为什么机器停了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2586" name="矩形 152585"/>
          <p:cNvSpPr/>
          <p:nvPr/>
        </p:nvSpPr>
        <p:spPr>
          <a:xfrm>
            <a:off x="4686300" y="1593850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因为机器超载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保险丝烧断了</a:t>
            </a:r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2823" name="矩形 162822"/>
          <p:cNvSpPr/>
          <p:nvPr/>
        </p:nvSpPr>
        <p:spPr>
          <a:xfrm>
            <a:off x="533400" y="628650"/>
            <a:ext cx="8153400" cy="482600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范例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: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为何停机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62824" name="矩形 162823"/>
          <p:cNvSpPr/>
          <p:nvPr/>
        </p:nvSpPr>
        <p:spPr>
          <a:xfrm>
            <a:off x="533400" y="1465263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为什么机器停了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为什么机器会超载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62825" name="矩形 162824"/>
          <p:cNvSpPr/>
          <p:nvPr/>
        </p:nvSpPr>
        <p:spPr>
          <a:xfrm>
            <a:off x="4686300" y="1465263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因为机器超载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保险丝烧断了</a:t>
            </a:r>
            <a:endParaRPr lang="zh-TW" altLang="zh-CN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因为轴承的润滑不足</a:t>
            </a:r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3608" name="矩形 153607"/>
          <p:cNvSpPr/>
          <p:nvPr/>
        </p:nvSpPr>
        <p:spPr>
          <a:xfrm>
            <a:off x="533400" y="614363"/>
            <a:ext cx="8153400" cy="585787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范例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: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为何停机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3609" name="矩形 153608"/>
          <p:cNvSpPr/>
          <p:nvPr/>
        </p:nvSpPr>
        <p:spPr>
          <a:xfrm>
            <a:off x="533400" y="1450975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为什么机器停了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为什么机器会超载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为什么轴承会润滑不足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3610" name="矩形 153609"/>
          <p:cNvSpPr/>
          <p:nvPr/>
        </p:nvSpPr>
        <p:spPr>
          <a:xfrm>
            <a:off x="4686300" y="1450975"/>
            <a:ext cx="40005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因为机器超载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保险丝烧断了</a:t>
            </a:r>
            <a:endParaRPr lang="zh-TW" altLang="zh-CN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因为轴承的润滑不足</a:t>
            </a:r>
            <a:endParaRPr lang="zh-TW" altLang="zh-CN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3: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因为润滑帮浦失灵了</a:t>
            </a:r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4631" name="矩形 154630"/>
          <p:cNvSpPr/>
          <p:nvPr/>
        </p:nvSpPr>
        <p:spPr>
          <a:xfrm>
            <a:off x="533400" y="584200"/>
            <a:ext cx="8153400" cy="608013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范例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: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为何停机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4632" name="矩形 154631"/>
          <p:cNvSpPr/>
          <p:nvPr/>
        </p:nvSpPr>
        <p:spPr>
          <a:xfrm>
            <a:off x="273050" y="1376363"/>
            <a:ext cx="4421188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为什么机器停了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为什么机器会超载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为什么轴承会润滑不足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4: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为什么润滑帮浦会失灵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4633" name="矩形 154632"/>
          <p:cNvSpPr/>
          <p:nvPr/>
        </p:nvSpPr>
        <p:spPr>
          <a:xfrm>
            <a:off x="4686300" y="1376363"/>
            <a:ext cx="4219575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因为机器超载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保险丝烧断了</a:t>
            </a:r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因为轴承的润滑不足</a:t>
            </a:r>
            <a:endParaRPr lang="zh-TW" altLang="zh-CN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3: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因为润滑帮浦失灵了</a:t>
            </a:r>
            <a:endParaRPr lang="zh-TW" altLang="zh-CN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4: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因为帮浦的轮轴耗损了</a:t>
            </a:r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5659" name="矩形 155658"/>
          <p:cNvSpPr/>
          <p:nvPr/>
        </p:nvSpPr>
        <p:spPr>
          <a:xfrm>
            <a:off x="533400" y="650875"/>
            <a:ext cx="8153400" cy="476250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范例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: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为何停机</a:t>
            </a:r>
            <a:endParaRPr lang="zh-TW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5660" name="矩形 155659"/>
          <p:cNvSpPr/>
          <p:nvPr/>
        </p:nvSpPr>
        <p:spPr>
          <a:xfrm>
            <a:off x="330200" y="1441450"/>
            <a:ext cx="4392613" cy="42814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为什么机器停了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为什么机器会超载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3: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为什么轴承会润滑不足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4: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为什么润滑帮浦会失灵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5: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为什么润滑帮浦的轮轴会耗损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5661" name="矩形 155660"/>
          <p:cNvSpPr/>
          <p:nvPr/>
        </p:nvSpPr>
        <p:spPr>
          <a:xfrm>
            <a:off x="4686300" y="1441450"/>
            <a:ext cx="4248150" cy="42814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8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1: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因为机器超载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保险丝烧断了</a:t>
            </a:r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因为轴承的润滑不足</a:t>
            </a:r>
            <a:endParaRPr lang="zh-TW" altLang="zh-CN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3: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因为润滑帮浦失灵了</a:t>
            </a:r>
            <a:endParaRPr lang="zh-TW" altLang="en-US" sz="2400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zh-CN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4: </a:t>
            </a:r>
            <a:r>
              <a:rPr lang="zh-TW" altLang="en-US" sz="24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因为帮浦的轮轴耗损了</a:t>
            </a:r>
            <a:endParaRPr lang="zh-TW" altLang="zh-CN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400" dirty="0">
              <a:solidFill>
                <a:srgbClr val="33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答</a:t>
            </a:r>
            <a:r>
              <a:rPr lang="en-US" altLang="zh-TW" sz="240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5: </a:t>
            </a:r>
            <a:r>
              <a:rPr lang="zh-TW" altLang="en-US" sz="2400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因为杂质跑到里面去了</a:t>
            </a:r>
            <a:endParaRPr lang="zh-TW" altLang="en-US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6681" name="任意多边形 156680"/>
          <p:cNvSpPr/>
          <p:nvPr/>
        </p:nvSpPr>
        <p:spPr>
          <a:xfrm>
            <a:off x="1828800" y="1785938"/>
            <a:ext cx="4953000" cy="4591050"/>
          </a:xfrm>
          <a:custGeom>
            <a:avLst/>
            <a:gdLst/>
            <a:ahLst/>
            <a:cxnLst/>
            <a:pathLst>
              <a:path w="447" h="298">
                <a:moveTo>
                  <a:pt x="0" y="298"/>
                </a:moveTo>
                <a:cubicBezTo>
                  <a:pt x="14" y="297"/>
                  <a:pt x="29" y="297"/>
                  <a:pt x="52" y="264"/>
                </a:cubicBezTo>
                <a:cubicBezTo>
                  <a:pt x="75" y="231"/>
                  <a:pt x="122" y="130"/>
                  <a:pt x="138" y="99"/>
                </a:cubicBezTo>
                <a:cubicBezTo>
                  <a:pt x="154" y="68"/>
                  <a:pt x="142" y="90"/>
                  <a:pt x="148" y="78"/>
                </a:cubicBezTo>
                <a:cubicBezTo>
                  <a:pt x="154" y="66"/>
                  <a:pt x="168" y="38"/>
                  <a:pt x="175" y="27"/>
                </a:cubicBezTo>
                <a:cubicBezTo>
                  <a:pt x="182" y="16"/>
                  <a:pt x="184" y="15"/>
                  <a:pt x="189" y="11"/>
                </a:cubicBezTo>
                <a:cubicBezTo>
                  <a:pt x="194" y="7"/>
                  <a:pt x="202" y="4"/>
                  <a:pt x="206" y="2"/>
                </a:cubicBezTo>
                <a:cubicBezTo>
                  <a:pt x="210" y="0"/>
                  <a:pt x="209" y="1"/>
                  <a:pt x="213" y="1"/>
                </a:cubicBezTo>
                <a:cubicBezTo>
                  <a:pt x="217" y="1"/>
                  <a:pt x="224" y="0"/>
                  <a:pt x="231" y="2"/>
                </a:cubicBezTo>
                <a:cubicBezTo>
                  <a:pt x="238" y="4"/>
                  <a:pt x="244" y="2"/>
                  <a:pt x="253" y="12"/>
                </a:cubicBezTo>
                <a:cubicBezTo>
                  <a:pt x="262" y="22"/>
                  <a:pt x="270" y="30"/>
                  <a:pt x="285" y="60"/>
                </a:cubicBezTo>
                <a:cubicBezTo>
                  <a:pt x="300" y="90"/>
                  <a:pt x="332" y="166"/>
                  <a:pt x="344" y="192"/>
                </a:cubicBezTo>
                <a:cubicBezTo>
                  <a:pt x="356" y="218"/>
                  <a:pt x="351" y="207"/>
                  <a:pt x="357" y="215"/>
                </a:cubicBezTo>
                <a:cubicBezTo>
                  <a:pt x="363" y="223"/>
                  <a:pt x="370" y="232"/>
                  <a:pt x="380" y="243"/>
                </a:cubicBezTo>
                <a:cubicBezTo>
                  <a:pt x="390" y="254"/>
                  <a:pt x="404" y="271"/>
                  <a:pt x="415" y="279"/>
                </a:cubicBezTo>
                <a:cubicBezTo>
                  <a:pt x="426" y="287"/>
                  <a:pt x="441" y="289"/>
                  <a:pt x="447" y="291"/>
                </a:cubicBezTo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6682" name="矩形 156681"/>
          <p:cNvSpPr/>
          <p:nvPr/>
        </p:nvSpPr>
        <p:spPr>
          <a:xfrm>
            <a:off x="468313" y="622300"/>
            <a:ext cx="8153400" cy="560388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2800">
                <a:latin typeface="Arial" panose="020B0604020202020204" pitchFamily="34" charset="0"/>
                <a:ea typeface="汉仪文黑-85W" panose="00020600040101010101" charset="-122"/>
              </a:rPr>
              <a:t>的</a:t>
            </a:r>
            <a:r>
              <a:rPr lang="zh-TW" altLang="en-US" sz="2800" dirty="0">
                <a:latin typeface="Arial" panose="020B0604020202020204" pitchFamily="34" charset="0"/>
                <a:ea typeface="汉仪文黑-85W" panose="00020600040101010101" charset="-122"/>
              </a:rPr>
              <a:t>分布层次</a:t>
            </a:r>
            <a:endParaRPr lang="zh-TW" altLang="en-US" sz="28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6683" name="任意多边形 156682"/>
          <p:cNvSpPr/>
          <p:nvPr/>
        </p:nvSpPr>
        <p:spPr>
          <a:xfrm>
            <a:off x="1905000" y="2214563"/>
            <a:ext cx="5172075" cy="236537"/>
          </a:xfrm>
          <a:custGeom>
            <a:avLst/>
            <a:gdLst/>
            <a:ahLst/>
            <a:cxnLst/>
            <a:pathLst>
              <a:path w="525" h="23">
                <a:moveTo>
                  <a:pt x="0" y="16"/>
                </a:moveTo>
                <a:cubicBezTo>
                  <a:pt x="14" y="13"/>
                  <a:pt x="28" y="10"/>
                  <a:pt x="40" y="10"/>
                </a:cubicBezTo>
                <a:cubicBezTo>
                  <a:pt x="52" y="10"/>
                  <a:pt x="61" y="17"/>
                  <a:pt x="73" y="17"/>
                </a:cubicBezTo>
                <a:cubicBezTo>
                  <a:pt x="85" y="17"/>
                  <a:pt x="101" y="8"/>
                  <a:pt x="112" y="8"/>
                </a:cubicBezTo>
                <a:cubicBezTo>
                  <a:pt x="123" y="8"/>
                  <a:pt x="132" y="16"/>
                  <a:pt x="141" y="16"/>
                </a:cubicBezTo>
                <a:cubicBezTo>
                  <a:pt x="150" y="16"/>
                  <a:pt x="160" y="9"/>
                  <a:pt x="165" y="8"/>
                </a:cubicBezTo>
                <a:cubicBezTo>
                  <a:pt x="170" y="7"/>
                  <a:pt x="169" y="8"/>
                  <a:pt x="174" y="8"/>
                </a:cubicBezTo>
                <a:cubicBezTo>
                  <a:pt x="179" y="8"/>
                  <a:pt x="187" y="10"/>
                  <a:pt x="194" y="10"/>
                </a:cubicBezTo>
                <a:cubicBezTo>
                  <a:pt x="201" y="10"/>
                  <a:pt x="209" y="7"/>
                  <a:pt x="216" y="7"/>
                </a:cubicBezTo>
                <a:cubicBezTo>
                  <a:pt x="223" y="7"/>
                  <a:pt x="228" y="10"/>
                  <a:pt x="234" y="11"/>
                </a:cubicBezTo>
                <a:cubicBezTo>
                  <a:pt x="240" y="12"/>
                  <a:pt x="249" y="11"/>
                  <a:pt x="254" y="10"/>
                </a:cubicBezTo>
                <a:cubicBezTo>
                  <a:pt x="259" y="9"/>
                  <a:pt x="257" y="7"/>
                  <a:pt x="262" y="7"/>
                </a:cubicBezTo>
                <a:cubicBezTo>
                  <a:pt x="267" y="7"/>
                  <a:pt x="279" y="8"/>
                  <a:pt x="287" y="9"/>
                </a:cubicBezTo>
                <a:cubicBezTo>
                  <a:pt x="295" y="10"/>
                  <a:pt x="301" y="12"/>
                  <a:pt x="309" y="11"/>
                </a:cubicBezTo>
                <a:cubicBezTo>
                  <a:pt x="317" y="10"/>
                  <a:pt x="325" y="5"/>
                  <a:pt x="335" y="5"/>
                </a:cubicBezTo>
                <a:cubicBezTo>
                  <a:pt x="345" y="5"/>
                  <a:pt x="357" y="14"/>
                  <a:pt x="368" y="14"/>
                </a:cubicBezTo>
                <a:cubicBezTo>
                  <a:pt x="379" y="14"/>
                  <a:pt x="396" y="10"/>
                  <a:pt x="404" y="8"/>
                </a:cubicBezTo>
                <a:cubicBezTo>
                  <a:pt x="412" y="6"/>
                  <a:pt x="415" y="3"/>
                  <a:pt x="419" y="2"/>
                </a:cubicBezTo>
                <a:cubicBezTo>
                  <a:pt x="423" y="1"/>
                  <a:pt x="424" y="2"/>
                  <a:pt x="428" y="3"/>
                </a:cubicBezTo>
                <a:cubicBezTo>
                  <a:pt x="432" y="4"/>
                  <a:pt x="435" y="7"/>
                  <a:pt x="444" y="10"/>
                </a:cubicBezTo>
                <a:cubicBezTo>
                  <a:pt x="453" y="13"/>
                  <a:pt x="468" y="21"/>
                  <a:pt x="480" y="22"/>
                </a:cubicBezTo>
                <a:cubicBezTo>
                  <a:pt x="492" y="23"/>
                  <a:pt x="511" y="19"/>
                  <a:pt x="518" y="15"/>
                </a:cubicBezTo>
                <a:cubicBezTo>
                  <a:pt x="525" y="11"/>
                  <a:pt x="523" y="2"/>
                  <a:pt x="524" y="0"/>
                </a:cubicBezTo>
              </a:path>
            </a:pathLst>
          </a:custGeom>
          <a:noFill/>
          <a:ln w="31750" cap="flat" cmpd="sng">
            <a:solidFill>
              <a:srgbClr val="3366FF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56684" name="文本框 156683"/>
          <p:cNvSpPr txBox="1"/>
          <p:nvPr/>
        </p:nvSpPr>
        <p:spPr>
          <a:xfrm>
            <a:off x="2324100" y="1773238"/>
            <a:ext cx="647700" cy="41275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latin typeface="Arial" panose="020B0604020202020204" pitchFamily="34" charset="0"/>
                <a:ea typeface="汉仪文黑-85W" panose="00020600040101010101" charset="-122"/>
              </a:rPr>
              <a:t>现在</a:t>
            </a:r>
            <a:endParaRPr lang="zh-TW" altLang="en-US" sz="1400" b="1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6685" name="直接连接符 156684"/>
          <p:cNvSpPr/>
          <p:nvPr/>
        </p:nvSpPr>
        <p:spPr>
          <a:xfrm>
            <a:off x="4611688" y="1803400"/>
            <a:ext cx="1206500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86" name="直接连接符 156685"/>
          <p:cNvSpPr/>
          <p:nvPr/>
        </p:nvSpPr>
        <p:spPr>
          <a:xfrm>
            <a:off x="5105400" y="2176463"/>
            <a:ext cx="703263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87" name="直接连接符 156686"/>
          <p:cNvSpPr/>
          <p:nvPr/>
        </p:nvSpPr>
        <p:spPr>
          <a:xfrm>
            <a:off x="4841875" y="2786063"/>
            <a:ext cx="762000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88" name="直接连接符 156687"/>
          <p:cNvSpPr/>
          <p:nvPr/>
        </p:nvSpPr>
        <p:spPr>
          <a:xfrm>
            <a:off x="6013450" y="5981700"/>
            <a:ext cx="460375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89" name="文本框 156688"/>
          <p:cNvSpPr txBox="1"/>
          <p:nvPr/>
        </p:nvSpPr>
        <p:spPr>
          <a:xfrm>
            <a:off x="5829300" y="1625600"/>
            <a:ext cx="2803525" cy="371475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看得到的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可感觉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可测量 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690" name="文本框 156689"/>
          <p:cNvSpPr txBox="1"/>
          <p:nvPr/>
        </p:nvSpPr>
        <p:spPr>
          <a:xfrm>
            <a:off x="5818188" y="2001838"/>
            <a:ext cx="735012" cy="293687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文黑-85W" panose="00020600040101010101" charset="-122"/>
              </a:rPr>
              <a:t>问题</a:t>
            </a:r>
            <a:endParaRPr lang="zh-TW" altLang="en-US" sz="14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6691" name="直接连接符 156690"/>
          <p:cNvSpPr/>
          <p:nvPr/>
        </p:nvSpPr>
        <p:spPr>
          <a:xfrm>
            <a:off x="6446838" y="2170113"/>
            <a:ext cx="931862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92" name="文本框 156691"/>
          <p:cNvSpPr txBox="1"/>
          <p:nvPr/>
        </p:nvSpPr>
        <p:spPr>
          <a:xfrm>
            <a:off x="7494588" y="1979613"/>
            <a:ext cx="1063625" cy="369887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紧急处理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693" name="文本框 156692"/>
          <p:cNvSpPr txBox="1"/>
          <p:nvPr/>
        </p:nvSpPr>
        <p:spPr>
          <a:xfrm>
            <a:off x="5719763" y="2619375"/>
            <a:ext cx="781050" cy="579438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一次因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近因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694" name="直接连接符 156693"/>
          <p:cNvSpPr/>
          <p:nvPr/>
        </p:nvSpPr>
        <p:spPr>
          <a:xfrm>
            <a:off x="6491288" y="2803525"/>
            <a:ext cx="798512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95" name="文本框 156694"/>
          <p:cNvSpPr txBox="1"/>
          <p:nvPr/>
        </p:nvSpPr>
        <p:spPr>
          <a:xfrm>
            <a:off x="7405688" y="2609850"/>
            <a:ext cx="966787" cy="59690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治标对策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暂时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696" name="文本框 156695"/>
          <p:cNvSpPr txBox="1"/>
          <p:nvPr/>
        </p:nvSpPr>
        <p:spPr>
          <a:xfrm>
            <a:off x="6527800" y="5772150"/>
            <a:ext cx="823913" cy="62230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n 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次因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远因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697" name="直接连接符 156696"/>
          <p:cNvSpPr/>
          <p:nvPr/>
        </p:nvSpPr>
        <p:spPr>
          <a:xfrm>
            <a:off x="7200900" y="5965825"/>
            <a:ext cx="506413" cy="0"/>
          </a:xfrm>
          <a:prstGeom prst="line">
            <a:avLst/>
          </a:prstGeom>
          <a:ln w="9525" cap="flat" cmpd="sng">
            <a:solidFill>
              <a:srgbClr val="FFFF99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56698" name="文本框 156697"/>
          <p:cNvSpPr txBox="1"/>
          <p:nvPr/>
        </p:nvSpPr>
        <p:spPr>
          <a:xfrm>
            <a:off x="7667625" y="5789613"/>
            <a:ext cx="936625" cy="663575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治本对策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永久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156699" name="组合 156698"/>
          <p:cNvGrpSpPr/>
          <p:nvPr/>
        </p:nvGrpSpPr>
        <p:grpSpPr>
          <a:xfrm>
            <a:off x="3714750" y="2130425"/>
            <a:ext cx="1100138" cy="817563"/>
            <a:chOff x="2340" y="1549"/>
            <a:chExt cx="693" cy="515"/>
          </a:xfrm>
        </p:grpSpPr>
        <p:sp>
          <p:nvSpPr>
            <p:cNvPr id="156700" name="椭圆 156699"/>
            <p:cNvSpPr/>
            <p:nvPr/>
          </p:nvSpPr>
          <p:spPr>
            <a:xfrm>
              <a:off x="2340" y="1883"/>
              <a:ext cx="693" cy="175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01" name="直接连接符 156700"/>
            <p:cNvSpPr/>
            <p:nvPr/>
          </p:nvSpPr>
          <p:spPr>
            <a:xfrm flipV="1">
              <a:off x="2547" y="1549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02" name="直接连接符 156701"/>
            <p:cNvSpPr/>
            <p:nvPr/>
          </p:nvSpPr>
          <p:spPr>
            <a:xfrm flipV="1">
              <a:off x="2826" y="1549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03" name="文本框 156702"/>
            <p:cNvSpPr txBox="1"/>
            <p:nvPr/>
          </p:nvSpPr>
          <p:spPr>
            <a:xfrm>
              <a:off x="2544" y="1877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04" name="组合 156703"/>
          <p:cNvGrpSpPr/>
          <p:nvPr/>
        </p:nvGrpSpPr>
        <p:grpSpPr>
          <a:xfrm>
            <a:off x="3573463" y="2954338"/>
            <a:ext cx="1427162" cy="682625"/>
            <a:chOff x="2251" y="2068"/>
            <a:chExt cx="899" cy="430"/>
          </a:xfrm>
        </p:grpSpPr>
        <p:sp>
          <p:nvSpPr>
            <p:cNvPr id="156705" name="椭圆 156704"/>
            <p:cNvSpPr/>
            <p:nvPr/>
          </p:nvSpPr>
          <p:spPr>
            <a:xfrm>
              <a:off x="2251" y="2307"/>
              <a:ext cx="899" cy="19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06" name="直接连接符 156705"/>
            <p:cNvSpPr/>
            <p:nvPr/>
          </p:nvSpPr>
          <p:spPr>
            <a:xfrm flipV="1">
              <a:off x="2692" y="2095"/>
              <a:ext cx="0" cy="16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07" name="直接连接符 156706"/>
            <p:cNvSpPr/>
            <p:nvPr/>
          </p:nvSpPr>
          <p:spPr>
            <a:xfrm flipV="1">
              <a:off x="2402" y="2068"/>
              <a:ext cx="0" cy="21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08" name="直接连接符 156707"/>
            <p:cNvSpPr/>
            <p:nvPr/>
          </p:nvSpPr>
          <p:spPr>
            <a:xfrm flipV="1">
              <a:off x="2916" y="2084"/>
              <a:ext cx="0" cy="1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09" name="文本框 156708"/>
            <p:cNvSpPr txBox="1"/>
            <p:nvPr/>
          </p:nvSpPr>
          <p:spPr>
            <a:xfrm>
              <a:off x="2567" y="2311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10" name="组合 156709"/>
          <p:cNvGrpSpPr/>
          <p:nvPr/>
        </p:nvGrpSpPr>
        <p:grpSpPr>
          <a:xfrm>
            <a:off x="3341688" y="3711575"/>
            <a:ext cx="1863725" cy="798513"/>
            <a:chOff x="2105" y="2545"/>
            <a:chExt cx="1174" cy="503"/>
          </a:xfrm>
        </p:grpSpPr>
        <p:sp>
          <p:nvSpPr>
            <p:cNvPr id="156711" name="椭圆 156710"/>
            <p:cNvSpPr/>
            <p:nvPr/>
          </p:nvSpPr>
          <p:spPr>
            <a:xfrm>
              <a:off x="2105" y="2805"/>
              <a:ext cx="1174" cy="243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12" name="直接连接符 156711"/>
            <p:cNvSpPr/>
            <p:nvPr/>
          </p:nvSpPr>
          <p:spPr>
            <a:xfrm flipV="1">
              <a:off x="2379" y="2550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13" name="直接连接符 156712"/>
            <p:cNvSpPr/>
            <p:nvPr/>
          </p:nvSpPr>
          <p:spPr>
            <a:xfrm flipV="1">
              <a:off x="3000" y="2566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14" name="直接连接符 156713"/>
            <p:cNvSpPr/>
            <p:nvPr/>
          </p:nvSpPr>
          <p:spPr>
            <a:xfrm flipV="1">
              <a:off x="2692" y="2545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15" name="文本框 156714"/>
            <p:cNvSpPr txBox="1"/>
            <p:nvPr/>
          </p:nvSpPr>
          <p:spPr>
            <a:xfrm>
              <a:off x="2563" y="2837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16" name="组合 156715"/>
          <p:cNvGrpSpPr/>
          <p:nvPr/>
        </p:nvGrpSpPr>
        <p:grpSpPr>
          <a:xfrm>
            <a:off x="3128963" y="4586288"/>
            <a:ext cx="2405062" cy="739775"/>
            <a:chOff x="1971" y="3096"/>
            <a:chExt cx="1515" cy="466"/>
          </a:xfrm>
        </p:grpSpPr>
        <p:sp>
          <p:nvSpPr>
            <p:cNvPr id="156717" name="椭圆 156716"/>
            <p:cNvSpPr/>
            <p:nvPr/>
          </p:nvSpPr>
          <p:spPr>
            <a:xfrm>
              <a:off x="1971" y="3377"/>
              <a:ext cx="1515" cy="169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18" name="直接连接符 156717"/>
            <p:cNvSpPr/>
            <p:nvPr/>
          </p:nvSpPr>
          <p:spPr>
            <a:xfrm flipV="1">
              <a:off x="2547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19" name="直接连接符 156718"/>
            <p:cNvSpPr/>
            <p:nvPr/>
          </p:nvSpPr>
          <p:spPr>
            <a:xfrm flipV="1">
              <a:off x="2228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0" name="直接连接符 156719"/>
            <p:cNvSpPr/>
            <p:nvPr/>
          </p:nvSpPr>
          <p:spPr>
            <a:xfrm flipV="1">
              <a:off x="3156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1" name="直接连接符 156720"/>
            <p:cNvSpPr/>
            <p:nvPr/>
          </p:nvSpPr>
          <p:spPr>
            <a:xfrm flipV="1">
              <a:off x="2821" y="3096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2" name="文本框 156721"/>
            <p:cNvSpPr txBox="1"/>
            <p:nvPr/>
          </p:nvSpPr>
          <p:spPr>
            <a:xfrm>
              <a:off x="2594" y="3375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23" name="组合 156722"/>
          <p:cNvGrpSpPr/>
          <p:nvPr/>
        </p:nvGrpSpPr>
        <p:grpSpPr>
          <a:xfrm>
            <a:off x="2686050" y="5418138"/>
            <a:ext cx="3317875" cy="727075"/>
            <a:chOff x="1692" y="3620"/>
            <a:chExt cx="2090" cy="458"/>
          </a:xfrm>
        </p:grpSpPr>
        <p:sp>
          <p:nvSpPr>
            <p:cNvPr id="156724" name="椭圆 156723"/>
            <p:cNvSpPr/>
            <p:nvPr/>
          </p:nvSpPr>
          <p:spPr>
            <a:xfrm>
              <a:off x="1692" y="3885"/>
              <a:ext cx="2090" cy="175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25" name="直接连接符 156724"/>
            <p:cNvSpPr/>
            <p:nvPr/>
          </p:nvSpPr>
          <p:spPr>
            <a:xfrm flipV="1">
              <a:off x="1999" y="3631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6" name="直接连接符 156725"/>
            <p:cNvSpPr/>
            <p:nvPr/>
          </p:nvSpPr>
          <p:spPr>
            <a:xfrm flipV="1">
              <a:off x="2312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7" name="直接连接符 156726"/>
            <p:cNvSpPr/>
            <p:nvPr/>
          </p:nvSpPr>
          <p:spPr>
            <a:xfrm flipV="1">
              <a:off x="2675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8" name="直接连接符 156727"/>
            <p:cNvSpPr/>
            <p:nvPr/>
          </p:nvSpPr>
          <p:spPr>
            <a:xfrm flipV="1">
              <a:off x="3044" y="3620"/>
              <a:ext cx="0" cy="21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29" name="直接连接符 156728"/>
            <p:cNvSpPr/>
            <p:nvPr/>
          </p:nvSpPr>
          <p:spPr>
            <a:xfrm flipV="1">
              <a:off x="3346" y="3631"/>
              <a:ext cx="0" cy="223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56730" name="文本框 156729"/>
            <p:cNvSpPr txBox="1"/>
            <p:nvPr/>
          </p:nvSpPr>
          <p:spPr>
            <a:xfrm>
              <a:off x="2610" y="3891"/>
              <a:ext cx="336" cy="18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真因</a:t>
              </a:r>
              <a:endParaRPr lang="zh-TW" altLang="en-US" sz="1200" u="none" dirty="0">
                <a:solidFill>
                  <a:srgbClr val="0000FF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31" name="组合 156730"/>
          <p:cNvGrpSpPr/>
          <p:nvPr/>
        </p:nvGrpSpPr>
        <p:grpSpPr>
          <a:xfrm>
            <a:off x="4078288" y="1841500"/>
            <a:ext cx="409575" cy="877888"/>
            <a:chOff x="2569" y="1367"/>
            <a:chExt cx="258" cy="553"/>
          </a:xfrm>
        </p:grpSpPr>
        <p:sp>
          <p:nvSpPr>
            <p:cNvPr id="156732" name="直接连接符 156731"/>
            <p:cNvSpPr/>
            <p:nvPr/>
          </p:nvSpPr>
          <p:spPr>
            <a:xfrm>
              <a:off x="2688" y="1536"/>
              <a:ext cx="0" cy="384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6733" name="文本框 156732"/>
            <p:cNvSpPr txBox="1"/>
            <p:nvPr/>
          </p:nvSpPr>
          <p:spPr>
            <a:xfrm>
              <a:off x="2569" y="1367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</p:grpSp>
      <p:grpSp>
        <p:nvGrpSpPr>
          <p:cNvPr id="156734" name="组合 156733"/>
          <p:cNvGrpSpPr/>
          <p:nvPr/>
        </p:nvGrpSpPr>
        <p:grpSpPr>
          <a:xfrm>
            <a:off x="3833813" y="2606675"/>
            <a:ext cx="409575" cy="950913"/>
            <a:chOff x="2415" y="1849"/>
            <a:chExt cx="258" cy="599"/>
          </a:xfrm>
        </p:grpSpPr>
        <p:sp>
          <p:nvSpPr>
            <p:cNvPr id="156735" name="直接连接符 156734"/>
            <p:cNvSpPr/>
            <p:nvPr/>
          </p:nvSpPr>
          <p:spPr>
            <a:xfrm>
              <a:off x="2544" y="2016"/>
              <a:ext cx="0" cy="432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6736" name="文本框 156735"/>
            <p:cNvSpPr txBox="1"/>
            <p:nvPr/>
          </p:nvSpPr>
          <p:spPr>
            <a:xfrm>
              <a:off x="2415" y="1849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37" name="组合 156736"/>
          <p:cNvGrpSpPr/>
          <p:nvPr/>
        </p:nvGrpSpPr>
        <p:grpSpPr>
          <a:xfrm>
            <a:off x="4367213" y="3221038"/>
            <a:ext cx="409575" cy="1098550"/>
            <a:chOff x="2751" y="2236"/>
            <a:chExt cx="258" cy="692"/>
          </a:xfrm>
        </p:grpSpPr>
        <p:sp>
          <p:nvSpPr>
            <p:cNvPr id="156738" name="直接连接符 156737"/>
            <p:cNvSpPr/>
            <p:nvPr/>
          </p:nvSpPr>
          <p:spPr>
            <a:xfrm>
              <a:off x="2880" y="2400"/>
              <a:ext cx="0" cy="528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6739" name="文本框 156738"/>
            <p:cNvSpPr txBox="1"/>
            <p:nvPr/>
          </p:nvSpPr>
          <p:spPr>
            <a:xfrm>
              <a:off x="2751" y="2236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40" name="组合 156739"/>
          <p:cNvGrpSpPr/>
          <p:nvPr/>
        </p:nvGrpSpPr>
        <p:grpSpPr>
          <a:xfrm>
            <a:off x="3621088" y="4046538"/>
            <a:ext cx="409575" cy="1187450"/>
            <a:chOff x="2281" y="2756"/>
            <a:chExt cx="258" cy="748"/>
          </a:xfrm>
        </p:grpSpPr>
        <p:sp>
          <p:nvSpPr>
            <p:cNvPr id="156741" name="直接连接符 156740"/>
            <p:cNvSpPr/>
            <p:nvPr/>
          </p:nvSpPr>
          <p:spPr>
            <a:xfrm>
              <a:off x="2400" y="2928"/>
              <a:ext cx="0" cy="576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6742" name="文本框 156741"/>
            <p:cNvSpPr txBox="1"/>
            <p:nvPr/>
          </p:nvSpPr>
          <p:spPr>
            <a:xfrm>
              <a:off x="2281" y="2756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grpSp>
        <p:nvGrpSpPr>
          <p:cNvPr id="156743" name="组合 156742"/>
          <p:cNvGrpSpPr/>
          <p:nvPr/>
        </p:nvGrpSpPr>
        <p:grpSpPr>
          <a:xfrm>
            <a:off x="4459288" y="4910138"/>
            <a:ext cx="409575" cy="1085850"/>
            <a:chOff x="2809" y="3300"/>
            <a:chExt cx="258" cy="684"/>
          </a:xfrm>
        </p:grpSpPr>
        <p:sp>
          <p:nvSpPr>
            <p:cNvPr id="156744" name="直接连接符 156743"/>
            <p:cNvSpPr/>
            <p:nvPr/>
          </p:nvSpPr>
          <p:spPr>
            <a:xfrm>
              <a:off x="2928" y="3471"/>
              <a:ext cx="0" cy="513"/>
            </a:xfrm>
            <a:prstGeom prst="line">
              <a:avLst/>
            </a:prstGeom>
            <a:ln w="22225" cap="flat" cmpd="sng">
              <a:solidFill>
                <a:srgbClr val="FF0000"/>
              </a:solidFill>
              <a:prstDash val="solid"/>
              <a:headEnd type="oval" w="med" len="med"/>
              <a:tailEnd type="triangle" w="med" len="med"/>
            </a:ln>
          </p:spPr>
        </p:sp>
        <p:sp>
          <p:nvSpPr>
            <p:cNvPr id="156745" name="文本框 156744"/>
            <p:cNvSpPr txBox="1"/>
            <p:nvPr/>
          </p:nvSpPr>
          <p:spPr>
            <a:xfrm>
              <a:off x="2809" y="3300"/>
              <a:ext cx="258" cy="25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why</a:t>
              </a:r>
              <a:endParaRPr lang="en-US" altLang="zh-TW" sz="10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56746" name="文本框 156745"/>
          <p:cNvSpPr txBox="1"/>
          <p:nvPr/>
        </p:nvSpPr>
        <p:spPr>
          <a:xfrm>
            <a:off x="2362200" y="3144838"/>
            <a:ext cx="647700" cy="412750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latin typeface="Arial" panose="020B0604020202020204" pitchFamily="34" charset="0"/>
                <a:ea typeface="汉仪旗黑-55简" panose="00020600040101010101" charset="-122"/>
              </a:rPr>
              <a:t>过去</a:t>
            </a:r>
            <a:endParaRPr lang="zh-TW" altLang="en-US" sz="1400" b="1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156747" name="组合 156746"/>
          <p:cNvGrpSpPr/>
          <p:nvPr/>
        </p:nvGrpSpPr>
        <p:grpSpPr>
          <a:xfrm>
            <a:off x="3057525" y="1223963"/>
            <a:ext cx="2014538" cy="1301750"/>
            <a:chOff x="1926" y="978"/>
            <a:chExt cx="1269" cy="820"/>
          </a:xfrm>
        </p:grpSpPr>
        <p:sp>
          <p:nvSpPr>
            <p:cNvPr id="156748" name="椭圆 156747"/>
            <p:cNvSpPr/>
            <p:nvPr/>
          </p:nvSpPr>
          <p:spPr>
            <a:xfrm>
              <a:off x="2189" y="1152"/>
              <a:ext cx="1006" cy="646"/>
            </a:xfrm>
            <a:prstGeom prst="ellipse">
              <a:avLst/>
            </a:prstGeom>
            <a:noFill/>
            <a:ln w="254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56749" name="文本框 156748"/>
            <p:cNvSpPr txBox="1"/>
            <p:nvPr/>
          </p:nvSpPr>
          <p:spPr>
            <a:xfrm>
              <a:off x="1926" y="978"/>
              <a:ext cx="49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zh-TW" altLang="en-US" sz="2400" u="none" dirty="0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现象</a:t>
              </a:r>
              <a:endParaRPr lang="zh-TW" altLang="en-US" sz="2400" u="none" dirty="0">
                <a:solidFill>
                  <a:srgbClr val="FF33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</p:grpSp>
      <p:sp>
        <p:nvSpPr>
          <p:cNvPr id="156750" name="直接连接符 156749"/>
          <p:cNvSpPr/>
          <p:nvPr/>
        </p:nvSpPr>
        <p:spPr>
          <a:xfrm>
            <a:off x="5105400" y="4700588"/>
            <a:ext cx="4038600" cy="0"/>
          </a:xfrm>
          <a:prstGeom prst="line">
            <a:avLst/>
          </a:prstGeom>
          <a:ln w="28575" cap="flat" cmpd="sng">
            <a:solidFill>
              <a:srgbClr val="993366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56751" name="直接连接符 156750"/>
          <p:cNvSpPr/>
          <p:nvPr/>
        </p:nvSpPr>
        <p:spPr>
          <a:xfrm>
            <a:off x="5105400" y="3252788"/>
            <a:ext cx="4038600" cy="0"/>
          </a:xfrm>
          <a:prstGeom prst="line">
            <a:avLst/>
          </a:prstGeom>
          <a:ln w="28575" cap="flat" cmpd="sng">
            <a:solidFill>
              <a:srgbClr val="993366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56752" name="文本框 156751"/>
          <p:cNvSpPr txBox="1"/>
          <p:nvPr/>
        </p:nvSpPr>
        <p:spPr>
          <a:xfrm>
            <a:off x="7470775" y="3492500"/>
            <a:ext cx="1063625" cy="369888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改善行动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753" name="文本框 156752"/>
          <p:cNvSpPr txBox="1"/>
          <p:nvPr/>
        </p:nvSpPr>
        <p:spPr>
          <a:xfrm>
            <a:off x="7470775" y="4025900"/>
            <a:ext cx="1063625" cy="369888"/>
          </a:xfrm>
          <a:prstGeom prst="rect">
            <a:avLst/>
          </a:prstGeom>
          <a:noFill/>
          <a:ln w="9525">
            <a:noFill/>
          </a:ln>
        </p:spPr>
        <p:txBody>
          <a:bodyPr wrap="square"/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防呆设计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754" name="文本框 156753"/>
          <p:cNvSpPr txBox="1"/>
          <p:nvPr/>
        </p:nvSpPr>
        <p:spPr>
          <a:xfrm>
            <a:off x="554038" y="1801813"/>
            <a:ext cx="1906270" cy="36957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为什么机器停了</a:t>
            </a: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?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6755" name="文本框 156754"/>
          <p:cNvSpPr txBox="1"/>
          <p:nvPr/>
        </p:nvSpPr>
        <p:spPr>
          <a:xfrm>
            <a:off x="544513" y="2566988"/>
            <a:ext cx="2134870" cy="36957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为什么机器会超载</a:t>
            </a: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756" name="文本框 156755"/>
          <p:cNvSpPr txBox="1"/>
          <p:nvPr/>
        </p:nvSpPr>
        <p:spPr>
          <a:xfrm>
            <a:off x="527050" y="3287713"/>
            <a:ext cx="2592070" cy="36957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为什么轴承会润滑不足</a:t>
            </a: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757" name="文本框 156756"/>
          <p:cNvSpPr txBox="1"/>
          <p:nvPr/>
        </p:nvSpPr>
        <p:spPr>
          <a:xfrm>
            <a:off x="531813" y="4062413"/>
            <a:ext cx="2592070" cy="36957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为什么润滑帮浦会失灵</a:t>
            </a: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6758" name="文本框 156757"/>
          <p:cNvSpPr txBox="1"/>
          <p:nvPr/>
        </p:nvSpPr>
        <p:spPr>
          <a:xfrm>
            <a:off x="527050" y="4884738"/>
            <a:ext cx="2007870" cy="64643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t" anchorCtr="0">
            <a:spAutoFit/>
          </a:bodyPr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为什么润滑帮浦的</a:t>
            </a:r>
            <a:endParaRPr lang="zh-TW" altLang="en-US" sz="18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8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轮轴会耗损</a:t>
            </a: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7708" name="矩形 157707"/>
          <p:cNvSpPr/>
          <p:nvPr/>
        </p:nvSpPr>
        <p:spPr>
          <a:xfrm>
            <a:off x="533400" y="622300"/>
            <a:ext cx="8153400" cy="531813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5 Why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 &amp; </a:t>
            </a:r>
            <a:r>
              <a:rPr lang="zh-TW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关连图</a:t>
            </a:r>
            <a:endParaRPr lang="zh-TW" altLang="en-US" sz="28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7709" name="椭圆 157708"/>
          <p:cNvSpPr/>
          <p:nvPr/>
        </p:nvSpPr>
        <p:spPr>
          <a:xfrm>
            <a:off x="4257675" y="3151188"/>
            <a:ext cx="1331913" cy="839787"/>
          </a:xfrm>
          <a:prstGeom prst="ellipse">
            <a:avLst/>
          </a:prstGeom>
          <a:solidFill>
            <a:schemeClr val="bg1"/>
          </a:solidFill>
          <a:ln w="57150" cap="flat" cmpd="thickThin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ON HOLD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LOT </a:t>
            </a: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太多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0" name="椭圆 157709"/>
          <p:cNvSpPr/>
          <p:nvPr/>
        </p:nvSpPr>
        <p:spPr>
          <a:xfrm>
            <a:off x="2646363" y="3990975"/>
            <a:ext cx="1260475" cy="7715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工程师未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作处置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1" name="椭圆 157710"/>
          <p:cNvSpPr/>
          <p:nvPr/>
        </p:nvSpPr>
        <p:spPr>
          <a:xfrm>
            <a:off x="4608513" y="5603875"/>
            <a:ext cx="1260475" cy="769938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Yield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太高不合理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2" name="椭圆 157711"/>
          <p:cNvSpPr/>
          <p:nvPr/>
        </p:nvSpPr>
        <p:spPr>
          <a:xfrm>
            <a:off x="3206750" y="5183188"/>
            <a:ext cx="1260475" cy="769937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</a:t>
            </a: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Release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good Hold reject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3" name="椭圆 157712"/>
          <p:cNvSpPr/>
          <p:nvPr/>
        </p:nvSpPr>
        <p:spPr>
          <a:xfrm>
            <a:off x="5938838" y="5322888"/>
            <a:ext cx="1262062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待客户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新程序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4" name="椭圆 157713"/>
          <p:cNvSpPr/>
          <p:nvPr/>
        </p:nvSpPr>
        <p:spPr>
          <a:xfrm>
            <a:off x="6710363" y="4481513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客户一直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未回覆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5" name="椭圆 157714"/>
          <p:cNvSpPr/>
          <p:nvPr/>
        </p:nvSpPr>
        <p:spPr>
          <a:xfrm>
            <a:off x="6080125" y="3571875"/>
            <a:ext cx="1260475" cy="769938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客户要求作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工程分析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6" name="椭圆 157715"/>
          <p:cNvSpPr/>
          <p:nvPr/>
        </p:nvSpPr>
        <p:spPr>
          <a:xfrm>
            <a:off x="1104900" y="3781425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工程师太忙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没时间处理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7" name="椭圆 157716"/>
          <p:cNvSpPr/>
          <p:nvPr/>
        </p:nvSpPr>
        <p:spPr>
          <a:xfrm>
            <a:off x="5729288" y="1189038"/>
            <a:ext cx="1260475" cy="769937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PC/MFG</a:t>
            </a: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满载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排不上线测试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8" name="椭圆 157717"/>
          <p:cNvSpPr/>
          <p:nvPr/>
        </p:nvSpPr>
        <p:spPr>
          <a:xfrm>
            <a:off x="4608513" y="4411663"/>
            <a:ext cx="1260475" cy="771525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工程师待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客户指示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19" name="椭圆 157718"/>
          <p:cNvSpPr/>
          <p:nvPr/>
        </p:nvSpPr>
        <p:spPr>
          <a:xfrm>
            <a:off x="5238750" y="2239963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产品待重测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7720" name="椭圆 157719"/>
          <p:cNvSpPr/>
          <p:nvPr/>
        </p:nvSpPr>
        <p:spPr>
          <a:xfrm>
            <a:off x="6780213" y="2100263"/>
            <a:ext cx="1260475" cy="769937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L/B,P/C,Tester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Hander </a:t>
            </a: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问题</a:t>
            </a:r>
            <a:r>
              <a:rPr lang="zh-TW" altLang="en-US" sz="16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7721" name="椭圆 157720"/>
          <p:cNvSpPr/>
          <p:nvPr/>
        </p:nvSpPr>
        <p:spPr>
          <a:xfrm>
            <a:off x="3836988" y="1889125"/>
            <a:ext cx="1262062" cy="771525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工程师出差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受训或请假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7722" name="椭圆 157721"/>
          <p:cNvSpPr/>
          <p:nvPr/>
        </p:nvSpPr>
        <p:spPr>
          <a:xfrm>
            <a:off x="2786063" y="2940050"/>
            <a:ext cx="1262062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工程师不知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有</a:t>
            </a: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Lot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23" name="椭圆 157722"/>
          <p:cNvSpPr/>
          <p:nvPr/>
        </p:nvSpPr>
        <p:spPr>
          <a:xfrm>
            <a:off x="1595438" y="4832350"/>
            <a:ext cx="1260475" cy="771525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工程师忘记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有</a:t>
            </a: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Lot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7724" name="椭圆 157723"/>
          <p:cNvSpPr/>
          <p:nvPr/>
        </p:nvSpPr>
        <p:spPr>
          <a:xfrm>
            <a:off x="2295525" y="2100263"/>
            <a:ext cx="1262063" cy="769937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工程师未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被通知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7725" name="椭圆 157724"/>
          <p:cNvSpPr/>
          <p:nvPr/>
        </p:nvSpPr>
        <p:spPr>
          <a:xfrm>
            <a:off x="684213" y="2170113"/>
            <a:ext cx="1260475" cy="769937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系统通知到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别的工程师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7726" name="直接箭头连接符 157725"/>
          <p:cNvCxnSpPr>
            <a:stCxn id="157709" idx="7"/>
            <a:endCxn id="157719" idx="4"/>
          </p:cNvCxnSpPr>
          <p:nvPr/>
        </p:nvCxnSpPr>
        <p:spPr>
          <a:xfrm flipV="1">
            <a:off x="5392738" y="3011488"/>
            <a:ext cx="476250" cy="2349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27" name="直接箭头连接符 157726"/>
          <p:cNvCxnSpPr>
            <a:stCxn id="157709" idx="4"/>
            <a:endCxn id="157718" idx="0"/>
          </p:cNvCxnSpPr>
          <p:nvPr/>
        </p:nvCxnSpPr>
        <p:spPr>
          <a:xfrm>
            <a:off x="4922838" y="4017963"/>
            <a:ext cx="315912" cy="3937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28" name="直接箭头连接符 157727"/>
          <p:cNvCxnSpPr>
            <a:stCxn id="157709" idx="3"/>
            <a:endCxn id="157710" idx="6"/>
          </p:cNvCxnSpPr>
          <p:nvPr/>
        </p:nvCxnSpPr>
        <p:spPr>
          <a:xfrm flipH="1">
            <a:off x="3906838" y="3895725"/>
            <a:ext cx="546100" cy="48101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29" name="直接箭头连接符 157728"/>
          <p:cNvCxnSpPr>
            <a:stCxn id="157718" idx="7"/>
            <a:endCxn id="157715" idx="3"/>
          </p:cNvCxnSpPr>
          <p:nvPr/>
        </p:nvCxnSpPr>
        <p:spPr>
          <a:xfrm flipV="1">
            <a:off x="5683250" y="4229100"/>
            <a:ext cx="581025" cy="2952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0" name="直接箭头连接符 157729"/>
          <p:cNvCxnSpPr>
            <a:stCxn id="157718" idx="6"/>
            <a:endCxn id="157714" idx="2"/>
          </p:cNvCxnSpPr>
          <p:nvPr/>
        </p:nvCxnSpPr>
        <p:spPr>
          <a:xfrm>
            <a:off x="5868988" y="4797425"/>
            <a:ext cx="841375" cy="698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1" name="直接箭头连接符 157730"/>
          <p:cNvCxnSpPr>
            <a:stCxn id="157718" idx="5"/>
            <a:endCxn id="157713" idx="1"/>
          </p:cNvCxnSpPr>
          <p:nvPr/>
        </p:nvCxnSpPr>
        <p:spPr>
          <a:xfrm>
            <a:off x="5683250" y="5070475"/>
            <a:ext cx="441325" cy="3651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2" name="直接箭头连接符 157731"/>
          <p:cNvCxnSpPr>
            <a:stCxn id="157718" idx="4"/>
            <a:endCxn id="157711" idx="0"/>
          </p:cNvCxnSpPr>
          <p:nvPr/>
        </p:nvCxnSpPr>
        <p:spPr>
          <a:xfrm>
            <a:off x="5238750" y="5183188"/>
            <a:ext cx="0" cy="420687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3" name="直接箭头连接符 157732"/>
          <p:cNvCxnSpPr>
            <a:stCxn id="157718" idx="2"/>
            <a:endCxn id="157712" idx="7"/>
          </p:cNvCxnSpPr>
          <p:nvPr/>
        </p:nvCxnSpPr>
        <p:spPr>
          <a:xfrm flipH="1">
            <a:off x="4283075" y="4797425"/>
            <a:ext cx="325438" cy="4984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4" name="直接箭头连接符 157733"/>
          <p:cNvCxnSpPr>
            <a:stCxn id="157710" idx="3"/>
            <a:endCxn id="157723" idx="7"/>
          </p:cNvCxnSpPr>
          <p:nvPr/>
        </p:nvCxnSpPr>
        <p:spPr>
          <a:xfrm flipH="1">
            <a:off x="2670175" y="4649788"/>
            <a:ext cx="161925" cy="2952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5" name="直接箭头连接符 157734"/>
          <p:cNvCxnSpPr>
            <a:stCxn id="157710" idx="2"/>
            <a:endCxn id="157716" idx="6"/>
          </p:cNvCxnSpPr>
          <p:nvPr/>
        </p:nvCxnSpPr>
        <p:spPr>
          <a:xfrm flipH="1" flipV="1">
            <a:off x="2365375" y="4167188"/>
            <a:ext cx="280988" cy="2095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6" name="直接箭头连接符 157735"/>
          <p:cNvCxnSpPr>
            <a:stCxn id="157710" idx="0"/>
            <a:endCxn id="157722" idx="4"/>
          </p:cNvCxnSpPr>
          <p:nvPr/>
        </p:nvCxnSpPr>
        <p:spPr>
          <a:xfrm flipV="1">
            <a:off x="3276600" y="3711575"/>
            <a:ext cx="139700" cy="2794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7" name="直接箭头连接符 157736"/>
          <p:cNvCxnSpPr>
            <a:stCxn id="157722" idx="7"/>
            <a:endCxn id="157721" idx="3"/>
          </p:cNvCxnSpPr>
          <p:nvPr/>
        </p:nvCxnSpPr>
        <p:spPr>
          <a:xfrm flipV="1">
            <a:off x="3862388" y="2547938"/>
            <a:ext cx="160337" cy="5048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8" name="直接箭头连接符 157737"/>
          <p:cNvCxnSpPr>
            <a:stCxn id="157722" idx="1"/>
            <a:endCxn id="157724" idx="4"/>
          </p:cNvCxnSpPr>
          <p:nvPr/>
        </p:nvCxnSpPr>
        <p:spPr>
          <a:xfrm flipH="1" flipV="1">
            <a:off x="2925763" y="2870200"/>
            <a:ext cx="46037" cy="18256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39" name="直接箭头连接符 157738"/>
          <p:cNvCxnSpPr>
            <a:stCxn id="157724" idx="2"/>
            <a:endCxn id="157725" idx="6"/>
          </p:cNvCxnSpPr>
          <p:nvPr/>
        </p:nvCxnSpPr>
        <p:spPr>
          <a:xfrm flipH="1">
            <a:off x="1944688" y="2486025"/>
            <a:ext cx="350837" cy="698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40" name="直接箭头连接符 157739"/>
          <p:cNvCxnSpPr>
            <a:stCxn id="157719" idx="0"/>
            <a:endCxn id="157717" idx="3"/>
          </p:cNvCxnSpPr>
          <p:nvPr/>
        </p:nvCxnSpPr>
        <p:spPr>
          <a:xfrm flipV="1">
            <a:off x="5868988" y="1847850"/>
            <a:ext cx="46037" cy="39211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41" name="直接箭头连接符 157740"/>
          <p:cNvCxnSpPr>
            <a:stCxn id="157719" idx="6"/>
            <a:endCxn id="157720" idx="2"/>
          </p:cNvCxnSpPr>
          <p:nvPr/>
        </p:nvCxnSpPr>
        <p:spPr>
          <a:xfrm flipV="1">
            <a:off x="6499225" y="2486025"/>
            <a:ext cx="280988" cy="1397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57742" name="曲线连接符 157741"/>
          <p:cNvCxnSpPr>
            <a:stCxn id="157717" idx="6"/>
            <a:endCxn id="157715" idx="6"/>
          </p:cNvCxnSpPr>
          <p:nvPr/>
        </p:nvCxnSpPr>
        <p:spPr>
          <a:xfrm>
            <a:off x="6989763" y="1574800"/>
            <a:ext cx="350837" cy="2381250"/>
          </a:xfrm>
          <a:prstGeom prst="curvedConnector3">
            <a:avLst>
              <a:gd name="adj1" fmla="val 382083"/>
            </a:avLst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sp>
        <p:nvSpPr>
          <p:cNvPr id="157743" name="任意多边形 157742"/>
          <p:cNvSpPr/>
          <p:nvPr/>
        </p:nvSpPr>
        <p:spPr>
          <a:xfrm>
            <a:off x="714375" y="4132263"/>
            <a:ext cx="7589838" cy="2424112"/>
          </a:xfrm>
          <a:custGeom>
            <a:avLst/>
            <a:gdLst/>
            <a:ahLst/>
            <a:cxnLst/>
            <a:pathLst>
              <a:path w="5199" h="1661">
                <a:moveTo>
                  <a:pt x="278" y="110"/>
                </a:moveTo>
                <a:cubicBezTo>
                  <a:pt x="236" y="165"/>
                  <a:pt x="0" y="240"/>
                  <a:pt x="27" y="432"/>
                </a:cubicBezTo>
                <a:cubicBezTo>
                  <a:pt x="54" y="624"/>
                  <a:pt x="176" y="1073"/>
                  <a:pt x="441" y="1262"/>
                </a:cubicBezTo>
                <a:cubicBezTo>
                  <a:pt x="706" y="1451"/>
                  <a:pt x="1188" y="1502"/>
                  <a:pt x="1615" y="1567"/>
                </a:cubicBezTo>
                <a:cubicBezTo>
                  <a:pt x="2042" y="1632"/>
                  <a:pt x="2561" y="1661"/>
                  <a:pt x="3006" y="1654"/>
                </a:cubicBezTo>
                <a:cubicBezTo>
                  <a:pt x="3451" y="1647"/>
                  <a:pt x="3942" y="1653"/>
                  <a:pt x="4288" y="1523"/>
                </a:cubicBezTo>
                <a:cubicBezTo>
                  <a:pt x="4634" y="1393"/>
                  <a:pt x="4963" y="1097"/>
                  <a:pt x="5081" y="871"/>
                </a:cubicBezTo>
                <a:cubicBezTo>
                  <a:pt x="5199" y="645"/>
                  <a:pt x="5093" y="310"/>
                  <a:pt x="4995" y="165"/>
                </a:cubicBezTo>
                <a:cubicBezTo>
                  <a:pt x="4897" y="20"/>
                  <a:pt x="4596" y="35"/>
                  <a:pt x="4491" y="0"/>
                </a:cubicBez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4870" name="矩形 164869"/>
          <p:cNvSpPr/>
          <p:nvPr/>
        </p:nvSpPr>
        <p:spPr>
          <a:xfrm>
            <a:off x="0" y="661988"/>
            <a:ext cx="8237538" cy="458787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8D</a:t>
            </a:r>
            <a:r>
              <a:rPr lang="zh-TW" altLang="en-US" sz="2800" b="1">
                <a:latin typeface="Arial" panose="020B0604020202020204" pitchFamily="34" charset="0"/>
                <a:ea typeface="汉仪文黑-85W" panose="00020600040101010101" charset="-122"/>
              </a:rPr>
              <a:t>：</a:t>
            </a:r>
            <a:r>
              <a:rPr lang="en-US" altLang="zh-TW" sz="2800" b="1" i="1">
                <a:latin typeface="Arial" panose="020B0604020202020204" pitchFamily="34" charset="0"/>
                <a:ea typeface="汉仪文黑-85W" panose="00020600040101010101" charset="-122"/>
              </a:rPr>
              <a:t>8 DISCIPLINES</a:t>
            </a:r>
            <a:r>
              <a:rPr lang="en-US" altLang="zh-TW" sz="28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en-US" altLang="zh-TW" sz="28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64871" name="矩形 164870"/>
          <p:cNvSpPr/>
          <p:nvPr/>
        </p:nvSpPr>
        <p:spPr>
          <a:xfrm>
            <a:off x="488950" y="1527175"/>
            <a:ext cx="8153400" cy="45561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8D: 8 </a:t>
            </a:r>
            <a:r>
              <a:rPr lang="en-US" altLang="zh-TW" sz="2400" b="1" err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Discplines</a:t>
            </a:r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 of Problem Solving</a:t>
            </a:r>
            <a:b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</a:b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解决问题的</a:t>
            </a:r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8</a:t>
            </a: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个步骤 </a:t>
            </a:r>
            <a:endParaRPr lang="zh-TW" altLang="zh-CN" sz="2400" b="1" dirty="0">
              <a:latin typeface="Arial" panose="020B0604020202020204" pitchFamily="34" charset="0"/>
              <a:ea typeface="汉仪旗黑-55简" panose="00020600040101010101" charset="-122"/>
              <a:cs typeface="汉仪书宋二简" panose="02010600000101010101" charset="-122"/>
            </a:endParaRPr>
          </a:p>
          <a:p>
            <a:pPr lvl="0">
              <a:buNone/>
            </a:pPr>
            <a:endParaRPr lang="zh-TW" altLang="en-US" sz="2400" b="1">
              <a:latin typeface="Arial" panose="020B0604020202020204" pitchFamily="34" charset="0"/>
              <a:ea typeface="汉仪旗黑-55简" panose="00020600040101010101" charset="-122"/>
              <a:cs typeface="汉仪书宋二简" panose="02010600000101010101" charset="-122"/>
            </a:endParaRPr>
          </a:p>
          <a:p>
            <a:pPr lvl="0"/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8D </a:t>
            </a: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是解决问题一种工具，通常是客户所抱怨的问题要求公司分析，并提出永久解决及改善的方法</a:t>
            </a:r>
            <a:endParaRPr lang="zh-TW" altLang="zh-CN" sz="2400" b="1" dirty="0">
              <a:latin typeface="Arial" panose="020B0604020202020204" pitchFamily="34" charset="0"/>
              <a:ea typeface="汉仪旗黑-55简" panose="00020600040101010101" charset="-122"/>
              <a:cs typeface="汉仪书宋二简" panose="02010600000101010101" charset="-122"/>
            </a:endParaRPr>
          </a:p>
          <a:p>
            <a:pPr lvl="0">
              <a:buNone/>
            </a:pPr>
            <a:endParaRPr lang="zh-TW" altLang="en-US" sz="2400" b="1" dirty="0">
              <a:latin typeface="Arial" panose="020B0604020202020204" pitchFamily="34" charset="0"/>
              <a:ea typeface="汉仪旗黑-55简" panose="00020600040101010101" charset="-122"/>
              <a:cs typeface="汉仪书宋二简" panose="02010600000101010101" charset="-122"/>
            </a:endParaRPr>
          </a:p>
          <a:p>
            <a:pPr lvl="0"/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比改善行动报告 </a:t>
            </a:r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(Corrective Action Report) </a:t>
            </a: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  <a:t>更加地严谨</a:t>
            </a:r>
            <a:br>
              <a:rPr lang="zh-TW" altLang="en-US" sz="2400" b="1">
                <a:latin typeface="Arial" panose="020B0604020202020204" pitchFamily="34" charset="0"/>
                <a:ea typeface="汉仪旗黑-55简" panose="00020600040101010101" charset="-122"/>
                <a:cs typeface="汉仪书宋二简" panose="02010600000101010101" charset="-122"/>
              </a:rPr>
            </a:br>
            <a:endParaRPr lang="zh-TW" altLang="en-US" sz="2400" b="1">
              <a:latin typeface="Arial" panose="020B0604020202020204" pitchFamily="34" charset="0"/>
              <a:ea typeface="汉仪旗黑-55简" panose="00020600040101010101" charset="-122"/>
              <a:cs typeface="汉仪书宋二简" panose="02010600000101010101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58763" name="椭圆 158762"/>
          <p:cNvSpPr/>
          <p:nvPr/>
        </p:nvSpPr>
        <p:spPr>
          <a:xfrm>
            <a:off x="4189413" y="3543300"/>
            <a:ext cx="1373187" cy="952500"/>
          </a:xfrm>
          <a:prstGeom prst="ellipse">
            <a:avLst/>
          </a:prstGeom>
          <a:solidFill>
            <a:srgbClr val="99FF33"/>
          </a:solidFill>
          <a:ln w="57150" cap="flat" cmpd="thinThick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20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平面度</a:t>
            </a:r>
            <a:endParaRPr lang="zh-TW" altLang="en-US" sz="20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20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良率不佳</a:t>
            </a:r>
            <a:endParaRPr lang="zh-TW" altLang="en-US" sz="20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58764" name="椭圆 158763"/>
          <p:cNvSpPr/>
          <p:nvPr/>
        </p:nvSpPr>
        <p:spPr>
          <a:xfrm>
            <a:off x="5473700" y="3014663"/>
            <a:ext cx="1014413" cy="660400"/>
          </a:xfrm>
          <a:prstGeom prst="ellipse">
            <a:avLst/>
          </a:prstGeom>
          <a:solidFill>
            <a:srgbClr val="FFFF66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人员疏失</a:t>
            </a:r>
            <a:endParaRPr lang="zh-TW" altLang="en-US" sz="20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65" name="直接箭头连接符 158764"/>
          <p:cNvCxnSpPr>
            <a:stCxn id="158764" idx="3"/>
            <a:endCxn id="158763" idx="7"/>
          </p:cNvCxnSpPr>
          <p:nvPr/>
        </p:nvCxnSpPr>
        <p:spPr>
          <a:xfrm flipH="1">
            <a:off x="5360988" y="3578225"/>
            <a:ext cx="261937" cy="7620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66" name="椭圆 158765"/>
          <p:cNvSpPr/>
          <p:nvPr/>
        </p:nvSpPr>
        <p:spPr>
          <a:xfrm>
            <a:off x="4267200" y="4826000"/>
            <a:ext cx="1014413" cy="660400"/>
          </a:xfrm>
          <a:prstGeom prst="ellipse">
            <a:avLst/>
          </a:prstGeom>
          <a:solidFill>
            <a:srgbClr val="FFFF66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设备问题</a:t>
            </a:r>
            <a:endParaRPr lang="zh-TW" altLang="en-US" sz="20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67" name="直接箭头连接符 158766"/>
          <p:cNvCxnSpPr>
            <a:stCxn id="158766" idx="0"/>
            <a:endCxn id="158763" idx="4"/>
          </p:cNvCxnSpPr>
          <p:nvPr/>
        </p:nvCxnSpPr>
        <p:spPr>
          <a:xfrm flipV="1">
            <a:off x="4775200" y="4524375"/>
            <a:ext cx="101600" cy="30162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68" name="椭圆 158767"/>
          <p:cNvSpPr/>
          <p:nvPr/>
        </p:nvSpPr>
        <p:spPr>
          <a:xfrm>
            <a:off x="2971800" y="3213100"/>
            <a:ext cx="1014413" cy="660400"/>
          </a:xfrm>
          <a:prstGeom prst="ellipse">
            <a:avLst/>
          </a:prstGeom>
          <a:solidFill>
            <a:srgbClr val="FFFF66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方法缺失</a:t>
            </a:r>
            <a:endParaRPr lang="zh-TW" altLang="en-US" sz="20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69" name="直接箭头连接符 158768"/>
          <p:cNvCxnSpPr>
            <a:stCxn id="158768" idx="6"/>
            <a:endCxn id="158763" idx="1"/>
          </p:cNvCxnSpPr>
          <p:nvPr/>
        </p:nvCxnSpPr>
        <p:spPr>
          <a:xfrm>
            <a:off x="3986213" y="3543300"/>
            <a:ext cx="404812" cy="11112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70" name="椭圆 158769"/>
          <p:cNvSpPr/>
          <p:nvPr/>
        </p:nvSpPr>
        <p:spPr>
          <a:xfrm>
            <a:off x="7391400" y="3073400"/>
            <a:ext cx="1014413" cy="661988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BUY OFF</a:t>
            </a:r>
            <a:r>
              <a: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检</a:t>
            </a:r>
            <a:endParaRPr lang="zh-TW" altLang="en-US" sz="12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查动作不确实</a:t>
            </a:r>
            <a:endParaRPr lang="zh-TW" altLang="en-US" sz="12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71" name="直接箭头连接符 158770"/>
          <p:cNvCxnSpPr>
            <a:stCxn id="158770" idx="2"/>
            <a:endCxn id="158764" idx="6"/>
          </p:cNvCxnSpPr>
          <p:nvPr/>
        </p:nvCxnSpPr>
        <p:spPr>
          <a:xfrm flipH="1" flipV="1">
            <a:off x="6488113" y="3344863"/>
            <a:ext cx="903287" cy="6032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72" name="椭圆 158771"/>
          <p:cNvSpPr/>
          <p:nvPr/>
        </p:nvSpPr>
        <p:spPr>
          <a:xfrm>
            <a:off x="6324600" y="4191000"/>
            <a:ext cx="1014413" cy="661988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职前训练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不足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73" name="直接箭头连接符 158772"/>
          <p:cNvCxnSpPr>
            <a:stCxn id="158772" idx="1"/>
            <a:endCxn id="158764" idx="5"/>
          </p:cNvCxnSpPr>
          <p:nvPr/>
        </p:nvCxnSpPr>
        <p:spPr>
          <a:xfrm flipH="1" flipV="1">
            <a:off x="6338888" y="3578225"/>
            <a:ext cx="134937" cy="709613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74" name="椭圆 158773"/>
          <p:cNvSpPr/>
          <p:nvPr/>
        </p:nvSpPr>
        <p:spPr>
          <a:xfrm>
            <a:off x="5338763" y="1955800"/>
            <a:ext cx="1014412" cy="661988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疏忽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8775" name="直接箭头连接符 158774"/>
          <p:cNvCxnSpPr>
            <a:stCxn id="158774" idx="4"/>
            <a:endCxn id="158764" idx="0"/>
          </p:cNvCxnSpPr>
          <p:nvPr/>
        </p:nvCxnSpPr>
        <p:spPr>
          <a:xfrm>
            <a:off x="5846763" y="2617788"/>
            <a:ext cx="134937" cy="3968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76" name="椭圆 158775"/>
          <p:cNvSpPr/>
          <p:nvPr/>
        </p:nvSpPr>
        <p:spPr>
          <a:xfrm>
            <a:off x="6759575" y="2352675"/>
            <a:ext cx="1014413" cy="661988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规格认识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不够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77" name="直接箭头连接符 158776"/>
          <p:cNvCxnSpPr>
            <a:stCxn id="158776" idx="2"/>
            <a:endCxn id="158764" idx="7"/>
          </p:cNvCxnSpPr>
          <p:nvPr/>
        </p:nvCxnSpPr>
        <p:spPr>
          <a:xfrm flipH="1">
            <a:off x="6338888" y="2684463"/>
            <a:ext cx="420687" cy="427037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78" name="椭圆 158777"/>
          <p:cNvSpPr/>
          <p:nvPr/>
        </p:nvSpPr>
        <p:spPr>
          <a:xfrm>
            <a:off x="6324600" y="13208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Loading 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zh-TW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过多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8779" name="直接箭头连接符 158778"/>
          <p:cNvCxnSpPr>
            <a:stCxn id="158778" idx="3"/>
            <a:endCxn id="158774" idx="7"/>
          </p:cNvCxnSpPr>
          <p:nvPr/>
        </p:nvCxnSpPr>
        <p:spPr>
          <a:xfrm flipH="1">
            <a:off x="6203950" y="1884363"/>
            <a:ext cx="269875" cy="1682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80" name="椭圆 158779"/>
          <p:cNvSpPr/>
          <p:nvPr/>
        </p:nvSpPr>
        <p:spPr>
          <a:xfrm>
            <a:off x="4054475" y="16256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加班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8781" name="直接箭头连接符 158780"/>
          <p:cNvCxnSpPr>
            <a:stCxn id="158780" idx="5"/>
            <a:endCxn id="158774" idx="2"/>
          </p:cNvCxnSpPr>
          <p:nvPr/>
        </p:nvCxnSpPr>
        <p:spPr>
          <a:xfrm>
            <a:off x="4919663" y="2190750"/>
            <a:ext cx="419100" cy="9525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82" name="椭圆 158781"/>
          <p:cNvSpPr/>
          <p:nvPr/>
        </p:nvSpPr>
        <p:spPr>
          <a:xfrm>
            <a:off x="4054475" y="2484438"/>
            <a:ext cx="1014413" cy="661987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精神不佳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83" name="直接箭头连接符 158782"/>
          <p:cNvCxnSpPr>
            <a:stCxn id="158782" idx="6"/>
            <a:endCxn id="158774" idx="3"/>
          </p:cNvCxnSpPr>
          <p:nvPr/>
        </p:nvCxnSpPr>
        <p:spPr>
          <a:xfrm flipV="1">
            <a:off x="5068888" y="2520950"/>
            <a:ext cx="417512" cy="2952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84" name="椭圆 158783"/>
          <p:cNvSpPr/>
          <p:nvPr/>
        </p:nvSpPr>
        <p:spPr>
          <a:xfrm>
            <a:off x="6172200" y="49530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模具异常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85" name="直接箭头连接符 158784"/>
          <p:cNvCxnSpPr>
            <a:stCxn id="158784" idx="2"/>
            <a:endCxn id="158766" idx="6"/>
          </p:cNvCxnSpPr>
          <p:nvPr/>
        </p:nvCxnSpPr>
        <p:spPr>
          <a:xfrm flipH="1" flipV="1">
            <a:off x="5281613" y="5156200"/>
            <a:ext cx="890587" cy="12700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86" name="椭圆 158785"/>
          <p:cNvSpPr/>
          <p:nvPr/>
        </p:nvSpPr>
        <p:spPr>
          <a:xfrm>
            <a:off x="2819400" y="57912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产品定位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不良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87" name="直接箭头连接符 158786"/>
          <p:cNvCxnSpPr>
            <a:stCxn id="158786" idx="7"/>
            <a:endCxn id="158766" idx="3"/>
          </p:cNvCxnSpPr>
          <p:nvPr/>
        </p:nvCxnSpPr>
        <p:spPr>
          <a:xfrm flipV="1">
            <a:off x="3684588" y="5389563"/>
            <a:ext cx="731837" cy="4984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88" name="椭圆 158787"/>
          <p:cNvSpPr/>
          <p:nvPr/>
        </p:nvSpPr>
        <p:spPr>
          <a:xfrm>
            <a:off x="4876800" y="59436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机台操作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不熟悉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89" name="直接箭头连接符 158788"/>
          <p:cNvCxnSpPr>
            <a:stCxn id="158788" idx="0"/>
            <a:endCxn id="158766" idx="4"/>
          </p:cNvCxnSpPr>
          <p:nvPr/>
        </p:nvCxnSpPr>
        <p:spPr>
          <a:xfrm flipH="1" flipV="1">
            <a:off x="4775200" y="5486400"/>
            <a:ext cx="609600" cy="45720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90" name="椭圆 158789"/>
          <p:cNvSpPr/>
          <p:nvPr/>
        </p:nvSpPr>
        <p:spPr>
          <a:xfrm>
            <a:off x="2209800" y="4267200"/>
            <a:ext cx="1014413" cy="660400"/>
          </a:xfrm>
          <a:prstGeom prst="ellipse">
            <a:avLst/>
          </a:prstGeom>
          <a:solidFill>
            <a:srgbClr val="FFFF66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材料问题</a:t>
            </a:r>
            <a:endParaRPr lang="zh-TW" altLang="en-US" sz="20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91" name="直接箭头连接符 158790"/>
          <p:cNvCxnSpPr>
            <a:stCxn id="158790" idx="7"/>
            <a:endCxn id="158763" idx="2"/>
          </p:cNvCxnSpPr>
          <p:nvPr/>
        </p:nvCxnSpPr>
        <p:spPr>
          <a:xfrm flipV="1">
            <a:off x="3074988" y="4019550"/>
            <a:ext cx="1085850" cy="344488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92" name="椭圆 158791"/>
          <p:cNvSpPr/>
          <p:nvPr/>
        </p:nvSpPr>
        <p:spPr>
          <a:xfrm>
            <a:off x="1752600" y="51816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TRAY 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设计不良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93" name="直接箭头连接符 158792"/>
          <p:cNvCxnSpPr/>
          <p:nvPr/>
        </p:nvCxnSpPr>
        <p:spPr>
          <a:xfrm flipV="1">
            <a:off x="2438400" y="4876800"/>
            <a:ext cx="98425" cy="350838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94" name="椭圆 158793"/>
          <p:cNvSpPr/>
          <p:nvPr/>
        </p:nvSpPr>
        <p:spPr>
          <a:xfrm>
            <a:off x="1447800" y="21590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QA</a:t>
            </a: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未执行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分散抽样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8795" name="直接箭头连接符 158794"/>
          <p:cNvCxnSpPr>
            <a:stCxn id="158794" idx="5"/>
            <a:endCxn id="158768" idx="1"/>
          </p:cNvCxnSpPr>
          <p:nvPr/>
        </p:nvCxnSpPr>
        <p:spPr>
          <a:xfrm>
            <a:off x="2312988" y="2722563"/>
            <a:ext cx="808037" cy="5873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96" name="椭圆 158795"/>
          <p:cNvSpPr/>
          <p:nvPr/>
        </p:nvSpPr>
        <p:spPr>
          <a:xfrm>
            <a:off x="1371600" y="33528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打带动作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不确实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97" name="直接箭头连接符 158796"/>
          <p:cNvCxnSpPr>
            <a:stCxn id="158796" idx="7"/>
            <a:endCxn id="158768" idx="2"/>
          </p:cNvCxnSpPr>
          <p:nvPr/>
        </p:nvCxnSpPr>
        <p:spPr>
          <a:xfrm>
            <a:off x="2236788" y="3449638"/>
            <a:ext cx="735012" cy="93662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798" name="椭圆 158797"/>
          <p:cNvSpPr/>
          <p:nvPr/>
        </p:nvSpPr>
        <p:spPr>
          <a:xfrm>
            <a:off x="685800" y="44196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不专心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799" name="直接箭头连接符 158798"/>
          <p:cNvCxnSpPr>
            <a:stCxn id="158798" idx="0"/>
            <a:endCxn id="158796" idx="3"/>
          </p:cNvCxnSpPr>
          <p:nvPr/>
        </p:nvCxnSpPr>
        <p:spPr>
          <a:xfrm flipV="1">
            <a:off x="1193800" y="3916363"/>
            <a:ext cx="327025" cy="503237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800" name="椭圆 158799"/>
          <p:cNvSpPr/>
          <p:nvPr/>
        </p:nvSpPr>
        <p:spPr>
          <a:xfrm>
            <a:off x="7620000" y="1600200"/>
            <a:ext cx="1014413" cy="661988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熬夜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58801" name="直接箭头连接符 158800"/>
          <p:cNvCxnSpPr>
            <a:stCxn id="158800" idx="2"/>
            <a:endCxn id="158774" idx="6"/>
          </p:cNvCxnSpPr>
          <p:nvPr/>
        </p:nvCxnSpPr>
        <p:spPr>
          <a:xfrm flipH="1">
            <a:off x="6353175" y="1931988"/>
            <a:ext cx="1266825" cy="35560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cxnSp>
        <p:nvCxnSpPr>
          <p:cNvPr id="158802" name="直接箭头连接符 158801"/>
          <p:cNvCxnSpPr>
            <a:stCxn id="158772" idx="2"/>
            <a:endCxn id="158766" idx="7"/>
          </p:cNvCxnSpPr>
          <p:nvPr/>
        </p:nvCxnSpPr>
        <p:spPr>
          <a:xfrm flipH="1">
            <a:off x="5132388" y="4522788"/>
            <a:ext cx="1192212" cy="400050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803" name="椭圆 158802"/>
          <p:cNvSpPr/>
          <p:nvPr/>
        </p:nvSpPr>
        <p:spPr>
          <a:xfrm>
            <a:off x="7086600" y="57912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磨损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58804" name="直接箭头连接符 158803"/>
          <p:cNvCxnSpPr>
            <a:stCxn id="158803" idx="1"/>
            <a:endCxn id="158784" idx="5"/>
          </p:cNvCxnSpPr>
          <p:nvPr/>
        </p:nvCxnSpPr>
        <p:spPr>
          <a:xfrm flipH="1" flipV="1">
            <a:off x="7037388" y="5516563"/>
            <a:ext cx="198437" cy="371475"/>
          </a:xfrm>
          <a:prstGeom prst="straightConnector1">
            <a:avLst/>
          </a:prstGeom>
          <a:ln w="12700" cap="flat" cmpd="sng">
            <a:solidFill>
              <a:srgbClr val="000000"/>
            </a:solidFill>
            <a:prstDash val="solid"/>
            <a:headEnd type="none" w="sm" len="sm"/>
            <a:tailEnd type="stealth" w="lg" len="lg"/>
          </a:ln>
        </p:spPr>
      </p:cxnSp>
      <p:sp>
        <p:nvSpPr>
          <p:cNvPr id="158805" name="任意多边形 158804"/>
          <p:cNvSpPr/>
          <p:nvPr/>
        </p:nvSpPr>
        <p:spPr>
          <a:xfrm>
            <a:off x="5867400" y="4572000"/>
            <a:ext cx="2641600" cy="2108200"/>
          </a:xfrm>
          <a:custGeom>
            <a:avLst/>
            <a:gdLst/>
            <a:ahLst/>
            <a:cxnLst/>
            <a:pathLst>
              <a:path w="1664" h="1328">
                <a:moveTo>
                  <a:pt x="912" y="0"/>
                </a:moveTo>
                <a:cubicBezTo>
                  <a:pt x="1020" y="52"/>
                  <a:pt x="1128" y="104"/>
                  <a:pt x="1248" y="192"/>
                </a:cubicBezTo>
                <a:cubicBezTo>
                  <a:pt x="1368" y="280"/>
                  <a:pt x="1600" y="360"/>
                  <a:pt x="1632" y="528"/>
                </a:cubicBezTo>
                <a:cubicBezTo>
                  <a:pt x="1664" y="696"/>
                  <a:pt x="1624" y="1072"/>
                  <a:pt x="1440" y="1200"/>
                </a:cubicBezTo>
                <a:cubicBezTo>
                  <a:pt x="1256" y="1328"/>
                  <a:pt x="768" y="1312"/>
                  <a:pt x="528" y="1296"/>
                </a:cubicBezTo>
                <a:cubicBezTo>
                  <a:pt x="288" y="1280"/>
                  <a:pt x="112" y="1152"/>
                  <a:pt x="0" y="1104"/>
                </a:cubicBez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headEnd type="none" w="sm" len="sm"/>
            <a:tailEnd type="stealth" w="lg" len="lg"/>
          </a:ln>
        </p:spPr>
        <p:txBody>
          <a:bodyPr/>
          <a:p>
            <a:endParaRPr lang="zh-CN" altLang="en-US"/>
          </a:p>
        </p:txBody>
      </p:sp>
      <p:sp>
        <p:nvSpPr>
          <p:cNvPr id="158806" name="任意多边形 158805"/>
          <p:cNvSpPr/>
          <p:nvPr/>
        </p:nvSpPr>
        <p:spPr>
          <a:xfrm>
            <a:off x="520700" y="1358900"/>
            <a:ext cx="5194300" cy="3136900"/>
          </a:xfrm>
          <a:custGeom>
            <a:avLst/>
            <a:gdLst/>
            <a:ahLst/>
            <a:cxnLst/>
            <a:pathLst>
              <a:path w="3272" h="1976">
                <a:moveTo>
                  <a:pt x="3272" y="392"/>
                </a:moveTo>
                <a:cubicBezTo>
                  <a:pt x="3184" y="252"/>
                  <a:pt x="3096" y="112"/>
                  <a:pt x="2840" y="56"/>
                </a:cubicBezTo>
                <a:cubicBezTo>
                  <a:pt x="2584" y="0"/>
                  <a:pt x="2168" y="8"/>
                  <a:pt x="1736" y="56"/>
                </a:cubicBezTo>
                <a:cubicBezTo>
                  <a:pt x="1304" y="104"/>
                  <a:pt x="496" y="24"/>
                  <a:pt x="248" y="344"/>
                </a:cubicBezTo>
                <a:cubicBezTo>
                  <a:pt x="0" y="664"/>
                  <a:pt x="124" y="1320"/>
                  <a:pt x="248" y="1976"/>
                </a:cubicBez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headEnd type="none" w="sm" len="sm"/>
            <a:tailEnd type="stealth" w="lg" len="lg"/>
          </a:ln>
        </p:spPr>
        <p:txBody>
          <a:bodyPr/>
          <a:p>
            <a:endParaRPr lang="zh-CN" altLang="en-US"/>
          </a:p>
        </p:txBody>
      </p:sp>
      <p:sp>
        <p:nvSpPr>
          <p:cNvPr id="158807" name="椭圆 158806"/>
          <p:cNvSpPr/>
          <p:nvPr/>
        </p:nvSpPr>
        <p:spPr>
          <a:xfrm>
            <a:off x="2667000" y="1828800"/>
            <a:ext cx="1014413" cy="660400"/>
          </a:xfrm>
          <a:prstGeom prst="ellipse">
            <a:avLst/>
          </a:prstGeom>
          <a:solidFill>
            <a:schemeClr val="bg1"/>
          </a:solidFill>
          <a:ln w="12700" cap="flat" cmpd="sng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 wrap="none" anchor="ctr" anchorCtr="0"/>
          <a:p>
            <a:pPr eaLnBrk="0" hangingPunct="0"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Rework</a:t>
            </a:r>
            <a:r>
              <a:rPr lang="zh-TW" altLang="zh-TW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产品</a:t>
            </a:r>
            <a:endParaRPr lang="zh-TW" altLang="zh-TW" sz="14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 eaLnBrk="0" hangingPunct="0">
              <a:lnSpc>
                <a:spcPct val="100000"/>
              </a:lnSpc>
            </a:pPr>
            <a:r>
              <a:rPr lang="zh-TW" altLang="zh-TW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未确实</a:t>
            </a: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check</a:t>
            </a: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58808" name="任意多边形 158807"/>
          <p:cNvSpPr/>
          <p:nvPr/>
        </p:nvSpPr>
        <p:spPr>
          <a:xfrm>
            <a:off x="3316288" y="2468563"/>
            <a:ext cx="2170112" cy="1036637"/>
          </a:xfrm>
          <a:custGeom>
            <a:avLst/>
            <a:gdLst/>
            <a:ahLst/>
            <a:cxnLst/>
            <a:pathLst>
              <a:path w="1296" h="616">
                <a:moveTo>
                  <a:pt x="0" y="0"/>
                </a:moveTo>
                <a:cubicBezTo>
                  <a:pt x="180" y="220"/>
                  <a:pt x="360" y="440"/>
                  <a:pt x="576" y="528"/>
                </a:cubicBezTo>
                <a:cubicBezTo>
                  <a:pt x="792" y="616"/>
                  <a:pt x="1168" y="528"/>
                  <a:pt x="1296" y="528"/>
                </a:cubicBez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headEnd type="none" w="sm" len="sm"/>
            <a:tailEnd type="stealth" w="lg" len="lg"/>
          </a:ln>
        </p:spPr>
        <p:txBody>
          <a:bodyPr/>
          <a:p>
            <a:endParaRPr lang="zh-CN" altLang="en-US"/>
          </a:p>
        </p:txBody>
      </p:sp>
      <p:sp>
        <p:nvSpPr>
          <p:cNvPr id="158809" name="矩形 158808"/>
          <p:cNvSpPr/>
          <p:nvPr/>
        </p:nvSpPr>
        <p:spPr>
          <a:xfrm>
            <a:off x="533400" y="622300"/>
            <a:ext cx="8153400" cy="531813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zh-CN" altLang="en-US" sz="2800" b="1" dirty="0">
                <a:latin typeface="Arial" panose="020B0604020202020204" pitchFamily="34" charset="0"/>
                <a:ea typeface="汉仪文黑-85W" panose="00020600040101010101" charset="-122"/>
              </a:rPr>
              <a:t>平面度不佳关联图解析</a:t>
            </a:r>
            <a:endParaRPr lang="zh-CN" altLang="en-US" sz="28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06507" name="矩形 106506"/>
          <p:cNvSpPr/>
          <p:nvPr/>
        </p:nvSpPr>
        <p:spPr>
          <a:xfrm>
            <a:off x="857250" y="2667000"/>
            <a:ext cx="7642225" cy="11430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rgbClr val="000000"/>
            </a:outerShdw>
          </a:effectLst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PDCA </a:t>
            </a:r>
            <a:r>
              <a:rPr lang="zh-TW" altLang="en-US" b="1" dirty="0">
                <a:latin typeface="Arial" panose="020B0604020202020204" pitchFamily="34" charset="0"/>
                <a:ea typeface="汉仪文黑-85W" panose="00020600040101010101" charset="-122"/>
              </a:rPr>
              <a:t>的介绍</a:t>
            </a:r>
            <a:endParaRPr lang="zh-TW" altLang="en-US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34150" name="组合 134149"/>
          <p:cNvGrpSpPr/>
          <p:nvPr/>
        </p:nvGrpSpPr>
        <p:grpSpPr>
          <a:xfrm>
            <a:off x="-322262" y="1390650"/>
            <a:ext cx="9688513" cy="4954588"/>
            <a:chOff x="-60" y="1008"/>
            <a:chExt cx="6103" cy="3121"/>
          </a:xfrm>
        </p:grpSpPr>
        <p:sp>
          <p:nvSpPr>
            <p:cNvPr id="134151" name="直接连接符 134150"/>
            <p:cNvSpPr/>
            <p:nvPr/>
          </p:nvSpPr>
          <p:spPr>
            <a:xfrm>
              <a:off x="1248" y="3312"/>
              <a:ext cx="3648" cy="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2" name="直接连接符 134151"/>
            <p:cNvSpPr/>
            <p:nvPr/>
          </p:nvSpPr>
          <p:spPr>
            <a:xfrm flipH="1">
              <a:off x="1344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3" name="直接连接符 134152"/>
            <p:cNvSpPr/>
            <p:nvPr/>
          </p:nvSpPr>
          <p:spPr>
            <a:xfrm flipH="1">
              <a:off x="1536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4" name="直接连接符 134153"/>
            <p:cNvSpPr/>
            <p:nvPr/>
          </p:nvSpPr>
          <p:spPr>
            <a:xfrm flipH="1">
              <a:off x="1728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5" name="直接连接符 134154"/>
            <p:cNvSpPr/>
            <p:nvPr/>
          </p:nvSpPr>
          <p:spPr>
            <a:xfrm flipH="1">
              <a:off x="1920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6" name="直接连接符 134155"/>
            <p:cNvSpPr/>
            <p:nvPr/>
          </p:nvSpPr>
          <p:spPr>
            <a:xfrm flipH="1">
              <a:off x="2064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7" name="直接连接符 134156"/>
            <p:cNvSpPr/>
            <p:nvPr/>
          </p:nvSpPr>
          <p:spPr>
            <a:xfrm flipH="1">
              <a:off x="2256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8" name="直接连接符 134157"/>
            <p:cNvSpPr/>
            <p:nvPr/>
          </p:nvSpPr>
          <p:spPr>
            <a:xfrm flipH="1">
              <a:off x="2400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59" name="直接连接符 134158"/>
            <p:cNvSpPr/>
            <p:nvPr/>
          </p:nvSpPr>
          <p:spPr>
            <a:xfrm flipH="1">
              <a:off x="2592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0" name="直接连接符 134159"/>
            <p:cNvSpPr/>
            <p:nvPr/>
          </p:nvSpPr>
          <p:spPr>
            <a:xfrm flipH="1">
              <a:off x="2736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1" name="直接连接符 134160"/>
            <p:cNvSpPr/>
            <p:nvPr/>
          </p:nvSpPr>
          <p:spPr>
            <a:xfrm flipH="1">
              <a:off x="2880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2" name="直接连接符 134161"/>
            <p:cNvSpPr/>
            <p:nvPr/>
          </p:nvSpPr>
          <p:spPr>
            <a:xfrm flipH="1">
              <a:off x="3072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3" name="直接连接符 134162"/>
            <p:cNvSpPr/>
            <p:nvPr/>
          </p:nvSpPr>
          <p:spPr>
            <a:xfrm flipH="1">
              <a:off x="3264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4" name="直接连接符 134163"/>
            <p:cNvSpPr/>
            <p:nvPr/>
          </p:nvSpPr>
          <p:spPr>
            <a:xfrm flipH="1">
              <a:off x="3456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5" name="直接连接符 134164"/>
            <p:cNvSpPr/>
            <p:nvPr/>
          </p:nvSpPr>
          <p:spPr>
            <a:xfrm flipH="1">
              <a:off x="3648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6" name="直接连接符 134165"/>
            <p:cNvSpPr/>
            <p:nvPr/>
          </p:nvSpPr>
          <p:spPr>
            <a:xfrm flipH="1">
              <a:off x="3792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7" name="直接连接符 134166"/>
            <p:cNvSpPr/>
            <p:nvPr/>
          </p:nvSpPr>
          <p:spPr>
            <a:xfrm flipH="1">
              <a:off x="3936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8" name="直接连接符 134167"/>
            <p:cNvSpPr/>
            <p:nvPr/>
          </p:nvSpPr>
          <p:spPr>
            <a:xfrm flipH="1">
              <a:off x="4080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69" name="直接连接符 134168"/>
            <p:cNvSpPr/>
            <p:nvPr/>
          </p:nvSpPr>
          <p:spPr>
            <a:xfrm flipH="1">
              <a:off x="4224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70" name="直接连接符 134169"/>
            <p:cNvSpPr/>
            <p:nvPr/>
          </p:nvSpPr>
          <p:spPr>
            <a:xfrm flipH="1">
              <a:off x="4368" y="3312"/>
              <a:ext cx="240" cy="240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71" name="任意多边形 134170"/>
            <p:cNvSpPr/>
            <p:nvPr/>
          </p:nvSpPr>
          <p:spPr>
            <a:xfrm>
              <a:off x="1632" y="2304"/>
              <a:ext cx="336" cy="720"/>
            </a:xfrm>
            <a:custGeom>
              <a:avLst/>
              <a:gdLst/>
              <a:ahLst/>
              <a:cxnLst/>
              <a:pathLst>
                <a:path w="288" h="720">
                  <a:moveTo>
                    <a:pt x="288" y="720"/>
                  </a:moveTo>
                  <a:lnTo>
                    <a:pt x="189" y="570"/>
                  </a:lnTo>
                  <a:lnTo>
                    <a:pt x="158" y="496"/>
                  </a:lnTo>
                  <a:lnTo>
                    <a:pt x="126" y="412"/>
                  </a:lnTo>
                  <a:lnTo>
                    <a:pt x="94" y="339"/>
                  </a:lnTo>
                  <a:lnTo>
                    <a:pt x="73" y="244"/>
                  </a:lnTo>
                  <a:lnTo>
                    <a:pt x="42" y="17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>
                  <a:alpha val="100000"/>
                </a:scheme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4172" name="任意多边形 134171"/>
            <p:cNvSpPr/>
            <p:nvPr/>
          </p:nvSpPr>
          <p:spPr>
            <a:xfrm>
              <a:off x="3840" y="2148"/>
              <a:ext cx="384" cy="937"/>
            </a:xfrm>
            <a:custGeom>
              <a:avLst/>
              <a:gdLst/>
              <a:ahLst/>
              <a:cxnLst/>
              <a:pathLst>
                <a:path w="423" h="937">
                  <a:moveTo>
                    <a:pt x="423" y="0"/>
                  </a:moveTo>
                  <a:lnTo>
                    <a:pt x="421" y="147"/>
                  </a:lnTo>
                  <a:lnTo>
                    <a:pt x="400" y="263"/>
                  </a:lnTo>
                  <a:lnTo>
                    <a:pt x="347" y="400"/>
                  </a:lnTo>
                  <a:lnTo>
                    <a:pt x="295" y="505"/>
                  </a:lnTo>
                  <a:lnTo>
                    <a:pt x="242" y="621"/>
                  </a:lnTo>
                  <a:lnTo>
                    <a:pt x="168" y="726"/>
                  </a:lnTo>
                  <a:lnTo>
                    <a:pt x="105" y="821"/>
                  </a:lnTo>
                  <a:lnTo>
                    <a:pt x="0" y="937"/>
                  </a:lnTo>
                </a:path>
              </a:pathLst>
            </a:custGeom>
            <a:noFill/>
            <a:ln w="19050" cap="flat" cmpd="sng">
              <a:solidFill>
                <a:schemeClr val="tx1">
                  <a:alpha val="100000"/>
                </a:schemeClr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4173" name="文本框 134172"/>
            <p:cNvSpPr txBox="1"/>
            <p:nvPr/>
          </p:nvSpPr>
          <p:spPr>
            <a:xfrm>
              <a:off x="1575" y="3455"/>
              <a:ext cx="269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latin typeface="Arial" panose="020B0604020202020204" pitchFamily="34" charset="0"/>
                  <a:ea typeface="汉仪旗黑-55简" panose="00020600040101010101" charset="-122"/>
                </a:rPr>
                <a:t>QUALITY CONSCIOUSNESS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4174" name="文本框 134173"/>
            <p:cNvSpPr txBox="1"/>
            <p:nvPr/>
          </p:nvSpPr>
          <p:spPr>
            <a:xfrm>
              <a:off x="-60" y="3839"/>
              <a:ext cx="610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latin typeface="Arial" panose="020B0604020202020204" pitchFamily="34" charset="0"/>
                  <a:ea typeface="汉仪旗黑-55简" panose="00020600040101010101" charset="-122"/>
                </a:rPr>
                <a:t>.The PDCA cycle is a series of activities pursued for improvement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4175" name="椭圆 134174"/>
            <p:cNvSpPr/>
            <p:nvPr/>
          </p:nvSpPr>
          <p:spPr>
            <a:xfrm>
              <a:off x="1824" y="1008"/>
              <a:ext cx="2304" cy="2304"/>
            </a:xfrm>
            <a:prstGeom prst="ellipse">
              <a:avLst/>
            </a:prstGeom>
            <a:noFill/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4176" name="直接连接符 134175"/>
            <p:cNvSpPr/>
            <p:nvPr/>
          </p:nvSpPr>
          <p:spPr>
            <a:xfrm>
              <a:off x="1824" y="2160"/>
              <a:ext cx="2304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77" name="直接连接符 134176"/>
            <p:cNvSpPr/>
            <p:nvPr/>
          </p:nvSpPr>
          <p:spPr>
            <a:xfrm>
              <a:off x="2976" y="1008"/>
              <a:ext cx="0" cy="2304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4178" name="文本框 134177"/>
            <p:cNvSpPr txBox="1"/>
            <p:nvPr/>
          </p:nvSpPr>
          <p:spPr>
            <a:xfrm>
              <a:off x="2086" y="1631"/>
              <a:ext cx="851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ACTION</a:t>
              </a:r>
              <a:endParaRPr lang="en-US" altLang="zh-TW" sz="2400" b="1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4179" name="文本框 134178"/>
            <p:cNvSpPr txBox="1"/>
            <p:nvPr/>
          </p:nvSpPr>
          <p:spPr>
            <a:xfrm>
              <a:off x="3080" y="1631"/>
              <a:ext cx="63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</a:t>
              </a:r>
              <a:endParaRPr lang="en-US" altLang="zh-TW" sz="2400" b="1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4180" name="文本框 134179"/>
            <p:cNvSpPr txBox="1"/>
            <p:nvPr/>
          </p:nvSpPr>
          <p:spPr>
            <a:xfrm>
              <a:off x="2157" y="2495"/>
              <a:ext cx="79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CHECK</a:t>
              </a:r>
              <a:endParaRPr lang="en-US" altLang="zh-TW" sz="2400" b="1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4181" name="文本框 134180"/>
            <p:cNvSpPr txBox="1"/>
            <p:nvPr/>
          </p:nvSpPr>
          <p:spPr>
            <a:xfrm>
              <a:off x="3195" y="2495"/>
              <a:ext cx="40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DO</a:t>
              </a:r>
              <a:endParaRPr lang="en-US" altLang="zh-TW" sz="2400" b="1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34182" name="标题 134181"/>
          <p:cNvSpPr/>
          <p:nvPr>
            <p:ph type="title"/>
          </p:nvPr>
        </p:nvSpPr>
        <p:spPr>
          <a:xfrm>
            <a:off x="527050" y="598488"/>
            <a:ext cx="8153400" cy="471487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何谓管理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?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3844" name="矩形 163843"/>
          <p:cNvSpPr/>
          <p:nvPr/>
        </p:nvSpPr>
        <p:spPr>
          <a:xfrm>
            <a:off x="641350" y="619125"/>
            <a:ext cx="7921625" cy="473075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P-D-C-A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63845" name="矩形 163844"/>
          <p:cNvSpPr/>
          <p:nvPr/>
        </p:nvSpPr>
        <p:spPr>
          <a:xfrm>
            <a:off x="490538" y="1581150"/>
            <a:ext cx="8153400" cy="4576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企划</a:t>
            </a:r>
            <a:r>
              <a:rPr lang="en-US" altLang="zh-TW" sz="2000">
                <a:solidFill>
                  <a:srgbClr val="18EDE8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Plan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实行</a:t>
            </a:r>
            <a:r>
              <a:rPr lang="en-US" altLang="zh-TW" sz="2000">
                <a:solidFill>
                  <a:srgbClr val="18EDE8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Do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检核</a:t>
            </a:r>
            <a:r>
              <a:rPr lang="en-US" altLang="zh-TW" sz="2000">
                <a:solidFill>
                  <a:srgbClr val="18EDE8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Check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行动</a:t>
            </a:r>
            <a:r>
              <a:rPr lang="en-US" altLang="zh-TW" sz="2000">
                <a:solidFill>
                  <a:srgbClr val="18EDE8"/>
                </a:solidFill>
                <a:latin typeface="Arial" panose="020B0604020202020204" pitchFamily="34" charset="0"/>
                <a:ea typeface="汉仪旗黑-55简" panose="00020600040101010101" charset="-122"/>
              </a:rPr>
              <a:t>Action</a:t>
            </a:r>
            <a:endParaRPr lang="en-US" altLang="zh-CN" sz="2000">
              <a:solidFill>
                <a:srgbClr val="18EDE8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000">
              <a:solidFill>
                <a:srgbClr val="18EDE8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是课题达成型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QC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改善历程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>
                <a:latin typeface="Arial" panose="020B0604020202020204" pitchFamily="34" charset="0"/>
                <a:ea typeface="汉仪旗黑-55简" panose="00020600040101010101" charset="-122"/>
              </a:rPr>
              <a:t>是一种对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新的作业标准不断挑战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修正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并以更新的标准替代的过程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运用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PDCA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改善前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应以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SDCA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来做标准化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四个步骤是一体的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连续的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由相同人或单位所负责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否则常会导致无法衔接</a:t>
            </a:r>
            <a:endParaRPr lang="zh-TW" altLang="zh-CN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改善行动要有“有效性”验証</a:t>
            </a:r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zh-TW" altLang="en-US" sz="20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45">
                                            <p:txEl>
                                              <p:charRg st="0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45">
                                            <p:txEl>
                                              <p:charRg st="3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44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45">
                                            <p:txEl>
                                              <p:charRg st="44" end="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77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45">
                                            <p:txEl>
                                              <p:charRg st="77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101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845">
                                            <p:txEl>
                                              <p:charRg st="101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>
                                            <p:txEl>
                                              <p:charRg st="137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845">
                                            <p:txEl>
                                              <p:charRg st="137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41355" name="组合 141354"/>
          <p:cNvGrpSpPr/>
          <p:nvPr/>
        </p:nvGrpSpPr>
        <p:grpSpPr>
          <a:xfrm>
            <a:off x="419100" y="1358900"/>
            <a:ext cx="8331200" cy="4679950"/>
            <a:chOff x="336" y="1117"/>
            <a:chExt cx="5248" cy="2948"/>
          </a:xfrm>
        </p:grpSpPr>
        <p:sp>
          <p:nvSpPr>
            <p:cNvPr id="141339" name="流程图: 过程 141338"/>
            <p:cNvSpPr/>
            <p:nvPr/>
          </p:nvSpPr>
          <p:spPr>
            <a:xfrm>
              <a:off x="864" y="1641"/>
              <a:ext cx="1024" cy="360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7.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效果维持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0" name="流程图: 过程 141339"/>
            <p:cNvSpPr/>
            <p:nvPr/>
          </p:nvSpPr>
          <p:spPr>
            <a:xfrm>
              <a:off x="912" y="3465"/>
              <a:ext cx="1472" cy="384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8.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反省及今后计划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1" name="流程图: 过程 141340"/>
            <p:cNvSpPr/>
            <p:nvPr/>
          </p:nvSpPr>
          <p:spPr>
            <a:xfrm>
              <a:off x="768" y="2937"/>
              <a:ext cx="1088" cy="27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6.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效果确认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2" name="流程图: 联系 141341"/>
            <p:cNvSpPr/>
            <p:nvPr/>
          </p:nvSpPr>
          <p:spPr>
            <a:xfrm>
              <a:off x="1905" y="1689"/>
              <a:ext cx="1968" cy="1824"/>
            </a:xfrm>
            <a:prstGeom prst="flowChartConnector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1343" name="直接连接符 141342"/>
            <p:cNvSpPr/>
            <p:nvPr/>
          </p:nvSpPr>
          <p:spPr>
            <a:xfrm>
              <a:off x="336" y="2601"/>
              <a:ext cx="52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1344" name="直接连接符 141343"/>
            <p:cNvSpPr/>
            <p:nvPr/>
          </p:nvSpPr>
          <p:spPr>
            <a:xfrm>
              <a:off x="2880" y="1257"/>
              <a:ext cx="0" cy="28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1345" name="流程图: 过程 141344"/>
            <p:cNvSpPr/>
            <p:nvPr/>
          </p:nvSpPr>
          <p:spPr>
            <a:xfrm>
              <a:off x="3840" y="1867"/>
              <a:ext cx="1024" cy="324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3.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方策拟定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6" name="流程图: 过程 141345"/>
            <p:cNvSpPr/>
            <p:nvPr/>
          </p:nvSpPr>
          <p:spPr>
            <a:xfrm>
              <a:off x="3568" y="1493"/>
              <a:ext cx="1760" cy="33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2.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课题明确化与目标设定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7" name="流程图: 过程 141346"/>
            <p:cNvSpPr/>
            <p:nvPr/>
          </p:nvSpPr>
          <p:spPr>
            <a:xfrm>
              <a:off x="3168" y="1117"/>
              <a:ext cx="960" cy="324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1.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主题选定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8" name="流程图: 过程 141347"/>
            <p:cNvSpPr/>
            <p:nvPr/>
          </p:nvSpPr>
          <p:spPr>
            <a:xfrm>
              <a:off x="4080" y="2235"/>
              <a:ext cx="1152" cy="33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4.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最适策追究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49" name="流程图: 过程 141348"/>
            <p:cNvSpPr/>
            <p:nvPr/>
          </p:nvSpPr>
          <p:spPr>
            <a:xfrm>
              <a:off x="3696" y="3225"/>
              <a:ext cx="1152" cy="33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000" u="none">
                  <a:latin typeface="Arial" panose="020B0604020202020204" pitchFamily="34" charset="0"/>
                  <a:ea typeface="汉仪旗黑-55简" panose="00020600040101010101" charset="-122"/>
                </a:rPr>
                <a:t>5.</a:t>
              </a: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最适策实施</a:t>
              </a:r>
              <a:endParaRPr lang="zh-TW" altLang="en-US" sz="20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50" name="流程图: 过程 141349"/>
            <p:cNvSpPr/>
            <p:nvPr/>
          </p:nvSpPr>
          <p:spPr>
            <a:xfrm>
              <a:off x="2965" y="2217"/>
              <a:ext cx="768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800" b="1" u="none">
                  <a:latin typeface="Arial" panose="020B0604020202020204" pitchFamily="34" charset="0"/>
                  <a:ea typeface="汉仪旗黑-55简" panose="00020600040101010101" charset="-122"/>
                </a:rPr>
                <a:t>P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u="none" dirty="0">
                  <a:latin typeface="Arial" panose="020B0604020202020204" pitchFamily="34" charset="0"/>
                  <a:ea typeface="汉仪旗黑-55简" panose="00020600040101010101" charset="-122"/>
                </a:rPr>
                <a:t>管理人员</a:t>
              </a:r>
              <a:endParaRPr lang="zh-TW" altLang="en-US" sz="18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51" name="流程图: 过程 141350"/>
            <p:cNvSpPr/>
            <p:nvPr/>
          </p:nvSpPr>
          <p:spPr>
            <a:xfrm>
              <a:off x="2976" y="2793"/>
              <a:ext cx="768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u="none" dirty="0">
                  <a:latin typeface="Arial" panose="020B0604020202020204" pitchFamily="34" charset="0"/>
                  <a:ea typeface="汉仪旗黑-55简" panose="00020600040101010101" charset="-122"/>
                </a:rPr>
                <a:t>作业人员</a:t>
              </a:r>
              <a:endParaRPr lang="zh-TW" altLang="en-US" sz="2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52" name="流程图: 过程 141351"/>
            <p:cNvSpPr/>
            <p:nvPr/>
          </p:nvSpPr>
          <p:spPr>
            <a:xfrm>
              <a:off x="2064" y="2217"/>
              <a:ext cx="768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u="none" dirty="0">
                  <a:latin typeface="Arial" panose="020B0604020202020204" pitchFamily="34" charset="0"/>
                  <a:ea typeface="汉仪旗黑-55简" panose="00020600040101010101" charset="-122"/>
                </a:rPr>
                <a:t>管理人员</a:t>
              </a:r>
              <a:endParaRPr lang="zh-TW" altLang="en-US" sz="18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41353" name="流程图: 过程 141352"/>
            <p:cNvSpPr/>
            <p:nvPr/>
          </p:nvSpPr>
          <p:spPr>
            <a:xfrm>
              <a:off x="2064" y="2793"/>
              <a:ext cx="768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400" b="1" u="none"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24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2400" u="none" dirty="0">
                  <a:latin typeface="Arial" panose="020B0604020202020204" pitchFamily="34" charset="0"/>
                  <a:ea typeface="汉仪旗黑-55简" panose="00020600040101010101" charset="-122"/>
                </a:rPr>
                <a:t>检验人员</a:t>
              </a:r>
              <a:endParaRPr lang="zh-TW" altLang="en-US" sz="18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41354" name="标题 141353"/>
          <p:cNvSpPr/>
          <p:nvPr>
            <p:ph type="title"/>
          </p:nvPr>
        </p:nvSpPr>
        <p:spPr>
          <a:xfrm>
            <a:off x="539750" y="622300"/>
            <a:ext cx="8153400" cy="517525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PDCA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循环轮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0301" name="标题 140300"/>
          <p:cNvSpPr/>
          <p:nvPr>
            <p:ph type="title"/>
          </p:nvPr>
        </p:nvSpPr>
        <p:spPr>
          <a:xfrm>
            <a:off x="498475" y="617538"/>
            <a:ext cx="8153400" cy="530225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C-A-P-D-C-A</a:t>
            </a:r>
            <a:r>
              <a:rPr lang="en-US" altLang="zh-TW" sz="3200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en-US" altLang="zh-TW" sz="32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40302" name="文本占位符 140301"/>
          <p:cNvSpPr>
            <a:spLocks noGrp="1"/>
          </p:cNvSpPr>
          <p:nvPr>
            <p:ph type="body" idx="1"/>
          </p:nvPr>
        </p:nvSpPr>
        <p:spPr>
          <a:xfrm>
            <a:off x="533400" y="1554163"/>
            <a:ext cx="8153400" cy="4694237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检视现状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再对策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企划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实行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检核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行动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是问题解决型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QC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改善历程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注重在已发生问题的处理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在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PDCA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循环注重在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Do, </a:t>
            </a:r>
            <a:r>
              <a:rPr lang="zh-TW" altLang="en-US" sz="2400">
                <a:latin typeface="Arial" panose="020B0604020202020204" pitchFamily="34" charset="0"/>
                <a:ea typeface="汉仪旗黑-55简" panose="00020600040101010101" charset="-122"/>
              </a:rPr>
              <a:t>故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Do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的内部尚有小型的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PDCA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循环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直到问题改善为止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小规模的改进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非大刀阔斧的改革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302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302">
                                            <p:txEl>
                                              <p:charRg st="22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charRg st="36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302">
                                            <p:txEl>
                                              <p:charRg st="36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charRg st="49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302">
                                            <p:txEl>
                                              <p:charRg st="49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charRg st="91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302">
                                            <p:txEl>
                                              <p:charRg st="91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2" grpId="0" bldLvl="2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39292" name="流程图: 过程 139291"/>
          <p:cNvSpPr/>
          <p:nvPr/>
        </p:nvSpPr>
        <p:spPr>
          <a:xfrm>
            <a:off x="1039813" y="1550988"/>
            <a:ext cx="1682750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3.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要因解析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3" name="流程图: 过程 139292"/>
          <p:cNvSpPr/>
          <p:nvPr/>
        </p:nvSpPr>
        <p:spPr>
          <a:xfrm>
            <a:off x="876300" y="3278188"/>
            <a:ext cx="1870075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2.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现况的把握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4" name="流程图: 过程 139293"/>
          <p:cNvSpPr/>
          <p:nvPr/>
        </p:nvSpPr>
        <p:spPr>
          <a:xfrm>
            <a:off x="876300" y="4572000"/>
            <a:ext cx="1682750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主题选定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5" name="流程图: 过程 139294"/>
          <p:cNvSpPr/>
          <p:nvPr/>
        </p:nvSpPr>
        <p:spPr>
          <a:xfrm>
            <a:off x="946150" y="5434013"/>
            <a:ext cx="1682750" cy="519112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6.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效果确认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6" name="流程图: 过程 139295"/>
          <p:cNvSpPr/>
          <p:nvPr/>
        </p:nvSpPr>
        <p:spPr>
          <a:xfrm>
            <a:off x="6556375" y="5521325"/>
            <a:ext cx="1682750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5.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对策实施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7" name="流程图: 过程 139296"/>
          <p:cNvSpPr/>
          <p:nvPr/>
        </p:nvSpPr>
        <p:spPr>
          <a:xfrm>
            <a:off x="6486525" y="4398963"/>
            <a:ext cx="1682750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4.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对策拟定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8" name="流程图: 过程 139297"/>
          <p:cNvSpPr/>
          <p:nvPr/>
        </p:nvSpPr>
        <p:spPr>
          <a:xfrm>
            <a:off x="6275388" y="3190875"/>
            <a:ext cx="2057400" cy="647700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b="1" u="none">
                <a:latin typeface="Arial" panose="020B0604020202020204" pitchFamily="34" charset="0"/>
                <a:ea typeface="汉仪旗黑-55简" panose="00020600040101010101" charset="-122"/>
              </a:rPr>
              <a:t>8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反省及今后计划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299" name="流程图: 过程 139298"/>
          <p:cNvSpPr/>
          <p:nvPr/>
        </p:nvSpPr>
        <p:spPr>
          <a:xfrm>
            <a:off x="6346825" y="2241550"/>
            <a:ext cx="1682750" cy="517525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7.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效果维持</a:t>
            </a:r>
            <a:endParaRPr lang="zh-TW" altLang="en-US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300" name="流程图: 或者 139299"/>
          <p:cNvSpPr/>
          <p:nvPr/>
        </p:nvSpPr>
        <p:spPr>
          <a:xfrm>
            <a:off x="3097213" y="2716213"/>
            <a:ext cx="2992437" cy="2762250"/>
          </a:xfrm>
          <a:prstGeom prst="flowChartOr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endParaRPr lang="zh-CN" altLang="en-US" sz="2000" u="none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39301" name="流程图: 过程 139300"/>
          <p:cNvSpPr/>
          <p:nvPr/>
        </p:nvSpPr>
        <p:spPr>
          <a:xfrm>
            <a:off x="4662488" y="3449638"/>
            <a:ext cx="1122362" cy="388937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u="none">
                <a:latin typeface="Arial" panose="020B0604020202020204" pitchFamily="34" charset="0"/>
                <a:ea typeface="汉仪旗黑-55简" panose="00020600040101010101" charset="-122"/>
              </a:rPr>
              <a:t>P</a:t>
            </a:r>
            <a:endParaRPr lang="en-US" altLang="zh-TW" sz="2400" b="1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400" u="none">
                <a:latin typeface="Arial" panose="020B0604020202020204" pitchFamily="34" charset="0"/>
                <a:ea typeface="汉仪旗黑-55简" panose="00020600040101010101" charset="-122"/>
              </a:rPr>
              <a:t>Plan</a:t>
            </a:r>
            <a:endParaRPr lang="en-US" altLang="zh-TW" sz="2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302" name="流程图: 过程 139301"/>
          <p:cNvSpPr/>
          <p:nvPr/>
        </p:nvSpPr>
        <p:spPr>
          <a:xfrm>
            <a:off x="4308475" y="4151313"/>
            <a:ext cx="1122363" cy="387350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u="none">
                <a:latin typeface="Arial" panose="020B0604020202020204" pitchFamily="34" charset="0"/>
                <a:ea typeface="汉仪旗黑-55简" panose="00020600040101010101" charset="-122"/>
              </a:rPr>
              <a:t>D</a:t>
            </a:r>
            <a:endParaRPr lang="en-US" altLang="zh-TW" sz="2400" b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303" name="流程图: 过程 139302"/>
          <p:cNvSpPr/>
          <p:nvPr/>
        </p:nvSpPr>
        <p:spPr>
          <a:xfrm>
            <a:off x="3470275" y="3449638"/>
            <a:ext cx="1122363" cy="388937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u="none">
                <a:latin typeface="Arial" panose="020B0604020202020204" pitchFamily="34" charset="0"/>
                <a:ea typeface="汉仪旗黑-55简" panose="00020600040101010101" charset="-122"/>
              </a:rPr>
              <a:t>A</a:t>
            </a:r>
            <a:endParaRPr lang="en-US" altLang="zh-TW" sz="2400" b="1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400" u="none">
                <a:latin typeface="Arial" panose="020B0604020202020204" pitchFamily="34" charset="0"/>
                <a:ea typeface="汉仪旗黑-55简" panose="00020600040101010101" charset="-122"/>
              </a:rPr>
              <a:t>Action</a:t>
            </a:r>
            <a:endParaRPr lang="en-US" altLang="zh-TW" sz="2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304" name="流程图: 过程 139303"/>
          <p:cNvSpPr/>
          <p:nvPr/>
        </p:nvSpPr>
        <p:spPr>
          <a:xfrm>
            <a:off x="3400425" y="4486275"/>
            <a:ext cx="1122363" cy="387350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u="none">
                <a:latin typeface="Arial" panose="020B0604020202020204" pitchFamily="34" charset="0"/>
                <a:ea typeface="汉仪旗黑-55简" panose="00020600040101010101" charset="-122"/>
              </a:rPr>
              <a:t>C</a:t>
            </a:r>
            <a:endParaRPr lang="en-US" altLang="zh-TW" sz="2400" b="1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400" u="none">
                <a:latin typeface="Arial" panose="020B0604020202020204" pitchFamily="34" charset="0"/>
                <a:ea typeface="汉仪旗黑-55简" panose="00020600040101010101" charset="-122"/>
              </a:rPr>
              <a:t>Check</a:t>
            </a:r>
            <a:endParaRPr lang="en-US" altLang="zh-TW" sz="2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39305" name="直接连接符 139304"/>
          <p:cNvSpPr/>
          <p:nvPr/>
        </p:nvSpPr>
        <p:spPr>
          <a:xfrm flipV="1">
            <a:off x="1787525" y="2068513"/>
            <a:ext cx="0" cy="12096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06" name="直接连接符 139305"/>
          <p:cNvSpPr/>
          <p:nvPr/>
        </p:nvSpPr>
        <p:spPr>
          <a:xfrm flipV="1">
            <a:off x="1787525" y="3795713"/>
            <a:ext cx="0" cy="7762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07" name="直接连接符 139306"/>
          <p:cNvSpPr/>
          <p:nvPr/>
        </p:nvSpPr>
        <p:spPr>
          <a:xfrm>
            <a:off x="7327900" y="4916488"/>
            <a:ext cx="0" cy="6048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08" name="直接连接符 139307"/>
          <p:cNvSpPr/>
          <p:nvPr/>
        </p:nvSpPr>
        <p:spPr>
          <a:xfrm flipH="1">
            <a:off x="2628900" y="5694363"/>
            <a:ext cx="392747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09" name="直接连接符 139308"/>
          <p:cNvSpPr/>
          <p:nvPr/>
        </p:nvSpPr>
        <p:spPr>
          <a:xfrm flipH="1">
            <a:off x="595313" y="5694363"/>
            <a:ext cx="35083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9310" name="直接连接符 139309"/>
          <p:cNvSpPr/>
          <p:nvPr/>
        </p:nvSpPr>
        <p:spPr>
          <a:xfrm flipV="1">
            <a:off x="595313" y="2586038"/>
            <a:ext cx="0" cy="31083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9311" name="直接连接符 139310"/>
          <p:cNvSpPr/>
          <p:nvPr/>
        </p:nvSpPr>
        <p:spPr>
          <a:xfrm>
            <a:off x="595313" y="2586038"/>
            <a:ext cx="57515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12" name="直接连接符 139311"/>
          <p:cNvSpPr/>
          <p:nvPr/>
        </p:nvSpPr>
        <p:spPr>
          <a:xfrm>
            <a:off x="7258050" y="2759075"/>
            <a:ext cx="0" cy="431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13" name="直接连接符 139312"/>
          <p:cNvSpPr/>
          <p:nvPr/>
        </p:nvSpPr>
        <p:spPr>
          <a:xfrm>
            <a:off x="7467600" y="3843338"/>
            <a:ext cx="0" cy="1619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9314" name="直接连接符 139313"/>
          <p:cNvSpPr/>
          <p:nvPr/>
        </p:nvSpPr>
        <p:spPr>
          <a:xfrm flipH="1">
            <a:off x="6065838" y="4005263"/>
            <a:ext cx="14017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15" name="直接连接符 139314"/>
          <p:cNvSpPr/>
          <p:nvPr/>
        </p:nvSpPr>
        <p:spPr>
          <a:xfrm flipH="1">
            <a:off x="2559050" y="4830763"/>
            <a:ext cx="7715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stealth" w="lg" len="lg"/>
          </a:ln>
        </p:spPr>
      </p:sp>
      <p:sp>
        <p:nvSpPr>
          <p:cNvPr id="139316" name="直接连接符 139315"/>
          <p:cNvSpPr/>
          <p:nvPr/>
        </p:nvSpPr>
        <p:spPr>
          <a:xfrm>
            <a:off x="2698750" y="1809750"/>
            <a:ext cx="58213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9317" name="直接连接符 139316"/>
          <p:cNvSpPr/>
          <p:nvPr/>
        </p:nvSpPr>
        <p:spPr>
          <a:xfrm>
            <a:off x="8520113" y="1809750"/>
            <a:ext cx="0" cy="28479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9318" name="直接连接符 139317"/>
          <p:cNvSpPr/>
          <p:nvPr/>
        </p:nvSpPr>
        <p:spPr>
          <a:xfrm flipH="1">
            <a:off x="8169275" y="4657725"/>
            <a:ext cx="3508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9319" name="标题 139318"/>
          <p:cNvSpPr/>
          <p:nvPr>
            <p:ph type="title"/>
          </p:nvPr>
        </p:nvSpPr>
        <p:spPr>
          <a:xfrm>
            <a:off x="584200" y="588963"/>
            <a:ext cx="8153400" cy="501650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CA-PDCA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循环轮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139320" name="组合 139319"/>
          <p:cNvGrpSpPr/>
          <p:nvPr/>
        </p:nvGrpSpPr>
        <p:grpSpPr>
          <a:xfrm>
            <a:off x="4862513" y="4344988"/>
            <a:ext cx="1219200" cy="1219200"/>
            <a:chOff x="3216" y="2917"/>
            <a:chExt cx="768" cy="768"/>
          </a:xfrm>
        </p:grpSpPr>
        <p:grpSp>
          <p:nvGrpSpPr>
            <p:cNvPr id="139321" name="组合 139320"/>
            <p:cNvGrpSpPr/>
            <p:nvPr/>
          </p:nvGrpSpPr>
          <p:grpSpPr>
            <a:xfrm>
              <a:off x="3216" y="2917"/>
              <a:ext cx="768" cy="768"/>
              <a:chOff x="2976" y="2928"/>
              <a:chExt cx="864" cy="816"/>
            </a:xfrm>
          </p:grpSpPr>
          <p:sp>
            <p:nvSpPr>
              <p:cNvPr id="139322" name="椭圆 139321"/>
              <p:cNvSpPr/>
              <p:nvPr/>
            </p:nvSpPr>
            <p:spPr>
              <a:xfrm>
                <a:off x="2976" y="2928"/>
                <a:ext cx="864" cy="816"/>
              </a:xfrm>
              <a:prstGeom prst="ellipse">
                <a:avLst/>
              </a:prstGeom>
              <a:noFill/>
              <a:ln w="9525" cap="flat" cmpd="sng">
                <a:solidFill>
                  <a:srgbClr val="18EDE8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9323" name="直接连接符 139322"/>
              <p:cNvSpPr/>
              <p:nvPr/>
            </p:nvSpPr>
            <p:spPr>
              <a:xfrm>
                <a:off x="3408" y="2928"/>
                <a:ext cx="0" cy="816"/>
              </a:xfrm>
              <a:prstGeom prst="line">
                <a:avLst/>
              </a:prstGeom>
              <a:ln w="9525" cap="flat" cmpd="sng">
                <a:solidFill>
                  <a:srgbClr val="18EDE8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9324" name="直接连接符 139323"/>
              <p:cNvSpPr/>
              <p:nvPr/>
            </p:nvSpPr>
            <p:spPr>
              <a:xfrm>
                <a:off x="2976" y="3343"/>
                <a:ext cx="864" cy="0"/>
              </a:xfrm>
              <a:prstGeom prst="line">
                <a:avLst/>
              </a:prstGeom>
              <a:ln w="9525" cap="flat" cmpd="sng">
                <a:solidFill>
                  <a:srgbClr val="18EDE8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9325" name="文本框 139324"/>
            <p:cNvSpPr txBox="1"/>
            <p:nvPr/>
          </p:nvSpPr>
          <p:spPr>
            <a:xfrm>
              <a:off x="3312" y="3013"/>
              <a:ext cx="25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18EDE8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2400" b="1" u="none">
                <a:solidFill>
                  <a:srgbClr val="18EDE8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9326" name="文本框 139325"/>
            <p:cNvSpPr txBox="1"/>
            <p:nvPr/>
          </p:nvSpPr>
          <p:spPr>
            <a:xfrm>
              <a:off x="3312" y="3301"/>
              <a:ext cx="25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18EDE8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2400" b="1" u="none">
                <a:solidFill>
                  <a:srgbClr val="18EDE8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9327" name="文本框 139326"/>
            <p:cNvSpPr txBox="1"/>
            <p:nvPr/>
          </p:nvSpPr>
          <p:spPr>
            <a:xfrm>
              <a:off x="3648" y="3013"/>
              <a:ext cx="24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18EDE8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P</a:t>
              </a:r>
              <a:endParaRPr lang="en-US" altLang="zh-TW" sz="2400" b="1" u="none">
                <a:solidFill>
                  <a:srgbClr val="18EDE8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9328" name="文本框 139327"/>
            <p:cNvSpPr txBox="1"/>
            <p:nvPr/>
          </p:nvSpPr>
          <p:spPr>
            <a:xfrm>
              <a:off x="3648" y="3301"/>
              <a:ext cx="254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400" b="1" u="none">
                  <a:solidFill>
                    <a:srgbClr val="18EDE8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2400" b="1" u="none">
                <a:solidFill>
                  <a:srgbClr val="18EDE8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38339" name="标题 138338"/>
          <p:cNvSpPr/>
          <p:nvPr>
            <p:ph type="title"/>
          </p:nvPr>
        </p:nvSpPr>
        <p:spPr>
          <a:xfrm>
            <a:off x="468313" y="619125"/>
            <a:ext cx="8153400" cy="515938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S-D-C-A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38340" name="文本占位符 138339"/>
          <p:cNvSpPr>
            <a:spLocks noGrp="1"/>
          </p:cNvSpPr>
          <p:nvPr>
            <p:ph type="body" idx="1"/>
          </p:nvPr>
        </p:nvSpPr>
        <p:spPr>
          <a:xfrm>
            <a:off x="533400" y="1589088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标准化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Standardization-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实行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检核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-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行动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所有制程在开始运作时都会不稳定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在这个阶段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稳定制程使产量固定是很重要的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待标准建立了并且稳定了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PDCA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则是用来改变制程提升水平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.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但是一旦制程一改变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又会马上变得不稳定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需要以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SDCA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加以稳定化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0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8340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0">
                                            <p:txEl>
                                              <p:charRg st="2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8340">
                                            <p:txEl>
                                              <p:charRg st="29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0">
                                            <p:txEl>
                                              <p:charRg st="69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8340">
                                            <p:txEl>
                                              <p:charRg st="69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340" grpId="0" bldLvl="2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37303" name="组合 137302"/>
          <p:cNvGrpSpPr/>
          <p:nvPr/>
        </p:nvGrpSpPr>
        <p:grpSpPr>
          <a:xfrm>
            <a:off x="1384300" y="1446213"/>
            <a:ext cx="6149975" cy="4408487"/>
            <a:chOff x="808" y="1020"/>
            <a:chExt cx="4368" cy="3408"/>
          </a:xfrm>
        </p:grpSpPr>
        <p:grpSp>
          <p:nvGrpSpPr>
            <p:cNvPr id="137232" name="组合 137231"/>
            <p:cNvGrpSpPr/>
            <p:nvPr/>
          </p:nvGrpSpPr>
          <p:grpSpPr>
            <a:xfrm>
              <a:off x="808" y="1020"/>
              <a:ext cx="4368" cy="2304"/>
              <a:chOff x="528" y="960"/>
              <a:chExt cx="4368" cy="2304"/>
            </a:xfrm>
          </p:grpSpPr>
          <p:sp>
            <p:nvSpPr>
              <p:cNvPr id="137233" name="直接连接符 137232"/>
              <p:cNvSpPr/>
              <p:nvPr/>
            </p:nvSpPr>
            <p:spPr>
              <a:xfrm flipV="1">
                <a:off x="528" y="2592"/>
                <a:ext cx="96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4" name="直接连接符 137233"/>
              <p:cNvSpPr/>
              <p:nvPr/>
            </p:nvSpPr>
            <p:spPr>
              <a:xfrm>
                <a:off x="624" y="2592"/>
                <a:ext cx="96" cy="67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5" name="直接连接符 137234"/>
              <p:cNvSpPr/>
              <p:nvPr/>
            </p:nvSpPr>
            <p:spPr>
              <a:xfrm flipV="1">
                <a:off x="720" y="2736"/>
                <a:ext cx="96" cy="52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6" name="直接连接符 137235"/>
              <p:cNvSpPr/>
              <p:nvPr/>
            </p:nvSpPr>
            <p:spPr>
              <a:xfrm>
                <a:off x="816" y="2736"/>
                <a:ext cx="96" cy="52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7" name="直接连接符 137236"/>
              <p:cNvSpPr/>
              <p:nvPr/>
            </p:nvSpPr>
            <p:spPr>
              <a:xfrm flipV="1">
                <a:off x="912" y="2832"/>
                <a:ext cx="96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8" name="直接连接符 137237"/>
              <p:cNvSpPr/>
              <p:nvPr/>
            </p:nvSpPr>
            <p:spPr>
              <a:xfrm>
                <a:off x="1008" y="2832"/>
                <a:ext cx="96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39" name="直接连接符 137238"/>
              <p:cNvSpPr/>
              <p:nvPr/>
            </p:nvSpPr>
            <p:spPr>
              <a:xfrm flipV="1">
                <a:off x="1104" y="2976"/>
                <a:ext cx="9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0" name="直接连接符 137239"/>
              <p:cNvSpPr/>
              <p:nvPr/>
            </p:nvSpPr>
            <p:spPr>
              <a:xfrm>
                <a:off x="1200" y="2976"/>
                <a:ext cx="110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1" name="直接连接符 137240"/>
              <p:cNvSpPr/>
              <p:nvPr/>
            </p:nvSpPr>
            <p:spPr>
              <a:xfrm flipV="1">
                <a:off x="2304" y="1920"/>
                <a:ext cx="0" cy="10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2" name="直接连接符 137241"/>
              <p:cNvSpPr/>
              <p:nvPr/>
            </p:nvSpPr>
            <p:spPr>
              <a:xfrm>
                <a:off x="2304" y="1920"/>
                <a:ext cx="96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3" name="直接连接符 137242"/>
              <p:cNvSpPr/>
              <p:nvPr/>
            </p:nvSpPr>
            <p:spPr>
              <a:xfrm flipV="1">
                <a:off x="2400" y="1968"/>
                <a:ext cx="96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4" name="直接连接符 137243"/>
              <p:cNvSpPr/>
              <p:nvPr/>
            </p:nvSpPr>
            <p:spPr>
              <a:xfrm>
                <a:off x="2496" y="1968"/>
                <a:ext cx="48" cy="3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5" name="直接连接符 137244"/>
              <p:cNvSpPr/>
              <p:nvPr/>
            </p:nvSpPr>
            <p:spPr>
              <a:xfrm flipV="1">
                <a:off x="2544" y="2016"/>
                <a:ext cx="9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6" name="直接连接符 137245"/>
              <p:cNvSpPr/>
              <p:nvPr/>
            </p:nvSpPr>
            <p:spPr>
              <a:xfrm>
                <a:off x="2640" y="2016"/>
                <a:ext cx="9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7" name="直接连接符 137246"/>
              <p:cNvSpPr/>
              <p:nvPr/>
            </p:nvSpPr>
            <p:spPr>
              <a:xfrm flipV="1">
                <a:off x="2736" y="2064"/>
                <a:ext cx="48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8" name="直接连接符 137247"/>
              <p:cNvSpPr/>
              <p:nvPr/>
            </p:nvSpPr>
            <p:spPr>
              <a:xfrm>
                <a:off x="2784" y="2064"/>
                <a:ext cx="96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49" name="直接连接符 137248"/>
              <p:cNvSpPr/>
              <p:nvPr/>
            </p:nvSpPr>
            <p:spPr>
              <a:xfrm>
                <a:off x="2880" y="2256"/>
                <a:ext cx="100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0" name="直接连接符 137249"/>
              <p:cNvSpPr/>
              <p:nvPr/>
            </p:nvSpPr>
            <p:spPr>
              <a:xfrm flipV="1">
                <a:off x="3888" y="960"/>
                <a:ext cx="0" cy="12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1" name="直接连接符 137250"/>
              <p:cNvSpPr/>
              <p:nvPr/>
            </p:nvSpPr>
            <p:spPr>
              <a:xfrm>
                <a:off x="3888" y="960"/>
                <a:ext cx="144" cy="43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2" name="直接连接符 137251"/>
              <p:cNvSpPr/>
              <p:nvPr/>
            </p:nvSpPr>
            <p:spPr>
              <a:xfrm flipV="1">
                <a:off x="4032" y="1008"/>
                <a:ext cx="48" cy="3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3" name="直接连接符 137252"/>
              <p:cNvSpPr/>
              <p:nvPr/>
            </p:nvSpPr>
            <p:spPr>
              <a:xfrm>
                <a:off x="4080" y="1008"/>
                <a:ext cx="96" cy="33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4" name="直接连接符 137253"/>
              <p:cNvSpPr/>
              <p:nvPr/>
            </p:nvSpPr>
            <p:spPr>
              <a:xfrm flipV="1">
                <a:off x="4176" y="1056"/>
                <a:ext cx="48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5" name="直接连接符 137254"/>
              <p:cNvSpPr/>
              <p:nvPr/>
            </p:nvSpPr>
            <p:spPr>
              <a:xfrm>
                <a:off x="4224" y="1056"/>
                <a:ext cx="9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6" name="直接连接符 137255"/>
              <p:cNvSpPr/>
              <p:nvPr/>
            </p:nvSpPr>
            <p:spPr>
              <a:xfrm flipV="1">
                <a:off x="4320" y="1104"/>
                <a:ext cx="48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7" name="直接连接符 137256"/>
              <p:cNvSpPr/>
              <p:nvPr/>
            </p:nvSpPr>
            <p:spPr>
              <a:xfrm>
                <a:off x="4368" y="1104"/>
                <a:ext cx="9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8" name="直接连接符 137257"/>
              <p:cNvSpPr/>
              <p:nvPr/>
            </p:nvSpPr>
            <p:spPr>
              <a:xfrm flipV="1">
                <a:off x="4464" y="1152"/>
                <a:ext cx="48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59" name="直接连接符 137258"/>
              <p:cNvSpPr/>
              <p:nvPr/>
            </p:nvSpPr>
            <p:spPr>
              <a:xfrm>
                <a:off x="4512" y="1152"/>
                <a:ext cx="38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lg" len="lg"/>
              </a:ln>
            </p:spPr>
          </p:sp>
        </p:grpSp>
        <p:grpSp>
          <p:nvGrpSpPr>
            <p:cNvPr id="137260" name="组合 137259"/>
            <p:cNvGrpSpPr/>
            <p:nvPr/>
          </p:nvGrpSpPr>
          <p:grpSpPr>
            <a:xfrm>
              <a:off x="1288" y="2124"/>
              <a:ext cx="768" cy="768"/>
              <a:chOff x="2976" y="2928"/>
              <a:chExt cx="864" cy="816"/>
            </a:xfrm>
          </p:grpSpPr>
          <p:sp>
            <p:nvSpPr>
              <p:cNvPr id="137261" name="椭圆 137260"/>
              <p:cNvSpPr/>
              <p:nvPr/>
            </p:nvSpPr>
            <p:spPr>
              <a:xfrm>
                <a:off x="2976" y="2928"/>
                <a:ext cx="864" cy="816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7262" name="直接连接符 137261"/>
              <p:cNvSpPr/>
              <p:nvPr/>
            </p:nvSpPr>
            <p:spPr>
              <a:xfrm>
                <a:off x="3408" y="2928"/>
                <a:ext cx="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63" name="直接连接符 137262"/>
              <p:cNvSpPr/>
              <p:nvPr/>
            </p:nvSpPr>
            <p:spPr>
              <a:xfrm>
                <a:off x="2976" y="3343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7264" name="直接连接符 137263"/>
            <p:cNvSpPr/>
            <p:nvPr/>
          </p:nvSpPr>
          <p:spPr>
            <a:xfrm>
              <a:off x="2104" y="2172"/>
              <a:ext cx="288" cy="0"/>
            </a:xfrm>
            <a:prstGeom prst="line">
              <a:avLst/>
            </a:prstGeom>
            <a:ln w="9525" cap="flat" cmpd="sng">
              <a:solidFill>
                <a:srgbClr val="3333CC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7265" name="文本框 137264"/>
            <p:cNvSpPr txBox="1"/>
            <p:nvPr/>
          </p:nvSpPr>
          <p:spPr>
            <a:xfrm>
              <a:off x="1383" y="2289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66" name="文本框 137265"/>
            <p:cNvSpPr txBox="1"/>
            <p:nvPr/>
          </p:nvSpPr>
          <p:spPr>
            <a:xfrm>
              <a:off x="1383" y="2577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67" name="文本框 137266"/>
            <p:cNvSpPr txBox="1"/>
            <p:nvPr/>
          </p:nvSpPr>
          <p:spPr>
            <a:xfrm>
              <a:off x="1720" y="2289"/>
              <a:ext cx="232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P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68" name="文本框 137267"/>
            <p:cNvSpPr txBox="1"/>
            <p:nvPr/>
          </p:nvSpPr>
          <p:spPr>
            <a:xfrm>
              <a:off x="1720" y="2577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37269" name="组合 137268"/>
            <p:cNvGrpSpPr/>
            <p:nvPr/>
          </p:nvGrpSpPr>
          <p:grpSpPr>
            <a:xfrm>
              <a:off x="2824" y="1260"/>
              <a:ext cx="768" cy="768"/>
              <a:chOff x="2976" y="2928"/>
              <a:chExt cx="864" cy="816"/>
            </a:xfrm>
          </p:grpSpPr>
          <p:sp>
            <p:nvSpPr>
              <p:cNvPr id="137270" name="椭圆 137269"/>
              <p:cNvSpPr/>
              <p:nvPr/>
            </p:nvSpPr>
            <p:spPr>
              <a:xfrm>
                <a:off x="2976" y="2928"/>
                <a:ext cx="864" cy="816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7271" name="直接连接符 137270"/>
              <p:cNvSpPr/>
              <p:nvPr/>
            </p:nvSpPr>
            <p:spPr>
              <a:xfrm>
                <a:off x="3408" y="2928"/>
                <a:ext cx="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72" name="直接连接符 137271"/>
              <p:cNvSpPr/>
              <p:nvPr/>
            </p:nvSpPr>
            <p:spPr>
              <a:xfrm>
                <a:off x="2976" y="3343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7273" name="直接连接符 137272"/>
            <p:cNvSpPr/>
            <p:nvPr/>
          </p:nvSpPr>
          <p:spPr>
            <a:xfrm>
              <a:off x="3640" y="1308"/>
              <a:ext cx="288" cy="0"/>
            </a:xfrm>
            <a:prstGeom prst="line">
              <a:avLst/>
            </a:prstGeom>
            <a:ln w="9525" cap="flat" cmpd="sng">
              <a:solidFill>
                <a:srgbClr val="3333CC"/>
              </a:solidFill>
              <a:prstDash val="solid"/>
              <a:headEnd type="none" w="med" len="med"/>
              <a:tailEnd type="triangle" w="lg" len="lg"/>
            </a:ln>
          </p:spPr>
        </p:sp>
        <p:sp>
          <p:nvSpPr>
            <p:cNvPr id="137274" name="文本框 137273"/>
            <p:cNvSpPr txBox="1"/>
            <p:nvPr/>
          </p:nvSpPr>
          <p:spPr>
            <a:xfrm>
              <a:off x="2920" y="1425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75" name="文本框 137274"/>
            <p:cNvSpPr txBox="1"/>
            <p:nvPr/>
          </p:nvSpPr>
          <p:spPr>
            <a:xfrm>
              <a:off x="2920" y="1711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76" name="文本框 137275"/>
            <p:cNvSpPr txBox="1"/>
            <p:nvPr/>
          </p:nvSpPr>
          <p:spPr>
            <a:xfrm>
              <a:off x="3257" y="1425"/>
              <a:ext cx="232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P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77" name="文本框 137276"/>
            <p:cNvSpPr txBox="1"/>
            <p:nvPr/>
          </p:nvSpPr>
          <p:spPr>
            <a:xfrm>
              <a:off x="3257" y="1711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37278" name="组合 137277"/>
            <p:cNvGrpSpPr/>
            <p:nvPr/>
          </p:nvGrpSpPr>
          <p:grpSpPr>
            <a:xfrm>
              <a:off x="1768" y="3660"/>
              <a:ext cx="768" cy="768"/>
              <a:chOff x="2976" y="2928"/>
              <a:chExt cx="864" cy="816"/>
            </a:xfrm>
          </p:grpSpPr>
          <p:sp>
            <p:nvSpPr>
              <p:cNvPr id="137279" name="椭圆 137278"/>
              <p:cNvSpPr/>
              <p:nvPr/>
            </p:nvSpPr>
            <p:spPr>
              <a:xfrm>
                <a:off x="2976" y="2928"/>
                <a:ext cx="864" cy="816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7280" name="直接连接符 137279"/>
              <p:cNvSpPr/>
              <p:nvPr/>
            </p:nvSpPr>
            <p:spPr>
              <a:xfrm>
                <a:off x="3408" y="2928"/>
                <a:ext cx="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81" name="直接连接符 137280"/>
              <p:cNvSpPr/>
              <p:nvPr/>
            </p:nvSpPr>
            <p:spPr>
              <a:xfrm>
                <a:off x="2976" y="3343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7282" name="文本框 137281"/>
            <p:cNvSpPr txBox="1"/>
            <p:nvPr/>
          </p:nvSpPr>
          <p:spPr>
            <a:xfrm>
              <a:off x="1864" y="3824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83" name="文本框 137282"/>
            <p:cNvSpPr txBox="1"/>
            <p:nvPr/>
          </p:nvSpPr>
          <p:spPr>
            <a:xfrm>
              <a:off x="1864" y="4113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84" name="文本框 137283"/>
            <p:cNvSpPr txBox="1"/>
            <p:nvPr/>
          </p:nvSpPr>
          <p:spPr>
            <a:xfrm>
              <a:off x="2200" y="3824"/>
              <a:ext cx="232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S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85" name="文本框 137284"/>
            <p:cNvSpPr txBox="1"/>
            <p:nvPr/>
          </p:nvSpPr>
          <p:spPr>
            <a:xfrm>
              <a:off x="2200" y="4113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86" name="直接连接符 137285"/>
            <p:cNvSpPr/>
            <p:nvPr/>
          </p:nvSpPr>
          <p:spPr>
            <a:xfrm>
              <a:off x="2584" y="3516"/>
              <a:ext cx="0" cy="336"/>
            </a:xfrm>
            <a:prstGeom prst="line">
              <a:avLst/>
            </a:prstGeom>
            <a:ln w="9525" cap="flat" cmpd="sng">
              <a:solidFill>
                <a:srgbClr val="3333CC"/>
              </a:solidFill>
              <a:prstDash val="solid"/>
              <a:headEnd type="triangle" w="lg" len="lg"/>
              <a:tailEnd type="none" w="med" len="med"/>
            </a:ln>
          </p:spPr>
        </p:sp>
        <p:grpSp>
          <p:nvGrpSpPr>
            <p:cNvPr id="137287" name="组合 137286"/>
            <p:cNvGrpSpPr/>
            <p:nvPr/>
          </p:nvGrpSpPr>
          <p:grpSpPr>
            <a:xfrm>
              <a:off x="3160" y="2844"/>
              <a:ext cx="768" cy="768"/>
              <a:chOff x="2976" y="2928"/>
              <a:chExt cx="864" cy="816"/>
            </a:xfrm>
          </p:grpSpPr>
          <p:sp>
            <p:nvSpPr>
              <p:cNvPr id="137288" name="椭圆 137287"/>
              <p:cNvSpPr/>
              <p:nvPr/>
            </p:nvSpPr>
            <p:spPr>
              <a:xfrm>
                <a:off x="2976" y="2928"/>
                <a:ext cx="864" cy="816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7289" name="直接连接符 137288"/>
              <p:cNvSpPr/>
              <p:nvPr/>
            </p:nvSpPr>
            <p:spPr>
              <a:xfrm>
                <a:off x="3408" y="2928"/>
                <a:ext cx="0" cy="81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7290" name="直接连接符 137289"/>
              <p:cNvSpPr/>
              <p:nvPr/>
            </p:nvSpPr>
            <p:spPr>
              <a:xfrm>
                <a:off x="2976" y="3343"/>
                <a:ext cx="86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37291" name="文本框 137290"/>
            <p:cNvSpPr txBox="1"/>
            <p:nvPr/>
          </p:nvSpPr>
          <p:spPr>
            <a:xfrm>
              <a:off x="3257" y="3008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92" name="文本框 137291"/>
            <p:cNvSpPr txBox="1"/>
            <p:nvPr/>
          </p:nvSpPr>
          <p:spPr>
            <a:xfrm>
              <a:off x="3257" y="3295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93" name="文本框 137292"/>
            <p:cNvSpPr txBox="1"/>
            <p:nvPr/>
          </p:nvSpPr>
          <p:spPr>
            <a:xfrm>
              <a:off x="3592" y="3008"/>
              <a:ext cx="232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S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94" name="文本框 137293"/>
            <p:cNvSpPr txBox="1"/>
            <p:nvPr/>
          </p:nvSpPr>
          <p:spPr>
            <a:xfrm>
              <a:off x="3592" y="3295"/>
              <a:ext cx="241" cy="2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7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700" b="1" u="none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295" name="直接连接符 137294"/>
            <p:cNvSpPr/>
            <p:nvPr/>
          </p:nvSpPr>
          <p:spPr>
            <a:xfrm>
              <a:off x="3976" y="2700"/>
              <a:ext cx="0" cy="336"/>
            </a:xfrm>
            <a:prstGeom prst="line">
              <a:avLst/>
            </a:prstGeom>
            <a:ln w="9525" cap="flat" cmpd="sng">
              <a:solidFill>
                <a:srgbClr val="3333CC"/>
              </a:solidFill>
              <a:prstDash val="solid"/>
              <a:headEnd type="triangle" w="lg" len="lg"/>
              <a:tailEnd type="none" w="med" len="med"/>
            </a:ln>
          </p:spPr>
        </p:sp>
        <p:sp>
          <p:nvSpPr>
            <p:cNvPr id="137296" name="左大括号 137295"/>
            <p:cNvSpPr/>
            <p:nvPr/>
          </p:nvSpPr>
          <p:spPr>
            <a:xfrm rot="-5400000">
              <a:off x="1600" y="2628"/>
              <a:ext cx="192" cy="1776"/>
            </a:xfrm>
            <a:prstGeom prst="leftBrace">
              <a:avLst>
                <a:gd name="adj1" fmla="val 77083"/>
                <a:gd name="adj2" fmla="val 50000"/>
              </a:avLst>
            </a:prstGeom>
            <a:noFill/>
            <a:ln w="1270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7297" name="左大括号 137296"/>
            <p:cNvSpPr/>
            <p:nvPr/>
          </p:nvSpPr>
          <p:spPr>
            <a:xfrm rot="-5400000">
              <a:off x="3256" y="1836"/>
              <a:ext cx="240" cy="1584"/>
            </a:xfrm>
            <a:prstGeom prst="leftBrace">
              <a:avLst>
                <a:gd name="adj1" fmla="val 55000"/>
                <a:gd name="adj2" fmla="val 50000"/>
              </a:avLst>
            </a:prstGeom>
            <a:noFill/>
            <a:ln w="1270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7298" name="左大括号 137297"/>
            <p:cNvSpPr/>
            <p:nvPr/>
          </p:nvSpPr>
          <p:spPr>
            <a:xfrm>
              <a:off x="2356" y="1956"/>
              <a:ext cx="192" cy="1056"/>
            </a:xfrm>
            <a:prstGeom prst="leftBrace">
              <a:avLst>
                <a:gd name="adj1" fmla="val 45833"/>
                <a:gd name="adj2" fmla="val 50000"/>
              </a:avLst>
            </a:prstGeom>
            <a:noFill/>
            <a:ln w="1270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7299" name="左大括号 137298"/>
            <p:cNvSpPr/>
            <p:nvPr/>
          </p:nvSpPr>
          <p:spPr>
            <a:xfrm>
              <a:off x="3928" y="1020"/>
              <a:ext cx="192" cy="1296"/>
            </a:xfrm>
            <a:prstGeom prst="leftBrace">
              <a:avLst>
                <a:gd name="adj1" fmla="val 56250"/>
                <a:gd name="adj2" fmla="val 50000"/>
              </a:avLst>
            </a:prstGeom>
            <a:noFill/>
            <a:ln w="12700" cap="flat" cmpd="sng">
              <a:solidFill>
                <a:srgbClr val="3333CC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7300" name="文本框 137299"/>
            <p:cNvSpPr txBox="1"/>
            <p:nvPr/>
          </p:nvSpPr>
          <p:spPr>
            <a:xfrm>
              <a:off x="2671" y="3933"/>
              <a:ext cx="1201" cy="4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zh-TW" altLang="en-US" sz="1700" u="none" dirty="0">
                  <a:latin typeface="Arial" panose="020B0604020202020204" pitchFamily="34" charset="0"/>
                  <a:ea typeface="汉仪旗黑-55简" panose="00020600040101010101" charset="-122"/>
                </a:rPr>
                <a:t>属于兵力的维持</a:t>
              </a:r>
              <a:endParaRPr lang="zh-TW" altLang="en-US" sz="17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7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700" u="none" dirty="0">
                  <a:latin typeface="Arial" panose="020B0604020202020204" pitchFamily="34" charset="0"/>
                  <a:ea typeface="汉仪旗黑-55简" panose="00020600040101010101" charset="-122"/>
                </a:rPr>
                <a:t>将制程稳定化</a:t>
              </a:r>
              <a:r>
                <a:rPr lang="en-US" altLang="zh-TW" sz="17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7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7301" name="文本框 137300"/>
            <p:cNvSpPr txBox="1"/>
            <p:nvPr/>
          </p:nvSpPr>
          <p:spPr>
            <a:xfrm>
              <a:off x="1191" y="1558"/>
              <a:ext cx="1303" cy="4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zh-TW" altLang="en-US" sz="1700" u="none" dirty="0">
                  <a:latin typeface="Arial" panose="020B0604020202020204" pitchFamily="34" charset="0"/>
                  <a:ea typeface="汉仪旗黑-55简" panose="00020600040101010101" charset="-122"/>
                </a:rPr>
                <a:t>属于兵力的提升</a:t>
              </a:r>
              <a:endParaRPr lang="zh-TW" altLang="en-US" sz="17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7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700" u="none" dirty="0">
                  <a:latin typeface="Arial" panose="020B0604020202020204" pitchFamily="34" charset="0"/>
                  <a:ea typeface="汉仪旗黑-55简" panose="00020600040101010101" charset="-122"/>
                </a:rPr>
                <a:t>提升制程的能力</a:t>
              </a:r>
              <a:r>
                <a:rPr lang="en-US" altLang="zh-TW" sz="17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7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37302" name="标题 137301"/>
          <p:cNvSpPr/>
          <p:nvPr>
            <p:ph type="title"/>
          </p:nvPr>
        </p:nvSpPr>
        <p:spPr>
          <a:xfrm>
            <a:off x="481013" y="633413"/>
            <a:ext cx="8153400" cy="503237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PDCA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与 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SDCA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35238" name="标题 135237"/>
          <p:cNvSpPr/>
          <p:nvPr>
            <p:ph type="title"/>
          </p:nvPr>
        </p:nvSpPr>
        <p:spPr>
          <a:xfrm>
            <a:off x="407988" y="633413"/>
            <a:ext cx="8153400" cy="501650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PDCA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 ,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 CA-PDCA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与 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SDCA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135261" name="组合 135260"/>
          <p:cNvGrpSpPr/>
          <p:nvPr/>
        </p:nvGrpSpPr>
        <p:grpSpPr>
          <a:xfrm>
            <a:off x="1552575" y="1660525"/>
            <a:ext cx="5832475" cy="4278313"/>
            <a:chOff x="1185" y="1046"/>
            <a:chExt cx="3674" cy="2695"/>
          </a:xfrm>
        </p:grpSpPr>
        <p:grpSp>
          <p:nvGrpSpPr>
            <p:cNvPr id="135221" name="组合 135220"/>
            <p:cNvGrpSpPr/>
            <p:nvPr/>
          </p:nvGrpSpPr>
          <p:grpSpPr>
            <a:xfrm>
              <a:off x="2625" y="1046"/>
              <a:ext cx="768" cy="768"/>
              <a:chOff x="2688" y="1056"/>
              <a:chExt cx="768" cy="768"/>
            </a:xfrm>
          </p:grpSpPr>
          <p:sp>
            <p:nvSpPr>
              <p:cNvPr id="135222" name="椭圆 135221"/>
              <p:cNvSpPr/>
              <p:nvPr/>
            </p:nvSpPr>
            <p:spPr>
              <a:xfrm>
                <a:off x="2688" y="1056"/>
                <a:ext cx="768" cy="768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5223" name="直接连接符 135222"/>
              <p:cNvSpPr/>
              <p:nvPr/>
            </p:nvSpPr>
            <p:spPr>
              <a:xfrm>
                <a:off x="3072" y="1056"/>
                <a:ext cx="0" cy="76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5224" name="直接连接符 135223"/>
              <p:cNvSpPr/>
              <p:nvPr/>
            </p:nvSpPr>
            <p:spPr>
              <a:xfrm>
                <a:off x="2688" y="1447"/>
                <a:ext cx="76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5225" name="文本框 135224"/>
              <p:cNvSpPr txBox="1"/>
              <p:nvPr/>
            </p:nvSpPr>
            <p:spPr>
              <a:xfrm>
                <a:off x="2784" y="1152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A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26" name="文本框 135225"/>
              <p:cNvSpPr txBox="1"/>
              <p:nvPr/>
            </p:nvSpPr>
            <p:spPr>
              <a:xfrm>
                <a:off x="2784" y="1462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C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27" name="文本框 135226"/>
              <p:cNvSpPr txBox="1"/>
              <p:nvPr/>
            </p:nvSpPr>
            <p:spPr>
              <a:xfrm>
                <a:off x="3120" y="1152"/>
                <a:ext cx="243" cy="290"/>
              </a:xfrm>
              <a:prstGeom prst="rect">
                <a:avLst/>
              </a:prstGeom>
              <a:solidFill>
                <a:srgbClr val="18EDE8"/>
              </a:solidFill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FFFFFF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P</a:t>
                </a:r>
                <a:endParaRPr lang="en-US" altLang="zh-TW" sz="2400" b="1" u="none">
                  <a:effectLst>
                    <a:outerShdw blurRad="38100" dist="38100" dir="2700000">
                      <a:srgbClr val="FFFFFF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28" name="文本框 135227"/>
              <p:cNvSpPr txBox="1"/>
              <p:nvPr/>
            </p:nvSpPr>
            <p:spPr>
              <a:xfrm>
                <a:off x="3120" y="1462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D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35229" name="组合 135228"/>
            <p:cNvGrpSpPr/>
            <p:nvPr/>
          </p:nvGrpSpPr>
          <p:grpSpPr>
            <a:xfrm>
              <a:off x="1185" y="2087"/>
              <a:ext cx="768" cy="768"/>
              <a:chOff x="3024" y="2688"/>
              <a:chExt cx="768" cy="768"/>
            </a:xfrm>
          </p:grpSpPr>
          <p:grpSp>
            <p:nvGrpSpPr>
              <p:cNvPr id="135230" name="组合 135229"/>
              <p:cNvGrpSpPr/>
              <p:nvPr/>
            </p:nvGrpSpPr>
            <p:grpSpPr>
              <a:xfrm>
                <a:off x="3024" y="2688"/>
                <a:ext cx="768" cy="768"/>
                <a:chOff x="2976" y="2928"/>
                <a:chExt cx="864" cy="816"/>
              </a:xfrm>
            </p:grpSpPr>
            <p:sp>
              <p:nvSpPr>
                <p:cNvPr id="135231" name="椭圆 135230"/>
                <p:cNvSpPr/>
                <p:nvPr/>
              </p:nvSpPr>
              <p:spPr>
                <a:xfrm>
                  <a:off x="2976" y="2928"/>
                  <a:ext cx="864" cy="816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5232" name="直接连接符 135231"/>
                <p:cNvSpPr/>
                <p:nvPr/>
              </p:nvSpPr>
              <p:spPr>
                <a:xfrm>
                  <a:off x="3408" y="2928"/>
                  <a:ext cx="0" cy="81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35233" name="直接连接符 135232"/>
                <p:cNvSpPr/>
                <p:nvPr/>
              </p:nvSpPr>
              <p:spPr>
                <a:xfrm>
                  <a:off x="2976" y="3343"/>
                  <a:ext cx="864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135234" name="文本框 135233"/>
              <p:cNvSpPr txBox="1"/>
              <p:nvPr/>
            </p:nvSpPr>
            <p:spPr>
              <a:xfrm>
                <a:off x="3120" y="2784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A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35" name="文本框 135234"/>
              <p:cNvSpPr txBox="1"/>
              <p:nvPr/>
            </p:nvSpPr>
            <p:spPr>
              <a:xfrm>
                <a:off x="3120" y="3072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C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36" name="文本框 135235"/>
              <p:cNvSpPr txBox="1"/>
              <p:nvPr/>
            </p:nvSpPr>
            <p:spPr>
              <a:xfrm>
                <a:off x="3456" y="2784"/>
                <a:ext cx="243" cy="290"/>
              </a:xfrm>
              <a:prstGeom prst="rect">
                <a:avLst/>
              </a:prstGeom>
              <a:solidFill>
                <a:srgbClr val="18EDE8"/>
              </a:solidFill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FFFFFF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S</a:t>
                </a:r>
                <a:endParaRPr lang="en-US" altLang="zh-TW" sz="2400" b="1" u="none">
                  <a:effectLst>
                    <a:outerShdw blurRad="38100" dist="38100" dir="2700000">
                      <a:srgbClr val="FFFFFF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37" name="文本框 135236"/>
              <p:cNvSpPr txBox="1"/>
              <p:nvPr/>
            </p:nvSpPr>
            <p:spPr>
              <a:xfrm>
                <a:off x="3456" y="3072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D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sp>
          <p:nvSpPr>
            <p:cNvPr id="135239" name="矩形 135238"/>
            <p:cNvSpPr/>
            <p:nvPr/>
          </p:nvSpPr>
          <p:spPr>
            <a:xfrm>
              <a:off x="2577" y="3165"/>
              <a:ext cx="864" cy="57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>
                <a:lnSpc>
                  <a:spcPct val="100000"/>
                </a:lnSpc>
              </a:pPr>
              <a:r>
                <a:rPr lang="zh-TW" altLang="en-US" sz="2000" u="none" dirty="0">
                  <a:latin typeface="Arial" panose="020B0604020202020204" pitchFamily="34" charset="0"/>
                  <a:ea typeface="汉仪旗黑-55简" panose="00020600040101010101" charset="-122"/>
                </a:rPr>
                <a:t>列出问题点</a:t>
              </a:r>
              <a:endPara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35240" name="组合 135239"/>
            <p:cNvGrpSpPr/>
            <p:nvPr/>
          </p:nvGrpSpPr>
          <p:grpSpPr>
            <a:xfrm>
              <a:off x="2529" y="1814"/>
              <a:ext cx="960" cy="1030"/>
              <a:chOff x="2592" y="1824"/>
              <a:chExt cx="960" cy="1030"/>
            </a:xfrm>
          </p:grpSpPr>
          <p:sp>
            <p:nvSpPr>
              <p:cNvPr id="135241" name="菱形 135240"/>
              <p:cNvSpPr/>
              <p:nvPr/>
            </p:nvSpPr>
            <p:spPr>
              <a:xfrm>
                <a:off x="2592" y="2134"/>
                <a:ext cx="960" cy="720"/>
              </a:xfrm>
              <a:prstGeom prst="diamond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lIns="90000" tIns="46800" rIns="90000" bIns="46800" anchor="ctr" anchorCtr="0"/>
              <a:p>
                <a:pPr>
                  <a:lnSpc>
                    <a:spcPct val="100000"/>
                  </a:lnSpc>
                </a:pPr>
                <a:r>
                  <a:rPr lang="en-US" altLang="zh-TW" sz="2000" b="1" u="none">
                    <a:latin typeface="Arial" panose="020B0604020202020204" pitchFamily="34" charset="0"/>
                    <a:ea typeface="汉仪旗黑-55简" panose="00020600040101010101" charset="-122"/>
                  </a:rPr>
                  <a:t>GAP</a:t>
                </a:r>
                <a:endPara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altLang="zh-TW" sz="2000" b="1" u="none">
                    <a:latin typeface="Arial" panose="020B0604020202020204" pitchFamily="34" charset="0"/>
                    <a:ea typeface="汉仪旗黑-55简" panose="00020600040101010101" charset="-122"/>
                  </a:rPr>
                  <a:t>Analysis</a:t>
                </a:r>
                <a:endPara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cxnSp>
            <p:nvCxnSpPr>
              <p:cNvPr id="135242" name="直接箭头连接符 135241"/>
              <p:cNvCxnSpPr>
                <a:stCxn id="135223" idx="1"/>
                <a:endCxn id="135241" idx="0"/>
              </p:cNvCxnSpPr>
              <p:nvPr/>
            </p:nvCxnSpPr>
            <p:spPr>
              <a:xfrm>
                <a:off x="3072" y="1824"/>
                <a:ext cx="0" cy="310"/>
              </a:xfrm>
              <a:prstGeom prst="straightConnector1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lg" len="lg"/>
              </a:ln>
            </p:spPr>
          </p:cxnSp>
        </p:grpSp>
        <p:grpSp>
          <p:nvGrpSpPr>
            <p:cNvPr id="135243" name="组合 135242"/>
            <p:cNvGrpSpPr/>
            <p:nvPr/>
          </p:nvGrpSpPr>
          <p:grpSpPr>
            <a:xfrm>
              <a:off x="4091" y="2091"/>
              <a:ext cx="768" cy="768"/>
              <a:chOff x="1056" y="1920"/>
              <a:chExt cx="768" cy="768"/>
            </a:xfrm>
          </p:grpSpPr>
          <p:sp>
            <p:nvSpPr>
              <p:cNvPr id="135244" name="椭圆 135243"/>
              <p:cNvSpPr/>
              <p:nvPr/>
            </p:nvSpPr>
            <p:spPr>
              <a:xfrm>
                <a:off x="1056" y="1920"/>
                <a:ext cx="768" cy="768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5245" name="直接连接符 135244"/>
              <p:cNvSpPr/>
              <p:nvPr/>
            </p:nvSpPr>
            <p:spPr>
              <a:xfrm>
                <a:off x="1440" y="1920"/>
                <a:ext cx="0" cy="76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5246" name="直接连接符 135245"/>
              <p:cNvSpPr/>
              <p:nvPr/>
            </p:nvSpPr>
            <p:spPr>
              <a:xfrm>
                <a:off x="1056" y="2311"/>
                <a:ext cx="76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35247" name="文本框 135246"/>
              <p:cNvSpPr txBox="1"/>
              <p:nvPr/>
            </p:nvSpPr>
            <p:spPr>
              <a:xfrm>
                <a:off x="1152" y="2016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A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48" name="文本框 135247"/>
              <p:cNvSpPr txBox="1"/>
              <p:nvPr/>
            </p:nvSpPr>
            <p:spPr>
              <a:xfrm>
                <a:off x="1152" y="2326"/>
                <a:ext cx="254" cy="290"/>
              </a:xfrm>
              <a:prstGeom prst="rect">
                <a:avLst/>
              </a:prstGeom>
              <a:solidFill>
                <a:srgbClr val="18EDE8"/>
              </a:solidFill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FFFFFF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C</a:t>
                </a:r>
                <a:endParaRPr lang="en-US" altLang="zh-TW" sz="2400" b="1" u="none">
                  <a:effectLst>
                    <a:outerShdw blurRad="38100" dist="38100" dir="2700000">
                      <a:srgbClr val="FFFFFF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49" name="文本框 135248"/>
              <p:cNvSpPr txBox="1"/>
              <p:nvPr/>
            </p:nvSpPr>
            <p:spPr>
              <a:xfrm>
                <a:off x="1488" y="2016"/>
                <a:ext cx="24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P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  <p:sp>
            <p:nvSpPr>
              <p:cNvPr id="135250" name="文本框 135249"/>
              <p:cNvSpPr txBox="1"/>
              <p:nvPr/>
            </p:nvSpPr>
            <p:spPr>
              <a:xfrm>
                <a:off x="1488" y="2326"/>
                <a:ext cx="25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b="1" u="none">
                    <a:effectLst>
                      <a:outerShdw blurRad="38100" dist="38100" dir="2700000">
                        <a:srgbClr val="C0C0C0"/>
                      </a:outerShdw>
                    </a:effectLst>
                    <a:latin typeface="Arial" panose="020B0604020202020204" pitchFamily="34" charset="0"/>
                    <a:ea typeface="汉仪旗黑-55简" panose="00020600040101010101" charset="-122"/>
                  </a:rPr>
                  <a:t>D</a:t>
                </a:r>
                <a:endParaRPr lang="en-US" altLang="zh-TW" sz="2400" b="1" u="none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cxnSp>
          <p:nvCxnSpPr>
            <p:cNvPr id="135251" name="肘形连接符 135250"/>
            <p:cNvCxnSpPr>
              <a:stCxn id="135239" idx="3"/>
              <a:endCxn id="135245" idx="1"/>
            </p:cNvCxnSpPr>
            <p:nvPr/>
          </p:nvCxnSpPr>
          <p:spPr>
            <a:xfrm flipV="1">
              <a:off x="3441" y="2859"/>
              <a:ext cx="1034" cy="594"/>
            </a:xfrm>
            <a:prstGeom prst="bentConnector2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135252" name="肘形连接符 135251"/>
            <p:cNvCxnSpPr>
              <a:stCxn id="135232" idx="0"/>
              <a:endCxn id="135224" idx="0"/>
            </p:cNvCxnSpPr>
            <p:nvPr/>
          </p:nvCxnSpPr>
          <p:spPr>
            <a:xfrm rot="16200000">
              <a:off x="1772" y="1234"/>
              <a:ext cx="650" cy="1056"/>
            </a:xfrm>
            <a:prstGeom prst="bentConnector3">
              <a:avLst>
                <a:gd name="adj1" fmla="val 101537"/>
              </a:avLst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cxnSp>
          <p:nvCxnSpPr>
            <p:cNvPr id="135253" name="肘形连接符 135252"/>
            <p:cNvCxnSpPr>
              <a:stCxn id="135245" idx="0"/>
            </p:cNvCxnSpPr>
            <p:nvPr/>
          </p:nvCxnSpPr>
          <p:spPr>
            <a:xfrm rot="-16200000" flipH="1">
              <a:off x="3675" y="1291"/>
              <a:ext cx="133" cy="1466"/>
            </a:xfrm>
            <a:prstGeom prst="bentConnector2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lg" len="lg"/>
            </a:ln>
          </p:spPr>
        </p:cxnSp>
        <p:grpSp>
          <p:nvGrpSpPr>
            <p:cNvPr id="135254" name="组合 135253"/>
            <p:cNvGrpSpPr/>
            <p:nvPr/>
          </p:nvGrpSpPr>
          <p:grpSpPr>
            <a:xfrm>
              <a:off x="3009" y="2822"/>
              <a:ext cx="344" cy="343"/>
              <a:chOff x="3072" y="2832"/>
              <a:chExt cx="344" cy="343"/>
            </a:xfrm>
          </p:grpSpPr>
          <p:cxnSp>
            <p:nvCxnSpPr>
              <p:cNvPr id="135255" name="直接箭头连接符 135254"/>
              <p:cNvCxnSpPr>
                <a:stCxn id="135241" idx="2"/>
                <a:endCxn id="135239" idx="0"/>
              </p:cNvCxnSpPr>
              <p:nvPr/>
            </p:nvCxnSpPr>
            <p:spPr>
              <a:xfrm>
                <a:off x="3072" y="2854"/>
                <a:ext cx="0" cy="321"/>
              </a:xfrm>
              <a:prstGeom prst="straightConnector1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lg" len="lg"/>
              </a:ln>
            </p:spPr>
          </p:cxnSp>
          <p:sp>
            <p:nvSpPr>
              <p:cNvPr id="135256" name="文本框 135255"/>
              <p:cNvSpPr txBox="1"/>
              <p:nvPr/>
            </p:nvSpPr>
            <p:spPr>
              <a:xfrm>
                <a:off x="3111" y="2832"/>
                <a:ext cx="305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u="none">
                    <a:latin typeface="Arial" panose="020B0604020202020204" pitchFamily="34" charset="0"/>
                    <a:ea typeface="汉仪旗黑-55简" panose="00020600040101010101" charset="-122"/>
                  </a:rPr>
                  <a:t>(-)</a:t>
                </a:r>
                <a:endParaRPr lang="en-US" altLang="zh-TW" sz="2400" u="none"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35257" name="组合 135256"/>
            <p:cNvGrpSpPr/>
            <p:nvPr/>
          </p:nvGrpSpPr>
          <p:grpSpPr>
            <a:xfrm>
              <a:off x="1953" y="2176"/>
              <a:ext cx="576" cy="308"/>
              <a:chOff x="2016" y="2186"/>
              <a:chExt cx="576" cy="308"/>
            </a:xfrm>
          </p:grpSpPr>
          <p:cxnSp>
            <p:nvCxnSpPr>
              <p:cNvPr id="135258" name="肘形连接符 135257"/>
              <p:cNvCxnSpPr>
                <a:stCxn id="135241" idx="1"/>
                <a:endCxn id="135233" idx="1"/>
              </p:cNvCxnSpPr>
              <p:nvPr/>
            </p:nvCxnSpPr>
            <p:spPr>
              <a:xfrm rot="10800000">
                <a:off x="2016" y="2488"/>
                <a:ext cx="576" cy="6"/>
              </a:xfrm>
              <a:prstGeom prst="bentConnector2">
                <a:avLst/>
              </a:prstGeom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triangle" w="lg" len="lg"/>
              </a:ln>
            </p:spPr>
          </p:cxnSp>
          <p:sp>
            <p:nvSpPr>
              <p:cNvPr id="135259" name="文本框 135258"/>
              <p:cNvSpPr txBox="1"/>
              <p:nvPr/>
            </p:nvSpPr>
            <p:spPr>
              <a:xfrm>
                <a:off x="2194" y="2186"/>
                <a:ext cx="353" cy="29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2400" u="none">
                    <a:latin typeface="Arial" panose="020B0604020202020204" pitchFamily="34" charset="0"/>
                    <a:ea typeface="汉仪旗黑-55简" panose="00020600040101010101" charset="-122"/>
                  </a:rPr>
                  <a:t>(+)</a:t>
                </a:r>
                <a:endParaRPr lang="en-US" altLang="zh-TW" sz="2400" u="none"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2345" name="矩形 142344"/>
          <p:cNvSpPr/>
          <p:nvPr/>
        </p:nvSpPr>
        <p:spPr>
          <a:xfrm>
            <a:off x="3505200" y="4135438"/>
            <a:ext cx="1600200" cy="3349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对              策</a:t>
            </a:r>
            <a:endParaRPr lang="zh-TW" altLang="en-US" sz="16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46" name="矩形 142345"/>
          <p:cNvSpPr/>
          <p:nvPr/>
        </p:nvSpPr>
        <p:spPr>
          <a:xfrm>
            <a:off x="2987675" y="5573713"/>
            <a:ext cx="2667000" cy="33337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衡量、追踪及控制改善成效</a:t>
            </a:r>
            <a:endParaRPr lang="zh-TW" altLang="en-US" sz="16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47" name="文本框 142346"/>
          <p:cNvSpPr txBox="1"/>
          <p:nvPr/>
        </p:nvSpPr>
        <p:spPr>
          <a:xfrm>
            <a:off x="6800850" y="1611313"/>
            <a:ext cx="1573213" cy="5238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例如：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人员出勤率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93%</a:t>
            </a:r>
            <a:endParaRPr lang="en-US" altLang="zh-TW" sz="1400" b="1" u="none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48" name="矩形 142347"/>
          <p:cNvSpPr/>
          <p:nvPr/>
        </p:nvSpPr>
        <p:spPr>
          <a:xfrm>
            <a:off x="3505200" y="1624013"/>
            <a:ext cx="1600200" cy="33813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现             象</a:t>
            </a:r>
            <a:endParaRPr lang="zh-TW" altLang="en-US" sz="16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49" name="矩形 142348"/>
          <p:cNvSpPr/>
          <p:nvPr/>
        </p:nvSpPr>
        <p:spPr>
          <a:xfrm>
            <a:off x="3505200" y="2570163"/>
            <a:ext cx="1600200" cy="33655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              题</a:t>
            </a:r>
            <a:endParaRPr lang="zh-TW" altLang="en-US" sz="16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0" name="矩形 142349"/>
          <p:cNvSpPr/>
          <p:nvPr/>
        </p:nvSpPr>
        <p:spPr>
          <a:xfrm>
            <a:off x="3505200" y="3363913"/>
            <a:ext cx="1600200" cy="33813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原            因</a:t>
            </a:r>
            <a:endParaRPr lang="zh-TW" altLang="en-US" sz="16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1" name="文本框 142350"/>
          <p:cNvSpPr txBox="1"/>
          <p:nvPr/>
        </p:nvSpPr>
        <p:spPr>
          <a:xfrm>
            <a:off x="703263" y="1611313"/>
            <a:ext cx="1501775" cy="2682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当我们观察到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或发现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………</a:t>
            </a: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时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2" name="文本框 142351"/>
          <p:cNvSpPr txBox="1"/>
          <p:nvPr/>
        </p:nvSpPr>
        <p:spPr>
          <a:xfrm>
            <a:off x="4648200" y="1973263"/>
            <a:ext cx="2743200" cy="628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确认并定义问题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2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WHAT, WHEN, WHERE, WHO, WHY, HOW, HOW MUCH</a:t>
            </a:r>
            <a:endParaRPr lang="en-US" altLang="zh-TW" sz="12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3" name="文本框 142352"/>
          <p:cNvSpPr txBox="1"/>
          <p:nvPr/>
        </p:nvSpPr>
        <p:spPr>
          <a:xfrm>
            <a:off x="685800" y="2373313"/>
            <a:ext cx="1998663" cy="5000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这现象是否正常 </a:t>
            </a:r>
            <a:r>
              <a:rPr lang="en-US" altLang="zh-TW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  <a:sym typeface="Symbol" panose="05050102010706020507" pitchFamily="18" charset="2"/>
              </a:rPr>
              <a:t></a:t>
            </a:r>
            <a:endParaRPr lang="en-US" altLang="zh-TW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跟标准或目标比较的差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异（偏离程度）</a:t>
            </a:r>
            <a:r>
              <a:rPr lang="en-US" altLang="zh-TW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  <a:sym typeface="Symbol" panose="05050102010706020507" pitchFamily="18" charset="2"/>
              </a:rPr>
              <a:t></a:t>
            </a:r>
            <a:endParaRPr lang="en-US" altLang="zh-TW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其差异是否不该在 </a:t>
            </a:r>
            <a:r>
              <a:rPr lang="en-US" altLang="zh-TW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  <a:sym typeface="Symbol" panose="05050102010706020507" pitchFamily="18" charset="2"/>
              </a:rPr>
              <a:t></a:t>
            </a:r>
            <a:endParaRPr lang="en-US" altLang="zh-TW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4" name="文本框 142353"/>
          <p:cNvSpPr txBox="1"/>
          <p:nvPr/>
        </p:nvSpPr>
        <p:spPr>
          <a:xfrm>
            <a:off x="6807200" y="2544763"/>
            <a:ext cx="2184400" cy="12477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人员出勤率的目标为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95%</a:t>
            </a: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低了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个百分比，而此差异幅度根据以往资料判断差异过大为异常状况。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5" name="文本框 142354"/>
          <p:cNvSpPr txBox="1"/>
          <p:nvPr/>
        </p:nvSpPr>
        <p:spPr>
          <a:xfrm>
            <a:off x="6821488" y="3417888"/>
            <a:ext cx="1501775" cy="250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请假人数太多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6" name="文本框 142355"/>
          <p:cNvSpPr txBox="1"/>
          <p:nvPr/>
        </p:nvSpPr>
        <p:spPr>
          <a:xfrm>
            <a:off x="703263" y="3419475"/>
            <a:ext cx="1752600" cy="2492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为什么会发生异常 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400" b="1" u="none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7" name="文本框 142356"/>
          <p:cNvSpPr txBox="1"/>
          <p:nvPr/>
        </p:nvSpPr>
        <p:spPr>
          <a:xfrm>
            <a:off x="4622800" y="3671888"/>
            <a:ext cx="1397000" cy="4111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设定改善目标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并形成解决方案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8" name="文本框 142357"/>
          <p:cNvSpPr txBox="1"/>
          <p:nvPr/>
        </p:nvSpPr>
        <p:spPr>
          <a:xfrm>
            <a:off x="703263" y="4125913"/>
            <a:ext cx="1573212" cy="3651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如何改善异常 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400" b="1" u="none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如何控制发生异常的</a:t>
            </a:r>
            <a:endParaRPr lang="zh-TW" altLang="en-US" sz="1400" b="1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b="1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原因 </a:t>
            </a:r>
            <a:r>
              <a:rPr lang="en-US" altLang="zh-TW" sz="1400" b="1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400" b="1" u="none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59" name="文本框 142358"/>
          <p:cNvSpPr txBox="1"/>
          <p:nvPr/>
        </p:nvSpPr>
        <p:spPr>
          <a:xfrm>
            <a:off x="2717800" y="4583113"/>
            <a:ext cx="3870325" cy="2174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处置：问题发生立即采  公布人员出勤状况取的措施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2360" name="文本框 142359"/>
          <p:cNvSpPr txBox="1"/>
          <p:nvPr/>
        </p:nvSpPr>
        <p:spPr>
          <a:xfrm>
            <a:off x="4630738" y="2938463"/>
            <a:ext cx="884237" cy="219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分析原因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just">
              <a:lnSpc>
                <a:spcPct val="100000"/>
              </a:lnSpc>
            </a:pPr>
            <a:r>
              <a:rPr lang="en-US" altLang="zh-TW" sz="12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WHY</a:t>
            </a:r>
            <a:endParaRPr lang="en-US" altLang="zh-TW" sz="12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42361" name="文本框 142360"/>
          <p:cNvSpPr txBox="1"/>
          <p:nvPr/>
        </p:nvSpPr>
        <p:spPr>
          <a:xfrm>
            <a:off x="2716213" y="4811713"/>
            <a:ext cx="3511550" cy="204787"/>
          </a:xfrm>
          <a:prstGeom prst="rect">
            <a:avLst/>
          </a:prstGeom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治标：解决问题的手段强化请假管制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42362" name="文本框 142361"/>
          <p:cNvSpPr txBox="1"/>
          <p:nvPr/>
        </p:nvSpPr>
        <p:spPr>
          <a:xfrm>
            <a:off x="2716213" y="5040313"/>
            <a:ext cx="3455987" cy="304800"/>
          </a:xfrm>
          <a:prstGeom prst="rect">
            <a:avLst/>
          </a:prstGeom>
          <a:ln w="9525"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lang="zh-TW" altLang="en-US" sz="1200" b="1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治本：避免问题再发生加强员工向心力的方法</a:t>
            </a:r>
            <a:endParaRPr lang="zh-TW" altLang="en-US" sz="1200" b="1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42363" name="直接箭头连接符 142362"/>
          <p:cNvCxnSpPr>
            <a:stCxn id="142350" idx="2"/>
            <a:endCxn id="142345" idx="0"/>
          </p:cNvCxnSpPr>
          <p:nvPr/>
        </p:nvCxnSpPr>
        <p:spPr>
          <a:xfrm>
            <a:off x="4305300" y="3702050"/>
            <a:ext cx="0" cy="433388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42364" name="直接箭头连接符 142363"/>
          <p:cNvCxnSpPr>
            <a:stCxn id="142349" idx="2"/>
            <a:endCxn id="142350" idx="0"/>
          </p:cNvCxnSpPr>
          <p:nvPr/>
        </p:nvCxnSpPr>
        <p:spPr>
          <a:xfrm>
            <a:off x="4305300" y="2906713"/>
            <a:ext cx="0" cy="4572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42365" name="直接箭头连接符 142364"/>
          <p:cNvCxnSpPr/>
          <p:nvPr/>
        </p:nvCxnSpPr>
        <p:spPr>
          <a:xfrm>
            <a:off x="4356100" y="5345113"/>
            <a:ext cx="3175" cy="2286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42366" name="直接箭头连接符 142365"/>
          <p:cNvCxnSpPr>
            <a:stCxn id="142348" idx="2"/>
            <a:endCxn id="142349" idx="0"/>
          </p:cNvCxnSpPr>
          <p:nvPr/>
        </p:nvCxnSpPr>
        <p:spPr>
          <a:xfrm>
            <a:off x="4305300" y="1962150"/>
            <a:ext cx="0" cy="60801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42368" name="矩形 142367"/>
          <p:cNvSpPr/>
          <p:nvPr/>
        </p:nvSpPr>
        <p:spPr>
          <a:xfrm>
            <a:off x="1649413" y="690563"/>
            <a:ext cx="56737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en-US" altLang="zh-TW" sz="2400" b="1" i="1" u="none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8D </a:t>
            </a:r>
            <a:r>
              <a:rPr lang="zh-TW" altLang="en-US" sz="2400" b="1" u="none" dirty="0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的本质</a:t>
            </a:r>
            <a:r>
              <a:rPr lang="en-US" altLang="zh-TW" sz="2400" b="1" u="none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: </a:t>
            </a:r>
            <a:r>
              <a:rPr lang="zh-TW" altLang="en-US" sz="2400" b="1" u="none" dirty="0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问题解决程序</a:t>
            </a:r>
            <a:endParaRPr lang="zh-TW" altLang="en-US" sz="2400" b="1" u="none" dirty="0">
              <a:solidFill>
                <a:schemeClr val="tx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36240" name="组合 136239"/>
          <p:cNvGrpSpPr/>
          <p:nvPr/>
        </p:nvGrpSpPr>
        <p:grpSpPr>
          <a:xfrm>
            <a:off x="919163" y="1293813"/>
            <a:ext cx="7213600" cy="5089525"/>
            <a:chOff x="579" y="842"/>
            <a:chExt cx="4544" cy="3206"/>
          </a:xfrm>
        </p:grpSpPr>
        <p:sp>
          <p:nvSpPr>
            <p:cNvPr id="136204" name="流程图: 过程 136203"/>
            <p:cNvSpPr/>
            <p:nvPr/>
          </p:nvSpPr>
          <p:spPr>
            <a:xfrm>
              <a:off x="2435" y="842"/>
              <a:ext cx="832" cy="216"/>
            </a:xfrm>
            <a:prstGeom prst="flowChartProcess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1.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主题选定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05" name="流程图: 过程 136204"/>
            <p:cNvSpPr/>
            <p:nvPr/>
          </p:nvSpPr>
          <p:spPr>
            <a:xfrm>
              <a:off x="579" y="842"/>
              <a:ext cx="1216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400" b="1" i="1" u="none">
                  <a:latin typeface="Arial" panose="020B0604020202020204" pitchFamily="34" charset="0"/>
                  <a:ea typeface="汉仪文黑-85W" panose="00020600040101010101" charset="-122"/>
                </a:rPr>
                <a:t>PDCA</a:t>
              </a:r>
              <a:endParaRPr lang="en-US" altLang="zh-TW" sz="2400" b="1" i="1" u="none"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136206" name="矩形 136205"/>
            <p:cNvSpPr/>
            <p:nvPr/>
          </p:nvSpPr>
          <p:spPr>
            <a:xfrm>
              <a:off x="579" y="1384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活动计划的制作</a:t>
              </a:r>
              <a:endPara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07" name="流程图: 过程 136206"/>
            <p:cNvSpPr/>
            <p:nvPr/>
          </p:nvSpPr>
          <p:spPr>
            <a:xfrm>
              <a:off x="3971" y="842"/>
              <a:ext cx="1152" cy="216"/>
            </a:xfrm>
            <a:prstGeom prst="flowChartProcess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2400" b="1" i="1" u="none">
                  <a:latin typeface="Arial" panose="020B0604020202020204" pitchFamily="34" charset="0"/>
                  <a:ea typeface="汉仪旗黑-55简" panose="00020600040101010101" charset="-122"/>
                </a:rPr>
                <a:t>CA-PDCA</a:t>
              </a:r>
              <a:endParaRPr lang="en-US" altLang="zh-TW" sz="2400" b="1" i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08" name="矩形 136207"/>
            <p:cNvSpPr/>
            <p:nvPr/>
          </p:nvSpPr>
          <p:spPr>
            <a:xfrm>
              <a:off x="3971" y="1384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活动计划的制作</a:t>
              </a:r>
              <a:endPara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09" name="矩形 136208"/>
            <p:cNvSpPr/>
            <p:nvPr/>
          </p:nvSpPr>
          <p:spPr>
            <a:xfrm>
              <a:off x="3971" y="1708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2.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现况把握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0" name="矩形 136209"/>
            <p:cNvSpPr/>
            <p:nvPr/>
          </p:nvSpPr>
          <p:spPr>
            <a:xfrm>
              <a:off x="579" y="1708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2.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课题明确化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1" name="矩形 136210"/>
            <p:cNvSpPr/>
            <p:nvPr/>
          </p:nvSpPr>
          <p:spPr>
            <a:xfrm>
              <a:off x="579" y="2032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3.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方策拟定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2" name="矩形 136211"/>
            <p:cNvSpPr/>
            <p:nvPr/>
          </p:nvSpPr>
          <p:spPr>
            <a:xfrm>
              <a:off x="3971" y="2032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3.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要因分析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3" name="矩形 136212"/>
            <p:cNvSpPr/>
            <p:nvPr/>
          </p:nvSpPr>
          <p:spPr>
            <a:xfrm>
              <a:off x="2307" y="3148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6.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效果确认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4" name="矩形 136213"/>
            <p:cNvSpPr/>
            <p:nvPr/>
          </p:nvSpPr>
          <p:spPr>
            <a:xfrm>
              <a:off x="579" y="2716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5.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最适策实施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5" name="矩形 136214"/>
            <p:cNvSpPr/>
            <p:nvPr/>
          </p:nvSpPr>
          <p:spPr>
            <a:xfrm>
              <a:off x="579" y="2392"/>
              <a:ext cx="1152" cy="180"/>
            </a:xfrm>
            <a:prstGeom prst="rect">
              <a:avLst/>
            </a:prstGeom>
            <a:solidFill>
              <a:srgbClr val="18EDE8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b="1" u="none">
                  <a:latin typeface="Arial" panose="020B0604020202020204" pitchFamily="34" charset="0"/>
                  <a:ea typeface="汉仪旗黑-55简" panose="00020600040101010101" charset="-122"/>
                </a:rPr>
                <a:t>4. </a:t>
              </a:r>
              <a:r>
                <a:rPr lang="zh-TW" altLang="en-US" sz="1600" b="1" u="none" dirty="0">
                  <a:latin typeface="Arial" panose="020B0604020202020204" pitchFamily="34" charset="0"/>
                  <a:ea typeface="汉仪旗黑-55简" panose="00020600040101010101" charset="-122"/>
                </a:rPr>
                <a:t>最适策追究</a:t>
              </a:r>
              <a:endParaRPr lang="zh-TW" altLang="en-US" sz="16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6" name="矩形 136215"/>
            <p:cNvSpPr/>
            <p:nvPr/>
          </p:nvSpPr>
          <p:spPr>
            <a:xfrm>
              <a:off x="2307" y="3508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7.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效果维持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7" name="矩形 136216"/>
            <p:cNvSpPr/>
            <p:nvPr/>
          </p:nvSpPr>
          <p:spPr>
            <a:xfrm>
              <a:off x="3971" y="2716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5.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对策实施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8" name="矩形 136217"/>
            <p:cNvSpPr/>
            <p:nvPr/>
          </p:nvSpPr>
          <p:spPr>
            <a:xfrm>
              <a:off x="3971" y="2356"/>
              <a:ext cx="1152" cy="180"/>
            </a:xfrm>
            <a:prstGeom prst="rect">
              <a:avLst/>
            </a:prstGeom>
            <a:solidFill>
              <a:srgbClr val="18EDE8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b="1" u="none">
                  <a:latin typeface="Arial" panose="020B0604020202020204" pitchFamily="34" charset="0"/>
                  <a:ea typeface="汉仪旗黑-55简" panose="00020600040101010101" charset="-122"/>
                </a:rPr>
                <a:t>4. </a:t>
              </a:r>
              <a:r>
                <a:rPr lang="zh-TW" altLang="en-US" sz="1600" b="1" u="none" dirty="0">
                  <a:latin typeface="Arial" panose="020B0604020202020204" pitchFamily="34" charset="0"/>
                  <a:ea typeface="汉仪旗黑-55简" panose="00020600040101010101" charset="-122"/>
                </a:rPr>
                <a:t>对策拟定</a:t>
              </a:r>
              <a:endParaRPr lang="zh-TW" altLang="en-US" sz="16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19" name="矩形 136218"/>
            <p:cNvSpPr/>
            <p:nvPr/>
          </p:nvSpPr>
          <p:spPr>
            <a:xfrm>
              <a:off x="2307" y="3868"/>
              <a:ext cx="1152" cy="18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8. </a:t>
              </a: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反省及今后计划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20" name="流程图: 决策 136219"/>
            <p:cNvSpPr/>
            <p:nvPr/>
          </p:nvSpPr>
          <p:spPr>
            <a:xfrm>
              <a:off x="2115" y="1166"/>
              <a:ext cx="1408" cy="564"/>
            </a:xfrm>
            <a:prstGeom prst="flowChartDecision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适用</a:t>
              </a:r>
              <a:endPara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何种 </a:t>
              </a:r>
              <a:r>
                <a:rPr lang="en-US" altLang="zh-TW" sz="1600" u="none">
                  <a:latin typeface="Arial" panose="020B0604020202020204" pitchFamily="34" charset="0"/>
                  <a:ea typeface="汉仪旗黑-55简" panose="00020600040101010101" charset="-122"/>
                </a:rPr>
                <a:t>QC STORY </a:t>
              </a:r>
              <a:endParaRPr lang="en-US" altLang="zh-TW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latin typeface="Arial" panose="020B0604020202020204" pitchFamily="34" charset="0"/>
                  <a:ea typeface="汉仪旗黑-55简" panose="00020600040101010101" charset="-122"/>
                </a:rPr>
                <a:t>的判定</a:t>
              </a:r>
              <a:endParaRPr lang="zh-TW" altLang="en-US" sz="16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36221" name="直接连接符 136220"/>
            <p:cNvSpPr/>
            <p:nvPr/>
          </p:nvSpPr>
          <p:spPr>
            <a:xfrm>
              <a:off x="2819" y="1058"/>
              <a:ext cx="0" cy="1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2" name="直接连接符 136221"/>
            <p:cNvSpPr/>
            <p:nvPr/>
          </p:nvSpPr>
          <p:spPr>
            <a:xfrm>
              <a:off x="3523" y="1456"/>
              <a:ext cx="4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3" name="直接连接符 136222"/>
            <p:cNvSpPr/>
            <p:nvPr/>
          </p:nvSpPr>
          <p:spPr>
            <a:xfrm flipH="1">
              <a:off x="1731" y="1456"/>
              <a:ext cx="3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4" name="直接连接符 136223"/>
            <p:cNvSpPr/>
            <p:nvPr/>
          </p:nvSpPr>
          <p:spPr>
            <a:xfrm>
              <a:off x="4547" y="1564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5" name="直接连接符 136224"/>
            <p:cNvSpPr/>
            <p:nvPr/>
          </p:nvSpPr>
          <p:spPr>
            <a:xfrm>
              <a:off x="4547" y="1888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6" name="直接连接符 136225"/>
            <p:cNvSpPr/>
            <p:nvPr/>
          </p:nvSpPr>
          <p:spPr>
            <a:xfrm>
              <a:off x="4547" y="2212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7" name="直接连接符 136226"/>
            <p:cNvSpPr/>
            <p:nvPr/>
          </p:nvSpPr>
          <p:spPr>
            <a:xfrm>
              <a:off x="4547" y="2536"/>
              <a:ext cx="0" cy="1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8" name="直接连接符 136227"/>
            <p:cNvSpPr/>
            <p:nvPr/>
          </p:nvSpPr>
          <p:spPr>
            <a:xfrm>
              <a:off x="1155" y="1564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29" name="直接连接符 136228"/>
            <p:cNvSpPr/>
            <p:nvPr/>
          </p:nvSpPr>
          <p:spPr>
            <a:xfrm>
              <a:off x="1155" y="1888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0" name="直接连接符 136229"/>
            <p:cNvSpPr/>
            <p:nvPr/>
          </p:nvSpPr>
          <p:spPr>
            <a:xfrm>
              <a:off x="1155" y="2212"/>
              <a:ext cx="0" cy="1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1" name="直接连接符 136230"/>
            <p:cNvSpPr/>
            <p:nvPr/>
          </p:nvSpPr>
          <p:spPr>
            <a:xfrm>
              <a:off x="1155" y="2572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2" name="直接连接符 136231"/>
            <p:cNvSpPr/>
            <p:nvPr/>
          </p:nvSpPr>
          <p:spPr>
            <a:xfrm>
              <a:off x="1155" y="2896"/>
              <a:ext cx="0" cy="1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6233" name="直接连接符 136232"/>
            <p:cNvSpPr/>
            <p:nvPr/>
          </p:nvSpPr>
          <p:spPr>
            <a:xfrm>
              <a:off x="1155" y="3004"/>
              <a:ext cx="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6234" name="直接连接符 136233"/>
            <p:cNvSpPr/>
            <p:nvPr/>
          </p:nvSpPr>
          <p:spPr>
            <a:xfrm>
              <a:off x="4547" y="2896"/>
              <a:ext cx="0" cy="10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36235" name="直接连接符 136234"/>
            <p:cNvSpPr/>
            <p:nvPr/>
          </p:nvSpPr>
          <p:spPr>
            <a:xfrm>
              <a:off x="2883" y="3004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6" name="直接连接符 136235"/>
            <p:cNvSpPr/>
            <p:nvPr/>
          </p:nvSpPr>
          <p:spPr>
            <a:xfrm>
              <a:off x="2883" y="3328"/>
              <a:ext cx="0" cy="1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7" name="直接连接符 136236"/>
            <p:cNvSpPr/>
            <p:nvPr/>
          </p:nvSpPr>
          <p:spPr>
            <a:xfrm>
              <a:off x="2883" y="3688"/>
              <a:ext cx="0" cy="18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36238" name="直接连接符 136237"/>
            <p:cNvSpPr/>
            <p:nvPr/>
          </p:nvSpPr>
          <p:spPr>
            <a:xfrm>
              <a:off x="1155" y="3004"/>
              <a:ext cx="340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36239" name="标题 136238"/>
          <p:cNvSpPr/>
          <p:nvPr>
            <p:ph type="title"/>
          </p:nvPr>
        </p:nvSpPr>
        <p:spPr>
          <a:xfrm>
            <a:off x="554038" y="604838"/>
            <a:ext cx="8153400" cy="576262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PDCA </a:t>
            </a:r>
            <a:r>
              <a:rPr lang="zh-TW" altLang="en-US" sz="3200" b="1">
                <a:latin typeface="Arial" panose="020B0604020202020204" pitchFamily="34" charset="0"/>
                <a:ea typeface="汉仪文黑-85W" panose="00020600040101010101" charset="-122"/>
              </a:rPr>
              <a:t>与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CA-PDCA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实施步骤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98660" name="流程图: 过程 198659"/>
          <p:cNvSpPr/>
          <p:nvPr/>
        </p:nvSpPr>
        <p:spPr>
          <a:xfrm>
            <a:off x="4178300" y="1312863"/>
            <a:ext cx="1320800" cy="342900"/>
          </a:xfrm>
          <a:prstGeom prst="flowChart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主题选定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1" name="流程图: 过程 198660"/>
          <p:cNvSpPr/>
          <p:nvPr/>
        </p:nvSpPr>
        <p:spPr>
          <a:xfrm>
            <a:off x="1231900" y="1312863"/>
            <a:ext cx="1930400" cy="342900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i="1" u="none">
                <a:latin typeface="Arial" panose="020B0604020202020204" pitchFamily="34" charset="0"/>
                <a:ea typeface="汉仪文黑-85W" panose="00020600040101010101" charset="-122"/>
              </a:rPr>
              <a:t>PDCA</a:t>
            </a:r>
            <a:endParaRPr lang="en-US" altLang="zh-TW" sz="2400" b="1" i="1" u="none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98662" name="矩形 198661"/>
          <p:cNvSpPr/>
          <p:nvPr/>
        </p:nvSpPr>
        <p:spPr>
          <a:xfrm>
            <a:off x="1231900" y="217328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活动计划的制作</a:t>
            </a:r>
            <a:endParaRPr lang="zh-TW" altLang="en-US" sz="16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3" name="流程图: 过程 198662"/>
          <p:cNvSpPr/>
          <p:nvPr/>
        </p:nvSpPr>
        <p:spPr>
          <a:xfrm>
            <a:off x="6616700" y="1312863"/>
            <a:ext cx="1828800" cy="342900"/>
          </a:xfrm>
          <a:prstGeom prst="flowChartProcess">
            <a:avLst/>
          </a:prstGeom>
          <a:noFill/>
          <a:ln w="9525">
            <a:noFill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b="1" i="1" u="none">
                <a:latin typeface="Arial" panose="020B0604020202020204" pitchFamily="34" charset="0"/>
                <a:ea typeface="汉仪旗黑-55简" panose="00020600040101010101" charset="-122"/>
              </a:rPr>
              <a:t>CA-PDCA</a:t>
            </a:r>
            <a:endParaRPr lang="en-US" altLang="zh-TW" sz="2400" b="1" i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4" name="矩形 198663"/>
          <p:cNvSpPr/>
          <p:nvPr/>
        </p:nvSpPr>
        <p:spPr>
          <a:xfrm>
            <a:off x="6616700" y="217328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活动计划的制作</a:t>
            </a:r>
            <a:endParaRPr lang="zh-TW" altLang="en-US" sz="16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5" name="矩形 198664"/>
          <p:cNvSpPr/>
          <p:nvPr/>
        </p:nvSpPr>
        <p:spPr>
          <a:xfrm>
            <a:off x="6616700" y="26876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2.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现况把握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6" name="矩形 198665"/>
          <p:cNvSpPr/>
          <p:nvPr/>
        </p:nvSpPr>
        <p:spPr>
          <a:xfrm>
            <a:off x="1231900" y="26876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2.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课题明确化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7" name="矩形 198666"/>
          <p:cNvSpPr/>
          <p:nvPr/>
        </p:nvSpPr>
        <p:spPr>
          <a:xfrm>
            <a:off x="1231900" y="320198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3.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方策拟定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8" name="矩形 198667"/>
          <p:cNvSpPr/>
          <p:nvPr/>
        </p:nvSpPr>
        <p:spPr>
          <a:xfrm>
            <a:off x="6616700" y="320198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3.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要因分析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69" name="矩形 198668"/>
          <p:cNvSpPr/>
          <p:nvPr/>
        </p:nvSpPr>
        <p:spPr>
          <a:xfrm>
            <a:off x="3975100" y="49736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6.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效果确认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0" name="矩形 198669"/>
          <p:cNvSpPr/>
          <p:nvPr/>
        </p:nvSpPr>
        <p:spPr>
          <a:xfrm>
            <a:off x="1231900" y="42878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5.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最适策实施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1" name="矩形 198670"/>
          <p:cNvSpPr/>
          <p:nvPr/>
        </p:nvSpPr>
        <p:spPr>
          <a:xfrm>
            <a:off x="1231900" y="3773488"/>
            <a:ext cx="1828800" cy="285750"/>
          </a:xfrm>
          <a:prstGeom prst="rect">
            <a:avLst/>
          </a:prstGeom>
          <a:solidFill>
            <a:srgbClr val="18EDE8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b="1" u="none">
                <a:latin typeface="Arial" panose="020B0604020202020204" pitchFamily="34" charset="0"/>
                <a:ea typeface="汉仪旗黑-55简" panose="00020600040101010101" charset="-122"/>
              </a:rPr>
              <a:t>4. </a:t>
            </a:r>
            <a:r>
              <a:rPr lang="zh-TW" altLang="en-US" sz="1600" b="1" u="none" dirty="0">
                <a:latin typeface="Arial" panose="020B0604020202020204" pitchFamily="34" charset="0"/>
                <a:ea typeface="汉仪旗黑-55简" panose="00020600040101010101" charset="-122"/>
              </a:rPr>
              <a:t>最适策追究</a:t>
            </a:r>
            <a:endParaRPr lang="zh-TW" altLang="en-US" sz="1600" b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2" name="矩形 198671"/>
          <p:cNvSpPr/>
          <p:nvPr/>
        </p:nvSpPr>
        <p:spPr>
          <a:xfrm>
            <a:off x="3975100" y="55451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7.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效果维持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3" name="矩形 198672"/>
          <p:cNvSpPr/>
          <p:nvPr/>
        </p:nvSpPr>
        <p:spPr>
          <a:xfrm>
            <a:off x="6616700" y="42878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5.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对策实施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4" name="矩形 198673"/>
          <p:cNvSpPr/>
          <p:nvPr/>
        </p:nvSpPr>
        <p:spPr>
          <a:xfrm>
            <a:off x="6616700" y="3716338"/>
            <a:ext cx="1828800" cy="285750"/>
          </a:xfrm>
          <a:prstGeom prst="rect">
            <a:avLst/>
          </a:prstGeom>
          <a:solidFill>
            <a:srgbClr val="18EDE8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b="1" u="none">
                <a:latin typeface="Arial" panose="020B0604020202020204" pitchFamily="34" charset="0"/>
                <a:ea typeface="汉仪旗黑-55简" panose="00020600040101010101" charset="-122"/>
              </a:rPr>
              <a:t>4. </a:t>
            </a:r>
            <a:r>
              <a:rPr lang="zh-TW" altLang="en-US" sz="1600" b="1" u="none" dirty="0">
                <a:latin typeface="Arial" panose="020B0604020202020204" pitchFamily="34" charset="0"/>
                <a:ea typeface="汉仪旗黑-55简" panose="00020600040101010101" charset="-122"/>
              </a:rPr>
              <a:t>对策拟定</a:t>
            </a:r>
            <a:endParaRPr lang="zh-TW" altLang="en-US" sz="1600" b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5" name="矩形 198674"/>
          <p:cNvSpPr/>
          <p:nvPr/>
        </p:nvSpPr>
        <p:spPr>
          <a:xfrm>
            <a:off x="3975100" y="6116638"/>
            <a:ext cx="1828800" cy="28575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8. </a:t>
            </a: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反省及今后计划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6" name="流程图: 决策 198675"/>
          <p:cNvSpPr/>
          <p:nvPr/>
        </p:nvSpPr>
        <p:spPr>
          <a:xfrm>
            <a:off x="3670300" y="1827213"/>
            <a:ext cx="2235200" cy="895350"/>
          </a:xfrm>
          <a:prstGeom prst="flowChartDecision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适用</a:t>
            </a:r>
            <a:endParaRPr lang="zh-TW" altLang="en-US" sz="16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何种 </a:t>
            </a:r>
            <a:r>
              <a:rPr lang="en-US" altLang="zh-TW" sz="1600" u="none">
                <a:latin typeface="Arial" panose="020B0604020202020204" pitchFamily="34" charset="0"/>
                <a:ea typeface="汉仪旗黑-55简" panose="00020600040101010101" charset="-122"/>
              </a:rPr>
              <a:t>QC STORY </a:t>
            </a:r>
            <a:endParaRPr lang="en-US" altLang="zh-TW" sz="16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latin typeface="Arial" panose="020B0604020202020204" pitchFamily="34" charset="0"/>
                <a:ea typeface="汉仪旗黑-55简" panose="00020600040101010101" charset="-122"/>
              </a:rPr>
              <a:t>的判定</a:t>
            </a:r>
            <a:endParaRPr lang="zh-TW" altLang="en-US" sz="16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98677" name="直接连接符 198676"/>
          <p:cNvSpPr/>
          <p:nvPr/>
        </p:nvSpPr>
        <p:spPr>
          <a:xfrm>
            <a:off x="4787900" y="1655763"/>
            <a:ext cx="0" cy="1714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78" name="直接连接符 198677"/>
          <p:cNvSpPr/>
          <p:nvPr/>
        </p:nvSpPr>
        <p:spPr>
          <a:xfrm>
            <a:off x="5905500" y="2287588"/>
            <a:ext cx="711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79" name="直接连接符 198678"/>
          <p:cNvSpPr/>
          <p:nvPr/>
        </p:nvSpPr>
        <p:spPr>
          <a:xfrm flipH="1">
            <a:off x="3060700" y="2287588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0" name="直接连接符 198679"/>
          <p:cNvSpPr/>
          <p:nvPr/>
        </p:nvSpPr>
        <p:spPr>
          <a:xfrm>
            <a:off x="7531100" y="245903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1" name="直接连接符 198680"/>
          <p:cNvSpPr/>
          <p:nvPr/>
        </p:nvSpPr>
        <p:spPr>
          <a:xfrm>
            <a:off x="7531100" y="297338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2" name="直接连接符 198681"/>
          <p:cNvSpPr/>
          <p:nvPr/>
        </p:nvSpPr>
        <p:spPr>
          <a:xfrm>
            <a:off x="7531100" y="348773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3" name="直接连接符 198682"/>
          <p:cNvSpPr/>
          <p:nvPr/>
        </p:nvSpPr>
        <p:spPr>
          <a:xfrm>
            <a:off x="7531100" y="4002088"/>
            <a:ext cx="0" cy="2857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4" name="直接连接符 198683"/>
          <p:cNvSpPr/>
          <p:nvPr/>
        </p:nvSpPr>
        <p:spPr>
          <a:xfrm>
            <a:off x="2146300" y="245903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5" name="直接连接符 198684"/>
          <p:cNvSpPr/>
          <p:nvPr/>
        </p:nvSpPr>
        <p:spPr>
          <a:xfrm>
            <a:off x="2146300" y="297338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6" name="直接连接符 198685"/>
          <p:cNvSpPr/>
          <p:nvPr/>
        </p:nvSpPr>
        <p:spPr>
          <a:xfrm>
            <a:off x="2146300" y="3487738"/>
            <a:ext cx="0" cy="2857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7" name="直接连接符 198686"/>
          <p:cNvSpPr/>
          <p:nvPr/>
        </p:nvSpPr>
        <p:spPr>
          <a:xfrm>
            <a:off x="2146300" y="405923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88" name="直接连接符 198687"/>
          <p:cNvSpPr/>
          <p:nvPr/>
        </p:nvSpPr>
        <p:spPr>
          <a:xfrm>
            <a:off x="2146300" y="4573588"/>
            <a:ext cx="0" cy="1714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8689" name="直接连接符 198688"/>
          <p:cNvSpPr/>
          <p:nvPr/>
        </p:nvSpPr>
        <p:spPr>
          <a:xfrm>
            <a:off x="2146300" y="4745038"/>
            <a:ext cx="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8690" name="直接连接符 198689"/>
          <p:cNvSpPr/>
          <p:nvPr/>
        </p:nvSpPr>
        <p:spPr>
          <a:xfrm>
            <a:off x="7531100" y="4573588"/>
            <a:ext cx="0" cy="1714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8691" name="直接连接符 198690"/>
          <p:cNvSpPr/>
          <p:nvPr/>
        </p:nvSpPr>
        <p:spPr>
          <a:xfrm>
            <a:off x="4889500" y="4745038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92" name="直接连接符 198691"/>
          <p:cNvSpPr/>
          <p:nvPr/>
        </p:nvSpPr>
        <p:spPr>
          <a:xfrm>
            <a:off x="4889500" y="5259388"/>
            <a:ext cx="0" cy="2857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93" name="直接连接符 198692"/>
          <p:cNvSpPr/>
          <p:nvPr/>
        </p:nvSpPr>
        <p:spPr>
          <a:xfrm>
            <a:off x="4889500" y="5830888"/>
            <a:ext cx="0" cy="28575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98694" name="直接连接符 198693"/>
          <p:cNvSpPr/>
          <p:nvPr/>
        </p:nvSpPr>
        <p:spPr>
          <a:xfrm>
            <a:off x="2146300" y="4745038"/>
            <a:ext cx="541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98695" name="标题 198694"/>
          <p:cNvSpPr/>
          <p:nvPr>
            <p:ph type="title"/>
          </p:nvPr>
        </p:nvSpPr>
        <p:spPr>
          <a:xfrm>
            <a:off x="539750" y="592138"/>
            <a:ext cx="8153400" cy="531812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PDCA </a:t>
            </a:r>
            <a:r>
              <a:rPr lang="zh-TW" altLang="en-US" sz="3200">
                <a:latin typeface="Arial" panose="020B0604020202020204" pitchFamily="34" charset="0"/>
                <a:ea typeface="汉仪文黑-85W" panose="00020600040101010101" charset="-122"/>
              </a:rPr>
              <a:t>与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CA-PDCA</a:t>
            </a:r>
            <a:r>
              <a:rPr lang="zh-TW" altLang="en-US" sz="3200" dirty="0">
                <a:latin typeface="Arial" panose="020B0604020202020204" pitchFamily="34" charset="0"/>
                <a:ea typeface="汉仪文黑-85W" panose="00020600040101010101" charset="-122"/>
              </a:rPr>
              <a:t>实施步骤</a:t>
            </a:r>
            <a:endParaRPr lang="zh-TW" altLang="en-US" sz="32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98696" name="矩形 198695"/>
          <p:cNvSpPr/>
          <p:nvPr/>
        </p:nvSpPr>
        <p:spPr>
          <a:xfrm>
            <a:off x="546100" y="2684463"/>
            <a:ext cx="5334000" cy="1676400"/>
          </a:xfrm>
          <a:prstGeom prst="rect">
            <a:avLst/>
          </a:prstGeom>
          <a:solidFill>
            <a:srgbClr val="18EDE8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  <a:effectLst>
            <a:outerShdw dist="81320" dir="2319588" algn="ctr" rotWithShape="0">
              <a:srgbClr val="000000"/>
            </a:outerShdw>
          </a:effectLst>
        </p:spPr>
        <p:txBody>
          <a:bodyPr/>
          <a:p>
            <a:pPr algn="l">
              <a:buClr>
                <a:schemeClr val="tx1"/>
              </a:buClr>
            </a:pPr>
            <a:r>
              <a:rPr lang="zh-TW" altLang="en-US" sz="2800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最适策</a:t>
            </a:r>
            <a:r>
              <a:rPr lang="en-US" altLang="zh-TW" sz="2800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r>
              <a:rPr lang="zh-TW" altLang="en-US" sz="2800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由</a:t>
            </a:r>
            <a:r>
              <a:rPr lang="en-US" altLang="zh-TW" sz="2800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Plan </a:t>
            </a:r>
            <a:r>
              <a:rPr lang="zh-TW" altLang="en-US" sz="2800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开始即多角度去寻求解决问题的对策</a:t>
            </a:r>
            <a:r>
              <a:rPr lang="en-US" altLang="zh-TW" sz="2800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800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与</a:t>
            </a:r>
            <a:r>
              <a:rPr lang="en-US" altLang="zh-TW" sz="2800" u="none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CA-PDCA </a:t>
            </a:r>
            <a:r>
              <a:rPr lang="zh-TW" altLang="en-US" sz="2800" u="none" dirty="0">
                <a:solidFill>
                  <a:srgbClr val="0000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的边寻找对策处理问题有所不同</a:t>
            </a:r>
            <a:endParaRPr lang="zh-TW" altLang="en-US" sz="2800" u="none" dirty="0">
              <a:solidFill>
                <a:srgbClr val="0000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8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8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9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97636" name="标题 197635"/>
          <p:cNvSpPr/>
          <p:nvPr>
            <p:ph type="title"/>
          </p:nvPr>
        </p:nvSpPr>
        <p:spPr>
          <a:xfrm>
            <a:off x="468313" y="592138"/>
            <a:ext cx="8153400" cy="531812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解决问题的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QC Story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种类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97637" name="文本占位符 197636"/>
          <p:cNvSpPr>
            <a:spLocks noGrp="1"/>
          </p:cNvSpPr>
          <p:nvPr>
            <p:ph type="body" idx="1"/>
          </p:nvPr>
        </p:nvSpPr>
        <p:spPr>
          <a:xfrm>
            <a:off x="989013" y="1800225"/>
            <a:ext cx="7297737" cy="4114800"/>
          </a:xfrm>
          <a:noFill/>
          <a:ln>
            <a:noFill/>
          </a:ln>
        </p:spPr>
        <p:txBody>
          <a:bodyPr/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课题达成型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QC Story: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着重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PDCA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问题解决型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QC Story: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着重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CA-PDCA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3.8D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及异常一览表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着重在于预防再发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95588" name="标题 195587"/>
          <p:cNvSpPr/>
          <p:nvPr>
            <p:ph type="title"/>
          </p:nvPr>
        </p:nvSpPr>
        <p:spPr>
          <a:xfrm>
            <a:off x="484188" y="604838"/>
            <a:ext cx="8153400" cy="51752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两种不同类型的良率损失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95589" name="文本占位符 195588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异常良率损失 </a:t>
            </a:r>
            <a:r>
              <a:rPr lang="en-US" altLang="zh-TW" sz="2400" b="1" i="1">
                <a:latin typeface="Arial" panose="020B0604020202020204" pitchFamily="34" charset="0"/>
                <a:ea typeface="汉仪旗黑-55简" panose="00020600040101010101" charset="-122"/>
              </a:rPr>
              <a:t>Excursions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良率损失的独立跳升，由突然且严重的良率损失所引起，影响范围导致特别低良率的有限批数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水平不足良率损失</a:t>
            </a:r>
            <a:r>
              <a:rPr lang="en-US" altLang="zh-TW" sz="2400" b="1" i="1">
                <a:latin typeface="Arial" panose="020B0604020202020204" pitchFamily="34" charset="0"/>
                <a:ea typeface="汉仪旗黑-55简" panose="00020600040101010101" charset="-122"/>
              </a:rPr>
              <a:t>Chronics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良率水平不足。发生众多批数，其良率相对低于水平内的良率。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aphicFrame>
        <p:nvGraphicFramePr>
          <p:cNvPr id="194564" name="对象 194563"/>
          <p:cNvGraphicFramePr/>
          <p:nvPr/>
        </p:nvGraphicFramePr>
        <p:xfrm>
          <a:off x="280988" y="1762125"/>
          <a:ext cx="8569325" cy="381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687695" imgH="2316480" progId="Word.Picture.8">
                  <p:embed/>
                </p:oleObj>
              </mc:Choice>
              <mc:Fallback>
                <p:oleObj name="" r:id="rId1" imgW="5687695" imgH="2316480" progId="Word.Picture.8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80988" y="1762125"/>
                        <a:ext cx="8569325" cy="38179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65" name="标题 194564"/>
          <p:cNvSpPr/>
          <p:nvPr>
            <p:ph type="title"/>
          </p:nvPr>
        </p:nvSpPr>
        <p:spPr>
          <a:xfrm>
            <a:off x="496888" y="601663"/>
            <a:ext cx="8153400" cy="53022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不良率的 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p-Chart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趋势图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92517" name="标题 192516"/>
          <p:cNvSpPr/>
          <p:nvPr>
            <p:ph type="title"/>
          </p:nvPr>
        </p:nvSpPr>
        <p:spPr>
          <a:xfrm>
            <a:off x="536575" y="617538"/>
            <a:ext cx="8153400" cy="53022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异常的定义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192522" name="组合 192521"/>
          <p:cNvGrpSpPr/>
          <p:nvPr/>
        </p:nvGrpSpPr>
        <p:grpSpPr>
          <a:xfrm>
            <a:off x="788988" y="1482725"/>
            <a:ext cx="7542213" cy="3810000"/>
            <a:chOff x="497" y="1069"/>
            <a:chExt cx="4751" cy="2400"/>
          </a:xfrm>
        </p:grpSpPr>
        <p:pic>
          <p:nvPicPr>
            <p:cNvPr id="192516" name="图片 19251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33" y="1069"/>
              <a:ext cx="3971" cy="24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92518" name="文本框 192517"/>
            <p:cNvSpPr txBox="1"/>
            <p:nvPr/>
          </p:nvSpPr>
          <p:spPr>
            <a:xfrm>
              <a:off x="2417" y="2601"/>
              <a:ext cx="872" cy="33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t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800" b="1" u="none">
                  <a:solidFill>
                    <a:srgbClr val="0000CC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99.73%</a:t>
              </a:r>
              <a:endParaRPr lang="en-US" altLang="zh-TW" sz="2800" b="1" u="none">
                <a:solidFill>
                  <a:srgbClr val="0000CC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grpSp>
          <p:nvGrpSpPr>
            <p:cNvPr id="192519" name="组合 192518"/>
            <p:cNvGrpSpPr/>
            <p:nvPr/>
          </p:nvGrpSpPr>
          <p:grpSpPr>
            <a:xfrm>
              <a:off x="497" y="2732"/>
              <a:ext cx="4751" cy="426"/>
              <a:chOff x="480" y="3011"/>
              <a:chExt cx="4751" cy="426"/>
            </a:xfrm>
          </p:grpSpPr>
          <p:sp>
            <p:nvSpPr>
              <p:cNvPr id="192520" name="文本框 192519"/>
              <p:cNvSpPr txBox="1"/>
              <p:nvPr/>
            </p:nvSpPr>
            <p:spPr>
              <a:xfrm>
                <a:off x="4506" y="3011"/>
                <a:ext cx="725" cy="40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800" b="1" u="none">
                    <a:solidFill>
                      <a:srgbClr val="0000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0.27%/2=</a:t>
                </a:r>
                <a:endParaRPr lang="en-US" altLang="zh-TW" sz="18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n-US" altLang="zh-TW" sz="18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0.135%</a:t>
                </a:r>
                <a:endParaRPr lang="en-US" altLang="zh-TW" sz="18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</p:txBody>
          </p:sp>
          <p:sp>
            <p:nvSpPr>
              <p:cNvPr id="192521" name="文本框 192520"/>
              <p:cNvSpPr txBox="1"/>
              <p:nvPr/>
            </p:nvSpPr>
            <p:spPr>
              <a:xfrm>
                <a:off x="480" y="3030"/>
                <a:ext cx="725" cy="40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lIns="90000" tIns="46800" rIns="90000" bIns="46800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800" b="1" u="none">
                    <a:solidFill>
                      <a:srgbClr val="0000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0.27%/2=</a:t>
                </a:r>
                <a:endParaRPr lang="en-US" altLang="zh-TW" sz="18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n-US" altLang="zh-TW" sz="18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0.135%</a:t>
                </a:r>
                <a:endParaRPr lang="en-US" altLang="zh-TW" sz="18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</p:txBody>
          </p:sp>
        </p:grp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9444" name="标题 189443"/>
          <p:cNvSpPr/>
          <p:nvPr>
            <p:ph type="title"/>
          </p:nvPr>
        </p:nvSpPr>
        <p:spPr>
          <a:xfrm>
            <a:off x="496888" y="603250"/>
            <a:ext cx="8153400" cy="550863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如何管理异常良率</a:t>
            </a:r>
            <a:r>
              <a:rPr lang="zh-TW" altLang="en-US" sz="3200" dirty="0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zh-TW" altLang="en-US" sz="32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9445" name="文本占位符 189444"/>
          <p:cNvSpPr>
            <a:spLocks noGrp="1"/>
          </p:cNvSpPr>
          <p:nvPr>
            <p:ph type="body" idx="1"/>
          </p:nvPr>
        </p:nvSpPr>
        <p:spPr>
          <a:xfrm>
            <a:off x="457200" y="1450975"/>
            <a:ext cx="8210550" cy="4740275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ea typeface="汉仪旗黑-55简" panose="00020600040101010101" charset="-122"/>
              </a:rPr>
              <a:t>有效管理异常可以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将干扰降低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提升 </a:t>
            </a:r>
            <a:r>
              <a:rPr lang="en-US" altLang="zh-TW" sz="2400" err="1">
                <a:ea typeface="汉仪旗黑-55简" panose="00020600040101010101" charset="-122"/>
              </a:rPr>
              <a:t>Xbar</a:t>
            </a:r>
            <a:r>
              <a:rPr lang="en-US" altLang="zh-TW" sz="2400">
                <a:ea typeface="汉仪旗黑-55简" panose="00020600040101010101" charset="-122"/>
              </a:rPr>
              <a:t> </a:t>
            </a:r>
            <a:r>
              <a:rPr lang="zh-TW" altLang="zh-TW" sz="2400" dirty="0">
                <a:ea typeface="汉仪旗黑-55简" panose="00020600040101010101" charset="-122"/>
              </a:rPr>
              <a:t>水平 (帮助不大, 因为属于少数</a:t>
            </a:r>
            <a:r>
              <a:rPr lang="en-US" altLang="zh-TW" sz="2400">
                <a:ea typeface="汉仪旗黑-55简" panose="00020600040101010101" charset="-122"/>
              </a:rPr>
              <a:t>)</a:t>
            </a:r>
            <a:endParaRPr lang="zh-TW" altLang="zh-TW" sz="240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暂时管制措施是重要的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第一件事就是将产品 “</a:t>
            </a:r>
            <a:r>
              <a:rPr lang="en-US" altLang="zh-TW" sz="2400">
                <a:ea typeface="汉仪旗黑-55简" panose="00020600040101010101" charset="-122"/>
              </a:rPr>
              <a:t>Hold”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再来才是解决问题</a:t>
            </a:r>
            <a:r>
              <a:rPr lang="en-US" altLang="zh-TW" sz="2400">
                <a:ea typeface="汉仪旗黑-55简" panose="00020600040101010101" charset="-122"/>
              </a:rPr>
              <a:t>, </a:t>
            </a:r>
            <a:r>
              <a:rPr lang="zh-TW" altLang="en-US" sz="2400" dirty="0">
                <a:ea typeface="汉仪旗黑-55简" panose="00020600040101010101" charset="-122"/>
              </a:rPr>
              <a:t>预防问题的再发</a:t>
            </a:r>
            <a:endParaRPr lang="zh-TW" altLang="en-US" sz="240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异常管理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三现</a:t>
            </a:r>
            <a:r>
              <a:rPr lang="en-US" altLang="zh-TW" sz="2400">
                <a:ea typeface="汉仪旗黑-55简" panose="00020600040101010101" charset="-122"/>
              </a:rPr>
              <a:t>: </a:t>
            </a:r>
            <a:r>
              <a:rPr lang="zh-TW" altLang="en-US" sz="2400" dirty="0">
                <a:ea typeface="汉仪旗黑-55简" panose="00020600040101010101" charset="-122"/>
              </a:rPr>
              <a:t>现时</a:t>
            </a:r>
            <a:r>
              <a:rPr lang="en-US" altLang="zh-TW" sz="2400">
                <a:ea typeface="汉仪旗黑-55简" panose="00020600040101010101" charset="-122"/>
              </a:rPr>
              <a:t>, </a:t>
            </a:r>
            <a:r>
              <a:rPr lang="zh-TW" altLang="en-US" sz="2400" dirty="0">
                <a:ea typeface="汉仪旗黑-55简" panose="00020600040101010101" charset="-122"/>
              </a:rPr>
              <a:t>现地</a:t>
            </a:r>
            <a:r>
              <a:rPr lang="en-US" altLang="zh-TW" sz="2400">
                <a:ea typeface="汉仪旗黑-55简" panose="00020600040101010101" charset="-122"/>
              </a:rPr>
              <a:t>, </a:t>
            </a:r>
            <a:r>
              <a:rPr lang="zh-TW" altLang="en-US" sz="2400" dirty="0">
                <a:ea typeface="汉仪旗黑-55简" panose="00020600040101010101" charset="-122"/>
              </a:rPr>
              <a:t>现物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>
                <a:ea typeface="汉仪旗黑-55简" panose="00020600040101010101" charset="-122"/>
              </a:rPr>
              <a:t>以</a:t>
            </a:r>
            <a:r>
              <a:rPr lang="en-US" altLang="zh-TW" sz="2400">
                <a:ea typeface="汉仪旗黑-55简" panose="00020600040101010101" charset="-122"/>
              </a:rPr>
              <a:t>Problem 7 Steps </a:t>
            </a:r>
            <a:r>
              <a:rPr lang="zh-TW" altLang="en-US" sz="2400" dirty="0">
                <a:ea typeface="汉仪旗黑-55简" panose="00020600040101010101" charset="-122"/>
              </a:rPr>
              <a:t>来解决及预防问题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SDCA</a:t>
            </a:r>
            <a:endParaRPr lang="en-US" altLang="zh-TW" sz="240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5348" name="标题 185347"/>
          <p:cNvSpPr/>
          <p:nvPr>
            <p:ph type="title"/>
          </p:nvPr>
        </p:nvSpPr>
        <p:spPr>
          <a:xfrm>
            <a:off x="381000" y="631825"/>
            <a:ext cx="8153400" cy="531813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D1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: ESTABLISH THE TEAM</a:t>
            </a:r>
            <a:r>
              <a:rPr lang="en-US" altLang="zh-CN" sz="3200" b="1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CN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(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成立小组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)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5349" name="文本占位符 185348"/>
          <p:cNvSpPr>
            <a:spLocks noGrp="1"/>
          </p:cNvSpPr>
          <p:nvPr>
            <p:ph type="body" idx="1"/>
          </p:nvPr>
        </p:nvSpPr>
        <p:spPr>
          <a:xfrm>
            <a:off x="533400" y="1536700"/>
            <a:ext cx="8153400" cy="4114800"/>
          </a:xfrm>
          <a:noFill/>
          <a:ln>
            <a:noFill/>
          </a:ln>
        </p:spPr>
        <p:txBody>
          <a:bodyPr/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让客户认为我们非常地重视他们所反应的问题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强制组合不同部门的相关人员以有效解决客户所反应的问题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3.G8D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要求要有成员的职称及联络分机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4.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所有成员共同承担责任及后果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但不要单兵作业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也不要写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Paperwork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4324" name="标题 184323"/>
          <p:cNvSpPr/>
          <p:nvPr>
            <p:ph type="title"/>
          </p:nvPr>
        </p:nvSpPr>
        <p:spPr>
          <a:xfrm>
            <a:off x="468313" y="576263"/>
            <a:ext cx="8153400" cy="560387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成员包括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: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4325" name="文本占位符 184324"/>
          <p:cNvSpPr>
            <a:spLocks noGrp="1"/>
          </p:cNvSpPr>
          <p:nvPr>
            <p:ph type="body" idx="1"/>
          </p:nvPr>
        </p:nvSpPr>
        <p:spPr>
          <a:xfrm>
            <a:off x="533400" y="1320800"/>
            <a:ext cx="8153400" cy="5175250"/>
          </a:xfrm>
          <a:noFill/>
          <a:ln>
            <a:noFill/>
          </a:ln>
        </p:spPr>
        <p:txBody>
          <a:bodyPr/>
          <a:p>
            <a:pPr>
              <a:buNone/>
            </a:pPr>
            <a:r>
              <a:rPr lang="en-US" altLang="zh-TW" sz="2400">
                <a:ea typeface="汉仪旗黑-55简" panose="00020600040101010101" charset="-122"/>
              </a:rPr>
              <a:t>●</a:t>
            </a:r>
            <a:r>
              <a:rPr lang="zh-TW" altLang="en-US" sz="2400" dirty="0">
                <a:ea typeface="汉仪旗黑-55简" panose="00020600040101010101" charset="-122"/>
              </a:rPr>
              <a:t>最高指导员</a:t>
            </a:r>
            <a:r>
              <a:rPr lang="en-US" altLang="zh-TW" sz="2400">
                <a:ea typeface="汉仪旗黑-55简" panose="00020600040101010101" charset="-122"/>
              </a:rPr>
              <a:t>(CHAMPION)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 </a:t>
            </a:r>
            <a:r>
              <a:rPr lang="zh-TW" altLang="en-US" sz="2400" dirty="0">
                <a:ea typeface="汉仪旗黑-55简" panose="00020600040101010101" charset="-122"/>
              </a:rPr>
              <a:t>一般为主管阶层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对小组的进度有 监督</a:t>
            </a:r>
            <a:r>
              <a:rPr lang="en-US" altLang="zh-TW" sz="2400">
                <a:ea typeface="汉仪旗黑-55简" panose="00020600040101010101" charset="-122"/>
              </a:rPr>
              <a:t>, </a:t>
            </a:r>
            <a:r>
              <a:rPr lang="zh-TW" altLang="en-US" sz="2400" dirty="0">
                <a:ea typeface="汉仪旗黑-55简" panose="00020600040101010101" charset="-122"/>
              </a:rPr>
              <a:t>支援及决策决定权力</a:t>
            </a:r>
            <a:r>
              <a:rPr lang="en-US" altLang="zh-TW" sz="2400">
                <a:ea typeface="汉仪旗黑-55简" panose="00020600040101010101" charset="-122"/>
              </a:rPr>
              <a:t>.</a:t>
            </a:r>
            <a:endParaRPr lang="en-US" altLang="zh-CN" sz="2400">
              <a:ea typeface="汉仪旗黑-55简" panose="00020600040101010101" charset="-122"/>
            </a:endParaRPr>
          </a:p>
          <a:p>
            <a:pPr lvl="1"/>
            <a:endParaRPr lang="en-US" altLang="zh-TW" sz="2400">
              <a:ea typeface="汉仪旗黑-55简" panose="00020600040101010101" charset="-122"/>
            </a:endParaRPr>
          </a:p>
          <a:p>
            <a:pPr>
              <a:buNone/>
            </a:pPr>
            <a:r>
              <a:rPr lang="en-US" altLang="zh-TW" sz="2400">
                <a:ea typeface="汉仪旗黑-55简" panose="00020600040101010101" charset="-122"/>
              </a:rPr>
              <a:t>●</a:t>
            </a:r>
            <a:r>
              <a:rPr lang="zh-TW" altLang="en-US" sz="2400" dirty="0">
                <a:ea typeface="汉仪旗黑-55简" panose="00020600040101010101" charset="-122"/>
              </a:rPr>
              <a:t>指导员</a:t>
            </a:r>
            <a:r>
              <a:rPr lang="en-US" altLang="zh-TW" sz="2400">
                <a:ea typeface="汉仪旗黑-55简" panose="00020600040101010101" charset="-122"/>
              </a:rPr>
              <a:t>(LEADER)-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负责协调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活动进行的引导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汇整小组的意见及决策并呈报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尽量不要深入某部份细节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以免迷失方向</a:t>
            </a:r>
            <a:r>
              <a:rPr lang="en-US" altLang="zh-TW" sz="2400">
                <a:ea typeface="汉仪旗黑-55简" panose="00020600040101010101" charset="-122"/>
              </a:rPr>
              <a:t>.</a:t>
            </a:r>
            <a:endParaRPr lang="en-US" altLang="zh-CN" sz="2400">
              <a:ea typeface="汉仪旗黑-55简" panose="00020600040101010101" charset="-122"/>
            </a:endParaRPr>
          </a:p>
          <a:p>
            <a:pPr lvl="1"/>
            <a:endParaRPr lang="en-US" altLang="zh-TW" sz="2400">
              <a:ea typeface="汉仪旗黑-55简" panose="00020600040101010101" charset="-122"/>
            </a:endParaRPr>
          </a:p>
          <a:p>
            <a:pPr>
              <a:buNone/>
            </a:pPr>
            <a:r>
              <a:rPr lang="en-US" altLang="zh-TW" sz="2400">
                <a:ea typeface="汉仪旗黑-55简" panose="00020600040101010101" charset="-122"/>
              </a:rPr>
              <a:t>●</a:t>
            </a:r>
            <a:r>
              <a:rPr lang="zh-TW" altLang="en-US" sz="2400" dirty="0">
                <a:ea typeface="汉仪旗黑-55简" panose="00020600040101010101" charset="-122"/>
              </a:rPr>
              <a:t>一般成员</a:t>
            </a:r>
            <a:r>
              <a:rPr lang="en-US" altLang="zh-TW" sz="2400">
                <a:ea typeface="汉仪旗黑-55简" panose="00020600040101010101" charset="-122"/>
              </a:rPr>
              <a:t>(MEMBERS)-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各部门相关人员</a:t>
            </a:r>
            <a:r>
              <a:rPr lang="en-US" altLang="zh-TW" sz="2400">
                <a:ea typeface="汉仪旗黑-55简" panose="00020600040101010101" charset="-122"/>
              </a:rPr>
              <a:t>,</a:t>
            </a:r>
            <a:r>
              <a:rPr lang="zh-TW" altLang="en-US" sz="2400" dirty="0">
                <a:ea typeface="汉仪旗黑-55简" panose="00020600040101010101" charset="-122"/>
              </a:rPr>
              <a:t>对被指定的工作有义务提出相关的结果及提供意见</a:t>
            </a:r>
            <a:r>
              <a:rPr lang="en-US" altLang="zh-TW" sz="2400">
                <a:ea typeface="汉仪旗黑-55简" panose="00020600040101010101" charset="-122"/>
              </a:rPr>
              <a:t>,(</a:t>
            </a:r>
            <a:r>
              <a:rPr lang="zh-TW" altLang="en-US" sz="2400">
                <a:ea typeface="汉仪旗黑-55简" panose="00020600040101010101" charset="-122"/>
              </a:rPr>
              <a:t>例</a:t>
            </a:r>
            <a:r>
              <a:rPr lang="en-US" altLang="zh-TW" sz="2400">
                <a:ea typeface="汉仪旗黑-55简" panose="00020600040101010101" charset="-122"/>
              </a:rPr>
              <a:t>:P.E, Q.A, M.E, MFG…</a:t>
            </a:r>
            <a:r>
              <a:rPr lang="zh-TW" altLang="en-US" sz="2400" dirty="0">
                <a:ea typeface="汉仪旗黑-55简" panose="00020600040101010101" charset="-122"/>
              </a:rPr>
              <a:t>等相关人员</a:t>
            </a:r>
            <a:r>
              <a:rPr lang="en-US" altLang="zh-TW" sz="2400">
                <a:ea typeface="汉仪旗黑-55简" panose="00020600040101010101" charset="-122"/>
              </a:rPr>
              <a:t>)</a:t>
            </a:r>
            <a:endParaRPr lang="en-US" altLang="zh-TW" sz="2400">
              <a:ea typeface="汉仪旗黑-55简" panose="00020600040101010101" charset="-122"/>
            </a:endParaRPr>
          </a:p>
          <a:p>
            <a:pPr>
              <a:buNone/>
            </a:pPr>
            <a:r>
              <a:rPr lang="en-US" altLang="zh-TW" sz="2400">
                <a:ea typeface="汉仪旗黑-55简" panose="00020600040101010101" charset="-122"/>
              </a:rPr>
              <a:t>         </a:t>
            </a:r>
            <a:r>
              <a:rPr lang="zh-TW" altLang="en-US" sz="2400" dirty="0">
                <a:ea typeface="汉仪旗黑-55简" panose="00020600040101010101" charset="-122"/>
              </a:rPr>
              <a:t>小组人数以</a:t>
            </a:r>
            <a:r>
              <a:rPr lang="en-US" altLang="zh-TW" sz="2400">
                <a:ea typeface="汉仪旗黑-55简" panose="00020600040101010101" charset="-122"/>
              </a:rPr>
              <a:t>4-10</a:t>
            </a:r>
            <a:r>
              <a:rPr lang="zh-TW" altLang="en-US" sz="2400" dirty="0">
                <a:ea typeface="汉仪旗黑-55简" panose="00020600040101010101" charset="-122"/>
              </a:rPr>
              <a:t>人为佳</a:t>
            </a:r>
            <a:r>
              <a:rPr lang="en-US" altLang="zh-TW" sz="2400">
                <a:ea typeface="汉仪旗黑-55简" panose="00020600040101010101" charset="-122"/>
              </a:rPr>
              <a:t>.</a:t>
            </a:r>
            <a:endParaRPr lang="en-US" altLang="zh-TW" sz="240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3300" name="标题 183299"/>
          <p:cNvSpPr/>
          <p:nvPr>
            <p:ph type="title"/>
          </p:nvPr>
        </p:nvSpPr>
        <p:spPr>
          <a:xfrm>
            <a:off x="468313" y="603250"/>
            <a:ext cx="8153400" cy="558800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Define a Problem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3301" name="文本占位符 183300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ea typeface="汉仪旗黑-55简" panose="00020600040101010101" charset="-122"/>
              </a:rPr>
              <a:t>处理问题最重要的</a:t>
            </a:r>
            <a:r>
              <a:rPr lang="en-US" altLang="zh-TW" sz="2400">
                <a:ea typeface="汉仪旗黑-55简" panose="00020600040101010101" charset="-122"/>
              </a:rPr>
              <a:t>?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不是马上处理问题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而是认清楚问题本身是不是问题</a:t>
            </a:r>
            <a:r>
              <a:rPr lang="en-US" altLang="zh-TW" sz="2400">
                <a:ea typeface="汉仪旗黑-55简" panose="00020600040101010101" charset="-122"/>
              </a:rPr>
              <a:t>?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看清楚问题的本质是什么</a:t>
            </a:r>
            <a:r>
              <a:rPr lang="en-US" altLang="zh-TW" sz="2400">
                <a:ea typeface="汉仪旗黑-55简" panose="00020600040101010101" charset="-122"/>
              </a:rPr>
              <a:t>? (</a:t>
            </a:r>
            <a:r>
              <a:rPr lang="zh-TW" altLang="en-US" sz="2400" dirty="0">
                <a:ea typeface="汉仪旗黑-55简" panose="00020600040101010101" charset="-122"/>
              </a:rPr>
              <a:t>异常与结构</a:t>
            </a:r>
            <a:r>
              <a:rPr lang="en-US" altLang="zh-TW" sz="2400">
                <a:ea typeface="汉仪旗黑-55简" panose="00020600040101010101" charset="-122"/>
              </a:rPr>
              <a:t>)</a:t>
            </a:r>
            <a:endParaRPr lang="en-US" altLang="zh-CN" sz="2400">
              <a:ea typeface="汉仪旗黑-55简" panose="00020600040101010101" charset="-122"/>
            </a:endParaRPr>
          </a:p>
          <a:p>
            <a:pPr lvl="1"/>
            <a:endParaRPr lang="en-US" altLang="zh-TW" sz="240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分清楚什么是现象</a:t>
            </a:r>
            <a:r>
              <a:rPr lang="en-US" altLang="zh-TW" sz="2400">
                <a:ea typeface="汉仪旗黑-55简" panose="00020600040101010101" charset="-122"/>
              </a:rPr>
              <a:t>? </a:t>
            </a:r>
            <a:r>
              <a:rPr lang="zh-TW" altLang="en-US" sz="2400" dirty="0">
                <a:ea typeface="汉仪旗黑-55简" panose="00020600040101010101" charset="-122"/>
              </a:rPr>
              <a:t>什么是真因</a:t>
            </a:r>
            <a:r>
              <a:rPr lang="en-US" altLang="zh-TW" sz="2400">
                <a:ea typeface="汉仪旗黑-55简" panose="00020600040101010101" charset="-122"/>
              </a:rPr>
              <a:t>? (</a:t>
            </a:r>
            <a:r>
              <a:rPr lang="zh-TW" altLang="en-US" sz="2400" dirty="0">
                <a:ea typeface="汉仪旗黑-55简" panose="00020600040101010101" charset="-122"/>
              </a:rPr>
              <a:t>冰山</a:t>
            </a:r>
            <a:r>
              <a:rPr lang="en-US" altLang="zh-TW" sz="2400">
                <a:ea typeface="汉仪旗黑-55简" panose="00020600040101010101" charset="-122"/>
              </a:rPr>
              <a:t>)</a:t>
            </a:r>
            <a:endParaRPr lang="en-US" altLang="zh-CN" sz="2400">
              <a:ea typeface="汉仪旗黑-55简" panose="00020600040101010101" charset="-122"/>
            </a:endParaRPr>
          </a:p>
          <a:p>
            <a:endParaRPr lang="en-US" altLang="zh-TW" sz="240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这两者之间有何差别</a:t>
            </a:r>
            <a:r>
              <a:rPr lang="en-US" altLang="zh-TW" sz="2400">
                <a:ea typeface="汉仪旗黑-55简" panose="00020600040101010101" charset="-122"/>
              </a:rPr>
              <a:t>?</a:t>
            </a:r>
            <a:endParaRPr lang="en-US" altLang="zh-TW" sz="2400">
              <a:ea typeface="汉仪旗黑-55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3301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3301">
                                            <p:txEl>
                                              <p:charRg st="1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3301">
                                            <p:txEl>
                                              <p:charRg st="19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35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3301">
                                            <p:txEl>
                                              <p:charRg st="35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5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3301">
                                            <p:txEl>
                                              <p:charRg st="57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3301">
                                            <p:txEl>
                                              <p:charRg st="80" end="9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1" grpId="0" bldLvl="2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3376" name="矩形 143375"/>
          <p:cNvSpPr/>
          <p:nvPr/>
        </p:nvSpPr>
        <p:spPr>
          <a:xfrm>
            <a:off x="2979738" y="1901825"/>
            <a:ext cx="4219575" cy="3222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成立改善小组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77" name="矩形 143376"/>
          <p:cNvSpPr/>
          <p:nvPr/>
        </p:nvSpPr>
        <p:spPr>
          <a:xfrm>
            <a:off x="3021013" y="3152775"/>
            <a:ext cx="4221162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暂时性的对策实施及确认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78" name="矩形 143377"/>
          <p:cNvSpPr/>
          <p:nvPr/>
        </p:nvSpPr>
        <p:spPr>
          <a:xfrm>
            <a:off x="3006725" y="2528888"/>
            <a:ext cx="4206875" cy="35083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描述问题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79" name="文本框 143378"/>
          <p:cNvSpPr txBox="1"/>
          <p:nvPr/>
        </p:nvSpPr>
        <p:spPr>
          <a:xfrm>
            <a:off x="1812925" y="1931988"/>
            <a:ext cx="1646238" cy="2746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D1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0" name="文本框 143379"/>
          <p:cNvSpPr txBox="1"/>
          <p:nvPr/>
        </p:nvSpPr>
        <p:spPr>
          <a:xfrm>
            <a:off x="1812925" y="2559050"/>
            <a:ext cx="1646238" cy="2746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D2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1" name="文本框 143380"/>
          <p:cNvSpPr txBox="1"/>
          <p:nvPr/>
        </p:nvSpPr>
        <p:spPr>
          <a:xfrm>
            <a:off x="1812925" y="3140075"/>
            <a:ext cx="1096963" cy="285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D3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2" name="直接连接符 143381"/>
          <p:cNvSpPr/>
          <p:nvPr/>
        </p:nvSpPr>
        <p:spPr>
          <a:xfrm>
            <a:off x="5105400" y="2878138"/>
            <a:ext cx="1588" cy="28257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83" name="矩形 143382"/>
          <p:cNvSpPr/>
          <p:nvPr/>
        </p:nvSpPr>
        <p:spPr>
          <a:xfrm>
            <a:off x="3021013" y="3778250"/>
            <a:ext cx="4206875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原因分析及証实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4" name="文本框 143383"/>
          <p:cNvSpPr txBox="1"/>
          <p:nvPr/>
        </p:nvSpPr>
        <p:spPr>
          <a:xfrm>
            <a:off x="1812925" y="3767138"/>
            <a:ext cx="1096963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D4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5" name="文本框 143384"/>
          <p:cNvSpPr txBox="1"/>
          <p:nvPr/>
        </p:nvSpPr>
        <p:spPr>
          <a:xfrm>
            <a:off x="1812925" y="4422775"/>
            <a:ext cx="1463675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D5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6" name="矩形 143385"/>
          <p:cNvSpPr/>
          <p:nvPr/>
        </p:nvSpPr>
        <p:spPr>
          <a:xfrm>
            <a:off x="3006725" y="4405313"/>
            <a:ext cx="4178300" cy="347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永久改善行动效果确认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7" name="直接连接符 143386"/>
          <p:cNvSpPr/>
          <p:nvPr/>
        </p:nvSpPr>
        <p:spPr>
          <a:xfrm>
            <a:off x="5105400" y="3500438"/>
            <a:ext cx="1588" cy="2730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88" name="文本框 143387"/>
          <p:cNvSpPr txBox="1"/>
          <p:nvPr/>
        </p:nvSpPr>
        <p:spPr>
          <a:xfrm>
            <a:off x="1812925" y="5033963"/>
            <a:ext cx="1463675" cy="295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D6</a:t>
            </a: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89" name="矩形 143388"/>
          <p:cNvSpPr/>
          <p:nvPr/>
        </p:nvSpPr>
        <p:spPr>
          <a:xfrm>
            <a:off x="2992438" y="5002213"/>
            <a:ext cx="4206875" cy="347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永久改善行动的对策实施及确认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90" name="直接连接符 143389"/>
          <p:cNvSpPr/>
          <p:nvPr/>
        </p:nvSpPr>
        <p:spPr>
          <a:xfrm>
            <a:off x="5105400" y="4125913"/>
            <a:ext cx="1588" cy="279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91" name="直接连接符 143390"/>
          <p:cNvSpPr/>
          <p:nvPr/>
        </p:nvSpPr>
        <p:spPr>
          <a:xfrm>
            <a:off x="5105400" y="2254250"/>
            <a:ext cx="1588" cy="274638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92" name="直接连接符 143391"/>
          <p:cNvSpPr/>
          <p:nvPr/>
        </p:nvSpPr>
        <p:spPr>
          <a:xfrm flipH="1">
            <a:off x="5106988" y="4752975"/>
            <a:ext cx="14287" cy="26352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93" name="直接连接符 143392"/>
          <p:cNvSpPr/>
          <p:nvPr/>
        </p:nvSpPr>
        <p:spPr>
          <a:xfrm>
            <a:off x="5105400" y="5349875"/>
            <a:ext cx="1588" cy="2095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94" name="文本框 143393"/>
          <p:cNvSpPr txBox="1"/>
          <p:nvPr/>
        </p:nvSpPr>
        <p:spPr>
          <a:xfrm>
            <a:off x="1812925" y="5589588"/>
            <a:ext cx="1096963" cy="2428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D7</a:t>
            </a:r>
            <a:endParaRPr lang="en-US" altLang="zh-TW" sz="14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95" name="矩形 143394"/>
          <p:cNvSpPr/>
          <p:nvPr/>
        </p:nvSpPr>
        <p:spPr>
          <a:xfrm>
            <a:off x="2978150" y="5559425"/>
            <a:ext cx="4249738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避免再发生</a:t>
            </a:r>
            <a:r>
              <a:rPr lang="en-US" altLang="zh-TW" sz="14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/ </a:t>
            </a:r>
            <a:r>
              <a:rPr lang="zh-TW" altLang="en-US" sz="1400" u="none" dirty="0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系统性预防建议</a:t>
            </a:r>
            <a:endParaRPr lang="zh-TW" altLang="en-US" sz="1400" u="none" dirty="0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396" name="直接连接符 143395"/>
          <p:cNvSpPr/>
          <p:nvPr/>
        </p:nvSpPr>
        <p:spPr>
          <a:xfrm>
            <a:off x="5105400" y="5907088"/>
            <a:ext cx="1588" cy="207962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397" name="文本框 143396"/>
          <p:cNvSpPr txBox="1"/>
          <p:nvPr/>
        </p:nvSpPr>
        <p:spPr>
          <a:xfrm>
            <a:off x="1812925" y="6143625"/>
            <a:ext cx="1279525" cy="2730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D8</a:t>
            </a:r>
            <a:endParaRPr lang="en-US" altLang="zh-TW" sz="1400" b="1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3398" name="矩形 143397"/>
          <p:cNvSpPr/>
          <p:nvPr/>
        </p:nvSpPr>
        <p:spPr>
          <a:xfrm>
            <a:off x="2963863" y="6115050"/>
            <a:ext cx="4235450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DFKai-SB" panose="03000509000000000000" pitchFamily="49" charset="-120"/>
                <a:ea typeface="DFKai-SB" panose="03000509000000000000" pitchFamily="49" charset="-120"/>
              </a:rPr>
              <a:t>完成</a:t>
            </a:r>
            <a:endParaRPr lang="zh-TW" altLang="en-US" sz="1400" u="none" dirty="0">
              <a:solidFill>
                <a:srgbClr val="000000"/>
              </a:solidFill>
              <a:latin typeface="DFKai-SB" panose="03000509000000000000" pitchFamily="49" charset="-120"/>
              <a:ea typeface="DFKai-SB" panose="03000509000000000000" pitchFamily="49" charset="-120"/>
            </a:endParaRPr>
          </a:p>
        </p:txBody>
      </p:sp>
      <p:sp>
        <p:nvSpPr>
          <p:cNvPr id="143399" name="矩形 143398"/>
          <p:cNvSpPr/>
          <p:nvPr/>
        </p:nvSpPr>
        <p:spPr>
          <a:xfrm>
            <a:off x="2997200" y="1338263"/>
            <a:ext cx="4219575" cy="3222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征兆</a:t>
            </a:r>
            <a:r>
              <a:rPr lang="en-US" altLang="zh-TW" sz="14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/ </a:t>
            </a:r>
            <a:r>
              <a:rPr lang="zh-TW" altLang="en-US" sz="1400" u="none" dirty="0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紧急反应措施</a:t>
            </a:r>
            <a:endParaRPr lang="zh-TW" altLang="en-US" sz="1400" u="none" dirty="0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400" name="文本框 143399"/>
          <p:cNvSpPr txBox="1"/>
          <p:nvPr/>
        </p:nvSpPr>
        <p:spPr>
          <a:xfrm>
            <a:off x="1804988" y="1368425"/>
            <a:ext cx="1646237" cy="2460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b="1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D0</a:t>
            </a:r>
            <a:endParaRPr lang="en-US" altLang="zh-TW" sz="1400" b="1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3401" name="直接连接符 143400"/>
          <p:cNvSpPr/>
          <p:nvPr/>
        </p:nvSpPr>
        <p:spPr>
          <a:xfrm>
            <a:off x="5108575" y="1676400"/>
            <a:ext cx="1588" cy="231775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3402" name="矩形 143401"/>
          <p:cNvSpPr/>
          <p:nvPr/>
        </p:nvSpPr>
        <p:spPr>
          <a:xfrm>
            <a:off x="2984500" y="646113"/>
            <a:ext cx="4221163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en-US" altLang="zh-TW" sz="2400" b="1" i="1" u="none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G8D </a:t>
            </a:r>
            <a:r>
              <a:rPr lang="zh-TW" altLang="en-US" sz="2400" u="none" dirty="0">
                <a:solidFill>
                  <a:schemeClr val="tx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步骤</a:t>
            </a:r>
            <a:endParaRPr lang="zh-TW" altLang="en-US" sz="2400" u="none" dirty="0">
              <a:solidFill>
                <a:schemeClr val="tx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2276" name="标题 182275"/>
          <p:cNvSpPr/>
          <p:nvPr>
            <p:ph type="title"/>
          </p:nvPr>
        </p:nvSpPr>
        <p:spPr>
          <a:xfrm>
            <a:off x="468313" y="603250"/>
            <a:ext cx="8153400" cy="576263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认清是结构问题或者是异常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2277" name="文本占位符 182276"/>
          <p:cNvSpPr>
            <a:spLocks noGrp="1"/>
          </p:cNvSpPr>
          <p:nvPr>
            <p:ph type="body" idx="1"/>
          </p:nvPr>
        </p:nvSpPr>
        <p:spPr>
          <a:xfrm>
            <a:off x="504825" y="1612900"/>
            <a:ext cx="8153400" cy="45339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ea typeface="汉仪旗黑-55简" panose="00020600040101010101" charset="-122"/>
              </a:rPr>
              <a:t>结构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抱怨正方形的房屋为何不是圆的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三班作业都会发生的问题</a:t>
            </a:r>
            <a:endParaRPr lang="zh-TW" altLang="en-US" sz="2400" dirty="0">
              <a:ea typeface="汉仪旗黑-55简" panose="00020600040101010101" charset="-122"/>
            </a:endParaRPr>
          </a:p>
          <a:p>
            <a:endParaRPr lang="zh-TW" altLang="en-US" sz="2400" dirty="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异常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在不良水平突然跳跃起来的那一点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zh-TW" altLang="en-US" sz="2400" dirty="0">
                <a:ea typeface="汉仪旗黑-55简" panose="00020600040101010101" charset="-122"/>
              </a:rPr>
              <a:t>只有某一班会发生</a:t>
            </a:r>
            <a:r>
              <a:rPr lang="en-US" altLang="zh-TW" sz="2400">
                <a:ea typeface="汉仪旗黑-55简" panose="00020600040101010101" charset="-122"/>
              </a:rPr>
              <a:t>, </a:t>
            </a:r>
            <a:r>
              <a:rPr lang="zh-TW" altLang="en-US" sz="2400" dirty="0">
                <a:ea typeface="汉仪旗黑-55简" panose="00020600040101010101" charset="-122"/>
              </a:rPr>
              <a:t>某一人有问题</a:t>
            </a:r>
            <a:endParaRPr lang="zh-TW" altLang="zh-CN" sz="2400" dirty="0">
              <a:ea typeface="汉仪旗黑-55简" panose="00020600040101010101" charset="-122"/>
            </a:endParaRPr>
          </a:p>
          <a:p>
            <a:pPr lvl="1"/>
            <a:endParaRPr lang="zh-TW" altLang="en-US" sz="2400" dirty="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因为两者解决问题的手法不一样</a:t>
            </a:r>
            <a:r>
              <a:rPr lang="en-US" altLang="zh-TW" sz="2400">
                <a:ea typeface="汉仪旗黑-55简" panose="00020600040101010101" charset="-122"/>
              </a:rPr>
              <a:t>?</a:t>
            </a:r>
            <a:endParaRPr lang="en-US" altLang="zh-TW" sz="2400">
              <a:ea typeface="汉仪旗黑-55简" panose="0002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7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3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2277">
                                            <p:txEl>
                                              <p:charRg st="3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2277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31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2277">
                                            <p:txEl>
                                              <p:charRg st="31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34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2277">
                                            <p:txEl>
                                              <p:charRg st="34" end="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5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2277">
                                            <p:txEl>
                                              <p:charRg st="50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2277">
                                            <p:txEl>
                                              <p:charRg st="68" end="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1252" name="标题 181251"/>
          <p:cNvSpPr/>
          <p:nvPr>
            <p:ph type="title"/>
          </p:nvPr>
        </p:nvSpPr>
        <p:spPr>
          <a:xfrm>
            <a:off x="423863" y="604838"/>
            <a:ext cx="8153400" cy="560387"/>
          </a:xfrm>
          <a:noFill/>
          <a:ln>
            <a:noFill/>
          </a:ln>
        </p:spPr>
        <p:txBody>
          <a:bodyPr/>
          <a:p>
            <a:r>
              <a:rPr lang="en-US" altLang="zh-TW" sz="3200" i="1">
                <a:latin typeface="Arial" panose="020B0604020202020204" pitchFamily="34" charset="0"/>
                <a:ea typeface="汉仪文黑-85W" panose="00020600040101010101" charset="-122"/>
              </a:rPr>
              <a:t>D2</a:t>
            </a:r>
            <a:r>
              <a:rPr lang="en-US" altLang="zh-TW" sz="3200">
                <a:latin typeface="Arial" panose="020B0604020202020204" pitchFamily="34" charset="0"/>
                <a:ea typeface="汉仪文黑-85W" panose="00020600040101010101" charset="-122"/>
              </a:rPr>
              <a:t>:DESCRIBE THE PROBLEM</a:t>
            </a:r>
            <a:endParaRPr lang="en-US" altLang="zh-TW" sz="32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81253" name="文本占位符 181252"/>
          <p:cNvSpPr>
            <a:spLocks noGrp="1"/>
          </p:cNvSpPr>
          <p:nvPr>
            <p:ph type="body" idx="1"/>
          </p:nvPr>
        </p:nvSpPr>
        <p:spPr>
          <a:xfrm>
            <a:off x="504825" y="1409700"/>
            <a:ext cx="8153400" cy="4895850"/>
          </a:xfrm>
          <a:noFill/>
          <a:ln>
            <a:noFill/>
          </a:ln>
        </p:spPr>
        <p:txBody>
          <a:bodyPr/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G8D </a:t>
            </a:r>
            <a:r>
              <a:rPr lang="zh-TW" altLang="en-US" sz="1800" dirty="0">
                <a:ea typeface="汉仪旗黑-55简" panose="00020600040101010101" charset="-122"/>
              </a:rPr>
              <a:t>要求要有 </a:t>
            </a:r>
            <a:r>
              <a:rPr lang="en-US" altLang="zh-TW" sz="1800">
                <a:ea typeface="汉仪旗黑-55简" panose="00020600040101010101" charset="-122"/>
              </a:rPr>
              <a:t>Problem Statement.</a:t>
            </a:r>
            <a:endParaRPr lang="en-US" altLang="zh-CN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endParaRPr lang="en-US" altLang="zh-TW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zh-TW" altLang="en-US" sz="1800" dirty="0">
                <a:ea typeface="汉仪旗黑-55简" panose="00020600040101010101" charset="-122"/>
              </a:rPr>
              <a:t>以真实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可计算的数据详细描述问题</a:t>
            </a:r>
            <a:r>
              <a:rPr lang="en-US" altLang="zh-TW" sz="1800">
                <a:ea typeface="汉仪旗黑-55简" panose="00020600040101010101" charset="-122"/>
              </a:rPr>
              <a:t>.</a:t>
            </a:r>
            <a:endParaRPr lang="en-US" altLang="zh-CN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endParaRPr lang="en-US" altLang="zh-TW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WHAT(</a:t>
            </a:r>
            <a:r>
              <a:rPr lang="zh-TW" altLang="en-US" sz="1800" dirty="0">
                <a:ea typeface="汉仪旗黑-55简" panose="00020600040101010101" charset="-122"/>
              </a:rPr>
              <a:t>事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物</a:t>
            </a:r>
            <a:r>
              <a:rPr lang="en-US" altLang="zh-TW" sz="1800">
                <a:ea typeface="汉仪旗黑-55简" panose="00020600040101010101" charset="-122"/>
              </a:rPr>
              <a:t>):</a:t>
            </a:r>
            <a:r>
              <a:rPr lang="zh-TW" altLang="en-US" sz="1800" dirty="0">
                <a:ea typeface="汉仪旗黑-55简" panose="00020600040101010101" charset="-122"/>
              </a:rPr>
              <a:t>发生问题的事及物</a:t>
            </a:r>
            <a:r>
              <a:rPr lang="en-US" altLang="zh-TW" sz="1800">
                <a:ea typeface="汉仪旗黑-55简" panose="00020600040101010101" charset="-122"/>
              </a:rPr>
              <a:t>.</a:t>
            </a:r>
            <a:endParaRPr lang="en-US" altLang="zh-CN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endParaRPr lang="en-US" altLang="zh-TW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WHERE(</a:t>
            </a:r>
            <a:r>
              <a:rPr lang="zh-TW" altLang="en-US" sz="1800" dirty="0">
                <a:ea typeface="汉仪旗黑-55简" panose="00020600040101010101" charset="-122"/>
              </a:rPr>
              <a:t>地</a:t>
            </a:r>
            <a:r>
              <a:rPr lang="en-US" altLang="zh-TW" sz="1800">
                <a:ea typeface="汉仪旗黑-55简" panose="00020600040101010101" charset="-122"/>
              </a:rPr>
              <a:t>):</a:t>
            </a:r>
            <a:endParaRPr lang="en-US" altLang="zh-TW" sz="1800">
              <a:ea typeface="汉仪旗黑-55简" panose="00020600040101010101" charset="-122"/>
            </a:endParaRPr>
          </a:p>
          <a:p>
            <a:pPr lvl="1">
              <a:lnSpc>
                <a:spcPct val="80000"/>
              </a:lnSpc>
            </a:pPr>
            <a:r>
              <a:rPr lang="zh-TW" altLang="en-US" sz="1800" dirty="0">
                <a:ea typeface="汉仪旗黑-55简" panose="00020600040101010101" charset="-122"/>
              </a:rPr>
              <a:t>事物发生的地点</a:t>
            </a:r>
            <a:r>
              <a:rPr lang="en-US" altLang="zh-TW" sz="1800">
                <a:ea typeface="汉仪旗黑-55简" panose="00020600040101010101" charset="-122"/>
              </a:rPr>
              <a:t>(</a:t>
            </a:r>
            <a:r>
              <a:rPr lang="zh-TW" altLang="en-US" sz="1800" dirty="0">
                <a:ea typeface="汉仪旗黑-55简" panose="00020600040101010101" charset="-122"/>
              </a:rPr>
              <a:t>第一次发生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其他发生地点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持续发生的地点</a:t>
            </a:r>
            <a:r>
              <a:rPr lang="en-US" altLang="zh-TW" sz="1800">
                <a:ea typeface="汉仪旗黑-55简" panose="00020600040101010101" charset="-122"/>
              </a:rPr>
              <a:t>).</a:t>
            </a:r>
            <a:endParaRPr lang="en-US" altLang="zh-TW" sz="1800">
              <a:ea typeface="汉仪旗黑-55简" panose="00020600040101010101" charset="-122"/>
            </a:endParaRPr>
          </a:p>
          <a:p>
            <a:pPr lvl="1">
              <a:lnSpc>
                <a:spcPct val="80000"/>
              </a:lnSpc>
            </a:pPr>
            <a:r>
              <a:rPr lang="zh-TW" altLang="en-US" sz="1800" dirty="0">
                <a:ea typeface="汉仪旗黑-55简" panose="00020600040101010101" charset="-122"/>
              </a:rPr>
              <a:t>事物本身发生问题的区域</a:t>
            </a:r>
            <a:r>
              <a:rPr lang="en-US" altLang="zh-TW" sz="1800">
                <a:ea typeface="汉仪旗黑-55简" panose="00020600040101010101" charset="-122"/>
              </a:rPr>
              <a:t>(</a:t>
            </a:r>
            <a:r>
              <a:rPr lang="zh-TW" altLang="en-US" sz="1800" dirty="0">
                <a:ea typeface="汉仪旗黑-55简" panose="00020600040101010101" charset="-122"/>
              </a:rPr>
              <a:t>里面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外面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上面或下面</a:t>
            </a:r>
            <a:r>
              <a:rPr lang="en-US" altLang="zh-TW" sz="1800">
                <a:ea typeface="汉仪旗黑-55简" panose="00020600040101010101" charset="-122"/>
              </a:rPr>
              <a:t>…)</a:t>
            </a:r>
            <a:endParaRPr lang="en-US" altLang="zh-CN" sz="1800">
              <a:ea typeface="汉仪旗黑-55简" panose="00020600040101010101" charset="-122"/>
            </a:endParaRPr>
          </a:p>
          <a:p>
            <a:pPr lvl="1">
              <a:lnSpc>
                <a:spcPct val="80000"/>
              </a:lnSpc>
            </a:pPr>
            <a:endParaRPr lang="en-US" altLang="zh-TW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WHEN(</a:t>
            </a:r>
            <a:r>
              <a:rPr lang="zh-TW" altLang="en-US" sz="1800" dirty="0">
                <a:ea typeface="汉仪旗黑-55简" panose="00020600040101010101" charset="-122"/>
              </a:rPr>
              <a:t>时</a:t>
            </a:r>
            <a:r>
              <a:rPr lang="en-US" altLang="zh-TW" sz="1800">
                <a:ea typeface="汉仪旗黑-55简" panose="00020600040101010101" charset="-122"/>
              </a:rPr>
              <a:t>):   </a:t>
            </a:r>
            <a:r>
              <a:rPr lang="zh-TW" altLang="en-US" sz="1800" dirty="0">
                <a:ea typeface="汉仪旗黑-55简" panose="00020600040101010101" charset="-122"/>
              </a:rPr>
              <a:t>第一次发生及随后再出现的时间</a:t>
            </a:r>
            <a:r>
              <a:rPr lang="en-US" altLang="zh-TW" sz="1800">
                <a:ea typeface="汉仪旗黑-55简" panose="00020600040101010101" charset="-122"/>
              </a:rPr>
              <a:t>. </a:t>
            </a:r>
            <a:endParaRPr lang="en-US" altLang="zh-CN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endParaRPr lang="en-US" altLang="zh-TW" sz="180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WHO(</a:t>
            </a:r>
            <a:r>
              <a:rPr lang="zh-TW" altLang="en-US" sz="1800" dirty="0">
                <a:ea typeface="汉仪旗黑-55简" panose="00020600040101010101" charset="-122"/>
              </a:rPr>
              <a:t>谁</a:t>
            </a:r>
            <a:r>
              <a:rPr lang="en-US" altLang="zh-TW" sz="1800">
                <a:ea typeface="汉仪旗黑-55简" panose="00020600040101010101" charset="-122"/>
              </a:rPr>
              <a:t>): </a:t>
            </a:r>
            <a:r>
              <a:rPr lang="zh-TW" altLang="en-US" sz="1800" dirty="0">
                <a:ea typeface="汉仪旗黑-55简" panose="00020600040101010101" charset="-122"/>
              </a:rPr>
              <a:t>发现部门或人员</a:t>
            </a:r>
            <a:endParaRPr lang="zh-TW" altLang="en-US" sz="1800" dirty="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endParaRPr lang="zh-TW" altLang="en-US" sz="1800" dirty="0">
              <a:ea typeface="汉仪旗黑-55简" panose="00020600040101010101" charset="-122"/>
            </a:endParaRPr>
          </a:p>
          <a:p>
            <a:pPr>
              <a:lnSpc>
                <a:spcPct val="80000"/>
              </a:lnSpc>
            </a:pPr>
            <a:r>
              <a:rPr lang="en-US" altLang="zh-TW" sz="1800">
                <a:ea typeface="汉仪旗黑-55简" panose="00020600040101010101" charset="-122"/>
              </a:rPr>
              <a:t>How Big/ How Much:  </a:t>
            </a:r>
            <a:r>
              <a:rPr lang="zh-TW" altLang="en-US" sz="1800" dirty="0">
                <a:ea typeface="汉仪旗黑-55简" panose="00020600040101010101" charset="-122"/>
              </a:rPr>
              <a:t>问题发生的影响程度</a:t>
            </a:r>
            <a:r>
              <a:rPr lang="en-US" altLang="zh-TW" sz="1800">
                <a:ea typeface="汉仪旗黑-55简" panose="00020600040101010101" charset="-122"/>
              </a:rPr>
              <a:t>. </a:t>
            </a:r>
            <a:endParaRPr lang="en-US" altLang="zh-TW" sz="1800">
              <a:ea typeface="汉仪旗黑-55简" panose="00020600040101010101" charset="-122"/>
            </a:endParaRPr>
          </a:p>
          <a:p>
            <a:pPr lvl="1">
              <a:lnSpc>
                <a:spcPct val="80000"/>
              </a:lnSpc>
            </a:pPr>
            <a:r>
              <a:rPr lang="zh-TW" altLang="en-US" sz="1800" dirty="0">
                <a:ea typeface="汉仪旗黑-55简" panose="00020600040101010101" charset="-122"/>
              </a:rPr>
              <a:t>例</a:t>
            </a:r>
            <a:r>
              <a:rPr lang="en-US" altLang="zh-TW" sz="1800">
                <a:ea typeface="汉仪旗黑-55简" panose="00020600040101010101" charset="-122"/>
              </a:rPr>
              <a:t>:</a:t>
            </a:r>
            <a:r>
              <a:rPr lang="zh-TW" altLang="en-US" sz="1800" dirty="0">
                <a:ea typeface="汉仪旗黑-55简" panose="00020600040101010101" charset="-122"/>
              </a:rPr>
              <a:t>尺寸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数目</a:t>
            </a:r>
            <a:r>
              <a:rPr lang="en-US" altLang="zh-TW" sz="1800">
                <a:ea typeface="汉仪旗黑-55简" panose="00020600040101010101" charset="-122"/>
              </a:rPr>
              <a:t>, MAGNITUDE </a:t>
            </a:r>
            <a:r>
              <a:rPr lang="zh-TW" altLang="en-US" sz="1800" dirty="0">
                <a:ea typeface="汉仪旗黑-55简" panose="00020600040101010101" charset="-122"/>
              </a:rPr>
              <a:t>比例</a:t>
            </a:r>
            <a:r>
              <a:rPr lang="en-US" altLang="zh-TW" sz="1800">
                <a:ea typeface="汉仪旗黑-55简" panose="00020600040101010101" charset="-122"/>
              </a:rPr>
              <a:t>,</a:t>
            </a:r>
            <a:r>
              <a:rPr lang="zh-TW" altLang="en-US" sz="1800" dirty="0">
                <a:ea typeface="汉仪旗黑-55简" panose="00020600040101010101" charset="-122"/>
              </a:rPr>
              <a:t>趋势</a:t>
            </a:r>
            <a:r>
              <a:rPr lang="en-US" altLang="zh-TW" sz="1800">
                <a:ea typeface="汉仪旗黑-55简" panose="00020600040101010101" charset="-122"/>
              </a:rPr>
              <a:t>, YIELD LOSS</a:t>
            </a:r>
            <a:r>
              <a:rPr lang="en-US" altLang="zh-TW" sz="1800">
                <a:ea typeface="汉仪旗黑-55简" panose="00020600040101010101" charset="-122"/>
              </a:rPr>
              <a:t>…</a:t>
            </a:r>
            <a:br>
              <a:rPr lang="en-US" altLang="zh-TW" sz="1800">
                <a:ea typeface="汉仪旗黑-55简" panose="00020600040101010101" charset="-122"/>
              </a:rPr>
            </a:br>
            <a:endParaRPr lang="en-US" altLang="zh-TW" sz="180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80230" name="矩形 180229"/>
          <p:cNvSpPr/>
          <p:nvPr/>
        </p:nvSpPr>
        <p:spPr>
          <a:xfrm>
            <a:off x="525463" y="577850"/>
            <a:ext cx="8153400" cy="573088"/>
          </a:xfrm>
          <a:noFill/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D3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D5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D7 </a:t>
            </a:r>
            <a:r>
              <a:rPr lang="zh-TW" altLang="zh-TW" sz="3200" b="1" dirty="0">
                <a:latin typeface="Arial" panose="020B0604020202020204" pitchFamily="34" charset="0"/>
                <a:ea typeface="汉仪文黑-85W" panose="00020600040101010101" charset="-122"/>
              </a:rPr>
              <a:t>对应到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真因层次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180231" name="组合 180230"/>
          <p:cNvGrpSpPr/>
          <p:nvPr/>
        </p:nvGrpSpPr>
        <p:grpSpPr>
          <a:xfrm>
            <a:off x="1042988" y="1285875"/>
            <a:ext cx="7315200" cy="5181600"/>
            <a:chOff x="1152" y="1008"/>
            <a:chExt cx="4608" cy="3264"/>
          </a:xfrm>
        </p:grpSpPr>
        <p:sp>
          <p:nvSpPr>
            <p:cNvPr id="180232" name="任意多边形 180231"/>
            <p:cNvSpPr/>
            <p:nvPr/>
          </p:nvSpPr>
          <p:spPr>
            <a:xfrm>
              <a:off x="1152" y="1332"/>
              <a:ext cx="3120" cy="2892"/>
            </a:xfrm>
            <a:custGeom>
              <a:avLst/>
              <a:gdLst/>
              <a:ahLst/>
              <a:cxnLst/>
              <a:pathLst>
                <a:path w="447" h="298">
                  <a:moveTo>
                    <a:pt x="0" y="298"/>
                  </a:moveTo>
                  <a:cubicBezTo>
                    <a:pt x="14" y="297"/>
                    <a:pt x="29" y="297"/>
                    <a:pt x="52" y="264"/>
                  </a:cubicBezTo>
                  <a:cubicBezTo>
                    <a:pt x="75" y="231"/>
                    <a:pt x="122" y="130"/>
                    <a:pt x="138" y="99"/>
                  </a:cubicBezTo>
                  <a:cubicBezTo>
                    <a:pt x="154" y="68"/>
                    <a:pt x="142" y="90"/>
                    <a:pt x="148" y="78"/>
                  </a:cubicBezTo>
                  <a:cubicBezTo>
                    <a:pt x="154" y="66"/>
                    <a:pt x="168" y="38"/>
                    <a:pt x="175" y="27"/>
                  </a:cubicBezTo>
                  <a:cubicBezTo>
                    <a:pt x="182" y="16"/>
                    <a:pt x="184" y="15"/>
                    <a:pt x="189" y="11"/>
                  </a:cubicBezTo>
                  <a:cubicBezTo>
                    <a:pt x="194" y="7"/>
                    <a:pt x="202" y="4"/>
                    <a:pt x="206" y="2"/>
                  </a:cubicBezTo>
                  <a:cubicBezTo>
                    <a:pt x="210" y="0"/>
                    <a:pt x="209" y="1"/>
                    <a:pt x="213" y="1"/>
                  </a:cubicBezTo>
                  <a:cubicBezTo>
                    <a:pt x="217" y="1"/>
                    <a:pt x="224" y="0"/>
                    <a:pt x="231" y="2"/>
                  </a:cubicBezTo>
                  <a:cubicBezTo>
                    <a:pt x="238" y="4"/>
                    <a:pt x="244" y="2"/>
                    <a:pt x="253" y="12"/>
                  </a:cubicBezTo>
                  <a:cubicBezTo>
                    <a:pt x="262" y="22"/>
                    <a:pt x="270" y="30"/>
                    <a:pt x="285" y="60"/>
                  </a:cubicBezTo>
                  <a:cubicBezTo>
                    <a:pt x="300" y="90"/>
                    <a:pt x="332" y="166"/>
                    <a:pt x="344" y="192"/>
                  </a:cubicBezTo>
                  <a:cubicBezTo>
                    <a:pt x="356" y="218"/>
                    <a:pt x="351" y="207"/>
                    <a:pt x="357" y="215"/>
                  </a:cubicBezTo>
                  <a:cubicBezTo>
                    <a:pt x="363" y="223"/>
                    <a:pt x="370" y="232"/>
                    <a:pt x="380" y="243"/>
                  </a:cubicBezTo>
                  <a:cubicBezTo>
                    <a:pt x="390" y="254"/>
                    <a:pt x="404" y="271"/>
                    <a:pt x="415" y="279"/>
                  </a:cubicBezTo>
                  <a:cubicBezTo>
                    <a:pt x="426" y="287"/>
                    <a:pt x="441" y="289"/>
                    <a:pt x="447" y="291"/>
                  </a:cubicBezTo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80233" name="任意多边形 180232"/>
            <p:cNvSpPr/>
            <p:nvPr/>
          </p:nvSpPr>
          <p:spPr>
            <a:xfrm>
              <a:off x="1200" y="1602"/>
              <a:ext cx="3258" cy="149"/>
            </a:xfrm>
            <a:custGeom>
              <a:avLst/>
              <a:gdLst/>
              <a:ahLst/>
              <a:cxnLst/>
              <a:pathLst>
                <a:path w="525" h="23">
                  <a:moveTo>
                    <a:pt x="0" y="16"/>
                  </a:moveTo>
                  <a:cubicBezTo>
                    <a:pt x="14" y="13"/>
                    <a:pt x="28" y="10"/>
                    <a:pt x="40" y="10"/>
                  </a:cubicBezTo>
                  <a:cubicBezTo>
                    <a:pt x="52" y="10"/>
                    <a:pt x="61" y="17"/>
                    <a:pt x="73" y="17"/>
                  </a:cubicBezTo>
                  <a:cubicBezTo>
                    <a:pt x="85" y="17"/>
                    <a:pt x="101" y="8"/>
                    <a:pt x="112" y="8"/>
                  </a:cubicBezTo>
                  <a:cubicBezTo>
                    <a:pt x="123" y="8"/>
                    <a:pt x="132" y="16"/>
                    <a:pt x="141" y="16"/>
                  </a:cubicBezTo>
                  <a:cubicBezTo>
                    <a:pt x="150" y="16"/>
                    <a:pt x="160" y="9"/>
                    <a:pt x="165" y="8"/>
                  </a:cubicBezTo>
                  <a:cubicBezTo>
                    <a:pt x="170" y="7"/>
                    <a:pt x="169" y="8"/>
                    <a:pt x="174" y="8"/>
                  </a:cubicBezTo>
                  <a:cubicBezTo>
                    <a:pt x="179" y="8"/>
                    <a:pt x="187" y="10"/>
                    <a:pt x="194" y="10"/>
                  </a:cubicBezTo>
                  <a:cubicBezTo>
                    <a:pt x="201" y="10"/>
                    <a:pt x="209" y="7"/>
                    <a:pt x="216" y="7"/>
                  </a:cubicBezTo>
                  <a:cubicBezTo>
                    <a:pt x="223" y="7"/>
                    <a:pt x="228" y="10"/>
                    <a:pt x="234" y="11"/>
                  </a:cubicBezTo>
                  <a:cubicBezTo>
                    <a:pt x="240" y="12"/>
                    <a:pt x="249" y="11"/>
                    <a:pt x="254" y="10"/>
                  </a:cubicBezTo>
                  <a:cubicBezTo>
                    <a:pt x="259" y="9"/>
                    <a:pt x="257" y="7"/>
                    <a:pt x="262" y="7"/>
                  </a:cubicBezTo>
                  <a:cubicBezTo>
                    <a:pt x="267" y="7"/>
                    <a:pt x="279" y="8"/>
                    <a:pt x="287" y="9"/>
                  </a:cubicBezTo>
                  <a:cubicBezTo>
                    <a:pt x="295" y="10"/>
                    <a:pt x="301" y="12"/>
                    <a:pt x="309" y="11"/>
                  </a:cubicBezTo>
                  <a:cubicBezTo>
                    <a:pt x="317" y="10"/>
                    <a:pt x="325" y="5"/>
                    <a:pt x="335" y="5"/>
                  </a:cubicBezTo>
                  <a:cubicBezTo>
                    <a:pt x="345" y="5"/>
                    <a:pt x="357" y="14"/>
                    <a:pt x="368" y="14"/>
                  </a:cubicBezTo>
                  <a:cubicBezTo>
                    <a:pt x="379" y="14"/>
                    <a:pt x="396" y="10"/>
                    <a:pt x="404" y="8"/>
                  </a:cubicBezTo>
                  <a:cubicBezTo>
                    <a:pt x="412" y="6"/>
                    <a:pt x="415" y="3"/>
                    <a:pt x="419" y="2"/>
                  </a:cubicBezTo>
                  <a:cubicBezTo>
                    <a:pt x="423" y="1"/>
                    <a:pt x="424" y="2"/>
                    <a:pt x="428" y="3"/>
                  </a:cubicBezTo>
                  <a:cubicBezTo>
                    <a:pt x="432" y="4"/>
                    <a:pt x="435" y="7"/>
                    <a:pt x="444" y="10"/>
                  </a:cubicBezTo>
                  <a:cubicBezTo>
                    <a:pt x="453" y="13"/>
                    <a:pt x="468" y="21"/>
                    <a:pt x="480" y="22"/>
                  </a:cubicBezTo>
                  <a:cubicBezTo>
                    <a:pt x="492" y="23"/>
                    <a:pt x="511" y="19"/>
                    <a:pt x="518" y="15"/>
                  </a:cubicBezTo>
                  <a:cubicBezTo>
                    <a:pt x="525" y="11"/>
                    <a:pt x="523" y="2"/>
                    <a:pt x="524" y="0"/>
                  </a:cubicBezTo>
                </a:path>
              </a:pathLst>
            </a:custGeom>
            <a:noFill/>
            <a:ln w="31750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80234" name="文本框 180233"/>
            <p:cNvSpPr txBox="1"/>
            <p:nvPr/>
          </p:nvSpPr>
          <p:spPr>
            <a:xfrm>
              <a:off x="1464" y="1324"/>
              <a:ext cx="408" cy="2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b="1" u="none" dirty="0">
                  <a:latin typeface="Arial" panose="020B0604020202020204" pitchFamily="34" charset="0"/>
                  <a:ea typeface="汉仪文黑-85W" panose="00020600040101010101" charset="-122"/>
                </a:rPr>
                <a:t>现在</a:t>
              </a:r>
              <a:endParaRPr lang="zh-TW" altLang="en-US" sz="1400" b="1" u="none" dirty="0"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180235" name="直接连接符 180234"/>
            <p:cNvSpPr/>
            <p:nvPr/>
          </p:nvSpPr>
          <p:spPr>
            <a:xfrm>
              <a:off x="2905" y="1343"/>
              <a:ext cx="760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36" name="直接连接符 180235"/>
            <p:cNvSpPr/>
            <p:nvPr/>
          </p:nvSpPr>
          <p:spPr>
            <a:xfrm>
              <a:off x="3216" y="1578"/>
              <a:ext cx="443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37" name="直接连接符 180236"/>
            <p:cNvSpPr/>
            <p:nvPr/>
          </p:nvSpPr>
          <p:spPr>
            <a:xfrm>
              <a:off x="3050" y="1962"/>
              <a:ext cx="480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38" name="直接连接符 180237"/>
            <p:cNvSpPr/>
            <p:nvPr/>
          </p:nvSpPr>
          <p:spPr>
            <a:xfrm>
              <a:off x="3788" y="3975"/>
              <a:ext cx="290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39" name="文本框 180238"/>
            <p:cNvSpPr txBox="1"/>
            <p:nvPr/>
          </p:nvSpPr>
          <p:spPr>
            <a:xfrm>
              <a:off x="3672" y="1231"/>
              <a:ext cx="1766" cy="23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看得到的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, 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可感觉 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, 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可测量 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240" name="文本框 180239"/>
            <p:cNvSpPr txBox="1"/>
            <p:nvPr/>
          </p:nvSpPr>
          <p:spPr>
            <a:xfrm>
              <a:off x="3665" y="1468"/>
              <a:ext cx="463" cy="18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文黑-85W" panose="00020600040101010101" charset="-122"/>
                </a:rPr>
                <a:t>问题</a:t>
              </a:r>
              <a:endParaRPr lang="zh-TW" altLang="en-US" sz="1400" u="none" dirty="0"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180241" name="直接连接符 180240"/>
            <p:cNvSpPr/>
            <p:nvPr/>
          </p:nvSpPr>
          <p:spPr>
            <a:xfrm>
              <a:off x="4061" y="1574"/>
              <a:ext cx="587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42" name="文本框 180241"/>
            <p:cNvSpPr txBox="1"/>
            <p:nvPr/>
          </p:nvSpPr>
          <p:spPr>
            <a:xfrm>
              <a:off x="4721" y="1454"/>
              <a:ext cx="670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紧急处理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243" name="文本框 180242"/>
            <p:cNvSpPr txBox="1"/>
            <p:nvPr/>
          </p:nvSpPr>
          <p:spPr>
            <a:xfrm>
              <a:off x="3603" y="1857"/>
              <a:ext cx="49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一次因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近因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4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244" name="直接连接符 180243"/>
            <p:cNvSpPr/>
            <p:nvPr/>
          </p:nvSpPr>
          <p:spPr>
            <a:xfrm>
              <a:off x="4089" y="1973"/>
              <a:ext cx="503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45" name="文本框 180244"/>
            <p:cNvSpPr txBox="1"/>
            <p:nvPr/>
          </p:nvSpPr>
          <p:spPr>
            <a:xfrm>
              <a:off x="4665" y="1851"/>
              <a:ext cx="609" cy="3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治标对策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 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暂时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4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246" name="文本框 180245"/>
            <p:cNvSpPr txBox="1"/>
            <p:nvPr/>
          </p:nvSpPr>
          <p:spPr>
            <a:xfrm>
              <a:off x="4112" y="3843"/>
              <a:ext cx="519" cy="3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n 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次因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远因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4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247" name="直接连接符 180246"/>
            <p:cNvSpPr/>
            <p:nvPr/>
          </p:nvSpPr>
          <p:spPr>
            <a:xfrm>
              <a:off x="4536" y="3965"/>
              <a:ext cx="319" cy="0"/>
            </a:xfrm>
            <a:prstGeom prst="line">
              <a:avLst/>
            </a:prstGeom>
            <a:ln w="9525" cap="flat" cmpd="sng">
              <a:solidFill>
                <a:srgbClr val="CC99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80248" name="文本框 180247"/>
            <p:cNvSpPr txBox="1"/>
            <p:nvPr/>
          </p:nvSpPr>
          <p:spPr>
            <a:xfrm>
              <a:off x="4883" y="3854"/>
              <a:ext cx="631" cy="41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治本对策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永久</a:t>
              </a:r>
              <a:r>
                <a:rPr lang="en-US" altLang="zh-TW" sz="1400" u="none"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4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80249" name="组合 180248"/>
            <p:cNvGrpSpPr/>
            <p:nvPr/>
          </p:nvGrpSpPr>
          <p:grpSpPr>
            <a:xfrm>
              <a:off x="2340" y="1549"/>
              <a:ext cx="693" cy="515"/>
              <a:chOff x="2340" y="1549"/>
              <a:chExt cx="693" cy="515"/>
            </a:xfrm>
          </p:grpSpPr>
          <p:sp>
            <p:nvSpPr>
              <p:cNvPr id="180250" name="椭圆 180249"/>
              <p:cNvSpPr/>
              <p:nvPr/>
            </p:nvSpPr>
            <p:spPr>
              <a:xfrm>
                <a:off x="2340" y="1883"/>
                <a:ext cx="693" cy="175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51" name="直接连接符 180250"/>
              <p:cNvSpPr/>
              <p:nvPr/>
            </p:nvSpPr>
            <p:spPr>
              <a:xfrm flipV="1">
                <a:off x="2547" y="1549"/>
                <a:ext cx="0" cy="16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52" name="直接连接符 180251"/>
              <p:cNvSpPr/>
              <p:nvPr/>
            </p:nvSpPr>
            <p:spPr>
              <a:xfrm flipV="1">
                <a:off x="2826" y="1549"/>
                <a:ext cx="0" cy="16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53" name="文本框 180252"/>
              <p:cNvSpPr txBox="1"/>
              <p:nvPr/>
            </p:nvSpPr>
            <p:spPr>
              <a:xfrm>
                <a:off x="2544" y="1877"/>
                <a:ext cx="336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/>
              <a:p>
                <a:pPr algn="l">
                  <a:lnSpc>
                    <a:spcPct val="100000"/>
                  </a:lnSpc>
                </a:pPr>
                <a:r>
                  <a:rPr lang="zh-TW" altLang="en-US" sz="1200" u="none" dirty="0">
                    <a:solidFill>
                      <a:srgbClr val="0000FF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真因</a:t>
                </a:r>
                <a:endPara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54" name="组合 180253"/>
            <p:cNvGrpSpPr/>
            <p:nvPr/>
          </p:nvGrpSpPr>
          <p:grpSpPr>
            <a:xfrm>
              <a:off x="2251" y="2068"/>
              <a:ext cx="899" cy="430"/>
              <a:chOff x="2251" y="2068"/>
              <a:chExt cx="899" cy="430"/>
            </a:xfrm>
          </p:grpSpPr>
          <p:sp>
            <p:nvSpPr>
              <p:cNvPr id="180255" name="椭圆 180254"/>
              <p:cNvSpPr/>
              <p:nvPr/>
            </p:nvSpPr>
            <p:spPr>
              <a:xfrm>
                <a:off x="2251" y="2307"/>
                <a:ext cx="899" cy="190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56" name="直接连接符 180255"/>
              <p:cNvSpPr/>
              <p:nvPr/>
            </p:nvSpPr>
            <p:spPr>
              <a:xfrm flipV="1">
                <a:off x="2692" y="2095"/>
                <a:ext cx="0" cy="16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57" name="直接连接符 180256"/>
              <p:cNvSpPr/>
              <p:nvPr/>
            </p:nvSpPr>
            <p:spPr>
              <a:xfrm flipV="1">
                <a:off x="2402" y="2068"/>
                <a:ext cx="0" cy="21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58" name="直接连接符 180257"/>
              <p:cNvSpPr/>
              <p:nvPr/>
            </p:nvSpPr>
            <p:spPr>
              <a:xfrm flipV="1">
                <a:off x="2916" y="2084"/>
                <a:ext cx="0" cy="196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59" name="文本框 180258"/>
              <p:cNvSpPr txBox="1"/>
              <p:nvPr/>
            </p:nvSpPr>
            <p:spPr>
              <a:xfrm>
                <a:off x="2567" y="2311"/>
                <a:ext cx="336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/>
              <a:p>
                <a:pPr algn="l">
                  <a:lnSpc>
                    <a:spcPct val="100000"/>
                  </a:lnSpc>
                </a:pPr>
                <a:r>
                  <a:rPr lang="zh-TW" altLang="en-US" sz="1200" u="none" dirty="0">
                    <a:solidFill>
                      <a:srgbClr val="0000FF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真因</a:t>
                </a:r>
                <a:endPara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60" name="组合 180259"/>
            <p:cNvGrpSpPr/>
            <p:nvPr/>
          </p:nvGrpSpPr>
          <p:grpSpPr>
            <a:xfrm>
              <a:off x="2105" y="2545"/>
              <a:ext cx="1174" cy="503"/>
              <a:chOff x="2105" y="2545"/>
              <a:chExt cx="1174" cy="503"/>
            </a:xfrm>
          </p:grpSpPr>
          <p:sp>
            <p:nvSpPr>
              <p:cNvPr id="180261" name="椭圆 180260"/>
              <p:cNvSpPr/>
              <p:nvPr/>
            </p:nvSpPr>
            <p:spPr>
              <a:xfrm>
                <a:off x="2105" y="2805"/>
                <a:ext cx="1174" cy="243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62" name="直接连接符 180261"/>
              <p:cNvSpPr/>
              <p:nvPr/>
            </p:nvSpPr>
            <p:spPr>
              <a:xfrm flipV="1">
                <a:off x="2379" y="2550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63" name="直接连接符 180262"/>
              <p:cNvSpPr/>
              <p:nvPr/>
            </p:nvSpPr>
            <p:spPr>
              <a:xfrm flipV="1">
                <a:off x="3000" y="2566"/>
                <a:ext cx="0" cy="21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64" name="直接连接符 180263"/>
              <p:cNvSpPr/>
              <p:nvPr/>
            </p:nvSpPr>
            <p:spPr>
              <a:xfrm flipV="1">
                <a:off x="2692" y="2545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65" name="文本框 180264"/>
              <p:cNvSpPr txBox="1"/>
              <p:nvPr/>
            </p:nvSpPr>
            <p:spPr>
              <a:xfrm>
                <a:off x="2563" y="2837"/>
                <a:ext cx="336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/>
              <a:p>
                <a:pPr algn="l">
                  <a:lnSpc>
                    <a:spcPct val="100000"/>
                  </a:lnSpc>
                </a:pPr>
                <a:r>
                  <a:rPr lang="zh-TW" altLang="en-US" sz="1200" u="none" dirty="0">
                    <a:solidFill>
                      <a:srgbClr val="0000FF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真因</a:t>
                </a:r>
                <a:endPara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66" name="组合 180265"/>
            <p:cNvGrpSpPr/>
            <p:nvPr/>
          </p:nvGrpSpPr>
          <p:grpSpPr>
            <a:xfrm>
              <a:off x="1971" y="3096"/>
              <a:ext cx="1515" cy="466"/>
              <a:chOff x="1971" y="3096"/>
              <a:chExt cx="1515" cy="466"/>
            </a:xfrm>
          </p:grpSpPr>
          <p:sp>
            <p:nvSpPr>
              <p:cNvPr id="180267" name="椭圆 180266"/>
              <p:cNvSpPr/>
              <p:nvPr/>
            </p:nvSpPr>
            <p:spPr>
              <a:xfrm>
                <a:off x="1971" y="3377"/>
                <a:ext cx="1515" cy="169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68" name="直接连接符 180267"/>
              <p:cNvSpPr/>
              <p:nvPr/>
            </p:nvSpPr>
            <p:spPr>
              <a:xfrm flipV="1">
                <a:off x="2547" y="3096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69" name="直接连接符 180268"/>
              <p:cNvSpPr/>
              <p:nvPr/>
            </p:nvSpPr>
            <p:spPr>
              <a:xfrm flipV="1">
                <a:off x="2228" y="3096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0" name="直接连接符 180269"/>
              <p:cNvSpPr/>
              <p:nvPr/>
            </p:nvSpPr>
            <p:spPr>
              <a:xfrm flipV="1">
                <a:off x="3156" y="3096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1" name="直接连接符 180270"/>
              <p:cNvSpPr/>
              <p:nvPr/>
            </p:nvSpPr>
            <p:spPr>
              <a:xfrm flipV="1">
                <a:off x="2821" y="3096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2" name="文本框 180271"/>
              <p:cNvSpPr txBox="1"/>
              <p:nvPr/>
            </p:nvSpPr>
            <p:spPr>
              <a:xfrm>
                <a:off x="2594" y="3375"/>
                <a:ext cx="336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/>
              <a:p>
                <a:pPr algn="l">
                  <a:lnSpc>
                    <a:spcPct val="100000"/>
                  </a:lnSpc>
                </a:pPr>
                <a:r>
                  <a:rPr lang="zh-TW" altLang="en-US" sz="1200" u="none" dirty="0">
                    <a:solidFill>
                      <a:srgbClr val="0000FF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真因</a:t>
                </a:r>
                <a:endPara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73" name="组合 180272"/>
            <p:cNvGrpSpPr/>
            <p:nvPr/>
          </p:nvGrpSpPr>
          <p:grpSpPr>
            <a:xfrm>
              <a:off x="1692" y="3620"/>
              <a:ext cx="2090" cy="458"/>
              <a:chOff x="1692" y="3620"/>
              <a:chExt cx="2090" cy="458"/>
            </a:xfrm>
          </p:grpSpPr>
          <p:sp>
            <p:nvSpPr>
              <p:cNvPr id="180274" name="椭圆 180273"/>
              <p:cNvSpPr/>
              <p:nvPr/>
            </p:nvSpPr>
            <p:spPr>
              <a:xfrm>
                <a:off x="1692" y="3885"/>
                <a:ext cx="2090" cy="175"/>
              </a:xfrm>
              <a:prstGeom prst="ellipse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75" name="直接连接符 180274"/>
              <p:cNvSpPr/>
              <p:nvPr/>
            </p:nvSpPr>
            <p:spPr>
              <a:xfrm flipV="1">
                <a:off x="1999" y="3631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6" name="直接连接符 180275"/>
              <p:cNvSpPr/>
              <p:nvPr/>
            </p:nvSpPr>
            <p:spPr>
              <a:xfrm flipV="1">
                <a:off x="2312" y="3620"/>
                <a:ext cx="0" cy="21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7" name="直接连接符 180276"/>
              <p:cNvSpPr/>
              <p:nvPr/>
            </p:nvSpPr>
            <p:spPr>
              <a:xfrm flipV="1">
                <a:off x="2675" y="3620"/>
                <a:ext cx="0" cy="21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8" name="直接连接符 180277"/>
              <p:cNvSpPr/>
              <p:nvPr/>
            </p:nvSpPr>
            <p:spPr>
              <a:xfrm flipV="1">
                <a:off x="3044" y="3620"/>
                <a:ext cx="0" cy="21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79" name="直接连接符 180278"/>
              <p:cNvSpPr/>
              <p:nvPr/>
            </p:nvSpPr>
            <p:spPr>
              <a:xfrm flipV="1">
                <a:off x="3346" y="3631"/>
                <a:ext cx="0" cy="223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80280" name="文本框 180279"/>
              <p:cNvSpPr txBox="1"/>
              <p:nvPr/>
            </p:nvSpPr>
            <p:spPr>
              <a:xfrm>
                <a:off x="2610" y="3891"/>
                <a:ext cx="336" cy="1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/>
              <a:p>
                <a:pPr algn="l">
                  <a:lnSpc>
                    <a:spcPct val="100000"/>
                  </a:lnSpc>
                </a:pPr>
                <a:r>
                  <a:rPr lang="zh-TW" altLang="en-US" sz="1200" u="none" dirty="0">
                    <a:solidFill>
                      <a:srgbClr val="0000FF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真因</a:t>
                </a:r>
                <a:endParaRPr lang="zh-TW" altLang="en-US" sz="1200" u="none" dirty="0">
                  <a:solidFill>
                    <a:srgbClr val="0000FF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81" name="组合 180280"/>
            <p:cNvGrpSpPr/>
            <p:nvPr/>
          </p:nvGrpSpPr>
          <p:grpSpPr>
            <a:xfrm>
              <a:off x="2569" y="1367"/>
              <a:ext cx="258" cy="553"/>
              <a:chOff x="2569" y="1367"/>
              <a:chExt cx="258" cy="553"/>
            </a:xfrm>
          </p:grpSpPr>
          <p:sp>
            <p:nvSpPr>
              <p:cNvPr id="180282" name="直接连接符 180281"/>
              <p:cNvSpPr/>
              <p:nvPr/>
            </p:nvSpPr>
            <p:spPr>
              <a:xfrm>
                <a:off x="2688" y="1536"/>
                <a:ext cx="0" cy="384"/>
              </a:xfrm>
              <a:prstGeom prst="line">
                <a:avLst/>
              </a:prstGeom>
              <a:ln w="22225" cap="flat" cmpd="sng">
                <a:solidFill>
                  <a:srgbClr val="FF0000"/>
                </a:solidFill>
                <a:prstDash val="solid"/>
                <a:headEnd type="oval" w="med" len="med"/>
                <a:tailEnd type="triangle" w="med" len="med"/>
              </a:ln>
            </p:spPr>
          </p:sp>
          <p:sp>
            <p:nvSpPr>
              <p:cNvPr id="180283" name="文本框 180282"/>
              <p:cNvSpPr txBox="1"/>
              <p:nvPr/>
            </p:nvSpPr>
            <p:spPr>
              <a:xfrm>
                <a:off x="2569" y="1367"/>
                <a:ext cx="258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0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why</a:t>
                </a:r>
                <a:endPara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</p:txBody>
          </p:sp>
        </p:grpSp>
        <p:grpSp>
          <p:nvGrpSpPr>
            <p:cNvPr id="180284" name="组合 180283"/>
            <p:cNvGrpSpPr/>
            <p:nvPr/>
          </p:nvGrpSpPr>
          <p:grpSpPr>
            <a:xfrm>
              <a:off x="2415" y="1849"/>
              <a:ext cx="258" cy="599"/>
              <a:chOff x="2415" y="1849"/>
              <a:chExt cx="258" cy="599"/>
            </a:xfrm>
          </p:grpSpPr>
          <p:sp>
            <p:nvSpPr>
              <p:cNvPr id="180285" name="直接连接符 180284"/>
              <p:cNvSpPr/>
              <p:nvPr/>
            </p:nvSpPr>
            <p:spPr>
              <a:xfrm>
                <a:off x="2544" y="2016"/>
                <a:ext cx="0" cy="432"/>
              </a:xfrm>
              <a:prstGeom prst="line">
                <a:avLst/>
              </a:prstGeom>
              <a:ln w="22225" cap="flat" cmpd="sng">
                <a:solidFill>
                  <a:srgbClr val="FF0000"/>
                </a:solidFill>
                <a:prstDash val="solid"/>
                <a:headEnd type="oval" w="med" len="med"/>
                <a:tailEnd type="triangle" w="med" len="med"/>
              </a:ln>
            </p:spPr>
          </p:sp>
          <p:sp>
            <p:nvSpPr>
              <p:cNvPr id="180286" name="文本框 180285"/>
              <p:cNvSpPr txBox="1"/>
              <p:nvPr/>
            </p:nvSpPr>
            <p:spPr>
              <a:xfrm>
                <a:off x="2415" y="1849"/>
                <a:ext cx="258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0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why</a:t>
                </a:r>
                <a:endPara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87" name="组合 180286"/>
            <p:cNvGrpSpPr/>
            <p:nvPr/>
          </p:nvGrpSpPr>
          <p:grpSpPr>
            <a:xfrm>
              <a:off x="2751" y="2236"/>
              <a:ext cx="258" cy="692"/>
              <a:chOff x="2751" y="2236"/>
              <a:chExt cx="258" cy="692"/>
            </a:xfrm>
          </p:grpSpPr>
          <p:sp>
            <p:nvSpPr>
              <p:cNvPr id="180288" name="直接连接符 180287"/>
              <p:cNvSpPr/>
              <p:nvPr/>
            </p:nvSpPr>
            <p:spPr>
              <a:xfrm>
                <a:off x="2880" y="2400"/>
                <a:ext cx="0" cy="528"/>
              </a:xfrm>
              <a:prstGeom prst="line">
                <a:avLst/>
              </a:prstGeom>
              <a:ln w="22225" cap="flat" cmpd="sng">
                <a:solidFill>
                  <a:srgbClr val="FF0000"/>
                </a:solidFill>
                <a:prstDash val="solid"/>
                <a:headEnd type="oval" w="med" len="med"/>
                <a:tailEnd type="triangle" w="med" len="med"/>
              </a:ln>
            </p:spPr>
          </p:sp>
          <p:sp>
            <p:nvSpPr>
              <p:cNvPr id="180289" name="文本框 180288"/>
              <p:cNvSpPr txBox="1"/>
              <p:nvPr/>
            </p:nvSpPr>
            <p:spPr>
              <a:xfrm>
                <a:off x="2751" y="2236"/>
                <a:ext cx="258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0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why</a:t>
                </a:r>
                <a:endPara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90" name="组合 180289"/>
            <p:cNvGrpSpPr/>
            <p:nvPr/>
          </p:nvGrpSpPr>
          <p:grpSpPr>
            <a:xfrm>
              <a:off x="2281" y="2756"/>
              <a:ext cx="258" cy="748"/>
              <a:chOff x="2281" y="2756"/>
              <a:chExt cx="258" cy="748"/>
            </a:xfrm>
          </p:grpSpPr>
          <p:sp>
            <p:nvSpPr>
              <p:cNvPr id="180291" name="直接连接符 180290"/>
              <p:cNvSpPr/>
              <p:nvPr/>
            </p:nvSpPr>
            <p:spPr>
              <a:xfrm>
                <a:off x="2400" y="2928"/>
                <a:ext cx="0" cy="576"/>
              </a:xfrm>
              <a:prstGeom prst="line">
                <a:avLst/>
              </a:prstGeom>
              <a:ln w="22225" cap="flat" cmpd="sng">
                <a:solidFill>
                  <a:srgbClr val="FF0000"/>
                </a:solidFill>
                <a:prstDash val="solid"/>
                <a:headEnd type="oval" w="med" len="med"/>
                <a:tailEnd type="triangle" w="med" len="med"/>
              </a:ln>
            </p:spPr>
          </p:sp>
          <p:sp>
            <p:nvSpPr>
              <p:cNvPr id="180292" name="文本框 180291"/>
              <p:cNvSpPr txBox="1"/>
              <p:nvPr/>
            </p:nvSpPr>
            <p:spPr>
              <a:xfrm>
                <a:off x="2281" y="2756"/>
                <a:ext cx="258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0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why</a:t>
                </a:r>
                <a:endPara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grpSp>
          <p:nvGrpSpPr>
            <p:cNvPr id="180293" name="组合 180292"/>
            <p:cNvGrpSpPr/>
            <p:nvPr/>
          </p:nvGrpSpPr>
          <p:grpSpPr>
            <a:xfrm>
              <a:off x="2809" y="3300"/>
              <a:ext cx="258" cy="684"/>
              <a:chOff x="2809" y="3300"/>
              <a:chExt cx="258" cy="684"/>
            </a:xfrm>
          </p:grpSpPr>
          <p:sp>
            <p:nvSpPr>
              <p:cNvPr id="180294" name="直接连接符 180293"/>
              <p:cNvSpPr/>
              <p:nvPr/>
            </p:nvSpPr>
            <p:spPr>
              <a:xfrm>
                <a:off x="2928" y="3471"/>
                <a:ext cx="0" cy="513"/>
              </a:xfrm>
              <a:prstGeom prst="line">
                <a:avLst/>
              </a:prstGeom>
              <a:ln w="22225" cap="flat" cmpd="sng">
                <a:solidFill>
                  <a:srgbClr val="FF0000"/>
                </a:solidFill>
                <a:prstDash val="solid"/>
                <a:headEnd type="oval" w="med" len="med"/>
                <a:tailEnd type="triangle" w="med" len="med"/>
              </a:ln>
            </p:spPr>
          </p:sp>
          <p:sp>
            <p:nvSpPr>
              <p:cNvPr id="180295" name="文本框 180294"/>
              <p:cNvSpPr txBox="1"/>
              <p:nvPr/>
            </p:nvSpPr>
            <p:spPr>
              <a:xfrm>
                <a:off x="2809" y="3300"/>
                <a:ext cx="258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en-US" altLang="zh-TW" sz="1000" b="1" u="none">
                    <a:solidFill>
                      <a:srgbClr val="FF3300"/>
                    </a:solidFill>
                    <a:latin typeface="Arial" panose="020B0604020202020204" pitchFamily="34" charset="0"/>
                    <a:ea typeface="汉仪旗黑-55简" panose="00020600040101010101" charset="-122"/>
                  </a:rPr>
                  <a:t>why</a:t>
                </a:r>
                <a:endParaRPr lang="en-US" altLang="zh-TW" sz="1000" b="1" u="none">
                  <a:solidFill>
                    <a:srgbClr val="FF3300"/>
                  </a:solidFill>
                  <a:latin typeface="Arial" panose="020B0604020202020204" pitchFamily="34" charset="0"/>
                  <a:ea typeface="汉仪旗黑-55简" panose="00020600040101010101" charset="-122"/>
                </a:endParaRPr>
              </a:p>
            </p:txBody>
          </p:sp>
        </p:grpSp>
        <p:sp>
          <p:nvSpPr>
            <p:cNvPr id="180296" name="文本框 180295"/>
            <p:cNvSpPr txBox="1"/>
            <p:nvPr/>
          </p:nvSpPr>
          <p:spPr>
            <a:xfrm>
              <a:off x="1488" y="2188"/>
              <a:ext cx="408" cy="2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b="1" u="none" dirty="0">
                  <a:latin typeface="Arial" panose="020B0604020202020204" pitchFamily="34" charset="0"/>
                  <a:ea typeface="汉仪旗黑-55简" panose="00020600040101010101" charset="-122"/>
                </a:rPr>
                <a:t>过去</a:t>
              </a:r>
              <a:endParaRPr lang="zh-TW" altLang="en-US" sz="1400" b="1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180297" name="组合 180296"/>
            <p:cNvGrpSpPr/>
            <p:nvPr/>
          </p:nvGrpSpPr>
          <p:grpSpPr>
            <a:xfrm>
              <a:off x="1926" y="1008"/>
              <a:ext cx="1269" cy="790"/>
              <a:chOff x="1926" y="1008"/>
              <a:chExt cx="1269" cy="790"/>
            </a:xfrm>
          </p:grpSpPr>
          <p:sp>
            <p:nvSpPr>
              <p:cNvPr id="180298" name="椭圆 180297"/>
              <p:cNvSpPr/>
              <p:nvPr/>
            </p:nvSpPr>
            <p:spPr>
              <a:xfrm>
                <a:off x="2189" y="1152"/>
                <a:ext cx="1006" cy="646"/>
              </a:xfrm>
              <a:prstGeom prst="ellipse">
                <a:avLst/>
              </a:prstGeom>
              <a:noFill/>
              <a:ln w="254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80299" name="文本框 180298"/>
              <p:cNvSpPr txBox="1"/>
              <p:nvPr/>
            </p:nvSpPr>
            <p:spPr>
              <a:xfrm>
                <a:off x="1926" y="1008"/>
                <a:ext cx="435" cy="25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pPr algn="l">
                  <a:lnSpc>
                    <a:spcPct val="100000"/>
                  </a:lnSpc>
                </a:pPr>
                <a:r>
                  <a:rPr lang="zh-TW" altLang="en-US" sz="2000" u="none" dirty="0">
                    <a:solidFill>
                      <a:srgbClr val="FF3300"/>
                    </a:solidFill>
                    <a:latin typeface="Arial" panose="020B0604020202020204" pitchFamily="34" charset="0"/>
                    <a:ea typeface="汉仪文黑-85W" panose="00020600040101010101" charset="-122"/>
                  </a:rPr>
                  <a:t>现象</a:t>
                </a:r>
                <a:endParaRPr lang="zh-TW" altLang="en-US" sz="2000" u="none" dirty="0">
                  <a:solidFill>
                    <a:srgbClr val="FF3300"/>
                  </a:solidFill>
                  <a:latin typeface="Arial" panose="020B0604020202020204" pitchFamily="34" charset="0"/>
                  <a:ea typeface="汉仪文黑-85W" panose="00020600040101010101" charset="-122"/>
                </a:endParaRPr>
              </a:p>
            </p:txBody>
          </p:sp>
        </p:grpSp>
        <p:sp>
          <p:nvSpPr>
            <p:cNvPr id="180300" name="文本框 180299"/>
            <p:cNvSpPr txBox="1"/>
            <p:nvPr/>
          </p:nvSpPr>
          <p:spPr>
            <a:xfrm>
              <a:off x="5274" y="1736"/>
              <a:ext cx="40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800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D3</a:t>
              </a:r>
              <a:endPara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301" name="文本框 180300"/>
            <p:cNvSpPr txBox="1"/>
            <p:nvPr/>
          </p:nvSpPr>
          <p:spPr>
            <a:xfrm>
              <a:off x="5256" y="2540"/>
              <a:ext cx="40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800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D5</a:t>
              </a:r>
              <a:endPara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302" name="文本框 180301"/>
            <p:cNvSpPr txBox="1"/>
            <p:nvPr/>
          </p:nvSpPr>
          <p:spPr>
            <a:xfrm>
              <a:off x="5256" y="3416"/>
              <a:ext cx="40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2800" u="none">
                  <a:solidFill>
                    <a:srgbClr val="003399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D7</a:t>
              </a:r>
              <a:endPara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303" name="直接连接符 180302"/>
            <p:cNvSpPr/>
            <p:nvPr/>
          </p:nvSpPr>
          <p:spPr>
            <a:xfrm>
              <a:off x="3216" y="3168"/>
              <a:ext cx="2544" cy="0"/>
            </a:xfrm>
            <a:prstGeom prst="line">
              <a:avLst/>
            </a:prstGeom>
            <a:ln w="28575" cap="flat" cmpd="sng">
              <a:solidFill>
                <a:srgbClr val="993366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80304" name="直接连接符 180303"/>
            <p:cNvSpPr/>
            <p:nvPr/>
          </p:nvSpPr>
          <p:spPr>
            <a:xfrm>
              <a:off x="3216" y="2256"/>
              <a:ext cx="2544" cy="0"/>
            </a:xfrm>
            <a:prstGeom prst="line">
              <a:avLst/>
            </a:prstGeom>
            <a:ln w="28575" cap="flat" cmpd="sng">
              <a:solidFill>
                <a:srgbClr val="993366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180305" name="文本框 180304"/>
            <p:cNvSpPr txBox="1"/>
            <p:nvPr/>
          </p:nvSpPr>
          <p:spPr>
            <a:xfrm>
              <a:off x="4706" y="2407"/>
              <a:ext cx="670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改善行动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80306" name="文本框 180305"/>
            <p:cNvSpPr txBox="1"/>
            <p:nvPr/>
          </p:nvSpPr>
          <p:spPr>
            <a:xfrm>
              <a:off x="4706" y="2743"/>
              <a:ext cx="670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/>
            <a:p>
              <a:pPr algn="l">
                <a:lnSpc>
                  <a:spcPct val="100000"/>
                </a:lnSpc>
              </a:pPr>
              <a:r>
                <a:rPr lang="zh-TW" altLang="en-US" sz="1400" u="none" dirty="0">
                  <a:latin typeface="Arial" panose="020B0604020202020204" pitchFamily="34" charset="0"/>
                  <a:ea typeface="汉仪旗黑-55简" panose="00020600040101010101" charset="-122"/>
                </a:rPr>
                <a:t>防呆设计</a:t>
              </a:r>
              <a:endPara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80307" name="文本框 180306"/>
          <p:cNvSpPr txBox="1"/>
          <p:nvPr/>
        </p:nvSpPr>
        <p:spPr>
          <a:xfrm>
            <a:off x="4815523" y="3657283"/>
            <a:ext cx="11734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3600" b="1" u="none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D6 ?</a:t>
            </a:r>
            <a:endParaRPr lang="en-US" altLang="zh-TW" sz="3600" b="1" u="none">
              <a:solidFill>
                <a:srgbClr val="FF33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80308" name="直接箭头连接符 180307"/>
          <p:cNvCxnSpPr>
            <a:stCxn id="180307" idx="3"/>
            <a:endCxn id="180301" idx="1"/>
          </p:cNvCxnSpPr>
          <p:nvPr/>
        </p:nvCxnSpPr>
        <p:spPr>
          <a:xfrm flipV="1">
            <a:off x="5989003" y="3979228"/>
            <a:ext cx="1569085" cy="635"/>
          </a:xfrm>
          <a:prstGeom prst="straightConnector1">
            <a:avLst/>
          </a:prstGeom>
          <a:ln w="9525" cap="flat" cmpd="sng">
            <a:solidFill>
              <a:srgbClr val="0000FF"/>
            </a:solidFill>
            <a:prstDash val="sysDot"/>
            <a:headEnd type="none" w="med" len="med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0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30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9204" name="标题 179203"/>
          <p:cNvSpPr/>
          <p:nvPr>
            <p:ph type="title"/>
          </p:nvPr>
        </p:nvSpPr>
        <p:spPr>
          <a:xfrm>
            <a:off x="185738" y="633413"/>
            <a:ext cx="8520112" cy="503237"/>
          </a:xfrm>
          <a:noFill/>
          <a:ln>
            <a:noFill/>
          </a:ln>
        </p:spPr>
        <p:txBody>
          <a:bodyPr/>
          <a:p>
            <a:r>
              <a:rPr lang="en-US" altLang="zh-TW" sz="2800" b="1" i="1">
                <a:latin typeface="Arial" panose="020B0604020202020204" pitchFamily="34" charset="0"/>
                <a:ea typeface="汉仪旗黑-55简" panose="00020600040101010101" charset="-122"/>
              </a:rPr>
              <a:t>D3</a:t>
            </a:r>
            <a:r>
              <a:rPr lang="en-US" altLang="zh-TW" sz="2800" b="1">
                <a:latin typeface="Arial" panose="020B0604020202020204" pitchFamily="34" charset="0"/>
                <a:ea typeface="汉仪旗黑-55简" panose="00020600040101010101" charset="-122"/>
              </a:rPr>
              <a:t>:Develop Containment  Action (</a:t>
            </a:r>
            <a:r>
              <a:rPr lang="zh-TW" altLang="zh-TW" sz="2800" b="1" dirty="0">
                <a:latin typeface="Arial" panose="020B0604020202020204" pitchFamily="34" charset="0"/>
                <a:ea typeface="汉仪旗黑-55简" panose="00020600040101010101" charset="-122"/>
              </a:rPr>
              <a:t>暂时改善措施</a:t>
            </a:r>
            <a:r>
              <a:rPr lang="en-US" altLang="zh-TW" sz="2800" b="1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2800" b="1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9205" name="文本占位符 179204"/>
          <p:cNvSpPr>
            <a:spLocks noGrp="1"/>
          </p:cNvSpPr>
          <p:nvPr>
            <p:ph type="body" idx="1"/>
          </p:nvPr>
        </p:nvSpPr>
        <p:spPr>
          <a:xfrm>
            <a:off x="873125" y="1597025"/>
            <a:ext cx="7075488" cy="3894138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以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P-D-C-A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循环的方法暂时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避免问题再发生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直到永久改善行动完成为止就可以功成身退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5W2H(WHY,WHAT,WHO,WHERE</a:t>
            </a:r>
            <a:b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</a:b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,WHEN,HOW,HOW MANY)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的方法才能落实执行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G8D: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执行过程中要确认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ICA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的效果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例如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PPM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显著降低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,CPK, YIELD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显著提升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b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</a:b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8180" name="标题 178179"/>
          <p:cNvSpPr/>
          <p:nvPr>
            <p:ph type="title"/>
          </p:nvPr>
        </p:nvSpPr>
        <p:spPr>
          <a:xfrm>
            <a:off x="539750" y="604838"/>
            <a:ext cx="8153400" cy="53022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为何要有 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D3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?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8181" name="文本占位符 178180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客户的产品在公司是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24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小时不分例假日连续生产的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不能提供暂时管制措施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就得将产品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Hold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住或停止生产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D3 </a:t>
            </a:r>
            <a:r>
              <a:rPr lang="zh-TW" altLang="zh-TW" sz="2400" dirty="0">
                <a:latin typeface="Arial" panose="020B0604020202020204" pitchFamily="34" charset="0"/>
                <a:ea typeface="汉仪旗黑-55简" panose="00020600040101010101" charset="-122"/>
              </a:rPr>
              <a:t>必需在连续24小时内提供给客户 (含例假日)</a:t>
            </a:r>
            <a:endParaRPr lang="zh-TW" altLang="en-US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zh-TW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常使用加大样本抽样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增加自主检查条数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当站或检验站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100%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全检</a:t>
            </a:r>
            <a:endParaRPr lang="zh-TW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7156" name="标题 177155"/>
          <p:cNvSpPr/>
          <p:nvPr>
            <p:ph type="title"/>
          </p:nvPr>
        </p:nvSpPr>
        <p:spPr>
          <a:xfrm>
            <a:off x="0" y="635000"/>
            <a:ext cx="8678863" cy="531813"/>
          </a:xfrm>
          <a:noFill/>
          <a:ln>
            <a:noFill/>
          </a:ln>
        </p:spPr>
        <p:txBody>
          <a:bodyPr/>
          <a:p>
            <a:r>
              <a:rPr lang="en-US" altLang="zh-TW" sz="2800" b="1" i="1">
                <a:latin typeface="Arial" panose="020B0604020202020204" pitchFamily="34" charset="0"/>
                <a:ea typeface="汉仪旗黑-55简" panose="00020600040101010101" charset="-122"/>
              </a:rPr>
              <a:t>D4</a:t>
            </a:r>
            <a:r>
              <a:rPr lang="en-US" altLang="zh-TW" sz="2800">
                <a:latin typeface="Arial" panose="020B0604020202020204" pitchFamily="34" charset="0"/>
                <a:ea typeface="汉仪旗黑-55简" panose="00020600040101010101" charset="-122"/>
              </a:rPr>
              <a:t>: Define and Verify the Root Cause (</a:t>
            </a:r>
            <a:r>
              <a:rPr lang="zh-TW" altLang="zh-TW" sz="2800" dirty="0">
                <a:latin typeface="Arial" panose="020B0604020202020204" pitchFamily="34" charset="0"/>
                <a:ea typeface="汉仪旗黑-55简" panose="00020600040101010101" charset="-122"/>
              </a:rPr>
              <a:t>原因分析及证实</a:t>
            </a:r>
            <a:r>
              <a:rPr lang="en-US" altLang="zh-TW" sz="2800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28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7157" name="文本占位符 177156"/>
          <p:cNvSpPr>
            <a:spLocks noGrp="1"/>
          </p:cNvSpPr>
          <p:nvPr>
            <p:ph type="body" idx="1"/>
          </p:nvPr>
        </p:nvSpPr>
        <p:spPr>
          <a:xfrm>
            <a:off x="533400" y="1603375"/>
            <a:ext cx="7891463" cy="4225925"/>
          </a:xfrm>
          <a:noFill/>
          <a:ln>
            <a:noFill/>
          </a:ln>
        </p:spPr>
        <p:txBody>
          <a:bodyPr/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G8D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要求要去除干扰因素后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验証原因是否会造成相同结果</a:t>
            </a:r>
            <a:endParaRPr lang="zh-TW" altLang="zh-CN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以鱼骨图为架构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用脑力激荡的方式找出可能的原因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(POTENTIAL ROOT CAUSES)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2400">
                <a:latin typeface="Arial" panose="020B0604020202020204" pitchFamily="34" charset="0"/>
                <a:ea typeface="汉仪旗黑-55简" panose="00020600040101010101" charset="-122"/>
              </a:rPr>
              <a:t>以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5WHY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深入追踪直到分析出真正原因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(ROOT CAUSE)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zh-TW" sz="2400" dirty="0">
                <a:latin typeface="Arial" panose="020B0604020202020204" pitchFamily="34" charset="0"/>
                <a:ea typeface="汉仪旗黑-55简" panose="00020600040101010101" charset="-122"/>
              </a:rPr>
              <a:t>尽可能以实际模拟的方式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+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数据图表验证真正的原因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6132" name="标题 176131"/>
          <p:cNvSpPr/>
          <p:nvPr>
            <p:ph type="title"/>
          </p:nvPr>
        </p:nvSpPr>
        <p:spPr>
          <a:xfrm>
            <a:off x="468313" y="588963"/>
            <a:ext cx="8153400" cy="53657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鱼骨图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6133" name="等腰三角形 176132"/>
          <p:cNvSpPr/>
          <p:nvPr/>
        </p:nvSpPr>
        <p:spPr>
          <a:xfrm rot="5400000">
            <a:off x="7366000" y="2795588"/>
            <a:ext cx="1085850" cy="1608137"/>
          </a:xfrm>
          <a:prstGeom prst="triangle">
            <a:avLst>
              <a:gd name="adj" fmla="val 52648"/>
            </a:avLst>
          </a:prstGeom>
          <a:solidFill>
            <a:schemeClr val="tx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 wrap="none" anchor="ctr" anchorCtr="0"/>
          <a:p>
            <a:pPr>
              <a:lnSpc>
                <a:spcPct val="100000"/>
              </a:lnSpc>
            </a:pPr>
            <a:r>
              <a:rPr lang="en-US" altLang="zh-TW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问题的</a:t>
            </a:r>
            <a:r>
              <a:rPr lang="zh-TW" altLang="en-US" sz="2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果</a:t>
            </a:r>
            <a:endParaRPr lang="zh-TW" altLang="en-US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34" name="文本框 176133"/>
          <p:cNvSpPr txBox="1"/>
          <p:nvPr/>
        </p:nvSpPr>
        <p:spPr>
          <a:xfrm>
            <a:off x="1467803" y="1659573"/>
            <a:ext cx="206819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MATERIAL(</a:t>
            </a:r>
            <a:r>
              <a:rPr lang="zh-TW" altLang="zh-TW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1)</a:t>
            </a:r>
            <a:endParaRPr lang="zh-TW" altLang="en-US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35" name="文本框 176134"/>
          <p:cNvSpPr txBox="1"/>
          <p:nvPr/>
        </p:nvSpPr>
        <p:spPr>
          <a:xfrm>
            <a:off x="1387158" y="2564448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36" name="文本框 176135"/>
          <p:cNvSpPr txBox="1"/>
          <p:nvPr/>
        </p:nvSpPr>
        <p:spPr>
          <a:xfrm>
            <a:off x="258763" y="3184525"/>
            <a:ext cx="1851025" cy="8604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ENVIRON-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MENT(</a:t>
            </a:r>
            <a:r>
              <a:rPr lang="zh-TW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</a:t>
            </a:r>
            <a:r>
              <a:rPr lang="zh-TW" altLang="en-US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1)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6137" name="直接箭头连接符 176136"/>
          <p:cNvCxnSpPr>
            <a:stCxn id="176136" idx="3"/>
            <a:endCxn id="176133" idx="3"/>
          </p:cNvCxnSpPr>
          <p:nvPr/>
        </p:nvCxnSpPr>
        <p:spPr>
          <a:xfrm>
            <a:off x="2109788" y="3614738"/>
            <a:ext cx="4994910" cy="13335"/>
          </a:xfrm>
          <a:prstGeom prst="straightConnector1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38" name="直接箭头连接符 176137"/>
          <p:cNvCxnSpPr>
            <a:stCxn id="176134" idx="2"/>
          </p:cNvCxnSpPr>
          <p:nvPr/>
        </p:nvCxnSpPr>
        <p:spPr>
          <a:xfrm>
            <a:off x="2502535" y="2058670"/>
            <a:ext cx="974725" cy="15081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sp>
        <p:nvSpPr>
          <p:cNvPr id="176139" name="文本框 176138"/>
          <p:cNvSpPr txBox="1"/>
          <p:nvPr/>
        </p:nvSpPr>
        <p:spPr>
          <a:xfrm>
            <a:off x="3587433" y="2223136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6140" name="直接箭头连接符 176139"/>
          <p:cNvCxnSpPr/>
          <p:nvPr/>
        </p:nvCxnSpPr>
        <p:spPr>
          <a:xfrm>
            <a:off x="2076450" y="2762250"/>
            <a:ext cx="909638" cy="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41" name="直接箭头连接符 176140"/>
          <p:cNvCxnSpPr>
            <a:stCxn id="176139" idx="1"/>
          </p:cNvCxnSpPr>
          <p:nvPr/>
        </p:nvCxnSpPr>
        <p:spPr>
          <a:xfrm flipH="1">
            <a:off x="2787650" y="2422525"/>
            <a:ext cx="800100" cy="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sp>
        <p:nvSpPr>
          <p:cNvPr id="176142" name="文本框 176141"/>
          <p:cNvSpPr txBox="1"/>
          <p:nvPr/>
        </p:nvSpPr>
        <p:spPr>
          <a:xfrm>
            <a:off x="4379595" y="1650048"/>
            <a:ext cx="138176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MAN(</a:t>
            </a:r>
            <a:r>
              <a:rPr lang="zh-TW" altLang="zh-TW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1)</a:t>
            </a:r>
            <a:endParaRPr lang="zh-TW" altLang="en-US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43" name="文本框 176142"/>
          <p:cNvSpPr txBox="1"/>
          <p:nvPr/>
        </p:nvSpPr>
        <p:spPr>
          <a:xfrm>
            <a:off x="3701416" y="5318761"/>
            <a:ext cx="198882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MACHINE(</a:t>
            </a:r>
            <a:r>
              <a:rPr lang="zh-TW" altLang="zh-TW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1)</a:t>
            </a:r>
            <a:endParaRPr lang="zh-TW" altLang="en-US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44" name="文本框 176143"/>
          <p:cNvSpPr txBox="1"/>
          <p:nvPr/>
        </p:nvSpPr>
        <p:spPr>
          <a:xfrm>
            <a:off x="871538" y="5318761"/>
            <a:ext cx="1917700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METHOD(</a:t>
            </a:r>
            <a:r>
              <a:rPr lang="zh-TW" altLang="zh-TW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1)</a:t>
            </a:r>
            <a:endParaRPr lang="zh-TW" altLang="en-US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6145" name="直接箭头连接符 176144"/>
          <p:cNvCxnSpPr>
            <a:stCxn id="176142" idx="2"/>
          </p:cNvCxnSpPr>
          <p:nvPr/>
        </p:nvCxnSpPr>
        <p:spPr>
          <a:xfrm>
            <a:off x="5070475" y="2049145"/>
            <a:ext cx="919163" cy="1550988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sp>
        <p:nvSpPr>
          <p:cNvPr id="176146" name="文本框 176145"/>
          <p:cNvSpPr txBox="1"/>
          <p:nvPr/>
        </p:nvSpPr>
        <p:spPr>
          <a:xfrm>
            <a:off x="931546" y="4409123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47" name="文本框 176146"/>
          <p:cNvSpPr txBox="1"/>
          <p:nvPr/>
        </p:nvSpPr>
        <p:spPr>
          <a:xfrm>
            <a:off x="3136583" y="3990023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48" name="文本框 176147"/>
          <p:cNvSpPr txBox="1"/>
          <p:nvPr/>
        </p:nvSpPr>
        <p:spPr>
          <a:xfrm>
            <a:off x="6981508" y="4653598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49" name="文本框 176148"/>
          <p:cNvSpPr txBox="1"/>
          <p:nvPr/>
        </p:nvSpPr>
        <p:spPr>
          <a:xfrm>
            <a:off x="7051358" y="2218373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2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50" name="文本框 176149"/>
          <p:cNvSpPr txBox="1"/>
          <p:nvPr/>
        </p:nvSpPr>
        <p:spPr>
          <a:xfrm>
            <a:off x="3776346" y="4774248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51" name="文本框 176150"/>
          <p:cNvSpPr txBox="1"/>
          <p:nvPr/>
        </p:nvSpPr>
        <p:spPr>
          <a:xfrm>
            <a:off x="5582921" y="5909311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6152" name="文本框 176151"/>
          <p:cNvSpPr txBox="1"/>
          <p:nvPr/>
        </p:nvSpPr>
        <p:spPr>
          <a:xfrm>
            <a:off x="6354446" y="1323023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3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6153" name="直接箭头连接符 176152"/>
          <p:cNvCxnSpPr>
            <a:stCxn id="176149" idx="1"/>
          </p:cNvCxnSpPr>
          <p:nvPr/>
        </p:nvCxnSpPr>
        <p:spPr>
          <a:xfrm flipH="1" flipV="1">
            <a:off x="5303838" y="2413000"/>
            <a:ext cx="1747837" cy="476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4" name="直接箭头连接符 176153"/>
          <p:cNvCxnSpPr>
            <a:stCxn id="176152" idx="2"/>
          </p:cNvCxnSpPr>
          <p:nvPr/>
        </p:nvCxnSpPr>
        <p:spPr>
          <a:xfrm flipH="1">
            <a:off x="6343650" y="1722120"/>
            <a:ext cx="334963" cy="6635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5" name="直接箭头连接符 176154"/>
          <p:cNvCxnSpPr>
            <a:stCxn id="176144" idx="0"/>
          </p:cNvCxnSpPr>
          <p:nvPr/>
        </p:nvCxnSpPr>
        <p:spPr>
          <a:xfrm flipV="1">
            <a:off x="1830388" y="3619818"/>
            <a:ext cx="1298575" cy="16986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6" name="直接箭头连接符 176155"/>
          <p:cNvCxnSpPr/>
          <p:nvPr/>
        </p:nvCxnSpPr>
        <p:spPr>
          <a:xfrm flipV="1">
            <a:off x="4873625" y="3592513"/>
            <a:ext cx="1298575" cy="16986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7" name="直接箭头连接符 176156"/>
          <p:cNvCxnSpPr>
            <a:stCxn id="176147" idx="3"/>
          </p:cNvCxnSpPr>
          <p:nvPr/>
        </p:nvCxnSpPr>
        <p:spPr>
          <a:xfrm flipV="1">
            <a:off x="3785235" y="4186238"/>
            <a:ext cx="1946275" cy="31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8" name="直接箭头连接符 176157"/>
          <p:cNvCxnSpPr>
            <a:stCxn id="176150" idx="0"/>
          </p:cNvCxnSpPr>
          <p:nvPr/>
        </p:nvCxnSpPr>
        <p:spPr>
          <a:xfrm flipV="1">
            <a:off x="4100513" y="4184015"/>
            <a:ext cx="501650" cy="5905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59" name="直接箭头连接符 176158"/>
          <p:cNvCxnSpPr>
            <a:stCxn id="176148" idx="1"/>
          </p:cNvCxnSpPr>
          <p:nvPr/>
        </p:nvCxnSpPr>
        <p:spPr>
          <a:xfrm flipH="1" flipV="1">
            <a:off x="5232400" y="4848225"/>
            <a:ext cx="1749425" cy="476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60" name="直接箭头连接符 176159"/>
          <p:cNvCxnSpPr>
            <a:stCxn id="176151" idx="0"/>
          </p:cNvCxnSpPr>
          <p:nvPr/>
        </p:nvCxnSpPr>
        <p:spPr>
          <a:xfrm flipV="1">
            <a:off x="5907088" y="4875530"/>
            <a:ext cx="785812" cy="1033463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sp>
        <p:nvSpPr>
          <p:cNvPr id="176161" name="文本框 176160"/>
          <p:cNvSpPr txBox="1"/>
          <p:nvPr/>
        </p:nvSpPr>
        <p:spPr>
          <a:xfrm>
            <a:off x="7316471" y="5253673"/>
            <a:ext cx="648335" cy="39878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因 </a:t>
            </a:r>
            <a:r>
              <a:rPr lang="en-US" altLang="zh-TW" sz="2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4</a:t>
            </a:r>
            <a:endParaRPr lang="en-US" altLang="zh-TW" sz="2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6162" name="直接箭头连接符 176161"/>
          <p:cNvCxnSpPr>
            <a:stCxn id="176161" idx="1"/>
          </p:cNvCxnSpPr>
          <p:nvPr/>
        </p:nvCxnSpPr>
        <p:spPr>
          <a:xfrm flipH="1">
            <a:off x="6287453" y="5453063"/>
            <a:ext cx="1028700" cy="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  <p:cxnSp>
        <p:nvCxnSpPr>
          <p:cNvPr id="176163" name="直接箭头连接符 176162"/>
          <p:cNvCxnSpPr>
            <a:stCxn id="176146" idx="3"/>
          </p:cNvCxnSpPr>
          <p:nvPr/>
        </p:nvCxnSpPr>
        <p:spPr>
          <a:xfrm>
            <a:off x="1579563" y="4608513"/>
            <a:ext cx="742950" cy="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lg" len="lg"/>
          </a:ln>
        </p:spPr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5108" name="标题 175107"/>
          <p:cNvSpPr/>
          <p:nvPr>
            <p:ph type="title"/>
          </p:nvPr>
        </p:nvSpPr>
        <p:spPr>
          <a:xfrm>
            <a:off x="519113" y="579438"/>
            <a:ext cx="8153400" cy="558800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5Why +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关连图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5109" name="椭圆 175108"/>
          <p:cNvSpPr/>
          <p:nvPr/>
        </p:nvSpPr>
        <p:spPr>
          <a:xfrm>
            <a:off x="4421188" y="3200400"/>
            <a:ext cx="1331912" cy="839788"/>
          </a:xfrm>
          <a:prstGeom prst="ellipse">
            <a:avLst/>
          </a:prstGeom>
          <a:solidFill>
            <a:schemeClr val="bg1"/>
          </a:solidFill>
          <a:ln w="57150" cap="flat" cmpd="thickThin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ON HOLD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LOT </a:t>
            </a: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太多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0" name="椭圆 175109"/>
          <p:cNvSpPr/>
          <p:nvPr/>
        </p:nvSpPr>
        <p:spPr>
          <a:xfrm>
            <a:off x="2809875" y="4040188"/>
            <a:ext cx="1260475" cy="771525"/>
          </a:xfrm>
          <a:prstGeom prst="ellipse">
            <a:avLst/>
          </a:prstGeom>
          <a:solidFill>
            <a:srgbClr val="00CC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工程师未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作处置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1" name="椭圆 175110"/>
          <p:cNvSpPr/>
          <p:nvPr/>
        </p:nvSpPr>
        <p:spPr>
          <a:xfrm>
            <a:off x="4772025" y="5653088"/>
            <a:ext cx="1260475" cy="769937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Yield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太高不合理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2" name="椭圆 175111"/>
          <p:cNvSpPr/>
          <p:nvPr/>
        </p:nvSpPr>
        <p:spPr>
          <a:xfrm>
            <a:off x="3370263" y="5232400"/>
            <a:ext cx="1260475" cy="769938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</a:t>
            </a: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Release</a:t>
            </a: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good Hold reject</a:t>
            </a: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3" name="椭圆 175112"/>
          <p:cNvSpPr/>
          <p:nvPr/>
        </p:nvSpPr>
        <p:spPr>
          <a:xfrm>
            <a:off x="6102350" y="5372100"/>
            <a:ext cx="1262063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待客户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新程序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4" name="椭圆 175113"/>
          <p:cNvSpPr/>
          <p:nvPr/>
        </p:nvSpPr>
        <p:spPr>
          <a:xfrm>
            <a:off x="6873875" y="4530725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客户一直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未回覆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5" name="椭圆 175114"/>
          <p:cNvSpPr/>
          <p:nvPr/>
        </p:nvSpPr>
        <p:spPr>
          <a:xfrm>
            <a:off x="6243638" y="3621088"/>
            <a:ext cx="1260475" cy="769937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客户要求作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工程分析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6" name="椭圆 175115"/>
          <p:cNvSpPr/>
          <p:nvPr/>
        </p:nvSpPr>
        <p:spPr>
          <a:xfrm>
            <a:off x="1268413" y="3830638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工程师太忙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没时间处理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7" name="椭圆 175116"/>
          <p:cNvSpPr/>
          <p:nvPr/>
        </p:nvSpPr>
        <p:spPr>
          <a:xfrm>
            <a:off x="5892800" y="1238250"/>
            <a:ext cx="1260475" cy="7699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PC/MFG</a:t>
            </a: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满载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排不上线测试</a:t>
            </a:r>
            <a:endParaRPr lang="zh-TW" altLang="en-US" sz="1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8" name="椭圆 175117"/>
          <p:cNvSpPr/>
          <p:nvPr/>
        </p:nvSpPr>
        <p:spPr>
          <a:xfrm>
            <a:off x="4772025" y="4460875"/>
            <a:ext cx="1260475" cy="771525"/>
          </a:xfrm>
          <a:prstGeom prst="ellipse">
            <a:avLst/>
          </a:prstGeom>
          <a:solidFill>
            <a:srgbClr val="00CC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工程师待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客户指示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19" name="椭圆 175118"/>
          <p:cNvSpPr/>
          <p:nvPr/>
        </p:nvSpPr>
        <p:spPr>
          <a:xfrm>
            <a:off x="5402263" y="2289175"/>
            <a:ext cx="1260475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产品待重测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5120" name="椭圆 175119"/>
          <p:cNvSpPr/>
          <p:nvPr/>
        </p:nvSpPr>
        <p:spPr>
          <a:xfrm>
            <a:off x="6943725" y="2149475"/>
            <a:ext cx="1260475" cy="7699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L/B,P/C,Tester</a:t>
            </a:r>
            <a:endParaRPr lang="en-US" altLang="zh-TW" sz="14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Hander </a:t>
            </a: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问题</a:t>
            </a:r>
            <a:r>
              <a:rPr lang="zh-TW" altLang="en-US" sz="1400" u="none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endParaRPr lang="zh-TW" altLang="en-US" sz="14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5121" name="椭圆 175120"/>
          <p:cNvSpPr/>
          <p:nvPr/>
        </p:nvSpPr>
        <p:spPr>
          <a:xfrm>
            <a:off x="4000500" y="1938338"/>
            <a:ext cx="1262063" cy="771525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工程师出差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受训或请假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5122" name="椭圆 175121"/>
          <p:cNvSpPr/>
          <p:nvPr/>
        </p:nvSpPr>
        <p:spPr>
          <a:xfrm>
            <a:off x="2949575" y="2989263"/>
            <a:ext cx="1262063" cy="771525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工程师不知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有</a:t>
            </a: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Lot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23" name="椭圆 175122"/>
          <p:cNvSpPr/>
          <p:nvPr/>
        </p:nvSpPr>
        <p:spPr>
          <a:xfrm>
            <a:off x="1758950" y="4881563"/>
            <a:ext cx="1260475" cy="771525"/>
          </a:xfrm>
          <a:prstGeom prst="ellipse">
            <a:avLst/>
          </a:prstGeom>
          <a:solidFill>
            <a:schemeClr val="hlink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工程师忘记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有</a:t>
            </a:r>
            <a:r>
              <a: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Hold Lot</a:t>
            </a:r>
            <a:endParaRPr lang="en-US" altLang="zh-TW" sz="1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5124" name="椭圆 175123"/>
          <p:cNvSpPr/>
          <p:nvPr/>
        </p:nvSpPr>
        <p:spPr>
          <a:xfrm>
            <a:off x="2459038" y="2149475"/>
            <a:ext cx="1262062" cy="7699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工程师未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被通知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5125" name="椭圆 175124"/>
          <p:cNvSpPr/>
          <p:nvPr/>
        </p:nvSpPr>
        <p:spPr>
          <a:xfrm>
            <a:off x="847725" y="2219325"/>
            <a:ext cx="1260475" cy="7699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系统通知到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别的工程师</a:t>
            </a:r>
            <a:endParaRPr lang="zh-TW" altLang="en-US" sz="1600" u="none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cxnSp>
        <p:nvCxnSpPr>
          <p:cNvPr id="175126" name="直接箭头连接符 175125"/>
          <p:cNvCxnSpPr>
            <a:stCxn id="175109" idx="7"/>
            <a:endCxn id="175119" idx="4"/>
          </p:cNvCxnSpPr>
          <p:nvPr/>
        </p:nvCxnSpPr>
        <p:spPr>
          <a:xfrm flipV="1">
            <a:off x="5556250" y="3060700"/>
            <a:ext cx="476250" cy="2349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27" name="直接箭头连接符 175126"/>
          <p:cNvCxnSpPr>
            <a:stCxn id="175109" idx="4"/>
            <a:endCxn id="175118" idx="0"/>
          </p:cNvCxnSpPr>
          <p:nvPr/>
        </p:nvCxnSpPr>
        <p:spPr>
          <a:xfrm>
            <a:off x="5086350" y="4067175"/>
            <a:ext cx="315913" cy="3937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28" name="直接箭头连接符 175127"/>
          <p:cNvCxnSpPr>
            <a:stCxn id="175109" idx="3"/>
            <a:endCxn id="175110" idx="6"/>
          </p:cNvCxnSpPr>
          <p:nvPr/>
        </p:nvCxnSpPr>
        <p:spPr>
          <a:xfrm flipH="1">
            <a:off x="4070350" y="3944938"/>
            <a:ext cx="546100" cy="481012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29" name="直接箭头连接符 175128"/>
          <p:cNvCxnSpPr>
            <a:stCxn id="175118" idx="7"/>
            <a:endCxn id="175115" idx="3"/>
          </p:cNvCxnSpPr>
          <p:nvPr/>
        </p:nvCxnSpPr>
        <p:spPr>
          <a:xfrm flipV="1">
            <a:off x="5846763" y="4278313"/>
            <a:ext cx="581025" cy="2952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0" name="直接箭头连接符 175129"/>
          <p:cNvCxnSpPr>
            <a:stCxn id="175118" idx="6"/>
            <a:endCxn id="175114" idx="2"/>
          </p:cNvCxnSpPr>
          <p:nvPr/>
        </p:nvCxnSpPr>
        <p:spPr>
          <a:xfrm>
            <a:off x="6032500" y="4846638"/>
            <a:ext cx="841375" cy="698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1" name="直接箭头连接符 175130"/>
          <p:cNvCxnSpPr>
            <a:stCxn id="175118" idx="5"/>
            <a:endCxn id="175113" idx="1"/>
          </p:cNvCxnSpPr>
          <p:nvPr/>
        </p:nvCxnSpPr>
        <p:spPr>
          <a:xfrm>
            <a:off x="5846763" y="5119688"/>
            <a:ext cx="441325" cy="3651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2" name="直接箭头连接符 175131"/>
          <p:cNvCxnSpPr>
            <a:stCxn id="175118" idx="4"/>
            <a:endCxn id="175111" idx="0"/>
          </p:cNvCxnSpPr>
          <p:nvPr/>
        </p:nvCxnSpPr>
        <p:spPr>
          <a:xfrm>
            <a:off x="5402263" y="5232400"/>
            <a:ext cx="0" cy="420688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3" name="直接箭头连接符 175132"/>
          <p:cNvCxnSpPr>
            <a:stCxn id="175118" idx="2"/>
            <a:endCxn id="175112" idx="7"/>
          </p:cNvCxnSpPr>
          <p:nvPr/>
        </p:nvCxnSpPr>
        <p:spPr>
          <a:xfrm flipH="1">
            <a:off x="4446588" y="4846638"/>
            <a:ext cx="325437" cy="4984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4" name="直接箭头连接符 175133"/>
          <p:cNvCxnSpPr>
            <a:stCxn id="175110" idx="3"/>
            <a:endCxn id="175123" idx="7"/>
          </p:cNvCxnSpPr>
          <p:nvPr/>
        </p:nvCxnSpPr>
        <p:spPr>
          <a:xfrm flipH="1">
            <a:off x="2833688" y="4699000"/>
            <a:ext cx="161925" cy="29527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5" name="直接箭头连接符 175134"/>
          <p:cNvCxnSpPr>
            <a:stCxn id="175110" idx="2"/>
            <a:endCxn id="175116" idx="6"/>
          </p:cNvCxnSpPr>
          <p:nvPr/>
        </p:nvCxnSpPr>
        <p:spPr>
          <a:xfrm flipH="1" flipV="1">
            <a:off x="2528888" y="4216400"/>
            <a:ext cx="280987" cy="2095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6" name="直接箭头连接符 175135"/>
          <p:cNvCxnSpPr>
            <a:stCxn id="175110" idx="0"/>
            <a:endCxn id="175122" idx="4"/>
          </p:cNvCxnSpPr>
          <p:nvPr/>
        </p:nvCxnSpPr>
        <p:spPr>
          <a:xfrm flipV="1">
            <a:off x="3440113" y="3760788"/>
            <a:ext cx="139700" cy="2794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7" name="直接箭头连接符 175136"/>
          <p:cNvCxnSpPr>
            <a:stCxn id="175122" idx="7"/>
            <a:endCxn id="175121" idx="3"/>
          </p:cNvCxnSpPr>
          <p:nvPr/>
        </p:nvCxnSpPr>
        <p:spPr>
          <a:xfrm flipV="1">
            <a:off x="4025900" y="2597150"/>
            <a:ext cx="160338" cy="504825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8" name="直接箭头连接符 175137"/>
          <p:cNvCxnSpPr>
            <a:stCxn id="175122" idx="1"/>
            <a:endCxn id="175124" idx="4"/>
          </p:cNvCxnSpPr>
          <p:nvPr/>
        </p:nvCxnSpPr>
        <p:spPr>
          <a:xfrm flipH="1" flipV="1">
            <a:off x="3089275" y="2919413"/>
            <a:ext cx="46038" cy="182562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39" name="直接箭头连接符 175138"/>
          <p:cNvCxnSpPr>
            <a:stCxn id="175124" idx="2"/>
            <a:endCxn id="175125" idx="6"/>
          </p:cNvCxnSpPr>
          <p:nvPr/>
        </p:nvCxnSpPr>
        <p:spPr>
          <a:xfrm flipH="1">
            <a:off x="2108200" y="2535238"/>
            <a:ext cx="350838" cy="6985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40" name="直接箭头连接符 175139"/>
          <p:cNvCxnSpPr>
            <a:stCxn id="175119" idx="0"/>
            <a:endCxn id="175117" idx="3"/>
          </p:cNvCxnSpPr>
          <p:nvPr/>
        </p:nvCxnSpPr>
        <p:spPr>
          <a:xfrm flipV="1">
            <a:off x="6032500" y="1897063"/>
            <a:ext cx="46038" cy="392112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41" name="直接箭头连接符 175140"/>
          <p:cNvCxnSpPr>
            <a:stCxn id="175119" idx="6"/>
            <a:endCxn id="175120" idx="2"/>
          </p:cNvCxnSpPr>
          <p:nvPr/>
        </p:nvCxnSpPr>
        <p:spPr>
          <a:xfrm flipV="1">
            <a:off x="6662738" y="2535238"/>
            <a:ext cx="280987" cy="139700"/>
          </a:xfrm>
          <a:prstGeom prst="straightConnector1">
            <a:avLst/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cxnSp>
        <p:nvCxnSpPr>
          <p:cNvPr id="175142" name="曲线连接符 175141"/>
          <p:cNvCxnSpPr>
            <a:stCxn id="175117" idx="6"/>
            <a:endCxn id="175115" idx="6"/>
          </p:cNvCxnSpPr>
          <p:nvPr/>
        </p:nvCxnSpPr>
        <p:spPr>
          <a:xfrm>
            <a:off x="7153275" y="1624013"/>
            <a:ext cx="350838" cy="2381250"/>
          </a:xfrm>
          <a:prstGeom prst="curvedConnector3">
            <a:avLst>
              <a:gd name="adj1" fmla="val 382083"/>
            </a:avLst>
          </a:prstGeom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</p:cxnSp>
      <p:sp>
        <p:nvSpPr>
          <p:cNvPr id="175143" name="任意多边形 175142"/>
          <p:cNvSpPr/>
          <p:nvPr/>
        </p:nvSpPr>
        <p:spPr>
          <a:xfrm>
            <a:off x="877888" y="4181475"/>
            <a:ext cx="7589837" cy="2424113"/>
          </a:xfrm>
          <a:custGeom>
            <a:avLst/>
            <a:gdLst/>
            <a:ahLst/>
            <a:cxnLst/>
            <a:pathLst>
              <a:path w="5199" h="1661">
                <a:moveTo>
                  <a:pt x="278" y="110"/>
                </a:moveTo>
                <a:cubicBezTo>
                  <a:pt x="236" y="165"/>
                  <a:pt x="0" y="240"/>
                  <a:pt x="27" y="432"/>
                </a:cubicBezTo>
                <a:cubicBezTo>
                  <a:pt x="54" y="624"/>
                  <a:pt x="176" y="1073"/>
                  <a:pt x="441" y="1262"/>
                </a:cubicBezTo>
                <a:cubicBezTo>
                  <a:pt x="706" y="1451"/>
                  <a:pt x="1188" y="1502"/>
                  <a:pt x="1615" y="1567"/>
                </a:cubicBezTo>
                <a:cubicBezTo>
                  <a:pt x="2042" y="1632"/>
                  <a:pt x="2561" y="1661"/>
                  <a:pt x="3006" y="1654"/>
                </a:cubicBezTo>
                <a:cubicBezTo>
                  <a:pt x="3451" y="1647"/>
                  <a:pt x="3942" y="1653"/>
                  <a:pt x="4288" y="1523"/>
                </a:cubicBezTo>
                <a:cubicBezTo>
                  <a:pt x="4634" y="1393"/>
                  <a:pt x="4963" y="1097"/>
                  <a:pt x="5081" y="871"/>
                </a:cubicBezTo>
                <a:cubicBezTo>
                  <a:pt x="5199" y="645"/>
                  <a:pt x="5093" y="310"/>
                  <a:pt x="4995" y="165"/>
                </a:cubicBezTo>
                <a:cubicBezTo>
                  <a:pt x="4897" y="20"/>
                  <a:pt x="4596" y="35"/>
                  <a:pt x="4491" y="0"/>
                </a:cubicBez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headEnd type="triangl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4084" name="标题 174083"/>
          <p:cNvSpPr/>
          <p:nvPr>
            <p:ph type="title"/>
          </p:nvPr>
        </p:nvSpPr>
        <p:spPr>
          <a:xfrm>
            <a:off x="641350" y="587375"/>
            <a:ext cx="8153400" cy="588963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层别法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例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: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降低异常工时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4085" name="文本占位符 174084"/>
          <p:cNvSpPr>
            <a:spLocks noGrp="1"/>
          </p:cNvSpPr>
          <p:nvPr>
            <p:ph type="body" idx="1"/>
          </p:nvPr>
        </p:nvSpPr>
        <p:spPr>
          <a:xfrm>
            <a:off x="477838" y="1495425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要看变异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好好从层别开始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问题解决效率化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) 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174086" name="组合 174085"/>
          <p:cNvGrpSpPr/>
          <p:nvPr/>
        </p:nvGrpSpPr>
        <p:grpSpPr>
          <a:xfrm>
            <a:off x="623888" y="2857500"/>
            <a:ext cx="1447800" cy="1881188"/>
            <a:chOff x="1152" y="2544"/>
            <a:chExt cx="960" cy="1056"/>
          </a:xfrm>
        </p:grpSpPr>
        <p:sp>
          <p:nvSpPr>
            <p:cNvPr id="174087" name="矩形 174086"/>
            <p:cNvSpPr/>
            <p:nvPr/>
          </p:nvSpPr>
          <p:spPr>
            <a:xfrm>
              <a:off x="1152" y="2688"/>
              <a:ext cx="192" cy="9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088" name="矩形 174087"/>
            <p:cNvSpPr/>
            <p:nvPr/>
          </p:nvSpPr>
          <p:spPr>
            <a:xfrm>
              <a:off x="1344" y="2928"/>
              <a:ext cx="192" cy="67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089" name="矩形 174088"/>
            <p:cNvSpPr/>
            <p:nvPr/>
          </p:nvSpPr>
          <p:spPr>
            <a:xfrm>
              <a:off x="1536" y="3168"/>
              <a:ext cx="192" cy="4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090" name="矩形 174089"/>
            <p:cNvSpPr/>
            <p:nvPr/>
          </p:nvSpPr>
          <p:spPr>
            <a:xfrm>
              <a:off x="1728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091" name="直接连接符 174090"/>
            <p:cNvSpPr/>
            <p:nvPr/>
          </p:nvSpPr>
          <p:spPr>
            <a:xfrm>
              <a:off x="1152" y="3600"/>
              <a:ext cx="96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092" name="直接连接符 174091"/>
            <p:cNvSpPr/>
            <p:nvPr/>
          </p:nvSpPr>
          <p:spPr>
            <a:xfrm>
              <a:off x="1152" y="2544"/>
              <a:ext cx="0" cy="105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093" name="文本框 174092"/>
          <p:cNvSpPr txBox="1"/>
          <p:nvPr/>
        </p:nvSpPr>
        <p:spPr>
          <a:xfrm>
            <a:off x="584518" y="4991100"/>
            <a:ext cx="490220" cy="609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质量</a:t>
            </a:r>
            <a:endParaRPr lang="zh-TW" altLang="en-US" sz="2000" u="none" dirty="0">
              <a:solidFill>
                <a:schemeClr val="bg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4094" name="文本框 174093"/>
          <p:cNvSpPr txBox="1"/>
          <p:nvPr/>
        </p:nvSpPr>
        <p:spPr>
          <a:xfrm>
            <a:off x="1027430" y="4991100"/>
            <a:ext cx="490220" cy="609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待料</a:t>
            </a:r>
            <a:endParaRPr lang="zh-TW" altLang="en-US" sz="2000" u="none" dirty="0">
              <a:solidFill>
                <a:schemeClr val="bg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4095" name="文本框 174094"/>
          <p:cNvSpPr txBox="1"/>
          <p:nvPr/>
        </p:nvSpPr>
        <p:spPr>
          <a:xfrm>
            <a:off x="1460818" y="4991100"/>
            <a:ext cx="490220" cy="6096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20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整修</a:t>
            </a:r>
            <a:endParaRPr lang="zh-TW" altLang="en-US" sz="2000" u="none" dirty="0">
              <a:solidFill>
                <a:schemeClr val="bg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4096" name="右箭头 174095"/>
          <p:cNvSpPr/>
          <p:nvPr/>
        </p:nvSpPr>
        <p:spPr>
          <a:xfrm rot="-922108">
            <a:off x="2071688" y="3390900"/>
            <a:ext cx="533400" cy="328613"/>
          </a:xfrm>
          <a:prstGeom prst="rightArrow">
            <a:avLst>
              <a:gd name="adj1" fmla="val 50000"/>
              <a:gd name="adj2" fmla="val 40579"/>
            </a:avLst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097" name="右箭头 174096"/>
          <p:cNvSpPr/>
          <p:nvPr/>
        </p:nvSpPr>
        <p:spPr>
          <a:xfrm rot="1269500">
            <a:off x="2147888" y="4533900"/>
            <a:ext cx="533400" cy="328613"/>
          </a:xfrm>
          <a:prstGeom prst="rightArrow">
            <a:avLst>
              <a:gd name="adj1" fmla="val 50000"/>
              <a:gd name="adj2" fmla="val 40579"/>
            </a:avLst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74098" name="组合 174097"/>
          <p:cNvGrpSpPr/>
          <p:nvPr/>
        </p:nvGrpSpPr>
        <p:grpSpPr>
          <a:xfrm>
            <a:off x="2909888" y="2705100"/>
            <a:ext cx="1447800" cy="838200"/>
            <a:chOff x="1872" y="2160"/>
            <a:chExt cx="912" cy="528"/>
          </a:xfrm>
        </p:grpSpPr>
        <p:sp>
          <p:nvSpPr>
            <p:cNvPr id="174099" name="流程图: 文档 174098"/>
            <p:cNvSpPr/>
            <p:nvPr/>
          </p:nvSpPr>
          <p:spPr>
            <a:xfrm>
              <a:off x="1872" y="2160"/>
              <a:ext cx="912" cy="528"/>
            </a:xfrm>
            <a:prstGeom prst="flowChartDocumen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endParaRPr lang="zh-TW" altLang="zh-TW" sz="14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zh-TW" sz="1400" u="none" dirty="0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     </a:t>
              </a:r>
              <a:r>
                <a:rPr lang="en-US" altLang="zh-TW" sz="1400" u="none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Document</a:t>
              </a:r>
              <a:endParaRPr lang="en-US" altLang="zh-TW" sz="1400" u="none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4100" name="直接连接符 174099"/>
            <p:cNvSpPr/>
            <p:nvPr/>
          </p:nvSpPr>
          <p:spPr>
            <a:xfrm>
              <a:off x="1872" y="2324"/>
              <a:ext cx="91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01" name="直接连接符 174100"/>
            <p:cNvSpPr/>
            <p:nvPr/>
          </p:nvSpPr>
          <p:spPr>
            <a:xfrm>
              <a:off x="2054" y="2160"/>
              <a:ext cx="0" cy="52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02" name="直接连接符 174101"/>
            <p:cNvSpPr/>
            <p:nvPr/>
          </p:nvSpPr>
          <p:spPr>
            <a:xfrm>
              <a:off x="1872" y="2160"/>
              <a:ext cx="192" cy="19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103" name="组合 174102"/>
          <p:cNvGrpSpPr/>
          <p:nvPr/>
        </p:nvGrpSpPr>
        <p:grpSpPr>
          <a:xfrm>
            <a:off x="2986088" y="4533900"/>
            <a:ext cx="1447800" cy="838200"/>
            <a:chOff x="1872" y="2160"/>
            <a:chExt cx="912" cy="528"/>
          </a:xfrm>
        </p:grpSpPr>
        <p:sp>
          <p:nvSpPr>
            <p:cNvPr id="174104" name="流程图: 文档 174103"/>
            <p:cNvSpPr/>
            <p:nvPr/>
          </p:nvSpPr>
          <p:spPr>
            <a:xfrm>
              <a:off x="1872" y="2160"/>
              <a:ext cx="912" cy="528"/>
            </a:xfrm>
            <a:prstGeom prst="flowChartDocumen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endParaRPr lang="zh-TW" altLang="zh-TW" sz="14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zh-TW" sz="1400" u="none" dirty="0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     </a:t>
              </a:r>
              <a:r>
                <a:rPr lang="en-US" altLang="zh-TW" sz="1400" u="none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Document</a:t>
              </a:r>
              <a:endParaRPr lang="en-US" altLang="zh-TW" sz="1400" u="none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4105" name="直接连接符 174104"/>
            <p:cNvSpPr/>
            <p:nvPr/>
          </p:nvSpPr>
          <p:spPr>
            <a:xfrm>
              <a:off x="1872" y="2324"/>
              <a:ext cx="91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06" name="直接连接符 174105"/>
            <p:cNvSpPr/>
            <p:nvPr/>
          </p:nvSpPr>
          <p:spPr>
            <a:xfrm>
              <a:off x="2054" y="2160"/>
              <a:ext cx="0" cy="528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07" name="直接连接符 174106"/>
            <p:cNvSpPr/>
            <p:nvPr/>
          </p:nvSpPr>
          <p:spPr>
            <a:xfrm>
              <a:off x="1872" y="2160"/>
              <a:ext cx="192" cy="19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108" name="组合 174107"/>
          <p:cNvGrpSpPr/>
          <p:nvPr/>
        </p:nvGrpSpPr>
        <p:grpSpPr>
          <a:xfrm>
            <a:off x="5424488" y="2376488"/>
            <a:ext cx="838200" cy="990600"/>
            <a:chOff x="1152" y="2544"/>
            <a:chExt cx="960" cy="1056"/>
          </a:xfrm>
        </p:grpSpPr>
        <p:sp>
          <p:nvSpPr>
            <p:cNvPr id="174109" name="矩形 174108"/>
            <p:cNvSpPr/>
            <p:nvPr/>
          </p:nvSpPr>
          <p:spPr>
            <a:xfrm>
              <a:off x="1152" y="2688"/>
              <a:ext cx="192" cy="9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0" name="矩形 174109"/>
            <p:cNvSpPr/>
            <p:nvPr/>
          </p:nvSpPr>
          <p:spPr>
            <a:xfrm>
              <a:off x="1344" y="2928"/>
              <a:ext cx="192" cy="67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1" name="矩形 174110"/>
            <p:cNvSpPr/>
            <p:nvPr/>
          </p:nvSpPr>
          <p:spPr>
            <a:xfrm>
              <a:off x="1536" y="3168"/>
              <a:ext cx="192" cy="4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2" name="矩形 174111"/>
            <p:cNvSpPr/>
            <p:nvPr/>
          </p:nvSpPr>
          <p:spPr>
            <a:xfrm>
              <a:off x="1728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3" name="直接连接符 174112"/>
            <p:cNvSpPr/>
            <p:nvPr/>
          </p:nvSpPr>
          <p:spPr>
            <a:xfrm>
              <a:off x="1152" y="3600"/>
              <a:ext cx="96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14" name="直接连接符 174113"/>
            <p:cNvSpPr/>
            <p:nvPr/>
          </p:nvSpPr>
          <p:spPr>
            <a:xfrm>
              <a:off x="1152" y="2544"/>
              <a:ext cx="0" cy="105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115" name="组合 174114"/>
          <p:cNvGrpSpPr/>
          <p:nvPr/>
        </p:nvGrpSpPr>
        <p:grpSpPr>
          <a:xfrm>
            <a:off x="5424488" y="3595688"/>
            <a:ext cx="838200" cy="990600"/>
            <a:chOff x="1152" y="2544"/>
            <a:chExt cx="960" cy="1056"/>
          </a:xfrm>
        </p:grpSpPr>
        <p:sp>
          <p:nvSpPr>
            <p:cNvPr id="174116" name="矩形 174115"/>
            <p:cNvSpPr/>
            <p:nvPr/>
          </p:nvSpPr>
          <p:spPr>
            <a:xfrm>
              <a:off x="1152" y="2688"/>
              <a:ext cx="192" cy="9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7" name="矩形 174116"/>
            <p:cNvSpPr/>
            <p:nvPr/>
          </p:nvSpPr>
          <p:spPr>
            <a:xfrm>
              <a:off x="1344" y="2928"/>
              <a:ext cx="192" cy="67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8" name="矩形 174117"/>
            <p:cNvSpPr/>
            <p:nvPr/>
          </p:nvSpPr>
          <p:spPr>
            <a:xfrm>
              <a:off x="1536" y="3168"/>
              <a:ext cx="192" cy="4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19" name="矩形 174118"/>
            <p:cNvSpPr/>
            <p:nvPr/>
          </p:nvSpPr>
          <p:spPr>
            <a:xfrm>
              <a:off x="1728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20" name="直接连接符 174119"/>
            <p:cNvSpPr/>
            <p:nvPr/>
          </p:nvSpPr>
          <p:spPr>
            <a:xfrm>
              <a:off x="1152" y="3600"/>
              <a:ext cx="96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21" name="直接连接符 174120"/>
            <p:cNvSpPr/>
            <p:nvPr/>
          </p:nvSpPr>
          <p:spPr>
            <a:xfrm>
              <a:off x="1152" y="2544"/>
              <a:ext cx="0" cy="105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122" name="组合 174121"/>
          <p:cNvGrpSpPr/>
          <p:nvPr/>
        </p:nvGrpSpPr>
        <p:grpSpPr>
          <a:xfrm>
            <a:off x="5424488" y="4891088"/>
            <a:ext cx="838200" cy="990600"/>
            <a:chOff x="1152" y="2544"/>
            <a:chExt cx="960" cy="1056"/>
          </a:xfrm>
        </p:grpSpPr>
        <p:sp>
          <p:nvSpPr>
            <p:cNvPr id="174123" name="矩形 174122"/>
            <p:cNvSpPr/>
            <p:nvPr/>
          </p:nvSpPr>
          <p:spPr>
            <a:xfrm>
              <a:off x="1152" y="2688"/>
              <a:ext cx="192" cy="91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24" name="矩形 174123"/>
            <p:cNvSpPr/>
            <p:nvPr/>
          </p:nvSpPr>
          <p:spPr>
            <a:xfrm>
              <a:off x="1344" y="2928"/>
              <a:ext cx="192" cy="67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25" name="矩形 174124"/>
            <p:cNvSpPr/>
            <p:nvPr/>
          </p:nvSpPr>
          <p:spPr>
            <a:xfrm>
              <a:off x="1536" y="3168"/>
              <a:ext cx="192" cy="432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26" name="矩形 174125"/>
            <p:cNvSpPr/>
            <p:nvPr/>
          </p:nvSpPr>
          <p:spPr>
            <a:xfrm>
              <a:off x="1728" y="3360"/>
              <a:ext cx="192" cy="240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27" name="直接连接符 174126"/>
            <p:cNvSpPr/>
            <p:nvPr/>
          </p:nvSpPr>
          <p:spPr>
            <a:xfrm>
              <a:off x="1152" y="3600"/>
              <a:ext cx="96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28" name="直接连接符 174127"/>
            <p:cNvSpPr/>
            <p:nvPr/>
          </p:nvSpPr>
          <p:spPr>
            <a:xfrm>
              <a:off x="1152" y="2544"/>
              <a:ext cx="0" cy="105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129" name="右箭头 174128"/>
          <p:cNvSpPr/>
          <p:nvPr/>
        </p:nvSpPr>
        <p:spPr>
          <a:xfrm rot="1198715">
            <a:off x="4594225" y="5043488"/>
            <a:ext cx="533400" cy="328612"/>
          </a:xfrm>
          <a:prstGeom prst="rightArrow">
            <a:avLst>
              <a:gd name="adj1" fmla="val 50000"/>
              <a:gd name="adj2" fmla="val 40579"/>
            </a:avLst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130" name="右箭头 174129"/>
          <p:cNvSpPr/>
          <p:nvPr/>
        </p:nvSpPr>
        <p:spPr>
          <a:xfrm rot="1382032">
            <a:off x="4672013" y="3521075"/>
            <a:ext cx="533400" cy="328613"/>
          </a:xfrm>
          <a:prstGeom prst="rightArrow">
            <a:avLst>
              <a:gd name="adj1" fmla="val 50000"/>
              <a:gd name="adj2" fmla="val 40579"/>
            </a:avLst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131" name="右箭头 174130"/>
          <p:cNvSpPr/>
          <p:nvPr/>
        </p:nvSpPr>
        <p:spPr>
          <a:xfrm rot="-922108">
            <a:off x="4654550" y="2833688"/>
            <a:ext cx="533400" cy="328612"/>
          </a:xfrm>
          <a:prstGeom prst="rightArrow">
            <a:avLst>
              <a:gd name="adj1" fmla="val 50000"/>
              <a:gd name="adj2" fmla="val 40579"/>
            </a:avLst>
          </a:prstGeom>
          <a:solidFill>
            <a:schemeClr val="accent1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132" name="文本框 174131"/>
          <p:cNvSpPr txBox="1"/>
          <p:nvPr/>
        </p:nvSpPr>
        <p:spPr>
          <a:xfrm>
            <a:off x="4662488" y="2376488"/>
            <a:ext cx="762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1800" u="none" dirty="0">
                <a:solidFill>
                  <a:schemeClr val="bg2"/>
                </a:solidFill>
                <a:latin typeface="Arial" panose="020B0604020202020204" pitchFamily="34" charset="0"/>
                <a:ea typeface="汉仪文黑-85W" panose="00020600040101010101" charset="-122"/>
              </a:rPr>
              <a:t>早班</a:t>
            </a:r>
            <a:endParaRPr lang="zh-TW" altLang="en-US" sz="1800" u="none" dirty="0">
              <a:solidFill>
                <a:schemeClr val="bg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4133" name="文本框 174132"/>
          <p:cNvSpPr txBox="1"/>
          <p:nvPr/>
        </p:nvSpPr>
        <p:spPr>
          <a:xfrm>
            <a:off x="4662488" y="3900488"/>
            <a:ext cx="762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18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中班</a:t>
            </a:r>
            <a:endParaRPr lang="zh-TW" altLang="en-US" sz="1800" u="none" dirty="0">
              <a:solidFill>
                <a:schemeClr val="bg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4134" name="右箭头 174133"/>
          <p:cNvSpPr/>
          <p:nvPr/>
        </p:nvSpPr>
        <p:spPr>
          <a:xfrm>
            <a:off x="6338888" y="5576888"/>
            <a:ext cx="533400" cy="252412"/>
          </a:xfrm>
          <a:prstGeom prst="rightArrow">
            <a:avLst>
              <a:gd name="adj1" fmla="val 50000"/>
              <a:gd name="adj2" fmla="val 52830"/>
            </a:avLst>
          </a:prstGeom>
          <a:solidFill>
            <a:schemeClr val="accent1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74135" name="组合 174134"/>
          <p:cNvGrpSpPr/>
          <p:nvPr/>
        </p:nvGrpSpPr>
        <p:grpSpPr>
          <a:xfrm>
            <a:off x="6954838" y="5229225"/>
            <a:ext cx="1752600" cy="838200"/>
            <a:chOff x="4464" y="3408"/>
            <a:chExt cx="1152" cy="672"/>
          </a:xfrm>
        </p:grpSpPr>
        <p:sp>
          <p:nvSpPr>
            <p:cNvPr id="174136" name="矩形 174135"/>
            <p:cNvSpPr/>
            <p:nvPr/>
          </p:nvSpPr>
          <p:spPr>
            <a:xfrm>
              <a:off x="4464" y="3408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37" name="矩形 174136"/>
            <p:cNvSpPr/>
            <p:nvPr/>
          </p:nvSpPr>
          <p:spPr>
            <a:xfrm>
              <a:off x="5328" y="3696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38" name="矩形 174137"/>
            <p:cNvSpPr/>
            <p:nvPr/>
          </p:nvSpPr>
          <p:spPr>
            <a:xfrm>
              <a:off x="4848" y="3408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39" name="矩形 174138"/>
            <p:cNvSpPr/>
            <p:nvPr/>
          </p:nvSpPr>
          <p:spPr>
            <a:xfrm>
              <a:off x="4944" y="3984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40" name="矩形 174139"/>
            <p:cNvSpPr/>
            <p:nvPr/>
          </p:nvSpPr>
          <p:spPr>
            <a:xfrm>
              <a:off x="4554" y="3984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41" name="直接连接符 174140"/>
            <p:cNvSpPr/>
            <p:nvPr/>
          </p:nvSpPr>
          <p:spPr>
            <a:xfrm>
              <a:off x="4464" y="3744"/>
              <a:ext cx="86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2" name="直接连接符 174141"/>
            <p:cNvSpPr/>
            <p:nvPr/>
          </p:nvSpPr>
          <p:spPr>
            <a:xfrm>
              <a:off x="4608" y="350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3" name="直接连接符 174142"/>
            <p:cNvSpPr/>
            <p:nvPr/>
          </p:nvSpPr>
          <p:spPr>
            <a:xfrm>
              <a:off x="4992" y="350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4" name="直接连接符 174143"/>
            <p:cNvSpPr/>
            <p:nvPr/>
          </p:nvSpPr>
          <p:spPr>
            <a:xfrm flipH="1">
              <a:off x="4704" y="374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5" name="直接连接符 174144"/>
            <p:cNvSpPr/>
            <p:nvPr/>
          </p:nvSpPr>
          <p:spPr>
            <a:xfrm flipH="1">
              <a:off x="5088" y="374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6" name="直接连接符 174145"/>
            <p:cNvSpPr/>
            <p:nvPr/>
          </p:nvSpPr>
          <p:spPr>
            <a:xfrm>
              <a:off x="4482" y="3621"/>
              <a:ext cx="192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7" name="直接连接符 174146"/>
            <p:cNvSpPr/>
            <p:nvPr/>
          </p:nvSpPr>
          <p:spPr>
            <a:xfrm>
              <a:off x="4539" y="35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48" name="直接连接符 174147"/>
            <p:cNvSpPr/>
            <p:nvPr/>
          </p:nvSpPr>
          <p:spPr>
            <a:xfrm flipH="1">
              <a:off x="4491" y="3621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149" name="组合 174148"/>
            <p:cNvGrpSpPr/>
            <p:nvPr/>
          </p:nvGrpSpPr>
          <p:grpSpPr>
            <a:xfrm>
              <a:off x="4716" y="3630"/>
              <a:ext cx="144" cy="51"/>
              <a:chOff x="4716" y="3630"/>
              <a:chExt cx="144" cy="51"/>
            </a:xfrm>
          </p:grpSpPr>
          <p:sp>
            <p:nvSpPr>
              <p:cNvPr id="174150" name="直接连接符 174149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51" name="直接连接符 174150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152" name="直接连接符 174151"/>
            <p:cNvSpPr/>
            <p:nvPr/>
          </p:nvSpPr>
          <p:spPr>
            <a:xfrm>
              <a:off x="4896" y="3600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53" name="直接连接符 174152"/>
            <p:cNvSpPr/>
            <p:nvPr/>
          </p:nvSpPr>
          <p:spPr>
            <a:xfrm>
              <a:off x="4917" y="3549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54" name="直接连接符 174153"/>
            <p:cNvSpPr/>
            <p:nvPr/>
          </p:nvSpPr>
          <p:spPr>
            <a:xfrm>
              <a:off x="5088" y="3648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55" name="直接连接符 174154"/>
            <p:cNvSpPr/>
            <p:nvPr/>
          </p:nvSpPr>
          <p:spPr>
            <a:xfrm flipH="1">
              <a:off x="5136" y="3597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56" name="直接连接符 174155"/>
            <p:cNvSpPr/>
            <p:nvPr/>
          </p:nvSpPr>
          <p:spPr>
            <a:xfrm>
              <a:off x="5184" y="3648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157" name="组合 174156"/>
            <p:cNvGrpSpPr/>
            <p:nvPr/>
          </p:nvGrpSpPr>
          <p:grpSpPr>
            <a:xfrm>
              <a:off x="5184" y="3792"/>
              <a:ext cx="144" cy="51"/>
              <a:chOff x="4716" y="3630"/>
              <a:chExt cx="144" cy="51"/>
            </a:xfrm>
          </p:grpSpPr>
          <p:sp>
            <p:nvSpPr>
              <p:cNvPr id="174158" name="直接连接符 174157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59" name="直接连接符 174158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160" name="直接连接符 174159"/>
            <p:cNvSpPr/>
            <p:nvPr/>
          </p:nvSpPr>
          <p:spPr>
            <a:xfrm>
              <a:off x="5130" y="3924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1" name="直接连接符 174160"/>
            <p:cNvSpPr/>
            <p:nvPr/>
          </p:nvSpPr>
          <p:spPr>
            <a:xfrm flipH="1">
              <a:off x="5178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2" name="直接连接符 174161"/>
            <p:cNvSpPr/>
            <p:nvPr/>
          </p:nvSpPr>
          <p:spPr>
            <a:xfrm>
              <a:off x="5226" y="3924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3" name="直接连接符 174162"/>
            <p:cNvSpPr/>
            <p:nvPr/>
          </p:nvSpPr>
          <p:spPr>
            <a:xfrm>
              <a:off x="5004" y="3873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4" name="直接连接符 174163"/>
            <p:cNvSpPr/>
            <p:nvPr/>
          </p:nvSpPr>
          <p:spPr>
            <a:xfrm>
              <a:off x="5055" y="3825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5" name="直接连接符 174164"/>
            <p:cNvSpPr/>
            <p:nvPr/>
          </p:nvSpPr>
          <p:spPr>
            <a:xfrm flipH="1">
              <a:off x="5007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6" name="直接连接符 174165"/>
            <p:cNvSpPr/>
            <p:nvPr/>
          </p:nvSpPr>
          <p:spPr>
            <a:xfrm>
              <a:off x="4650" y="3831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7" name="直接连接符 174166"/>
            <p:cNvSpPr/>
            <p:nvPr/>
          </p:nvSpPr>
          <p:spPr>
            <a:xfrm>
              <a:off x="4689" y="378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8" name="直接连接符 174167"/>
            <p:cNvSpPr/>
            <p:nvPr/>
          </p:nvSpPr>
          <p:spPr>
            <a:xfrm flipH="1">
              <a:off x="4641" y="3831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69" name="直接连接符 174168"/>
            <p:cNvSpPr/>
            <p:nvPr/>
          </p:nvSpPr>
          <p:spPr>
            <a:xfrm flipH="1">
              <a:off x="5250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70" name="直接连接符 174169"/>
            <p:cNvSpPr/>
            <p:nvPr/>
          </p:nvSpPr>
          <p:spPr>
            <a:xfrm>
              <a:off x="4755" y="3900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71" name="直接连接符 174170"/>
            <p:cNvSpPr/>
            <p:nvPr/>
          </p:nvSpPr>
          <p:spPr>
            <a:xfrm flipH="1">
              <a:off x="4803" y="3849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72" name="直接连接符 174171"/>
            <p:cNvSpPr/>
            <p:nvPr/>
          </p:nvSpPr>
          <p:spPr>
            <a:xfrm>
              <a:off x="4851" y="3900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73" name="直接连接符 174172"/>
            <p:cNvSpPr/>
            <p:nvPr/>
          </p:nvSpPr>
          <p:spPr>
            <a:xfrm flipH="1">
              <a:off x="4872" y="3852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74174" name="组合 174173"/>
          <p:cNvGrpSpPr/>
          <p:nvPr/>
        </p:nvGrpSpPr>
        <p:grpSpPr>
          <a:xfrm>
            <a:off x="6948488" y="3748088"/>
            <a:ext cx="1752600" cy="838200"/>
            <a:chOff x="4464" y="3408"/>
            <a:chExt cx="1152" cy="672"/>
          </a:xfrm>
        </p:grpSpPr>
        <p:sp>
          <p:nvSpPr>
            <p:cNvPr id="174175" name="矩形 174174"/>
            <p:cNvSpPr/>
            <p:nvPr/>
          </p:nvSpPr>
          <p:spPr>
            <a:xfrm>
              <a:off x="4464" y="3408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76" name="矩形 174175"/>
            <p:cNvSpPr/>
            <p:nvPr/>
          </p:nvSpPr>
          <p:spPr>
            <a:xfrm>
              <a:off x="5328" y="3696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77" name="矩形 174176"/>
            <p:cNvSpPr/>
            <p:nvPr/>
          </p:nvSpPr>
          <p:spPr>
            <a:xfrm>
              <a:off x="4848" y="3408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78" name="矩形 174177"/>
            <p:cNvSpPr/>
            <p:nvPr/>
          </p:nvSpPr>
          <p:spPr>
            <a:xfrm>
              <a:off x="4944" y="3984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79" name="矩形 174178"/>
            <p:cNvSpPr/>
            <p:nvPr/>
          </p:nvSpPr>
          <p:spPr>
            <a:xfrm>
              <a:off x="4554" y="3984"/>
              <a:ext cx="288" cy="9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180" name="直接连接符 174179"/>
            <p:cNvSpPr/>
            <p:nvPr/>
          </p:nvSpPr>
          <p:spPr>
            <a:xfrm>
              <a:off x="4464" y="3744"/>
              <a:ext cx="86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1" name="直接连接符 174180"/>
            <p:cNvSpPr/>
            <p:nvPr/>
          </p:nvSpPr>
          <p:spPr>
            <a:xfrm>
              <a:off x="4608" y="350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2" name="直接连接符 174181"/>
            <p:cNvSpPr/>
            <p:nvPr/>
          </p:nvSpPr>
          <p:spPr>
            <a:xfrm>
              <a:off x="4992" y="350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3" name="直接连接符 174182"/>
            <p:cNvSpPr/>
            <p:nvPr/>
          </p:nvSpPr>
          <p:spPr>
            <a:xfrm flipH="1">
              <a:off x="4704" y="374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4" name="直接连接符 174183"/>
            <p:cNvSpPr/>
            <p:nvPr/>
          </p:nvSpPr>
          <p:spPr>
            <a:xfrm flipH="1">
              <a:off x="5088" y="3744"/>
              <a:ext cx="144" cy="24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5" name="直接连接符 174184"/>
            <p:cNvSpPr/>
            <p:nvPr/>
          </p:nvSpPr>
          <p:spPr>
            <a:xfrm>
              <a:off x="4482" y="3621"/>
              <a:ext cx="192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6" name="直接连接符 174185"/>
            <p:cNvSpPr/>
            <p:nvPr/>
          </p:nvSpPr>
          <p:spPr>
            <a:xfrm>
              <a:off x="4539" y="35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7" name="直接连接符 174186"/>
            <p:cNvSpPr/>
            <p:nvPr/>
          </p:nvSpPr>
          <p:spPr>
            <a:xfrm flipH="1">
              <a:off x="4491" y="3621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188" name="组合 174187"/>
            <p:cNvGrpSpPr/>
            <p:nvPr/>
          </p:nvGrpSpPr>
          <p:grpSpPr>
            <a:xfrm>
              <a:off x="4716" y="3630"/>
              <a:ext cx="144" cy="51"/>
              <a:chOff x="4716" y="3630"/>
              <a:chExt cx="144" cy="51"/>
            </a:xfrm>
          </p:grpSpPr>
          <p:sp>
            <p:nvSpPr>
              <p:cNvPr id="174189" name="直接连接符 174188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90" name="直接连接符 174189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191" name="直接连接符 174190"/>
            <p:cNvSpPr/>
            <p:nvPr/>
          </p:nvSpPr>
          <p:spPr>
            <a:xfrm>
              <a:off x="4896" y="3600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2" name="直接连接符 174191"/>
            <p:cNvSpPr/>
            <p:nvPr/>
          </p:nvSpPr>
          <p:spPr>
            <a:xfrm>
              <a:off x="4917" y="3549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3" name="直接连接符 174192"/>
            <p:cNvSpPr/>
            <p:nvPr/>
          </p:nvSpPr>
          <p:spPr>
            <a:xfrm>
              <a:off x="5088" y="3648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4" name="直接连接符 174193"/>
            <p:cNvSpPr/>
            <p:nvPr/>
          </p:nvSpPr>
          <p:spPr>
            <a:xfrm flipH="1">
              <a:off x="5136" y="3597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5" name="直接连接符 174194"/>
            <p:cNvSpPr/>
            <p:nvPr/>
          </p:nvSpPr>
          <p:spPr>
            <a:xfrm>
              <a:off x="5184" y="3648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196" name="组合 174195"/>
            <p:cNvGrpSpPr/>
            <p:nvPr/>
          </p:nvGrpSpPr>
          <p:grpSpPr>
            <a:xfrm>
              <a:off x="5184" y="3792"/>
              <a:ext cx="144" cy="51"/>
              <a:chOff x="4716" y="3630"/>
              <a:chExt cx="144" cy="51"/>
            </a:xfrm>
          </p:grpSpPr>
          <p:sp>
            <p:nvSpPr>
              <p:cNvPr id="174197" name="直接连接符 174196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198" name="直接连接符 174197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199" name="直接连接符 174198"/>
            <p:cNvSpPr/>
            <p:nvPr/>
          </p:nvSpPr>
          <p:spPr>
            <a:xfrm>
              <a:off x="5130" y="3924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0" name="直接连接符 174199"/>
            <p:cNvSpPr/>
            <p:nvPr/>
          </p:nvSpPr>
          <p:spPr>
            <a:xfrm flipH="1">
              <a:off x="5178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1" name="直接连接符 174200"/>
            <p:cNvSpPr/>
            <p:nvPr/>
          </p:nvSpPr>
          <p:spPr>
            <a:xfrm>
              <a:off x="5226" y="3924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2" name="直接连接符 174201"/>
            <p:cNvSpPr/>
            <p:nvPr/>
          </p:nvSpPr>
          <p:spPr>
            <a:xfrm>
              <a:off x="5004" y="3873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3" name="直接连接符 174202"/>
            <p:cNvSpPr/>
            <p:nvPr/>
          </p:nvSpPr>
          <p:spPr>
            <a:xfrm>
              <a:off x="5055" y="3825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4" name="直接连接符 174203"/>
            <p:cNvSpPr/>
            <p:nvPr/>
          </p:nvSpPr>
          <p:spPr>
            <a:xfrm flipH="1">
              <a:off x="5007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5" name="直接连接符 174204"/>
            <p:cNvSpPr/>
            <p:nvPr/>
          </p:nvSpPr>
          <p:spPr>
            <a:xfrm>
              <a:off x="4650" y="3831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6" name="直接连接符 174205"/>
            <p:cNvSpPr/>
            <p:nvPr/>
          </p:nvSpPr>
          <p:spPr>
            <a:xfrm>
              <a:off x="4689" y="378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7" name="直接连接符 174206"/>
            <p:cNvSpPr/>
            <p:nvPr/>
          </p:nvSpPr>
          <p:spPr>
            <a:xfrm flipH="1">
              <a:off x="4641" y="3831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8" name="直接连接符 174207"/>
            <p:cNvSpPr/>
            <p:nvPr/>
          </p:nvSpPr>
          <p:spPr>
            <a:xfrm flipH="1">
              <a:off x="5250" y="3873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9" name="直接连接符 174208"/>
            <p:cNvSpPr/>
            <p:nvPr/>
          </p:nvSpPr>
          <p:spPr>
            <a:xfrm>
              <a:off x="4755" y="3900"/>
              <a:ext cx="144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0" name="直接连接符 174209"/>
            <p:cNvSpPr/>
            <p:nvPr/>
          </p:nvSpPr>
          <p:spPr>
            <a:xfrm flipH="1">
              <a:off x="4803" y="3849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1" name="直接连接符 174210"/>
            <p:cNvSpPr/>
            <p:nvPr/>
          </p:nvSpPr>
          <p:spPr>
            <a:xfrm>
              <a:off x="4851" y="3900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2" name="直接连接符 174211"/>
            <p:cNvSpPr/>
            <p:nvPr/>
          </p:nvSpPr>
          <p:spPr>
            <a:xfrm flipH="1">
              <a:off x="4872" y="3852"/>
              <a:ext cx="48" cy="48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74213" name="右箭头 174212"/>
          <p:cNvSpPr/>
          <p:nvPr/>
        </p:nvSpPr>
        <p:spPr>
          <a:xfrm>
            <a:off x="6338888" y="4205288"/>
            <a:ext cx="533400" cy="252412"/>
          </a:xfrm>
          <a:prstGeom prst="rightArrow">
            <a:avLst>
              <a:gd name="adj1" fmla="val 50000"/>
              <a:gd name="adj2" fmla="val 52830"/>
            </a:avLst>
          </a:prstGeom>
          <a:solidFill>
            <a:schemeClr val="accent1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74214" name="右箭头 174213"/>
          <p:cNvSpPr/>
          <p:nvPr/>
        </p:nvSpPr>
        <p:spPr>
          <a:xfrm>
            <a:off x="6338888" y="2933700"/>
            <a:ext cx="484187" cy="280988"/>
          </a:xfrm>
          <a:prstGeom prst="rightArrow">
            <a:avLst>
              <a:gd name="adj1" fmla="val 50000"/>
              <a:gd name="adj2" fmla="val 43078"/>
            </a:avLst>
          </a:prstGeom>
          <a:solidFill>
            <a:schemeClr val="accent1"/>
          </a:solidFill>
          <a:ln w="9525" cap="flat" cmpd="sng">
            <a:solidFill>
              <a:schemeClr val="bg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74215" name="组合 174214"/>
          <p:cNvGrpSpPr/>
          <p:nvPr/>
        </p:nvGrpSpPr>
        <p:grpSpPr>
          <a:xfrm>
            <a:off x="6789738" y="2400300"/>
            <a:ext cx="1835150" cy="911225"/>
            <a:chOff x="4316" y="1778"/>
            <a:chExt cx="1156" cy="574"/>
          </a:xfrm>
        </p:grpSpPr>
        <p:sp>
          <p:nvSpPr>
            <p:cNvPr id="174216" name="矩形 174215"/>
            <p:cNvSpPr/>
            <p:nvPr/>
          </p:nvSpPr>
          <p:spPr>
            <a:xfrm>
              <a:off x="4845" y="2283"/>
              <a:ext cx="250" cy="69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217" name="矩形 174216"/>
            <p:cNvSpPr/>
            <p:nvPr/>
          </p:nvSpPr>
          <p:spPr>
            <a:xfrm>
              <a:off x="4506" y="2283"/>
              <a:ext cx="250" cy="69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74218" name="直接连接符 174217"/>
            <p:cNvSpPr/>
            <p:nvPr/>
          </p:nvSpPr>
          <p:spPr>
            <a:xfrm>
              <a:off x="4428" y="2108"/>
              <a:ext cx="750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9" name="直接连接符 174218"/>
            <p:cNvSpPr/>
            <p:nvPr/>
          </p:nvSpPr>
          <p:spPr>
            <a:xfrm>
              <a:off x="4553" y="1934"/>
              <a:ext cx="125" cy="17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0" name="直接连接符 174219"/>
            <p:cNvSpPr/>
            <p:nvPr/>
          </p:nvSpPr>
          <p:spPr>
            <a:xfrm>
              <a:off x="4887" y="1934"/>
              <a:ext cx="125" cy="17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1" name="直接连接符 174220"/>
            <p:cNvSpPr/>
            <p:nvPr/>
          </p:nvSpPr>
          <p:spPr>
            <a:xfrm flipH="1">
              <a:off x="4636" y="2108"/>
              <a:ext cx="126" cy="17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2" name="直接连接符 174221"/>
            <p:cNvSpPr/>
            <p:nvPr/>
          </p:nvSpPr>
          <p:spPr>
            <a:xfrm flipH="1">
              <a:off x="4970" y="2108"/>
              <a:ext cx="125" cy="17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3" name="直接连接符 174222"/>
            <p:cNvSpPr/>
            <p:nvPr/>
          </p:nvSpPr>
          <p:spPr>
            <a:xfrm>
              <a:off x="4443" y="2019"/>
              <a:ext cx="167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4" name="直接连接符 174223"/>
            <p:cNvSpPr/>
            <p:nvPr/>
          </p:nvSpPr>
          <p:spPr>
            <a:xfrm>
              <a:off x="4493" y="1985"/>
              <a:ext cx="42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5" name="直接连接符 174224"/>
            <p:cNvSpPr/>
            <p:nvPr/>
          </p:nvSpPr>
          <p:spPr>
            <a:xfrm flipH="1">
              <a:off x="4452" y="2019"/>
              <a:ext cx="41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226" name="组合 174225"/>
            <p:cNvGrpSpPr/>
            <p:nvPr/>
          </p:nvGrpSpPr>
          <p:grpSpPr>
            <a:xfrm>
              <a:off x="4647" y="2025"/>
              <a:ext cx="125" cy="38"/>
              <a:chOff x="4716" y="3630"/>
              <a:chExt cx="144" cy="51"/>
            </a:xfrm>
          </p:grpSpPr>
          <p:sp>
            <p:nvSpPr>
              <p:cNvPr id="174227" name="直接连接符 174226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28" name="直接连接符 174227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229" name="直接连接符 174228"/>
            <p:cNvSpPr/>
            <p:nvPr/>
          </p:nvSpPr>
          <p:spPr>
            <a:xfrm>
              <a:off x="4803" y="2004"/>
              <a:ext cx="125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0" name="直接连接符 174229"/>
            <p:cNvSpPr/>
            <p:nvPr/>
          </p:nvSpPr>
          <p:spPr>
            <a:xfrm>
              <a:off x="4824" y="1967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1" name="直接连接符 174230"/>
            <p:cNvSpPr/>
            <p:nvPr/>
          </p:nvSpPr>
          <p:spPr>
            <a:xfrm>
              <a:off x="4970" y="2039"/>
              <a:ext cx="125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2" name="直接连接符 174231"/>
            <p:cNvSpPr/>
            <p:nvPr/>
          </p:nvSpPr>
          <p:spPr>
            <a:xfrm flipH="1">
              <a:off x="5012" y="2002"/>
              <a:ext cx="41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3" name="直接连接符 174232"/>
            <p:cNvSpPr/>
            <p:nvPr/>
          </p:nvSpPr>
          <p:spPr>
            <a:xfrm>
              <a:off x="5053" y="2039"/>
              <a:ext cx="42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174234" name="组合 174233"/>
            <p:cNvGrpSpPr/>
            <p:nvPr/>
          </p:nvGrpSpPr>
          <p:grpSpPr>
            <a:xfrm>
              <a:off x="5053" y="2143"/>
              <a:ext cx="125" cy="37"/>
              <a:chOff x="4716" y="3630"/>
              <a:chExt cx="144" cy="51"/>
            </a:xfrm>
          </p:grpSpPr>
          <p:sp>
            <p:nvSpPr>
              <p:cNvPr id="174235" name="直接连接符 174234"/>
              <p:cNvSpPr/>
              <p:nvPr/>
            </p:nvSpPr>
            <p:spPr>
              <a:xfrm>
                <a:off x="4716" y="3681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236" name="直接连接符 174235"/>
              <p:cNvSpPr/>
              <p:nvPr/>
            </p:nvSpPr>
            <p:spPr>
              <a:xfrm flipH="1">
                <a:off x="4767" y="3630"/>
                <a:ext cx="48" cy="48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74237" name="直接连接符 174236"/>
            <p:cNvSpPr/>
            <p:nvPr/>
          </p:nvSpPr>
          <p:spPr>
            <a:xfrm>
              <a:off x="5006" y="2238"/>
              <a:ext cx="125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8" name="直接连接符 174237"/>
            <p:cNvSpPr/>
            <p:nvPr/>
          </p:nvSpPr>
          <p:spPr>
            <a:xfrm flipH="1">
              <a:off x="5048" y="2202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9" name="直接连接符 174238"/>
            <p:cNvSpPr/>
            <p:nvPr/>
          </p:nvSpPr>
          <p:spPr>
            <a:xfrm>
              <a:off x="5090" y="2238"/>
              <a:ext cx="41" cy="36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0" name="直接连接符 174239"/>
            <p:cNvSpPr/>
            <p:nvPr/>
          </p:nvSpPr>
          <p:spPr>
            <a:xfrm>
              <a:off x="4897" y="2202"/>
              <a:ext cx="126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1" name="直接连接符 174240"/>
            <p:cNvSpPr/>
            <p:nvPr/>
          </p:nvSpPr>
          <p:spPr>
            <a:xfrm>
              <a:off x="4941" y="2167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2" name="直接连接符 174241"/>
            <p:cNvSpPr/>
            <p:nvPr/>
          </p:nvSpPr>
          <p:spPr>
            <a:xfrm flipH="1">
              <a:off x="4899" y="2202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3" name="直接连接符 174242"/>
            <p:cNvSpPr/>
            <p:nvPr/>
          </p:nvSpPr>
          <p:spPr>
            <a:xfrm>
              <a:off x="4589" y="2171"/>
              <a:ext cx="125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4" name="直接连接符 174243"/>
            <p:cNvSpPr/>
            <p:nvPr/>
          </p:nvSpPr>
          <p:spPr>
            <a:xfrm>
              <a:off x="4624" y="2137"/>
              <a:ext cx="41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5" name="直接连接符 174244"/>
            <p:cNvSpPr/>
            <p:nvPr/>
          </p:nvSpPr>
          <p:spPr>
            <a:xfrm flipH="1">
              <a:off x="4582" y="2171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6" name="直接连接符 174245"/>
            <p:cNvSpPr/>
            <p:nvPr/>
          </p:nvSpPr>
          <p:spPr>
            <a:xfrm flipH="1">
              <a:off x="5110" y="2202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7" name="直接连接符 174246"/>
            <p:cNvSpPr/>
            <p:nvPr/>
          </p:nvSpPr>
          <p:spPr>
            <a:xfrm>
              <a:off x="4681" y="2222"/>
              <a:ext cx="125" cy="0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8" name="直接连接符 174247"/>
            <p:cNvSpPr/>
            <p:nvPr/>
          </p:nvSpPr>
          <p:spPr>
            <a:xfrm flipH="1">
              <a:off x="4723" y="2185"/>
              <a:ext cx="41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9" name="直接连接符 174248"/>
            <p:cNvSpPr/>
            <p:nvPr/>
          </p:nvSpPr>
          <p:spPr>
            <a:xfrm>
              <a:off x="4764" y="2222"/>
              <a:ext cx="42" cy="34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50" name="直接连接符 174249"/>
            <p:cNvSpPr/>
            <p:nvPr/>
          </p:nvSpPr>
          <p:spPr>
            <a:xfrm flipH="1">
              <a:off x="4782" y="2187"/>
              <a:ext cx="42" cy="35"/>
            </a:xfrm>
            <a:prstGeom prst="line">
              <a:avLst/>
            </a:prstGeom>
            <a:ln w="9525" cap="flat" cmpd="sng">
              <a:solidFill>
                <a:schemeClr val="bg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51" name="文本框 174250"/>
            <p:cNvSpPr txBox="1"/>
            <p:nvPr/>
          </p:nvSpPr>
          <p:spPr>
            <a:xfrm>
              <a:off x="4316" y="1783"/>
              <a:ext cx="417" cy="135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800" u="none">
                  <a:solidFill>
                    <a:schemeClr val="bg2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Category</a:t>
              </a:r>
              <a:endParaRPr lang="en-US" altLang="zh-TW" sz="800" u="none">
                <a:solidFill>
                  <a:schemeClr val="bg2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174252" name="文本框 174251"/>
            <p:cNvSpPr txBox="1"/>
            <p:nvPr/>
          </p:nvSpPr>
          <p:spPr>
            <a:xfrm>
              <a:off x="5168" y="2028"/>
              <a:ext cx="304" cy="135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800" u="none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Effect</a:t>
              </a:r>
              <a:endParaRPr lang="en-US" altLang="zh-TW" sz="800" u="none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4253" name="文本框 174252"/>
            <p:cNvSpPr txBox="1"/>
            <p:nvPr/>
          </p:nvSpPr>
          <p:spPr>
            <a:xfrm>
              <a:off x="4762" y="1778"/>
              <a:ext cx="417" cy="135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bg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800" u="none">
                  <a:solidFill>
                    <a:schemeClr val="bg2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Category</a:t>
              </a:r>
              <a:endParaRPr lang="en-US" altLang="zh-TW" sz="800" u="none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174254" name="文本框 174253"/>
          <p:cNvSpPr txBox="1"/>
          <p:nvPr/>
        </p:nvSpPr>
        <p:spPr>
          <a:xfrm>
            <a:off x="2909888" y="2247900"/>
            <a:ext cx="762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1800" u="none" dirty="0">
                <a:solidFill>
                  <a:schemeClr val="bg2"/>
                </a:solidFill>
                <a:latin typeface="Arial" panose="020B0604020202020204" pitchFamily="34" charset="0"/>
                <a:ea typeface="汉仪文黑-85W" panose="00020600040101010101" charset="-122"/>
              </a:rPr>
              <a:t>质量</a:t>
            </a:r>
            <a:endParaRPr lang="zh-TW" altLang="en-US" sz="1800" u="none" dirty="0">
              <a:solidFill>
                <a:schemeClr val="bg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4255" name="文本框 174254"/>
          <p:cNvSpPr txBox="1"/>
          <p:nvPr/>
        </p:nvSpPr>
        <p:spPr>
          <a:xfrm>
            <a:off x="2986088" y="4152900"/>
            <a:ext cx="762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1800" u="none" dirty="0">
                <a:solidFill>
                  <a:schemeClr val="bg2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待料</a:t>
            </a:r>
            <a:endParaRPr lang="zh-TW" altLang="en-US" sz="1800" u="none" dirty="0">
              <a:solidFill>
                <a:schemeClr val="bg2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2036" name="文本框 172035"/>
          <p:cNvSpPr txBox="1"/>
          <p:nvPr/>
        </p:nvSpPr>
        <p:spPr>
          <a:xfrm>
            <a:off x="1425575" y="679451"/>
            <a:ext cx="6454775" cy="4603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品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质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问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题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侦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</a:t>
            </a:r>
            <a:r>
              <a:rPr lang="zh-TW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测</a:t>
            </a:r>
            <a:r>
              <a:rPr lang="zh-CN" altLang="en-US" sz="2400" b="1" u="none" dirty="0">
                <a:latin typeface="Arial" panose="020B0604020202020204" pitchFamily="34" charset="0"/>
                <a:ea typeface="汉仪文黑-85W" panose="00020600040101010101" charset="-122"/>
              </a:rPr>
              <a:t>　流　程</a:t>
            </a:r>
            <a:endParaRPr lang="zh-CN" altLang="en-US" sz="18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2037" name="文本框 172036"/>
          <p:cNvSpPr txBox="1"/>
          <p:nvPr/>
        </p:nvSpPr>
        <p:spPr>
          <a:xfrm>
            <a:off x="3754438" y="1220312"/>
            <a:ext cx="539750" cy="27559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现象</a:t>
            </a:r>
            <a:endParaRPr lang="zh-TW" altLang="en-US" sz="12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2038" name="文本框 172037"/>
          <p:cNvSpPr txBox="1"/>
          <p:nvPr/>
        </p:nvSpPr>
        <p:spPr>
          <a:xfrm>
            <a:off x="3460750" y="1709420"/>
            <a:ext cx="1143000" cy="55308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期望 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v.s</a:t>
            </a: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结果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差距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2039" name="菱形 172038"/>
          <p:cNvSpPr/>
          <p:nvPr/>
        </p:nvSpPr>
        <p:spPr>
          <a:xfrm>
            <a:off x="3287713" y="2897188"/>
            <a:ext cx="1524000" cy="4572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作业指示书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40" name="文本框 172039"/>
          <p:cNvSpPr txBox="1"/>
          <p:nvPr/>
        </p:nvSpPr>
        <p:spPr>
          <a:xfrm>
            <a:off x="3468688" y="2445862"/>
            <a:ext cx="1143000" cy="27559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问题成立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2041" name="菱形 172040"/>
          <p:cNvSpPr/>
          <p:nvPr/>
        </p:nvSpPr>
        <p:spPr>
          <a:xfrm>
            <a:off x="3297238" y="3506788"/>
            <a:ext cx="1524000" cy="4572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指示书合宜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2042" name="菱形 172041"/>
          <p:cNvSpPr/>
          <p:nvPr/>
        </p:nvSpPr>
        <p:spPr>
          <a:xfrm>
            <a:off x="3297238" y="4116388"/>
            <a:ext cx="1524000" cy="4572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指示书清晰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2043" name="菱形 172042"/>
          <p:cNvSpPr/>
          <p:nvPr/>
        </p:nvSpPr>
        <p:spPr>
          <a:xfrm>
            <a:off x="3297238" y="4725988"/>
            <a:ext cx="1524000" cy="4572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OP</a:t>
            </a: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训练合格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2044" name="菱形 172043"/>
          <p:cNvSpPr/>
          <p:nvPr/>
        </p:nvSpPr>
        <p:spPr>
          <a:xfrm>
            <a:off x="3297238" y="5335588"/>
            <a:ext cx="1524000" cy="4572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环境干扰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45" name="文本框 172044"/>
          <p:cNvSpPr txBox="1"/>
          <p:nvPr/>
        </p:nvSpPr>
        <p:spPr>
          <a:xfrm>
            <a:off x="3487738" y="6061075"/>
            <a:ext cx="1143000" cy="46037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Times New Roman" panose="02020603050405020304" pitchFamily="18" charset="0"/>
                <a:ea typeface="PMingLiU" panose="02020500000000000000" pitchFamily="18" charset="-120"/>
              </a:rPr>
              <a:t>OP</a:t>
            </a:r>
            <a:r>
              <a:rPr lang="zh-TW" altLang="zh-TW" sz="1200" u="none" dirty="0">
                <a:latin typeface="Times New Roman" panose="02020603050405020304" pitchFamily="18" charset="0"/>
                <a:ea typeface="PMingLiU" panose="02020500000000000000" pitchFamily="18" charset="-120"/>
              </a:rPr>
              <a:t>提出改善措施</a:t>
            </a:r>
            <a:endParaRPr lang="zh-TW" altLang="en-US" sz="1200" u="none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 useBgFill="1">
        <p:nvSpPr>
          <p:cNvPr id="172046" name="菱形 172045"/>
          <p:cNvSpPr/>
          <p:nvPr/>
        </p:nvSpPr>
        <p:spPr>
          <a:xfrm>
            <a:off x="5064125" y="4656138"/>
            <a:ext cx="1524000" cy="685800"/>
          </a:xfrm>
          <a:prstGeom prst="diamond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主管关怀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[</a:t>
            </a: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主管巡视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]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47" name="直接箭头连接符 172046"/>
          <p:cNvCxnSpPr>
            <a:stCxn id="172037" idx="2"/>
            <a:endCxn id="172038" idx="0"/>
          </p:cNvCxnSpPr>
          <p:nvPr/>
        </p:nvCxnSpPr>
        <p:spPr>
          <a:xfrm>
            <a:off x="4024313" y="1495743"/>
            <a:ext cx="7620" cy="21336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48" name="直接箭头连接符 172047"/>
          <p:cNvCxnSpPr>
            <a:stCxn id="172038" idx="2"/>
            <a:endCxn id="172040" idx="0"/>
          </p:cNvCxnSpPr>
          <p:nvPr/>
        </p:nvCxnSpPr>
        <p:spPr>
          <a:xfrm>
            <a:off x="4032250" y="2262188"/>
            <a:ext cx="8255" cy="18351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49" name="直接箭头连接符 172048"/>
          <p:cNvCxnSpPr>
            <a:stCxn id="172040" idx="2"/>
            <a:endCxn id="172039" idx="0"/>
          </p:cNvCxnSpPr>
          <p:nvPr/>
        </p:nvCxnSpPr>
        <p:spPr>
          <a:xfrm>
            <a:off x="4040188" y="2721293"/>
            <a:ext cx="9525" cy="17589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0" name="直接箭头连接符 172049"/>
          <p:cNvCxnSpPr>
            <a:stCxn id="172039" idx="2"/>
            <a:endCxn id="172041" idx="0"/>
          </p:cNvCxnSpPr>
          <p:nvPr/>
        </p:nvCxnSpPr>
        <p:spPr>
          <a:xfrm>
            <a:off x="4049713" y="3354388"/>
            <a:ext cx="9525" cy="1524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1" name="直接箭头连接符 172050"/>
          <p:cNvCxnSpPr>
            <a:stCxn id="172041" idx="2"/>
            <a:endCxn id="172042" idx="0"/>
          </p:cNvCxnSpPr>
          <p:nvPr/>
        </p:nvCxnSpPr>
        <p:spPr>
          <a:xfrm>
            <a:off x="4059238" y="3963988"/>
            <a:ext cx="0" cy="1524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2" name="直接箭头连接符 172051"/>
          <p:cNvCxnSpPr>
            <a:stCxn id="172042" idx="2"/>
            <a:endCxn id="172043" idx="0"/>
          </p:cNvCxnSpPr>
          <p:nvPr/>
        </p:nvCxnSpPr>
        <p:spPr>
          <a:xfrm>
            <a:off x="4059238" y="4573588"/>
            <a:ext cx="0" cy="1524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3" name="直接箭头连接符 172052"/>
          <p:cNvCxnSpPr>
            <a:stCxn id="172043" idx="2"/>
            <a:endCxn id="172044" idx="0"/>
          </p:cNvCxnSpPr>
          <p:nvPr/>
        </p:nvCxnSpPr>
        <p:spPr>
          <a:xfrm>
            <a:off x="4059238" y="5183188"/>
            <a:ext cx="0" cy="1524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4" name="直接箭头连接符 172053"/>
          <p:cNvCxnSpPr>
            <a:stCxn id="172044" idx="2"/>
            <a:endCxn id="172045" idx="0"/>
          </p:cNvCxnSpPr>
          <p:nvPr/>
        </p:nvCxnSpPr>
        <p:spPr>
          <a:xfrm>
            <a:off x="4059238" y="5792788"/>
            <a:ext cx="0" cy="26797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2055" name="肘形连接符 172054"/>
          <p:cNvCxnSpPr>
            <a:endCxn id="172046" idx="2"/>
          </p:cNvCxnSpPr>
          <p:nvPr/>
        </p:nvCxnSpPr>
        <p:spPr>
          <a:xfrm flipV="1">
            <a:off x="4530725" y="5341938"/>
            <a:ext cx="1295400" cy="76200"/>
          </a:xfrm>
          <a:prstGeom prst="bentConnector2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72056" name="肘形连接符 172055"/>
          <p:cNvCxnSpPr>
            <a:endCxn id="172046" idx="0"/>
          </p:cNvCxnSpPr>
          <p:nvPr/>
        </p:nvCxnSpPr>
        <p:spPr>
          <a:xfrm>
            <a:off x="4530725" y="4564063"/>
            <a:ext cx="1295400" cy="92075"/>
          </a:xfrm>
          <a:prstGeom prst="bentConnector2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2057" name="文本框 172056"/>
          <p:cNvSpPr txBox="1"/>
          <p:nvPr/>
        </p:nvSpPr>
        <p:spPr>
          <a:xfrm>
            <a:off x="782638" y="2858771"/>
            <a:ext cx="1828800" cy="553085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建立标准作业程序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(SOP)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及作业指示书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(OI)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58" name="直接箭头连接符 172057"/>
          <p:cNvCxnSpPr>
            <a:stCxn id="172039" idx="1"/>
            <a:endCxn id="172057" idx="3"/>
          </p:cNvCxnSpPr>
          <p:nvPr/>
        </p:nvCxnSpPr>
        <p:spPr>
          <a:xfrm flipH="1">
            <a:off x="2611438" y="3125788"/>
            <a:ext cx="676275" cy="952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72059" name="文本框 172058"/>
          <p:cNvSpPr txBox="1"/>
          <p:nvPr/>
        </p:nvSpPr>
        <p:spPr>
          <a:xfrm>
            <a:off x="2062798" y="3601561"/>
            <a:ext cx="487680" cy="27559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修订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60" name="直接箭头连接符 172059"/>
          <p:cNvCxnSpPr>
            <a:stCxn id="172041" idx="1"/>
            <a:endCxn id="172059" idx="3"/>
          </p:cNvCxnSpPr>
          <p:nvPr/>
        </p:nvCxnSpPr>
        <p:spPr>
          <a:xfrm flipH="1">
            <a:off x="2550478" y="3735388"/>
            <a:ext cx="746760" cy="381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72061" name="文本框 172060"/>
          <p:cNvSpPr txBox="1"/>
          <p:nvPr/>
        </p:nvSpPr>
        <p:spPr>
          <a:xfrm>
            <a:off x="2078673" y="4201637"/>
            <a:ext cx="487680" cy="27559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修订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62" name="直接箭头连接符 172061"/>
          <p:cNvCxnSpPr>
            <a:stCxn id="172042" idx="1"/>
            <a:endCxn id="172061" idx="3"/>
          </p:cNvCxnSpPr>
          <p:nvPr/>
        </p:nvCxnSpPr>
        <p:spPr>
          <a:xfrm flipH="1" flipV="1">
            <a:off x="2566353" y="4339273"/>
            <a:ext cx="730885" cy="571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72063" name="文本框 172062"/>
          <p:cNvSpPr txBox="1"/>
          <p:nvPr/>
        </p:nvSpPr>
        <p:spPr>
          <a:xfrm>
            <a:off x="1487488" y="4725988"/>
            <a:ext cx="1066800" cy="4603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施行训练及合格认证 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64" name="直接箭头连接符 172063"/>
          <p:cNvCxnSpPr>
            <a:stCxn id="172043" idx="1"/>
            <a:endCxn id="172063" idx="3"/>
          </p:cNvCxnSpPr>
          <p:nvPr/>
        </p:nvCxnSpPr>
        <p:spPr>
          <a:xfrm flipH="1">
            <a:off x="2554288" y="4954588"/>
            <a:ext cx="742950" cy="190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72065" name="文本框 172064"/>
          <p:cNvSpPr txBox="1"/>
          <p:nvPr/>
        </p:nvSpPr>
        <p:spPr>
          <a:xfrm>
            <a:off x="2069148" y="5430362"/>
            <a:ext cx="487680" cy="27559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排除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2066" name="直接箭头连接符 172065"/>
          <p:cNvCxnSpPr>
            <a:stCxn id="172044" idx="1"/>
            <a:endCxn id="172065" idx="3"/>
          </p:cNvCxnSpPr>
          <p:nvPr/>
        </p:nvCxnSpPr>
        <p:spPr>
          <a:xfrm flipH="1">
            <a:off x="2556828" y="5564188"/>
            <a:ext cx="740410" cy="381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172067" name="文本框 172066"/>
          <p:cNvSpPr txBox="1"/>
          <p:nvPr/>
        </p:nvSpPr>
        <p:spPr>
          <a:xfrm>
            <a:off x="2852738" y="2858136"/>
            <a:ext cx="368300" cy="39878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NO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68" name="文本框 172067"/>
          <p:cNvSpPr txBox="1"/>
          <p:nvPr/>
        </p:nvSpPr>
        <p:spPr>
          <a:xfrm>
            <a:off x="4287838" y="5793423"/>
            <a:ext cx="368300" cy="39878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NO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69" name="文本框 172068"/>
          <p:cNvSpPr txBox="1"/>
          <p:nvPr/>
        </p:nvSpPr>
        <p:spPr>
          <a:xfrm>
            <a:off x="2849563" y="3486786"/>
            <a:ext cx="368300" cy="39878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NO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0" name="文本框 172069"/>
          <p:cNvSpPr txBox="1"/>
          <p:nvPr/>
        </p:nvSpPr>
        <p:spPr>
          <a:xfrm>
            <a:off x="2852738" y="4080511"/>
            <a:ext cx="368300" cy="39878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NO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1" name="文本框 172070"/>
          <p:cNvSpPr txBox="1"/>
          <p:nvPr/>
        </p:nvSpPr>
        <p:spPr>
          <a:xfrm>
            <a:off x="2840038" y="4699636"/>
            <a:ext cx="368300" cy="39878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NO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2" name="文本框 172071"/>
          <p:cNvSpPr txBox="1"/>
          <p:nvPr/>
        </p:nvSpPr>
        <p:spPr>
          <a:xfrm>
            <a:off x="2840038" y="5363846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3" name="文本框 172072"/>
          <p:cNvSpPr txBox="1"/>
          <p:nvPr/>
        </p:nvSpPr>
        <p:spPr>
          <a:xfrm>
            <a:off x="4516438" y="5163821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4" name="文本框 172073"/>
          <p:cNvSpPr txBox="1"/>
          <p:nvPr/>
        </p:nvSpPr>
        <p:spPr>
          <a:xfrm>
            <a:off x="4506913" y="4573271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5" name="文本框 172074"/>
          <p:cNvSpPr txBox="1"/>
          <p:nvPr/>
        </p:nvSpPr>
        <p:spPr>
          <a:xfrm>
            <a:off x="4487863" y="2230121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6" name="文本框 172075"/>
          <p:cNvSpPr txBox="1"/>
          <p:nvPr/>
        </p:nvSpPr>
        <p:spPr>
          <a:xfrm>
            <a:off x="4497388" y="2773046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7" name="文本框 172076"/>
          <p:cNvSpPr txBox="1"/>
          <p:nvPr/>
        </p:nvSpPr>
        <p:spPr>
          <a:xfrm>
            <a:off x="4506913" y="3896996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8" name="文本框 172077"/>
          <p:cNvSpPr txBox="1"/>
          <p:nvPr/>
        </p:nvSpPr>
        <p:spPr>
          <a:xfrm>
            <a:off x="4506913" y="3354071"/>
            <a:ext cx="457200" cy="24511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TW" sz="1000" u="none">
                <a:latin typeface="Arial" panose="020B0604020202020204" pitchFamily="34" charset="0"/>
                <a:ea typeface="汉仪旗黑-55简" panose="00020600040101010101" charset="-122"/>
              </a:rPr>
              <a:t>YES</a:t>
            </a:r>
            <a:endParaRPr lang="en-US" altLang="zh-TW" sz="1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79" name="文本框 172078"/>
          <p:cNvSpPr txBox="1"/>
          <p:nvPr/>
        </p:nvSpPr>
        <p:spPr>
          <a:xfrm>
            <a:off x="5050473" y="2744311"/>
            <a:ext cx="792480" cy="27559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属性分析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0" name="文本框 172079"/>
          <p:cNvSpPr txBox="1"/>
          <p:nvPr/>
        </p:nvSpPr>
        <p:spPr>
          <a:xfrm>
            <a:off x="6573838" y="1521778"/>
            <a:ext cx="1441450" cy="553720"/>
          </a:xfrm>
          <a:prstGeom prst="rect">
            <a:avLst/>
          </a:prstGeom>
          <a:noFill/>
          <a:ln w="9525">
            <a:noFill/>
          </a:ln>
        </p:spPr>
        <p:txBody>
          <a:bodyPr tIns="0" bIns="0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比较应有状态与现有状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应有状态  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:  </a:t>
            </a: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规格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现有状态  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:  </a:t>
            </a: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问题点</a:t>
            </a:r>
            <a:endParaRPr lang="zh-TW" altLang="en-US" sz="9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1" name="文本框 172080"/>
          <p:cNvSpPr txBox="1"/>
          <p:nvPr/>
        </p:nvSpPr>
        <p:spPr>
          <a:xfrm>
            <a:off x="6564313" y="2363153"/>
            <a:ext cx="1211580" cy="2298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比较结果有显著差距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2" name="文本框 172081"/>
          <p:cNvSpPr txBox="1"/>
          <p:nvPr/>
        </p:nvSpPr>
        <p:spPr>
          <a:xfrm>
            <a:off x="6589713" y="2982278"/>
            <a:ext cx="1325880" cy="2298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检讨有无规范作业文件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3" name="文本框 172082"/>
          <p:cNvSpPr txBox="1"/>
          <p:nvPr/>
        </p:nvSpPr>
        <p:spPr>
          <a:xfrm>
            <a:off x="6577013" y="3460274"/>
            <a:ext cx="1846580" cy="43751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检讨作业指示内容规范是否合宜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9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应否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UPDATE?</a:t>
            </a:r>
            <a:endParaRPr lang="en-US" altLang="zh-TW" sz="9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4" name="文本框 172083"/>
          <p:cNvSpPr txBox="1"/>
          <p:nvPr/>
        </p:nvSpPr>
        <p:spPr>
          <a:xfrm>
            <a:off x="6573838" y="4047649"/>
            <a:ext cx="1700530" cy="43751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作业指示内各布骤 参数的规范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是否详细清楚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9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5" name="文本框 172084"/>
          <p:cNvSpPr txBox="1"/>
          <p:nvPr/>
        </p:nvSpPr>
        <p:spPr>
          <a:xfrm>
            <a:off x="6611938" y="4781074"/>
            <a:ext cx="1605280" cy="43751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依作业指示对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OP</a:t>
            </a: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施予训练并</a:t>
            </a:r>
            <a:endParaRPr lang="zh-TW" altLang="en-US" sz="9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通过合格认证</a:t>
            </a:r>
            <a:endParaRPr lang="zh-TW" altLang="en-US" sz="9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6" name="文本框 172085"/>
          <p:cNvSpPr txBox="1"/>
          <p:nvPr/>
        </p:nvSpPr>
        <p:spPr>
          <a:xfrm>
            <a:off x="6592888" y="5371624"/>
            <a:ext cx="1884680" cy="43751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进一步评估其他环境因素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[</a:t>
            </a: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温溼度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endParaRPr lang="en-US" altLang="zh-TW" sz="9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清洁度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900" u="none" dirty="0">
                <a:latin typeface="Arial" panose="020B0604020202020204" pitchFamily="34" charset="0"/>
                <a:ea typeface="汉仪旗黑-55简" panose="00020600040101010101" charset="-122"/>
              </a:rPr>
              <a:t>噪音</a:t>
            </a:r>
            <a:r>
              <a:rPr lang="en-US" altLang="zh-TW" sz="900" u="none">
                <a:latin typeface="Arial" panose="020B0604020202020204" pitchFamily="34" charset="0"/>
                <a:ea typeface="汉仪旗黑-55简" panose="00020600040101010101" charset="-122"/>
              </a:rPr>
              <a:t>,ESD……</a:t>
            </a:r>
            <a:r>
              <a:rPr lang="zh-TW" altLang="zh-TW" sz="900" u="none" dirty="0">
                <a:latin typeface="Arial" panose="020B0604020202020204" pitchFamily="34" charset="0"/>
                <a:ea typeface="汉仪旗黑-55简" panose="00020600040101010101" charset="-122"/>
              </a:rPr>
              <a:t>等]周遭杂乱</a:t>
            </a:r>
            <a:endParaRPr lang="zh-TW" altLang="en-US" sz="9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2087" name="文本框 172086"/>
          <p:cNvSpPr txBox="1"/>
          <p:nvPr/>
        </p:nvSpPr>
        <p:spPr>
          <a:xfrm>
            <a:off x="6611938" y="6141403"/>
            <a:ext cx="1325880" cy="2298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TW" altLang="en-US" sz="900" u="none" dirty="0">
                <a:latin typeface="Times New Roman" panose="02020603050405020304" pitchFamily="18" charset="0"/>
                <a:ea typeface="PMingLiU" panose="02020500000000000000" pitchFamily="18" charset="-120"/>
              </a:rPr>
              <a:t>作业人员提出改善行动</a:t>
            </a:r>
            <a:endParaRPr lang="zh-TW" altLang="en-US" sz="900" u="none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4401" name="矩形 144400"/>
          <p:cNvSpPr/>
          <p:nvPr/>
        </p:nvSpPr>
        <p:spPr>
          <a:xfrm>
            <a:off x="2051050" y="647700"/>
            <a:ext cx="5689600" cy="477838"/>
          </a:xfrm>
          <a:solidFill>
            <a:srgbClr val="FFFFFF"/>
          </a:solidFill>
          <a:ln w="9525">
            <a:noFill/>
          </a:ln>
        </p:spPr>
        <p:txBody>
          <a:bodyPr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/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G8D Additional Portions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44402" name="矩形 144401"/>
          <p:cNvSpPr/>
          <p:nvPr/>
        </p:nvSpPr>
        <p:spPr>
          <a:xfrm>
            <a:off x="1831975" y="1936750"/>
            <a:ext cx="4219575" cy="3222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成立改善小组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3" name="矩形 144402"/>
          <p:cNvSpPr/>
          <p:nvPr/>
        </p:nvSpPr>
        <p:spPr>
          <a:xfrm>
            <a:off x="1844675" y="3187700"/>
            <a:ext cx="4206875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暂时性的对策实施及确认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4" name="矩形 144403"/>
          <p:cNvSpPr/>
          <p:nvPr/>
        </p:nvSpPr>
        <p:spPr>
          <a:xfrm>
            <a:off x="1844675" y="2549525"/>
            <a:ext cx="4206875" cy="35083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描述问题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5" name="文本框 144404"/>
          <p:cNvSpPr txBox="1"/>
          <p:nvPr/>
        </p:nvSpPr>
        <p:spPr>
          <a:xfrm>
            <a:off x="1198563" y="1912938"/>
            <a:ext cx="781050" cy="2651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D1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6" name="文本框 144405"/>
          <p:cNvSpPr txBox="1"/>
          <p:nvPr/>
        </p:nvSpPr>
        <p:spPr>
          <a:xfrm>
            <a:off x="1198563" y="2525713"/>
            <a:ext cx="709612" cy="285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D2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7" name="文本框 144406"/>
          <p:cNvSpPr txBox="1"/>
          <p:nvPr/>
        </p:nvSpPr>
        <p:spPr>
          <a:xfrm>
            <a:off x="1165225" y="3178175"/>
            <a:ext cx="814388" cy="3095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D3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08" name="直接连接符 144407"/>
          <p:cNvSpPr/>
          <p:nvPr/>
        </p:nvSpPr>
        <p:spPr>
          <a:xfrm>
            <a:off x="3957638" y="2911475"/>
            <a:ext cx="0" cy="2841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09" name="矩形 144408"/>
          <p:cNvSpPr/>
          <p:nvPr/>
        </p:nvSpPr>
        <p:spPr>
          <a:xfrm>
            <a:off x="1844675" y="3813175"/>
            <a:ext cx="4206875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原因分析及証实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0" name="文本框 144409"/>
          <p:cNvSpPr txBox="1"/>
          <p:nvPr/>
        </p:nvSpPr>
        <p:spPr>
          <a:xfrm>
            <a:off x="1165225" y="3805238"/>
            <a:ext cx="598488" cy="3317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D4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1" name="文本框 144410"/>
          <p:cNvSpPr txBox="1"/>
          <p:nvPr/>
        </p:nvSpPr>
        <p:spPr>
          <a:xfrm>
            <a:off x="1165225" y="4433888"/>
            <a:ext cx="742950" cy="279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D5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2" name="矩形 144411"/>
          <p:cNvSpPr/>
          <p:nvPr/>
        </p:nvSpPr>
        <p:spPr>
          <a:xfrm>
            <a:off x="1844675" y="4440238"/>
            <a:ext cx="4206875" cy="347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永久改善行动效果确认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3" name="直接连接符 144412"/>
          <p:cNvSpPr/>
          <p:nvPr/>
        </p:nvSpPr>
        <p:spPr>
          <a:xfrm>
            <a:off x="3957638" y="3549650"/>
            <a:ext cx="0" cy="2730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14" name="文本框 144413"/>
          <p:cNvSpPr txBox="1"/>
          <p:nvPr/>
        </p:nvSpPr>
        <p:spPr>
          <a:xfrm>
            <a:off x="1165225" y="5029200"/>
            <a:ext cx="814388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D6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5" name="矩形 144414"/>
          <p:cNvSpPr/>
          <p:nvPr/>
        </p:nvSpPr>
        <p:spPr>
          <a:xfrm>
            <a:off x="1844675" y="5022850"/>
            <a:ext cx="4206875" cy="34766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永久改善行动的对策实施及确认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16" name="直接连接符 144415"/>
          <p:cNvSpPr/>
          <p:nvPr/>
        </p:nvSpPr>
        <p:spPr>
          <a:xfrm>
            <a:off x="3957638" y="4175125"/>
            <a:ext cx="0" cy="279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17" name="直接连接符 144416"/>
          <p:cNvSpPr/>
          <p:nvPr/>
        </p:nvSpPr>
        <p:spPr>
          <a:xfrm>
            <a:off x="3957638" y="2274888"/>
            <a:ext cx="0" cy="274637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18" name="直接连接符 144417"/>
          <p:cNvSpPr/>
          <p:nvPr/>
        </p:nvSpPr>
        <p:spPr>
          <a:xfrm>
            <a:off x="3957638" y="4787900"/>
            <a:ext cx="0" cy="2349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19" name="直接连接符 144418"/>
          <p:cNvSpPr/>
          <p:nvPr/>
        </p:nvSpPr>
        <p:spPr>
          <a:xfrm>
            <a:off x="3957638" y="5370513"/>
            <a:ext cx="0" cy="20955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20" name="文本框 144419"/>
          <p:cNvSpPr txBox="1"/>
          <p:nvPr/>
        </p:nvSpPr>
        <p:spPr>
          <a:xfrm>
            <a:off x="1165225" y="5576888"/>
            <a:ext cx="742950" cy="2889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D7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1" name="矩形 144420"/>
          <p:cNvSpPr/>
          <p:nvPr/>
        </p:nvSpPr>
        <p:spPr>
          <a:xfrm>
            <a:off x="1844675" y="5580063"/>
            <a:ext cx="4206875" cy="347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避免再发生</a:t>
            </a: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/ </a:t>
            </a:r>
            <a:r>
              <a:rPr lang="zh-TW" altLang="en-US" sz="1600" u="none" dirty="0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系统性预防建议</a:t>
            </a:r>
            <a:endParaRPr lang="zh-TW" altLang="en-US" sz="1600" u="none" dirty="0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2" name="直接连接符 144421"/>
          <p:cNvSpPr/>
          <p:nvPr/>
        </p:nvSpPr>
        <p:spPr>
          <a:xfrm>
            <a:off x="3957638" y="5927725"/>
            <a:ext cx="0" cy="2079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23" name="文本框 144422"/>
          <p:cNvSpPr txBox="1"/>
          <p:nvPr/>
        </p:nvSpPr>
        <p:spPr>
          <a:xfrm>
            <a:off x="1165225" y="6110288"/>
            <a:ext cx="742950" cy="2873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D8</a:t>
            </a:r>
            <a:endParaRPr lang="en-US" altLang="zh-TW" sz="1600" b="1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4" name="矩形 144423"/>
          <p:cNvSpPr/>
          <p:nvPr/>
        </p:nvSpPr>
        <p:spPr>
          <a:xfrm>
            <a:off x="1844675" y="6135688"/>
            <a:ext cx="4206875" cy="347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完成</a:t>
            </a:r>
            <a:endParaRPr lang="zh-TW" altLang="en-US" sz="16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5" name="矩形 144424"/>
          <p:cNvSpPr/>
          <p:nvPr/>
        </p:nvSpPr>
        <p:spPr>
          <a:xfrm>
            <a:off x="1835150" y="1287463"/>
            <a:ext cx="4219575" cy="3222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zh-TW" altLang="en-US" sz="1600" u="none" dirty="0">
                <a:solidFill>
                  <a:srgbClr val="0033CC"/>
                </a:solidFill>
                <a:latin typeface="Arial" panose="020B0604020202020204" pitchFamily="34" charset="0"/>
                <a:ea typeface="汉仪文黑-85W" panose="00020600040101010101" charset="-122"/>
              </a:rPr>
              <a:t>征兆</a:t>
            </a: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文黑-85W" panose="00020600040101010101" charset="-122"/>
              </a:rPr>
              <a:t>/ </a:t>
            </a:r>
            <a:r>
              <a:rPr lang="zh-TW" altLang="en-US" sz="1600" u="none" dirty="0">
                <a:solidFill>
                  <a:srgbClr val="0033CC"/>
                </a:solidFill>
                <a:latin typeface="Arial" panose="020B0604020202020204" pitchFamily="34" charset="0"/>
                <a:ea typeface="汉仪文黑-85W" panose="00020600040101010101" charset="-122"/>
              </a:rPr>
              <a:t>紧急反应措施</a:t>
            </a:r>
            <a:endParaRPr lang="zh-TW" altLang="en-US" sz="1600" u="none" dirty="0">
              <a:solidFill>
                <a:srgbClr val="0033CC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44426" name="文本框 144425"/>
          <p:cNvSpPr txBox="1"/>
          <p:nvPr/>
        </p:nvSpPr>
        <p:spPr>
          <a:xfrm>
            <a:off x="1219200" y="1263650"/>
            <a:ext cx="746125" cy="293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600" b="1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D0</a:t>
            </a:r>
            <a:endParaRPr lang="en-US" altLang="zh-TW" sz="1600" b="1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7" name="直接连接符 144426"/>
          <p:cNvSpPr/>
          <p:nvPr/>
        </p:nvSpPr>
        <p:spPr>
          <a:xfrm>
            <a:off x="3960813" y="1609725"/>
            <a:ext cx="0" cy="347663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44428" name="矩形 144427"/>
          <p:cNvSpPr/>
          <p:nvPr/>
        </p:nvSpPr>
        <p:spPr>
          <a:xfrm>
            <a:off x="6686550" y="3159125"/>
            <a:ext cx="2124075" cy="373063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% Effective</a:t>
            </a:r>
            <a:endParaRPr lang="en-US" altLang="zh-TW" sz="1600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29" name="矩形 144428"/>
          <p:cNvSpPr/>
          <p:nvPr/>
        </p:nvSpPr>
        <p:spPr>
          <a:xfrm>
            <a:off x="6686550" y="3798888"/>
            <a:ext cx="2124075" cy="373062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% Contribution</a:t>
            </a:r>
            <a:endParaRPr lang="en-US" altLang="zh-TW" sz="1600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30" name="矩形 144429"/>
          <p:cNvSpPr/>
          <p:nvPr/>
        </p:nvSpPr>
        <p:spPr>
          <a:xfrm>
            <a:off x="6686550" y="4425950"/>
            <a:ext cx="2124075" cy="373063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% Effective</a:t>
            </a:r>
            <a:endParaRPr lang="en-US" altLang="zh-TW" sz="1600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31" name="矩形 144430"/>
          <p:cNvSpPr/>
          <p:nvPr/>
        </p:nvSpPr>
        <p:spPr>
          <a:xfrm>
            <a:off x="6686550" y="5022850"/>
            <a:ext cx="2124075" cy="373063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Validation</a:t>
            </a:r>
            <a:endParaRPr lang="en-US" altLang="zh-TW" sz="1600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4432" name="矩形 144431"/>
          <p:cNvSpPr/>
          <p:nvPr/>
        </p:nvSpPr>
        <p:spPr>
          <a:xfrm>
            <a:off x="6677025" y="1273175"/>
            <a:ext cx="2133600" cy="346075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>
              <a:lnSpc>
                <a:spcPct val="100000"/>
              </a:lnSpc>
            </a:pPr>
            <a:r>
              <a:rPr lang="en-US" altLang="zh-TW" sz="1600" u="none">
                <a:solidFill>
                  <a:srgbClr val="00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% Effective</a:t>
            </a:r>
            <a:endParaRPr lang="en-US" altLang="zh-TW" sz="1600" u="none">
              <a:solidFill>
                <a:srgbClr val="0033CC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71013" name="矩形 171012"/>
          <p:cNvSpPr/>
          <p:nvPr/>
        </p:nvSpPr>
        <p:spPr>
          <a:xfrm>
            <a:off x="1825625" y="1357313"/>
            <a:ext cx="1066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问题发现与确认</a:t>
            </a:r>
            <a:endParaRPr lang="zh-TW" altLang="en-US" sz="12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 useBgFill="1">
        <p:nvSpPr>
          <p:cNvPr id="171014" name="矩形 171013"/>
          <p:cNvSpPr/>
          <p:nvPr/>
        </p:nvSpPr>
        <p:spPr>
          <a:xfrm>
            <a:off x="1728788" y="1706563"/>
            <a:ext cx="1223962" cy="211137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15" name="矩形 171014"/>
          <p:cNvSpPr/>
          <p:nvPr/>
        </p:nvSpPr>
        <p:spPr>
          <a:xfrm>
            <a:off x="1825625" y="1747838"/>
            <a:ext cx="1066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问题发现与确认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16" name="矩形 171015"/>
          <p:cNvSpPr/>
          <p:nvPr/>
        </p:nvSpPr>
        <p:spPr>
          <a:xfrm>
            <a:off x="1728788" y="2112963"/>
            <a:ext cx="1223962" cy="209550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17" name="矩形 171016"/>
          <p:cNvSpPr/>
          <p:nvPr/>
        </p:nvSpPr>
        <p:spPr>
          <a:xfrm>
            <a:off x="1825625" y="2154238"/>
            <a:ext cx="1066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经验的参考检讨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18" name="矩形 171017"/>
          <p:cNvSpPr/>
          <p:nvPr/>
        </p:nvSpPr>
        <p:spPr>
          <a:xfrm>
            <a:off x="1728788" y="2519363"/>
            <a:ext cx="1223962" cy="360362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 useBgFill="1">
        <p:nvSpPr>
          <p:cNvPr id="171019" name="矩形 171018"/>
          <p:cNvSpPr/>
          <p:nvPr/>
        </p:nvSpPr>
        <p:spPr>
          <a:xfrm>
            <a:off x="1973263" y="2560638"/>
            <a:ext cx="762000" cy="184150"/>
          </a:xfrm>
          <a:prstGeom prst="rect">
            <a:avLst/>
          </a:prstGeom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层别的思想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20" name="矩形 171019"/>
          <p:cNvSpPr/>
          <p:nvPr/>
        </p:nvSpPr>
        <p:spPr>
          <a:xfrm>
            <a:off x="1806099" y="2801938"/>
            <a:ext cx="1110615" cy="184150"/>
          </a:xfrm>
          <a:prstGeom prst="rect">
            <a:avLst/>
          </a:prstGeom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[</a:t>
            </a: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人</a:t>
            </a: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工</a:t>
            </a: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料</a:t>
            </a: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,</a:t>
            </a: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机</a:t>
            </a: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,T</a:t>
            </a: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等</a:t>
            </a:r>
            <a:r>
              <a:rPr lang="en-US" altLang="zh-TW" sz="1200" u="none">
                <a:latin typeface="Arial" panose="020B0604020202020204" pitchFamily="34" charset="0"/>
                <a:ea typeface="汉仪文黑-85W" panose="00020600040101010101" charset="-122"/>
              </a:rPr>
              <a:t>]</a:t>
            </a:r>
            <a:endParaRPr lang="en-US" altLang="zh-TW" sz="1200" u="none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 useBgFill="1">
        <p:nvSpPr>
          <p:cNvPr id="171021" name="矩形 171020"/>
          <p:cNvSpPr/>
          <p:nvPr/>
        </p:nvSpPr>
        <p:spPr>
          <a:xfrm>
            <a:off x="1728788" y="3121025"/>
            <a:ext cx="1223962" cy="211138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22" name="矩形 171021"/>
          <p:cNvSpPr/>
          <p:nvPr/>
        </p:nvSpPr>
        <p:spPr>
          <a:xfrm>
            <a:off x="2058988" y="3200400"/>
            <a:ext cx="6096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数据汇总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23" name="矩形 171022"/>
          <p:cNvSpPr/>
          <p:nvPr/>
        </p:nvSpPr>
        <p:spPr>
          <a:xfrm>
            <a:off x="3292475" y="3121025"/>
            <a:ext cx="747713" cy="211138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 useBgFill="1">
        <p:nvSpPr>
          <p:cNvPr id="171024" name="矩形 171023"/>
          <p:cNvSpPr/>
          <p:nvPr/>
        </p:nvSpPr>
        <p:spPr>
          <a:xfrm>
            <a:off x="3384550" y="3162300"/>
            <a:ext cx="609600" cy="184150"/>
          </a:xfrm>
          <a:prstGeom prst="rect">
            <a:avLst/>
          </a:prstGeom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数据收集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25" name="矩形 171024"/>
          <p:cNvSpPr/>
          <p:nvPr/>
        </p:nvSpPr>
        <p:spPr>
          <a:xfrm>
            <a:off x="3292475" y="2609850"/>
            <a:ext cx="747713" cy="209550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 useBgFill="1">
        <p:nvSpPr>
          <p:cNvPr id="171026" name="矩形 171025"/>
          <p:cNvSpPr/>
          <p:nvPr/>
        </p:nvSpPr>
        <p:spPr>
          <a:xfrm>
            <a:off x="3206274" y="2651125"/>
            <a:ext cx="964565" cy="184150"/>
          </a:xfrm>
          <a:prstGeom prst="rect">
            <a:avLst/>
          </a:prstGeom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Check list</a:t>
            </a: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设计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27" name="直接连接符 171026"/>
          <p:cNvSpPr/>
          <p:nvPr/>
        </p:nvSpPr>
        <p:spPr>
          <a:xfrm flipH="1">
            <a:off x="3284538" y="2714625"/>
            <a:ext cx="7937" cy="1588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1028" name="直接连接符 171027"/>
          <p:cNvSpPr/>
          <p:nvPr/>
        </p:nvSpPr>
        <p:spPr>
          <a:xfrm flipH="1">
            <a:off x="3243263" y="2714625"/>
            <a:ext cx="7937" cy="1588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1029" name="直接连接符 171028"/>
          <p:cNvSpPr/>
          <p:nvPr/>
        </p:nvSpPr>
        <p:spPr>
          <a:xfrm flipH="1">
            <a:off x="3133725" y="2700338"/>
            <a:ext cx="6350" cy="1587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1030" name="直接连接符 171029"/>
          <p:cNvSpPr/>
          <p:nvPr/>
        </p:nvSpPr>
        <p:spPr>
          <a:xfrm flipH="1">
            <a:off x="3092450" y="2700338"/>
            <a:ext cx="6350" cy="1587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1031" name="直接连接符 171030"/>
          <p:cNvSpPr/>
          <p:nvPr/>
        </p:nvSpPr>
        <p:spPr>
          <a:xfrm>
            <a:off x="1268413" y="3657600"/>
            <a:ext cx="2095500" cy="1588"/>
          </a:xfrm>
          <a:prstGeom prst="line">
            <a:avLst/>
          </a:prstGeom>
          <a:ln w="11113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1032" name="矩形 171031"/>
          <p:cNvSpPr/>
          <p:nvPr/>
        </p:nvSpPr>
        <p:spPr>
          <a:xfrm>
            <a:off x="2563813" y="633413"/>
            <a:ext cx="4064000" cy="98488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3200" b="1" u="none" dirty="0">
                <a:latin typeface="Arial" panose="020B0604020202020204" pitchFamily="34" charset="0"/>
                <a:ea typeface="汉仪文黑-85W" panose="00020600040101010101" charset="-122"/>
              </a:rPr>
              <a:t>质量问题分析思考流程</a:t>
            </a:r>
            <a:endParaRPr lang="zh-TW" altLang="en-US" sz="3200" b="1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 useBgFill="1">
        <p:nvSpPr>
          <p:cNvPr id="171033" name="矩形 171032"/>
          <p:cNvSpPr/>
          <p:nvPr/>
        </p:nvSpPr>
        <p:spPr>
          <a:xfrm>
            <a:off x="1130300" y="3663950"/>
            <a:ext cx="706438" cy="420688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 useBgFill="1">
        <p:nvSpPr>
          <p:cNvPr id="171034" name="矩形 171033"/>
          <p:cNvSpPr/>
          <p:nvPr/>
        </p:nvSpPr>
        <p:spPr>
          <a:xfrm>
            <a:off x="1125538" y="3733800"/>
            <a:ext cx="762000" cy="184150"/>
          </a:xfrm>
          <a:prstGeom prst="rect">
            <a:avLst/>
          </a:prstGeom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推移管理图</a:t>
            </a:r>
            <a:endParaRPr lang="zh-TW" altLang="en-US" sz="12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1035" name="矩形 171034"/>
          <p:cNvSpPr/>
          <p:nvPr/>
        </p:nvSpPr>
        <p:spPr>
          <a:xfrm>
            <a:off x="1357313" y="3886200"/>
            <a:ext cx="304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分析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36" name="矩形 171035"/>
          <p:cNvSpPr/>
          <p:nvPr/>
        </p:nvSpPr>
        <p:spPr>
          <a:xfrm>
            <a:off x="2870200" y="3663950"/>
            <a:ext cx="708025" cy="420688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37" name="矩形 171036"/>
          <p:cNvSpPr/>
          <p:nvPr/>
        </p:nvSpPr>
        <p:spPr>
          <a:xfrm>
            <a:off x="3019425" y="3733800"/>
            <a:ext cx="4572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直方图</a:t>
            </a:r>
            <a:endParaRPr lang="zh-TW" altLang="en-US" sz="12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171038" name="矩形 171037"/>
          <p:cNvSpPr/>
          <p:nvPr/>
        </p:nvSpPr>
        <p:spPr>
          <a:xfrm>
            <a:off x="3097213" y="3886200"/>
            <a:ext cx="304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分析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39" name="矩形 171038"/>
          <p:cNvSpPr/>
          <p:nvPr/>
        </p:nvSpPr>
        <p:spPr>
          <a:xfrm>
            <a:off x="2000250" y="3663950"/>
            <a:ext cx="706438" cy="420688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40" name="矩形 171039"/>
          <p:cNvSpPr/>
          <p:nvPr/>
        </p:nvSpPr>
        <p:spPr>
          <a:xfrm>
            <a:off x="2149475" y="3733800"/>
            <a:ext cx="4572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柏拉图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41" name="矩形 171040"/>
          <p:cNvSpPr/>
          <p:nvPr/>
        </p:nvSpPr>
        <p:spPr>
          <a:xfrm>
            <a:off x="2227263" y="3886200"/>
            <a:ext cx="304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文黑-85W" panose="00020600040101010101" charset="-122"/>
              </a:rPr>
              <a:t>分析</a:t>
            </a:r>
            <a:endParaRPr lang="zh-TW" altLang="en-US" sz="1200" u="none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 useBgFill="1">
        <p:nvSpPr>
          <p:cNvPr id="171042" name="矩形 171041"/>
          <p:cNvSpPr/>
          <p:nvPr/>
        </p:nvSpPr>
        <p:spPr>
          <a:xfrm>
            <a:off x="1863725" y="4430713"/>
            <a:ext cx="979488" cy="346075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43" name="矩形 171042"/>
          <p:cNvSpPr/>
          <p:nvPr/>
        </p:nvSpPr>
        <p:spPr>
          <a:xfrm>
            <a:off x="1916113" y="4464050"/>
            <a:ext cx="9144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问题点的掌握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44" name="矩形 171043"/>
          <p:cNvSpPr/>
          <p:nvPr/>
        </p:nvSpPr>
        <p:spPr>
          <a:xfrm>
            <a:off x="2073275" y="4616450"/>
            <a:ext cx="6096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澄清问题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45" name="矩形 171044"/>
          <p:cNvSpPr/>
          <p:nvPr/>
        </p:nvSpPr>
        <p:spPr>
          <a:xfrm>
            <a:off x="1890713" y="5078413"/>
            <a:ext cx="925512" cy="233362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46" name="矩形 171045"/>
          <p:cNvSpPr/>
          <p:nvPr/>
        </p:nvSpPr>
        <p:spPr>
          <a:xfrm>
            <a:off x="1917700" y="5130800"/>
            <a:ext cx="9144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特性要因分析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 useBgFill="1">
        <p:nvSpPr>
          <p:cNvPr id="171047" name="矩形 171046"/>
          <p:cNvSpPr/>
          <p:nvPr/>
        </p:nvSpPr>
        <p:spPr>
          <a:xfrm>
            <a:off x="3421063" y="5011738"/>
            <a:ext cx="706437" cy="360362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48" name="矩形 171047"/>
          <p:cNvSpPr/>
          <p:nvPr/>
        </p:nvSpPr>
        <p:spPr>
          <a:xfrm>
            <a:off x="3508375" y="5038725"/>
            <a:ext cx="4572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散布图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49" name="矩形 171048"/>
          <p:cNvSpPr/>
          <p:nvPr/>
        </p:nvSpPr>
        <p:spPr>
          <a:xfrm>
            <a:off x="3587750" y="5210175"/>
            <a:ext cx="3048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分析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50" name="直接连接符 171049"/>
          <p:cNvSpPr/>
          <p:nvPr/>
        </p:nvSpPr>
        <p:spPr>
          <a:xfrm flipH="1">
            <a:off x="2825750" y="5194300"/>
            <a:ext cx="14288" cy="1588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 useBgFill="1">
        <p:nvSpPr>
          <p:cNvPr id="171051" name="矩形 171050"/>
          <p:cNvSpPr/>
          <p:nvPr/>
        </p:nvSpPr>
        <p:spPr>
          <a:xfrm>
            <a:off x="1946275" y="5713413"/>
            <a:ext cx="814388" cy="357187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52" name="矩形 171051"/>
          <p:cNvSpPr/>
          <p:nvPr/>
        </p:nvSpPr>
        <p:spPr>
          <a:xfrm>
            <a:off x="2073275" y="5753100"/>
            <a:ext cx="60960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真因确认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53" name="矩形 171052"/>
          <p:cNvSpPr/>
          <p:nvPr/>
        </p:nvSpPr>
        <p:spPr>
          <a:xfrm>
            <a:off x="2029143" y="5905500"/>
            <a:ext cx="694690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[</a:t>
            </a:r>
            <a:r>
              <a: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rPr>
              <a:t>证明因果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]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54" name="直接连接符 171053"/>
          <p:cNvSpPr/>
          <p:nvPr/>
        </p:nvSpPr>
        <p:spPr>
          <a:xfrm>
            <a:off x="3713163" y="5378450"/>
            <a:ext cx="1587" cy="15875"/>
          </a:xfrm>
          <a:prstGeom prst="line">
            <a:avLst/>
          </a:prstGeom>
          <a:ln w="63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 useBgFill="1">
        <p:nvSpPr>
          <p:cNvPr id="171055" name="矩形 171054"/>
          <p:cNvSpPr/>
          <p:nvPr/>
        </p:nvSpPr>
        <p:spPr>
          <a:xfrm>
            <a:off x="3006725" y="5773738"/>
            <a:ext cx="815975" cy="358775"/>
          </a:xfrm>
          <a:prstGeom prst="rect">
            <a:avLst/>
          </a:pr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71056" name="矩形 171055"/>
          <p:cNvSpPr/>
          <p:nvPr/>
        </p:nvSpPr>
        <p:spPr>
          <a:xfrm>
            <a:off x="2956719" y="5811838"/>
            <a:ext cx="955675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95% Only one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71057" name="矩形 171056"/>
          <p:cNvSpPr/>
          <p:nvPr/>
        </p:nvSpPr>
        <p:spPr>
          <a:xfrm>
            <a:off x="3083243" y="5965825"/>
            <a:ext cx="710565" cy="18415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root cause</a:t>
            </a:r>
            <a:endParaRPr lang="en-US" altLang="zh-TW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171058" name="直接箭头连接符 171057"/>
          <p:cNvCxnSpPr>
            <a:stCxn id="171013" idx="2"/>
            <a:endCxn id="171015" idx="0"/>
          </p:cNvCxnSpPr>
          <p:nvPr/>
        </p:nvCxnSpPr>
        <p:spPr>
          <a:xfrm>
            <a:off x="2359025" y="1541780"/>
            <a:ext cx="0" cy="20637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59" name="直接箭头连接符 171058"/>
          <p:cNvCxnSpPr>
            <a:stCxn id="171015" idx="2"/>
            <a:endCxn id="171017" idx="0"/>
          </p:cNvCxnSpPr>
          <p:nvPr/>
        </p:nvCxnSpPr>
        <p:spPr>
          <a:xfrm>
            <a:off x="2359025" y="1932305"/>
            <a:ext cx="0" cy="22225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0" name="直接箭头连接符 171059"/>
          <p:cNvCxnSpPr>
            <a:stCxn id="171017" idx="2"/>
            <a:endCxn id="171019" idx="0"/>
          </p:cNvCxnSpPr>
          <p:nvPr/>
        </p:nvCxnSpPr>
        <p:spPr>
          <a:xfrm flipH="1">
            <a:off x="2354580" y="2338705"/>
            <a:ext cx="4445" cy="22225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1" name="直接箭头连接符 171060"/>
          <p:cNvCxnSpPr>
            <a:stCxn id="171020" idx="2"/>
            <a:endCxn id="171022" idx="0"/>
          </p:cNvCxnSpPr>
          <p:nvPr/>
        </p:nvCxnSpPr>
        <p:spPr>
          <a:xfrm>
            <a:off x="2361565" y="2986405"/>
            <a:ext cx="2540" cy="21399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2" name="直接箭头连接符 171061"/>
          <p:cNvCxnSpPr/>
          <p:nvPr/>
        </p:nvCxnSpPr>
        <p:spPr>
          <a:xfrm>
            <a:off x="2411413" y="3411538"/>
            <a:ext cx="9525" cy="252412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3" name="直接箭头连接符 171062"/>
          <p:cNvCxnSpPr/>
          <p:nvPr/>
        </p:nvCxnSpPr>
        <p:spPr>
          <a:xfrm>
            <a:off x="1344613" y="4021138"/>
            <a:ext cx="952500" cy="442912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171064" name="直接箭头连接符 171063"/>
          <p:cNvCxnSpPr>
            <a:stCxn id="171041" idx="2"/>
            <a:endCxn id="171043" idx="0"/>
          </p:cNvCxnSpPr>
          <p:nvPr/>
        </p:nvCxnSpPr>
        <p:spPr>
          <a:xfrm flipH="1">
            <a:off x="2373313" y="4070033"/>
            <a:ext cx="6350" cy="3937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171065" name="直接箭头连接符 171064"/>
          <p:cNvCxnSpPr/>
          <p:nvPr/>
        </p:nvCxnSpPr>
        <p:spPr>
          <a:xfrm flipH="1">
            <a:off x="2411413" y="4097338"/>
            <a:ext cx="895350" cy="36195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171066" name="直接箭头连接符 171065"/>
          <p:cNvCxnSpPr>
            <a:stCxn id="171044" idx="2"/>
            <a:endCxn id="171046" idx="0"/>
          </p:cNvCxnSpPr>
          <p:nvPr/>
        </p:nvCxnSpPr>
        <p:spPr>
          <a:xfrm flipH="1">
            <a:off x="2374900" y="4800283"/>
            <a:ext cx="3175" cy="3302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7" name="直接箭头连接符 171066"/>
          <p:cNvCxnSpPr>
            <a:stCxn id="171046" idx="2"/>
            <a:endCxn id="171052" idx="0"/>
          </p:cNvCxnSpPr>
          <p:nvPr/>
        </p:nvCxnSpPr>
        <p:spPr>
          <a:xfrm>
            <a:off x="2374900" y="5314633"/>
            <a:ext cx="3175" cy="43815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171068" name="直接箭头连接符 171067"/>
          <p:cNvCxnSpPr>
            <a:stCxn id="171050" idx="0"/>
            <a:endCxn id="171047" idx="1"/>
          </p:cNvCxnSpPr>
          <p:nvPr/>
        </p:nvCxnSpPr>
        <p:spPr>
          <a:xfrm flipV="1">
            <a:off x="2841625" y="5192713"/>
            <a:ext cx="579438" cy="1587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</p:cxnSp>
      <p:sp>
        <p:nvSpPr>
          <p:cNvPr id="171069" name="直接连接符 171068"/>
          <p:cNvSpPr/>
          <p:nvPr/>
        </p:nvSpPr>
        <p:spPr>
          <a:xfrm flipH="1">
            <a:off x="2640013" y="5487988"/>
            <a:ext cx="99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</p:sp>
      <p:grpSp>
        <p:nvGrpSpPr>
          <p:cNvPr id="171070" name="组合 171069"/>
          <p:cNvGrpSpPr/>
          <p:nvPr/>
        </p:nvGrpSpPr>
        <p:grpSpPr>
          <a:xfrm>
            <a:off x="5230813" y="1336675"/>
            <a:ext cx="3086100" cy="4932363"/>
            <a:chOff x="3168" y="805"/>
            <a:chExt cx="1944" cy="3107"/>
          </a:xfrm>
        </p:grpSpPr>
        <p:sp>
          <p:nvSpPr>
            <p:cNvPr id="171071" name="文本框 171070"/>
            <p:cNvSpPr txBox="1"/>
            <p:nvPr/>
          </p:nvSpPr>
          <p:spPr>
            <a:xfrm>
              <a:off x="3936" y="805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确认问题点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72" name="文本框 171071"/>
            <p:cNvSpPr txBox="1"/>
            <p:nvPr/>
          </p:nvSpPr>
          <p:spPr>
            <a:xfrm>
              <a:off x="3936" y="1093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物理现象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73" name="文本框 171072"/>
            <p:cNvSpPr txBox="1"/>
            <p:nvPr/>
          </p:nvSpPr>
          <p:spPr>
            <a:xfrm>
              <a:off x="3810" y="1393"/>
              <a:ext cx="852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成立条件</a:t>
              </a:r>
              <a:r>
                <a:rPr lang="en-US" altLang="zh-TW" sz="1200" u="none">
                  <a:latin typeface="Arial" panose="020B0604020202020204" pitchFamily="34" charset="0"/>
                  <a:ea typeface="汉仪旗黑-55简" panose="00020600040101010101" charset="-122"/>
                </a:rPr>
                <a:t>[</a:t>
              </a: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中间果</a:t>
              </a:r>
              <a:r>
                <a:rPr lang="en-US" altLang="zh-TW" sz="1200" u="none">
                  <a:latin typeface="Arial" panose="020B0604020202020204" pitchFamily="34" charset="0"/>
                  <a:ea typeface="汉仪旗黑-55简" panose="00020600040101010101" charset="-122"/>
                </a:rPr>
                <a:t>]</a:t>
              </a:r>
              <a:endParaRPr lang="en-US" altLang="zh-TW" sz="12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74" name="文本框 171073"/>
            <p:cNvSpPr txBox="1"/>
            <p:nvPr/>
          </p:nvSpPr>
          <p:spPr>
            <a:xfrm>
              <a:off x="4680" y="1765"/>
              <a:ext cx="432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要因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75" name="文本框 171074"/>
            <p:cNvSpPr txBox="1"/>
            <p:nvPr/>
          </p:nvSpPr>
          <p:spPr>
            <a:xfrm>
              <a:off x="3936" y="1765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实际状况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76" name="文本框 171075"/>
            <p:cNvSpPr txBox="1"/>
            <p:nvPr/>
          </p:nvSpPr>
          <p:spPr>
            <a:xfrm>
              <a:off x="3168" y="1756"/>
              <a:ext cx="720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应有状态水平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171077" name="直接箭头连接符 171076"/>
            <p:cNvCxnSpPr>
              <a:stCxn id="171071" idx="2"/>
              <a:endCxn id="171072" idx="0"/>
            </p:cNvCxnSpPr>
            <p:nvPr/>
          </p:nvCxnSpPr>
          <p:spPr>
            <a:xfrm>
              <a:off x="4234" y="979"/>
              <a:ext cx="0" cy="114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78" name="直接箭头连接符 171077"/>
            <p:cNvCxnSpPr>
              <a:stCxn id="171072" idx="2"/>
              <a:endCxn id="171073" idx="0"/>
            </p:cNvCxnSpPr>
            <p:nvPr/>
          </p:nvCxnSpPr>
          <p:spPr>
            <a:xfrm>
              <a:off x="4234" y="1267"/>
              <a:ext cx="2" cy="12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79" name="直接箭头连接符 171078"/>
            <p:cNvCxnSpPr>
              <a:stCxn id="171073" idx="2"/>
              <a:endCxn id="171075" idx="0"/>
            </p:cNvCxnSpPr>
            <p:nvPr/>
          </p:nvCxnSpPr>
          <p:spPr>
            <a:xfrm flipH="1">
              <a:off x="4234" y="1567"/>
              <a:ext cx="2" cy="19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171080" name="直接连接符 171079"/>
            <p:cNvSpPr/>
            <p:nvPr/>
          </p:nvSpPr>
          <p:spPr>
            <a:xfrm>
              <a:off x="3504" y="1704"/>
              <a:ext cx="13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cxnSp>
          <p:nvCxnSpPr>
            <p:cNvPr id="171081" name="直接箭头连接符 171080"/>
            <p:cNvCxnSpPr>
              <a:stCxn id="171080" idx="0"/>
              <a:endCxn id="171076" idx="0"/>
            </p:cNvCxnSpPr>
            <p:nvPr/>
          </p:nvCxnSpPr>
          <p:spPr>
            <a:xfrm>
              <a:off x="3504" y="1704"/>
              <a:ext cx="24" cy="52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82" name="直接箭头连接符 171081"/>
            <p:cNvCxnSpPr>
              <a:stCxn id="171080" idx="1"/>
              <a:endCxn id="171074" idx="0"/>
            </p:cNvCxnSpPr>
            <p:nvPr/>
          </p:nvCxnSpPr>
          <p:spPr>
            <a:xfrm>
              <a:off x="4896" y="1704"/>
              <a:ext cx="0" cy="6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171083" name="文本框 171082"/>
            <p:cNvSpPr txBox="1"/>
            <p:nvPr/>
          </p:nvSpPr>
          <p:spPr>
            <a:xfrm>
              <a:off x="3600" y="2160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差异分析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171084" name="肘形连接符 171083"/>
            <p:cNvCxnSpPr>
              <a:stCxn id="171076" idx="2"/>
              <a:endCxn id="171083" idx="0"/>
            </p:cNvCxnSpPr>
            <p:nvPr/>
          </p:nvCxnSpPr>
          <p:spPr>
            <a:xfrm rot="5400000" flipV="1">
              <a:off x="3598" y="1860"/>
              <a:ext cx="230" cy="370"/>
            </a:xfrm>
            <a:prstGeom prst="bentConnector3">
              <a:avLst>
                <a:gd name="adj1" fmla="val 50087"/>
              </a:avLst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71085" name="肘形连接符 171084"/>
            <p:cNvCxnSpPr/>
            <p:nvPr/>
          </p:nvCxnSpPr>
          <p:spPr>
            <a:xfrm rot="5400000">
              <a:off x="3989" y="1795"/>
              <a:ext cx="144" cy="346"/>
            </a:xfrm>
            <a:prstGeom prst="bentConnector2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171086" name="文本框 171085"/>
            <p:cNvSpPr txBox="1"/>
            <p:nvPr/>
          </p:nvSpPr>
          <p:spPr>
            <a:xfrm>
              <a:off x="3924" y="2616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研拟对策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87" name="直接连接符 171086"/>
            <p:cNvSpPr/>
            <p:nvPr/>
          </p:nvSpPr>
          <p:spPr>
            <a:xfrm>
              <a:off x="3900" y="2448"/>
              <a:ext cx="99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cxnSp>
          <p:nvCxnSpPr>
            <p:cNvPr id="171088" name="直接箭头连接符 171087"/>
            <p:cNvCxnSpPr>
              <a:stCxn id="171083" idx="2"/>
              <a:endCxn id="171087" idx="0"/>
            </p:cNvCxnSpPr>
            <p:nvPr/>
          </p:nvCxnSpPr>
          <p:spPr>
            <a:xfrm>
              <a:off x="3898" y="2333"/>
              <a:ext cx="2" cy="115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89" name="直接箭头连接符 171088"/>
            <p:cNvCxnSpPr/>
            <p:nvPr/>
          </p:nvCxnSpPr>
          <p:spPr>
            <a:xfrm flipH="1">
              <a:off x="4895" y="1941"/>
              <a:ext cx="1" cy="510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171090" name="直接连接符 171089"/>
            <p:cNvSpPr/>
            <p:nvPr/>
          </p:nvSpPr>
          <p:spPr>
            <a:xfrm>
              <a:off x="4224" y="2484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1091" name="文本框 171090"/>
            <p:cNvSpPr txBox="1"/>
            <p:nvPr/>
          </p:nvSpPr>
          <p:spPr>
            <a:xfrm>
              <a:off x="3924" y="2896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短期验证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92" name="文本框 171091"/>
            <p:cNvSpPr txBox="1"/>
            <p:nvPr/>
          </p:nvSpPr>
          <p:spPr>
            <a:xfrm>
              <a:off x="3924" y="3177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检讨与修订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93" name="文本框 171092"/>
            <p:cNvSpPr txBox="1"/>
            <p:nvPr/>
          </p:nvSpPr>
          <p:spPr>
            <a:xfrm>
              <a:off x="3672" y="3450"/>
              <a:ext cx="1104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长期追踪</a:t>
              </a:r>
              <a:r>
                <a:rPr lang="en-US" altLang="zh-TW" sz="1200" u="none">
                  <a:latin typeface="Arial" panose="020B0604020202020204" pitchFamily="34" charset="0"/>
                  <a:ea typeface="汉仪旗黑-55简" panose="00020600040101010101" charset="-122"/>
                </a:rPr>
                <a:t>[</a:t>
              </a: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效果确认</a:t>
              </a:r>
              <a:r>
                <a:rPr lang="en-US" altLang="zh-TW" sz="1200" u="none">
                  <a:latin typeface="Arial" panose="020B0604020202020204" pitchFamily="34" charset="0"/>
                  <a:ea typeface="汉仪旗黑-55简" panose="00020600040101010101" charset="-122"/>
                </a:rPr>
                <a:t>]</a:t>
              </a:r>
              <a:endParaRPr lang="en-US" altLang="zh-TW" sz="1200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171094" name="文本框 171093"/>
            <p:cNvSpPr txBox="1"/>
            <p:nvPr/>
          </p:nvSpPr>
          <p:spPr>
            <a:xfrm>
              <a:off x="3924" y="3738"/>
              <a:ext cx="596" cy="17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latin typeface="Arial" panose="020B0604020202020204" pitchFamily="34" charset="0"/>
                  <a:ea typeface="汉仪旗黑-55简" panose="00020600040101010101" charset="-122"/>
                </a:rPr>
                <a:t>标准化</a:t>
              </a:r>
              <a:endParaRPr lang="zh-TW" altLang="en-US" sz="1200" u="none" dirty="0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171095" name="直接箭头连接符 171094"/>
            <p:cNvCxnSpPr>
              <a:stCxn id="171086" idx="2"/>
              <a:endCxn id="171091" idx="0"/>
            </p:cNvCxnSpPr>
            <p:nvPr/>
          </p:nvCxnSpPr>
          <p:spPr>
            <a:xfrm>
              <a:off x="4222" y="2790"/>
              <a:ext cx="0" cy="10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96" name="直接箭头连接符 171095"/>
            <p:cNvCxnSpPr>
              <a:stCxn id="171091" idx="2"/>
              <a:endCxn id="171092" idx="0"/>
            </p:cNvCxnSpPr>
            <p:nvPr/>
          </p:nvCxnSpPr>
          <p:spPr>
            <a:xfrm>
              <a:off x="4222" y="3070"/>
              <a:ext cx="0" cy="107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97" name="直接箭头连接符 171096"/>
            <p:cNvCxnSpPr>
              <a:stCxn id="171092" idx="2"/>
              <a:endCxn id="171093" idx="0"/>
            </p:cNvCxnSpPr>
            <p:nvPr/>
          </p:nvCxnSpPr>
          <p:spPr>
            <a:xfrm>
              <a:off x="4222" y="3351"/>
              <a:ext cx="2" cy="99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171098" name="直接箭头连接符 171097"/>
            <p:cNvCxnSpPr>
              <a:stCxn id="171093" idx="2"/>
              <a:endCxn id="171094" idx="0"/>
            </p:cNvCxnSpPr>
            <p:nvPr/>
          </p:nvCxnSpPr>
          <p:spPr>
            <a:xfrm flipH="1">
              <a:off x="4222" y="3624"/>
              <a:ext cx="2" cy="114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9988" name="文本占位符 169987"/>
          <p:cNvSpPr>
            <a:spLocks noGrp="1"/>
          </p:cNvSpPr>
          <p:nvPr>
            <p:ph type="body" idx="1"/>
          </p:nvPr>
        </p:nvSpPr>
        <p:spPr>
          <a:xfrm>
            <a:off x="655638" y="1687513"/>
            <a:ext cx="7772400" cy="4343400"/>
          </a:xfrm>
          <a:noFill/>
          <a:ln>
            <a:noFill/>
          </a:ln>
        </p:spPr>
        <p:txBody>
          <a:bodyPr/>
          <a:p>
            <a:pPr>
              <a:lnSpc>
                <a:spcPct val="90000"/>
              </a:lnSpc>
            </a:pPr>
            <a:r>
              <a:rPr lang="zh-TW" altLang="en-US" dirty="0">
                <a:ea typeface="汉仪旗黑-55简" panose="00020600040101010101" charset="-122"/>
              </a:rPr>
              <a:t>清晰</a:t>
            </a:r>
            <a:endParaRPr lang="zh-TW" altLang="en-US" dirty="0">
              <a:ea typeface="汉仪旗黑-55简" panose="00020600040101010101" charset="-122"/>
            </a:endParaRPr>
          </a:p>
          <a:p>
            <a:pPr lvl="1">
              <a:lnSpc>
                <a:spcPct val="90000"/>
              </a:lnSpc>
            </a:pPr>
            <a:r>
              <a:rPr lang="zh-TW" altLang="en-US" dirty="0">
                <a:ea typeface="汉仪旗黑-55简" panose="00020600040101010101" charset="-122"/>
              </a:rPr>
              <a:t>使用</a:t>
            </a:r>
            <a:r>
              <a:rPr lang="en-US" altLang="zh-TW">
                <a:ea typeface="汉仪旗黑-55简" panose="00020600040101010101" charset="-122"/>
              </a:rPr>
              <a:t>SPC</a:t>
            </a:r>
            <a:r>
              <a:rPr lang="zh-TW" altLang="en-US" dirty="0">
                <a:ea typeface="汉仪旗黑-55简" panose="00020600040101010101" charset="-122"/>
              </a:rPr>
              <a:t>者是否全然了解</a:t>
            </a:r>
            <a:r>
              <a:rPr lang="en-US" altLang="zh-TW">
                <a:ea typeface="汉仪旗黑-55简" panose="00020600040101010101" charset="-122"/>
              </a:rPr>
              <a:t>?</a:t>
            </a:r>
            <a:r>
              <a:rPr lang="zh-TW" altLang="en-US" dirty="0">
                <a:ea typeface="汉仪旗黑-55简" panose="00020600040101010101" charset="-122"/>
              </a:rPr>
              <a:t>辅以图片为佳</a:t>
            </a:r>
            <a:r>
              <a:rPr lang="en-US" altLang="zh-TW">
                <a:ea typeface="汉仪旗黑-55简" panose="00020600040101010101" charset="-122"/>
              </a:rPr>
              <a:t>.</a:t>
            </a:r>
            <a:endParaRPr lang="en-US" altLang="zh-CN">
              <a:ea typeface="汉仪旗黑-55简" panose="00020600040101010101" charset="-122"/>
            </a:endParaRPr>
          </a:p>
          <a:p>
            <a:pPr lvl="1">
              <a:lnSpc>
                <a:spcPct val="90000"/>
              </a:lnSpc>
            </a:pPr>
            <a:endParaRPr lang="en-US" altLang="zh-TW">
              <a:ea typeface="汉仪旗黑-55简" panose="00020600040101010101" charset="-122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ea typeface="汉仪旗黑-55简" panose="00020600040101010101" charset="-122"/>
              </a:rPr>
              <a:t>合宜</a:t>
            </a:r>
            <a:endParaRPr lang="zh-TW" altLang="en-US" dirty="0">
              <a:ea typeface="汉仪旗黑-55简" panose="00020600040101010101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TW">
                <a:ea typeface="汉仪旗黑-55简" panose="00020600040101010101" charset="-122"/>
              </a:rPr>
              <a:t>REQUIREMENT</a:t>
            </a:r>
            <a:r>
              <a:rPr lang="zh-TW" altLang="zh-TW" dirty="0">
                <a:ea typeface="汉仪旗黑-55简" panose="00020600040101010101" charset="-122"/>
              </a:rPr>
              <a:t>与客户要求或</a:t>
            </a:r>
            <a:r>
              <a:rPr lang="en-US" altLang="zh-TW">
                <a:ea typeface="汉仪旗黑-55简" panose="00020600040101010101" charset="-122"/>
              </a:rPr>
              <a:t>INTERNTIONAL STANDARD</a:t>
            </a:r>
            <a:r>
              <a:rPr lang="zh-TW" altLang="en-US" dirty="0">
                <a:ea typeface="汉仪旗黑-55简" panose="00020600040101010101" charset="-122"/>
              </a:rPr>
              <a:t>比应做的重要动作</a:t>
            </a:r>
            <a:r>
              <a:rPr lang="en-US" altLang="zh-TW">
                <a:ea typeface="汉仪旗黑-55简" panose="00020600040101010101" charset="-122"/>
              </a:rPr>
              <a:t>/</a:t>
            </a:r>
            <a:r>
              <a:rPr lang="zh-TW" altLang="en-US" dirty="0">
                <a:ea typeface="汉仪旗黑-55简" panose="00020600040101010101" charset="-122"/>
              </a:rPr>
              <a:t>检查是否规定在</a:t>
            </a:r>
            <a:r>
              <a:rPr lang="en-US" altLang="zh-TW">
                <a:ea typeface="汉仪旗黑-55简" panose="00020600040101010101" charset="-122"/>
              </a:rPr>
              <a:t>SPEC</a:t>
            </a:r>
            <a:r>
              <a:rPr lang="zh-TW" altLang="en-US" dirty="0">
                <a:ea typeface="汉仪旗黑-55简" panose="00020600040101010101" charset="-122"/>
              </a:rPr>
              <a:t>做完重要动作之记录</a:t>
            </a:r>
            <a:r>
              <a:rPr lang="en-US" altLang="zh-TW">
                <a:ea typeface="汉仪旗黑-55简" panose="00020600040101010101" charset="-122"/>
              </a:rPr>
              <a:t>.</a:t>
            </a:r>
            <a:r>
              <a:rPr lang="zh-TW" altLang="en-US" dirty="0">
                <a:ea typeface="汉仪旗黑-55简" panose="00020600040101010101" charset="-122"/>
              </a:rPr>
              <a:t>记录之保存与应用上级</a:t>
            </a:r>
            <a:r>
              <a:rPr lang="en-US" altLang="zh-TW">
                <a:ea typeface="汉仪旗黑-55简" panose="00020600040101010101" charset="-122"/>
              </a:rPr>
              <a:t>VERIFICATION.</a:t>
            </a:r>
            <a:endParaRPr lang="en-US" altLang="zh-TW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日期占位符 1"/>
          <p:cNvSpPr/>
          <p:nvPr>
            <p:ph type="dt" sz="half" idx="10"/>
          </p:nvPr>
        </p:nvSpPr>
        <p:spPr>
          <a:xfrm>
            <a:off x="673100" y="6502400"/>
            <a:ext cx="1905000" cy="355600"/>
          </a:xfrm>
        </p:spPr>
        <p:txBody>
          <a:bodyPr/>
          <a:p>
            <a:pPr lvl="0">
              <a:lnSpc>
                <a:spcPct val="100000"/>
              </a:lnSpc>
            </a:pPr>
            <a:r>
              <a:rPr lang="en-US" altLang="zh-TW">
                <a:ea typeface="汉仪旗黑-55简" panose="00020600040101010101" charset="-122"/>
              </a:rPr>
              <a:t>2006/</a:t>
            </a:r>
            <a:r>
              <a:rPr lang="en-US" altLang="zh-CN" sz="1600" u="none">
                <a:solidFill>
                  <a:schemeClr val="bg2"/>
                </a:solidFill>
                <a:ea typeface="汉仪旗黑-55简" panose="00020600040101010101" charset="-122"/>
              </a:rPr>
              <a:t>12/29</a:t>
            </a:r>
            <a:endParaRPr lang="en-US" altLang="zh-TW" sz="1600" u="none">
              <a:solidFill>
                <a:schemeClr val="bg2"/>
              </a:solidFill>
              <a:ea typeface="汉仪旗黑-55简" panose="00020600040101010101" charset="-122"/>
            </a:endParaRPr>
          </a:p>
        </p:txBody>
      </p:sp>
      <p:sp>
        <p:nvSpPr>
          <p:cNvPr id="3" name="页脚占位符 2"/>
          <p:cNvSpPr/>
          <p:nvPr>
            <p:ph type="ftr" sz="quarter" idx="11"/>
          </p:nvPr>
        </p:nvSpPr>
        <p:spPr>
          <a:xfrm>
            <a:off x="3124200" y="6515100"/>
            <a:ext cx="2895600" cy="342900"/>
          </a:xfrm>
        </p:spPr>
        <p:txBody>
          <a:bodyPr/>
          <a:p>
            <a:pPr lvl="0">
              <a:lnSpc>
                <a:spcPct val="100000"/>
              </a:lnSpc>
            </a:pPr>
            <a:r>
              <a:rPr lang="zh-CN" altLang="en-US" dirty="0">
                <a:ea typeface="汉仪旗黑-55简" panose="00020600040101010101" charset="-122"/>
              </a:rPr>
              <a:t>管逢兴</a:t>
            </a:r>
            <a:endParaRPr lang="zh-CN" altLang="en-US" sz="1600" u="none" dirty="0">
              <a:solidFill>
                <a:schemeClr val="bg2"/>
              </a:solidFill>
              <a:ea typeface="汉仪旗黑-55简" panose="00020600040101010101" charset="-122"/>
            </a:endParaRPr>
          </a:p>
        </p:txBody>
      </p:sp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8964" name="标题 168963"/>
          <p:cNvSpPr/>
          <p:nvPr>
            <p:ph type="title"/>
          </p:nvPr>
        </p:nvSpPr>
        <p:spPr>
          <a:xfrm>
            <a:off x="222250" y="636588"/>
            <a:ext cx="8399463" cy="542925"/>
          </a:xfrm>
          <a:noFill/>
          <a:ln>
            <a:noFill/>
          </a:ln>
        </p:spPr>
        <p:txBody>
          <a:bodyPr/>
          <a:p>
            <a:r>
              <a:rPr lang="en-US" altLang="zh-TW" sz="2800" i="1">
                <a:latin typeface="Arial" panose="020B0604020202020204" pitchFamily="34" charset="0"/>
                <a:ea typeface="汉仪旗黑-55简" panose="00020600040101010101" charset="-122"/>
              </a:rPr>
              <a:t>D5</a:t>
            </a:r>
            <a:r>
              <a:rPr lang="en-US" altLang="zh-TW" sz="2800">
                <a:latin typeface="Arial" panose="020B0604020202020204" pitchFamily="34" charset="0"/>
                <a:ea typeface="汉仪旗黑-55简" panose="00020600040101010101" charset="-122"/>
              </a:rPr>
              <a:t>:Choose and Verify Permanent Corrective Action</a:t>
            </a:r>
            <a:endParaRPr lang="en-US" altLang="zh-TW" sz="28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68965" name="文本占位符 168964"/>
          <p:cNvSpPr>
            <a:spLocks noGrp="1"/>
          </p:cNvSpPr>
          <p:nvPr>
            <p:ph type="body" idx="1"/>
          </p:nvPr>
        </p:nvSpPr>
        <p:spPr>
          <a:xfrm>
            <a:off x="446088" y="1492250"/>
            <a:ext cx="8153400" cy="4522788"/>
          </a:xfrm>
          <a:noFill/>
          <a:ln>
            <a:noFill/>
          </a:ln>
        </p:spPr>
        <p:txBody>
          <a:bodyPr/>
          <a:p>
            <a:r>
              <a:rPr lang="zh-TW" altLang="en-US" sz="2000" dirty="0">
                <a:ea typeface="汉仪旗黑-55简" panose="00020600040101010101" charset="-122"/>
              </a:rPr>
              <a:t>永久改善行动的对策拟定及确认</a:t>
            </a:r>
            <a:endParaRPr lang="zh-TW" altLang="zh-CN" sz="2000" dirty="0">
              <a:ea typeface="汉仪旗黑-55简" panose="00020600040101010101" charset="-122"/>
            </a:endParaRPr>
          </a:p>
          <a:p>
            <a:endParaRPr lang="zh-TW" altLang="en-US" sz="2000" dirty="0">
              <a:ea typeface="汉仪旗黑-55简" panose="00020600040101010101" charset="-122"/>
            </a:endParaRPr>
          </a:p>
          <a:p>
            <a:r>
              <a:rPr lang="zh-TW" altLang="en-US" sz="2000" dirty="0">
                <a:ea typeface="汉仪旗黑-55简" panose="00020600040101010101" charset="-122"/>
              </a:rPr>
              <a:t>对策拟定的步骤有</a:t>
            </a:r>
            <a:r>
              <a:rPr lang="en-US" altLang="zh-TW" sz="2000">
                <a:ea typeface="汉仪旗黑-55简" panose="00020600040101010101" charset="-122"/>
              </a:rPr>
              <a:t>:</a:t>
            </a:r>
            <a:endParaRPr lang="en-US" altLang="zh-TW" sz="2000">
              <a:ea typeface="汉仪旗黑-55简" panose="00020600040101010101" charset="-122"/>
            </a:endParaRPr>
          </a:p>
          <a:p>
            <a:pPr lvl="1"/>
            <a:r>
              <a:rPr lang="en-US" altLang="zh-TW" sz="2000">
                <a:ea typeface="汉仪旗黑-55简" panose="00020600040101010101" charset="-122"/>
              </a:rPr>
              <a:t>1. </a:t>
            </a:r>
            <a:r>
              <a:rPr lang="zh-TW" altLang="en-US" sz="2000" dirty="0">
                <a:ea typeface="汉仪旗黑-55简" panose="00020600040101010101" charset="-122"/>
              </a:rPr>
              <a:t>说明思考解决的问题</a:t>
            </a:r>
            <a:r>
              <a:rPr lang="en-US" altLang="zh-TW" sz="2000">
                <a:ea typeface="汉仪旗黑-55简" panose="00020600040101010101" charset="-122"/>
              </a:rPr>
              <a:t>.</a:t>
            </a:r>
            <a:endParaRPr lang="en-US" altLang="zh-TW" sz="2000">
              <a:ea typeface="汉仪旗黑-55简" panose="00020600040101010101" charset="-122"/>
            </a:endParaRPr>
          </a:p>
          <a:p>
            <a:pPr lvl="1"/>
            <a:r>
              <a:rPr lang="en-US" altLang="zh-TW" sz="2000">
                <a:ea typeface="汉仪旗黑-55简" panose="00020600040101010101" charset="-122"/>
              </a:rPr>
              <a:t>2. </a:t>
            </a:r>
            <a:r>
              <a:rPr lang="zh-TW" altLang="en-US" sz="2000" dirty="0">
                <a:ea typeface="汉仪旗黑-55简" panose="00020600040101010101" charset="-122"/>
              </a:rPr>
              <a:t>决定思考完成的时间</a:t>
            </a:r>
            <a:r>
              <a:rPr lang="en-US" altLang="zh-TW" sz="2000">
                <a:ea typeface="汉仪旗黑-55简" panose="00020600040101010101" charset="-122"/>
              </a:rPr>
              <a:t>:</a:t>
            </a:r>
            <a:r>
              <a:rPr lang="zh-TW" altLang="en-US" sz="2000" dirty="0">
                <a:ea typeface="汉仪旗黑-55简" panose="00020600040101010101" charset="-122"/>
              </a:rPr>
              <a:t>决定一期间完成</a:t>
            </a:r>
            <a:r>
              <a:rPr lang="en-US" altLang="zh-TW" sz="2000">
                <a:ea typeface="汉仪旗黑-55简" panose="00020600040101010101" charset="-122"/>
              </a:rPr>
              <a:t>.</a:t>
            </a:r>
            <a:endParaRPr lang="en-US" altLang="zh-TW" sz="2000">
              <a:ea typeface="汉仪旗黑-55简" panose="00020600040101010101" charset="-122"/>
            </a:endParaRPr>
          </a:p>
          <a:p>
            <a:pPr lvl="1"/>
            <a:r>
              <a:rPr lang="en-US" altLang="zh-TW" sz="2000">
                <a:ea typeface="汉仪旗黑-55简" panose="00020600040101010101" charset="-122"/>
              </a:rPr>
              <a:t>3. </a:t>
            </a:r>
            <a:r>
              <a:rPr lang="zh-TW" altLang="en-US" sz="2000" dirty="0">
                <a:ea typeface="汉仪旗黑-55简" panose="00020600040101010101" charset="-122"/>
              </a:rPr>
              <a:t>提出改善的构想</a:t>
            </a:r>
            <a:r>
              <a:rPr lang="en-US" altLang="zh-TW" sz="2000">
                <a:ea typeface="汉仪旗黑-55简" panose="00020600040101010101" charset="-122"/>
              </a:rPr>
              <a:t>:</a:t>
            </a:r>
            <a:r>
              <a:rPr lang="zh-TW" altLang="en-US" sz="2000" dirty="0">
                <a:ea typeface="汉仪旗黑-55简" panose="00020600040101010101" charset="-122"/>
              </a:rPr>
              <a:t>应用</a:t>
            </a:r>
            <a:r>
              <a:rPr lang="en-US" altLang="zh-TW" sz="2000">
                <a:ea typeface="汉仪旗黑-55简" panose="00020600040101010101" charset="-122"/>
              </a:rPr>
              <a:t>5W2H</a:t>
            </a:r>
            <a:r>
              <a:rPr lang="zh-TW" altLang="en-US" sz="2000" dirty="0">
                <a:ea typeface="汉仪旗黑-55简" panose="00020600040101010101" charset="-122"/>
              </a:rPr>
              <a:t>的方法</a:t>
            </a:r>
            <a:r>
              <a:rPr lang="en-US" altLang="zh-TW" sz="2000">
                <a:ea typeface="汉仪旗黑-55简" panose="00020600040101010101" charset="-122"/>
              </a:rPr>
              <a:t>(WHEN, WHAT, WHY, </a:t>
            </a:r>
            <a:r>
              <a:rPr lang="en-US" altLang="zh-CN" sz="2000">
                <a:ea typeface="汉仪旗黑-55简" panose="00020600040101010101" charset="-122"/>
              </a:rPr>
              <a:t>                      </a:t>
            </a:r>
            <a:r>
              <a:rPr lang="en-US" altLang="zh-TW" sz="2000">
                <a:ea typeface="汉仪旗黑-55简" panose="00020600040101010101" charset="-122"/>
              </a:rPr>
              <a:t>WHO, WHERE, HOW,HOW MUCH) </a:t>
            </a:r>
            <a:endParaRPr lang="en-US" altLang="zh-CN" sz="2000">
              <a:ea typeface="汉仪旗黑-55简" panose="00020600040101010101" charset="-122"/>
            </a:endParaRPr>
          </a:p>
          <a:p>
            <a:pPr lvl="1"/>
            <a:r>
              <a:rPr lang="en-US" altLang="zh-TW" sz="2000">
                <a:ea typeface="汉仪旗黑-55简" panose="00020600040101010101" charset="-122"/>
              </a:rPr>
              <a:t>4. </a:t>
            </a:r>
            <a:r>
              <a:rPr lang="zh-TW" altLang="en-US" sz="2000" dirty="0">
                <a:ea typeface="汉仪旗黑-55简" panose="00020600040101010101" charset="-122"/>
              </a:rPr>
              <a:t>整理改善对策方案</a:t>
            </a:r>
            <a:r>
              <a:rPr lang="en-US" altLang="zh-TW" sz="2000">
                <a:ea typeface="汉仪旗黑-55简" panose="00020600040101010101" charset="-122"/>
              </a:rPr>
              <a:t>,</a:t>
            </a:r>
            <a:r>
              <a:rPr lang="zh-TW" altLang="en-US" sz="2000" dirty="0">
                <a:ea typeface="汉仪旗黑-55简" panose="00020600040101010101" charset="-122"/>
              </a:rPr>
              <a:t>详细考虑各方案优缺点</a:t>
            </a:r>
            <a:r>
              <a:rPr lang="en-US" altLang="zh-TW" sz="2000">
                <a:ea typeface="汉仪旗黑-55简" panose="00020600040101010101" charset="-122"/>
              </a:rPr>
              <a:t>,</a:t>
            </a:r>
            <a:r>
              <a:rPr lang="zh-TW" altLang="en-US" sz="2000" dirty="0">
                <a:ea typeface="汉仪旗黑-55简" panose="00020600040101010101" charset="-122"/>
              </a:rPr>
              <a:t>再予过虑</a:t>
            </a:r>
            <a:r>
              <a:rPr lang="en-US" altLang="zh-TW" sz="2000">
                <a:ea typeface="汉仪旗黑-55简" panose="00020600040101010101" charset="-122"/>
              </a:rPr>
              <a:t>,</a:t>
            </a:r>
            <a:r>
              <a:rPr lang="zh-TW" altLang="en-US" sz="2000" dirty="0">
                <a:ea typeface="汉仪旗黑-55简" panose="00020600040101010101" charset="-122"/>
              </a:rPr>
              <a:t>评价</a:t>
            </a:r>
            <a:r>
              <a:rPr lang="en-US" altLang="zh-TW" sz="2000">
                <a:ea typeface="汉仪旗黑-55简" panose="00020600040101010101" charset="-122"/>
              </a:rPr>
              <a:t>,</a:t>
            </a:r>
            <a:r>
              <a:rPr lang="zh-TW" altLang="en-US" sz="2000" dirty="0">
                <a:ea typeface="汉仪旗黑-55简" panose="00020600040101010101" charset="-122"/>
              </a:rPr>
              <a:t>建立共识以决定最佳方案</a:t>
            </a:r>
            <a:r>
              <a:rPr lang="en-US" altLang="zh-TW" sz="2000">
                <a:ea typeface="汉仪旗黑-55简" panose="00020600040101010101" charset="-122"/>
              </a:rPr>
              <a:t>.</a:t>
            </a:r>
            <a:endParaRPr lang="en-US" altLang="zh-CN" sz="2000">
              <a:ea typeface="汉仪旗黑-55简" panose="00020600040101010101" charset="-122"/>
            </a:endParaRPr>
          </a:p>
          <a:p>
            <a:pPr lvl="1"/>
            <a:r>
              <a:rPr lang="en-US" altLang="zh-TW" sz="2000">
                <a:ea typeface="汉仪旗黑-55简" panose="00020600040101010101" charset="-122"/>
              </a:rPr>
              <a:t>5. </a:t>
            </a:r>
            <a:r>
              <a:rPr lang="zh-TW" altLang="en-US" sz="2000" dirty="0">
                <a:ea typeface="汉仪旗黑-55简" panose="00020600040101010101" charset="-122"/>
              </a:rPr>
              <a:t>以上对策方案</a:t>
            </a:r>
            <a:r>
              <a:rPr lang="en-US" altLang="zh-TW" sz="2000">
                <a:ea typeface="汉仪旗黑-55简" panose="00020600040101010101" charset="-122"/>
              </a:rPr>
              <a:t>,</a:t>
            </a:r>
            <a:r>
              <a:rPr lang="zh-TW" altLang="en-US" sz="2000" dirty="0">
                <a:ea typeface="汉仪旗黑-55简" panose="00020600040101010101" charset="-122"/>
              </a:rPr>
              <a:t>直呈请主管核定后据以实施</a:t>
            </a:r>
            <a:r>
              <a:rPr lang="en-US" altLang="zh-TW" sz="2000">
                <a:ea typeface="汉仪旗黑-55简" panose="00020600040101010101" charset="-122"/>
              </a:rPr>
              <a:t>.</a:t>
            </a:r>
            <a:br>
              <a:rPr lang="en-US" altLang="zh-TW" sz="2000">
                <a:ea typeface="汉仪旗黑-55简" panose="00020600040101010101" charset="-122"/>
              </a:rPr>
            </a:br>
            <a:endParaRPr lang="en-US" altLang="zh-TW" sz="200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67940" name="标题 167939"/>
          <p:cNvSpPr/>
          <p:nvPr>
            <p:ph type="title"/>
          </p:nvPr>
        </p:nvSpPr>
        <p:spPr>
          <a:xfrm>
            <a:off x="193675" y="649288"/>
            <a:ext cx="8370888" cy="500062"/>
          </a:xfrm>
          <a:noFill/>
          <a:ln>
            <a:noFill/>
          </a:ln>
        </p:spPr>
        <p:txBody>
          <a:bodyPr/>
          <a:p>
            <a:r>
              <a:rPr lang="en-US" altLang="zh-TW" sz="2400" b="1" i="1">
                <a:latin typeface="Arial" panose="020B0604020202020204" pitchFamily="34" charset="0"/>
                <a:ea typeface="汉仪旗黑-55简" panose="00020600040101010101" charset="-122"/>
              </a:rPr>
              <a:t>D6</a:t>
            </a:r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</a:rPr>
              <a:t>: Implement and Validate Permanent Corrective  Action</a:t>
            </a:r>
            <a:endParaRPr lang="en-US" altLang="zh-TW" sz="2400" b="1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67941" name="文本占位符 167940"/>
          <p:cNvSpPr>
            <a:spLocks noGrp="1"/>
          </p:cNvSpPr>
          <p:nvPr>
            <p:ph type="body" idx="1"/>
          </p:nvPr>
        </p:nvSpPr>
        <p:spPr>
          <a:xfrm>
            <a:off x="409575" y="1450975"/>
            <a:ext cx="8496300" cy="4392613"/>
          </a:xfrm>
          <a:noFill/>
          <a:ln>
            <a:noFill/>
          </a:ln>
        </p:spPr>
        <p:txBody>
          <a:bodyPr/>
          <a:p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永久改善行动的对策实施与效果确认</a:t>
            </a:r>
            <a:endParaRPr lang="zh-TW" altLang="zh-CN" sz="18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18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1800" dirty="0">
                <a:latin typeface="Arial" panose="020B0604020202020204" pitchFamily="34" charset="0"/>
                <a:ea typeface="汉仪旗黑-55简" panose="00020600040101010101" charset="-122"/>
              </a:rPr>
              <a:t>**</a:t>
            </a:r>
            <a:r>
              <a:rPr lang="zh-TW" altLang="zh-TW" sz="1800" dirty="0">
                <a:latin typeface="Arial" panose="020B0604020202020204" pitchFamily="34" charset="0"/>
                <a:ea typeface="汉仪旗黑-55简" panose="00020600040101010101" charset="-122"/>
              </a:rPr>
              <a:t>请勿以此步确认</a:t>
            </a:r>
            <a:r>
              <a:rPr lang="zh-TW" altLang="en-US" sz="180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D3 </a:t>
            </a:r>
            <a:r>
              <a:rPr lang="zh-TW" altLang="zh-TW" sz="1800" dirty="0">
                <a:latin typeface="Arial" panose="020B0604020202020204" pitchFamily="34" charset="0"/>
                <a:ea typeface="汉仪旗黑-55简" panose="00020600040101010101" charset="-122"/>
              </a:rPr>
              <a:t>的有效性</a:t>
            </a:r>
            <a:endParaRPr lang="zh-TW" altLang="en-US" sz="18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18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具体实施方案完成后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即须按决定的方案去实施每项改善案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并尽量以分工合作的方式在限制的期限内完成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. </a:t>
            </a:r>
            <a:endParaRPr lang="en-US" altLang="zh-CN" sz="18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18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在每一项的对策展开中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还是要依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P-D-C-A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的旋转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须收集数据随时掌握实施动态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确认每一对策的效果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假如效果不佳时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亦可修定对策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再重新执行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. </a:t>
            </a:r>
            <a:endParaRPr lang="en-US" altLang="zh-CN" sz="18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18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将之标准化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1800" dirty="0">
                <a:latin typeface="Arial" panose="020B0604020202020204" pitchFamily="34" charset="0"/>
                <a:ea typeface="汉仪旗黑-55简" panose="00020600040101010101" charset="-122"/>
              </a:rPr>
              <a:t>并纳入</a:t>
            </a:r>
            <a:r>
              <a:rPr lang="en-US" altLang="zh-TW" sz="1800">
                <a:latin typeface="Arial" panose="020B0604020202020204" pitchFamily="34" charset="0"/>
                <a:ea typeface="汉仪旗黑-55简" panose="00020600040101010101" charset="-122"/>
              </a:rPr>
              <a:t>FMEA.</a:t>
            </a:r>
            <a:endParaRPr lang="en-US" altLang="zh-TW" sz="18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7092" name="标题 217091"/>
          <p:cNvSpPr/>
          <p:nvPr>
            <p:ph type="title"/>
          </p:nvPr>
        </p:nvSpPr>
        <p:spPr>
          <a:xfrm>
            <a:off x="525463" y="590550"/>
            <a:ext cx="8153400" cy="573088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效果确认需比较改善前后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17093" name="文本占位符 217092"/>
          <p:cNvSpPr>
            <a:spLocks noGrp="1"/>
          </p:cNvSpPr>
          <p:nvPr>
            <p:ph type="body" idx="1"/>
          </p:nvPr>
        </p:nvSpPr>
        <p:spPr>
          <a:xfrm>
            <a:off x="533400" y="1654175"/>
            <a:ext cx="8153400" cy="4114800"/>
          </a:xfrm>
          <a:noFill/>
          <a:ln>
            <a:noFill/>
          </a:ln>
        </p:spPr>
        <p:txBody>
          <a:bodyPr/>
          <a:p>
            <a:r>
              <a:rPr lang="zh-TW" altLang="en-US" sz="2400" dirty="0">
                <a:ea typeface="汉仪旗黑-55简" panose="00020600040101010101" charset="-122"/>
              </a:rPr>
              <a:t>方法有</a:t>
            </a:r>
            <a:r>
              <a:rPr lang="en-US" altLang="zh-TW" sz="2400">
                <a:ea typeface="汉仪旗黑-55简" panose="00020600040101010101" charset="-122"/>
              </a:rPr>
              <a:t>:</a:t>
            </a:r>
            <a:endParaRPr lang="en-US" altLang="zh-TW" sz="240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1. </a:t>
            </a:r>
            <a:r>
              <a:rPr lang="zh-TW" altLang="en-US" sz="2400" dirty="0">
                <a:ea typeface="汉仪旗黑-55简" panose="00020600040101010101" charset="-122"/>
              </a:rPr>
              <a:t>推移图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2. </a:t>
            </a:r>
            <a:r>
              <a:rPr lang="zh-TW" altLang="en-US" sz="2400" dirty="0">
                <a:ea typeface="汉仪旗黑-55简" panose="00020600040101010101" charset="-122"/>
              </a:rPr>
              <a:t>柏拉图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3. </a:t>
            </a:r>
            <a:r>
              <a:rPr lang="zh-TW" altLang="en-US" sz="2400" dirty="0">
                <a:ea typeface="汉仪旗黑-55简" panose="00020600040101010101" charset="-122"/>
              </a:rPr>
              <a:t>管制图</a:t>
            </a:r>
            <a:endParaRPr lang="zh-TW" altLang="en-US" sz="2400" dirty="0">
              <a:ea typeface="汉仪旗黑-55简" panose="00020600040101010101" charset="-122"/>
            </a:endParaRPr>
          </a:p>
          <a:p>
            <a:pPr lvl="1"/>
            <a:r>
              <a:rPr lang="en-US" altLang="zh-TW" sz="2400">
                <a:ea typeface="汉仪旗黑-55简" panose="00020600040101010101" charset="-122"/>
              </a:rPr>
              <a:t>4. </a:t>
            </a:r>
            <a:r>
              <a:rPr lang="zh-TW" altLang="en-US" sz="2400" dirty="0">
                <a:ea typeface="汉仪旗黑-55简" panose="00020600040101010101" charset="-122"/>
              </a:rPr>
              <a:t>雷达图</a:t>
            </a:r>
            <a:endParaRPr lang="zh-TW" altLang="zh-CN" sz="2400" dirty="0">
              <a:ea typeface="汉仪旗黑-55简" panose="00020600040101010101" charset="-122"/>
            </a:endParaRPr>
          </a:p>
          <a:p>
            <a:pPr lvl="1"/>
            <a:endParaRPr lang="zh-TW" altLang="en-US" sz="2400" dirty="0">
              <a:ea typeface="汉仪旗黑-55简" panose="00020600040101010101" charset="-122"/>
            </a:endParaRPr>
          </a:p>
          <a:p>
            <a:r>
              <a:rPr lang="zh-TW" altLang="en-US" sz="2400" dirty="0">
                <a:ea typeface="汉仪旗黑-55简" panose="00020600040101010101" charset="-122"/>
              </a:rPr>
              <a:t>以统计方法验証效果的显著与不显著</a:t>
            </a:r>
            <a:r>
              <a:rPr lang="zh-TW" altLang="en-US" sz="2400">
                <a:ea typeface="汉仪旗黑-55简" panose="00020600040101010101" charset="-122"/>
              </a:rPr>
              <a:t>    </a:t>
            </a:r>
            <a:br>
              <a:rPr lang="zh-TW" altLang="en-US" sz="2400">
                <a:ea typeface="汉仪旗黑-55简" panose="00020600040101010101" charset="-122"/>
              </a:rPr>
            </a:br>
            <a:r>
              <a:rPr lang="zh-TW" altLang="en-US" sz="2400">
                <a:ea typeface="汉仪旗黑-55简" panose="00020600040101010101" charset="-122"/>
              </a:rPr>
              <a:t> </a:t>
            </a:r>
            <a:endParaRPr lang="zh-TW" altLang="en-US" sz="240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5044" name="文本框 215043"/>
          <p:cNvSpPr txBox="1"/>
          <p:nvPr/>
        </p:nvSpPr>
        <p:spPr>
          <a:xfrm>
            <a:off x="1295400" y="4332288"/>
            <a:ext cx="3124200" cy="1295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2400" b="1" u="none" dirty="0">
                <a:latin typeface="Arial" panose="020B0604020202020204" pitchFamily="34" charset="0"/>
                <a:ea typeface="汉仪旗黑-55简" panose="00020600040101010101" charset="-122"/>
              </a:rPr>
              <a:t>过程较简易</a:t>
            </a:r>
            <a:r>
              <a:rPr lang="en-US" altLang="zh-TW" sz="2400" b="1" u="none">
                <a:latin typeface="Arial" panose="020B0604020202020204" pitchFamily="34" charset="0"/>
                <a:ea typeface="汉仪旗黑-55简" panose="00020600040101010101" charset="-122"/>
              </a:rPr>
              <a:t>.</a:t>
            </a:r>
            <a:endParaRPr lang="en-US" altLang="zh-TW" sz="2400" b="1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endParaRPr lang="en-US" altLang="zh-TW" sz="1800" b="1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EG.1.SHOTDOWN.</a:t>
            </a:r>
            <a:endParaRPr lang="en-US" altLang="zh-TW" sz="20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      2.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暂时加强检验水平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..</a:t>
            </a:r>
            <a:endParaRPr lang="en-US" altLang="zh-TW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5045" name="文本框 215044"/>
          <p:cNvSpPr txBox="1"/>
          <p:nvPr/>
        </p:nvSpPr>
        <p:spPr>
          <a:xfrm>
            <a:off x="6448425" y="1665288"/>
            <a:ext cx="409575" cy="422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2200" b="1" u="none">
                <a:latin typeface="Arial" panose="020B0604020202020204" pitchFamily="34" charset="0"/>
                <a:ea typeface="汉仪旗黑-55简" panose="00020600040101010101" charset="-122"/>
              </a:rPr>
              <a:t>P</a:t>
            </a:r>
            <a:endParaRPr lang="en-US" altLang="zh-TW" sz="2200" b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215046" name="组合 215045"/>
          <p:cNvGrpSpPr/>
          <p:nvPr/>
        </p:nvGrpSpPr>
        <p:grpSpPr>
          <a:xfrm>
            <a:off x="5057775" y="1884363"/>
            <a:ext cx="3367088" cy="1860550"/>
            <a:chOff x="882" y="1752"/>
            <a:chExt cx="2121" cy="1172"/>
          </a:xfrm>
        </p:grpSpPr>
        <p:sp>
          <p:nvSpPr>
            <p:cNvPr id="215047" name="任意多边形 215046"/>
            <p:cNvSpPr/>
            <p:nvPr/>
          </p:nvSpPr>
          <p:spPr>
            <a:xfrm rot="116689">
              <a:off x="1311" y="1752"/>
              <a:ext cx="344" cy="266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48" name="任意多边形 215047"/>
            <p:cNvSpPr/>
            <p:nvPr/>
          </p:nvSpPr>
          <p:spPr>
            <a:xfrm rot="5515146">
              <a:off x="2083" y="1739"/>
              <a:ext cx="266" cy="352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49" name="文本框 215048"/>
            <p:cNvSpPr txBox="1"/>
            <p:nvPr/>
          </p:nvSpPr>
          <p:spPr>
            <a:xfrm>
              <a:off x="1696" y="2042"/>
              <a:ext cx="430" cy="26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endParaRPr lang="zh-CN" altLang="en-US" sz="2800" b="1" u="none" dirty="0">
                <a:latin typeface="Times New Roman" panose="02020603050405020304" pitchFamily="18" charset="0"/>
                <a:ea typeface="PMingLiU" panose="02020500000000000000" pitchFamily="18" charset="-120"/>
              </a:endParaRPr>
            </a:p>
          </p:txBody>
        </p:sp>
        <p:sp>
          <p:nvSpPr>
            <p:cNvPr id="215050" name="任意多边形 215049"/>
            <p:cNvSpPr/>
            <p:nvPr/>
          </p:nvSpPr>
          <p:spPr>
            <a:xfrm rot="-10694111">
              <a:off x="2126" y="2440"/>
              <a:ext cx="265" cy="285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51" name="任意多边形 215050"/>
            <p:cNvSpPr/>
            <p:nvPr/>
          </p:nvSpPr>
          <p:spPr>
            <a:xfrm rot="-5245800">
              <a:off x="1259" y="2411"/>
              <a:ext cx="332" cy="258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52" name="文本框 215051"/>
            <p:cNvSpPr txBox="1"/>
            <p:nvPr/>
          </p:nvSpPr>
          <p:spPr>
            <a:xfrm>
              <a:off x="882" y="2064"/>
              <a:ext cx="720" cy="24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(D6) A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15053" name="文本框 215052"/>
            <p:cNvSpPr txBox="1"/>
            <p:nvPr/>
          </p:nvSpPr>
          <p:spPr>
            <a:xfrm>
              <a:off x="1740" y="2592"/>
              <a:ext cx="516" cy="33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(D6)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15054" name="文本框 215053"/>
            <p:cNvSpPr txBox="1"/>
            <p:nvPr/>
          </p:nvSpPr>
          <p:spPr>
            <a:xfrm>
              <a:off x="2208" y="2108"/>
              <a:ext cx="795" cy="24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 D (D6)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215055" name="文本框 215054"/>
          <p:cNvSpPr txBox="1"/>
          <p:nvPr/>
        </p:nvSpPr>
        <p:spPr>
          <a:xfrm>
            <a:off x="5105400" y="4332288"/>
            <a:ext cx="3429000" cy="1447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zh-TW" altLang="en-US" sz="2400" b="1" u="none" dirty="0">
                <a:latin typeface="Arial" panose="020B0604020202020204" pitchFamily="34" charset="0"/>
                <a:ea typeface="汉仪旗黑-55简" panose="00020600040101010101" charset="-122"/>
              </a:rPr>
              <a:t>过程较复杂</a:t>
            </a:r>
            <a:endParaRPr lang="zh-TW" altLang="en-US" sz="2400" b="1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endParaRPr lang="zh-TW" altLang="en-US" sz="2400" b="1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.  (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模拟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+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中长期追踪确认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20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例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::</a:t>
            </a:r>
            <a:r>
              <a:rPr lang="zh-TW" altLang="en-US" sz="2000" u="none" dirty="0">
                <a:latin typeface="Arial" panose="020B0604020202020204" pitchFamily="34" charset="0"/>
                <a:ea typeface="汉仪旗黑-55简" panose="00020600040101010101" charset="-122"/>
              </a:rPr>
              <a:t>规范</a:t>
            </a:r>
            <a:r>
              <a:rPr lang="en-US" altLang="zh-TW" sz="2000" u="none">
                <a:latin typeface="Arial" panose="020B0604020202020204" pitchFamily="34" charset="0"/>
                <a:ea typeface="汉仪旗黑-55简" panose="00020600040101010101" charset="-122"/>
              </a:rPr>
              <a:t>SOP .</a:t>
            </a:r>
            <a:endParaRPr lang="en-US" altLang="zh-TW" sz="20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5056" name="文本框 215055"/>
          <p:cNvSpPr txBox="1"/>
          <p:nvPr/>
        </p:nvSpPr>
        <p:spPr>
          <a:xfrm>
            <a:off x="2533650" y="1665288"/>
            <a:ext cx="409575" cy="422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2200" b="1" u="none">
                <a:latin typeface="Arial" panose="020B0604020202020204" pitchFamily="34" charset="0"/>
                <a:ea typeface="汉仪旗黑-55简" panose="00020600040101010101" charset="-122"/>
              </a:rPr>
              <a:t>P</a:t>
            </a:r>
            <a:endParaRPr lang="en-US" altLang="zh-TW" sz="2200" b="1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215057" name="组合 215056"/>
          <p:cNvGrpSpPr/>
          <p:nvPr/>
        </p:nvGrpSpPr>
        <p:grpSpPr>
          <a:xfrm>
            <a:off x="1143000" y="1884363"/>
            <a:ext cx="3367088" cy="1860550"/>
            <a:chOff x="882" y="1752"/>
            <a:chExt cx="2121" cy="1172"/>
          </a:xfrm>
        </p:grpSpPr>
        <p:sp>
          <p:nvSpPr>
            <p:cNvPr id="215058" name="任意多边形 215057"/>
            <p:cNvSpPr/>
            <p:nvPr/>
          </p:nvSpPr>
          <p:spPr>
            <a:xfrm rot="116689">
              <a:off x="1311" y="1752"/>
              <a:ext cx="344" cy="266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59" name="任意多边形 215058"/>
            <p:cNvSpPr/>
            <p:nvPr/>
          </p:nvSpPr>
          <p:spPr>
            <a:xfrm rot="5515146">
              <a:off x="2083" y="1739"/>
              <a:ext cx="266" cy="352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60" name="文本框 215059"/>
            <p:cNvSpPr txBox="1"/>
            <p:nvPr/>
          </p:nvSpPr>
          <p:spPr>
            <a:xfrm>
              <a:off x="1696" y="2042"/>
              <a:ext cx="430" cy="26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endParaRPr lang="zh-CN" altLang="en-US" sz="2800" b="1" u="none" dirty="0">
                <a:latin typeface="Times New Roman" panose="02020603050405020304" pitchFamily="18" charset="0"/>
                <a:ea typeface="PMingLiU" panose="02020500000000000000" pitchFamily="18" charset="-120"/>
              </a:endParaRPr>
            </a:p>
          </p:txBody>
        </p:sp>
        <p:sp>
          <p:nvSpPr>
            <p:cNvPr id="215061" name="任意多边形 215060"/>
            <p:cNvSpPr/>
            <p:nvPr/>
          </p:nvSpPr>
          <p:spPr>
            <a:xfrm rot="-10694111">
              <a:off x="2126" y="2440"/>
              <a:ext cx="265" cy="285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62" name="任意多边形 215061"/>
            <p:cNvSpPr/>
            <p:nvPr/>
          </p:nvSpPr>
          <p:spPr>
            <a:xfrm rot="-5245800">
              <a:off x="1259" y="2411"/>
              <a:ext cx="332" cy="258"/>
            </a:xfrm>
            <a:custGeom>
              <a:avLst/>
              <a:gdLst>
                <a:gd name="txL" fmla="*/ 12427 w 21600"/>
                <a:gd name="txT" fmla="*/ 2912 h 21600"/>
                <a:gd name="txR" fmla="*/ 18227 w 21600"/>
                <a:gd name="txB" fmla="*/ 9246 h 21600"/>
              </a:gdLst>
              <a:ahLst/>
              <a:cxnLst>
                <a:cxn ang="270">
                  <a:pos x="15126" y="0"/>
                </a:cxn>
                <a:cxn ang="90">
                  <a:pos x="15126" y="12158"/>
                </a:cxn>
                <a:cxn ang="90">
                  <a:pos x="3237" y="21600"/>
                </a:cxn>
                <a:cxn ang="0">
                  <a:pos x="21600" y="6079"/>
                </a:cxn>
              </a:cxnLst>
              <a:rect l="txL" t="txT" r="txR" b="txB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arcTo wR="12427" hR="9246" stAng="-5400000" swAng="-5400000"/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arcTo wR="5953" hR="2912" stAng="10800000" swAng="5400000"/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5063" name="文本框 215062"/>
            <p:cNvSpPr txBox="1"/>
            <p:nvPr/>
          </p:nvSpPr>
          <p:spPr>
            <a:xfrm>
              <a:off x="882" y="2064"/>
              <a:ext cx="720" cy="24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(D3) A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15064" name="文本框 215063"/>
            <p:cNvSpPr txBox="1"/>
            <p:nvPr/>
          </p:nvSpPr>
          <p:spPr>
            <a:xfrm>
              <a:off x="1740" y="2592"/>
              <a:ext cx="516" cy="332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(D3)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15065" name="文本框 215064"/>
            <p:cNvSpPr txBox="1"/>
            <p:nvPr/>
          </p:nvSpPr>
          <p:spPr>
            <a:xfrm>
              <a:off x="2208" y="2108"/>
              <a:ext cx="795" cy="244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pPr algn="l">
                <a:lnSpc>
                  <a:spcPct val="100000"/>
                </a:lnSpc>
              </a:pPr>
              <a:r>
                <a:rPr lang="en-US" altLang="zh-TW" sz="2000" b="1" u="none">
                  <a:latin typeface="Arial" panose="020B0604020202020204" pitchFamily="34" charset="0"/>
                  <a:ea typeface="汉仪旗黑-55简" panose="00020600040101010101" charset="-122"/>
                </a:rPr>
                <a:t> D (D3)</a:t>
              </a:r>
              <a:endParaRPr lang="en-US" altLang="zh-TW" sz="2000" b="1" u="none"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</p:grpSp>
      <p:sp>
        <p:nvSpPr>
          <p:cNvPr id="215067" name="标题 215066"/>
          <p:cNvSpPr/>
          <p:nvPr>
            <p:ph type="title"/>
          </p:nvPr>
        </p:nvSpPr>
        <p:spPr>
          <a:xfrm>
            <a:off x="525463" y="590550"/>
            <a:ext cx="8153400" cy="573088"/>
          </a:xfrm>
          <a:noFill/>
          <a:ln>
            <a:noFill/>
          </a:ln>
        </p:spPr>
        <p:txBody>
          <a:bodyPr/>
          <a:p>
            <a:r>
              <a:rPr lang="en-US" altLang="zh-CN" sz="3200" b="1">
                <a:latin typeface="Arial" panose="020B0604020202020204" pitchFamily="34" charset="0"/>
                <a:ea typeface="汉仪文黑-85W" panose="00020600040101010101" charset="-122"/>
              </a:rPr>
              <a:t>D3</a:t>
            </a:r>
            <a:r>
              <a:rPr lang="zh-CN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和</a:t>
            </a:r>
            <a:r>
              <a:rPr lang="en-US" altLang="zh-CN" sz="3200" b="1">
                <a:latin typeface="Arial" panose="020B0604020202020204" pitchFamily="34" charset="0"/>
                <a:ea typeface="汉仪文黑-85W" panose="00020600040101010101" charset="-122"/>
              </a:rPr>
              <a:t>D6</a:t>
            </a:r>
            <a:r>
              <a:rPr lang="zh-CN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的</a:t>
            </a:r>
            <a:r>
              <a:rPr lang="en-US" altLang="zh-CN" sz="3200" b="1">
                <a:latin typeface="Arial" panose="020B0604020202020204" pitchFamily="34" charset="0"/>
                <a:ea typeface="汉仪文黑-85W" panose="00020600040101010101" charset="-122"/>
              </a:rPr>
              <a:t>PDCA</a:t>
            </a:r>
            <a:r>
              <a:rPr lang="zh-CN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的差异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4020" name="标题 214019"/>
          <p:cNvSpPr/>
          <p:nvPr>
            <p:ph type="title"/>
          </p:nvPr>
        </p:nvSpPr>
        <p:spPr>
          <a:xfrm>
            <a:off x="479425" y="608013"/>
            <a:ext cx="7953375" cy="503237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D7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: Prevent Actions</a:t>
            </a:r>
            <a:r>
              <a:rPr lang="en-US" altLang="zh-CN" sz="3200" b="1">
                <a:latin typeface="Arial" panose="020B0604020202020204" pitchFamily="34" charset="0"/>
                <a:ea typeface="汉仪文黑-85W" panose="00020600040101010101" charset="-122"/>
              </a:rPr>
              <a:t>  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(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避免再发生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)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14021" name="文本占位符 214020"/>
          <p:cNvSpPr>
            <a:spLocks noGrp="1"/>
          </p:cNvSpPr>
          <p:nvPr>
            <p:ph type="body" idx="1"/>
          </p:nvPr>
        </p:nvSpPr>
        <p:spPr>
          <a:xfrm>
            <a:off x="476250" y="1725613"/>
            <a:ext cx="8153400" cy="3538537"/>
          </a:xfrm>
          <a:noFill/>
          <a:ln>
            <a:noFill/>
          </a:ln>
        </p:spPr>
        <p:txBody>
          <a:bodyPr/>
          <a:p>
            <a:pPr>
              <a:buNone/>
            </a:pP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</a:rPr>
              <a:t>指文件更新</a:t>
            </a:r>
            <a:r>
              <a:rPr lang="en-US" altLang="zh-TW" sz="2400" b="1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b="1" dirty="0">
                <a:latin typeface="Arial" panose="020B0604020202020204" pitchFamily="34" charset="0"/>
                <a:ea typeface="汉仪旗黑-55简" panose="00020600040101010101" charset="-122"/>
              </a:rPr>
              <a:t>要有以下两种文件</a:t>
            </a:r>
            <a:endParaRPr lang="zh-TW" altLang="zh-CN" sz="2400" b="1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zh-TW" altLang="en-US" sz="2400" b="1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实际作业规范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.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程序及制程来避免此问题及其他相关问再发生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2.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并将之纳入质量作业作业系统及推 广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,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如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: FMEA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或 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General Rule </a:t>
            </a:r>
            <a:r>
              <a:rPr lang="zh-TW" altLang="en-US" sz="2400" dirty="0">
                <a:latin typeface="Arial" panose="020B0604020202020204" pitchFamily="34" charset="0"/>
                <a:ea typeface="汉仪旗黑-55简" panose="00020600040101010101" charset="-122"/>
              </a:rPr>
              <a:t>文件</a:t>
            </a:r>
            <a:endParaRPr lang="zh-TW" altLang="en-US" sz="2400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2996" name="标题 212995"/>
          <p:cNvSpPr/>
          <p:nvPr>
            <p:ph type="title"/>
          </p:nvPr>
        </p:nvSpPr>
        <p:spPr>
          <a:xfrm>
            <a:off x="468313" y="593725"/>
            <a:ext cx="8153400" cy="550863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D7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: Systematic Prevent Recommendations</a:t>
            </a:r>
            <a:endParaRPr lang="en-US" altLang="zh-TW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12997" name="文本占位符 212996"/>
          <p:cNvSpPr>
            <a:spLocks noGrp="1"/>
          </p:cNvSpPr>
          <p:nvPr>
            <p:ph type="body" idx="1"/>
          </p:nvPr>
        </p:nvSpPr>
        <p:spPr>
          <a:xfrm>
            <a:off x="519113" y="1770063"/>
            <a:ext cx="8153400" cy="3611562"/>
          </a:xfrm>
          <a:noFill/>
          <a:ln>
            <a:noFill/>
          </a:ln>
        </p:spPr>
        <p:txBody>
          <a:bodyPr/>
          <a:p>
            <a:r>
              <a:rPr lang="zh-TW" altLang="en-US" sz="2800" dirty="0">
                <a:ea typeface="汉仪旗黑-55简" panose="00020600040101010101" charset="-122"/>
              </a:rPr>
              <a:t>修正管理系统</a:t>
            </a:r>
            <a:endParaRPr lang="zh-TW" altLang="zh-CN" sz="2800" dirty="0">
              <a:ea typeface="汉仪旗黑-55简" panose="00020600040101010101" charset="-122"/>
            </a:endParaRPr>
          </a:p>
          <a:p>
            <a:endParaRPr lang="zh-TW" altLang="en-US" sz="2800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针对现有的作业或系统做修正</a:t>
            </a:r>
            <a:endParaRPr lang="zh-TW" altLang="zh-CN" dirty="0">
              <a:ea typeface="汉仪旗黑-55简" panose="00020600040101010101" charset="-122"/>
            </a:endParaRPr>
          </a:p>
          <a:p>
            <a:pPr lvl="1"/>
            <a:endParaRPr lang="zh-TW" altLang="en-US" dirty="0">
              <a:ea typeface="汉仪旗黑-55简" panose="00020600040101010101" charset="-122"/>
            </a:endParaRPr>
          </a:p>
          <a:p>
            <a:pPr lvl="1"/>
            <a:r>
              <a:rPr lang="zh-TW" altLang="en-US" dirty="0">
                <a:ea typeface="汉仪旗黑-55简" panose="00020600040101010101" charset="-122"/>
              </a:rPr>
              <a:t>另寻解决对策所替换的系统</a:t>
            </a:r>
            <a:br>
              <a:rPr lang="zh-TW" altLang="en-US" dirty="0">
                <a:ea typeface="汉仪旗黑-55简" panose="00020600040101010101" charset="-122"/>
              </a:rPr>
            </a:br>
            <a:endParaRPr lang="zh-TW" altLang="en-US" dirty="0"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10948" name="标题 210947"/>
          <p:cNvSpPr/>
          <p:nvPr>
            <p:ph type="title"/>
          </p:nvPr>
        </p:nvSpPr>
        <p:spPr>
          <a:xfrm>
            <a:off x="468313" y="601663"/>
            <a:ext cx="8153400" cy="546100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8D 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如何纳入知识管理体系</a:t>
            </a:r>
            <a:endParaRPr lang="zh-TW" altLang="en-US" sz="3200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10949" name="矩形 210948"/>
          <p:cNvSpPr/>
          <p:nvPr/>
        </p:nvSpPr>
        <p:spPr>
          <a:xfrm>
            <a:off x="1820863" y="1733550"/>
            <a:ext cx="1752600" cy="2133600"/>
          </a:xfrm>
          <a:prstGeom prst="rect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rgbClr val="000000"/>
            </a:outerShdw>
          </a:effectLst>
        </p:spPr>
        <p:txBody>
          <a:bodyPr/>
          <a:p>
            <a:endParaRPr lang="zh-CN" altLang="en-US"/>
          </a:p>
        </p:txBody>
      </p:sp>
      <p:sp>
        <p:nvSpPr>
          <p:cNvPr id="210950" name="矩形 210949"/>
          <p:cNvSpPr/>
          <p:nvPr/>
        </p:nvSpPr>
        <p:spPr>
          <a:xfrm>
            <a:off x="1668463" y="1581150"/>
            <a:ext cx="1752600" cy="2133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  <a:effectLst>
            <a:outerShdw dist="35921" dir="2699999" algn="ctr" rotWithShape="0">
              <a:srgbClr val="000000"/>
            </a:outerShdw>
          </a:effectLst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3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8D</a:t>
            </a:r>
            <a:endParaRPr lang="en-US" altLang="zh-TW" sz="36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51" name="矩形 210950"/>
          <p:cNvSpPr/>
          <p:nvPr/>
        </p:nvSpPr>
        <p:spPr>
          <a:xfrm>
            <a:off x="1739900" y="4552950"/>
            <a:ext cx="1600200" cy="1371600"/>
          </a:xfrm>
          <a:prstGeom prst="rect">
            <a:avLst/>
          </a:pr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>
              <a:lnSpc>
                <a:spcPct val="100000"/>
              </a:lnSpc>
            </a:pP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FMEA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52" name="矩形 210951"/>
          <p:cNvSpPr/>
          <p:nvPr/>
        </p:nvSpPr>
        <p:spPr>
          <a:xfrm>
            <a:off x="5378450" y="4552950"/>
            <a:ext cx="1903413" cy="1371600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l">
              <a:lnSpc>
                <a:spcPct val="100000"/>
              </a:lnSpc>
            </a:pPr>
            <a:r>
              <a:rPr lang="en-US" altLang="zh-TW" sz="2400" u="none" err="1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Positrol</a:t>
            </a: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 Plan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OCAP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TCM Form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53" name="文本框 210952"/>
          <p:cNvSpPr txBox="1"/>
          <p:nvPr/>
        </p:nvSpPr>
        <p:spPr>
          <a:xfrm>
            <a:off x="5645944" y="2231390"/>
            <a:ext cx="1368425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Process 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2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Control</a:t>
            </a:r>
            <a:endParaRPr lang="en-US" altLang="zh-TW" sz="24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210954" name="直接箭头连接符 210953"/>
          <p:cNvCxnSpPr>
            <a:stCxn id="210950" idx="3"/>
            <a:endCxn id="210953" idx="1"/>
          </p:cNvCxnSpPr>
          <p:nvPr/>
        </p:nvCxnSpPr>
        <p:spPr>
          <a:xfrm flipV="1">
            <a:off x="3421063" y="2646680"/>
            <a:ext cx="2224405" cy="127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210955" name="直接箭头连接符 210954"/>
          <p:cNvCxnSpPr>
            <a:stCxn id="210950" idx="2"/>
            <a:endCxn id="210951" idx="0"/>
          </p:cNvCxnSpPr>
          <p:nvPr/>
        </p:nvCxnSpPr>
        <p:spPr>
          <a:xfrm flipH="1">
            <a:off x="2540000" y="3714750"/>
            <a:ext cx="4763" cy="83820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210956" name="直接箭头连接符 210955"/>
          <p:cNvCxnSpPr>
            <a:stCxn id="210951" idx="3"/>
            <a:endCxn id="210952" idx="1"/>
          </p:cNvCxnSpPr>
          <p:nvPr/>
        </p:nvCxnSpPr>
        <p:spPr>
          <a:xfrm>
            <a:off x="3340100" y="5238750"/>
            <a:ext cx="2038350" cy="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cxnSp>
        <p:nvCxnSpPr>
          <p:cNvPr id="210957" name="直接箭头连接符 210956"/>
          <p:cNvCxnSpPr>
            <a:stCxn id="210952" idx="0"/>
            <a:endCxn id="210953" idx="2"/>
          </p:cNvCxnSpPr>
          <p:nvPr/>
        </p:nvCxnSpPr>
        <p:spPr>
          <a:xfrm flipV="1">
            <a:off x="6330315" y="3061335"/>
            <a:ext cx="0" cy="149161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210958" name="文本框 210957"/>
          <p:cNvSpPr txBox="1"/>
          <p:nvPr/>
        </p:nvSpPr>
        <p:spPr>
          <a:xfrm>
            <a:off x="3828098" y="1714659"/>
            <a:ext cx="1478280" cy="922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TECN: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Containment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Action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59" name="文本框 210958"/>
          <p:cNvSpPr txBox="1"/>
          <p:nvPr/>
        </p:nvSpPr>
        <p:spPr>
          <a:xfrm>
            <a:off x="6279198" y="3314859"/>
            <a:ext cx="1300480" cy="92202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ECN: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Permanent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TW" sz="18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Action</a:t>
            </a:r>
            <a:endParaRPr lang="en-US" altLang="zh-TW" sz="18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60" name="文本框 210959"/>
          <p:cNvSpPr txBox="1"/>
          <p:nvPr/>
        </p:nvSpPr>
        <p:spPr>
          <a:xfrm>
            <a:off x="4201160" y="2627472"/>
            <a:ext cx="63690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D3</a:t>
            </a:r>
            <a:endParaRPr lang="en-US" altLang="zh-TW" sz="2800" u="none">
              <a:solidFill>
                <a:srgbClr val="003399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61" name="文本框 210960"/>
          <p:cNvSpPr txBox="1"/>
          <p:nvPr/>
        </p:nvSpPr>
        <p:spPr>
          <a:xfrm>
            <a:off x="2615248" y="3956209"/>
            <a:ext cx="63690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D7</a:t>
            </a:r>
            <a:endParaRPr lang="en-US" altLang="zh-TW" sz="2800" u="none">
              <a:solidFill>
                <a:srgbClr val="003399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10962" name="文本框 210961"/>
          <p:cNvSpPr txBox="1"/>
          <p:nvPr/>
        </p:nvSpPr>
        <p:spPr>
          <a:xfrm>
            <a:off x="5596573" y="3484722"/>
            <a:ext cx="63690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>
              <a:lnSpc>
                <a:spcPct val="100000"/>
              </a:lnSpc>
            </a:pPr>
            <a:r>
              <a:rPr lang="en-US" altLang="zh-TW" sz="2800" u="none">
                <a:solidFill>
                  <a:srgbClr val="003399"/>
                </a:solidFill>
                <a:latin typeface="Arial" panose="020B0604020202020204" pitchFamily="34" charset="0"/>
                <a:ea typeface="汉仪旗黑-55简" panose="00020600040101010101" charset="-122"/>
              </a:rPr>
              <a:t>D6</a:t>
            </a:r>
            <a:endParaRPr lang="en-US" altLang="zh-TW" sz="2800" u="none">
              <a:solidFill>
                <a:srgbClr val="003399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8900" name="标题 208899"/>
          <p:cNvSpPr/>
          <p:nvPr>
            <p:ph type="title"/>
          </p:nvPr>
        </p:nvSpPr>
        <p:spPr>
          <a:xfrm>
            <a:off x="431800" y="592138"/>
            <a:ext cx="8153400" cy="530225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Q.C.C </a:t>
            </a:r>
            <a:r>
              <a:rPr lang="en-US" altLang="zh-TW" sz="3200" b="1">
                <a:latin typeface="Arial" panose="020B0604020202020204" pitchFamily="34" charset="0"/>
                <a:ea typeface="汉仪文黑-85W" panose="00020600040101010101" charset="-122"/>
              </a:rPr>
              <a:t>v.s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 8D</a:t>
            </a:r>
            <a:endParaRPr lang="en-US" altLang="zh-TW" sz="3200" b="1" i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08901" name="文本框 208900"/>
          <p:cNvSpPr txBox="1"/>
          <p:nvPr/>
        </p:nvSpPr>
        <p:spPr>
          <a:xfrm>
            <a:off x="4437063" y="2003425"/>
            <a:ext cx="4083050" cy="2159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D2: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问题描述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(PROBLEM DESCRIPTION)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2" name="文本框 208901"/>
          <p:cNvSpPr txBox="1"/>
          <p:nvPr/>
        </p:nvSpPr>
        <p:spPr>
          <a:xfrm>
            <a:off x="4419600" y="3527425"/>
            <a:ext cx="4260850" cy="381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D4: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要因分析及确认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(DEFINE AND VERIFY ROOT CAUSE)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3" name="文本框 208902"/>
          <p:cNvSpPr txBox="1"/>
          <p:nvPr/>
        </p:nvSpPr>
        <p:spPr>
          <a:xfrm>
            <a:off x="4448175" y="3921125"/>
            <a:ext cx="4260850" cy="5334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D5: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永久改善行动的拟定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(CHOOSE AND VERIFY  PERMANENT CORRECTIVE ACTION)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4" name="文本框 208903"/>
          <p:cNvSpPr txBox="1"/>
          <p:nvPr/>
        </p:nvSpPr>
        <p:spPr>
          <a:xfrm>
            <a:off x="5454650" y="2684463"/>
            <a:ext cx="1774825" cy="15716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endParaRPr lang="zh-CN" altLang="en-US" sz="900" u="none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8905" name="文本框 208904"/>
          <p:cNvSpPr txBox="1"/>
          <p:nvPr/>
        </p:nvSpPr>
        <p:spPr>
          <a:xfrm>
            <a:off x="4437063" y="1711325"/>
            <a:ext cx="3763962" cy="2603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D1: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成立小组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(USE TEAM APPROACH)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6" name="文本框 208905"/>
          <p:cNvSpPr txBox="1"/>
          <p:nvPr/>
        </p:nvSpPr>
        <p:spPr>
          <a:xfrm>
            <a:off x="4421188" y="2897188"/>
            <a:ext cx="3916362" cy="2619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D3: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暂时性防堵对策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(DEVELOP INTERIM CONTAINMENT ACTIONS)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7" name="文本框 208906"/>
          <p:cNvSpPr txBox="1"/>
          <p:nvPr/>
        </p:nvSpPr>
        <p:spPr>
          <a:xfrm>
            <a:off x="1192213" y="3267075"/>
            <a:ext cx="1398587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200" u="none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6.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目标设定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8" name="文本框 208907"/>
          <p:cNvSpPr txBox="1"/>
          <p:nvPr/>
        </p:nvSpPr>
        <p:spPr>
          <a:xfrm>
            <a:off x="1219200" y="4486275"/>
            <a:ext cx="13716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9.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对策实施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09" name="文本框 208908"/>
          <p:cNvSpPr txBox="1"/>
          <p:nvPr/>
        </p:nvSpPr>
        <p:spPr>
          <a:xfrm>
            <a:off x="1143000" y="4867275"/>
            <a:ext cx="1370013" cy="20161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200" u="none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10.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效果确认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0" name="文本框 208909"/>
          <p:cNvSpPr txBox="1"/>
          <p:nvPr/>
        </p:nvSpPr>
        <p:spPr>
          <a:xfrm>
            <a:off x="1143000" y="5095875"/>
            <a:ext cx="1524000" cy="228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11.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标准化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1" name="文本框 208910"/>
          <p:cNvSpPr txBox="1"/>
          <p:nvPr/>
        </p:nvSpPr>
        <p:spPr>
          <a:xfrm>
            <a:off x="1203325" y="5413375"/>
            <a:ext cx="1295400" cy="228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12.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工作检讨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2" name="文本框 208911"/>
          <p:cNvSpPr txBox="1"/>
          <p:nvPr/>
        </p:nvSpPr>
        <p:spPr>
          <a:xfrm>
            <a:off x="4437063" y="5324475"/>
            <a:ext cx="3017837" cy="39211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D7: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避免再发生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(PREVENT RECURRENCE)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3" name="文本框 208912"/>
          <p:cNvSpPr txBox="1"/>
          <p:nvPr/>
        </p:nvSpPr>
        <p:spPr>
          <a:xfrm>
            <a:off x="4421188" y="5857875"/>
            <a:ext cx="3727450" cy="381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D8: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完成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(RECOGNIZE TEAM &amp; INDIVUAL     CONTRIBUTION)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aphicFrame>
        <p:nvGraphicFramePr>
          <p:cNvPr id="208914" name="对象 208913"/>
          <p:cNvGraphicFramePr/>
          <p:nvPr/>
        </p:nvGraphicFramePr>
        <p:xfrm>
          <a:off x="1905000" y="1362075"/>
          <a:ext cx="5487988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5486400" imgH="297180" progId="Word.Document.8">
                  <p:embed/>
                </p:oleObj>
              </mc:Choice>
              <mc:Fallback>
                <p:oleObj name="" r:id="rId1" imgW="5486400" imgH="29718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905000" y="1362075"/>
                        <a:ext cx="5487988" cy="296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15" name="文本框 208914"/>
          <p:cNvSpPr txBox="1"/>
          <p:nvPr/>
        </p:nvSpPr>
        <p:spPr>
          <a:xfrm>
            <a:off x="1219200" y="1679575"/>
            <a:ext cx="13716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1.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圈的组成</a:t>
            </a:r>
            <a:endParaRPr lang="zh-TW" altLang="en-US" sz="1200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6" name="文本框 208915"/>
          <p:cNvSpPr txBox="1"/>
          <p:nvPr/>
        </p:nvSpPr>
        <p:spPr>
          <a:xfrm>
            <a:off x="1219200" y="1971675"/>
            <a:ext cx="13716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2.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主题选定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7" name="文本框 208916"/>
          <p:cNvSpPr txBox="1"/>
          <p:nvPr/>
        </p:nvSpPr>
        <p:spPr>
          <a:xfrm>
            <a:off x="1219200" y="2276475"/>
            <a:ext cx="13716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3.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活动计划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8" name="文本框 208917"/>
          <p:cNvSpPr txBox="1"/>
          <p:nvPr/>
        </p:nvSpPr>
        <p:spPr>
          <a:xfrm>
            <a:off x="1219200" y="2886075"/>
            <a:ext cx="13716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5.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现状把握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19" name="文本框 208918"/>
          <p:cNvSpPr txBox="1"/>
          <p:nvPr/>
        </p:nvSpPr>
        <p:spPr>
          <a:xfrm>
            <a:off x="1219200" y="2505075"/>
            <a:ext cx="13716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4.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工作分配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208920" name="直接箭头连接符 208919"/>
          <p:cNvCxnSpPr>
            <a:stCxn id="208916" idx="3"/>
            <a:endCxn id="208901" idx="1"/>
          </p:cNvCxnSpPr>
          <p:nvPr/>
        </p:nvCxnSpPr>
        <p:spPr>
          <a:xfrm flipV="1">
            <a:off x="2590800" y="2111375"/>
            <a:ext cx="1846580" cy="1397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208921" name="肘形连接符 208920"/>
          <p:cNvCxnSpPr>
            <a:endCxn id="208919" idx="3"/>
          </p:cNvCxnSpPr>
          <p:nvPr/>
        </p:nvCxnSpPr>
        <p:spPr>
          <a:xfrm rot="5400000">
            <a:off x="2407285" y="2018030"/>
            <a:ext cx="823913" cy="457200"/>
          </a:xfrm>
          <a:prstGeom prst="bentConnector2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triangle" w="med" len="med"/>
            <a:tailEnd type="triangle" w="med" len="med"/>
          </a:ln>
        </p:spPr>
      </p:cxnSp>
      <p:cxnSp>
        <p:nvCxnSpPr>
          <p:cNvPr id="208922" name="直接箭头连接符 208921"/>
          <p:cNvCxnSpPr/>
          <p:nvPr/>
        </p:nvCxnSpPr>
        <p:spPr>
          <a:xfrm>
            <a:off x="2590800" y="3038475"/>
            <a:ext cx="1798638" cy="4763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208923" name="肘形连接符 208922"/>
          <p:cNvCxnSpPr/>
          <p:nvPr/>
        </p:nvCxnSpPr>
        <p:spPr>
          <a:xfrm rot="-10800000" flipV="1">
            <a:off x="2590800" y="3038475"/>
            <a:ext cx="762000" cy="357188"/>
          </a:xfrm>
          <a:prstGeom prst="bentConnector3">
            <a:avLst>
              <a:gd name="adj1" fmla="val 50000"/>
            </a:avLst>
          </a:prstGeom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208924" name="文本框 208923"/>
          <p:cNvSpPr txBox="1"/>
          <p:nvPr/>
        </p:nvSpPr>
        <p:spPr>
          <a:xfrm>
            <a:off x="1219200" y="4073525"/>
            <a:ext cx="1358900" cy="228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8.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对策拟定</a:t>
            </a:r>
            <a:endParaRPr lang="zh-TW" altLang="en-US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8925" name="文本框 208924"/>
          <p:cNvSpPr txBox="1"/>
          <p:nvPr/>
        </p:nvSpPr>
        <p:spPr>
          <a:xfrm>
            <a:off x="1219200" y="3571875"/>
            <a:ext cx="13716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200" u="none">
                <a:latin typeface="Arial" panose="020B0604020202020204" pitchFamily="34" charset="0"/>
                <a:ea typeface="汉仪旗黑-55简" panose="00020600040101010101" charset="-122"/>
              </a:rPr>
              <a:t>7.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要因分析</a:t>
            </a:r>
            <a:endParaRPr lang="zh-TW" altLang="en-US" sz="12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208926" name="直接箭头连接符 208925"/>
          <p:cNvCxnSpPr>
            <a:stCxn id="208903" idx="1"/>
            <a:endCxn id="208924" idx="3"/>
          </p:cNvCxnSpPr>
          <p:nvPr/>
        </p:nvCxnSpPr>
        <p:spPr>
          <a:xfrm flipH="1">
            <a:off x="2578100" y="4187825"/>
            <a:ext cx="1870075" cy="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sp>
        <p:nvSpPr>
          <p:cNvPr id="208927" name="文本框 208926"/>
          <p:cNvSpPr txBox="1"/>
          <p:nvPr/>
        </p:nvSpPr>
        <p:spPr>
          <a:xfrm>
            <a:off x="4422775" y="4337050"/>
            <a:ext cx="4495800" cy="609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D6:</a:t>
            </a: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永久改善行动的实施及确认</a:t>
            </a:r>
            <a:endParaRPr lang="zh-TW" altLang="en-US" sz="1400" u="none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zh-TW" altLang="en-US" sz="1400" u="none" dirty="0">
                <a:latin typeface="Arial" panose="020B0604020202020204" pitchFamily="34" charset="0"/>
                <a:ea typeface="汉仪旗黑-55简" panose="00020600040101010101" charset="-122"/>
              </a:rPr>
              <a:t>   </a:t>
            </a: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(IMPLEMENT &amp; VALIDATE    PERMANENT 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TW" sz="1400" u="none">
                <a:latin typeface="Arial" panose="020B0604020202020204" pitchFamily="34" charset="0"/>
                <a:ea typeface="汉仪旗黑-55简" panose="00020600040101010101" charset="-122"/>
              </a:rPr>
              <a:t>CORRECTIVE ACTION)</a:t>
            </a:r>
            <a:endParaRPr lang="en-US" altLang="zh-TW" sz="1400" u="none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208928" name="直接箭头连接符 208927"/>
          <p:cNvCxnSpPr>
            <a:stCxn id="208908" idx="3"/>
            <a:endCxn id="208927" idx="1"/>
          </p:cNvCxnSpPr>
          <p:nvPr/>
        </p:nvCxnSpPr>
        <p:spPr>
          <a:xfrm>
            <a:off x="2590800" y="4638675"/>
            <a:ext cx="1831975" cy="3175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cxnSp>
        <p:nvCxnSpPr>
          <p:cNvPr id="208929" name="肘形连接符 208928"/>
          <p:cNvCxnSpPr/>
          <p:nvPr/>
        </p:nvCxnSpPr>
        <p:spPr>
          <a:xfrm rot="5400000">
            <a:off x="2578100" y="4649788"/>
            <a:ext cx="330200" cy="306387"/>
          </a:xfrm>
          <a:prstGeom prst="bentConnector2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triangle" w="med" len="med"/>
            <a:tailEnd type="triangle" w="med" len="med"/>
          </a:ln>
        </p:spPr>
      </p:cxnSp>
      <p:cxnSp>
        <p:nvCxnSpPr>
          <p:cNvPr id="208930" name="肘形连接符 208929"/>
          <p:cNvCxnSpPr/>
          <p:nvPr/>
        </p:nvCxnSpPr>
        <p:spPr>
          <a:xfrm rot="5400000">
            <a:off x="2406650" y="4776788"/>
            <a:ext cx="631825" cy="354012"/>
          </a:xfrm>
          <a:prstGeom prst="bentConnector2">
            <a:avLst/>
          </a:prstGeom>
          <a:ln w="9525" cap="flat" cmpd="sng">
            <a:solidFill>
              <a:schemeClr val="tx1"/>
            </a:solidFill>
            <a:prstDash val="solid"/>
            <a:miter/>
            <a:headEnd type="triangle" w="med" len="med"/>
            <a:tailEnd type="triangle" w="med" len="med"/>
          </a:ln>
        </p:spPr>
      </p:cxnSp>
      <p:cxnSp>
        <p:nvCxnSpPr>
          <p:cNvPr id="208931" name="直接箭头连接符 208930"/>
          <p:cNvCxnSpPr>
            <a:stCxn id="208911" idx="3"/>
            <a:endCxn id="208912" idx="1"/>
          </p:cNvCxnSpPr>
          <p:nvPr/>
        </p:nvCxnSpPr>
        <p:spPr>
          <a:xfrm flipV="1">
            <a:off x="2498725" y="5521325"/>
            <a:ext cx="1938338" cy="6350"/>
          </a:xfrm>
          <a:prstGeom prst="straightConnector1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cxnSp>
      <p:sp>
        <p:nvSpPr>
          <p:cNvPr id="208932" name="直接连接符 208931"/>
          <p:cNvSpPr/>
          <p:nvPr/>
        </p:nvSpPr>
        <p:spPr>
          <a:xfrm>
            <a:off x="2609850" y="3724275"/>
            <a:ext cx="175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  <p:sp>
        <p:nvSpPr>
          <p:cNvPr id="208933" name="直接连接符 208932"/>
          <p:cNvSpPr/>
          <p:nvPr/>
        </p:nvSpPr>
        <p:spPr>
          <a:xfrm>
            <a:off x="2590800" y="1819275"/>
            <a:ext cx="175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triangle" w="med" len="med"/>
            <a:tailEnd type="triangle" w="med" len="med"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5419" name="矩形 145418"/>
          <p:cNvSpPr/>
          <p:nvPr/>
        </p:nvSpPr>
        <p:spPr>
          <a:xfrm>
            <a:off x="533400" y="1524000"/>
            <a:ext cx="8153400" cy="45354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</a:lstStyle>
          <a:p>
            <a:pPr lvl="0"/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1)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什么是“问题”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?   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     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问题是</a:t>
            </a:r>
            <a:r>
              <a:rPr lang="zh-TW" altLang="en-US" sz="2000" dirty="0">
                <a:solidFill>
                  <a:srgbClr val="3333CC"/>
                </a:solidFill>
                <a:latin typeface="Arial" panose="020B0604020202020204" pitchFamily="34" charset="0"/>
                <a:ea typeface="汉仪旗黑-55简" panose="00020600040101010101" charset="-122"/>
              </a:rPr>
              <a:t>实际与理想之间的差距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en-US" altLang="zh-TW" sz="2000">
                <a:solidFill>
                  <a:srgbClr val="FF33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Gap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).</a:t>
            </a:r>
            <a:endParaRPr lang="en-US" altLang="zh-CN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2)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什么是问题的型态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?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      1.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异常性问题 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s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太大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      2.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结构性问题 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(</a:t>
            </a:r>
            <a:r>
              <a:rPr lang="en-US" altLang="zh-TW" sz="2000" err="1">
                <a:latin typeface="Arial" panose="020B0604020202020204" pitchFamily="34" charset="0"/>
                <a:ea typeface="汉仪旗黑-55简" panose="00020600040101010101" charset="-122"/>
              </a:rPr>
              <a:t>Xbar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太低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)</a:t>
            </a:r>
            <a:endParaRPr lang="en-US" altLang="zh-CN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3)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如何发掘问题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? 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      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把问题视作一座冰山</a:t>
            </a:r>
            <a:endParaRPr lang="zh-TW" altLang="en-US" sz="2000" dirty="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>
              <a:buNone/>
            </a:pP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       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(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使用工具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: 5 Why, 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亲和图法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,</a:t>
            </a:r>
            <a:r>
              <a:rPr lang="zh-TW" altLang="en-US" sz="2000" dirty="0">
                <a:latin typeface="Arial" panose="020B0604020202020204" pitchFamily="34" charset="0"/>
                <a:ea typeface="汉仪旗黑-55简" panose="00020600040101010101" charset="-122"/>
              </a:rPr>
              <a:t>关连图法</a:t>
            </a:r>
            <a:r>
              <a:rPr lang="en-US" altLang="zh-TW" sz="2000">
                <a:latin typeface="Arial" panose="020B0604020202020204" pitchFamily="34" charset="0"/>
                <a:ea typeface="汉仪旗黑-55简" panose="00020600040101010101" charset="-122"/>
              </a:rPr>
              <a:t>..)</a:t>
            </a:r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lvl="0"/>
            <a:endParaRPr lang="en-US" altLang="zh-TW" sz="20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145420" name="矩形 145419"/>
          <p:cNvSpPr/>
          <p:nvPr/>
        </p:nvSpPr>
        <p:spPr>
          <a:xfrm>
            <a:off x="3078163" y="688975"/>
            <a:ext cx="262255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00000"/>
              </a:lnSpc>
            </a:pPr>
            <a:r>
              <a:rPr lang="zh-TW" altLang="en-US" sz="2400" b="1" u="none" dirty="0">
                <a:solidFill>
                  <a:schemeClr val="tx2"/>
                </a:solidFill>
                <a:latin typeface="Arial" panose="020B0604020202020204" pitchFamily="34" charset="0"/>
                <a:ea typeface="汉仪文黑-85W" panose="00020600040101010101" charset="-122"/>
              </a:rPr>
              <a:t>掌握“问题”之要领</a:t>
            </a:r>
            <a:endParaRPr lang="zh-TW" altLang="en-US" sz="2400" b="1" u="none" dirty="0">
              <a:solidFill>
                <a:schemeClr val="tx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7876" name="标题 207875"/>
          <p:cNvSpPr/>
          <p:nvPr>
            <p:ph type="title"/>
          </p:nvPr>
        </p:nvSpPr>
        <p:spPr>
          <a:xfrm>
            <a:off x="533400" y="606425"/>
            <a:ext cx="8153400" cy="488950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公司解决问题工具的共同语言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207918" name="组合 207917"/>
          <p:cNvGrpSpPr/>
          <p:nvPr/>
        </p:nvGrpSpPr>
        <p:grpSpPr>
          <a:xfrm>
            <a:off x="355600" y="1198563"/>
            <a:ext cx="8091488" cy="5270500"/>
            <a:chOff x="288" y="755"/>
            <a:chExt cx="4896" cy="3356"/>
          </a:xfrm>
        </p:grpSpPr>
        <p:grpSp>
          <p:nvGrpSpPr>
            <p:cNvPr id="207877" name="组合 207876"/>
            <p:cNvGrpSpPr/>
            <p:nvPr/>
          </p:nvGrpSpPr>
          <p:grpSpPr>
            <a:xfrm>
              <a:off x="1352" y="1882"/>
              <a:ext cx="712" cy="741"/>
              <a:chOff x="1296" y="1872"/>
              <a:chExt cx="816" cy="864"/>
            </a:xfrm>
          </p:grpSpPr>
          <p:sp useBgFill="1">
            <p:nvSpPr>
              <p:cNvPr id="207878" name="椭圆 207877"/>
              <p:cNvSpPr/>
              <p:nvPr/>
            </p:nvSpPr>
            <p:spPr>
              <a:xfrm>
                <a:off x="1296" y="1872"/>
                <a:ext cx="816" cy="864"/>
              </a:xfrm>
              <a:prstGeom prst="ellips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 useBgFill="1">
            <p:nvSpPr>
              <p:cNvPr id="207879" name="椭圆 207878"/>
              <p:cNvSpPr/>
              <p:nvPr/>
            </p:nvSpPr>
            <p:spPr>
              <a:xfrm>
                <a:off x="1344" y="1920"/>
                <a:ext cx="720" cy="768"/>
              </a:xfrm>
              <a:prstGeom prst="ellips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>
                  <a:lnSpc>
                    <a:spcPct val="100000"/>
                  </a:lnSpc>
                </a:pPr>
                <a:endParaRPr lang="zh-CN" altLang="en-US" sz="1600" u="none" dirty="0">
                  <a:solidFill>
                    <a:srgbClr val="000000"/>
                  </a:solidFill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</p:txBody>
          </p:sp>
        </p:grpSp>
        <p:sp>
          <p:nvSpPr>
            <p:cNvPr id="207880" name="矩形 207879"/>
            <p:cNvSpPr/>
            <p:nvPr/>
          </p:nvSpPr>
          <p:spPr>
            <a:xfrm>
              <a:off x="1425" y="2088"/>
              <a:ext cx="603" cy="3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t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Problem 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Solving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207881" name="组合 207880"/>
            <p:cNvGrpSpPr/>
            <p:nvPr/>
          </p:nvGrpSpPr>
          <p:grpSpPr>
            <a:xfrm>
              <a:off x="3560" y="1930"/>
              <a:ext cx="712" cy="741"/>
              <a:chOff x="1296" y="1872"/>
              <a:chExt cx="816" cy="864"/>
            </a:xfrm>
          </p:grpSpPr>
          <p:sp useBgFill="1">
            <p:nvSpPr>
              <p:cNvPr id="207882" name="椭圆 207881"/>
              <p:cNvSpPr/>
              <p:nvPr/>
            </p:nvSpPr>
            <p:spPr>
              <a:xfrm>
                <a:off x="1296" y="1872"/>
                <a:ext cx="816" cy="864"/>
              </a:xfrm>
              <a:prstGeom prst="ellips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 useBgFill="1">
            <p:nvSpPr>
              <p:cNvPr id="207883" name="椭圆 207882"/>
              <p:cNvSpPr/>
              <p:nvPr/>
            </p:nvSpPr>
            <p:spPr>
              <a:xfrm>
                <a:off x="1344" y="1920"/>
                <a:ext cx="720" cy="768"/>
              </a:xfrm>
              <a:prstGeom prst="ellips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 anchorCtr="0"/>
              <a:p>
                <a:pPr>
                  <a:lnSpc>
                    <a:spcPct val="100000"/>
                  </a:lnSpc>
                </a:pPr>
                <a:endParaRPr lang="zh-CN" altLang="en-US" sz="1600" u="none" dirty="0">
                  <a:solidFill>
                    <a:srgbClr val="000000"/>
                  </a:solidFill>
                  <a:latin typeface="Times New Roman" panose="02020603050405020304" pitchFamily="18" charset="0"/>
                  <a:ea typeface="PMingLiU" panose="02020500000000000000" pitchFamily="18" charset="-120"/>
                </a:endParaRPr>
              </a:p>
            </p:txBody>
          </p:sp>
        </p:grpSp>
        <p:sp>
          <p:nvSpPr>
            <p:cNvPr id="207884" name="矩形 207883"/>
            <p:cNvSpPr/>
            <p:nvPr/>
          </p:nvSpPr>
          <p:spPr>
            <a:xfrm>
              <a:off x="3585" y="2117"/>
              <a:ext cx="699" cy="3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t" anchorCtr="0">
              <a:spAutoFit/>
            </a:bodyPr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Problem 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Prevention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7885" name="椭圆 207884"/>
            <p:cNvSpPr/>
            <p:nvPr/>
          </p:nvSpPr>
          <p:spPr>
            <a:xfrm>
              <a:off x="2496" y="1438"/>
              <a:ext cx="754" cy="741"/>
            </a:xfrm>
            <a:prstGeom prst="ellipse">
              <a:avLst/>
            </a:prstGeom>
            <a:solidFill>
              <a:srgbClr val="FFFF66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IEE</a:t>
              </a: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统计</a:t>
              </a:r>
              <a:endPara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工具箱</a:t>
              </a: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,QC7,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新</a:t>
              </a: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QC7</a:t>
              </a: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手法</a:t>
              </a:r>
              <a:endParaRPr lang="zh-TW" altLang="en-US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86" name="椭圆 207885"/>
            <p:cNvSpPr/>
            <p:nvPr/>
          </p:nvSpPr>
          <p:spPr>
            <a:xfrm>
              <a:off x="2112" y="3535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4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Key Notes</a:t>
              </a:r>
              <a:endPara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4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Study and</a:t>
              </a:r>
              <a:endPara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4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Control</a:t>
              </a:r>
              <a:endPara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87" name="椭圆 207886"/>
            <p:cNvSpPr/>
            <p:nvPr/>
          </p:nvSpPr>
          <p:spPr>
            <a:xfrm>
              <a:off x="288" y="3343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SPC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Tools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88" name="椭圆 207887"/>
            <p:cNvSpPr/>
            <p:nvPr/>
          </p:nvSpPr>
          <p:spPr>
            <a:xfrm>
              <a:off x="912" y="2767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Control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7889" name="椭圆 207888"/>
            <p:cNvSpPr/>
            <p:nvPr/>
          </p:nvSpPr>
          <p:spPr>
            <a:xfrm>
              <a:off x="3072" y="3007"/>
              <a:ext cx="576" cy="576"/>
            </a:xfrm>
            <a:prstGeom prst="ellipse">
              <a:avLst/>
            </a:prstGeom>
            <a:solidFill>
              <a:srgbClr val="FFFF66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FMEA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90" name="椭圆 207889"/>
            <p:cNvSpPr/>
            <p:nvPr/>
          </p:nvSpPr>
          <p:spPr>
            <a:xfrm>
              <a:off x="672" y="1231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CI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91" name="椭圆 207890"/>
            <p:cNvSpPr/>
            <p:nvPr/>
          </p:nvSpPr>
          <p:spPr>
            <a:xfrm>
              <a:off x="4608" y="2095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APQP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92" name="椭圆 207891"/>
            <p:cNvSpPr/>
            <p:nvPr/>
          </p:nvSpPr>
          <p:spPr>
            <a:xfrm>
              <a:off x="4272" y="1135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QFD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 useBgFill="1">
          <p:nvSpPr>
            <p:cNvPr id="207893" name="椭圆 207892"/>
            <p:cNvSpPr/>
            <p:nvPr/>
          </p:nvSpPr>
          <p:spPr>
            <a:xfrm>
              <a:off x="2544" y="755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Business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Goal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7894" name="直接箭头连接符 207893"/>
            <p:cNvCxnSpPr>
              <a:stCxn id="207890" idx="5"/>
              <a:endCxn id="207878" idx="1"/>
            </p:cNvCxnSpPr>
            <p:nvPr/>
          </p:nvCxnSpPr>
          <p:spPr>
            <a:xfrm>
              <a:off x="1164" y="1723"/>
              <a:ext cx="292" cy="268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895" name="直接箭头连接符 207894"/>
            <p:cNvCxnSpPr>
              <a:stCxn id="207887" idx="7"/>
              <a:endCxn id="207888" idx="3"/>
            </p:cNvCxnSpPr>
            <p:nvPr/>
          </p:nvCxnSpPr>
          <p:spPr>
            <a:xfrm flipV="1">
              <a:off x="780" y="3259"/>
              <a:ext cx="216" cy="168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896" name="直接箭头连接符 207895"/>
            <p:cNvCxnSpPr>
              <a:stCxn id="207886" idx="2"/>
              <a:endCxn id="207888" idx="5"/>
            </p:cNvCxnSpPr>
            <p:nvPr/>
          </p:nvCxnSpPr>
          <p:spPr>
            <a:xfrm flipH="1" flipV="1">
              <a:off x="1404" y="3259"/>
              <a:ext cx="708" cy="564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897" name="直接箭头连接符 207896"/>
            <p:cNvCxnSpPr>
              <a:stCxn id="207889" idx="7"/>
              <a:endCxn id="207882" idx="4"/>
            </p:cNvCxnSpPr>
            <p:nvPr/>
          </p:nvCxnSpPr>
          <p:spPr>
            <a:xfrm flipV="1">
              <a:off x="3564" y="2671"/>
              <a:ext cx="352" cy="42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898" name="直接箭头连接符 207897"/>
            <p:cNvCxnSpPr>
              <a:stCxn id="207889" idx="6"/>
              <a:endCxn id="207891" idx="3"/>
            </p:cNvCxnSpPr>
            <p:nvPr/>
          </p:nvCxnSpPr>
          <p:spPr>
            <a:xfrm flipV="1">
              <a:off x="3648" y="2587"/>
              <a:ext cx="1044" cy="708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899" name="直接箭头连接符 207898"/>
            <p:cNvCxnSpPr>
              <a:stCxn id="207891" idx="2"/>
              <a:endCxn id="207882" idx="6"/>
            </p:cNvCxnSpPr>
            <p:nvPr/>
          </p:nvCxnSpPr>
          <p:spPr>
            <a:xfrm flipH="1" flipV="1">
              <a:off x="4272" y="2301"/>
              <a:ext cx="336" cy="82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900" name="直接箭头连接符 207899"/>
            <p:cNvCxnSpPr>
              <a:stCxn id="207892" idx="5"/>
              <a:endCxn id="207891" idx="0"/>
            </p:cNvCxnSpPr>
            <p:nvPr/>
          </p:nvCxnSpPr>
          <p:spPr>
            <a:xfrm>
              <a:off x="4764" y="1627"/>
              <a:ext cx="132" cy="468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901" name="直接箭头连接符 207900"/>
            <p:cNvCxnSpPr>
              <a:stCxn id="207892" idx="3"/>
              <a:endCxn id="207882" idx="7"/>
            </p:cNvCxnSpPr>
            <p:nvPr/>
          </p:nvCxnSpPr>
          <p:spPr>
            <a:xfrm flipH="1">
              <a:off x="4168" y="1627"/>
              <a:ext cx="188" cy="412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902" name="直接箭头连接符 207901"/>
            <p:cNvCxnSpPr>
              <a:stCxn id="207885" idx="2"/>
              <a:endCxn id="207879" idx="7"/>
            </p:cNvCxnSpPr>
            <p:nvPr/>
          </p:nvCxnSpPr>
          <p:spPr>
            <a:xfrm flipH="1">
              <a:off x="1930" y="1809"/>
              <a:ext cx="566" cy="211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903" name="直接箭头连接符 207902"/>
            <p:cNvCxnSpPr>
              <a:stCxn id="207885" idx="5"/>
              <a:endCxn id="207883" idx="2"/>
            </p:cNvCxnSpPr>
            <p:nvPr/>
          </p:nvCxnSpPr>
          <p:spPr>
            <a:xfrm>
              <a:off x="3140" y="2070"/>
              <a:ext cx="462" cy="231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lg" len="med"/>
            </a:ln>
          </p:spPr>
        </p:cxnSp>
        <p:cxnSp>
          <p:nvCxnSpPr>
            <p:cNvPr id="207904" name="直接箭头连接符 207903"/>
            <p:cNvCxnSpPr>
              <a:stCxn id="207893" idx="3"/>
              <a:endCxn id="207878" idx="0"/>
            </p:cNvCxnSpPr>
            <p:nvPr/>
          </p:nvCxnSpPr>
          <p:spPr>
            <a:xfrm flipH="1">
              <a:off x="1708" y="1247"/>
              <a:ext cx="920" cy="635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med" len="med"/>
              <a:tailEnd type="none" w="lg" len="med"/>
            </a:ln>
          </p:spPr>
        </p:cxnSp>
        <p:cxnSp>
          <p:nvCxnSpPr>
            <p:cNvPr id="207905" name="直接箭头连接符 207904"/>
            <p:cNvCxnSpPr>
              <a:stCxn id="207893" idx="5"/>
              <a:endCxn id="207883" idx="1"/>
            </p:cNvCxnSpPr>
            <p:nvPr/>
          </p:nvCxnSpPr>
          <p:spPr>
            <a:xfrm>
              <a:off x="3036" y="1247"/>
              <a:ext cx="658" cy="821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med" len="med"/>
              <a:tailEnd type="none" w="lg" len="med"/>
            </a:ln>
          </p:spPr>
        </p:cxnSp>
        <p:sp>
          <p:nvSpPr>
            <p:cNvPr id="207906" name="椭圆 207905"/>
            <p:cNvSpPr/>
            <p:nvPr/>
          </p:nvSpPr>
          <p:spPr>
            <a:xfrm>
              <a:off x="1776" y="2815"/>
              <a:ext cx="576" cy="576"/>
            </a:xfrm>
            <a:prstGeom prst="ellipse">
              <a:avLst/>
            </a:prstGeom>
            <a:solidFill>
              <a:srgbClr val="FFFF66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8-D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7907" name="直接箭头连接符 207906"/>
            <p:cNvCxnSpPr>
              <a:stCxn id="207906" idx="1"/>
              <a:endCxn id="207879" idx="4"/>
            </p:cNvCxnSpPr>
            <p:nvPr/>
          </p:nvCxnSpPr>
          <p:spPr>
            <a:xfrm flipH="1" flipV="1">
              <a:off x="1708" y="2582"/>
              <a:ext cx="152" cy="317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207908" name="直接箭头连接符 207907"/>
            <p:cNvCxnSpPr>
              <a:stCxn id="207888" idx="7"/>
              <a:endCxn id="207879" idx="3"/>
            </p:cNvCxnSpPr>
            <p:nvPr/>
          </p:nvCxnSpPr>
          <p:spPr>
            <a:xfrm flipV="1">
              <a:off x="1404" y="2485"/>
              <a:ext cx="82" cy="366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207909" name="直接箭头连接符 207908"/>
            <p:cNvCxnSpPr>
              <a:stCxn id="207886" idx="6"/>
              <a:endCxn id="207889" idx="4"/>
            </p:cNvCxnSpPr>
            <p:nvPr/>
          </p:nvCxnSpPr>
          <p:spPr>
            <a:xfrm flipV="1">
              <a:off x="2688" y="3583"/>
              <a:ext cx="672" cy="240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207910" name="直接箭头连接符 207909"/>
            <p:cNvCxnSpPr>
              <a:stCxn id="207906" idx="5"/>
              <a:endCxn id="207889" idx="3"/>
            </p:cNvCxnSpPr>
            <p:nvPr/>
          </p:nvCxnSpPr>
          <p:spPr>
            <a:xfrm>
              <a:off x="2268" y="3307"/>
              <a:ext cx="888" cy="192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sp useBgFill="1">
          <p:nvSpPr>
            <p:cNvPr id="207911" name="椭圆 207910"/>
            <p:cNvSpPr/>
            <p:nvPr/>
          </p:nvSpPr>
          <p:spPr>
            <a:xfrm>
              <a:off x="3984" y="3055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RADS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7912" name="曲线连接符 207911"/>
            <p:cNvCxnSpPr>
              <a:stCxn id="207911" idx="0"/>
              <a:endCxn id="207883" idx="5"/>
            </p:cNvCxnSpPr>
            <p:nvPr/>
          </p:nvCxnSpPr>
          <p:spPr>
            <a:xfrm rot="-16200000" flipH="1">
              <a:off x="3944" y="2727"/>
              <a:ext cx="522" cy="134"/>
            </a:xfrm>
            <a:prstGeom prst="curvedConnector3">
              <a:avLst>
                <a:gd name="adj1" fmla="val 40806"/>
              </a:avLst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 useBgFill="1">
          <p:nvSpPr>
            <p:cNvPr id="207913" name="椭圆 207912"/>
            <p:cNvSpPr/>
            <p:nvPr/>
          </p:nvSpPr>
          <p:spPr>
            <a:xfrm>
              <a:off x="3456" y="1039"/>
              <a:ext cx="576" cy="576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6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FTA</a:t>
              </a:r>
              <a:endParaRPr lang="en-US" altLang="zh-TW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7914" name="直接箭头连接符 207913"/>
            <p:cNvCxnSpPr>
              <a:stCxn id="207913" idx="4"/>
              <a:endCxn id="207883" idx="0"/>
            </p:cNvCxnSpPr>
            <p:nvPr/>
          </p:nvCxnSpPr>
          <p:spPr>
            <a:xfrm>
              <a:off x="3744" y="1615"/>
              <a:ext cx="172" cy="356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 useBgFill="1">
          <p:nvSpPr>
            <p:cNvPr id="207915" name="椭圆 207914"/>
            <p:cNvSpPr/>
            <p:nvPr/>
          </p:nvSpPr>
          <p:spPr>
            <a:xfrm>
              <a:off x="2510" y="2266"/>
              <a:ext cx="754" cy="741"/>
            </a:xfrm>
            <a:prstGeom prst="ellips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知识管理</a:t>
              </a:r>
              <a:endPara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信息系统</a:t>
              </a:r>
              <a:endParaRPr lang="zh-TW" altLang="en-US" sz="16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6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平台</a:t>
              </a:r>
              <a:endParaRPr lang="zh-TW" altLang="en-US" sz="16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7916" name="直接箭头连接符 207915"/>
            <p:cNvCxnSpPr>
              <a:stCxn id="207915" idx="2"/>
              <a:endCxn id="207880" idx="3"/>
            </p:cNvCxnSpPr>
            <p:nvPr/>
          </p:nvCxnSpPr>
          <p:spPr>
            <a:xfrm flipH="1" flipV="1">
              <a:off x="2028" y="2274"/>
              <a:ext cx="482" cy="363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cxnSp>
          <p:nvCxnSpPr>
            <p:cNvPr id="207917" name="直接箭头连接符 207916"/>
            <p:cNvCxnSpPr>
              <a:stCxn id="207915" idx="6"/>
              <a:endCxn id="207883" idx="3"/>
            </p:cNvCxnSpPr>
            <p:nvPr/>
          </p:nvCxnSpPr>
          <p:spPr>
            <a:xfrm flipV="1">
              <a:off x="3264" y="2533"/>
              <a:ext cx="430" cy="104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6852" name="标题 206851"/>
          <p:cNvSpPr/>
          <p:nvPr>
            <p:ph type="title"/>
          </p:nvPr>
        </p:nvSpPr>
        <p:spPr>
          <a:xfrm>
            <a:off x="439738" y="574675"/>
            <a:ext cx="8153400" cy="619125"/>
          </a:xfrm>
          <a:noFill/>
          <a:ln>
            <a:noFill/>
          </a:ln>
        </p:spPr>
        <p:txBody>
          <a:bodyPr/>
          <a:p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原文全名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sp>
        <p:nvSpPr>
          <p:cNvPr id="206853" name="文本占位符 206852"/>
          <p:cNvSpPr>
            <a:spLocks noGrp="1"/>
          </p:cNvSpPr>
          <p:nvPr>
            <p:ph type="body" idx="1"/>
          </p:nvPr>
        </p:nvSpPr>
        <p:spPr>
          <a:xfrm>
            <a:off x="461963" y="1379538"/>
            <a:ext cx="8153400" cy="4941887"/>
          </a:xfrm>
          <a:noFill/>
          <a:ln>
            <a:noFill/>
          </a:ln>
        </p:spPr>
        <p:txBody>
          <a:bodyPr/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8-D: Eight-Disciplines of Problem Solving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FMEA: Failure Modes&amp; Effects Analysis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APQP : </a:t>
            </a:r>
            <a:r>
              <a:rPr lang="en-US" altLang="zh-TW" sz="2400" err="1">
                <a:latin typeface="Arial" panose="020B0604020202020204" pitchFamily="34" charset="0"/>
                <a:ea typeface="汉仪旗黑-55简" panose="00020600040101010101" charset="-122"/>
              </a:rPr>
              <a:t>Adrvance</a:t>
            </a:r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 Product Quality Planning 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DOE : Design of Experiments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EI&amp;PM : Employee Involvement &amp; Participative Management  </a:t>
            </a:r>
            <a:endParaRPr lang="en-US" altLang="zh-CN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FTA : Fault Tree Analysis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CI : Continuous Improvement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QC : Quality Circles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QFD : Quality Function Deployment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r>
              <a:rPr lang="en-US" altLang="zh-TW" sz="2400">
                <a:latin typeface="Arial" panose="020B0604020202020204" pitchFamily="34" charset="0"/>
                <a:ea typeface="汉仪旗黑-55简" panose="00020600040101010101" charset="-122"/>
              </a:rPr>
              <a:t>SPC : Statistical Process Control</a:t>
            </a:r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  <a:p>
            <a:endParaRPr lang="en-US" altLang="zh-TW" sz="240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28" name="文本框 205827"/>
          <p:cNvSpPr txBox="1"/>
          <p:nvPr/>
        </p:nvSpPr>
        <p:spPr>
          <a:xfrm>
            <a:off x="919163" y="2707006"/>
            <a:ext cx="1836737" cy="8312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2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找出问题点</a:t>
            </a:r>
            <a:endParaRPr lang="zh-TW" altLang="en-US" sz="2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  <a:p>
            <a:pPr fontAlgn="t">
              <a:lnSpc>
                <a:spcPct val="100000"/>
              </a:lnSpc>
            </a:pPr>
            <a:endParaRPr lang="zh-TW" altLang="en-US" sz="2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29" name="文本框 205828"/>
          <p:cNvSpPr txBox="1"/>
          <p:nvPr/>
        </p:nvSpPr>
        <p:spPr>
          <a:xfrm>
            <a:off x="5378450" y="2629218"/>
            <a:ext cx="2170113" cy="8312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2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现状的把握及目标的设定</a:t>
            </a:r>
            <a:endParaRPr lang="zh-TW" altLang="en-US" sz="2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30" name="文本框 205829"/>
          <p:cNvSpPr txBox="1"/>
          <p:nvPr/>
        </p:nvSpPr>
        <p:spPr>
          <a:xfrm>
            <a:off x="3082925" y="4126231"/>
            <a:ext cx="2133600" cy="83121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2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表示原因及结果的关系</a:t>
            </a:r>
            <a:endParaRPr lang="zh-TW" altLang="en-US" sz="2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31" name="椭圆 205830"/>
          <p:cNvSpPr/>
          <p:nvPr/>
        </p:nvSpPr>
        <p:spPr>
          <a:xfrm>
            <a:off x="3116263" y="5795963"/>
            <a:ext cx="2070100" cy="671512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none" lIns="90000" tIns="46800" rIns="90000" bIns="46800" anchor="ctr" anchorCtr="0"/>
          <a:p>
            <a:pPr fontAlgn="t">
              <a:lnSpc>
                <a:spcPct val="100000"/>
              </a:lnSpc>
            </a:pPr>
            <a:r>
              <a:rPr lang="zh-TW" altLang="en-US" sz="2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要因的解析</a:t>
            </a:r>
            <a:endParaRPr lang="zh-TW" altLang="en-US" sz="2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cxnSp>
        <p:nvCxnSpPr>
          <p:cNvPr id="205832" name="肘形连接符 205831"/>
          <p:cNvCxnSpPr>
            <a:stCxn id="205828" idx="2"/>
            <a:endCxn id="205831" idx="2"/>
          </p:cNvCxnSpPr>
          <p:nvPr/>
        </p:nvCxnSpPr>
        <p:spPr>
          <a:xfrm rot="5400000" flipV="1">
            <a:off x="1180148" y="4195763"/>
            <a:ext cx="2593975" cy="1278890"/>
          </a:xfrm>
          <a:prstGeom prst="bentConnector2">
            <a:avLst/>
          </a:prstGeom>
          <a:ln w="34925" cap="flat" cmpd="sng">
            <a:solidFill>
              <a:srgbClr val="000000"/>
            </a:solidFill>
            <a:prstDash val="solid"/>
            <a:miter/>
            <a:headEnd type="none" w="med" len="med"/>
            <a:tailEnd type="triangle" w="med" len="med"/>
          </a:ln>
        </p:spPr>
      </p:cxnSp>
      <p:cxnSp>
        <p:nvCxnSpPr>
          <p:cNvPr id="205833" name="肘形连接符 205832"/>
          <p:cNvCxnSpPr>
            <a:stCxn id="205829" idx="2"/>
            <a:endCxn id="205831" idx="6"/>
          </p:cNvCxnSpPr>
          <p:nvPr/>
        </p:nvCxnSpPr>
        <p:spPr>
          <a:xfrm rot="5400000">
            <a:off x="4489450" y="4157980"/>
            <a:ext cx="2671445" cy="1276985"/>
          </a:xfrm>
          <a:prstGeom prst="bentConnector2">
            <a:avLst/>
          </a:prstGeom>
          <a:ln w="34925" cap="flat" cmpd="sng">
            <a:solidFill>
              <a:srgbClr val="000000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205834" name="直接连接符 205833"/>
          <p:cNvSpPr/>
          <p:nvPr/>
        </p:nvSpPr>
        <p:spPr>
          <a:xfrm>
            <a:off x="2740025" y="3016250"/>
            <a:ext cx="2654300" cy="0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835" name="直接连接符 205834"/>
          <p:cNvSpPr/>
          <p:nvPr/>
        </p:nvSpPr>
        <p:spPr>
          <a:xfrm flipH="1">
            <a:off x="2724150" y="3154363"/>
            <a:ext cx="2654300" cy="0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cxnSp>
        <p:nvCxnSpPr>
          <p:cNvPr id="205836" name="直接箭头连接符 205835"/>
          <p:cNvCxnSpPr>
            <a:stCxn id="205830" idx="2"/>
            <a:endCxn id="205831" idx="0"/>
          </p:cNvCxnSpPr>
          <p:nvPr/>
        </p:nvCxnSpPr>
        <p:spPr>
          <a:xfrm>
            <a:off x="4149725" y="4957128"/>
            <a:ext cx="1905" cy="838835"/>
          </a:xfrm>
          <a:prstGeom prst="straightConnector1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cxnSp>
      <p:sp>
        <p:nvSpPr>
          <p:cNvPr id="205837" name="直接连接符 205836"/>
          <p:cNvSpPr/>
          <p:nvPr/>
        </p:nvSpPr>
        <p:spPr>
          <a:xfrm flipH="1" flipV="1">
            <a:off x="2443163" y="3513138"/>
            <a:ext cx="604837" cy="877887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838" name="直接连接符 205837"/>
          <p:cNvSpPr/>
          <p:nvPr/>
        </p:nvSpPr>
        <p:spPr>
          <a:xfrm>
            <a:off x="2214563" y="3513138"/>
            <a:ext cx="898525" cy="1182687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839" name="直接连接符 205838"/>
          <p:cNvSpPr/>
          <p:nvPr/>
        </p:nvSpPr>
        <p:spPr>
          <a:xfrm flipV="1">
            <a:off x="5202238" y="3436938"/>
            <a:ext cx="746125" cy="1014412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840" name="直接连接符 205839"/>
          <p:cNvSpPr/>
          <p:nvPr/>
        </p:nvSpPr>
        <p:spPr>
          <a:xfrm flipH="1">
            <a:off x="5262563" y="3436938"/>
            <a:ext cx="838200" cy="1212850"/>
          </a:xfrm>
          <a:prstGeom prst="line">
            <a:avLst/>
          </a:prstGeom>
          <a:ln w="349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grpSp>
        <p:nvGrpSpPr>
          <p:cNvPr id="205841" name="组合 205840"/>
          <p:cNvGrpSpPr/>
          <p:nvPr/>
        </p:nvGrpSpPr>
        <p:grpSpPr>
          <a:xfrm>
            <a:off x="842963" y="1608138"/>
            <a:ext cx="1143000" cy="685800"/>
            <a:chOff x="720" y="720"/>
            <a:chExt cx="720" cy="432"/>
          </a:xfrm>
        </p:grpSpPr>
        <p:sp>
          <p:nvSpPr>
            <p:cNvPr id="205842" name="直接连接符 205841"/>
            <p:cNvSpPr/>
            <p:nvPr/>
          </p:nvSpPr>
          <p:spPr>
            <a:xfrm>
              <a:off x="720" y="720"/>
              <a:ext cx="0" cy="43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43" name="直接连接符 205842"/>
            <p:cNvSpPr/>
            <p:nvPr/>
          </p:nvSpPr>
          <p:spPr>
            <a:xfrm>
              <a:off x="720" y="1140"/>
              <a:ext cx="72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44" name="矩形 205843"/>
            <p:cNvSpPr/>
            <p:nvPr/>
          </p:nvSpPr>
          <p:spPr>
            <a:xfrm>
              <a:off x="720" y="900"/>
              <a:ext cx="96" cy="24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45" name="矩形 205844"/>
            <p:cNvSpPr/>
            <p:nvPr/>
          </p:nvSpPr>
          <p:spPr>
            <a:xfrm>
              <a:off x="816" y="948"/>
              <a:ext cx="96" cy="19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46" name="矩形 205845"/>
            <p:cNvSpPr/>
            <p:nvPr/>
          </p:nvSpPr>
          <p:spPr>
            <a:xfrm>
              <a:off x="912" y="996"/>
              <a:ext cx="96" cy="144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47" name="矩形 205846"/>
            <p:cNvSpPr/>
            <p:nvPr/>
          </p:nvSpPr>
          <p:spPr>
            <a:xfrm>
              <a:off x="1008" y="1044"/>
              <a:ext cx="96" cy="9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48" name="矩形 205847"/>
            <p:cNvSpPr/>
            <p:nvPr/>
          </p:nvSpPr>
          <p:spPr>
            <a:xfrm>
              <a:off x="1104" y="1092"/>
              <a:ext cx="96" cy="48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49" name="矩形 205848"/>
            <p:cNvSpPr/>
            <p:nvPr/>
          </p:nvSpPr>
          <p:spPr>
            <a:xfrm>
              <a:off x="1200" y="996"/>
              <a:ext cx="96" cy="144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50" name="任意多边形 205849"/>
            <p:cNvSpPr/>
            <p:nvPr/>
          </p:nvSpPr>
          <p:spPr>
            <a:xfrm>
              <a:off x="720" y="744"/>
              <a:ext cx="576" cy="408"/>
            </a:xfrm>
            <a:custGeom>
              <a:avLst/>
              <a:gdLst/>
              <a:ahLst/>
              <a:cxnLst/>
              <a:pathLst>
                <a:path w="576" h="408">
                  <a:moveTo>
                    <a:pt x="0" y="408"/>
                  </a:moveTo>
                  <a:cubicBezTo>
                    <a:pt x="24" y="320"/>
                    <a:pt x="48" y="232"/>
                    <a:pt x="96" y="168"/>
                  </a:cubicBezTo>
                  <a:cubicBezTo>
                    <a:pt x="144" y="104"/>
                    <a:pt x="208" y="48"/>
                    <a:pt x="288" y="24"/>
                  </a:cubicBezTo>
                  <a:cubicBezTo>
                    <a:pt x="368" y="0"/>
                    <a:pt x="528" y="24"/>
                    <a:pt x="576" y="24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851" name="文本框 205850"/>
          <p:cNvSpPr txBox="1"/>
          <p:nvPr/>
        </p:nvSpPr>
        <p:spPr>
          <a:xfrm>
            <a:off x="1705928" y="1530350"/>
            <a:ext cx="7124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柏拉图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205852" name="组合 205851"/>
          <p:cNvGrpSpPr/>
          <p:nvPr/>
        </p:nvGrpSpPr>
        <p:grpSpPr>
          <a:xfrm>
            <a:off x="5186363" y="1684338"/>
            <a:ext cx="914400" cy="609600"/>
            <a:chOff x="3456" y="768"/>
            <a:chExt cx="576" cy="384"/>
          </a:xfrm>
        </p:grpSpPr>
        <p:sp>
          <p:nvSpPr>
            <p:cNvPr id="205853" name="直接连接符 205852"/>
            <p:cNvSpPr/>
            <p:nvPr/>
          </p:nvSpPr>
          <p:spPr>
            <a:xfrm>
              <a:off x="3456" y="768"/>
              <a:ext cx="0" cy="38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54" name="直接连接符 205853"/>
            <p:cNvSpPr/>
            <p:nvPr/>
          </p:nvSpPr>
          <p:spPr>
            <a:xfrm>
              <a:off x="3456" y="1152"/>
              <a:ext cx="57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55" name="流程图: 联系 205854"/>
            <p:cNvSpPr/>
            <p:nvPr/>
          </p:nvSpPr>
          <p:spPr>
            <a:xfrm>
              <a:off x="3648" y="816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56" name="流程图: 联系 205855"/>
            <p:cNvSpPr/>
            <p:nvPr/>
          </p:nvSpPr>
          <p:spPr>
            <a:xfrm>
              <a:off x="3648" y="86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57" name="流程图: 联系 205856"/>
            <p:cNvSpPr/>
            <p:nvPr/>
          </p:nvSpPr>
          <p:spPr>
            <a:xfrm>
              <a:off x="3792" y="816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58" name="流程图: 联系 205857"/>
            <p:cNvSpPr/>
            <p:nvPr/>
          </p:nvSpPr>
          <p:spPr>
            <a:xfrm>
              <a:off x="3792" y="9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59" name="流程图: 联系 205858"/>
            <p:cNvSpPr/>
            <p:nvPr/>
          </p:nvSpPr>
          <p:spPr>
            <a:xfrm>
              <a:off x="3648" y="960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0" name="流程图: 联系 205859"/>
            <p:cNvSpPr/>
            <p:nvPr/>
          </p:nvSpPr>
          <p:spPr>
            <a:xfrm>
              <a:off x="3744" y="960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1" name="流程图: 联系 205860"/>
            <p:cNvSpPr/>
            <p:nvPr/>
          </p:nvSpPr>
          <p:spPr>
            <a:xfrm>
              <a:off x="3552" y="912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2" name="流程图: 联系 205861"/>
            <p:cNvSpPr/>
            <p:nvPr/>
          </p:nvSpPr>
          <p:spPr>
            <a:xfrm>
              <a:off x="3552" y="100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3" name="流程图: 联系 205862"/>
            <p:cNvSpPr/>
            <p:nvPr/>
          </p:nvSpPr>
          <p:spPr>
            <a:xfrm>
              <a:off x="3696" y="1008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4" name="流程图: 联系 205863"/>
            <p:cNvSpPr/>
            <p:nvPr/>
          </p:nvSpPr>
          <p:spPr>
            <a:xfrm>
              <a:off x="3888" y="864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65" name="流程图: 联系 205864"/>
            <p:cNvSpPr/>
            <p:nvPr/>
          </p:nvSpPr>
          <p:spPr>
            <a:xfrm>
              <a:off x="3888" y="960"/>
              <a:ext cx="48" cy="48"/>
            </a:xfrm>
            <a:prstGeom prst="flowChartConnector">
              <a:avLst/>
            </a:prstGeom>
            <a:solidFill>
              <a:srgbClr val="00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866" name="文本框 205865"/>
          <p:cNvSpPr txBox="1"/>
          <p:nvPr/>
        </p:nvSpPr>
        <p:spPr>
          <a:xfrm>
            <a:off x="5263515" y="1301750"/>
            <a:ext cx="7124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rPr>
              <a:t>散布图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205867" name="组合 205866"/>
          <p:cNvGrpSpPr/>
          <p:nvPr/>
        </p:nvGrpSpPr>
        <p:grpSpPr>
          <a:xfrm>
            <a:off x="6710363" y="1684338"/>
            <a:ext cx="1066800" cy="609600"/>
            <a:chOff x="4416" y="768"/>
            <a:chExt cx="672" cy="384"/>
          </a:xfrm>
        </p:grpSpPr>
        <p:sp>
          <p:nvSpPr>
            <p:cNvPr id="205868" name="直接连接符 205867"/>
            <p:cNvSpPr/>
            <p:nvPr/>
          </p:nvSpPr>
          <p:spPr>
            <a:xfrm>
              <a:off x="4416" y="768"/>
              <a:ext cx="0" cy="384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69" name="直接连接符 205868"/>
            <p:cNvSpPr/>
            <p:nvPr/>
          </p:nvSpPr>
          <p:spPr>
            <a:xfrm>
              <a:off x="4416" y="1152"/>
              <a:ext cx="672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70" name="矩形 205869"/>
            <p:cNvSpPr/>
            <p:nvPr/>
          </p:nvSpPr>
          <p:spPr>
            <a:xfrm>
              <a:off x="4656" y="864"/>
              <a:ext cx="96" cy="288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71" name="矩形 205870"/>
            <p:cNvSpPr/>
            <p:nvPr/>
          </p:nvSpPr>
          <p:spPr>
            <a:xfrm>
              <a:off x="4752" y="912"/>
              <a:ext cx="96" cy="24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72" name="矩形 205871"/>
            <p:cNvSpPr/>
            <p:nvPr/>
          </p:nvSpPr>
          <p:spPr>
            <a:xfrm>
              <a:off x="4848" y="960"/>
              <a:ext cx="96" cy="19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73" name="矩形 205872"/>
            <p:cNvSpPr/>
            <p:nvPr/>
          </p:nvSpPr>
          <p:spPr>
            <a:xfrm>
              <a:off x="4944" y="1056"/>
              <a:ext cx="96" cy="96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chemeClr val="bg1"/>
              </a:bgClr>
            </a:patt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74" name="矩形 205873"/>
            <p:cNvSpPr/>
            <p:nvPr/>
          </p:nvSpPr>
          <p:spPr>
            <a:xfrm>
              <a:off x="4560" y="960"/>
              <a:ext cx="96" cy="19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75" name="矩形 205874"/>
            <p:cNvSpPr/>
            <p:nvPr/>
          </p:nvSpPr>
          <p:spPr>
            <a:xfrm>
              <a:off x="4464" y="1008"/>
              <a:ext cx="96" cy="14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chemeClr val="bg1"/>
              </a:bgClr>
            </a:patt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876" name="文本框 205875"/>
          <p:cNvSpPr txBox="1"/>
          <p:nvPr/>
        </p:nvSpPr>
        <p:spPr>
          <a:xfrm>
            <a:off x="6938328" y="1301750"/>
            <a:ext cx="7124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直方图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77" name="矩形 205876"/>
          <p:cNvSpPr/>
          <p:nvPr/>
        </p:nvSpPr>
        <p:spPr>
          <a:xfrm>
            <a:off x="7072313" y="3932238"/>
            <a:ext cx="1295400" cy="8382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5878" name="直接连接符 205877"/>
          <p:cNvSpPr/>
          <p:nvPr/>
        </p:nvSpPr>
        <p:spPr>
          <a:xfrm>
            <a:off x="7072313" y="4084638"/>
            <a:ext cx="12954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79" name="直接连接符 205878"/>
          <p:cNvSpPr/>
          <p:nvPr/>
        </p:nvSpPr>
        <p:spPr>
          <a:xfrm>
            <a:off x="7224713" y="3932238"/>
            <a:ext cx="0" cy="838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0" name="直接连接符 205879"/>
          <p:cNvSpPr/>
          <p:nvPr/>
        </p:nvSpPr>
        <p:spPr>
          <a:xfrm>
            <a:off x="7453313" y="3932238"/>
            <a:ext cx="0" cy="838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1" name="直接连接符 205880"/>
          <p:cNvSpPr/>
          <p:nvPr/>
        </p:nvSpPr>
        <p:spPr>
          <a:xfrm>
            <a:off x="7681913" y="3932238"/>
            <a:ext cx="0" cy="838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2" name="直接连接符 205881"/>
          <p:cNvSpPr/>
          <p:nvPr/>
        </p:nvSpPr>
        <p:spPr>
          <a:xfrm>
            <a:off x="7910513" y="3932238"/>
            <a:ext cx="0" cy="838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3" name="直接连接符 205882"/>
          <p:cNvSpPr/>
          <p:nvPr/>
        </p:nvSpPr>
        <p:spPr>
          <a:xfrm>
            <a:off x="8139113" y="3932238"/>
            <a:ext cx="0" cy="838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4" name="直接连接符 205883"/>
          <p:cNvSpPr/>
          <p:nvPr/>
        </p:nvSpPr>
        <p:spPr>
          <a:xfrm>
            <a:off x="7072313" y="4313238"/>
            <a:ext cx="12954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5" name="直接连接符 205884"/>
          <p:cNvSpPr/>
          <p:nvPr/>
        </p:nvSpPr>
        <p:spPr>
          <a:xfrm>
            <a:off x="7072313" y="4541838"/>
            <a:ext cx="12954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886" name="文本框 205885"/>
          <p:cNvSpPr txBox="1"/>
          <p:nvPr/>
        </p:nvSpPr>
        <p:spPr>
          <a:xfrm>
            <a:off x="7019926" y="4083686"/>
            <a:ext cx="263525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A</a:t>
            </a:r>
            <a:endParaRPr lang="en-US" altLang="zh-TW" sz="1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87" name="文本框 205886"/>
          <p:cNvSpPr txBox="1"/>
          <p:nvPr/>
        </p:nvSpPr>
        <p:spPr>
          <a:xfrm>
            <a:off x="7019132" y="4312286"/>
            <a:ext cx="263525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B</a:t>
            </a:r>
            <a:endParaRPr lang="en-US" altLang="zh-TW" sz="1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88" name="文本框 205887"/>
          <p:cNvSpPr txBox="1"/>
          <p:nvPr/>
        </p:nvSpPr>
        <p:spPr>
          <a:xfrm>
            <a:off x="7015639" y="4540886"/>
            <a:ext cx="27051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C</a:t>
            </a:r>
            <a:endParaRPr lang="en-US" altLang="zh-TW" sz="1000" u="none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889" name="文本框 205888"/>
          <p:cNvSpPr txBox="1"/>
          <p:nvPr/>
        </p:nvSpPr>
        <p:spPr>
          <a:xfrm>
            <a:off x="7235191" y="3893186"/>
            <a:ext cx="24257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endParaRPr lang="en-US" altLang="zh-TW" sz="2400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90" name="文本框 205889"/>
          <p:cNvSpPr txBox="1"/>
          <p:nvPr/>
        </p:nvSpPr>
        <p:spPr>
          <a:xfrm>
            <a:off x="7463791" y="3893186"/>
            <a:ext cx="24257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2</a:t>
            </a:r>
            <a:endParaRPr lang="en-US" altLang="zh-TW" sz="2400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91" name="文本框 205890"/>
          <p:cNvSpPr txBox="1"/>
          <p:nvPr/>
        </p:nvSpPr>
        <p:spPr>
          <a:xfrm>
            <a:off x="7692391" y="3893186"/>
            <a:ext cx="24257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3</a:t>
            </a:r>
            <a:endParaRPr lang="en-US" altLang="zh-TW" sz="2400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92" name="文本框 205891"/>
          <p:cNvSpPr txBox="1"/>
          <p:nvPr/>
        </p:nvSpPr>
        <p:spPr>
          <a:xfrm>
            <a:off x="7920991" y="3893186"/>
            <a:ext cx="24257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4</a:t>
            </a:r>
            <a:endParaRPr lang="en-US" altLang="zh-TW" sz="2400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93" name="文本框 205892"/>
          <p:cNvSpPr txBox="1"/>
          <p:nvPr/>
        </p:nvSpPr>
        <p:spPr>
          <a:xfrm>
            <a:off x="8149591" y="3893186"/>
            <a:ext cx="242570" cy="24638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en-US" altLang="zh-TW" sz="10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5</a:t>
            </a:r>
            <a:endParaRPr lang="en-US" altLang="zh-TW" sz="2400" u="none">
              <a:solidFill>
                <a:srgbClr val="000000"/>
              </a:solidFill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5894" name="直接连接符 205893"/>
          <p:cNvSpPr/>
          <p:nvPr/>
        </p:nvSpPr>
        <p:spPr>
          <a:xfrm flipH="1">
            <a:off x="7529513" y="4579938"/>
            <a:ext cx="76200" cy="152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05895" name="组合 205894"/>
          <p:cNvGrpSpPr/>
          <p:nvPr/>
        </p:nvGrpSpPr>
        <p:grpSpPr>
          <a:xfrm>
            <a:off x="7205663" y="4351338"/>
            <a:ext cx="228600" cy="152400"/>
            <a:chOff x="4944" y="2928"/>
            <a:chExt cx="144" cy="96"/>
          </a:xfrm>
        </p:grpSpPr>
        <p:sp>
          <p:nvSpPr>
            <p:cNvPr id="205896" name="直接连接符 205895"/>
            <p:cNvSpPr/>
            <p:nvPr/>
          </p:nvSpPr>
          <p:spPr>
            <a:xfrm flipH="1">
              <a:off x="4944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97" name="直接连接符 205896"/>
            <p:cNvSpPr/>
            <p:nvPr/>
          </p:nvSpPr>
          <p:spPr>
            <a:xfrm flipH="1">
              <a:off x="4992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898" name="直接连接符 205897"/>
            <p:cNvSpPr/>
            <p:nvPr/>
          </p:nvSpPr>
          <p:spPr>
            <a:xfrm flipH="1">
              <a:off x="5040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05899" name="组合 205898"/>
          <p:cNvGrpSpPr/>
          <p:nvPr/>
        </p:nvGrpSpPr>
        <p:grpSpPr>
          <a:xfrm>
            <a:off x="7681913" y="4160838"/>
            <a:ext cx="228600" cy="152400"/>
            <a:chOff x="4944" y="2928"/>
            <a:chExt cx="144" cy="96"/>
          </a:xfrm>
        </p:grpSpPr>
        <p:sp>
          <p:nvSpPr>
            <p:cNvPr id="205900" name="直接连接符 205899"/>
            <p:cNvSpPr/>
            <p:nvPr/>
          </p:nvSpPr>
          <p:spPr>
            <a:xfrm flipH="1">
              <a:off x="4944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01" name="直接连接符 205900"/>
            <p:cNvSpPr/>
            <p:nvPr/>
          </p:nvSpPr>
          <p:spPr>
            <a:xfrm flipH="1">
              <a:off x="4992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02" name="直接连接符 205901"/>
            <p:cNvSpPr/>
            <p:nvPr/>
          </p:nvSpPr>
          <p:spPr>
            <a:xfrm flipH="1">
              <a:off x="5040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05903" name="组合 205902"/>
          <p:cNvGrpSpPr/>
          <p:nvPr/>
        </p:nvGrpSpPr>
        <p:grpSpPr>
          <a:xfrm>
            <a:off x="7910513" y="4389438"/>
            <a:ext cx="228600" cy="152400"/>
            <a:chOff x="4944" y="2928"/>
            <a:chExt cx="144" cy="96"/>
          </a:xfrm>
        </p:grpSpPr>
        <p:sp>
          <p:nvSpPr>
            <p:cNvPr id="205904" name="直接连接符 205903"/>
            <p:cNvSpPr/>
            <p:nvPr/>
          </p:nvSpPr>
          <p:spPr>
            <a:xfrm flipH="1">
              <a:off x="4944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05" name="直接连接符 205904"/>
            <p:cNvSpPr/>
            <p:nvPr/>
          </p:nvSpPr>
          <p:spPr>
            <a:xfrm flipH="1">
              <a:off x="4992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06" name="直接连接符 205905"/>
            <p:cNvSpPr/>
            <p:nvPr/>
          </p:nvSpPr>
          <p:spPr>
            <a:xfrm flipH="1">
              <a:off x="5040" y="2928"/>
              <a:ext cx="48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05907" name="直接连接符 205906"/>
          <p:cNvSpPr/>
          <p:nvPr/>
        </p:nvSpPr>
        <p:spPr>
          <a:xfrm flipH="1">
            <a:off x="8215313" y="4160838"/>
            <a:ext cx="76200" cy="152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908" name="直接连接符 205907"/>
          <p:cNvSpPr/>
          <p:nvPr/>
        </p:nvSpPr>
        <p:spPr>
          <a:xfrm flipH="1">
            <a:off x="8215313" y="4541838"/>
            <a:ext cx="76200" cy="152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5909" name="文本框 205908"/>
          <p:cNvSpPr txBox="1"/>
          <p:nvPr/>
        </p:nvSpPr>
        <p:spPr>
          <a:xfrm>
            <a:off x="7397116" y="3511551"/>
            <a:ext cx="7124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查检图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grpSp>
        <p:nvGrpSpPr>
          <p:cNvPr id="205910" name="组合 205909"/>
          <p:cNvGrpSpPr/>
          <p:nvPr/>
        </p:nvGrpSpPr>
        <p:grpSpPr>
          <a:xfrm>
            <a:off x="7091363" y="5418138"/>
            <a:ext cx="1295400" cy="685800"/>
            <a:chOff x="4656" y="2928"/>
            <a:chExt cx="816" cy="432"/>
          </a:xfrm>
        </p:grpSpPr>
        <p:sp>
          <p:nvSpPr>
            <p:cNvPr id="205911" name="直接连接符 205910"/>
            <p:cNvSpPr/>
            <p:nvPr/>
          </p:nvSpPr>
          <p:spPr>
            <a:xfrm>
              <a:off x="4656" y="2928"/>
              <a:ext cx="0" cy="43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12" name="直接连接符 205911"/>
            <p:cNvSpPr/>
            <p:nvPr/>
          </p:nvSpPr>
          <p:spPr>
            <a:xfrm>
              <a:off x="4656" y="3360"/>
              <a:ext cx="816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13" name="直接连接符 205912"/>
            <p:cNvSpPr/>
            <p:nvPr/>
          </p:nvSpPr>
          <p:spPr>
            <a:xfrm>
              <a:off x="4656" y="3072"/>
              <a:ext cx="76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14" name="直接连接符 205913"/>
            <p:cNvSpPr/>
            <p:nvPr/>
          </p:nvSpPr>
          <p:spPr>
            <a:xfrm>
              <a:off x="4656" y="3264"/>
              <a:ext cx="768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5915" name="直接连接符 205914"/>
            <p:cNvSpPr/>
            <p:nvPr/>
          </p:nvSpPr>
          <p:spPr>
            <a:xfrm>
              <a:off x="4656" y="3168"/>
              <a:ext cx="768" cy="0"/>
            </a:xfrm>
            <a:prstGeom prst="line">
              <a:avLst/>
            </a:prstGeom>
            <a:ln w="9525" cap="rnd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916" name="直接连接符 205915"/>
            <p:cNvSpPr/>
            <p:nvPr/>
          </p:nvSpPr>
          <p:spPr>
            <a:xfrm>
              <a:off x="4656" y="2976"/>
              <a:ext cx="768" cy="0"/>
            </a:xfrm>
            <a:prstGeom prst="line">
              <a:avLst/>
            </a:prstGeom>
            <a:ln w="9525" cap="rnd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5917" name="任意多边形 205916"/>
            <p:cNvSpPr/>
            <p:nvPr/>
          </p:nvSpPr>
          <p:spPr>
            <a:xfrm>
              <a:off x="4704" y="2968"/>
              <a:ext cx="624" cy="160"/>
            </a:xfrm>
            <a:custGeom>
              <a:avLst/>
              <a:gdLst/>
              <a:ahLst/>
              <a:cxnLst/>
              <a:pathLst>
                <a:path w="624" h="160">
                  <a:moveTo>
                    <a:pt x="0" y="104"/>
                  </a:moveTo>
                  <a:cubicBezTo>
                    <a:pt x="16" y="52"/>
                    <a:pt x="32" y="0"/>
                    <a:pt x="48" y="8"/>
                  </a:cubicBezTo>
                  <a:cubicBezTo>
                    <a:pt x="64" y="16"/>
                    <a:pt x="80" y="144"/>
                    <a:pt x="96" y="152"/>
                  </a:cubicBezTo>
                  <a:cubicBezTo>
                    <a:pt x="112" y="160"/>
                    <a:pt x="128" y="56"/>
                    <a:pt x="144" y="56"/>
                  </a:cubicBezTo>
                  <a:cubicBezTo>
                    <a:pt x="160" y="56"/>
                    <a:pt x="176" y="152"/>
                    <a:pt x="192" y="152"/>
                  </a:cubicBezTo>
                  <a:cubicBezTo>
                    <a:pt x="208" y="152"/>
                    <a:pt x="216" y="72"/>
                    <a:pt x="240" y="56"/>
                  </a:cubicBezTo>
                  <a:cubicBezTo>
                    <a:pt x="264" y="40"/>
                    <a:pt x="312" y="40"/>
                    <a:pt x="336" y="56"/>
                  </a:cubicBezTo>
                  <a:cubicBezTo>
                    <a:pt x="360" y="72"/>
                    <a:pt x="368" y="152"/>
                    <a:pt x="384" y="152"/>
                  </a:cubicBezTo>
                  <a:cubicBezTo>
                    <a:pt x="400" y="152"/>
                    <a:pt x="408" y="56"/>
                    <a:pt x="432" y="56"/>
                  </a:cubicBezTo>
                  <a:cubicBezTo>
                    <a:pt x="456" y="56"/>
                    <a:pt x="496" y="152"/>
                    <a:pt x="528" y="152"/>
                  </a:cubicBezTo>
                  <a:cubicBezTo>
                    <a:pt x="560" y="152"/>
                    <a:pt x="608" y="72"/>
                    <a:pt x="624" y="56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18" name="任意多边形 205917"/>
            <p:cNvSpPr/>
            <p:nvPr/>
          </p:nvSpPr>
          <p:spPr>
            <a:xfrm>
              <a:off x="4704" y="3216"/>
              <a:ext cx="624" cy="112"/>
            </a:xfrm>
            <a:custGeom>
              <a:avLst/>
              <a:gdLst/>
              <a:ahLst/>
              <a:cxnLst/>
              <a:pathLst>
                <a:path w="624" h="112">
                  <a:moveTo>
                    <a:pt x="0" y="48"/>
                  </a:moveTo>
                  <a:cubicBezTo>
                    <a:pt x="36" y="76"/>
                    <a:pt x="72" y="104"/>
                    <a:pt x="96" y="96"/>
                  </a:cubicBezTo>
                  <a:cubicBezTo>
                    <a:pt x="120" y="88"/>
                    <a:pt x="112" y="0"/>
                    <a:pt x="144" y="0"/>
                  </a:cubicBezTo>
                  <a:cubicBezTo>
                    <a:pt x="176" y="0"/>
                    <a:pt x="248" y="80"/>
                    <a:pt x="288" y="96"/>
                  </a:cubicBezTo>
                  <a:cubicBezTo>
                    <a:pt x="328" y="112"/>
                    <a:pt x="368" y="112"/>
                    <a:pt x="384" y="96"/>
                  </a:cubicBezTo>
                  <a:cubicBezTo>
                    <a:pt x="400" y="80"/>
                    <a:pt x="368" y="0"/>
                    <a:pt x="384" y="0"/>
                  </a:cubicBezTo>
                  <a:cubicBezTo>
                    <a:pt x="400" y="0"/>
                    <a:pt x="448" y="96"/>
                    <a:pt x="480" y="96"/>
                  </a:cubicBezTo>
                  <a:cubicBezTo>
                    <a:pt x="512" y="96"/>
                    <a:pt x="552" y="0"/>
                    <a:pt x="576" y="0"/>
                  </a:cubicBezTo>
                  <a:cubicBezTo>
                    <a:pt x="600" y="0"/>
                    <a:pt x="612" y="48"/>
                    <a:pt x="624" y="96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05919" name="文本框 205918"/>
          <p:cNvSpPr txBox="1"/>
          <p:nvPr/>
        </p:nvSpPr>
        <p:spPr>
          <a:xfrm>
            <a:off x="7397116" y="5035551"/>
            <a:ext cx="7124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管制图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920" name="直接连接符 205919"/>
          <p:cNvSpPr/>
          <p:nvPr/>
        </p:nvSpPr>
        <p:spPr>
          <a:xfrm>
            <a:off x="2062163" y="5341938"/>
            <a:ext cx="10668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1" name="直接连接符 205920"/>
          <p:cNvSpPr/>
          <p:nvPr/>
        </p:nvSpPr>
        <p:spPr>
          <a:xfrm>
            <a:off x="2671763" y="5037138"/>
            <a:ext cx="152400" cy="3048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2" name="直接连接符 205921"/>
          <p:cNvSpPr/>
          <p:nvPr/>
        </p:nvSpPr>
        <p:spPr>
          <a:xfrm>
            <a:off x="2290763" y="5037138"/>
            <a:ext cx="152400" cy="3048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3" name="直接连接符 205922"/>
          <p:cNvSpPr/>
          <p:nvPr/>
        </p:nvSpPr>
        <p:spPr>
          <a:xfrm flipV="1">
            <a:off x="2214563" y="5341938"/>
            <a:ext cx="304800" cy="2286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4" name="直接连接符 205923"/>
          <p:cNvSpPr/>
          <p:nvPr/>
        </p:nvSpPr>
        <p:spPr>
          <a:xfrm flipV="1">
            <a:off x="2747963" y="5341938"/>
            <a:ext cx="152400" cy="2286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5" name="直接连接符 205924"/>
          <p:cNvSpPr/>
          <p:nvPr/>
        </p:nvSpPr>
        <p:spPr>
          <a:xfrm flipH="1">
            <a:off x="2747963" y="5113338"/>
            <a:ext cx="76200" cy="76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6" name="直接连接符 205925"/>
          <p:cNvSpPr/>
          <p:nvPr/>
        </p:nvSpPr>
        <p:spPr>
          <a:xfrm>
            <a:off x="2214563" y="5189538"/>
            <a:ext cx="152400" cy="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7" name="直接连接符 205926"/>
          <p:cNvSpPr/>
          <p:nvPr/>
        </p:nvSpPr>
        <p:spPr>
          <a:xfrm flipH="1" flipV="1">
            <a:off x="2366963" y="5418138"/>
            <a:ext cx="76200" cy="1524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8" name="直接连接符 205927"/>
          <p:cNvSpPr/>
          <p:nvPr/>
        </p:nvSpPr>
        <p:spPr>
          <a:xfrm>
            <a:off x="2671763" y="5418138"/>
            <a:ext cx="152400" cy="76200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05929" name="文本框 205928"/>
          <p:cNvSpPr txBox="1"/>
          <p:nvPr/>
        </p:nvSpPr>
        <p:spPr>
          <a:xfrm>
            <a:off x="3072766" y="5207001"/>
            <a:ext cx="1068070" cy="3079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6800" rIns="90000" bIns="46800" anchor="ctr" anchorCtr="0">
            <a:spAutoFit/>
          </a:bodyPr>
          <a:p>
            <a:pPr fontAlgn="t">
              <a:lnSpc>
                <a:spcPct val="100000"/>
              </a:lnSpc>
            </a:pPr>
            <a:r>
              <a: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rPr>
              <a:t>特性要因图</a:t>
            </a:r>
            <a:endParaRPr lang="zh-TW" altLang="en-US" sz="1400" u="none" dirty="0">
              <a:solidFill>
                <a:srgbClr val="000000"/>
              </a:solidFill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  <p:sp>
        <p:nvSpPr>
          <p:cNvPr id="205930" name="标题 205929"/>
          <p:cNvSpPr/>
          <p:nvPr>
            <p:ph type="title"/>
          </p:nvPr>
        </p:nvSpPr>
        <p:spPr>
          <a:xfrm>
            <a:off x="384175" y="592138"/>
            <a:ext cx="8458200" cy="519112"/>
          </a:xfrm>
          <a:noFill/>
          <a:ln>
            <a:noFill/>
          </a:ln>
        </p:spPr>
        <p:txBody>
          <a:bodyPr/>
          <a:p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QC7</a:t>
            </a:r>
            <a:r>
              <a:rPr lang="en-US" altLang="zh-TW" sz="3200">
                <a:latin typeface="Arial" panose="020B0604020202020204" pitchFamily="34" charset="0"/>
                <a:ea typeface="汉仪文黑-85W" panose="00020600040101010101" charset="-122"/>
              </a:rPr>
              <a:t> </a:t>
            </a:r>
            <a:r>
              <a:rPr lang="zh-TW" altLang="en-US" sz="3200" dirty="0">
                <a:latin typeface="Arial" panose="020B0604020202020204" pitchFamily="34" charset="0"/>
                <a:ea typeface="汉仪文黑-85W" panose="00020600040101010101" charset="-122"/>
              </a:rPr>
              <a:t>手法的应用</a:t>
            </a:r>
            <a:endParaRPr lang="zh-TW" altLang="en-US" sz="320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204884" name="组合 204883"/>
          <p:cNvGrpSpPr/>
          <p:nvPr/>
        </p:nvGrpSpPr>
        <p:grpSpPr>
          <a:xfrm>
            <a:off x="2400300" y="1282700"/>
            <a:ext cx="5066911" cy="5124799"/>
            <a:chOff x="1512" y="453"/>
            <a:chExt cx="3476" cy="3483"/>
          </a:xfrm>
        </p:grpSpPr>
        <p:sp>
          <p:nvSpPr>
            <p:cNvPr id="204804" name="文本框 204803"/>
            <p:cNvSpPr txBox="1"/>
            <p:nvPr/>
          </p:nvSpPr>
          <p:spPr>
            <a:xfrm>
              <a:off x="4715" y="2828"/>
              <a:ext cx="198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05" name="文本框 204804"/>
            <p:cNvSpPr txBox="1"/>
            <p:nvPr/>
          </p:nvSpPr>
          <p:spPr>
            <a:xfrm>
              <a:off x="4795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E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06" name="文本框 204805"/>
            <p:cNvSpPr txBox="1"/>
            <p:nvPr/>
          </p:nvSpPr>
          <p:spPr>
            <a:xfrm>
              <a:off x="2483" y="1775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07" name="文本框 204806"/>
            <p:cNvSpPr txBox="1"/>
            <p:nvPr/>
          </p:nvSpPr>
          <p:spPr>
            <a:xfrm>
              <a:off x="2567" y="1883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08" name="文本框 204807"/>
            <p:cNvSpPr txBox="1"/>
            <p:nvPr/>
          </p:nvSpPr>
          <p:spPr>
            <a:xfrm>
              <a:off x="2789" y="1498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09" name="文本框 204808"/>
            <p:cNvSpPr txBox="1"/>
            <p:nvPr/>
          </p:nvSpPr>
          <p:spPr>
            <a:xfrm>
              <a:off x="2837" y="1594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10" name="文本框 204809"/>
            <p:cNvSpPr txBox="1"/>
            <p:nvPr/>
          </p:nvSpPr>
          <p:spPr>
            <a:xfrm>
              <a:off x="2789" y="1643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11" name="椭圆 204810"/>
            <p:cNvSpPr/>
            <p:nvPr/>
          </p:nvSpPr>
          <p:spPr>
            <a:xfrm>
              <a:off x="2112" y="453"/>
              <a:ext cx="1304" cy="423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 fontAlgn="t">
                <a:lnSpc>
                  <a:spcPct val="100000"/>
                </a:lnSpc>
              </a:pPr>
              <a:r>
                <a:rPr lang="zh-TW" altLang="en-US" sz="14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要因的解析</a:t>
              </a:r>
              <a:endPara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12" name="文本框 204811"/>
            <p:cNvSpPr txBox="1"/>
            <p:nvPr/>
          </p:nvSpPr>
          <p:spPr>
            <a:xfrm>
              <a:off x="1716" y="1127"/>
              <a:ext cx="332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层别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204813" name="文本框 204812"/>
            <p:cNvSpPr txBox="1"/>
            <p:nvPr/>
          </p:nvSpPr>
          <p:spPr>
            <a:xfrm>
              <a:off x="2539" y="1135"/>
              <a:ext cx="436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有相关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204814" name="文本框 204813"/>
            <p:cNvSpPr txBox="1"/>
            <p:nvPr/>
          </p:nvSpPr>
          <p:spPr>
            <a:xfrm>
              <a:off x="3245" y="1139"/>
              <a:ext cx="750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有时间的变化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cxnSp>
          <p:nvCxnSpPr>
            <p:cNvPr id="204815" name="肘形连接符 204814"/>
            <p:cNvCxnSpPr/>
            <p:nvPr/>
          </p:nvCxnSpPr>
          <p:spPr>
            <a:xfrm rot="-16200000" flipV="1">
              <a:off x="2751" y="248"/>
              <a:ext cx="12" cy="1728"/>
            </a:xfrm>
            <a:prstGeom prst="bentConnector3">
              <a:avLst>
                <a:gd name="adj1" fmla="val -1108338"/>
              </a:avLst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4816" name="直接箭头连接符 204815"/>
            <p:cNvCxnSpPr>
              <a:stCxn id="204811" idx="4"/>
              <a:endCxn id="204813" idx="0"/>
            </p:cNvCxnSpPr>
            <p:nvPr/>
          </p:nvCxnSpPr>
          <p:spPr>
            <a:xfrm flipH="1">
              <a:off x="2757" y="876"/>
              <a:ext cx="7" cy="259"/>
            </a:xfrm>
            <a:prstGeom prst="straightConnector1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grpSp>
          <p:nvGrpSpPr>
            <p:cNvPr id="204817" name="组合 204816"/>
            <p:cNvGrpSpPr/>
            <p:nvPr/>
          </p:nvGrpSpPr>
          <p:grpSpPr>
            <a:xfrm>
              <a:off x="1536" y="1401"/>
              <a:ext cx="816" cy="272"/>
              <a:chOff x="1680" y="1840"/>
              <a:chExt cx="816" cy="272"/>
            </a:xfrm>
          </p:grpSpPr>
          <p:sp>
            <p:nvSpPr>
              <p:cNvPr id="204818" name="直接连接符 204817"/>
              <p:cNvSpPr/>
              <p:nvPr/>
            </p:nvSpPr>
            <p:spPr>
              <a:xfrm>
                <a:off x="1680" y="2112"/>
                <a:ext cx="81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19" name="任意多边形 204818"/>
              <p:cNvSpPr/>
              <p:nvPr/>
            </p:nvSpPr>
            <p:spPr>
              <a:xfrm>
                <a:off x="1728" y="1840"/>
                <a:ext cx="720" cy="272"/>
              </a:xfrm>
              <a:custGeom>
                <a:avLst/>
                <a:gdLst/>
                <a:ahLst/>
                <a:cxnLst/>
                <a:pathLst>
                  <a:path w="720" h="272">
                    <a:moveTo>
                      <a:pt x="0" y="272"/>
                    </a:moveTo>
                    <a:cubicBezTo>
                      <a:pt x="68" y="168"/>
                      <a:pt x="136" y="64"/>
                      <a:pt x="192" y="32"/>
                    </a:cubicBezTo>
                    <a:cubicBezTo>
                      <a:pt x="248" y="0"/>
                      <a:pt x="288" y="80"/>
                      <a:pt x="336" y="80"/>
                    </a:cubicBezTo>
                    <a:cubicBezTo>
                      <a:pt x="384" y="80"/>
                      <a:pt x="440" y="24"/>
                      <a:pt x="480" y="32"/>
                    </a:cubicBezTo>
                    <a:cubicBezTo>
                      <a:pt x="520" y="40"/>
                      <a:pt x="536" y="88"/>
                      <a:pt x="576" y="128"/>
                    </a:cubicBezTo>
                    <a:cubicBezTo>
                      <a:pt x="616" y="168"/>
                      <a:pt x="696" y="248"/>
                      <a:pt x="720" y="272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04820" name="直接连接符 204819"/>
            <p:cNvSpPr/>
            <p:nvPr/>
          </p:nvSpPr>
          <p:spPr>
            <a:xfrm>
              <a:off x="1680" y="1401"/>
              <a:ext cx="0" cy="72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21" name="直接连接符 204820"/>
            <p:cNvSpPr/>
            <p:nvPr/>
          </p:nvSpPr>
          <p:spPr>
            <a:xfrm>
              <a:off x="2160" y="1401"/>
              <a:ext cx="0" cy="72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04822" name="组合 204821"/>
            <p:cNvGrpSpPr/>
            <p:nvPr/>
          </p:nvGrpSpPr>
          <p:grpSpPr>
            <a:xfrm>
              <a:off x="1512" y="1833"/>
              <a:ext cx="864" cy="288"/>
              <a:chOff x="1584" y="2304"/>
              <a:chExt cx="864" cy="288"/>
            </a:xfrm>
          </p:grpSpPr>
          <p:sp>
            <p:nvSpPr>
              <p:cNvPr id="204823" name="直接连接符 204822"/>
              <p:cNvSpPr/>
              <p:nvPr/>
            </p:nvSpPr>
            <p:spPr>
              <a:xfrm>
                <a:off x="1584" y="2592"/>
                <a:ext cx="864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24" name="任意多边形 204823"/>
              <p:cNvSpPr/>
              <p:nvPr/>
            </p:nvSpPr>
            <p:spPr>
              <a:xfrm>
                <a:off x="1680" y="2304"/>
                <a:ext cx="384" cy="288"/>
              </a:xfrm>
              <a:custGeom>
                <a:avLst/>
                <a:gdLst/>
                <a:ahLst/>
                <a:cxnLst/>
                <a:pathLst>
                  <a:path w="384" h="288">
                    <a:moveTo>
                      <a:pt x="0" y="288"/>
                    </a:moveTo>
                    <a:cubicBezTo>
                      <a:pt x="64" y="144"/>
                      <a:pt x="128" y="0"/>
                      <a:pt x="192" y="0"/>
                    </a:cubicBezTo>
                    <a:cubicBezTo>
                      <a:pt x="256" y="0"/>
                      <a:pt x="352" y="240"/>
                      <a:pt x="384" y="288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4825" name="任意多边形 204824"/>
              <p:cNvSpPr/>
              <p:nvPr/>
            </p:nvSpPr>
            <p:spPr>
              <a:xfrm>
                <a:off x="1920" y="2304"/>
                <a:ext cx="384" cy="288"/>
              </a:xfrm>
              <a:custGeom>
                <a:avLst/>
                <a:gdLst/>
                <a:ahLst/>
                <a:cxnLst/>
                <a:pathLst>
                  <a:path w="384" h="288">
                    <a:moveTo>
                      <a:pt x="0" y="288"/>
                    </a:moveTo>
                    <a:cubicBezTo>
                      <a:pt x="64" y="144"/>
                      <a:pt x="128" y="0"/>
                      <a:pt x="192" y="0"/>
                    </a:cubicBezTo>
                    <a:cubicBezTo>
                      <a:pt x="256" y="0"/>
                      <a:pt x="352" y="240"/>
                      <a:pt x="384" y="288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04826" name="直接连接符 204825"/>
            <p:cNvSpPr/>
            <p:nvPr/>
          </p:nvSpPr>
          <p:spPr>
            <a:xfrm>
              <a:off x="2448" y="1497"/>
              <a:ext cx="0" cy="57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27" name="直接连接符 204826"/>
            <p:cNvSpPr/>
            <p:nvPr/>
          </p:nvSpPr>
          <p:spPr>
            <a:xfrm>
              <a:off x="2448" y="2073"/>
              <a:ext cx="624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28" name="直接连接符 204827"/>
            <p:cNvSpPr/>
            <p:nvPr/>
          </p:nvSpPr>
          <p:spPr>
            <a:xfrm flipV="1">
              <a:off x="2544" y="1545"/>
              <a:ext cx="432" cy="432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29" name="文本框 204828"/>
            <p:cNvSpPr txBox="1"/>
            <p:nvPr/>
          </p:nvSpPr>
          <p:spPr>
            <a:xfrm>
              <a:off x="2519" y="1691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30" name="文本框 204829"/>
            <p:cNvSpPr txBox="1"/>
            <p:nvPr/>
          </p:nvSpPr>
          <p:spPr>
            <a:xfrm>
              <a:off x="2615" y="1643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31" name="文本框 204830"/>
            <p:cNvSpPr txBox="1"/>
            <p:nvPr/>
          </p:nvSpPr>
          <p:spPr>
            <a:xfrm>
              <a:off x="2615" y="1547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32" name="文本框 204831"/>
            <p:cNvSpPr txBox="1"/>
            <p:nvPr/>
          </p:nvSpPr>
          <p:spPr>
            <a:xfrm>
              <a:off x="2712" y="1547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33" name="文本框 204832"/>
            <p:cNvSpPr txBox="1"/>
            <p:nvPr/>
          </p:nvSpPr>
          <p:spPr>
            <a:xfrm>
              <a:off x="2712" y="1739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34" name="文本框 204833"/>
            <p:cNvSpPr txBox="1"/>
            <p:nvPr/>
          </p:nvSpPr>
          <p:spPr>
            <a:xfrm>
              <a:off x="2664" y="1835"/>
              <a:ext cx="16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*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grpSp>
          <p:nvGrpSpPr>
            <p:cNvPr id="204835" name="组合 204834"/>
            <p:cNvGrpSpPr/>
            <p:nvPr/>
          </p:nvGrpSpPr>
          <p:grpSpPr>
            <a:xfrm>
              <a:off x="3264" y="1593"/>
              <a:ext cx="816" cy="432"/>
              <a:chOff x="4656" y="2928"/>
              <a:chExt cx="816" cy="432"/>
            </a:xfrm>
          </p:grpSpPr>
          <p:sp>
            <p:nvSpPr>
              <p:cNvPr id="204836" name="直接连接符 204835"/>
              <p:cNvSpPr/>
              <p:nvPr/>
            </p:nvSpPr>
            <p:spPr>
              <a:xfrm>
                <a:off x="4656" y="2928"/>
                <a:ext cx="0" cy="43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37" name="直接连接符 204836"/>
              <p:cNvSpPr/>
              <p:nvPr/>
            </p:nvSpPr>
            <p:spPr>
              <a:xfrm>
                <a:off x="4656" y="3360"/>
                <a:ext cx="816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38" name="直接连接符 204837"/>
              <p:cNvSpPr/>
              <p:nvPr/>
            </p:nvSpPr>
            <p:spPr>
              <a:xfrm>
                <a:off x="4656" y="3072"/>
                <a:ext cx="76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39" name="直接连接符 204838"/>
              <p:cNvSpPr/>
              <p:nvPr/>
            </p:nvSpPr>
            <p:spPr>
              <a:xfrm>
                <a:off x="4656" y="3264"/>
                <a:ext cx="768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40" name="直接连接符 204839"/>
              <p:cNvSpPr/>
              <p:nvPr/>
            </p:nvSpPr>
            <p:spPr>
              <a:xfrm>
                <a:off x="4656" y="3168"/>
                <a:ext cx="768" cy="0"/>
              </a:xfrm>
              <a:prstGeom prst="line">
                <a:avLst/>
              </a:prstGeom>
              <a:ln w="9525" cap="rnd" cmpd="sng">
                <a:solidFill>
                  <a:srgbClr val="000000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4841" name="直接连接符 204840"/>
              <p:cNvSpPr/>
              <p:nvPr/>
            </p:nvSpPr>
            <p:spPr>
              <a:xfrm>
                <a:off x="4656" y="2976"/>
                <a:ext cx="768" cy="0"/>
              </a:xfrm>
              <a:prstGeom prst="line">
                <a:avLst/>
              </a:prstGeom>
              <a:ln w="9525" cap="rnd" cmpd="sng">
                <a:solidFill>
                  <a:srgbClr val="000000"/>
                </a:solidFill>
                <a:prstDash val="sysDot"/>
                <a:headEnd type="none" w="med" len="med"/>
                <a:tailEnd type="none" w="med" len="med"/>
              </a:ln>
            </p:spPr>
          </p:sp>
          <p:sp>
            <p:nvSpPr>
              <p:cNvPr id="204842" name="任意多边形 204841"/>
              <p:cNvSpPr/>
              <p:nvPr/>
            </p:nvSpPr>
            <p:spPr>
              <a:xfrm>
                <a:off x="4704" y="2968"/>
                <a:ext cx="624" cy="160"/>
              </a:xfrm>
              <a:custGeom>
                <a:avLst/>
                <a:gdLst/>
                <a:ahLst/>
                <a:cxnLst/>
                <a:pathLst>
                  <a:path w="624" h="160">
                    <a:moveTo>
                      <a:pt x="0" y="104"/>
                    </a:moveTo>
                    <a:cubicBezTo>
                      <a:pt x="16" y="52"/>
                      <a:pt x="32" y="0"/>
                      <a:pt x="48" y="8"/>
                    </a:cubicBezTo>
                    <a:cubicBezTo>
                      <a:pt x="64" y="16"/>
                      <a:pt x="80" y="144"/>
                      <a:pt x="96" y="152"/>
                    </a:cubicBezTo>
                    <a:cubicBezTo>
                      <a:pt x="112" y="160"/>
                      <a:pt x="128" y="56"/>
                      <a:pt x="144" y="56"/>
                    </a:cubicBezTo>
                    <a:cubicBezTo>
                      <a:pt x="160" y="56"/>
                      <a:pt x="176" y="152"/>
                      <a:pt x="192" y="152"/>
                    </a:cubicBezTo>
                    <a:cubicBezTo>
                      <a:pt x="208" y="152"/>
                      <a:pt x="216" y="72"/>
                      <a:pt x="240" y="56"/>
                    </a:cubicBezTo>
                    <a:cubicBezTo>
                      <a:pt x="264" y="40"/>
                      <a:pt x="312" y="40"/>
                      <a:pt x="336" y="56"/>
                    </a:cubicBezTo>
                    <a:cubicBezTo>
                      <a:pt x="360" y="72"/>
                      <a:pt x="368" y="152"/>
                      <a:pt x="384" y="152"/>
                    </a:cubicBezTo>
                    <a:cubicBezTo>
                      <a:pt x="400" y="152"/>
                      <a:pt x="408" y="56"/>
                      <a:pt x="432" y="56"/>
                    </a:cubicBezTo>
                    <a:cubicBezTo>
                      <a:pt x="456" y="56"/>
                      <a:pt x="496" y="152"/>
                      <a:pt x="528" y="152"/>
                    </a:cubicBezTo>
                    <a:cubicBezTo>
                      <a:pt x="560" y="152"/>
                      <a:pt x="608" y="72"/>
                      <a:pt x="624" y="56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4843" name="任意多边形 204842"/>
              <p:cNvSpPr/>
              <p:nvPr/>
            </p:nvSpPr>
            <p:spPr>
              <a:xfrm>
                <a:off x="4704" y="3216"/>
                <a:ext cx="624" cy="112"/>
              </a:xfrm>
              <a:custGeom>
                <a:avLst/>
                <a:gdLst/>
                <a:ahLst/>
                <a:cxnLst/>
                <a:pathLst>
                  <a:path w="624" h="112">
                    <a:moveTo>
                      <a:pt x="0" y="48"/>
                    </a:moveTo>
                    <a:cubicBezTo>
                      <a:pt x="36" y="76"/>
                      <a:pt x="72" y="104"/>
                      <a:pt x="96" y="96"/>
                    </a:cubicBezTo>
                    <a:cubicBezTo>
                      <a:pt x="120" y="88"/>
                      <a:pt x="112" y="0"/>
                      <a:pt x="144" y="0"/>
                    </a:cubicBezTo>
                    <a:cubicBezTo>
                      <a:pt x="176" y="0"/>
                      <a:pt x="248" y="80"/>
                      <a:pt x="288" y="96"/>
                    </a:cubicBezTo>
                    <a:cubicBezTo>
                      <a:pt x="328" y="112"/>
                      <a:pt x="368" y="112"/>
                      <a:pt x="384" y="96"/>
                    </a:cubicBezTo>
                    <a:cubicBezTo>
                      <a:pt x="400" y="80"/>
                      <a:pt x="368" y="0"/>
                      <a:pt x="384" y="0"/>
                    </a:cubicBezTo>
                    <a:cubicBezTo>
                      <a:pt x="400" y="0"/>
                      <a:pt x="448" y="96"/>
                      <a:pt x="480" y="96"/>
                    </a:cubicBezTo>
                    <a:cubicBezTo>
                      <a:pt x="512" y="96"/>
                      <a:pt x="552" y="0"/>
                      <a:pt x="576" y="0"/>
                    </a:cubicBezTo>
                    <a:cubicBezTo>
                      <a:pt x="600" y="0"/>
                      <a:pt x="612" y="48"/>
                      <a:pt x="624" y="96"/>
                    </a:cubicBezTo>
                  </a:path>
                </a:pathLst>
              </a:custGeom>
              <a:noFill/>
              <a:ln w="9525" cap="flat" cmpd="sng">
                <a:solidFill>
                  <a:srgbClr val="000000">
                    <a:alpha val="100000"/>
                  </a:srgbClr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4844" name="组合 204843"/>
            <p:cNvGrpSpPr/>
            <p:nvPr/>
          </p:nvGrpSpPr>
          <p:grpSpPr>
            <a:xfrm>
              <a:off x="1920" y="2079"/>
              <a:ext cx="1776" cy="144"/>
              <a:chOff x="1968" y="2688"/>
              <a:chExt cx="1776" cy="144"/>
            </a:xfrm>
          </p:grpSpPr>
          <p:cxnSp>
            <p:nvCxnSpPr>
              <p:cNvPr id="204845" name="直接箭头连接符 204844"/>
              <p:cNvCxnSpPr/>
              <p:nvPr/>
            </p:nvCxnSpPr>
            <p:spPr>
              <a:xfrm>
                <a:off x="1968" y="2832"/>
                <a:ext cx="1776" cy="0"/>
              </a:xfrm>
              <a:prstGeom prst="straightConnector1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cxnSp>
          <p:sp>
            <p:nvSpPr>
              <p:cNvPr id="204846" name="直接连接符 204845"/>
              <p:cNvSpPr/>
              <p:nvPr/>
            </p:nvSpPr>
            <p:spPr>
              <a:xfrm flipV="1">
                <a:off x="1968" y="2688"/>
                <a:ext cx="0" cy="14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4847" name="直接连接符 204846"/>
              <p:cNvSpPr/>
              <p:nvPr/>
            </p:nvSpPr>
            <p:spPr>
              <a:xfrm flipV="1">
                <a:off x="3744" y="2688"/>
                <a:ext cx="0" cy="144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04848" name="椭圆 204847"/>
            <p:cNvSpPr/>
            <p:nvPr/>
          </p:nvSpPr>
          <p:spPr>
            <a:xfrm>
              <a:off x="2160" y="2331"/>
              <a:ext cx="1304" cy="423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 fontAlgn="t">
                <a:lnSpc>
                  <a:spcPct val="100000"/>
                </a:lnSpc>
              </a:pPr>
              <a:r>
                <a:rPr lang="zh-TW" altLang="en-US" sz="14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对策的检讨及实施</a:t>
              </a:r>
              <a:endParaRPr lang="zh-TW" altLang="en-US" sz="14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49" name="文本框 204848"/>
            <p:cNvSpPr txBox="1"/>
            <p:nvPr/>
          </p:nvSpPr>
          <p:spPr>
            <a:xfrm>
              <a:off x="2515" y="2884"/>
              <a:ext cx="646" cy="188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效果的确认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50" name="椭圆 204849"/>
            <p:cNvSpPr/>
            <p:nvPr/>
          </p:nvSpPr>
          <p:spPr>
            <a:xfrm>
              <a:off x="2160" y="3204"/>
              <a:ext cx="1304" cy="423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/>
            <a:p>
              <a:pPr fontAlgn="t">
                <a:lnSpc>
                  <a:spcPct val="100000"/>
                </a:lnSpc>
              </a:pPr>
              <a:r>
                <a:rPr lang="zh-TW" altLang="en-US" sz="14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标准化</a:t>
              </a:r>
              <a:r>
                <a:rPr lang="en-US" altLang="zh-TW" sz="14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4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制定</a:t>
              </a:r>
              <a:r>
                <a:rPr lang="en-US" altLang="zh-TW" sz="14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4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51" name="文本框 204850"/>
            <p:cNvSpPr txBox="1"/>
            <p:nvPr/>
          </p:nvSpPr>
          <p:spPr>
            <a:xfrm>
              <a:off x="2497" y="3748"/>
              <a:ext cx="646" cy="188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Times New Roman" panose="02020603050405020304" pitchFamily="18" charset="0"/>
                  <a:ea typeface="PMingLiU" panose="02020500000000000000" pitchFamily="18" charset="-120"/>
                </a:rPr>
                <a:t>效果的维持</a:t>
              </a:r>
              <a:endParaRPr lang="zh-TW" altLang="en-US" sz="12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endParaRPr>
            </a:p>
          </p:txBody>
        </p:sp>
        <p:cxnSp>
          <p:nvCxnSpPr>
            <p:cNvPr id="204852" name="肘形连接符 204851"/>
            <p:cNvCxnSpPr>
              <a:stCxn id="204849" idx="1"/>
              <a:endCxn id="204811" idx="2"/>
            </p:cNvCxnSpPr>
            <p:nvPr/>
          </p:nvCxnSpPr>
          <p:spPr>
            <a:xfrm rot="10800000">
              <a:off x="2112" y="664"/>
              <a:ext cx="403" cy="2314"/>
            </a:xfrm>
            <a:prstGeom prst="bentConnector3">
              <a:avLst>
                <a:gd name="adj1" fmla="val 140541"/>
              </a:avLst>
            </a:prstGeom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204853" name="直接连接符 204852"/>
            <p:cNvSpPr/>
            <p:nvPr/>
          </p:nvSpPr>
          <p:spPr>
            <a:xfrm>
              <a:off x="2784" y="2091"/>
              <a:ext cx="0" cy="24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54" name="直接连接符 204853"/>
            <p:cNvSpPr/>
            <p:nvPr/>
          </p:nvSpPr>
          <p:spPr>
            <a:xfrm>
              <a:off x="2784" y="2763"/>
              <a:ext cx="0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55" name="直接连接符 204854"/>
            <p:cNvSpPr/>
            <p:nvPr/>
          </p:nvSpPr>
          <p:spPr>
            <a:xfrm>
              <a:off x="2784" y="3099"/>
              <a:ext cx="0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56" name="直接连接符 204855"/>
            <p:cNvSpPr/>
            <p:nvPr/>
          </p:nvSpPr>
          <p:spPr>
            <a:xfrm>
              <a:off x="2784" y="3627"/>
              <a:ext cx="0" cy="96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4857" name="直接连接符 204856"/>
            <p:cNvSpPr/>
            <p:nvPr/>
          </p:nvSpPr>
          <p:spPr>
            <a:xfrm>
              <a:off x="3994" y="2434"/>
              <a:ext cx="0" cy="42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58" name="直接连接符 204857"/>
            <p:cNvSpPr/>
            <p:nvPr/>
          </p:nvSpPr>
          <p:spPr>
            <a:xfrm>
              <a:off x="3994" y="2852"/>
              <a:ext cx="415" cy="0"/>
            </a:xfrm>
            <a:prstGeom prst="line">
              <a:avLst/>
            </a:prstGeom>
            <a:ln w="9525">
              <a:noFill/>
            </a:ln>
          </p:spPr>
        </p:sp>
        <p:sp>
          <p:nvSpPr>
            <p:cNvPr id="204859" name="矩形 204858"/>
            <p:cNvSpPr/>
            <p:nvPr/>
          </p:nvSpPr>
          <p:spPr>
            <a:xfrm>
              <a:off x="3994" y="2625"/>
              <a:ext cx="79" cy="227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0" name="矩形 204859"/>
            <p:cNvSpPr/>
            <p:nvPr/>
          </p:nvSpPr>
          <p:spPr>
            <a:xfrm>
              <a:off x="4073" y="2668"/>
              <a:ext cx="78" cy="184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1" name="矩形 204860"/>
            <p:cNvSpPr/>
            <p:nvPr/>
          </p:nvSpPr>
          <p:spPr>
            <a:xfrm>
              <a:off x="4151" y="2696"/>
              <a:ext cx="79" cy="15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2" name="矩形 204861"/>
            <p:cNvSpPr/>
            <p:nvPr/>
          </p:nvSpPr>
          <p:spPr>
            <a:xfrm>
              <a:off x="4230" y="2724"/>
              <a:ext cx="78" cy="128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3" name="矩形 204862"/>
            <p:cNvSpPr/>
            <p:nvPr/>
          </p:nvSpPr>
          <p:spPr>
            <a:xfrm>
              <a:off x="4308" y="2767"/>
              <a:ext cx="79" cy="85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4" name="任意多边形 204863"/>
            <p:cNvSpPr/>
            <p:nvPr/>
          </p:nvSpPr>
          <p:spPr>
            <a:xfrm>
              <a:off x="3994" y="2451"/>
              <a:ext cx="404" cy="394"/>
            </a:xfrm>
            <a:custGeom>
              <a:avLst/>
              <a:gdLst/>
              <a:ahLst/>
              <a:cxnLst/>
              <a:pathLst>
                <a:path w="1728" h="1336">
                  <a:moveTo>
                    <a:pt x="0" y="1336"/>
                  </a:moveTo>
                  <a:cubicBezTo>
                    <a:pt x="88" y="1056"/>
                    <a:pt x="176" y="776"/>
                    <a:pt x="336" y="568"/>
                  </a:cubicBezTo>
                  <a:cubicBezTo>
                    <a:pt x="496" y="360"/>
                    <a:pt x="728" y="176"/>
                    <a:pt x="960" y="88"/>
                  </a:cubicBezTo>
                  <a:cubicBezTo>
                    <a:pt x="1192" y="0"/>
                    <a:pt x="1600" y="48"/>
                    <a:pt x="1728" y="40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65" name="文本框 204864"/>
            <p:cNvSpPr txBox="1"/>
            <p:nvPr/>
          </p:nvSpPr>
          <p:spPr>
            <a:xfrm>
              <a:off x="3937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66" name="文本框 204865"/>
            <p:cNvSpPr txBox="1"/>
            <p:nvPr/>
          </p:nvSpPr>
          <p:spPr>
            <a:xfrm>
              <a:off x="4021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B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67" name="文本框 204866"/>
            <p:cNvSpPr txBox="1"/>
            <p:nvPr/>
          </p:nvSpPr>
          <p:spPr>
            <a:xfrm>
              <a:off x="4097" y="2828"/>
              <a:ext cx="198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68" name="文本框 204867"/>
            <p:cNvSpPr txBox="1"/>
            <p:nvPr/>
          </p:nvSpPr>
          <p:spPr>
            <a:xfrm>
              <a:off x="4174" y="2828"/>
              <a:ext cx="198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69" name="文本框 204868"/>
            <p:cNvSpPr txBox="1"/>
            <p:nvPr/>
          </p:nvSpPr>
          <p:spPr>
            <a:xfrm>
              <a:off x="4256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E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70" name="直接连接符 204869"/>
            <p:cNvSpPr/>
            <p:nvPr/>
          </p:nvSpPr>
          <p:spPr>
            <a:xfrm>
              <a:off x="4387" y="2462"/>
              <a:ext cx="538" cy="0"/>
            </a:xfrm>
            <a:prstGeom prst="line">
              <a:avLst/>
            </a:prstGeom>
            <a:ln w="158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4871" name="直接连接符 204870"/>
            <p:cNvSpPr/>
            <p:nvPr/>
          </p:nvSpPr>
          <p:spPr>
            <a:xfrm>
              <a:off x="4533" y="2427"/>
              <a:ext cx="0" cy="42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4872" name="直接连接符 204871"/>
            <p:cNvSpPr/>
            <p:nvPr/>
          </p:nvSpPr>
          <p:spPr>
            <a:xfrm>
              <a:off x="4533" y="2845"/>
              <a:ext cx="414" cy="0"/>
            </a:xfrm>
            <a:prstGeom prst="line">
              <a:avLst/>
            </a:prstGeom>
            <a:ln w="9525">
              <a:noFill/>
            </a:ln>
          </p:spPr>
        </p:sp>
        <p:sp>
          <p:nvSpPr>
            <p:cNvPr id="204873" name="矩形 204872"/>
            <p:cNvSpPr/>
            <p:nvPr/>
          </p:nvSpPr>
          <p:spPr>
            <a:xfrm>
              <a:off x="4533" y="2689"/>
              <a:ext cx="78" cy="156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4" name="矩形 204873"/>
            <p:cNvSpPr/>
            <p:nvPr/>
          </p:nvSpPr>
          <p:spPr>
            <a:xfrm>
              <a:off x="4611" y="2717"/>
              <a:ext cx="79" cy="128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5" name="矩形 204874"/>
            <p:cNvSpPr/>
            <p:nvPr/>
          </p:nvSpPr>
          <p:spPr>
            <a:xfrm>
              <a:off x="4690" y="2746"/>
              <a:ext cx="78" cy="99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6" name="矩形 204875"/>
            <p:cNvSpPr/>
            <p:nvPr/>
          </p:nvSpPr>
          <p:spPr>
            <a:xfrm>
              <a:off x="4768" y="2773"/>
              <a:ext cx="79" cy="7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7" name="矩形 204876"/>
            <p:cNvSpPr/>
            <p:nvPr/>
          </p:nvSpPr>
          <p:spPr>
            <a:xfrm>
              <a:off x="4847" y="2787"/>
              <a:ext cx="78" cy="57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8" name="任意多边形 204877"/>
            <p:cNvSpPr/>
            <p:nvPr/>
          </p:nvSpPr>
          <p:spPr>
            <a:xfrm>
              <a:off x="4535" y="2547"/>
              <a:ext cx="390" cy="298"/>
            </a:xfrm>
            <a:custGeom>
              <a:avLst/>
              <a:gdLst/>
              <a:ahLst/>
              <a:cxnLst/>
              <a:pathLst>
                <a:path w="1728" h="1336">
                  <a:moveTo>
                    <a:pt x="0" y="1336"/>
                  </a:moveTo>
                  <a:cubicBezTo>
                    <a:pt x="88" y="1056"/>
                    <a:pt x="176" y="776"/>
                    <a:pt x="336" y="568"/>
                  </a:cubicBezTo>
                  <a:cubicBezTo>
                    <a:pt x="496" y="360"/>
                    <a:pt x="728" y="176"/>
                    <a:pt x="960" y="88"/>
                  </a:cubicBezTo>
                  <a:cubicBezTo>
                    <a:pt x="1192" y="0"/>
                    <a:pt x="1600" y="48"/>
                    <a:pt x="1728" y="40"/>
                  </a:cubicBezTo>
                </a:path>
              </a:pathLst>
            </a:custGeom>
            <a:noFill/>
            <a:ln w="9525" cap="flat" cmpd="sng">
              <a:solidFill>
                <a:srgbClr val="000000">
                  <a:alpha val="100000"/>
                </a:srgbClr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4879" name="文本框 204878"/>
            <p:cNvSpPr txBox="1"/>
            <p:nvPr/>
          </p:nvSpPr>
          <p:spPr>
            <a:xfrm>
              <a:off x="4476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A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80" name="文本框 204879"/>
            <p:cNvSpPr txBox="1"/>
            <p:nvPr/>
          </p:nvSpPr>
          <p:spPr>
            <a:xfrm>
              <a:off x="4560" y="2828"/>
              <a:ext cx="193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B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81" name="文本框 204880"/>
            <p:cNvSpPr txBox="1"/>
            <p:nvPr/>
          </p:nvSpPr>
          <p:spPr>
            <a:xfrm>
              <a:off x="4635" y="2828"/>
              <a:ext cx="198" cy="1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90000" tIns="46800" rIns="90000" bIns="46800" anchor="ctr" anchorCtr="0">
              <a:spAutoFit/>
            </a:bodyPr>
            <a:p>
              <a:pPr fontAlgn="t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C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4882" name="直接连接符 204881"/>
            <p:cNvSpPr/>
            <p:nvPr/>
          </p:nvSpPr>
          <p:spPr>
            <a:xfrm flipH="1">
              <a:off x="4533" y="2547"/>
              <a:ext cx="381" cy="0"/>
            </a:xfrm>
            <a:prstGeom prst="line">
              <a:avLst/>
            </a:prstGeom>
            <a:ln w="15875" cap="flat" cmpd="sng">
              <a:solidFill>
                <a:srgbClr val="00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204883" name="直接连接符 204882"/>
            <p:cNvSpPr/>
            <p:nvPr/>
          </p:nvSpPr>
          <p:spPr>
            <a:xfrm>
              <a:off x="4914" y="2462"/>
              <a:ext cx="0" cy="85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triangle" w="sm" len="sm"/>
              <a:tailEnd type="triangle" w="sm" len="sm"/>
            </a:ln>
          </p:spPr>
        </p:sp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203825" name="标题 203824"/>
          <p:cNvSpPr/>
          <p:nvPr>
            <p:ph type="title"/>
          </p:nvPr>
        </p:nvSpPr>
        <p:spPr>
          <a:xfrm>
            <a:off x="468313" y="593725"/>
            <a:ext cx="8370887" cy="550863"/>
          </a:xfrm>
          <a:noFill/>
          <a:ln>
            <a:noFill/>
          </a:ln>
        </p:spPr>
        <p:txBody>
          <a:bodyPr/>
          <a:p>
            <a:r>
              <a:rPr lang="zh-TW" altLang="en-US" sz="3200" b="1">
                <a:latin typeface="Arial" panose="020B0604020202020204" pitchFamily="34" charset="0"/>
                <a:ea typeface="汉仪文黑-85W" panose="00020600040101010101" charset="-122"/>
              </a:rPr>
              <a:t>新</a:t>
            </a:r>
            <a:r>
              <a:rPr lang="en-US" altLang="zh-TW" sz="3200" b="1" i="1">
                <a:latin typeface="Arial" panose="020B0604020202020204" pitchFamily="34" charset="0"/>
                <a:ea typeface="汉仪文黑-85W" panose="00020600040101010101" charset="-122"/>
              </a:rPr>
              <a:t>QC7</a:t>
            </a:r>
            <a:r>
              <a:rPr lang="zh-TW" altLang="en-US" sz="3200" b="1" dirty="0">
                <a:latin typeface="Arial" panose="020B0604020202020204" pitchFamily="34" charset="0"/>
                <a:ea typeface="汉仪文黑-85W" panose="00020600040101010101" charset="-122"/>
              </a:rPr>
              <a:t>手法在改善所占的角色</a:t>
            </a:r>
            <a:endParaRPr lang="zh-TW" altLang="en-US" sz="3200" b="1" dirty="0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  <p:grpSp>
        <p:nvGrpSpPr>
          <p:cNvPr id="203829" name="组合 203828"/>
          <p:cNvGrpSpPr/>
          <p:nvPr/>
        </p:nvGrpSpPr>
        <p:grpSpPr>
          <a:xfrm>
            <a:off x="377825" y="1341438"/>
            <a:ext cx="8056563" cy="5043487"/>
            <a:chOff x="238" y="845"/>
            <a:chExt cx="5075" cy="3177"/>
          </a:xfrm>
        </p:grpSpPr>
        <p:sp>
          <p:nvSpPr>
            <p:cNvPr id="203780" name="直接连接符 203779"/>
            <p:cNvSpPr/>
            <p:nvPr/>
          </p:nvSpPr>
          <p:spPr>
            <a:xfrm>
              <a:off x="1702" y="928"/>
              <a:ext cx="0" cy="3034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3781" name="直接连接符 203780"/>
            <p:cNvSpPr/>
            <p:nvPr/>
          </p:nvSpPr>
          <p:spPr>
            <a:xfrm>
              <a:off x="4376" y="970"/>
              <a:ext cx="0" cy="2479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3782" name="直接连接符 203781"/>
            <p:cNvSpPr/>
            <p:nvPr/>
          </p:nvSpPr>
          <p:spPr>
            <a:xfrm flipH="1">
              <a:off x="2440" y="3456"/>
              <a:ext cx="1936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3783" name="直接连接符 203782"/>
            <p:cNvSpPr/>
            <p:nvPr/>
          </p:nvSpPr>
          <p:spPr>
            <a:xfrm>
              <a:off x="2440" y="3458"/>
              <a:ext cx="0" cy="55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203784" name="文本框 203783"/>
            <p:cNvSpPr txBox="1"/>
            <p:nvPr/>
          </p:nvSpPr>
          <p:spPr>
            <a:xfrm>
              <a:off x="451" y="845"/>
              <a:ext cx="1075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文黑-85W" panose="00020600040101010101" charset="-122"/>
                </a:rPr>
                <a:t>这是期望能使用的方法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文黑-85W" panose="00020600040101010101" charset="-122"/>
              </a:endParaRPr>
            </a:p>
          </p:txBody>
        </p:sp>
        <p:sp>
          <p:nvSpPr>
            <p:cNvPr id="203785" name="文本框 203784"/>
            <p:cNvSpPr txBox="1"/>
            <p:nvPr/>
          </p:nvSpPr>
          <p:spPr>
            <a:xfrm>
              <a:off x="2452" y="845"/>
              <a:ext cx="979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这是可以使用的方法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86" name="文本框 203785"/>
            <p:cNvSpPr txBox="1"/>
            <p:nvPr/>
          </p:nvSpPr>
          <p:spPr>
            <a:xfrm>
              <a:off x="1702" y="1016"/>
              <a:ext cx="1673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1200" b="1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 1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: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浑沌事项的整理及问题的设定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87" name="文本框 203786"/>
            <p:cNvSpPr txBox="1"/>
            <p:nvPr/>
          </p:nvSpPr>
          <p:spPr>
            <a:xfrm>
              <a:off x="4574" y="1058"/>
              <a:ext cx="739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过去的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QC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手法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88" name="文本框 203787"/>
            <p:cNvSpPr txBox="1"/>
            <p:nvPr/>
          </p:nvSpPr>
          <p:spPr>
            <a:xfrm>
              <a:off x="1702" y="1544"/>
              <a:ext cx="809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1200" b="1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 2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: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手段展开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89" name="文本框 203788"/>
            <p:cNvSpPr txBox="1"/>
            <p:nvPr/>
          </p:nvSpPr>
          <p:spPr>
            <a:xfrm>
              <a:off x="1702" y="2307"/>
              <a:ext cx="1098" cy="29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200" b="1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 3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: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手段以时序列的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        配列实行计划作成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0" name="矩形 203789"/>
            <p:cNvSpPr/>
            <p:nvPr/>
          </p:nvSpPr>
          <p:spPr>
            <a:xfrm>
              <a:off x="2161" y="1230"/>
              <a:ext cx="738" cy="299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亲和图法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感情的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1" name="矩形 203790"/>
            <p:cNvSpPr/>
            <p:nvPr/>
          </p:nvSpPr>
          <p:spPr>
            <a:xfrm>
              <a:off x="3085" y="1230"/>
              <a:ext cx="738" cy="299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关连图法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逻辑的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2" name="矩形 203791"/>
            <p:cNvSpPr/>
            <p:nvPr/>
          </p:nvSpPr>
          <p:spPr>
            <a:xfrm>
              <a:off x="3085" y="1833"/>
              <a:ext cx="1015" cy="384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系统图法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对目的或多段目的作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系列性的手段展开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3" name="矩形 203792"/>
            <p:cNvSpPr/>
            <p:nvPr/>
          </p:nvSpPr>
          <p:spPr>
            <a:xfrm>
              <a:off x="1969" y="1833"/>
              <a:ext cx="929" cy="384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矩阵图法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目的及手段的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关连能知道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4" name="矩形 203793"/>
            <p:cNvSpPr/>
            <p:nvPr/>
          </p:nvSpPr>
          <p:spPr>
            <a:xfrm>
              <a:off x="3085" y="2729"/>
              <a:ext cx="1245" cy="555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PDPC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有不确定要素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,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所以在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推行过程中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,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可随时加入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时点情报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,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并作最适计划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5" name="矩形 203794"/>
            <p:cNvSpPr/>
            <p:nvPr/>
          </p:nvSpPr>
          <p:spPr>
            <a:xfrm>
              <a:off x="1794" y="2729"/>
              <a:ext cx="1107" cy="512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箭图法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(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主要是使确定事象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系列的计划初期效率化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)</a:t>
              </a:r>
              <a:endParaRPr lang="en-US" altLang="zh-TW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6" name="矩形 203795"/>
            <p:cNvSpPr/>
            <p:nvPr/>
          </p:nvSpPr>
          <p:spPr>
            <a:xfrm>
              <a:off x="2624" y="3555"/>
              <a:ext cx="738" cy="17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统计的方法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7" name="矩形 203796"/>
            <p:cNvSpPr/>
            <p:nvPr/>
          </p:nvSpPr>
          <p:spPr>
            <a:xfrm>
              <a:off x="2624" y="3851"/>
              <a:ext cx="738" cy="171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Times New Roman" panose="02020603050405020304" pitchFamily="18" charset="0"/>
                  <a:ea typeface="PMingLiU" panose="02020500000000000000" pitchFamily="18" charset="-120"/>
                </a:rPr>
                <a:t>实验计划法</a:t>
              </a:r>
              <a:endParaRPr lang="zh-TW" altLang="en-US" sz="12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endParaRPr>
            </a:p>
          </p:txBody>
        </p:sp>
        <p:sp>
          <p:nvSpPr>
            <p:cNvPr id="203798" name="矩形 203797"/>
            <p:cNvSpPr/>
            <p:nvPr/>
          </p:nvSpPr>
          <p:spPr>
            <a:xfrm>
              <a:off x="872" y="1876"/>
              <a:ext cx="738" cy="299"/>
            </a:xfrm>
            <a:prstGeom prst="rect">
              <a:avLst/>
            </a:prstGeom>
            <a:solidFill>
              <a:srgbClr val="FFFF66"/>
            </a:solidFill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矩阵数据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解析法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799" name="矩形 203798"/>
            <p:cNvSpPr/>
            <p:nvPr/>
          </p:nvSpPr>
          <p:spPr>
            <a:xfrm>
              <a:off x="4555" y="1940"/>
              <a:ext cx="738" cy="170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鱼骨图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800" name="文本框 203799"/>
            <p:cNvSpPr txBox="1"/>
            <p:nvPr/>
          </p:nvSpPr>
          <p:spPr>
            <a:xfrm>
              <a:off x="4807" y="2300"/>
              <a:ext cx="231" cy="586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wrap="none"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QC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七大手法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801" name="文本框 203800"/>
            <p:cNvSpPr txBox="1"/>
            <p:nvPr/>
          </p:nvSpPr>
          <p:spPr>
            <a:xfrm>
              <a:off x="4720" y="3259"/>
              <a:ext cx="403" cy="755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>
              <a:spAutoFit/>
            </a:bodyPr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柏拉图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查检表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直方图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散布图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管制图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推移图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802" name="文本框 203801"/>
            <p:cNvSpPr txBox="1"/>
            <p:nvPr/>
          </p:nvSpPr>
          <p:spPr>
            <a:xfrm>
              <a:off x="421" y="1867"/>
              <a:ext cx="231" cy="713"/>
            </a:xfrm>
            <a:prstGeom prst="rect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vert="eaVert" anchor="ctr" anchorCtr="0">
              <a:spAutoFit/>
            </a:bodyPr>
            <a:p>
              <a:pPr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多变量解析法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803" name="左大括号 203802"/>
            <p:cNvSpPr/>
            <p:nvPr/>
          </p:nvSpPr>
          <p:spPr>
            <a:xfrm rot="-5401066">
              <a:off x="855" y="2495"/>
              <a:ext cx="171" cy="876"/>
            </a:xfrm>
            <a:prstGeom prst="leftBrace">
              <a:avLst>
                <a:gd name="adj1" fmla="val 42690"/>
                <a:gd name="adj2" fmla="val 50000"/>
              </a:avLst>
            </a:prstGeom>
            <a:noFill/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3804" name="文本框 203803"/>
            <p:cNvSpPr txBox="1"/>
            <p:nvPr/>
          </p:nvSpPr>
          <p:spPr>
            <a:xfrm>
              <a:off x="549" y="3829"/>
              <a:ext cx="979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zh-TW" altLang="en-US" sz="1200" u="none" dirty="0">
                  <a:solidFill>
                    <a:srgbClr val="000000"/>
                  </a:solidFill>
                  <a:latin typeface="Times New Roman" panose="02020603050405020304" pitchFamily="18" charset="0"/>
                  <a:ea typeface="PMingLiU" panose="02020500000000000000" pitchFamily="18" charset="-120"/>
                </a:rPr>
                <a:t>用于重大事故的预测</a:t>
              </a:r>
              <a:endParaRPr lang="zh-TW" altLang="en-US" sz="1200" u="none">
                <a:solidFill>
                  <a:srgbClr val="000000"/>
                </a:solidFill>
                <a:latin typeface="Times New Roman" panose="02020603050405020304" pitchFamily="18" charset="0"/>
                <a:ea typeface="PMingLiU" panose="02020500000000000000" pitchFamily="18" charset="-120"/>
              </a:endParaRPr>
            </a:p>
          </p:txBody>
        </p:sp>
        <p:sp>
          <p:nvSpPr>
            <p:cNvPr id="203805" name="文本框 203804"/>
            <p:cNvSpPr txBox="1"/>
            <p:nvPr/>
          </p:nvSpPr>
          <p:spPr>
            <a:xfrm>
              <a:off x="238" y="3036"/>
              <a:ext cx="1258" cy="523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anchor="ctr" anchorCtr="0">
              <a:spAutoFit/>
            </a:bodyPr>
            <a:p>
              <a:pPr algn="l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• 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在有很多数量性数据时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,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而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  数量很浑沌时作为整理用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• 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可以在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Plan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或是</a:t>
              </a:r>
              <a:r>
                <a:rPr lang="en-US" altLang="zh-TW" sz="1200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Do</a:t>
              </a: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的阶段</a:t>
              </a:r>
              <a:endParaRPr lang="zh-TW" altLang="en-US" sz="1200" u="none" dirty="0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  <a:p>
              <a:pPr algn="l">
                <a:lnSpc>
                  <a:spcPct val="100000"/>
                </a:lnSpc>
              </a:pPr>
              <a:r>
                <a:rPr lang="zh-TW" altLang="en-US" sz="1200" u="none" dirty="0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  使用</a:t>
              </a:r>
              <a:endParaRPr lang="zh-TW" altLang="en-US" sz="1200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sp>
          <p:nvSpPr>
            <p:cNvPr id="203806" name="直接连接符 203805"/>
            <p:cNvSpPr/>
            <p:nvPr/>
          </p:nvSpPr>
          <p:spPr>
            <a:xfrm flipV="1">
              <a:off x="1564" y="928"/>
              <a:ext cx="138" cy="3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3807" name="直接连接符 203806"/>
            <p:cNvSpPr/>
            <p:nvPr/>
          </p:nvSpPr>
          <p:spPr>
            <a:xfrm flipH="1">
              <a:off x="1748" y="928"/>
              <a:ext cx="646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3808" name="直接连接符 203807"/>
            <p:cNvSpPr/>
            <p:nvPr/>
          </p:nvSpPr>
          <p:spPr>
            <a:xfrm flipV="1">
              <a:off x="3473" y="928"/>
              <a:ext cx="857" cy="3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cxnSp>
          <p:nvCxnSpPr>
            <p:cNvPr id="203809" name="直接箭头连接符 203808"/>
            <p:cNvCxnSpPr>
              <a:stCxn id="203792" idx="3"/>
              <a:endCxn id="203799" idx="1"/>
            </p:cNvCxnSpPr>
            <p:nvPr/>
          </p:nvCxnSpPr>
          <p:spPr>
            <a:xfrm>
              <a:off x="4100" y="2025"/>
              <a:ext cx="455" cy="0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</p:spPr>
        </p:cxnSp>
        <p:cxnSp>
          <p:nvCxnSpPr>
            <p:cNvPr id="203810" name="肘形连接符 203809"/>
            <p:cNvCxnSpPr>
              <a:stCxn id="203790" idx="2"/>
              <a:endCxn id="203791" idx="2"/>
            </p:cNvCxnSpPr>
            <p:nvPr/>
          </p:nvCxnSpPr>
          <p:spPr>
            <a:xfrm rot="-5400000" flipH="1">
              <a:off x="2991" y="1067"/>
              <a:ext cx="1" cy="924"/>
            </a:xfrm>
            <a:prstGeom prst="bentConnector3">
              <a:avLst>
                <a:gd name="adj1" fmla="val 12599995"/>
              </a:avLst>
            </a:prstGeom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3811" name="肘形连接符 203810"/>
            <p:cNvCxnSpPr>
              <a:stCxn id="203793" idx="0"/>
              <a:endCxn id="203792" idx="0"/>
            </p:cNvCxnSpPr>
            <p:nvPr/>
          </p:nvCxnSpPr>
          <p:spPr>
            <a:xfrm rot="-16200000" flipV="1">
              <a:off x="3012" y="1254"/>
              <a:ext cx="1" cy="1158"/>
            </a:xfrm>
            <a:prstGeom prst="bentConnector3">
              <a:avLst>
                <a:gd name="adj1" fmla="val -10700000"/>
              </a:avLst>
            </a:prstGeom>
            <a:ln w="12700" cap="flat" cmpd="sng">
              <a:solidFill>
                <a:srgbClr val="000000"/>
              </a:solidFill>
              <a:prstDash val="solid"/>
              <a:miter/>
              <a:headEnd type="triangle" w="med" len="med"/>
              <a:tailEnd type="triangle" w="med" len="med"/>
            </a:ln>
          </p:spPr>
        </p:cxnSp>
        <p:cxnSp>
          <p:nvCxnSpPr>
            <p:cNvPr id="203812" name="肘形连接符 203811"/>
            <p:cNvCxnSpPr>
              <a:stCxn id="203793" idx="2"/>
              <a:endCxn id="203792" idx="2"/>
            </p:cNvCxnSpPr>
            <p:nvPr/>
          </p:nvCxnSpPr>
          <p:spPr>
            <a:xfrm rot="-5400000" flipH="1">
              <a:off x="3012" y="1638"/>
              <a:ext cx="1" cy="1158"/>
            </a:xfrm>
            <a:prstGeom prst="bentConnector3">
              <a:avLst>
                <a:gd name="adj1" fmla="val 10500000"/>
              </a:avLst>
            </a:prstGeom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203813" name="肘形连接符 203812"/>
            <p:cNvCxnSpPr>
              <a:stCxn id="203795" idx="0"/>
              <a:endCxn id="203794" idx="0"/>
            </p:cNvCxnSpPr>
            <p:nvPr/>
          </p:nvCxnSpPr>
          <p:spPr>
            <a:xfrm rot="-16200000" flipV="1">
              <a:off x="3027" y="2049"/>
              <a:ext cx="1" cy="1361"/>
            </a:xfrm>
            <a:prstGeom prst="bentConnector3">
              <a:avLst>
                <a:gd name="adj1" fmla="val -14400000"/>
              </a:avLst>
            </a:prstGeom>
            <a:ln w="12700" cap="flat" cmpd="sng">
              <a:solidFill>
                <a:srgbClr val="000000"/>
              </a:solidFill>
              <a:prstDash val="solid"/>
              <a:miter/>
              <a:headEnd type="triangle" w="med" len="med"/>
              <a:tailEnd type="triangle" w="med" len="med"/>
            </a:ln>
          </p:spPr>
        </p:cxnSp>
        <p:sp>
          <p:nvSpPr>
            <p:cNvPr id="203814" name="直接连接符 203813"/>
            <p:cNvSpPr/>
            <p:nvPr/>
          </p:nvSpPr>
          <p:spPr>
            <a:xfrm>
              <a:off x="3011" y="2323"/>
              <a:ext cx="0" cy="255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cxnSp>
          <p:nvCxnSpPr>
            <p:cNvPr id="203815" name="肘形连接符 203814"/>
            <p:cNvCxnSpPr>
              <a:stCxn id="203795" idx="2"/>
              <a:endCxn id="203794" idx="2"/>
            </p:cNvCxnSpPr>
            <p:nvPr/>
          </p:nvCxnSpPr>
          <p:spPr>
            <a:xfrm rot="-5400000" flipH="1">
              <a:off x="3006" y="2582"/>
              <a:ext cx="43" cy="1361"/>
            </a:xfrm>
            <a:prstGeom prst="bentConnector3">
              <a:avLst>
                <a:gd name="adj1" fmla="val 347912"/>
              </a:avLst>
            </a:prstGeom>
            <a:ln w="12700" cap="flat" cmpd="sng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203816" name="直接连接符 203815"/>
            <p:cNvSpPr/>
            <p:nvPr/>
          </p:nvSpPr>
          <p:spPr>
            <a:xfrm>
              <a:off x="2993" y="3390"/>
              <a:ext cx="0" cy="166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3817" name="直接连接符 203816"/>
            <p:cNvSpPr/>
            <p:nvPr/>
          </p:nvSpPr>
          <p:spPr>
            <a:xfrm>
              <a:off x="2993" y="3723"/>
              <a:ext cx="0" cy="128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cxnSp>
          <p:nvCxnSpPr>
            <p:cNvPr id="203818" name="直接箭头连接符 203817"/>
            <p:cNvCxnSpPr>
              <a:stCxn id="203793" idx="1"/>
              <a:endCxn id="203798" idx="3"/>
            </p:cNvCxnSpPr>
            <p:nvPr/>
          </p:nvCxnSpPr>
          <p:spPr>
            <a:xfrm flipH="1">
              <a:off x="1610" y="2025"/>
              <a:ext cx="359" cy="1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203819" name="直接连接符 203818"/>
            <p:cNvSpPr/>
            <p:nvPr/>
          </p:nvSpPr>
          <p:spPr>
            <a:xfrm flipH="1">
              <a:off x="688" y="2037"/>
              <a:ext cx="184" cy="0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cxnSp>
          <p:nvCxnSpPr>
            <p:cNvPr id="203820" name="直接箭头连接符 203819"/>
            <p:cNvCxnSpPr>
              <a:stCxn id="203800" idx="2"/>
              <a:endCxn id="203801" idx="0"/>
            </p:cNvCxnSpPr>
            <p:nvPr/>
          </p:nvCxnSpPr>
          <p:spPr>
            <a:xfrm flipH="1">
              <a:off x="4921" y="2886"/>
              <a:ext cx="1" cy="373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cxnSp>
          <p:nvCxnSpPr>
            <p:cNvPr id="203821" name="直接箭头连接符 203820"/>
            <p:cNvCxnSpPr>
              <a:stCxn id="203796" idx="3"/>
              <a:endCxn id="203801" idx="1"/>
            </p:cNvCxnSpPr>
            <p:nvPr/>
          </p:nvCxnSpPr>
          <p:spPr>
            <a:xfrm flipV="1">
              <a:off x="3362" y="3637"/>
              <a:ext cx="1358" cy="4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</p:spPr>
        </p:cxnSp>
        <p:cxnSp>
          <p:nvCxnSpPr>
            <p:cNvPr id="203822" name="直接箭头连接符 203821"/>
            <p:cNvCxnSpPr>
              <a:stCxn id="203800" idx="0"/>
              <a:endCxn id="203799" idx="2"/>
            </p:cNvCxnSpPr>
            <p:nvPr/>
          </p:nvCxnSpPr>
          <p:spPr>
            <a:xfrm flipV="1">
              <a:off x="4923" y="2110"/>
              <a:ext cx="2" cy="190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203823" name="文本框 203822"/>
            <p:cNvSpPr txBox="1"/>
            <p:nvPr/>
          </p:nvSpPr>
          <p:spPr>
            <a:xfrm>
              <a:off x="1702" y="3445"/>
              <a:ext cx="323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 anchor="ctr" anchorCtr="0">
              <a:spAutoFit/>
            </a:bodyPr>
            <a:p>
              <a:pPr algn="l">
                <a:lnSpc>
                  <a:spcPct val="100000"/>
                </a:lnSpc>
                <a:spcBef>
                  <a:spcPct val="50000"/>
                </a:spcBef>
              </a:pPr>
              <a:r>
                <a:rPr lang="en-US" altLang="zh-TW" sz="1200" b="1" u="none">
                  <a:solidFill>
                    <a:srgbClr val="000000"/>
                  </a:solidFill>
                  <a:latin typeface="Arial" panose="020B0604020202020204" pitchFamily="34" charset="0"/>
                  <a:ea typeface="汉仪旗黑-55简" panose="00020600040101010101" charset="-122"/>
                </a:rPr>
                <a:t>Do</a:t>
              </a:r>
              <a:endParaRPr lang="en-US" altLang="zh-TW" sz="1200" b="1" u="none">
                <a:solidFill>
                  <a:srgbClr val="000000"/>
                </a:solidFill>
                <a:latin typeface="Arial" panose="020B0604020202020204" pitchFamily="34" charset="0"/>
                <a:ea typeface="汉仪旗黑-55简" panose="00020600040101010101" charset="-122"/>
              </a:endParaRPr>
            </a:p>
          </p:txBody>
        </p:sp>
        <p:cxnSp>
          <p:nvCxnSpPr>
            <p:cNvPr id="203824" name="直接箭头连接符 203823"/>
            <p:cNvCxnSpPr>
              <a:stCxn id="203792" idx="1"/>
              <a:endCxn id="203793" idx="3"/>
            </p:cNvCxnSpPr>
            <p:nvPr/>
          </p:nvCxnSpPr>
          <p:spPr>
            <a:xfrm flipH="1">
              <a:off x="2898" y="2025"/>
              <a:ext cx="187" cy="0"/>
            </a:xfrm>
            <a:prstGeom prst="straightConnector1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cxnSp>
        <p:sp>
          <p:nvSpPr>
            <p:cNvPr id="203826" name="直接连接符 203825"/>
            <p:cNvSpPr/>
            <p:nvPr/>
          </p:nvSpPr>
          <p:spPr>
            <a:xfrm>
              <a:off x="2974" y="1658"/>
              <a:ext cx="0" cy="68"/>
            </a:xfrm>
            <a:prstGeom prst="line">
              <a:avLst/>
            </a:prstGeom>
            <a:ln w="127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cxnSp>
          <p:nvCxnSpPr>
            <p:cNvPr id="203827" name="直接箭头连接符 203826"/>
            <p:cNvCxnSpPr>
              <a:stCxn id="203787" idx="1"/>
            </p:cNvCxnSpPr>
            <p:nvPr/>
          </p:nvCxnSpPr>
          <p:spPr>
            <a:xfrm flipH="1">
              <a:off x="4451" y="1145"/>
              <a:ext cx="123" cy="0"/>
            </a:xfrm>
            <a:prstGeom prst="straightConnector1">
              <a:avLst/>
            </a:prstGeom>
            <a:ln w="9525" cap="flat" cmpd="sng">
              <a:solidFill>
                <a:srgbClr val="333300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pic>
        <p:nvPicPr>
          <p:cNvPr id="12291" name="图片 12290" descr="PE01561_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800" y="1060450"/>
            <a:ext cx="4583113" cy="3041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5" name="文本框 12294"/>
          <p:cNvSpPr txBox="1"/>
          <p:nvPr/>
        </p:nvSpPr>
        <p:spPr>
          <a:xfrm>
            <a:off x="1932940" y="4025900"/>
            <a:ext cx="5367020" cy="90360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rgbClr val="000000"/>
            </a:outerShdw>
          </a:effectLst>
        </p:spPr>
        <p:txBody>
          <a:bodyPr wrap="none" anchor="t" anchorCtr="0">
            <a:spAutoFit/>
          </a:bodyPr>
          <a:p>
            <a:r>
              <a:rPr lang="zh-CN" altLang="en-US" u="none" dirty="0">
                <a:latin typeface="Arial" panose="020B0604020202020204" pitchFamily="34" charset="0"/>
                <a:ea typeface="汉仪旗黑-55简" panose="00020600040101010101" charset="-122"/>
              </a:rPr>
              <a:t>群策群力 共同参与！</a:t>
            </a:r>
            <a:endParaRPr lang="zh-CN" altLang="en-US" u="none" dirty="0">
              <a:latin typeface="Arial" panose="020B0604020202020204" pitchFamily="34" charset="0"/>
              <a:ea typeface="汉仪旗黑-55简" panose="000206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146446" name="矩形 146445"/>
          <p:cNvSpPr/>
          <p:nvPr/>
        </p:nvSpPr>
        <p:spPr>
          <a:xfrm>
            <a:off x="757238" y="2362200"/>
            <a:ext cx="7772400" cy="19304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rgbClr val="000000"/>
            </a:outerShdw>
          </a:effectLst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>
              <a:lnSpc>
                <a:spcPct val="120000"/>
              </a:lnSpc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6447" name="直接连接符 146446"/>
          <p:cNvSpPr/>
          <p:nvPr/>
        </p:nvSpPr>
        <p:spPr>
          <a:xfrm>
            <a:off x="7378700" y="3543300"/>
            <a:ext cx="1588" cy="771525"/>
          </a:xfrm>
          <a:prstGeom prst="line">
            <a:avLst/>
          </a:prstGeom>
          <a:ln w="25400" cap="sq" cmpd="sng">
            <a:solidFill>
              <a:srgbClr val="CC9900"/>
            </a:solidFill>
            <a:prstDash val="solid"/>
            <a:headEnd type="none" w="sm" len="sm"/>
            <a:tailEnd type="triangle" w="lg" len="med"/>
          </a:ln>
        </p:spPr>
      </p:sp>
      <p:sp>
        <p:nvSpPr>
          <p:cNvPr id="146448" name="直接连接符 146447"/>
          <p:cNvSpPr/>
          <p:nvPr/>
        </p:nvSpPr>
        <p:spPr>
          <a:xfrm flipV="1">
            <a:off x="7824788" y="2620963"/>
            <a:ext cx="1587" cy="771525"/>
          </a:xfrm>
          <a:prstGeom prst="line">
            <a:avLst/>
          </a:prstGeom>
          <a:ln w="25400" cap="sq" cmpd="sng">
            <a:solidFill>
              <a:srgbClr val="CC9900"/>
            </a:solidFill>
            <a:prstDash val="solid"/>
            <a:headEnd type="none" w="sm" len="sm"/>
            <a:tailEnd type="triangle" w="lg" len="med"/>
          </a:ln>
        </p:spPr>
      </p:sp>
      <p:sp>
        <p:nvSpPr>
          <p:cNvPr id="146450" name="矩形 146449"/>
          <p:cNvSpPr/>
          <p:nvPr/>
        </p:nvSpPr>
        <p:spPr>
          <a:xfrm>
            <a:off x="754063" y="2360613"/>
            <a:ext cx="7772400" cy="2074862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rgbClr val="000000"/>
            </a:outerShdw>
          </a:effectLst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</a:lstStyle>
          <a:p>
            <a:pPr lvl="0">
              <a:lnSpc>
                <a:spcPct val="120000"/>
              </a:lnSpc>
            </a:pPr>
            <a:r>
              <a:rPr lang="zh-TW" altLang="en-US" b="1" dirty="0">
                <a:latin typeface="Arial" panose="020B0604020202020204" pitchFamily="34" charset="0"/>
                <a:ea typeface="汉仪文黑-85W" panose="00020600040101010101" charset="-122"/>
              </a:rPr>
              <a:t>先提升制程水平 </a:t>
            </a:r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(</a:t>
            </a:r>
            <a:r>
              <a:rPr lang="en-US" altLang="zh-TW" b="1" err="1">
                <a:latin typeface="Arial" panose="020B0604020202020204" pitchFamily="34" charset="0"/>
                <a:ea typeface="汉仪文黑-85W" panose="00020600040101010101" charset="-122"/>
              </a:rPr>
              <a:t>Xbar</a:t>
            </a:r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  )</a:t>
            </a:r>
            <a:b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</a:br>
            <a:r>
              <a:rPr lang="zh-TW" altLang="en-US" b="1" dirty="0">
                <a:latin typeface="Arial" panose="020B0604020202020204" pitchFamily="34" charset="0"/>
                <a:ea typeface="汉仪文黑-85W" panose="00020600040101010101" charset="-122"/>
              </a:rPr>
              <a:t>还是降低异常 </a:t>
            </a:r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(</a:t>
            </a:r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s  </a:t>
            </a:r>
            <a:r>
              <a:rPr lang="en-US" altLang="zh-TW" b="1">
                <a:latin typeface="Arial" panose="020B0604020202020204" pitchFamily="34" charset="0"/>
                <a:ea typeface="汉仪文黑-85W" panose="00020600040101010101" charset="-122"/>
              </a:rPr>
              <a:t>)</a:t>
            </a:r>
            <a:endParaRPr lang="en-US" altLang="zh-TW" b="1"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47549" name="组合 147548"/>
          <p:cNvGrpSpPr/>
          <p:nvPr/>
        </p:nvGrpSpPr>
        <p:grpSpPr>
          <a:xfrm>
            <a:off x="2463800" y="1574800"/>
            <a:ext cx="4719638" cy="3811588"/>
            <a:chOff x="1562" y="1158"/>
            <a:chExt cx="2909" cy="2401"/>
          </a:xfrm>
        </p:grpSpPr>
        <p:grpSp>
          <p:nvGrpSpPr>
            <p:cNvPr id="147471" name="组合 147470"/>
            <p:cNvGrpSpPr/>
            <p:nvPr/>
          </p:nvGrpSpPr>
          <p:grpSpPr>
            <a:xfrm>
              <a:off x="1562" y="1369"/>
              <a:ext cx="2190" cy="2190"/>
              <a:chOff x="1363" y="1315"/>
              <a:chExt cx="2190" cy="2190"/>
            </a:xfrm>
          </p:grpSpPr>
          <p:grpSp>
            <p:nvGrpSpPr>
              <p:cNvPr id="147472" name="组合 147471"/>
              <p:cNvGrpSpPr/>
              <p:nvPr/>
            </p:nvGrpSpPr>
            <p:grpSpPr>
              <a:xfrm>
                <a:off x="1363" y="1315"/>
                <a:ext cx="2190" cy="2190"/>
                <a:chOff x="1363" y="1315"/>
                <a:chExt cx="2190" cy="2190"/>
              </a:xfrm>
            </p:grpSpPr>
            <p:grpSp>
              <p:nvGrpSpPr>
                <p:cNvPr id="147473" name="组合 147472"/>
                <p:cNvGrpSpPr/>
                <p:nvPr/>
              </p:nvGrpSpPr>
              <p:grpSpPr>
                <a:xfrm>
                  <a:off x="1363" y="1315"/>
                  <a:ext cx="2190" cy="2190"/>
                  <a:chOff x="1363" y="1315"/>
                  <a:chExt cx="2190" cy="2190"/>
                </a:xfrm>
              </p:grpSpPr>
              <p:grpSp>
                <p:nvGrpSpPr>
                  <p:cNvPr id="147474" name="组合 147473"/>
                  <p:cNvGrpSpPr/>
                  <p:nvPr/>
                </p:nvGrpSpPr>
                <p:grpSpPr>
                  <a:xfrm>
                    <a:off x="1363" y="1315"/>
                    <a:ext cx="2190" cy="2190"/>
                    <a:chOff x="1363" y="1315"/>
                    <a:chExt cx="2190" cy="2190"/>
                  </a:xfrm>
                </p:grpSpPr>
                <p:sp>
                  <p:nvSpPr>
                    <p:cNvPr id="147475" name="椭圆 147474"/>
                    <p:cNvSpPr/>
                    <p:nvPr/>
                  </p:nvSpPr>
                  <p:spPr>
                    <a:xfrm>
                      <a:off x="1363" y="1315"/>
                      <a:ext cx="2190" cy="219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7476" name="椭圆 147475"/>
                    <p:cNvSpPr/>
                    <p:nvPr/>
                  </p:nvSpPr>
                  <p:spPr>
                    <a:xfrm>
                      <a:off x="1595" y="1536"/>
                      <a:ext cx="1724" cy="17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47477" name="椭圆 147476"/>
                  <p:cNvSpPr/>
                  <p:nvPr/>
                </p:nvSpPr>
                <p:spPr>
                  <a:xfrm>
                    <a:off x="1828" y="1772"/>
                    <a:ext cx="1258" cy="126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47478" name="椭圆 147477"/>
                <p:cNvSpPr/>
                <p:nvPr/>
              </p:nvSpPr>
              <p:spPr>
                <a:xfrm>
                  <a:off x="2057" y="2004"/>
                  <a:ext cx="800" cy="80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47479" name="椭圆 147478"/>
              <p:cNvSpPr/>
              <p:nvPr/>
            </p:nvSpPr>
            <p:spPr>
              <a:xfrm>
                <a:off x="2289" y="2236"/>
                <a:ext cx="336" cy="340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7480" name="组合 147479"/>
            <p:cNvGrpSpPr/>
            <p:nvPr/>
          </p:nvGrpSpPr>
          <p:grpSpPr>
            <a:xfrm>
              <a:off x="3515" y="1348"/>
              <a:ext cx="910" cy="708"/>
              <a:chOff x="2476" y="1706"/>
              <a:chExt cx="910" cy="708"/>
            </a:xfrm>
          </p:grpSpPr>
          <p:sp>
            <p:nvSpPr>
              <p:cNvPr id="147481" name="任意多边形 147480"/>
              <p:cNvSpPr/>
              <p:nvPr/>
            </p:nvSpPr>
            <p:spPr>
              <a:xfrm>
                <a:off x="2485" y="236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482" name="任意多边形 147481"/>
              <p:cNvSpPr/>
              <p:nvPr/>
            </p:nvSpPr>
            <p:spPr>
              <a:xfrm>
                <a:off x="2476" y="229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483" name="任意多边形 147482"/>
              <p:cNvSpPr/>
              <p:nvPr/>
            </p:nvSpPr>
            <p:spPr>
              <a:xfrm>
                <a:off x="2502" y="229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47484" name="组合 147483"/>
              <p:cNvGrpSpPr/>
              <p:nvPr/>
            </p:nvGrpSpPr>
            <p:grpSpPr>
              <a:xfrm>
                <a:off x="2509" y="1706"/>
                <a:ext cx="877" cy="674"/>
                <a:chOff x="2509" y="1706"/>
                <a:chExt cx="877" cy="674"/>
              </a:xfrm>
            </p:grpSpPr>
            <p:sp>
              <p:nvSpPr>
                <p:cNvPr id="147485" name="任意多边形 147484"/>
                <p:cNvSpPr/>
                <p:nvPr/>
              </p:nvSpPr>
              <p:spPr>
                <a:xfrm>
                  <a:off x="2509" y="1896"/>
                  <a:ext cx="756" cy="484"/>
                </a:xfrm>
                <a:custGeom>
                  <a:avLst/>
                  <a:gdLst/>
                  <a:ahLst/>
                  <a:cxnLst/>
                  <a:pathLst>
                    <a:path w="756" h="484">
                      <a:moveTo>
                        <a:pt x="611" y="0"/>
                      </a:moveTo>
                      <a:lnTo>
                        <a:pt x="16" y="442"/>
                      </a:lnTo>
                      <a:lnTo>
                        <a:pt x="9" y="447"/>
                      </a:lnTo>
                      <a:lnTo>
                        <a:pt x="3" y="456"/>
                      </a:lnTo>
                      <a:lnTo>
                        <a:pt x="0" y="467"/>
                      </a:lnTo>
                      <a:lnTo>
                        <a:pt x="4" y="477"/>
                      </a:lnTo>
                      <a:lnTo>
                        <a:pt x="12" y="482"/>
                      </a:lnTo>
                      <a:lnTo>
                        <a:pt x="20" y="484"/>
                      </a:lnTo>
                      <a:lnTo>
                        <a:pt x="31" y="480"/>
                      </a:lnTo>
                      <a:lnTo>
                        <a:pt x="756" y="144"/>
                      </a:lnTo>
                      <a:lnTo>
                        <a:pt x="61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86" name="任意多边形 147485"/>
                <p:cNvSpPr/>
                <p:nvPr/>
              </p:nvSpPr>
              <p:spPr>
                <a:xfrm>
                  <a:off x="3063" y="1870"/>
                  <a:ext cx="252" cy="116"/>
                </a:xfrm>
                <a:custGeom>
                  <a:avLst/>
                  <a:gdLst/>
                  <a:ahLst/>
                  <a:cxnLst/>
                  <a:pathLst>
                    <a:path w="252" h="116">
                      <a:moveTo>
                        <a:pt x="13" y="62"/>
                      </a:moveTo>
                      <a:lnTo>
                        <a:pt x="108" y="0"/>
                      </a:lnTo>
                      <a:lnTo>
                        <a:pt x="252" y="106"/>
                      </a:lnTo>
                      <a:lnTo>
                        <a:pt x="231" y="116"/>
                      </a:lnTo>
                      <a:lnTo>
                        <a:pt x="99" y="35"/>
                      </a:lnTo>
                      <a:lnTo>
                        <a:pt x="0" y="90"/>
                      </a:lnTo>
                      <a:lnTo>
                        <a:pt x="13" y="6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87" name="任意多边形 147486"/>
                <p:cNvSpPr/>
                <p:nvPr/>
              </p:nvSpPr>
              <p:spPr>
                <a:xfrm>
                  <a:off x="3059" y="1850"/>
                  <a:ext cx="240" cy="233"/>
                </a:xfrm>
                <a:custGeom>
                  <a:avLst/>
                  <a:gdLst/>
                  <a:ahLst/>
                  <a:cxnLst/>
                  <a:pathLst>
                    <a:path w="240" h="233">
                      <a:moveTo>
                        <a:pt x="124" y="0"/>
                      </a:moveTo>
                      <a:lnTo>
                        <a:pt x="11" y="82"/>
                      </a:lnTo>
                      <a:lnTo>
                        <a:pt x="6" y="94"/>
                      </a:lnTo>
                      <a:lnTo>
                        <a:pt x="2" y="108"/>
                      </a:lnTo>
                      <a:lnTo>
                        <a:pt x="0" y="126"/>
                      </a:lnTo>
                      <a:lnTo>
                        <a:pt x="0" y="142"/>
                      </a:lnTo>
                      <a:lnTo>
                        <a:pt x="3" y="160"/>
                      </a:lnTo>
                      <a:lnTo>
                        <a:pt x="8" y="175"/>
                      </a:lnTo>
                      <a:lnTo>
                        <a:pt x="18" y="190"/>
                      </a:lnTo>
                      <a:lnTo>
                        <a:pt x="30" y="203"/>
                      </a:lnTo>
                      <a:lnTo>
                        <a:pt x="47" y="215"/>
                      </a:lnTo>
                      <a:lnTo>
                        <a:pt x="61" y="224"/>
                      </a:lnTo>
                      <a:lnTo>
                        <a:pt x="78" y="229"/>
                      </a:lnTo>
                      <a:lnTo>
                        <a:pt x="95" y="233"/>
                      </a:lnTo>
                      <a:lnTo>
                        <a:pt x="111" y="233"/>
                      </a:lnTo>
                      <a:lnTo>
                        <a:pt x="240" y="175"/>
                      </a:lnTo>
                      <a:lnTo>
                        <a:pt x="108" y="47"/>
                      </a:lnTo>
                      <a:lnTo>
                        <a:pt x="13" y="102"/>
                      </a:lnTo>
                      <a:lnTo>
                        <a:pt x="20" y="84"/>
                      </a:lnTo>
                      <a:lnTo>
                        <a:pt x="118" y="22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88" name="任意多边形 147487"/>
                <p:cNvSpPr/>
                <p:nvPr/>
              </p:nvSpPr>
              <p:spPr>
                <a:xfrm>
                  <a:off x="3168" y="1896"/>
                  <a:ext cx="145" cy="131"/>
                </a:xfrm>
                <a:custGeom>
                  <a:avLst/>
                  <a:gdLst/>
                  <a:ahLst/>
                  <a:cxnLst/>
                  <a:pathLst>
                    <a:path w="145" h="131">
                      <a:moveTo>
                        <a:pt x="0" y="0"/>
                      </a:moveTo>
                      <a:lnTo>
                        <a:pt x="3" y="12"/>
                      </a:lnTo>
                      <a:lnTo>
                        <a:pt x="6" y="22"/>
                      </a:lnTo>
                      <a:lnTo>
                        <a:pt x="9" y="32"/>
                      </a:lnTo>
                      <a:lnTo>
                        <a:pt x="14" y="45"/>
                      </a:lnTo>
                      <a:lnTo>
                        <a:pt x="20" y="57"/>
                      </a:lnTo>
                      <a:lnTo>
                        <a:pt x="30" y="73"/>
                      </a:lnTo>
                      <a:lnTo>
                        <a:pt x="42" y="86"/>
                      </a:lnTo>
                      <a:lnTo>
                        <a:pt x="56" y="98"/>
                      </a:lnTo>
                      <a:lnTo>
                        <a:pt x="70" y="109"/>
                      </a:lnTo>
                      <a:lnTo>
                        <a:pt x="84" y="118"/>
                      </a:lnTo>
                      <a:lnTo>
                        <a:pt x="99" y="125"/>
                      </a:lnTo>
                      <a:lnTo>
                        <a:pt x="112" y="130"/>
                      </a:lnTo>
                      <a:lnTo>
                        <a:pt x="120" y="131"/>
                      </a:lnTo>
                      <a:lnTo>
                        <a:pt x="130" y="128"/>
                      </a:lnTo>
                      <a:lnTo>
                        <a:pt x="136" y="120"/>
                      </a:lnTo>
                      <a:lnTo>
                        <a:pt x="141" y="109"/>
                      </a:lnTo>
                      <a:lnTo>
                        <a:pt x="145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89" name="任意多边形 147488"/>
                <p:cNvSpPr/>
                <p:nvPr/>
              </p:nvSpPr>
              <p:spPr>
                <a:xfrm>
                  <a:off x="3169" y="1847"/>
                  <a:ext cx="147" cy="129"/>
                </a:xfrm>
                <a:custGeom>
                  <a:avLst/>
                  <a:gdLst/>
                  <a:ahLst/>
                  <a:cxnLst/>
                  <a:pathLst>
                    <a:path w="147" h="129">
                      <a:moveTo>
                        <a:pt x="0" y="31"/>
                      </a:moveTo>
                      <a:lnTo>
                        <a:pt x="0" y="22"/>
                      </a:lnTo>
                      <a:lnTo>
                        <a:pt x="4" y="12"/>
                      </a:ln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39" y="0"/>
                      </a:lnTo>
                      <a:lnTo>
                        <a:pt x="54" y="3"/>
                      </a:lnTo>
                      <a:lnTo>
                        <a:pt x="72" y="10"/>
                      </a:lnTo>
                      <a:lnTo>
                        <a:pt x="88" y="17"/>
                      </a:lnTo>
                      <a:lnTo>
                        <a:pt x="104" y="28"/>
                      </a:lnTo>
                      <a:lnTo>
                        <a:pt x="115" y="38"/>
                      </a:lnTo>
                      <a:lnTo>
                        <a:pt x="125" y="50"/>
                      </a:lnTo>
                      <a:lnTo>
                        <a:pt x="132" y="63"/>
                      </a:lnTo>
                      <a:lnTo>
                        <a:pt x="138" y="77"/>
                      </a:lnTo>
                      <a:lnTo>
                        <a:pt x="144" y="96"/>
                      </a:lnTo>
                      <a:lnTo>
                        <a:pt x="147" y="113"/>
                      </a:lnTo>
                      <a:lnTo>
                        <a:pt x="146" y="129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0" name="任意多边形 147489"/>
                <p:cNvSpPr/>
                <p:nvPr/>
              </p:nvSpPr>
              <p:spPr>
                <a:xfrm>
                  <a:off x="2832" y="1706"/>
                  <a:ext cx="323" cy="418"/>
                </a:xfrm>
                <a:custGeom>
                  <a:avLst/>
                  <a:gdLst/>
                  <a:ahLst/>
                  <a:cxnLst/>
                  <a:pathLst>
                    <a:path w="323" h="418">
                      <a:moveTo>
                        <a:pt x="0" y="418"/>
                      </a:moveTo>
                      <a:lnTo>
                        <a:pt x="264" y="219"/>
                      </a:lnTo>
                      <a:lnTo>
                        <a:pt x="323" y="0"/>
                      </a:lnTo>
                      <a:lnTo>
                        <a:pt x="250" y="81"/>
                      </a:lnTo>
                      <a:lnTo>
                        <a:pt x="237" y="108"/>
                      </a:lnTo>
                      <a:lnTo>
                        <a:pt x="227" y="89"/>
                      </a:lnTo>
                      <a:lnTo>
                        <a:pt x="150" y="201"/>
                      </a:lnTo>
                      <a:lnTo>
                        <a:pt x="148" y="174"/>
                      </a:lnTo>
                      <a:lnTo>
                        <a:pt x="58" y="283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1" name="任意多边形 147490"/>
                <p:cNvSpPr/>
                <p:nvPr/>
              </p:nvSpPr>
              <p:spPr>
                <a:xfrm>
                  <a:off x="2846" y="1949"/>
                  <a:ext cx="285" cy="203"/>
                </a:xfrm>
                <a:custGeom>
                  <a:avLst/>
                  <a:gdLst/>
                  <a:ahLst/>
                  <a:cxnLst/>
                  <a:pathLst>
                    <a:path w="285" h="203">
                      <a:moveTo>
                        <a:pt x="32" y="167"/>
                      </a:moveTo>
                      <a:lnTo>
                        <a:pt x="285" y="0"/>
                      </a:lnTo>
                      <a:lnTo>
                        <a:pt x="218" y="74"/>
                      </a:lnTo>
                      <a:lnTo>
                        <a:pt x="0" y="203"/>
                      </a:lnTo>
                      <a:lnTo>
                        <a:pt x="32" y="167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2" name="任意多边形 147491"/>
                <p:cNvSpPr/>
                <p:nvPr/>
              </p:nvSpPr>
              <p:spPr>
                <a:xfrm>
                  <a:off x="2855" y="2045"/>
                  <a:ext cx="531" cy="169"/>
                </a:xfrm>
                <a:custGeom>
                  <a:avLst/>
                  <a:gdLst/>
                  <a:ahLst/>
                  <a:cxnLst/>
                  <a:pathLst>
                    <a:path w="531" h="169">
                      <a:moveTo>
                        <a:pt x="0" y="149"/>
                      </a:moveTo>
                      <a:lnTo>
                        <a:pt x="335" y="0"/>
                      </a:lnTo>
                      <a:lnTo>
                        <a:pt x="531" y="72"/>
                      </a:lnTo>
                      <a:lnTo>
                        <a:pt x="429" y="95"/>
                      </a:lnTo>
                      <a:lnTo>
                        <a:pt x="395" y="95"/>
                      </a:lnTo>
                      <a:lnTo>
                        <a:pt x="414" y="110"/>
                      </a:lnTo>
                      <a:lnTo>
                        <a:pt x="304" y="132"/>
                      </a:lnTo>
                      <a:lnTo>
                        <a:pt x="272" y="132"/>
                      </a:lnTo>
                      <a:lnTo>
                        <a:pt x="295" y="144"/>
                      </a:lnTo>
                      <a:lnTo>
                        <a:pt x="147" y="169"/>
                      </a:lnTo>
                      <a:lnTo>
                        <a:pt x="0" y="149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3" name="任意多边形 147492"/>
                <p:cNvSpPr/>
                <p:nvPr/>
              </p:nvSpPr>
              <p:spPr>
                <a:xfrm>
                  <a:off x="2739" y="2105"/>
                  <a:ext cx="155" cy="154"/>
                </a:xfrm>
                <a:custGeom>
                  <a:avLst/>
                  <a:gdLst/>
                  <a:ahLst/>
                  <a:cxnLst/>
                  <a:pathLst>
                    <a:path w="155" h="154">
                      <a:moveTo>
                        <a:pt x="102" y="0"/>
                      </a:moveTo>
                      <a:lnTo>
                        <a:pt x="97" y="16"/>
                      </a:lnTo>
                      <a:lnTo>
                        <a:pt x="94" y="31"/>
                      </a:lnTo>
                      <a:lnTo>
                        <a:pt x="93" y="44"/>
                      </a:lnTo>
                      <a:lnTo>
                        <a:pt x="97" y="61"/>
                      </a:lnTo>
                      <a:lnTo>
                        <a:pt x="102" y="74"/>
                      </a:lnTo>
                      <a:lnTo>
                        <a:pt x="108" y="84"/>
                      </a:lnTo>
                      <a:lnTo>
                        <a:pt x="116" y="93"/>
                      </a:lnTo>
                      <a:lnTo>
                        <a:pt x="130" y="100"/>
                      </a:lnTo>
                      <a:lnTo>
                        <a:pt x="144" y="104"/>
                      </a:lnTo>
                      <a:lnTo>
                        <a:pt x="155" y="107"/>
                      </a:lnTo>
                      <a:lnTo>
                        <a:pt x="51" y="154"/>
                      </a:lnTo>
                      <a:lnTo>
                        <a:pt x="39" y="151"/>
                      </a:lnTo>
                      <a:lnTo>
                        <a:pt x="26" y="147"/>
                      </a:lnTo>
                      <a:lnTo>
                        <a:pt x="16" y="140"/>
                      </a:lnTo>
                      <a:lnTo>
                        <a:pt x="8" y="132"/>
                      </a:lnTo>
                      <a:lnTo>
                        <a:pt x="3" y="122"/>
                      </a:lnTo>
                      <a:lnTo>
                        <a:pt x="1" y="113"/>
                      </a:lnTo>
                      <a:lnTo>
                        <a:pt x="0" y="102"/>
                      </a:lnTo>
                      <a:lnTo>
                        <a:pt x="2" y="87"/>
                      </a:lnTo>
                      <a:lnTo>
                        <a:pt x="7" y="74"/>
                      </a:lnTo>
                      <a:lnTo>
                        <a:pt x="15" y="64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4" name="任意多边形 147493"/>
                <p:cNvSpPr/>
                <p:nvPr/>
              </p:nvSpPr>
              <p:spPr>
                <a:xfrm>
                  <a:off x="2762" y="2139"/>
                  <a:ext cx="70" cy="109"/>
                </a:xfrm>
                <a:custGeom>
                  <a:avLst/>
                  <a:gdLst/>
                  <a:ahLst/>
                  <a:cxnLst/>
                  <a:pathLst>
                    <a:path w="70" h="109">
                      <a:moveTo>
                        <a:pt x="32" y="0"/>
                      </a:moveTo>
                      <a:lnTo>
                        <a:pt x="28" y="9"/>
                      </a:lnTo>
                      <a:lnTo>
                        <a:pt x="24" y="23"/>
                      </a:lnTo>
                      <a:lnTo>
                        <a:pt x="20" y="34"/>
                      </a:lnTo>
                      <a:lnTo>
                        <a:pt x="19" y="45"/>
                      </a:lnTo>
                      <a:lnTo>
                        <a:pt x="20" y="58"/>
                      </a:lnTo>
                      <a:lnTo>
                        <a:pt x="24" y="70"/>
                      </a:lnTo>
                      <a:lnTo>
                        <a:pt x="31" y="82"/>
                      </a:lnTo>
                      <a:lnTo>
                        <a:pt x="44" y="89"/>
                      </a:lnTo>
                      <a:lnTo>
                        <a:pt x="56" y="95"/>
                      </a:lnTo>
                      <a:lnTo>
                        <a:pt x="70" y="101"/>
                      </a:lnTo>
                      <a:lnTo>
                        <a:pt x="53" y="109"/>
                      </a:lnTo>
                      <a:lnTo>
                        <a:pt x="41" y="105"/>
                      </a:lnTo>
                      <a:lnTo>
                        <a:pt x="27" y="100"/>
                      </a:lnTo>
                      <a:lnTo>
                        <a:pt x="17" y="92"/>
                      </a:lnTo>
                      <a:lnTo>
                        <a:pt x="9" y="84"/>
                      </a:lnTo>
                      <a:lnTo>
                        <a:pt x="4" y="74"/>
                      </a:lnTo>
                      <a:lnTo>
                        <a:pt x="1" y="66"/>
                      </a:lnTo>
                      <a:lnTo>
                        <a:pt x="0" y="54"/>
                      </a:lnTo>
                      <a:lnTo>
                        <a:pt x="1" y="39"/>
                      </a:lnTo>
                      <a:lnTo>
                        <a:pt x="4" y="27"/>
                      </a:lnTo>
                      <a:lnTo>
                        <a:pt x="10" y="16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495" name="任意多边形 147494"/>
                <p:cNvSpPr/>
                <p:nvPr/>
              </p:nvSpPr>
              <p:spPr>
                <a:xfrm>
                  <a:off x="2509" y="2312"/>
                  <a:ext cx="73" cy="68"/>
                </a:xfrm>
                <a:custGeom>
                  <a:avLst/>
                  <a:gdLst/>
                  <a:ahLst/>
                  <a:cxnLst/>
                  <a:pathLst>
                    <a:path w="73" h="68">
                      <a:moveTo>
                        <a:pt x="52" y="0"/>
                      </a:moveTo>
                      <a:lnTo>
                        <a:pt x="16" y="27"/>
                      </a:lnTo>
                      <a:lnTo>
                        <a:pt x="9" y="32"/>
                      </a:lnTo>
                      <a:lnTo>
                        <a:pt x="3" y="41"/>
                      </a:lnTo>
                      <a:lnTo>
                        <a:pt x="0" y="51"/>
                      </a:lnTo>
                      <a:lnTo>
                        <a:pt x="4" y="61"/>
                      </a:lnTo>
                      <a:lnTo>
                        <a:pt x="12" y="66"/>
                      </a:lnTo>
                      <a:lnTo>
                        <a:pt x="19" y="68"/>
                      </a:lnTo>
                      <a:lnTo>
                        <a:pt x="30" y="64"/>
                      </a:lnTo>
                      <a:lnTo>
                        <a:pt x="73" y="45"/>
                      </a:lnTo>
                      <a:lnTo>
                        <a:pt x="64" y="40"/>
                      </a:lnTo>
                      <a:lnTo>
                        <a:pt x="57" y="33"/>
                      </a:lnTo>
                      <a:lnTo>
                        <a:pt x="53" y="25"/>
                      </a:lnTo>
                      <a:lnTo>
                        <a:pt x="52" y="17"/>
                      </a:lnTo>
                      <a:lnTo>
                        <a:pt x="51" y="7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147496" name="组合 147495"/>
            <p:cNvGrpSpPr/>
            <p:nvPr/>
          </p:nvGrpSpPr>
          <p:grpSpPr>
            <a:xfrm>
              <a:off x="3429" y="1158"/>
              <a:ext cx="798" cy="867"/>
              <a:chOff x="2390" y="1513"/>
              <a:chExt cx="798" cy="867"/>
            </a:xfrm>
          </p:grpSpPr>
          <p:sp>
            <p:nvSpPr>
              <p:cNvPr id="147497" name="任意多边形 147496"/>
              <p:cNvSpPr/>
              <p:nvPr/>
            </p:nvSpPr>
            <p:spPr>
              <a:xfrm>
                <a:off x="2405" y="2338"/>
                <a:ext cx="74" cy="42"/>
              </a:xfrm>
              <a:custGeom>
                <a:avLst/>
                <a:gdLst/>
                <a:ahLst/>
                <a:cxnLst/>
                <a:pathLst>
                  <a:path w="74" h="42">
                    <a:moveTo>
                      <a:pt x="0" y="27"/>
                    </a:moveTo>
                    <a:lnTo>
                      <a:pt x="22" y="0"/>
                    </a:lnTo>
                    <a:lnTo>
                      <a:pt x="74" y="34"/>
                    </a:lnTo>
                    <a:lnTo>
                      <a:pt x="17" y="42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498" name="任意多边形 147497"/>
              <p:cNvSpPr/>
              <p:nvPr/>
            </p:nvSpPr>
            <p:spPr>
              <a:xfrm>
                <a:off x="2395" y="2274"/>
                <a:ext cx="84" cy="99"/>
              </a:xfrm>
              <a:custGeom>
                <a:avLst/>
                <a:gdLst/>
                <a:ahLst/>
                <a:cxnLst/>
                <a:pathLst>
                  <a:path w="84" h="99">
                    <a:moveTo>
                      <a:pt x="0" y="0"/>
                    </a:moveTo>
                    <a:lnTo>
                      <a:pt x="50" y="47"/>
                    </a:lnTo>
                    <a:lnTo>
                      <a:pt x="84" y="99"/>
                    </a:lnTo>
                    <a:lnTo>
                      <a:pt x="32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499" name="任意多边形 147498"/>
              <p:cNvSpPr/>
              <p:nvPr/>
            </p:nvSpPr>
            <p:spPr>
              <a:xfrm>
                <a:off x="2390" y="2276"/>
                <a:ext cx="37" cy="88"/>
              </a:xfrm>
              <a:custGeom>
                <a:avLst/>
                <a:gdLst/>
                <a:ahLst/>
                <a:cxnLst/>
                <a:pathLst>
                  <a:path w="37" h="88">
                    <a:moveTo>
                      <a:pt x="6" y="0"/>
                    </a:moveTo>
                    <a:lnTo>
                      <a:pt x="37" y="61"/>
                    </a:lnTo>
                    <a:lnTo>
                      <a:pt x="14" y="88"/>
                    </a:lnTo>
                    <a:lnTo>
                      <a:pt x="0" y="7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00" name="任意多边形 147499"/>
              <p:cNvSpPr/>
              <p:nvPr/>
            </p:nvSpPr>
            <p:spPr>
              <a:xfrm>
                <a:off x="2420" y="1734"/>
                <a:ext cx="574" cy="613"/>
              </a:xfrm>
              <a:custGeom>
                <a:avLst/>
                <a:gdLst/>
                <a:ahLst/>
                <a:cxnLst/>
                <a:pathLst>
                  <a:path w="574" h="613">
                    <a:moveTo>
                      <a:pt x="432" y="0"/>
                    </a:moveTo>
                    <a:lnTo>
                      <a:pt x="2" y="583"/>
                    </a:lnTo>
                    <a:lnTo>
                      <a:pt x="0" y="590"/>
                    </a:lnTo>
                    <a:lnTo>
                      <a:pt x="1" y="599"/>
                    </a:lnTo>
                    <a:lnTo>
                      <a:pt x="4" y="607"/>
                    </a:lnTo>
                    <a:lnTo>
                      <a:pt x="9" y="611"/>
                    </a:lnTo>
                    <a:lnTo>
                      <a:pt x="17" y="613"/>
                    </a:lnTo>
                    <a:lnTo>
                      <a:pt x="26" y="612"/>
                    </a:lnTo>
                    <a:lnTo>
                      <a:pt x="574" y="122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01" name="任意多边形 147500"/>
              <p:cNvSpPr/>
              <p:nvPr/>
            </p:nvSpPr>
            <p:spPr>
              <a:xfrm>
                <a:off x="2839" y="1675"/>
                <a:ext cx="240" cy="110"/>
              </a:xfrm>
              <a:custGeom>
                <a:avLst/>
                <a:gdLst/>
                <a:ahLst/>
                <a:cxnLst/>
                <a:pathLst>
                  <a:path w="240" h="110">
                    <a:moveTo>
                      <a:pt x="68" y="0"/>
                    </a:moveTo>
                    <a:lnTo>
                      <a:pt x="240" y="55"/>
                    </a:lnTo>
                    <a:lnTo>
                      <a:pt x="227" y="68"/>
                    </a:lnTo>
                    <a:lnTo>
                      <a:pt x="226" y="80"/>
                    </a:lnTo>
                    <a:lnTo>
                      <a:pt x="83" y="30"/>
                    </a:lnTo>
                    <a:lnTo>
                      <a:pt x="2" y="110"/>
                    </a:lnTo>
                    <a:lnTo>
                      <a:pt x="0" y="8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02" name="任意多边形 147501"/>
              <p:cNvSpPr/>
              <p:nvPr/>
            </p:nvSpPr>
            <p:spPr>
              <a:xfrm>
                <a:off x="2918" y="1699"/>
                <a:ext cx="166" cy="96"/>
              </a:xfrm>
              <a:custGeom>
                <a:avLst/>
                <a:gdLst/>
                <a:ahLst/>
                <a:cxnLst/>
                <a:pathLst>
                  <a:path w="166" h="96">
                    <a:moveTo>
                      <a:pt x="0" y="0"/>
                    </a:moveTo>
                    <a:lnTo>
                      <a:pt x="163" y="46"/>
                    </a:lnTo>
                    <a:lnTo>
                      <a:pt x="166" y="61"/>
                    </a:lnTo>
                    <a:lnTo>
                      <a:pt x="163" y="75"/>
                    </a:lnTo>
                    <a:lnTo>
                      <a:pt x="156" y="86"/>
                    </a:lnTo>
                    <a:lnTo>
                      <a:pt x="129" y="96"/>
                    </a:lnTo>
                    <a:lnTo>
                      <a:pt x="85" y="84"/>
                    </a:lnTo>
                    <a:lnTo>
                      <a:pt x="33" y="52"/>
                    </a:lnTo>
                    <a:lnTo>
                      <a:pt x="5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03" name="任意多边形 147502"/>
              <p:cNvSpPr/>
              <p:nvPr/>
            </p:nvSpPr>
            <p:spPr>
              <a:xfrm>
                <a:off x="2902" y="1633"/>
                <a:ext cx="178" cy="98"/>
              </a:xfrm>
              <a:custGeom>
                <a:avLst/>
                <a:gdLst/>
                <a:ahLst/>
                <a:cxnLst/>
                <a:pathLst>
                  <a:path w="178" h="98">
                    <a:moveTo>
                      <a:pt x="9" y="47"/>
                    </a:moveTo>
                    <a:lnTo>
                      <a:pt x="178" y="98"/>
                    </a:lnTo>
                    <a:lnTo>
                      <a:pt x="174" y="81"/>
                    </a:lnTo>
                    <a:lnTo>
                      <a:pt x="167" y="68"/>
                    </a:lnTo>
                    <a:lnTo>
                      <a:pt x="155" y="50"/>
                    </a:lnTo>
                    <a:lnTo>
                      <a:pt x="145" y="38"/>
                    </a:lnTo>
                    <a:lnTo>
                      <a:pt x="130" y="25"/>
                    </a:lnTo>
                    <a:lnTo>
                      <a:pt x="114" y="15"/>
                    </a:lnTo>
                    <a:lnTo>
                      <a:pt x="96" y="8"/>
                    </a:lnTo>
                    <a:lnTo>
                      <a:pt x="79" y="3"/>
                    </a:lnTo>
                    <a:lnTo>
                      <a:pt x="61" y="0"/>
                    </a:lnTo>
                    <a:lnTo>
                      <a:pt x="47" y="0"/>
                    </a:lnTo>
                    <a:lnTo>
                      <a:pt x="35" y="2"/>
                    </a:lnTo>
                    <a:lnTo>
                      <a:pt x="20" y="7"/>
                    </a:lnTo>
                    <a:lnTo>
                      <a:pt x="9" y="15"/>
                    </a:lnTo>
                    <a:lnTo>
                      <a:pt x="3" y="26"/>
                    </a:lnTo>
                    <a:lnTo>
                      <a:pt x="0" y="44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04" name="任意多边形 147503"/>
              <p:cNvSpPr/>
              <p:nvPr/>
            </p:nvSpPr>
            <p:spPr>
              <a:xfrm>
                <a:off x="2830" y="1662"/>
                <a:ext cx="245" cy="219"/>
              </a:xfrm>
              <a:custGeom>
                <a:avLst/>
                <a:gdLst/>
                <a:ahLst/>
                <a:cxnLst/>
                <a:pathLst>
                  <a:path w="245" h="219">
                    <a:moveTo>
                      <a:pt x="74" y="0"/>
                    </a:moveTo>
                    <a:lnTo>
                      <a:pt x="4" y="96"/>
                    </a:lnTo>
                    <a:lnTo>
                      <a:pt x="0" y="113"/>
                    </a:lnTo>
                    <a:lnTo>
                      <a:pt x="0" y="125"/>
                    </a:lnTo>
                    <a:lnTo>
                      <a:pt x="1" y="139"/>
                    </a:lnTo>
                    <a:lnTo>
                      <a:pt x="5" y="156"/>
                    </a:lnTo>
                    <a:lnTo>
                      <a:pt x="12" y="170"/>
                    </a:lnTo>
                    <a:lnTo>
                      <a:pt x="24" y="185"/>
                    </a:lnTo>
                    <a:lnTo>
                      <a:pt x="38" y="196"/>
                    </a:lnTo>
                    <a:lnTo>
                      <a:pt x="58" y="208"/>
                    </a:lnTo>
                    <a:lnTo>
                      <a:pt x="75" y="214"/>
                    </a:lnTo>
                    <a:lnTo>
                      <a:pt x="92" y="217"/>
                    </a:lnTo>
                    <a:lnTo>
                      <a:pt x="114" y="219"/>
                    </a:lnTo>
                    <a:lnTo>
                      <a:pt x="129" y="216"/>
                    </a:lnTo>
                    <a:lnTo>
                      <a:pt x="146" y="210"/>
                    </a:lnTo>
                    <a:lnTo>
                      <a:pt x="245" y="122"/>
                    </a:lnTo>
                    <a:lnTo>
                      <a:pt x="229" y="127"/>
                    </a:lnTo>
                    <a:lnTo>
                      <a:pt x="214" y="128"/>
                    </a:lnTo>
                    <a:lnTo>
                      <a:pt x="195" y="125"/>
                    </a:lnTo>
                    <a:lnTo>
                      <a:pt x="179" y="120"/>
                    </a:lnTo>
                    <a:lnTo>
                      <a:pt x="162" y="114"/>
                    </a:lnTo>
                    <a:lnTo>
                      <a:pt x="141" y="101"/>
                    </a:lnTo>
                    <a:lnTo>
                      <a:pt x="122" y="87"/>
                    </a:lnTo>
                    <a:lnTo>
                      <a:pt x="112" y="76"/>
                    </a:lnTo>
                    <a:lnTo>
                      <a:pt x="100" y="61"/>
                    </a:lnTo>
                    <a:lnTo>
                      <a:pt x="92" y="50"/>
                    </a:lnTo>
                    <a:lnTo>
                      <a:pt x="86" y="36"/>
                    </a:lnTo>
                    <a:lnTo>
                      <a:pt x="14" y="115"/>
                    </a:lnTo>
                    <a:lnTo>
                      <a:pt x="14" y="97"/>
                    </a:lnTo>
                    <a:lnTo>
                      <a:pt x="81" y="20"/>
                    </a:lnTo>
                    <a:lnTo>
                      <a:pt x="78" y="15"/>
                    </a:lnTo>
                    <a:lnTo>
                      <a:pt x="75" y="7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47505" name="组合 147504"/>
              <p:cNvGrpSpPr/>
              <p:nvPr/>
            </p:nvGrpSpPr>
            <p:grpSpPr>
              <a:xfrm>
                <a:off x="2660" y="1513"/>
                <a:ext cx="528" cy="558"/>
                <a:chOff x="2660" y="1513"/>
                <a:chExt cx="528" cy="558"/>
              </a:xfrm>
            </p:grpSpPr>
            <p:sp>
              <p:nvSpPr>
                <p:cNvPr id="147506" name="任意多边形 147505"/>
                <p:cNvSpPr/>
                <p:nvPr/>
              </p:nvSpPr>
              <p:spPr>
                <a:xfrm>
                  <a:off x="2703" y="1835"/>
                  <a:ext cx="485" cy="236"/>
                </a:xfrm>
                <a:custGeom>
                  <a:avLst/>
                  <a:gdLst/>
                  <a:ahLst/>
                  <a:cxnLst/>
                  <a:pathLst>
                    <a:path w="485" h="236">
                      <a:moveTo>
                        <a:pt x="0" y="236"/>
                      </a:moveTo>
                      <a:lnTo>
                        <a:pt x="276" y="0"/>
                      </a:lnTo>
                      <a:lnTo>
                        <a:pt x="485" y="11"/>
                      </a:lnTo>
                      <a:lnTo>
                        <a:pt x="369" y="74"/>
                      </a:lnTo>
                      <a:lnTo>
                        <a:pt x="389" y="79"/>
                      </a:lnTo>
                      <a:lnTo>
                        <a:pt x="261" y="143"/>
                      </a:lnTo>
                      <a:lnTo>
                        <a:pt x="282" y="149"/>
                      </a:lnTo>
                      <a:lnTo>
                        <a:pt x="144" y="215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507" name="任意多边形 147506"/>
                <p:cNvSpPr/>
                <p:nvPr/>
              </p:nvSpPr>
              <p:spPr>
                <a:xfrm>
                  <a:off x="2679" y="1757"/>
                  <a:ext cx="218" cy="282"/>
                </a:xfrm>
                <a:custGeom>
                  <a:avLst/>
                  <a:gdLst/>
                  <a:ahLst/>
                  <a:cxnLst/>
                  <a:pathLst>
                    <a:path w="218" h="282">
                      <a:moveTo>
                        <a:pt x="21" y="237"/>
                      </a:moveTo>
                      <a:lnTo>
                        <a:pt x="218" y="0"/>
                      </a:lnTo>
                      <a:lnTo>
                        <a:pt x="174" y="93"/>
                      </a:lnTo>
                      <a:lnTo>
                        <a:pt x="0" y="282"/>
                      </a:lnTo>
                      <a:lnTo>
                        <a:pt x="21" y="23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7508" name="任意多边形 147507"/>
                <p:cNvSpPr/>
                <p:nvPr/>
              </p:nvSpPr>
              <p:spPr>
                <a:xfrm>
                  <a:off x="2660" y="1513"/>
                  <a:ext cx="195" cy="502"/>
                </a:xfrm>
                <a:custGeom>
                  <a:avLst/>
                  <a:gdLst/>
                  <a:ahLst/>
                  <a:cxnLst/>
                  <a:pathLst>
                    <a:path w="195" h="502">
                      <a:moveTo>
                        <a:pt x="0" y="502"/>
                      </a:moveTo>
                      <a:lnTo>
                        <a:pt x="195" y="235"/>
                      </a:lnTo>
                      <a:lnTo>
                        <a:pt x="190" y="0"/>
                      </a:lnTo>
                      <a:lnTo>
                        <a:pt x="143" y="101"/>
                      </a:lnTo>
                      <a:lnTo>
                        <a:pt x="135" y="136"/>
                      </a:lnTo>
                      <a:lnTo>
                        <a:pt x="120" y="117"/>
                      </a:lnTo>
                      <a:lnTo>
                        <a:pt x="79" y="247"/>
                      </a:lnTo>
                      <a:lnTo>
                        <a:pt x="73" y="224"/>
                      </a:lnTo>
                      <a:lnTo>
                        <a:pt x="18" y="35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47509" name="任意多边形 147508"/>
              <p:cNvSpPr/>
              <p:nvPr/>
            </p:nvSpPr>
            <p:spPr>
              <a:xfrm>
                <a:off x="2593" y="1992"/>
                <a:ext cx="151" cy="164"/>
              </a:xfrm>
              <a:custGeom>
                <a:avLst/>
                <a:gdLst/>
                <a:ahLst/>
                <a:cxnLst/>
                <a:pathLst>
                  <a:path w="151" h="164">
                    <a:moveTo>
                      <a:pt x="69" y="0"/>
                    </a:moveTo>
                    <a:lnTo>
                      <a:pt x="67" y="17"/>
                    </a:lnTo>
                    <a:lnTo>
                      <a:pt x="65" y="29"/>
                    </a:lnTo>
                    <a:lnTo>
                      <a:pt x="67" y="41"/>
                    </a:lnTo>
                    <a:lnTo>
                      <a:pt x="72" y="51"/>
                    </a:lnTo>
                    <a:lnTo>
                      <a:pt x="79" y="63"/>
                    </a:lnTo>
                    <a:lnTo>
                      <a:pt x="89" y="74"/>
                    </a:lnTo>
                    <a:lnTo>
                      <a:pt x="99" y="82"/>
                    </a:lnTo>
                    <a:lnTo>
                      <a:pt x="113" y="86"/>
                    </a:lnTo>
                    <a:lnTo>
                      <a:pt x="127" y="89"/>
                    </a:lnTo>
                    <a:lnTo>
                      <a:pt x="139" y="88"/>
                    </a:lnTo>
                    <a:lnTo>
                      <a:pt x="151" y="86"/>
                    </a:lnTo>
                    <a:lnTo>
                      <a:pt x="67" y="161"/>
                    </a:lnTo>
                    <a:lnTo>
                      <a:pt x="56" y="164"/>
                    </a:lnTo>
                    <a:lnTo>
                      <a:pt x="44" y="164"/>
                    </a:lnTo>
                    <a:lnTo>
                      <a:pt x="34" y="161"/>
                    </a:lnTo>
                    <a:lnTo>
                      <a:pt x="24" y="156"/>
                    </a:lnTo>
                    <a:lnTo>
                      <a:pt x="14" y="149"/>
                    </a:lnTo>
                    <a:lnTo>
                      <a:pt x="6" y="139"/>
                    </a:lnTo>
                    <a:lnTo>
                      <a:pt x="2" y="127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3" y="9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10" name="任意多边形 147509"/>
              <p:cNvSpPr/>
              <p:nvPr/>
            </p:nvSpPr>
            <p:spPr>
              <a:xfrm>
                <a:off x="2609" y="2038"/>
                <a:ext cx="89" cy="102"/>
              </a:xfrm>
              <a:custGeom>
                <a:avLst/>
                <a:gdLst/>
                <a:ahLst/>
                <a:cxnLst/>
                <a:pathLst>
                  <a:path w="89" h="102">
                    <a:moveTo>
                      <a:pt x="20" y="0"/>
                    </a:moveTo>
                    <a:lnTo>
                      <a:pt x="17" y="10"/>
                    </a:lnTo>
                    <a:lnTo>
                      <a:pt x="15" y="22"/>
                    </a:lnTo>
                    <a:lnTo>
                      <a:pt x="14" y="33"/>
                    </a:lnTo>
                    <a:lnTo>
                      <a:pt x="14" y="43"/>
                    </a:lnTo>
                    <a:lnTo>
                      <a:pt x="16" y="57"/>
                    </a:lnTo>
                    <a:lnTo>
                      <a:pt x="21" y="69"/>
                    </a:lnTo>
                    <a:lnTo>
                      <a:pt x="28" y="76"/>
                    </a:lnTo>
                    <a:lnTo>
                      <a:pt x="41" y="82"/>
                    </a:lnTo>
                    <a:lnTo>
                      <a:pt x="57" y="85"/>
                    </a:lnTo>
                    <a:lnTo>
                      <a:pt x="72" y="84"/>
                    </a:lnTo>
                    <a:lnTo>
                      <a:pt x="89" y="80"/>
                    </a:lnTo>
                    <a:lnTo>
                      <a:pt x="69" y="99"/>
                    </a:lnTo>
                    <a:lnTo>
                      <a:pt x="58" y="102"/>
                    </a:lnTo>
                    <a:lnTo>
                      <a:pt x="44" y="101"/>
                    </a:lnTo>
                    <a:lnTo>
                      <a:pt x="32" y="98"/>
                    </a:lnTo>
                    <a:lnTo>
                      <a:pt x="22" y="93"/>
                    </a:lnTo>
                    <a:lnTo>
                      <a:pt x="14" y="85"/>
                    </a:lnTo>
                    <a:lnTo>
                      <a:pt x="6" y="76"/>
                    </a:lnTo>
                    <a:lnTo>
                      <a:pt x="2" y="65"/>
                    </a:lnTo>
                    <a:lnTo>
                      <a:pt x="0" y="52"/>
                    </a:lnTo>
                    <a:lnTo>
                      <a:pt x="0" y="40"/>
                    </a:lnTo>
                    <a:lnTo>
                      <a:pt x="3" y="2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11" name="任意多边形 147510"/>
              <p:cNvSpPr/>
              <p:nvPr/>
            </p:nvSpPr>
            <p:spPr>
              <a:xfrm>
                <a:off x="2419" y="2274"/>
                <a:ext cx="67" cy="74"/>
              </a:xfrm>
              <a:custGeom>
                <a:avLst/>
                <a:gdLst/>
                <a:ahLst/>
                <a:cxnLst/>
                <a:pathLst>
                  <a:path w="67" h="74">
                    <a:moveTo>
                      <a:pt x="36" y="0"/>
                    </a:moveTo>
                    <a:lnTo>
                      <a:pt x="2" y="45"/>
                    </a:lnTo>
                    <a:lnTo>
                      <a:pt x="0" y="52"/>
                    </a:lnTo>
                    <a:lnTo>
                      <a:pt x="1" y="60"/>
                    </a:lnTo>
                    <a:lnTo>
                      <a:pt x="4" y="67"/>
                    </a:lnTo>
                    <a:lnTo>
                      <a:pt x="9" y="72"/>
                    </a:lnTo>
                    <a:lnTo>
                      <a:pt x="17" y="74"/>
                    </a:lnTo>
                    <a:lnTo>
                      <a:pt x="25" y="73"/>
                    </a:lnTo>
                    <a:lnTo>
                      <a:pt x="67" y="35"/>
                    </a:lnTo>
                    <a:lnTo>
                      <a:pt x="58" y="32"/>
                    </a:lnTo>
                    <a:lnTo>
                      <a:pt x="50" y="27"/>
                    </a:lnTo>
                    <a:lnTo>
                      <a:pt x="44" y="21"/>
                    </a:lnTo>
                    <a:lnTo>
                      <a:pt x="40" y="15"/>
                    </a:lnTo>
                    <a:lnTo>
                      <a:pt x="37" y="8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7512" name="组合 147511"/>
            <p:cNvGrpSpPr/>
            <p:nvPr/>
          </p:nvGrpSpPr>
          <p:grpSpPr>
            <a:xfrm>
              <a:off x="3529" y="1659"/>
              <a:ext cx="942" cy="497"/>
              <a:chOff x="2490" y="2014"/>
              <a:chExt cx="942" cy="497"/>
            </a:xfrm>
          </p:grpSpPr>
          <p:grpSp>
            <p:nvGrpSpPr>
              <p:cNvPr id="147513" name="组合 147512"/>
              <p:cNvGrpSpPr/>
              <p:nvPr/>
            </p:nvGrpSpPr>
            <p:grpSpPr>
              <a:xfrm>
                <a:off x="2490" y="2014"/>
                <a:ext cx="942" cy="497"/>
                <a:chOff x="2490" y="2014"/>
                <a:chExt cx="942" cy="497"/>
              </a:xfrm>
            </p:grpSpPr>
            <p:grpSp>
              <p:nvGrpSpPr>
                <p:cNvPr id="147514" name="组合 147513"/>
                <p:cNvGrpSpPr/>
                <p:nvPr/>
              </p:nvGrpSpPr>
              <p:grpSpPr>
                <a:xfrm>
                  <a:off x="2490" y="2160"/>
                  <a:ext cx="925" cy="351"/>
                  <a:chOff x="2490" y="2160"/>
                  <a:chExt cx="925" cy="351"/>
                </a:xfrm>
              </p:grpSpPr>
              <p:grpSp>
                <p:nvGrpSpPr>
                  <p:cNvPr id="147515" name="组合 147514"/>
                  <p:cNvGrpSpPr/>
                  <p:nvPr/>
                </p:nvGrpSpPr>
                <p:grpSpPr>
                  <a:xfrm>
                    <a:off x="2490" y="2381"/>
                    <a:ext cx="58" cy="130"/>
                    <a:chOff x="2490" y="2381"/>
                    <a:chExt cx="58" cy="130"/>
                  </a:xfrm>
                </p:grpSpPr>
                <p:sp>
                  <p:nvSpPr>
                    <p:cNvPr id="147516" name="任意多边形 147515"/>
                    <p:cNvSpPr/>
                    <p:nvPr/>
                  </p:nvSpPr>
                  <p:spPr>
                    <a:xfrm>
                      <a:off x="2532" y="2381"/>
                      <a:ext cx="16" cy="130"/>
                    </a:xfrm>
                    <a:custGeom>
                      <a:avLst/>
                      <a:gdLst/>
                      <a:ahLst/>
                      <a:cxnLst/>
                      <a:pathLst>
                        <a:path w="16" h="130">
                          <a:moveTo>
                            <a:pt x="4" y="0"/>
                          </a:moveTo>
                          <a:lnTo>
                            <a:pt x="0" y="71"/>
                          </a:lnTo>
                          <a:lnTo>
                            <a:pt x="16" y="130"/>
                          </a:lnTo>
                          <a:lnTo>
                            <a:pt x="16" y="67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7517" name="任意多边形 147516"/>
                    <p:cNvSpPr/>
                    <p:nvPr/>
                  </p:nvSpPr>
                  <p:spPr>
                    <a:xfrm>
                      <a:off x="2490" y="2381"/>
                      <a:ext cx="45" cy="79"/>
                    </a:xfrm>
                    <a:custGeom>
                      <a:avLst/>
                      <a:gdLst/>
                      <a:ahLst/>
                      <a:cxnLst/>
                      <a:pathLst>
                        <a:path w="45" h="79">
                          <a:moveTo>
                            <a:pt x="45" y="0"/>
                          </a:moveTo>
                          <a:lnTo>
                            <a:pt x="41" y="69"/>
                          </a:lnTo>
                          <a:lnTo>
                            <a:pt x="0" y="79"/>
                          </a:lnTo>
                          <a:lnTo>
                            <a:pt x="0" y="53"/>
                          </a:lnTo>
                          <a:lnTo>
                            <a:pt x="45" y="0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7518" name="任意多边形 147517"/>
                    <p:cNvSpPr/>
                    <p:nvPr/>
                  </p:nvSpPr>
                  <p:spPr>
                    <a:xfrm>
                      <a:off x="2490" y="2452"/>
                      <a:ext cx="58" cy="58"/>
                    </a:xfrm>
                    <a:custGeom>
                      <a:avLst/>
                      <a:gdLst/>
                      <a:ahLst/>
                      <a:cxnLst/>
                      <a:pathLst>
                        <a:path w="58" h="58">
                          <a:moveTo>
                            <a:pt x="0" y="10"/>
                          </a:moveTo>
                          <a:lnTo>
                            <a:pt x="42" y="0"/>
                          </a:lnTo>
                          <a:lnTo>
                            <a:pt x="58" y="58"/>
                          </a:lnTo>
                          <a:lnTo>
                            <a:pt x="7" y="31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47519" name="任意多边形 147518"/>
                  <p:cNvSpPr/>
                  <p:nvPr/>
                </p:nvSpPr>
                <p:spPr>
                  <a:xfrm>
                    <a:off x="2522" y="2175"/>
                    <a:ext cx="786" cy="296"/>
                  </a:xfrm>
                  <a:custGeom>
                    <a:avLst/>
                    <a:gdLst/>
                    <a:ahLst/>
                    <a:cxnLst/>
                    <a:pathLst>
                      <a:path w="786" h="296">
                        <a:moveTo>
                          <a:pt x="14" y="296"/>
                        </a:moveTo>
                        <a:lnTo>
                          <a:pt x="7" y="293"/>
                        </a:lnTo>
                        <a:lnTo>
                          <a:pt x="2" y="289"/>
                        </a:lnTo>
                        <a:lnTo>
                          <a:pt x="0" y="282"/>
                        </a:lnTo>
                        <a:lnTo>
                          <a:pt x="0" y="275"/>
                        </a:lnTo>
                        <a:lnTo>
                          <a:pt x="2" y="266"/>
                        </a:lnTo>
                        <a:lnTo>
                          <a:pt x="5" y="261"/>
                        </a:lnTo>
                        <a:lnTo>
                          <a:pt x="12" y="256"/>
                        </a:lnTo>
                        <a:lnTo>
                          <a:pt x="756" y="0"/>
                        </a:lnTo>
                        <a:lnTo>
                          <a:pt x="786" y="195"/>
                        </a:lnTo>
                        <a:lnTo>
                          <a:pt x="14" y="29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0" name="任意多边形 147519"/>
                  <p:cNvSpPr/>
                  <p:nvPr/>
                </p:nvSpPr>
                <p:spPr>
                  <a:xfrm>
                    <a:off x="3176" y="2177"/>
                    <a:ext cx="229" cy="148"/>
                  </a:xfrm>
                  <a:custGeom>
                    <a:avLst/>
                    <a:gdLst/>
                    <a:ahLst/>
                    <a:cxnLst/>
                    <a:pathLst>
                      <a:path w="229" h="148">
                        <a:moveTo>
                          <a:pt x="229" y="143"/>
                        </a:moveTo>
                        <a:lnTo>
                          <a:pt x="211" y="148"/>
                        </a:lnTo>
                        <a:lnTo>
                          <a:pt x="109" y="32"/>
                        </a:lnTo>
                        <a:lnTo>
                          <a:pt x="0" y="52"/>
                        </a:lnTo>
                        <a:lnTo>
                          <a:pt x="14" y="33"/>
                        </a:lnTo>
                        <a:lnTo>
                          <a:pt x="125" y="0"/>
                        </a:lnTo>
                        <a:lnTo>
                          <a:pt x="229" y="143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1" name="任意多边形 147520"/>
                  <p:cNvSpPr/>
                  <p:nvPr/>
                </p:nvSpPr>
                <p:spPr>
                  <a:xfrm>
                    <a:off x="3154" y="2163"/>
                    <a:ext cx="221" cy="216"/>
                  </a:xfrm>
                  <a:custGeom>
                    <a:avLst/>
                    <a:gdLst/>
                    <a:ahLst/>
                    <a:cxnLst/>
                    <a:pathLst>
                      <a:path w="221" h="216">
                        <a:moveTo>
                          <a:pt x="156" y="0"/>
                        </a:moveTo>
                        <a:lnTo>
                          <a:pt x="41" y="41"/>
                        </a:lnTo>
                        <a:lnTo>
                          <a:pt x="31" y="49"/>
                        </a:lnTo>
                        <a:lnTo>
                          <a:pt x="19" y="62"/>
                        </a:lnTo>
                        <a:lnTo>
                          <a:pt x="12" y="75"/>
                        </a:lnTo>
                        <a:lnTo>
                          <a:pt x="6" y="88"/>
                        </a:lnTo>
                        <a:lnTo>
                          <a:pt x="1" y="107"/>
                        </a:lnTo>
                        <a:lnTo>
                          <a:pt x="0" y="123"/>
                        </a:lnTo>
                        <a:lnTo>
                          <a:pt x="4" y="145"/>
                        </a:lnTo>
                        <a:lnTo>
                          <a:pt x="12" y="164"/>
                        </a:lnTo>
                        <a:lnTo>
                          <a:pt x="22" y="180"/>
                        </a:lnTo>
                        <a:lnTo>
                          <a:pt x="33" y="194"/>
                        </a:lnTo>
                        <a:lnTo>
                          <a:pt x="47" y="205"/>
                        </a:lnTo>
                        <a:lnTo>
                          <a:pt x="61" y="211"/>
                        </a:lnTo>
                        <a:lnTo>
                          <a:pt x="75" y="216"/>
                        </a:lnTo>
                        <a:lnTo>
                          <a:pt x="221" y="199"/>
                        </a:lnTo>
                        <a:lnTo>
                          <a:pt x="135" y="40"/>
                        </a:lnTo>
                        <a:lnTo>
                          <a:pt x="30" y="61"/>
                        </a:lnTo>
                        <a:lnTo>
                          <a:pt x="39" y="48"/>
                        </a:lnTo>
                        <a:lnTo>
                          <a:pt x="141" y="20"/>
                        </a:lnTo>
                        <a:lnTo>
                          <a:pt x="15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2" name="任意多边形 147521"/>
                  <p:cNvSpPr/>
                  <p:nvPr/>
                </p:nvSpPr>
                <p:spPr>
                  <a:xfrm>
                    <a:off x="3287" y="2202"/>
                    <a:ext cx="111" cy="161"/>
                  </a:xfrm>
                  <a:custGeom>
                    <a:avLst/>
                    <a:gdLst/>
                    <a:ahLst/>
                    <a:cxnLst/>
                    <a:pathLst>
                      <a:path w="111" h="161">
                        <a:moveTo>
                          <a:pt x="4" y="0"/>
                        </a:moveTo>
                        <a:lnTo>
                          <a:pt x="111" y="132"/>
                        </a:lnTo>
                        <a:lnTo>
                          <a:pt x="104" y="144"/>
                        </a:lnTo>
                        <a:lnTo>
                          <a:pt x="96" y="156"/>
                        </a:lnTo>
                        <a:lnTo>
                          <a:pt x="87" y="161"/>
                        </a:lnTo>
                        <a:lnTo>
                          <a:pt x="77" y="160"/>
                        </a:lnTo>
                        <a:lnTo>
                          <a:pt x="65" y="152"/>
                        </a:lnTo>
                        <a:lnTo>
                          <a:pt x="53" y="143"/>
                        </a:lnTo>
                        <a:lnTo>
                          <a:pt x="43" y="133"/>
                        </a:lnTo>
                        <a:lnTo>
                          <a:pt x="34" y="121"/>
                        </a:lnTo>
                        <a:lnTo>
                          <a:pt x="28" y="111"/>
                        </a:lnTo>
                        <a:lnTo>
                          <a:pt x="19" y="97"/>
                        </a:lnTo>
                        <a:lnTo>
                          <a:pt x="12" y="83"/>
                        </a:lnTo>
                        <a:lnTo>
                          <a:pt x="7" y="67"/>
                        </a:lnTo>
                        <a:lnTo>
                          <a:pt x="3" y="49"/>
                        </a:lnTo>
                        <a:lnTo>
                          <a:pt x="1" y="35"/>
                        </a:lnTo>
                        <a:lnTo>
                          <a:pt x="0" y="22"/>
                        </a:lnTo>
                        <a:lnTo>
                          <a:pt x="1" y="10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3" name="任意多边形 147522"/>
                  <p:cNvSpPr/>
                  <p:nvPr/>
                </p:nvSpPr>
                <p:spPr>
                  <a:xfrm>
                    <a:off x="3296" y="2160"/>
                    <a:ext cx="119" cy="160"/>
                  </a:xfrm>
                  <a:custGeom>
                    <a:avLst/>
                    <a:gdLst/>
                    <a:ahLst/>
                    <a:cxnLst/>
                    <a:pathLst>
                      <a:path w="119" h="160">
                        <a:moveTo>
                          <a:pt x="0" y="22"/>
                        </a:moveTo>
                        <a:lnTo>
                          <a:pt x="109" y="160"/>
                        </a:lnTo>
                        <a:lnTo>
                          <a:pt x="113" y="147"/>
                        </a:lnTo>
                        <a:lnTo>
                          <a:pt x="118" y="126"/>
                        </a:lnTo>
                        <a:lnTo>
                          <a:pt x="119" y="111"/>
                        </a:lnTo>
                        <a:lnTo>
                          <a:pt x="118" y="97"/>
                        </a:lnTo>
                        <a:lnTo>
                          <a:pt x="114" y="78"/>
                        </a:lnTo>
                        <a:lnTo>
                          <a:pt x="107" y="63"/>
                        </a:lnTo>
                        <a:lnTo>
                          <a:pt x="97" y="47"/>
                        </a:lnTo>
                        <a:lnTo>
                          <a:pt x="87" y="33"/>
                        </a:lnTo>
                        <a:lnTo>
                          <a:pt x="71" y="19"/>
                        </a:lnTo>
                        <a:lnTo>
                          <a:pt x="56" y="10"/>
                        </a:lnTo>
                        <a:lnTo>
                          <a:pt x="40" y="2"/>
                        </a:lnTo>
                        <a:lnTo>
                          <a:pt x="25" y="0"/>
                        </a:lnTo>
                        <a:lnTo>
                          <a:pt x="14" y="3"/>
                        </a:lnTo>
                        <a:lnTo>
                          <a:pt x="7" y="12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4" name="任意多边形 147523"/>
                  <p:cNvSpPr/>
                  <p:nvPr/>
                </p:nvSpPr>
                <p:spPr>
                  <a:xfrm>
                    <a:off x="2522" y="2418"/>
                    <a:ext cx="56" cy="53"/>
                  </a:xfrm>
                  <a:custGeom>
                    <a:avLst/>
                    <a:gdLst/>
                    <a:ahLst/>
                    <a:cxnLst/>
                    <a:pathLst>
                      <a:path w="56" h="53">
                        <a:moveTo>
                          <a:pt x="14" y="53"/>
                        </a:moveTo>
                        <a:lnTo>
                          <a:pt x="7" y="50"/>
                        </a:lnTo>
                        <a:lnTo>
                          <a:pt x="2" y="46"/>
                        </a:lnTo>
                        <a:lnTo>
                          <a:pt x="0" y="40"/>
                        </a:lnTo>
                        <a:lnTo>
                          <a:pt x="0" y="33"/>
                        </a:lnTo>
                        <a:lnTo>
                          <a:pt x="2" y="24"/>
                        </a:lnTo>
                        <a:lnTo>
                          <a:pt x="5" y="19"/>
                        </a:lnTo>
                        <a:lnTo>
                          <a:pt x="12" y="14"/>
                        </a:lnTo>
                        <a:lnTo>
                          <a:pt x="51" y="0"/>
                        </a:lnTo>
                        <a:lnTo>
                          <a:pt x="46" y="6"/>
                        </a:lnTo>
                        <a:lnTo>
                          <a:pt x="42" y="13"/>
                        </a:lnTo>
                        <a:lnTo>
                          <a:pt x="41" y="21"/>
                        </a:lnTo>
                        <a:lnTo>
                          <a:pt x="40" y="27"/>
                        </a:lnTo>
                        <a:lnTo>
                          <a:pt x="42" y="36"/>
                        </a:lnTo>
                        <a:lnTo>
                          <a:pt x="48" y="42"/>
                        </a:lnTo>
                        <a:lnTo>
                          <a:pt x="56" y="47"/>
                        </a:lnTo>
                        <a:lnTo>
                          <a:pt x="14" y="53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47525" name="组合 147524"/>
                <p:cNvGrpSpPr/>
                <p:nvPr/>
              </p:nvGrpSpPr>
              <p:grpSpPr>
                <a:xfrm>
                  <a:off x="2898" y="2014"/>
                  <a:ext cx="534" cy="465"/>
                  <a:chOff x="2898" y="2014"/>
                  <a:chExt cx="534" cy="465"/>
                </a:xfrm>
              </p:grpSpPr>
              <p:sp>
                <p:nvSpPr>
                  <p:cNvPr id="147526" name="任意多边形 147525"/>
                  <p:cNvSpPr/>
                  <p:nvPr/>
                </p:nvSpPr>
                <p:spPr>
                  <a:xfrm>
                    <a:off x="2900" y="2350"/>
                    <a:ext cx="532" cy="129"/>
                  </a:xfrm>
                  <a:custGeom>
                    <a:avLst/>
                    <a:gdLst/>
                    <a:ahLst/>
                    <a:cxnLst/>
                    <a:pathLst>
                      <a:path w="532" h="129">
                        <a:moveTo>
                          <a:pt x="0" y="39"/>
                        </a:moveTo>
                        <a:lnTo>
                          <a:pt x="368" y="0"/>
                        </a:lnTo>
                        <a:lnTo>
                          <a:pt x="532" y="125"/>
                        </a:lnTo>
                        <a:lnTo>
                          <a:pt x="424" y="118"/>
                        </a:lnTo>
                        <a:lnTo>
                          <a:pt x="397" y="112"/>
                        </a:lnTo>
                        <a:lnTo>
                          <a:pt x="414" y="129"/>
                        </a:lnTo>
                        <a:lnTo>
                          <a:pt x="304" y="118"/>
                        </a:lnTo>
                        <a:lnTo>
                          <a:pt x="269" y="106"/>
                        </a:lnTo>
                        <a:lnTo>
                          <a:pt x="286" y="123"/>
                        </a:lnTo>
                        <a:lnTo>
                          <a:pt x="135" y="106"/>
                        </a:lnTo>
                        <a:lnTo>
                          <a:pt x="0" y="3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7" name="任意多边形 147526"/>
                  <p:cNvSpPr/>
                  <p:nvPr/>
                </p:nvSpPr>
                <p:spPr>
                  <a:xfrm>
                    <a:off x="2903" y="2240"/>
                    <a:ext cx="340" cy="107"/>
                  </a:xfrm>
                  <a:custGeom>
                    <a:avLst/>
                    <a:gdLst/>
                    <a:ahLst/>
                    <a:cxnLst/>
                    <a:pathLst>
                      <a:path w="340" h="107">
                        <a:moveTo>
                          <a:pt x="44" y="81"/>
                        </a:moveTo>
                        <a:lnTo>
                          <a:pt x="340" y="0"/>
                        </a:lnTo>
                        <a:lnTo>
                          <a:pt x="254" y="49"/>
                        </a:lnTo>
                        <a:lnTo>
                          <a:pt x="0" y="107"/>
                        </a:lnTo>
                        <a:lnTo>
                          <a:pt x="44" y="81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7528" name="任意多边形 147527"/>
                  <p:cNvSpPr/>
                  <p:nvPr/>
                </p:nvSpPr>
                <p:spPr>
                  <a:xfrm>
                    <a:off x="2898" y="2014"/>
                    <a:ext cx="440" cy="305"/>
                  </a:xfrm>
                  <a:custGeom>
                    <a:avLst/>
                    <a:gdLst/>
                    <a:ahLst/>
                    <a:cxnLst/>
                    <a:pathLst>
                      <a:path w="440" h="305">
                        <a:moveTo>
                          <a:pt x="0" y="305"/>
                        </a:moveTo>
                        <a:lnTo>
                          <a:pt x="316" y="196"/>
                        </a:lnTo>
                        <a:lnTo>
                          <a:pt x="440" y="0"/>
                        </a:lnTo>
                        <a:lnTo>
                          <a:pt x="343" y="59"/>
                        </a:lnTo>
                        <a:lnTo>
                          <a:pt x="321" y="80"/>
                        </a:lnTo>
                        <a:lnTo>
                          <a:pt x="321" y="58"/>
                        </a:lnTo>
                        <a:lnTo>
                          <a:pt x="211" y="141"/>
                        </a:lnTo>
                        <a:lnTo>
                          <a:pt x="218" y="117"/>
                        </a:lnTo>
                        <a:lnTo>
                          <a:pt x="99" y="192"/>
                        </a:lnTo>
                        <a:lnTo>
                          <a:pt x="0" y="305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sp>
            <p:nvSpPr>
              <p:cNvPr id="147529" name="任意多边形 147528"/>
              <p:cNvSpPr/>
              <p:nvPr/>
            </p:nvSpPr>
            <p:spPr>
              <a:xfrm>
                <a:off x="2783" y="2301"/>
                <a:ext cx="148" cy="133"/>
              </a:xfrm>
              <a:custGeom>
                <a:avLst/>
                <a:gdLst/>
                <a:ahLst/>
                <a:cxnLst/>
                <a:pathLst>
                  <a:path w="148" h="133">
                    <a:moveTo>
                      <a:pt x="131" y="0"/>
                    </a:moveTo>
                    <a:lnTo>
                      <a:pt x="122" y="10"/>
                    </a:lnTo>
                    <a:lnTo>
                      <a:pt x="112" y="25"/>
                    </a:lnTo>
                    <a:lnTo>
                      <a:pt x="108" y="37"/>
                    </a:lnTo>
                    <a:lnTo>
                      <a:pt x="104" y="52"/>
                    </a:lnTo>
                    <a:lnTo>
                      <a:pt x="104" y="66"/>
                    </a:lnTo>
                    <a:lnTo>
                      <a:pt x="108" y="80"/>
                    </a:lnTo>
                    <a:lnTo>
                      <a:pt x="114" y="92"/>
                    </a:lnTo>
                    <a:lnTo>
                      <a:pt x="125" y="102"/>
                    </a:lnTo>
                    <a:lnTo>
                      <a:pt x="137" y="109"/>
                    </a:lnTo>
                    <a:lnTo>
                      <a:pt x="148" y="117"/>
                    </a:lnTo>
                    <a:lnTo>
                      <a:pt x="36" y="133"/>
                    </a:lnTo>
                    <a:lnTo>
                      <a:pt x="24" y="127"/>
                    </a:lnTo>
                    <a:lnTo>
                      <a:pt x="14" y="120"/>
                    </a:lnTo>
                    <a:lnTo>
                      <a:pt x="7" y="111"/>
                    </a:lnTo>
                    <a:lnTo>
                      <a:pt x="3" y="103"/>
                    </a:lnTo>
                    <a:lnTo>
                      <a:pt x="0" y="93"/>
                    </a:lnTo>
                    <a:lnTo>
                      <a:pt x="0" y="80"/>
                    </a:lnTo>
                    <a:lnTo>
                      <a:pt x="3" y="69"/>
                    </a:lnTo>
                    <a:lnTo>
                      <a:pt x="6" y="58"/>
                    </a:lnTo>
                    <a:lnTo>
                      <a:pt x="10" y="50"/>
                    </a:lnTo>
                    <a:lnTo>
                      <a:pt x="16" y="41"/>
                    </a:lnTo>
                    <a:lnTo>
                      <a:pt x="21" y="37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0" name="任意多边形 147529"/>
              <p:cNvSpPr/>
              <p:nvPr/>
            </p:nvSpPr>
            <p:spPr>
              <a:xfrm>
                <a:off x="2811" y="2321"/>
                <a:ext cx="62" cy="108"/>
              </a:xfrm>
              <a:custGeom>
                <a:avLst/>
                <a:gdLst/>
                <a:ahLst/>
                <a:cxnLst/>
                <a:pathLst>
                  <a:path w="62" h="108">
                    <a:moveTo>
                      <a:pt x="41" y="0"/>
                    </a:moveTo>
                    <a:lnTo>
                      <a:pt x="34" y="15"/>
                    </a:lnTo>
                    <a:lnTo>
                      <a:pt x="28" y="27"/>
                    </a:lnTo>
                    <a:lnTo>
                      <a:pt x="23" y="41"/>
                    </a:lnTo>
                    <a:lnTo>
                      <a:pt x="20" y="55"/>
                    </a:lnTo>
                    <a:lnTo>
                      <a:pt x="23" y="70"/>
                    </a:lnTo>
                    <a:lnTo>
                      <a:pt x="29" y="80"/>
                    </a:lnTo>
                    <a:lnTo>
                      <a:pt x="38" y="88"/>
                    </a:lnTo>
                    <a:lnTo>
                      <a:pt x="47" y="96"/>
                    </a:lnTo>
                    <a:lnTo>
                      <a:pt x="62" y="106"/>
                    </a:lnTo>
                    <a:lnTo>
                      <a:pt x="41" y="108"/>
                    </a:lnTo>
                    <a:lnTo>
                      <a:pt x="32" y="105"/>
                    </a:lnTo>
                    <a:lnTo>
                      <a:pt x="23" y="100"/>
                    </a:lnTo>
                    <a:lnTo>
                      <a:pt x="14" y="93"/>
                    </a:lnTo>
                    <a:lnTo>
                      <a:pt x="8" y="85"/>
                    </a:lnTo>
                    <a:lnTo>
                      <a:pt x="3" y="77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3" y="42"/>
                    </a:lnTo>
                    <a:lnTo>
                      <a:pt x="7" y="31"/>
                    </a:lnTo>
                    <a:lnTo>
                      <a:pt x="11" y="24"/>
                    </a:lnTo>
                    <a:lnTo>
                      <a:pt x="16" y="16"/>
                    </a:lnTo>
                    <a:lnTo>
                      <a:pt x="22" y="7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7531" name="组合 147530"/>
            <p:cNvGrpSpPr/>
            <p:nvPr/>
          </p:nvGrpSpPr>
          <p:grpSpPr>
            <a:xfrm>
              <a:off x="3417" y="1447"/>
              <a:ext cx="910" cy="708"/>
              <a:chOff x="4562" y="1536"/>
              <a:chExt cx="910" cy="708"/>
            </a:xfrm>
          </p:grpSpPr>
          <p:sp>
            <p:nvSpPr>
              <p:cNvPr id="147532" name="任意多边形 147531"/>
              <p:cNvSpPr/>
              <p:nvPr/>
            </p:nvSpPr>
            <p:spPr>
              <a:xfrm>
                <a:off x="4571" y="219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3" name="任意多边形 147532"/>
              <p:cNvSpPr/>
              <p:nvPr/>
            </p:nvSpPr>
            <p:spPr>
              <a:xfrm>
                <a:off x="4562" y="212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4" name="任意多边形 147533"/>
              <p:cNvSpPr/>
              <p:nvPr/>
            </p:nvSpPr>
            <p:spPr>
              <a:xfrm>
                <a:off x="4588" y="212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5" name="任意多边形 147534"/>
              <p:cNvSpPr/>
              <p:nvPr/>
            </p:nvSpPr>
            <p:spPr>
              <a:xfrm>
                <a:off x="4595" y="1726"/>
                <a:ext cx="756" cy="484"/>
              </a:xfrm>
              <a:custGeom>
                <a:avLst/>
                <a:gdLst/>
                <a:ahLst/>
                <a:cxnLst/>
                <a:pathLst>
                  <a:path w="756" h="484">
                    <a:moveTo>
                      <a:pt x="611" y="0"/>
                    </a:moveTo>
                    <a:lnTo>
                      <a:pt x="16" y="442"/>
                    </a:lnTo>
                    <a:lnTo>
                      <a:pt x="9" y="447"/>
                    </a:lnTo>
                    <a:lnTo>
                      <a:pt x="3" y="456"/>
                    </a:lnTo>
                    <a:lnTo>
                      <a:pt x="0" y="467"/>
                    </a:lnTo>
                    <a:lnTo>
                      <a:pt x="4" y="477"/>
                    </a:lnTo>
                    <a:lnTo>
                      <a:pt x="12" y="482"/>
                    </a:lnTo>
                    <a:lnTo>
                      <a:pt x="20" y="484"/>
                    </a:lnTo>
                    <a:lnTo>
                      <a:pt x="31" y="480"/>
                    </a:lnTo>
                    <a:lnTo>
                      <a:pt x="756" y="144"/>
                    </a:lnTo>
                    <a:lnTo>
                      <a:pt x="61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6" name="任意多边形 147535"/>
              <p:cNvSpPr/>
              <p:nvPr/>
            </p:nvSpPr>
            <p:spPr>
              <a:xfrm>
                <a:off x="5149" y="1700"/>
                <a:ext cx="252" cy="116"/>
              </a:xfrm>
              <a:custGeom>
                <a:avLst/>
                <a:gdLst/>
                <a:ahLst/>
                <a:cxnLst/>
                <a:pathLst>
                  <a:path w="252" h="116">
                    <a:moveTo>
                      <a:pt x="13" y="62"/>
                    </a:moveTo>
                    <a:lnTo>
                      <a:pt x="108" y="0"/>
                    </a:lnTo>
                    <a:lnTo>
                      <a:pt x="252" y="106"/>
                    </a:lnTo>
                    <a:lnTo>
                      <a:pt x="231" y="116"/>
                    </a:lnTo>
                    <a:lnTo>
                      <a:pt x="99" y="35"/>
                    </a:lnTo>
                    <a:lnTo>
                      <a:pt x="0" y="90"/>
                    </a:lnTo>
                    <a:lnTo>
                      <a:pt x="13" y="6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7" name="任意多边形 147536"/>
              <p:cNvSpPr/>
              <p:nvPr/>
            </p:nvSpPr>
            <p:spPr>
              <a:xfrm>
                <a:off x="5145" y="1680"/>
                <a:ext cx="240" cy="233"/>
              </a:xfrm>
              <a:custGeom>
                <a:avLst/>
                <a:gdLst/>
                <a:ahLst/>
                <a:cxnLst/>
                <a:pathLst>
                  <a:path w="240" h="233">
                    <a:moveTo>
                      <a:pt x="124" y="0"/>
                    </a:moveTo>
                    <a:lnTo>
                      <a:pt x="11" y="82"/>
                    </a:lnTo>
                    <a:lnTo>
                      <a:pt x="6" y="94"/>
                    </a:lnTo>
                    <a:lnTo>
                      <a:pt x="2" y="108"/>
                    </a:lnTo>
                    <a:lnTo>
                      <a:pt x="0" y="126"/>
                    </a:lnTo>
                    <a:lnTo>
                      <a:pt x="0" y="142"/>
                    </a:lnTo>
                    <a:lnTo>
                      <a:pt x="3" y="160"/>
                    </a:lnTo>
                    <a:lnTo>
                      <a:pt x="8" y="175"/>
                    </a:lnTo>
                    <a:lnTo>
                      <a:pt x="18" y="190"/>
                    </a:lnTo>
                    <a:lnTo>
                      <a:pt x="30" y="203"/>
                    </a:lnTo>
                    <a:lnTo>
                      <a:pt x="47" y="215"/>
                    </a:lnTo>
                    <a:lnTo>
                      <a:pt x="61" y="224"/>
                    </a:lnTo>
                    <a:lnTo>
                      <a:pt x="78" y="229"/>
                    </a:lnTo>
                    <a:lnTo>
                      <a:pt x="95" y="233"/>
                    </a:lnTo>
                    <a:lnTo>
                      <a:pt x="111" y="233"/>
                    </a:lnTo>
                    <a:lnTo>
                      <a:pt x="240" y="175"/>
                    </a:lnTo>
                    <a:lnTo>
                      <a:pt x="108" y="47"/>
                    </a:lnTo>
                    <a:lnTo>
                      <a:pt x="13" y="102"/>
                    </a:lnTo>
                    <a:lnTo>
                      <a:pt x="20" y="84"/>
                    </a:lnTo>
                    <a:lnTo>
                      <a:pt x="118" y="22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8" name="任意多边形 147537"/>
              <p:cNvSpPr/>
              <p:nvPr/>
            </p:nvSpPr>
            <p:spPr>
              <a:xfrm>
                <a:off x="5254" y="1726"/>
                <a:ext cx="145" cy="131"/>
              </a:xfrm>
              <a:custGeom>
                <a:avLst/>
                <a:gdLst/>
                <a:ahLst/>
                <a:cxnLst/>
                <a:pathLst>
                  <a:path w="145" h="131">
                    <a:moveTo>
                      <a:pt x="0" y="0"/>
                    </a:moveTo>
                    <a:lnTo>
                      <a:pt x="3" y="12"/>
                    </a:lnTo>
                    <a:lnTo>
                      <a:pt x="6" y="22"/>
                    </a:lnTo>
                    <a:lnTo>
                      <a:pt x="9" y="32"/>
                    </a:lnTo>
                    <a:lnTo>
                      <a:pt x="14" y="45"/>
                    </a:lnTo>
                    <a:lnTo>
                      <a:pt x="20" y="57"/>
                    </a:lnTo>
                    <a:lnTo>
                      <a:pt x="30" y="73"/>
                    </a:lnTo>
                    <a:lnTo>
                      <a:pt x="42" y="86"/>
                    </a:lnTo>
                    <a:lnTo>
                      <a:pt x="56" y="98"/>
                    </a:lnTo>
                    <a:lnTo>
                      <a:pt x="70" y="109"/>
                    </a:lnTo>
                    <a:lnTo>
                      <a:pt x="84" y="118"/>
                    </a:lnTo>
                    <a:lnTo>
                      <a:pt x="99" y="125"/>
                    </a:lnTo>
                    <a:lnTo>
                      <a:pt x="112" y="130"/>
                    </a:lnTo>
                    <a:lnTo>
                      <a:pt x="120" y="131"/>
                    </a:lnTo>
                    <a:lnTo>
                      <a:pt x="130" y="128"/>
                    </a:lnTo>
                    <a:lnTo>
                      <a:pt x="136" y="120"/>
                    </a:lnTo>
                    <a:lnTo>
                      <a:pt x="141" y="109"/>
                    </a:lnTo>
                    <a:lnTo>
                      <a:pt x="145" y="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39" name="任意多边形 147538"/>
              <p:cNvSpPr/>
              <p:nvPr/>
            </p:nvSpPr>
            <p:spPr>
              <a:xfrm>
                <a:off x="5255" y="1677"/>
                <a:ext cx="147" cy="129"/>
              </a:xfrm>
              <a:custGeom>
                <a:avLst/>
                <a:gdLst/>
                <a:ahLst/>
                <a:cxnLst/>
                <a:pathLst>
                  <a:path w="147" h="129">
                    <a:moveTo>
                      <a:pt x="0" y="31"/>
                    </a:moveTo>
                    <a:lnTo>
                      <a:pt x="0" y="22"/>
                    </a:lnTo>
                    <a:lnTo>
                      <a:pt x="4" y="12"/>
                    </a:lnTo>
                    <a:lnTo>
                      <a:pt x="15" y="3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54" y="3"/>
                    </a:lnTo>
                    <a:lnTo>
                      <a:pt x="72" y="10"/>
                    </a:lnTo>
                    <a:lnTo>
                      <a:pt x="88" y="17"/>
                    </a:lnTo>
                    <a:lnTo>
                      <a:pt x="104" y="28"/>
                    </a:lnTo>
                    <a:lnTo>
                      <a:pt x="115" y="38"/>
                    </a:lnTo>
                    <a:lnTo>
                      <a:pt x="125" y="50"/>
                    </a:lnTo>
                    <a:lnTo>
                      <a:pt x="132" y="63"/>
                    </a:lnTo>
                    <a:lnTo>
                      <a:pt x="138" y="77"/>
                    </a:lnTo>
                    <a:lnTo>
                      <a:pt x="144" y="96"/>
                    </a:lnTo>
                    <a:lnTo>
                      <a:pt x="147" y="113"/>
                    </a:lnTo>
                    <a:lnTo>
                      <a:pt x="146" y="1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0" name="任意多边形 147539"/>
              <p:cNvSpPr/>
              <p:nvPr/>
            </p:nvSpPr>
            <p:spPr>
              <a:xfrm>
                <a:off x="4918" y="1536"/>
                <a:ext cx="323" cy="418"/>
              </a:xfrm>
              <a:custGeom>
                <a:avLst/>
                <a:gdLst/>
                <a:ahLst/>
                <a:cxnLst/>
                <a:pathLst>
                  <a:path w="323" h="418">
                    <a:moveTo>
                      <a:pt x="0" y="418"/>
                    </a:moveTo>
                    <a:lnTo>
                      <a:pt x="264" y="219"/>
                    </a:lnTo>
                    <a:lnTo>
                      <a:pt x="323" y="0"/>
                    </a:lnTo>
                    <a:lnTo>
                      <a:pt x="250" y="81"/>
                    </a:lnTo>
                    <a:lnTo>
                      <a:pt x="237" y="108"/>
                    </a:lnTo>
                    <a:lnTo>
                      <a:pt x="227" y="89"/>
                    </a:lnTo>
                    <a:lnTo>
                      <a:pt x="150" y="201"/>
                    </a:lnTo>
                    <a:lnTo>
                      <a:pt x="148" y="174"/>
                    </a:lnTo>
                    <a:lnTo>
                      <a:pt x="58" y="283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1" name="任意多边形 147540"/>
              <p:cNvSpPr/>
              <p:nvPr/>
            </p:nvSpPr>
            <p:spPr>
              <a:xfrm>
                <a:off x="4932" y="1779"/>
                <a:ext cx="285" cy="203"/>
              </a:xfrm>
              <a:custGeom>
                <a:avLst/>
                <a:gdLst/>
                <a:ahLst/>
                <a:cxnLst/>
                <a:pathLst>
                  <a:path w="285" h="203">
                    <a:moveTo>
                      <a:pt x="32" y="167"/>
                    </a:moveTo>
                    <a:lnTo>
                      <a:pt x="285" y="0"/>
                    </a:lnTo>
                    <a:lnTo>
                      <a:pt x="218" y="74"/>
                    </a:lnTo>
                    <a:lnTo>
                      <a:pt x="0" y="203"/>
                    </a:lnTo>
                    <a:lnTo>
                      <a:pt x="32" y="16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2" name="任意多边形 147541"/>
              <p:cNvSpPr/>
              <p:nvPr/>
            </p:nvSpPr>
            <p:spPr>
              <a:xfrm>
                <a:off x="4941" y="1875"/>
                <a:ext cx="531" cy="169"/>
              </a:xfrm>
              <a:custGeom>
                <a:avLst/>
                <a:gdLst/>
                <a:ahLst/>
                <a:cxnLst/>
                <a:pathLst>
                  <a:path w="531" h="169">
                    <a:moveTo>
                      <a:pt x="0" y="149"/>
                    </a:moveTo>
                    <a:lnTo>
                      <a:pt x="335" y="0"/>
                    </a:lnTo>
                    <a:lnTo>
                      <a:pt x="531" y="72"/>
                    </a:lnTo>
                    <a:lnTo>
                      <a:pt x="429" y="95"/>
                    </a:lnTo>
                    <a:lnTo>
                      <a:pt x="395" y="95"/>
                    </a:lnTo>
                    <a:lnTo>
                      <a:pt x="414" y="110"/>
                    </a:lnTo>
                    <a:lnTo>
                      <a:pt x="304" y="132"/>
                    </a:lnTo>
                    <a:lnTo>
                      <a:pt x="272" y="132"/>
                    </a:lnTo>
                    <a:lnTo>
                      <a:pt x="295" y="144"/>
                    </a:lnTo>
                    <a:lnTo>
                      <a:pt x="147" y="169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3" name="任意多边形 147542"/>
              <p:cNvSpPr/>
              <p:nvPr/>
            </p:nvSpPr>
            <p:spPr>
              <a:xfrm>
                <a:off x="4825" y="1935"/>
                <a:ext cx="155" cy="154"/>
              </a:xfrm>
              <a:custGeom>
                <a:avLst/>
                <a:gdLst/>
                <a:ahLst/>
                <a:cxnLst/>
                <a:pathLst>
                  <a:path w="155" h="154">
                    <a:moveTo>
                      <a:pt x="102" y="0"/>
                    </a:moveTo>
                    <a:lnTo>
                      <a:pt x="97" y="16"/>
                    </a:lnTo>
                    <a:lnTo>
                      <a:pt x="94" y="31"/>
                    </a:lnTo>
                    <a:lnTo>
                      <a:pt x="93" y="44"/>
                    </a:lnTo>
                    <a:lnTo>
                      <a:pt x="97" y="61"/>
                    </a:lnTo>
                    <a:lnTo>
                      <a:pt x="102" y="74"/>
                    </a:lnTo>
                    <a:lnTo>
                      <a:pt x="108" y="84"/>
                    </a:lnTo>
                    <a:lnTo>
                      <a:pt x="116" y="93"/>
                    </a:lnTo>
                    <a:lnTo>
                      <a:pt x="130" y="100"/>
                    </a:lnTo>
                    <a:lnTo>
                      <a:pt x="144" y="104"/>
                    </a:lnTo>
                    <a:lnTo>
                      <a:pt x="155" y="107"/>
                    </a:lnTo>
                    <a:lnTo>
                      <a:pt x="51" y="154"/>
                    </a:lnTo>
                    <a:lnTo>
                      <a:pt x="39" y="151"/>
                    </a:lnTo>
                    <a:lnTo>
                      <a:pt x="26" y="147"/>
                    </a:lnTo>
                    <a:lnTo>
                      <a:pt x="16" y="140"/>
                    </a:lnTo>
                    <a:lnTo>
                      <a:pt x="8" y="132"/>
                    </a:lnTo>
                    <a:lnTo>
                      <a:pt x="3" y="122"/>
                    </a:lnTo>
                    <a:lnTo>
                      <a:pt x="1" y="113"/>
                    </a:lnTo>
                    <a:lnTo>
                      <a:pt x="0" y="102"/>
                    </a:lnTo>
                    <a:lnTo>
                      <a:pt x="2" y="87"/>
                    </a:lnTo>
                    <a:lnTo>
                      <a:pt x="7" y="74"/>
                    </a:lnTo>
                    <a:lnTo>
                      <a:pt x="15" y="6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4" name="任意多边形 147543"/>
              <p:cNvSpPr/>
              <p:nvPr/>
            </p:nvSpPr>
            <p:spPr>
              <a:xfrm>
                <a:off x="4848" y="1969"/>
                <a:ext cx="70" cy="109"/>
              </a:xfrm>
              <a:custGeom>
                <a:avLst/>
                <a:gdLst/>
                <a:ahLst/>
                <a:cxnLst/>
                <a:pathLst>
                  <a:path w="70" h="109">
                    <a:moveTo>
                      <a:pt x="32" y="0"/>
                    </a:moveTo>
                    <a:lnTo>
                      <a:pt x="28" y="9"/>
                    </a:lnTo>
                    <a:lnTo>
                      <a:pt x="24" y="23"/>
                    </a:lnTo>
                    <a:lnTo>
                      <a:pt x="20" y="34"/>
                    </a:lnTo>
                    <a:lnTo>
                      <a:pt x="19" y="45"/>
                    </a:lnTo>
                    <a:lnTo>
                      <a:pt x="20" y="58"/>
                    </a:lnTo>
                    <a:lnTo>
                      <a:pt x="24" y="70"/>
                    </a:lnTo>
                    <a:lnTo>
                      <a:pt x="31" y="82"/>
                    </a:lnTo>
                    <a:lnTo>
                      <a:pt x="44" y="89"/>
                    </a:lnTo>
                    <a:lnTo>
                      <a:pt x="56" y="95"/>
                    </a:lnTo>
                    <a:lnTo>
                      <a:pt x="70" y="101"/>
                    </a:lnTo>
                    <a:lnTo>
                      <a:pt x="53" y="109"/>
                    </a:lnTo>
                    <a:lnTo>
                      <a:pt x="41" y="105"/>
                    </a:lnTo>
                    <a:lnTo>
                      <a:pt x="27" y="100"/>
                    </a:lnTo>
                    <a:lnTo>
                      <a:pt x="17" y="92"/>
                    </a:lnTo>
                    <a:lnTo>
                      <a:pt x="9" y="84"/>
                    </a:lnTo>
                    <a:lnTo>
                      <a:pt x="4" y="74"/>
                    </a:lnTo>
                    <a:lnTo>
                      <a:pt x="1" y="66"/>
                    </a:lnTo>
                    <a:lnTo>
                      <a:pt x="0" y="54"/>
                    </a:lnTo>
                    <a:lnTo>
                      <a:pt x="1" y="39"/>
                    </a:lnTo>
                    <a:lnTo>
                      <a:pt x="4" y="27"/>
                    </a:lnTo>
                    <a:lnTo>
                      <a:pt x="10" y="16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7545" name="任意多边形 147544"/>
              <p:cNvSpPr/>
              <p:nvPr/>
            </p:nvSpPr>
            <p:spPr>
              <a:xfrm>
                <a:off x="4595" y="2142"/>
                <a:ext cx="73" cy="68"/>
              </a:xfrm>
              <a:custGeom>
                <a:avLst/>
                <a:gdLst/>
                <a:ahLst/>
                <a:cxnLst/>
                <a:pathLst>
                  <a:path w="73" h="68">
                    <a:moveTo>
                      <a:pt x="52" y="0"/>
                    </a:moveTo>
                    <a:lnTo>
                      <a:pt x="16" y="27"/>
                    </a:lnTo>
                    <a:lnTo>
                      <a:pt x="9" y="32"/>
                    </a:lnTo>
                    <a:lnTo>
                      <a:pt x="3" y="41"/>
                    </a:lnTo>
                    <a:lnTo>
                      <a:pt x="0" y="51"/>
                    </a:lnTo>
                    <a:lnTo>
                      <a:pt x="4" y="61"/>
                    </a:lnTo>
                    <a:lnTo>
                      <a:pt x="12" y="66"/>
                    </a:lnTo>
                    <a:lnTo>
                      <a:pt x="19" y="68"/>
                    </a:lnTo>
                    <a:lnTo>
                      <a:pt x="30" y="64"/>
                    </a:lnTo>
                    <a:lnTo>
                      <a:pt x="73" y="45"/>
                    </a:lnTo>
                    <a:lnTo>
                      <a:pt x="64" y="40"/>
                    </a:lnTo>
                    <a:lnTo>
                      <a:pt x="57" y="33"/>
                    </a:lnTo>
                    <a:lnTo>
                      <a:pt x="53" y="25"/>
                    </a:lnTo>
                    <a:lnTo>
                      <a:pt x="52" y="17"/>
                    </a:lnTo>
                    <a:lnTo>
                      <a:pt x="51" y="7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47548" name="矩形 147547"/>
          <p:cNvSpPr/>
          <p:nvPr/>
        </p:nvSpPr>
        <p:spPr>
          <a:xfrm>
            <a:off x="2728913" y="674688"/>
            <a:ext cx="36957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zh-CN" altLang="en-US" sz="2400" b="1" u="none" dirty="0">
                <a:solidFill>
                  <a:schemeClr val="tx2"/>
                </a:solidFill>
                <a:latin typeface="Arial" panose="020B0604020202020204" pitchFamily="34" charset="0"/>
                <a:ea typeface="汉仪文黑-85W" panose="00020600040101010101" charset="-122"/>
              </a:rPr>
              <a:t>变异很小，但却不准确</a:t>
            </a:r>
            <a:endParaRPr lang="zh-CN" altLang="en-US" sz="2400" b="1" u="none" dirty="0">
              <a:solidFill>
                <a:schemeClr val="tx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p>
            <a:pPr lvl="0">
              <a:lnSpc>
                <a:spcPct val="100000"/>
              </a:lnSpc>
            </a:pPr>
            <a:fld id="{9A0DB2DC-4C9A-4742-B13C-FB6460FD3503}" type="slidenum">
              <a:rPr lang="zh-TW" altLang="en-US" dirty="0">
                <a:ea typeface="PMingLiU" panose="02020500000000000000" pitchFamily="18" charset="-120"/>
              </a:rPr>
            </a:fld>
            <a:endParaRPr lang="zh-TW" altLang="en-US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grpSp>
        <p:nvGrpSpPr>
          <p:cNvPr id="148567" name="组合 148566"/>
          <p:cNvGrpSpPr/>
          <p:nvPr/>
        </p:nvGrpSpPr>
        <p:grpSpPr>
          <a:xfrm>
            <a:off x="2633663" y="1744663"/>
            <a:ext cx="4397375" cy="3662362"/>
            <a:chOff x="1382" y="1414"/>
            <a:chExt cx="2651" cy="2307"/>
          </a:xfrm>
        </p:grpSpPr>
        <p:grpSp>
          <p:nvGrpSpPr>
            <p:cNvPr id="148491" name="组合 148490"/>
            <p:cNvGrpSpPr/>
            <p:nvPr/>
          </p:nvGrpSpPr>
          <p:grpSpPr>
            <a:xfrm>
              <a:off x="1382" y="1531"/>
              <a:ext cx="2190" cy="2190"/>
              <a:chOff x="1363" y="1315"/>
              <a:chExt cx="2190" cy="2190"/>
            </a:xfrm>
          </p:grpSpPr>
          <p:grpSp>
            <p:nvGrpSpPr>
              <p:cNvPr id="148492" name="组合 148491"/>
              <p:cNvGrpSpPr/>
              <p:nvPr/>
            </p:nvGrpSpPr>
            <p:grpSpPr>
              <a:xfrm>
                <a:off x="1363" y="1315"/>
                <a:ext cx="2190" cy="2190"/>
                <a:chOff x="1363" y="1315"/>
                <a:chExt cx="2190" cy="2190"/>
              </a:xfrm>
            </p:grpSpPr>
            <p:grpSp>
              <p:nvGrpSpPr>
                <p:cNvPr id="148493" name="组合 148492"/>
                <p:cNvGrpSpPr/>
                <p:nvPr/>
              </p:nvGrpSpPr>
              <p:grpSpPr>
                <a:xfrm>
                  <a:off x="1363" y="1315"/>
                  <a:ext cx="2190" cy="2190"/>
                  <a:chOff x="1363" y="1315"/>
                  <a:chExt cx="2190" cy="2190"/>
                </a:xfrm>
              </p:grpSpPr>
              <p:grpSp>
                <p:nvGrpSpPr>
                  <p:cNvPr id="148494" name="组合 148493"/>
                  <p:cNvGrpSpPr/>
                  <p:nvPr/>
                </p:nvGrpSpPr>
                <p:grpSpPr>
                  <a:xfrm>
                    <a:off x="1363" y="1315"/>
                    <a:ext cx="2190" cy="2190"/>
                    <a:chOff x="1363" y="1315"/>
                    <a:chExt cx="2190" cy="2190"/>
                  </a:xfrm>
                </p:grpSpPr>
                <p:sp>
                  <p:nvSpPr>
                    <p:cNvPr id="148495" name="椭圆 148494"/>
                    <p:cNvSpPr/>
                    <p:nvPr/>
                  </p:nvSpPr>
                  <p:spPr>
                    <a:xfrm>
                      <a:off x="1363" y="1315"/>
                      <a:ext cx="2190" cy="219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8496" name="椭圆 148495"/>
                    <p:cNvSpPr/>
                    <p:nvPr/>
                  </p:nvSpPr>
                  <p:spPr>
                    <a:xfrm>
                      <a:off x="1595" y="1536"/>
                      <a:ext cx="1724" cy="174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48497" name="椭圆 148496"/>
                  <p:cNvSpPr/>
                  <p:nvPr/>
                </p:nvSpPr>
                <p:spPr>
                  <a:xfrm>
                    <a:off x="1828" y="1772"/>
                    <a:ext cx="1258" cy="1268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148498" name="椭圆 148497"/>
                <p:cNvSpPr/>
                <p:nvPr/>
              </p:nvSpPr>
              <p:spPr>
                <a:xfrm>
                  <a:off x="2057" y="2004"/>
                  <a:ext cx="800" cy="80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48499" name="椭圆 148498"/>
              <p:cNvSpPr/>
              <p:nvPr/>
            </p:nvSpPr>
            <p:spPr>
              <a:xfrm>
                <a:off x="2289" y="2236"/>
                <a:ext cx="336" cy="340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8500" name="组合 148499"/>
            <p:cNvGrpSpPr/>
            <p:nvPr/>
          </p:nvGrpSpPr>
          <p:grpSpPr>
            <a:xfrm>
              <a:off x="1941" y="1669"/>
              <a:ext cx="910" cy="708"/>
              <a:chOff x="2476" y="1706"/>
              <a:chExt cx="910" cy="708"/>
            </a:xfrm>
          </p:grpSpPr>
          <p:sp>
            <p:nvSpPr>
              <p:cNvPr id="148501" name="任意多边形 148500"/>
              <p:cNvSpPr/>
              <p:nvPr/>
            </p:nvSpPr>
            <p:spPr>
              <a:xfrm>
                <a:off x="2485" y="236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02" name="任意多边形 148501"/>
              <p:cNvSpPr/>
              <p:nvPr/>
            </p:nvSpPr>
            <p:spPr>
              <a:xfrm>
                <a:off x="2476" y="229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03" name="任意多边形 148502"/>
              <p:cNvSpPr/>
              <p:nvPr/>
            </p:nvSpPr>
            <p:spPr>
              <a:xfrm>
                <a:off x="2502" y="229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48504" name="组合 148503"/>
              <p:cNvGrpSpPr/>
              <p:nvPr/>
            </p:nvGrpSpPr>
            <p:grpSpPr>
              <a:xfrm>
                <a:off x="2509" y="1706"/>
                <a:ext cx="877" cy="674"/>
                <a:chOff x="2509" y="1706"/>
                <a:chExt cx="877" cy="674"/>
              </a:xfrm>
            </p:grpSpPr>
            <p:sp>
              <p:nvSpPr>
                <p:cNvPr id="148505" name="任意多边形 148504"/>
                <p:cNvSpPr/>
                <p:nvPr/>
              </p:nvSpPr>
              <p:spPr>
                <a:xfrm>
                  <a:off x="2509" y="1896"/>
                  <a:ext cx="756" cy="484"/>
                </a:xfrm>
                <a:custGeom>
                  <a:avLst/>
                  <a:gdLst/>
                  <a:ahLst/>
                  <a:cxnLst/>
                  <a:pathLst>
                    <a:path w="756" h="484">
                      <a:moveTo>
                        <a:pt x="611" y="0"/>
                      </a:moveTo>
                      <a:lnTo>
                        <a:pt x="16" y="442"/>
                      </a:lnTo>
                      <a:lnTo>
                        <a:pt x="9" y="447"/>
                      </a:lnTo>
                      <a:lnTo>
                        <a:pt x="3" y="456"/>
                      </a:lnTo>
                      <a:lnTo>
                        <a:pt x="0" y="467"/>
                      </a:lnTo>
                      <a:lnTo>
                        <a:pt x="4" y="477"/>
                      </a:lnTo>
                      <a:lnTo>
                        <a:pt x="12" y="482"/>
                      </a:lnTo>
                      <a:lnTo>
                        <a:pt x="20" y="484"/>
                      </a:lnTo>
                      <a:lnTo>
                        <a:pt x="31" y="480"/>
                      </a:lnTo>
                      <a:lnTo>
                        <a:pt x="756" y="144"/>
                      </a:lnTo>
                      <a:lnTo>
                        <a:pt x="611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06" name="任意多边形 148505"/>
                <p:cNvSpPr/>
                <p:nvPr/>
              </p:nvSpPr>
              <p:spPr>
                <a:xfrm>
                  <a:off x="3063" y="1870"/>
                  <a:ext cx="252" cy="116"/>
                </a:xfrm>
                <a:custGeom>
                  <a:avLst/>
                  <a:gdLst/>
                  <a:ahLst/>
                  <a:cxnLst/>
                  <a:pathLst>
                    <a:path w="252" h="116">
                      <a:moveTo>
                        <a:pt x="13" y="62"/>
                      </a:moveTo>
                      <a:lnTo>
                        <a:pt x="108" y="0"/>
                      </a:lnTo>
                      <a:lnTo>
                        <a:pt x="252" y="106"/>
                      </a:lnTo>
                      <a:lnTo>
                        <a:pt x="231" y="116"/>
                      </a:lnTo>
                      <a:lnTo>
                        <a:pt x="99" y="35"/>
                      </a:lnTo>
                      <a:lnTo>
                        <a:pt x="0" y="90"/>
                      </a:lnTo>
                      <a:lnTo>
                        <a:pt x="13" y="62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07" name="任意多边形 148506"/>
                <p:cNvSpPr/>
                <p:nvPr/>
              </p:nvSpPr>
              <p:spPr>
                <a:xfrm>
                  <a:off x="3059" y="1850"/>
                  <a:ext cx="240" cy="233"/>
                </a:xfrm>
                <a:custGeom>
                  <a:avLst/>
                  <a:gdLst/>
                  <a:ahLst/>
                  <a:cxnLst/>
                  <a:pathLst>
                    <a:path w="240" h="233">
                      <a:moveTo>
                        <a:pt x="124" y="0"/>
                      </a:moveTo>
                      <a:lnTo>
                        <a:pt x="11" y="82"/>
                      </a:lnTo>
                      <a:lnTo>
                        <a:pt x="6" y="94"/>
                      </a:lnTo>
                      <a:lnTo>
                        <a:pt x="2" y="108"/>
                      </a:lnTo>
                      <a:lnTo>
                        <a:pt x="0" y="126"/>
                      </a:lnTo>
                      <a:lnTo>
                        <a:pt x="0" y="142"/>
                      </a:lnTo>
                      <a:lnTo>
                        <a:pt x="3" y="160"/>
                      </a:lnTo>
                      <a:lnTo>
                        <a:pt x="8" y="175"/>
                      </a:lnTo>
                      <a:lnTo>
                        <a:pt x="18" y="190"/>
                      </a:lnTo>
                      <a:lnTo>
                        <a:pt x="30" y="203"/>
                      </a:lnTo>
                      <a:lnTo>
                        <a:pt x="47" y="215"/>
                      </a:lnTo>
                      <a:lnTo>
                        <a:pt x="61" y="224"/>
                      </a:lnTo>
                      <a:lnTo>
                        <a:pt x="78" y="229"/>
                      </a:lnTo>
                      <a:lnTo>
                        <a:pt x="95" y="233"/>
                      </a:lnTo>
                      <a:lnTo>
                        <a:pt x="111" y="233"/>
                      </a:lnTo>
                      <a:lnTo>
                        <a:pt x="240" y="175"/>
                      </a:lnTo>
                      <a:lnTo>
                        <a:pt x="108" y="47"/>
                      </a:lnTo>
                      <a:lnTo>
                        <a:pt x="13" y="102"/>
                      </a:lnTo>
                      <a:lnTo>
                        <a:pt x="20" y="84"/>
                      </a:lnTo>
                      <a:lnTo>
                        <a:pt x="118" y="22"/>
                      </a:lnTo>
                      <a:lnTo>
                        <a:pt x="12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08" name="任意多边形 148507"/>
                <p:cNvSpPr/>
                <p:nvPr/>
              </p:nvSpPr>
              <p:spPr>
                <a:xfrm>
                  <a:off x="3168" y="1896"/>
                  <a:ext cx="145" cy="131"/>
                </a:xfrm>
                <a:custGeom>
                  <a:avLst/>
                  <a:gdLst/>
                  <a:ahLst/>
                  <a:cxnLst/>
                  <a:pathLst>
                    <a:path w="145" h="131">
                      <a:moveTo>
                        <a:pt x="0" y="0"/>
                      </a:moveTo>
                      <a:lnTo>
                        <a:pt x="3" y="12"/>
                      </a:lnTo>
                      <a:lnTo>
                        <a:pt x="6" y="22"/>
                      </a:lnTo>
                      <a:lnTo>
                        <a:pt x="9" y="32"/>
                      </a:lnTo>
                      <a:lnTo>
                        <a:pt x="14" y="45"/>
                      </a:lnTo>
                      <a:lnTo>
                        <a:pt x="20" y="57"/>
                      </a:lnTo>
                      <a:lnTo>
                        <a:pt x="30" y="73"/>
                      </a:lnTo>
                      <a:lnTo>
                        <a:pt x="42" y="86"/>
                      </a:lnTo>
                      <a:lnTo>
                        <a:pt x="56" y="98"/>
                      </a:lnTo>
                      <a:lnTo>
                        <a:pt x="70" y="109"/>
                      </a:lnTo>
                      <a:lnTo>
                        <a:pt x="84" y="118"/>
                      </a:lnTo>
                      <a:lnTo>
                        <a:pt x="99" y="125"/>
                      </a:lnTo>
                      <a:lnTo>
                        <a:pt x="112" y="130"/>
                      </a:lnTo>
                      <a:lnTo>
                        <a:pt x="120" y="131"/>
                      </a:lnTo>
                      <a:lnTo>
                        <a:pt x="130" y="128"/>
                      </a:lnTo>
                      <a:lnTo>
                        <a:pt x="136" y="120"/>
                      </a:lnTo>
                      <a:lnTo>
                        <a:pt x="141" y="109"/>
                      </a:lnTo>
                      <a:lnTo>
                        <a:pt x="145" y="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09" name="任意多边形 148508"/>
                <p:cNvSpPr/>
                <p:nvPr/>
              </p:nvSpPr>
              <p:spPr>
                <a:xfrm>
                  <a:off x="3169" y="1847"/>
                  <a:ext cx="147" cy="129"/>
                </a:xfrm>
                <a:custGeom>
                  <a:avLst/>
                  <a:gdLst/>
                  <a:ahLst/>
                  <a:cxnLst/>
                  <a:pathLst>
                    <a:path w="147" h="129">
                      <a:moveTo>
                        <a:pt x="0" y="31"/>
                      </a:moveTo>
                      <a:lnTo>
                        <a:pt x="0" y="22"/>
                      </a:lnTo>
                      <a:lnTo>
                        <a:pt x="4" y="12"/>
                      </a:lnTo>
                      <a:lnTo>
                        <a:pt x="15" y="3"/>
                      </a:lnTo>
                      <a:lnTo>
                        <a:pt x="27" y="0"/>
                      </a:lnTo>
                      <a:lnTo>
                        <a:pt x="39" y="0"/>
                      </a:lnTo>
                      <a:lnTo>
                        <a:pt x="54" y="3"/>
                      </a:lnTo>
                      <a:lnTo>
                        <a:pt x="72" y="10"/>
                      </a:lnTo>
                      <a:lnTo>
                        <a:pt x="88" y="17"/>
                      </a:lnTo>
                      <a:lnTo>
                        <a:pt x="104" y="28"/>
                      </a:lnTo>
                      <a:lnTo>
                        <a:pt x="115" y="38"/>
                      </a:lnTo>
                      <a:lnTo>
                        <a:pt x="125" y="50"/>
                      </a:lnTo>
                      <a:lnTo>
                        <a:pt x="132" y="63"/>
                      </a:lnTo>
                      <a:lnTo>
                        <a:pt x="138" y="77"/>
                      </a:lnTo>
                      <a:lnTo>
                        <a:pt x="144" y="96"/>
                      </a:lnTo>
                      <a:lnTo>
                        <a:pt x="147" y="113"/>
                      </a:lnTo>
                      <a:lnTo>
                        <a:pt x="146" y="129"/>
                      </a:lnTo>
                      <a:lnTo>
                        <a:pt x="0" y="31"/>
                      </a:lnTo>
                      <a:close/>
                    </a:path>
                  </a:pathLst>
                </a:custGeom>
                <a:solidFill>
                  <a:srgbClr val="9F9F9F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0" name="任意多边形 148509"/>
                <p:cNvSpPr/>
                <p:nvPr/>
              </p:nvSpPr>
              <p:spPr>
                <a:xfrm>
                  <a:off x="2832" y="1706"/>
                  <a:ext cx="323" cy="418"/>
                </a:xfrm>
                <a:custGeom>
                  <a:avLst/>
                  <a:gdLst/>
                  <a:ahLst/>
                  <a:cxnLst/>
                  <a:pathLst>
                    <a:path w="323" h="418">
                      <a:moveTo>
                        <a:pt x="0" y="418"/>
                      </a:moveTo>
                      <a:lnTo>
                        <a:pt x="264" y="219"/>
                      </a:lnTo>
                      <a:lnTo>
                        <a:pt x="323" y="0"/>
                      </a:lnTo>
                      <a:lnTo>
                        <a:pt x="250" y="81"/>
                      </a:lnTo>
                      <a:lnTo>
                        <a:pt x="237" y="108"/>
                      </a:lnTo>
                      <a:lnTo>
                        <a:pt x="227" y="89"/>
                      </a:lnTo>
                      <a:lnTo>
                        <a:pt x="150" y="201"/>
                      </a:lnTo>
                      <a:lnTo>
                        <a:pt x="148" y="174"/>
                      </a:lnTo>
                      <a:lnTo>
                        <a:pt x="58" y="283"/>
                      </a:lnTo>
                      <a:lnTo>
                        <a:pt x="0" y="418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1" name="任意多边形 148510"/>
                <p:cNvSpPr/>
                <p:nvPr/>
              </p:nvSpPr>
              <p:spPr>
                <a:xfrm>
                  <a:off x="2846" y="1949"/>
                  <a:ext cx="285" cy="203"/>
                </a:xfrm>
                <a:custGeom>
                  <a:avLst/>
                  <a:gdLst/>
                  <a:ahLst/>
                  <a:cxnLst/>
                  <a:pathLst>
                    <a:path w="285" h="203">
                      <a:moveTo>
                        <a:pt x="32" y="167"/>
                      </a:moveTo>
                      <a:lnTo>
                        <a:pt x="285" y="0"/>
                      </a:lnTo>
                      <a:lnTo>
                        <a:pt x="218" y="74"/>
                      </a:lnTo>
                      <a:lnTo>
                        <a:pt x="0" y="203"/>
                      </a:lnTo>
                      <a:lnTo>
                        <a:pt x="32" y="167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2" name="任意多边形 148511"/>
                <p:cNvSpPr/>
                <p:nvPr/>
              </p:nvSpPr>
              <p:spPr>
                <a:xfrm>
                  <a:off x="2855" y="2045"/>
                  <a:ext cx="531" cy="169"/>
                </a:xfrm>
                <a:custGeom>
                  <a:avLst/>
                  <a:gdLst/>
                  <a:ahLst/>
                  <a:cxnLst/>
                  <a:pathLst>
                    <a:path w="531" h="169">
                      <a:moveTo>
                        <a:pt x="0" y="149"/>
                      </a:moveTo>
                      <a:lnTo>
                        <a:pt x="335" y="0"/>
                      </a:lnTo>
                      <a:lnTo>
                        <a:pt x="531" y="72"/>
                      </a:lnTo>
                      <a:lnTo>
                        <a:pt x="429" y="95"/>
                      </a:lnTo>
                      <a:lnTo>
                        <a:pt x="395" y="95"/>
                      </a:lnTo>
                      <a:lnTo>
                        <a:pt x="414" y="110"/>
                      </a:lnTo>
                      <a:lnTo>
                        <a:pt x="304" y="132"/>
                      </a:lnTo>
                      <a:lnTo>
                        <a:pt x="272" y="132"/>
                      </a:lnTo>
                      <a:lnTo>
                        <a:pt x="295" y="144"/>
                      </a:lnTo>
                      <a:lnTo>
                        <a:pt x="147" y="169"/>
                      </a:lnTo>
                      <a:lnTo>
                        <a:pt x="0" y="149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3" name="任意多边形 148512"/>
                <p:cNvSpPr/>
                <p:nvPr/>
              </p:nvSpPr>
              <p:spPr>
                <a:xfrm>
                  <a:off x="2739" y="2105"/>
                  <a:ext cx="155" cy="154"/>
                </a:xfrm>
                <a:custGeom>
                  <a:avLst/>
                  <a:gdLst/>
                  <a:ahLst/>
                  <a:cxnLst/>
                  <a:pathLst>
                    <a:path w="155" h="154">
                      <a:moveTo>
                        <a:pt x="102" y="0"/>
                      </a:moveTo>
                      <a:lnTo>
                        <a:pt x="97" y="16"/>
                      </a:lnTo>
                      <a:lnTo>
                        <a:pt x="94" y="31"/>
                      </a:lnTo>
                      <a:lnTo>
                        <a:pt x="93" y="44"/>
                      </a:lnTo>
                      <a:lnTo>
                        <a:pt x="97" y="61"/>
                      </a:lnTo>
                      <a:lnTo>
                        <a:pt x="102" y="74"/>
                      </a:lnTo>
                      <a:lnTo>
                        <a:pt x="108" y="84"/>
                      </a:lnTo>
                      <a:lnTo>
                        <a:pt x="116" y="93"/>
                      </a:lnTo>
                      <a:lnTo>
                        <a:pt x="130" y="100"/>
                      </a:lnTo>
                      <a:lnTo>
                        <a:pt x="144" y="104"/>
                      </a:lnTo>
                      <a:lnTo>
                        <a:pt x="155" y="107"/>
                      </a:lnTo>
                      <a:lnTo>
                        <a:pt x="51" y="154"/>
                      </a:lnTo>
                      <a:lnTo>
                        <a:pt x="39" y="151"/>
                      </a:lnTo>
                      <a:lnTo>
                        <a:pt x="26" y="147"/>
                      </a:lnTo>
                      <a:lnTo>
                        <a:pt x="16" y="140"/>
                      </a:lnTo>
                      <a:lnTo>
                        <a:pt x="8" y="132"/>
                      </a:lnTo>
                      <a:lnTo>
                        <a:pt x="3" y="122"/>
                      </a:lnTo>
                      <a:lnTo>
                        <a:pt x="1" y="113"/>
                      </a:lnTo>
                      <a:lnTo>
                        <a:pt x="0" y="102"/>
                      </a:lnTo>
                      <a:lnTo>
                        <a:pt x="2" y="87"/>
                      </a:lnTo>
                      <a:lnTo>
                        <a:pt x="7" y="74"/>
                      </a:lnTo>
                      <a:lnTo>
                        <a:pt x="15" y="64"/>
                      </a:lnTo>
                      <a:lnTo>
                        <a:pt x="10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4" name="任意多边形 148513"/>
                <p:cNvSpPr/>
                <p:nvPr/>
              </p:nvSpPr>
              <p:spPr>
                <a:xfrm>
                  <a:off x="2762" y="2139"/>
                  <a:ext cx="70" cy="109"/>
                </a:xfrm>
                <a:custGeom>
                  <a:avLst/>
                  <a:gdLst/>
                  <a:ahLst/>
                  <a:cxnLst/>
                  <a:pathLst>
                    <a:path w="70" h="109">
                      <a:moveTo>
                        <a:pt x="32" y="0"/>
                      </a:moveTo>
                      <a:lnTo>
                        <a:pt x="28" y="9"/>
                      </a:lnTo>
                      <a:lnTo>
                        <a:pt x="24" y="23"/>
                      </a:lnTo>
                      <a:lnTo>
                        <a:pt x="20" y="34"/>
                      </a:lnTo>
                      <a:lnTo>
                        <a:pt x="19" y="45"/>
                      </a:lnTo>
                      <a:lnTo>
                        <a:pt x="20" y="58"/>
                      </a:lnTo>
                      <a:lnTo>
                        <a:pt x="24" y="70"/>
                      </a:lnTo>
                      <a:lnTo>
                        <a:pt x="31" y="82"/>
                      </a:lnTo>
                      <a:lnTo>
                        <a:pt x="44" y="89"/>
                      </a:lnTo>
                      <a:lnTo>
                        <a:pt x="56" y="95"/>
                      </a:lnTo>
                      <a:lnTo>
                        <a:pt x="70" y="101"/>
                      </a:lnTo>
                      <a:lnTo>
                        <a:pt x="53" y="109"/>
                      </a:lnTo>
                      <a:lnTo>
                        <a:pt x="41" y="105"/>
                      </a:lnTo>
                      <a:lnTo>
                        <a:pt x="27" y="100"/>
                      </a:lnTo>
                      <a:lnTo>
                        <a:pt x="17" y="92"/>
                      </a:lnTo>
                      <a:lnTo>
                        <a:pt x="9" y="84"/>
                      </a:lnTo>
                      <a:lnTo>
                        <a:pt x="4" y="74"/>
                      </a:lnTo>
                      <a:lnTo>
                        <a:pt x="1" y="66"/>
                      </a:lnTo>
                      <a:lnTo>
                        <a:pt x="0" y="54"/>
                      </a:lnTo>
                      <a:lnTo>
                        <a:pt x="1" y="39"/>
                      </a:lnTo>
                      <a:lnTo>
                        <a:pt x="4" y="27"/>
                      </a:lnTo>
                      <a:lnTo>
                        <a:pt x="10" y="16"/>
                      </a:ln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15" name="任意多边形 148514"/>
                <p:cNvSpPr/>
                <p:nvPr/>
              </p:nvSpPr>
              <p:spPr>
                <a:xfrm>
                  <a:off x="2509" y="2312"/>
                  <a:ext cx="73" cy="68"/>
                </a:xfrm>
                <a:custGeom>
                  <a:avLst/>
                  <a:gdLst/>
                  <a:ahLst/>
                  <a:cxnLst/>
                  <a:pathLst>
                    <a:path w="73" h="68">
                      <a:moveTo>
                        <a:pt x="52" y="0"/>
                      </a:moveTo>
                      <a:lnTo>
                        <a:pt x="16" y="27"/>
                      </a:lnTo>
                      <a:lnTo>
                        <a:pt x="9" y="32"/>
                      </a:lnTo>
                      <a:lnTo>
                        <a:pt x="3" y="41"/>
                      </a:lnTo>
                      <a:lnTo>
                        <a:pt x="0" y="51"/>
                      </a:lnTo>
                      <a:lnTo>
                        <a:pt x="4" y="61"/>
                      </a:lnTo>
                      <a:lnTo>
                        <a:pt x="12" y="66"/>
                      </a:lnTo>
                      <a:lnTo>
                        <a:pt x="19" y="68"/>
                      </a:lnTo>
                      <a:lnTo>
                        <a:pt x="30" y="64"/>
                      </a:lnTo>
                      <a:lnTo>
                        <a:pt x="73" y="45"/>
                      </a:lnTo>
                      <a:lnTo>
                        <a:pt x="64" y="40"/>
                      </a:lnTo>
                      <a:lnTo>
                        <a:pt x="57" y="33"/>
                      </a:lnTo>
                      <a:lnTo>
                        <a:pt x="53" y="25"/>
                      </a:lnTo>
                      <a:lnTo>
                        <a:pt x="52" y="17"/>
                      </a:lnTo>
                      <a:lnTo>
                        <a:pt x="51" y="7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148516" name="组合 148515"/>
            <p:cNvGrpSpPr/>
            <p:nvPr/>
          </p:nvGrpSpPr>
          <p:grpSpPr>
            <a:xfrm>
              <a:off x="3235" y="1414"/>
              <a:ext cx="798" cy="867"/>
              <a:chOff x="2390" y="1513"/>
              <a:chExt cx="798" cy="867"/>
            </a:xfrm>
          </p:grpSpPr>
          <p:sp>
            <p:nvSpPr>
              <p:cNvPr id="148517" name="任意多边形 148516"/>
              <p:cNvSpPr/>
              <p:nvPr/>
            </p:nvSpPr>
            <p:spPr>
              <a:xfrm>
                <a:off x="2405" y="2338"/>
                <a:ext cx="74" cy="42"/>
              </a:xfrm>
              <a:custGeom>
                <a:avLst/>
                <a:gdLst/>
                <a:ahLst/>
                <a:cxnLst/>
                <a:pathLst>
                  <a:path w="74" h="42">
                    <a:moveTo>
                      <a:pt x="0" y="27"/>
                    </a:moveTo>
                    <a:lnTo>
                      <a:pt x="22" y="0"/>
                    </a:lnTo>
                    <a:lnTo>
                      <a:pt x="74" y="34"/>
                    </a:lnTo>
                    <a:lnTo>
                      <a:pt x="17" y="42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18" name="任意多边形 148517"/>
              <p:cNvSpPr/>
              <p:nvPr/>
            </p:nvSpPr>
            <p:spPr>
              <a:xfrm>
                <a:off x="2395" y="2274"/>
                <a:ext cx="84" cy="99"/>
              </a:xfrm>
              <a:custGeom>
                <a:avLst/>
                <a:gdLst/>
                <a:ahLst/>
                <a:cxnLst/>
                <a:pathLst>
                  <a:path w="84" h="99">
                    <a:moveTo>
                      <a:pt x="0" y="0"/>
                    </a:moveTo>
                    <a:lnTo>
                      <a:pt x="50" y="47"/>
                    </a:lnTo>
                    <a:lnTo>
                      <a:pt x="84" y="99"/>
                    </a:lnTo>
                    <a:lnTo>
                      <a:pt x="32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19" name="任意多边形 148518"/>
              <p:cNvSpPr/>
              <p:nvPr/>
            </p:nvSpPr>
            <p:spPr>
              <a:xfrm>
                <a:off x="2390" y="2276"/>
                <a:ext cx="37" cy="88"/>
              </a:xfrm>
              <a:custGeom>
                <a:avLst/>
                <a:gdLst/>
                <a:ahLst/>
                <a:cxnLst/>
                <a:pathLst>
                  <a:path w="37" h="88">
                    <a:moveTo>
                      <a:pt x="6" y="0"/>
                    </a:moveTo>
                    <a:lnTo>
                      <a:pt x="37" y="61"/>
                    </a:lnTo>
                    <a:lnTo>
                      <a:pt x="14" y="88"/>
                    </a:lnTo>
                    <a:lnTo>
                      <a:pt x="0" y="7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20" name="任意多边形 148519"/>
              <p:cNvSpPr/>
              <p:nvPr/>
            </p:nvSpPr>
            <p:spPr>
              <a:xfrm>
                <a:off x="2420" y="1734"/>
                <a:ext cx="574" cy="613"/>
              </a:xfrm>
              <a:custGeom>
                <a:avLst/>
                <a:gdLst/>
                <a:ahLst/>
                <a:cxnLst/>
                <a:pathLst>
                  <a:path w="574" h="613">
                    <a:moveTo>
                      <a:pt x="432" y="0"/>
                    </a:moveTo>
                    <a:lnTo>
                      <a:pt x="2" y="583"/>
                    </a:lnTo>
                    <a:lnTo>
                      <a:pt x="0" y="590"/>
                    </a:lnTo>
                    <a:lnTo>
                      <a:pt x="1" y="599"/>
                    </a:lnTo>
                    <a:lnTo>
                      <a:pt x="4" y="607"/>
                    </a:lnTo>
                    <a:lnTo>
                      <a:pt x="9" y="611"/>
                    </a:lnTo>
                    <a:lnTo>
                      <a:pt x="17" y="613"/>
                    </a:lnTo>
                    <a:lnTo>
                      <a:pt x="26" y="612"/>
                    </a:lnTo>
                    <a:lnTo>
                      <a:pt x="574" y="122"/>
                    </a:lnTo>
                    <a:lnTo>
                      <a:pt x="432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21" name="任意多边形 148520"/>
              <p:cNvSpPr/>
              <p:nvPr/>
            </p:nvSpPr>
            <p:spPr>
              <a:xfrm>
                <a:off x="2839" y="1675"/>
                <a:ext cx="240" cy="110"/>
              </a:xfrm>
              <a:custGeom>
                <a:avLst/>
                <a:gdLst/>
                <a:ahLst/>
                <a:cxnLst/>
                <a:pathLst>
                  <a:path w="240" h="110">
                    <a:moveTo>
                      <a:pt x="68" y="0"/>
                    </a:moveTo>
                    <a:lnTo>
                      <a:pt x="240" y="55"/>
                    </a:lnTo>
                    <a:lnTo>
                      <a:pt x="227" y="68"/>
                    </a:lnTo>
                    <a:lnTo>
                      <a:pt x="226" y="80"/>
                    </a:lnTo>
                    <a:lnTo>
                      <a:pt x="83" y="30"/>
                    </a:lnTo>
                    <a:lnTo>
                      <a:pt x="2" y="110"/>
                    </a:lnTo>
                    <a:lnTo>
                      <a:pt x="0" y="82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22" name="任意多边形 148521"/>
              <p:cNvSpPr/>
              <p:nvPr/>
            </p:nvSpPr>
            <p:spPr>
              <a:xfrm>
                <a:off x="2918" y="1699"/>
                <a:ext cx="166" cy="96"/>
              </a:xfrm>
              <a:custGeom>
                <a:avLst/>
                <a:gdLst/>
                <a:ahLst/>
                <a:cxnLst/>
                <a:pathLst>
                  <a:path w="166" h="96">
                    <a:moveTo>
                      <a:pt x="0" y="0"/>
                    </a:moveTo>
                    <a:lnTo>
                      <a:pt x="163" y="46"/>
                    </a:lnTo>
                    <a:lnTo>
                      <a:pt x="166" y="61"/>
                    </a:lnTo>
                    <a:lnTo>
                      <a:pt x="163" y="75"/>
                    </a:lnTo>
                    <a:lnTo>
                      <a:pt x="156" y="86"/>
                    </a:lnTo>
                    <a:lnTo>
                      <a:pt x="129" y="96"/>
                    </a:lnTo>
                    <a:lnTo>
                      <a:pt x="85" y="84"/>
                    </a:lnTo>
                    <a:lnTo>
                      <a:pt x="33" y="52"/>
                    </a:lnTo>
                    <a:lnTo>
                      <a:pt x="5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23" name="任意多边形 148522"/>
              <p:cNvSpPr/>
              <p:nvPr/>
            </p:nvSpPr>
            <p:spPr>
              <a:xfrm>
                <a:off x="2902" y="1633"/>
                <a:ext cx="178" cy="98"/>
              </a:xfrm>
              <a:custGeom>
                <a:avLst/>
                <a:gdLst/>
                <a:ahLst/>
                <a:cxnLst/>
                <a:pathLst>
                  <a:path w="178" h="98">
                    <a:moveTo>
                      <a:pt x="9" y="47"/>
                    </a:moveTo>
                    <a:lnTo>
                      <a:pt x="178" y="98"/>
                    </a:lnTo>
                    <a:lnTo>
                      <a:pt x="174" y="81"/>
                    </a:lnTo>
                    <a:lnTo>
                      <a:pt x="167" y="68"/>
                    </a:lnTo>
                    <a:lnTo>
                      <a:pt x="155" y="50"/>
                    </a:lnTo>
                    <a:lnTo>
                      <a:pt x="145" y="38"/>
                    </a:lnTo>
                    <a:lnTo>
                      <a:pt x="130" y="25"/>
                    </a:lnTo>
                    <a:lnTo>
                      <a:pt x="114" y="15"/>
                    </a:lnTo>
                    <a:lnTo>
                      <a:pt x="96" y="8"/>
                    </a:lnTo>
                    <a:lnTo>
                      <a:pt x="79" y="3"/>
                    </a:lnTo>
                    <a:lnTo>
                      <a:pt x="61" y="0"/>
                    </a:lnTo>
                    <a:lnTo>
                      <a:pt x="47" y="0"/>
                    </a:lnTo>
                    <a:lnTo>
                      <a:pt x="35" y="2"/>
                    </a:lnTo>
                    <a:lnTo>
                      <a:pt x="20" y="7"/>
                    </a:lnTo>
                    <a:lnTo>
                      <a:pt x="9" y="15"/>
                    </a:lnTo>
                    <a:lnTo>
                      <a:pt x="3" y="26"/>
                    </a:lnTo>
                    <a:lnTo>
                      <a:pt x="0" y="44"/>
                    </a:ln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24" name="任意多边形 148523"/>
              <p:cNvSpPr/>
              <p:nvPr/>
            </p:nvSpPr>
            <p:spPr>
              <a:xfrm>
                <a:off x="2830" y="1662"/>
                <a:ext cx="245" cy="219"/>
              </a:xfrm>
              <a:custGeom>
                <a:avLst/>
                <a:gdLst/>
                <a:ahLst/>
                <a:cxnLst/>
                <a:pathLst>
                  <a:path w="245" h="219">
                    <a:moveTo>
                      <a:pt x="74" y="0"/>
                    </a:moveTo>
                    <a:lnTo>
                      <a:pt x="4" y="96"/>
                    </a:lnTo>
                    <a:lnTo>
                      <a:pt x="0" y="113"/>
                    </a:lnTo>
                    <a:lnTo>
                      <a:pt x="0" y="125"/>
                    </a:lnTo>
                    <a:lnTo>
                      <a:pt x="1" y="139"/>
                    </a:lnTo>
                    <a:lnTo>
                      <a:pt x="5" y="156"/>
                    </a:lnTo>
                    <a:lnTo>
                      <a:pt x="12" y="170"/>
                    </a:lnTo>
                    <a:lnTo>
                      <a:pt x="24" y="185"/>
                    </a:lnTo>
                    <a:lnTo>
                      <a:pt x="38" y="196"/>
                    </a:lnTo>
                    <a:lnTo>
                      <a:pt x="58" y="208"/>
                    </a:lnTo>
                    <a:lnTo>
                      <a:pt x="75" y="214"/>
                    </a:lnTo>
                    <a:lnTo>
                      <a:pt x="92" y="217"/>
                    </a:lnTo>
                    <a:lnTo>
                      <a:pt x="114" y="219"/>
                    </a:lnTo>
                    <a:lnTo>
                      <a:pt x="129" y="216"/>
                    </a:lnTo>
                    <a:lnTo>
                      <a:pt x="146" y="210"/>
                    </a:lnTo>
                    <a:lnTo>
                      <a:pt x="245" y="122"/>
                    </a:lnTo>
                    <a:lnTo>
                      <a:pt x="229" y="127"/>
                    </a:lnTo>
                    <a:lnTo>
                      <a:pt x="214" y="128"/>
                    </a:lnTo>
                    <a:lnTo>
                      <a:pt x="195" y="125"/>
                    </a:lnTo>
                    <a:lnTo>
                      <a:pt x="179" y="120"/>
                    </a:lnTo>
                    <a:lnTo>
                      <a:pt x="162" y="114"/>
                    </a:lnTo>
                    <a:lnTo>
                      <a:pt x="141" y="101"/>
                    </a:lnTo>
                    <a:lnTo>
                      <a:pt x="122" y="87"/>
                    </a:lnTo>
                    <a:lnTo>
                      <a:pt x="112" y="76"/>
                    </a:lnTo>
                    <a:lnTo>
                      <a:pt x="100" y="61"/>
                    </a:lnTo>
                    <a:lnTo>
                      <a:pt x="92" y="50"/>
                    </a:lnTo>
                    <a:lnTo>
                      <a:pt x="86" y="36"/>
                    </a:lnTo>
                    <a:lnTo>
                      <a:pt x="14" y="115"/>
                    </a:lnTo>
                    <a:lnTo>
                      <a:pt x="14" y="97"/>
                    </a:lnTo>
                    <a:lnTo>
                      <a:pt x="81" y="20"/>
                    </a:lnTo>
                    <a:lnTo>
                      <a:pt x="78" y="15"/>
                    </a:lnTo>
                    <a:lnTo>
                      <a:pt x="75" y="7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48525" name="组合 148524"/>
              <p:cNvGrpSpPr/>
              <p:nvPr/>
            </p:nvGrpSpPr>
            <p:grpSpPr>
              <a:xfrm>
                <a:off x="2660" y="1513"/>
                <a:ext cx="528" cy="558"/>
                <a:chOff x="2660" y="1513"/>
                <a:chExt cx="528" cy="558"/>
              </a:xfrm>
            </p:grpSpPr>
            <p:sp>
              <p:nvSpPr>
                <p:cNvPr id="148526" name="任意多边形 148525"/>
                <p:cNvSpPr/>
                <p:nvPr/>
              </p:nvSpPr>
              <p:spPr>
                <a:xfrm>
                  <a:off x="2703" y="1835"/>
                  <a:ext cx="485" cy="236"/>
                </a:xfrm>
                <a:custGeom>
                  <a:avLst/>
                  <a:gdLst/>
                  <a:ahLst/>
                  <a:cxnLst/>
                  <a:pathLst>
                    <a:path w="485" h="236">
                      <a:moveTo>
                        <a:pt x="0" y="236"/>
                      </a:moveTo>
                      <a:lnTo>
                        <a:pt x="276" y="0"/>
                      </a:lnTo>
                      <a:lnTo>
                        <a:pt x="485" y="11"/>
                      </a:lnTo>
                      <a:lnTo>
                        <a:pt x="369" y="74"/>
                      </a:lnTo>
                      <a:lnTo>
                        <a:pt x="389" y="79"/>
                      </a:lnTo>
                      <a:lnTo>
                        <a:pt x="261" y="143"/>
                      </a:lnTo>
                      <a:lnTo>
                        <a:pt x="282" y="149"/>
                      </a:lnTo>
                      <a:lnTo>
                        <a:pt x="144" y="215"/>
                      </a:lnTo>
                      <a:lnTo>
                        <a:pt x="0" y="236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27" name="任意多边形 148526"/>
                <p:cNvSpPr/>
                <p:nvPr/>
              </p:nvSpPr>
              <p:spPr>
                <a:xfrm>
                  <a:off x="2679" y="1757"/>
                  <a:ext cx="218" cy="282"/>
                </a:xfrm>
                <a:custGeom>
                  <a:avLst/>
                  <a:gdLst/>
                  <a:ahLst/>
                  <a:cxnLst/>
                  <a:pathLst>
                    <a:path w="218" h="282">
                      <a:moveTo>
                        <a:pt x="21" y="237"/>
                      </a:moveTo>
                      <a:lnTo>
                        <a:pt x="218" y="0"/>
                      </a:lnTo>
                      <a:lnTo>
                        <a:pt x="174" y="93"/>
                      </a:lnTo>
                      <a:lnTo>
                        <a:pt x="0" y="282"/>
                      </a:lnTo>
                      <a:lnTo>
                        <a:pt x="21" y="237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8528" name="任意多边形 148527"/>
                <p:cNvSpPr/>
                <p:nvPr/>
              </p:nvSpPr>
              <p:spPr>
                <a:xfrm>
                  <a:off x="2660" y="1513"/>
                  <a:ext cx="195" cy="502"/>
                </a:xfrm>
                <a:custGeom>
                  <a:avLst/>
                  <a:gdLst/>
                  <a:ahLst/>
                  <a:cxnLst/>
                  <a:pathLst>
                    <a:path w="195" h="502">
                      <a:moveTo>
                        <a:pt x="0" y="502"/>
                      </a:moveTo>
                      <a:lnTo>
                        <a:pt x="195" y="235"/>
                      </a:lnTo>
                      <a:lnTo>
                        <a:pt x="190" y="0"/>
                      </a:lnTo>
                      <a:lnTo>
                        <a:pt x="143" y="101"/>
                      </a:lnTo>
                      <a:lnTo>
                        <a:pt x="135" y="136"/>
                      </a:lnTo>
                      <a:lnTo>
                        <a:pt x="120" y="117"/>
                      </a:lnTo>
                      <a:lnTo>
                        <a:pt x="79" y="247"/>
                      </a:lnTo>
                      <a:lnTo>
                        <a:pt x="73" y="224"/>
                      </a:lnTo>
                      <a:lnTo>
                        <a:pt x="18" y="354"/>
                      </a:lnTo>
                      <a:lnTo>
                        <a:pt x="0" y="502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48529" name="任意多边形 148528"/>
              <p:cNvSpPr/>
              <p:nvPr/>
            </p:nvSpPr>
            <p:spPr>
              <a:xfrm>
                <a:off x="2593" y="1992"/>
                <a:ext cx="151" cy="164"/>
              </a:xfrm>
              <a:custGeom>
                <a:avLst/>
                <a:gdLst/>
                <a:ahLst/>
                <a:cxnLst/>
                <a:pathLst>
                  <a:path w="151" h="164">
                    <a:moveTo>
                      <a:pt x="69" y="0"/>
                    </a:moveTo>
                    <a:lnTo>
                      <a:pt x="67" y="17"/>
                    </a:lnTo>
                    <a:lnTo>
                      <a:pt x="65" y="29"/>
                    </a:lnTo>
                    <a:lnTo>
                      <a:pt x="67" y="41"/>
                    </a:lnTo>
                    <a:lnTo>
                      <a:pt x="72" y="51"/>
                    </a:lnTo>
                    <a:lnTo>
                      <a:pt x="79" y="63"/>
                    </a:lnTo>
                    <a:lnTo>
                      <a:pt x="89" y="74"/>
                    </a:lnTo>
                    <a:lnTo>
                      <a:pt x="99" y="82"/>
                    </a:lnTo>
                    <a:lnTo>
                      <a:pt x="113" y="86"/>
                    </a:lnTo>
                    <a:lnTo>
                      <a:pt x="127" y="89"/>
                    </a:lnTo>
                    <a:lnTo>
                      <a:pt x="139" y="88"/>
                    </a:lnTo>
                    <a:lnTo>
                      <a:pt x="151" y="86"/>
                    </a:lnTo>
                    <a:lnTo>
                      <a:pt x="67" y="161"/>
                    </a:lnTo>
                    <a:lnTo>
                      <a:pt x="56" y="164"/>
                    </a:lnTo>
                    <a:lnTo>
                      <a:pt x="44" y="164"/>
                    </a:lnTo>
                    <a:lnTo>
                      <a:pt x="34" y="161"/>
                    </a:lnTo>
                    <a:lnTo>
                      <a:pt x="24" y="156"/>
                    </a:lnTo>
                    <a:lnTo>
                      <a:pt x="14" y="149"/>
                    </a:lnTo>
                    <a:lnTo>
                      <a:pt x="6" y="139"/>
                    </a:lnTo>
                    <a:lnTo>
                      <a:pt x="2" y="127"/>
                    </a:lnTo>
                    <a:lnTo>
                      <a:pt x="0" y="116"/>
                    </a:lnTo>
                    <a:lnTo>
                      <a:pt x="0" y="104"/>
                    </a:lnTo>
                    <a:lnTo>
                      <a:pt x="3" y="9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30" name="任意多边形 148529"/>
              <p:cNvSpPr/>
              <p:nvPr/>
            </p:nvSpPr>
            <p:spPr>
              <a:xfrm>
                <a:off x="2609" y="2038"/>
                <a:ext cx="89" cy="102"/>
              </a:xfrm>
              <a:custGeom>
                <a:avLst/>
                <a:gdLst/>
                <a:ahLst/>
                <a:cxnLst/>
                <a:pathLst>
                  <a:path w="89" h="102">
                    <a:moveTo>
                      <a:pt x="20" y="0"/>
                    </a:moveTo>
                    <a:lnTo>
                      <a:pt x="17" y="10"/>
                    </a:lnTo>
                    <a:lnTo>
                      <a:pt x="15" y="22"/>
                    </a:lnTo>
                    <a:lnTo>
                      <a:pt x="14" y="33"/>
                    </a:lnTo>
                    <a:lnTo>
                      <a:pt x="14" y="43"/>
                    </a:lnTo>
                    <a:lnTo>
                      <a:pt x="16" y="57"/>
                    </a:lnTo>
                    <a:lnTo>
                      <a:pt x="21" y="69"/>
                    </a:lnTo>
                    <a:lnTo>
                      <a:pt x="28" y="76"/>
                    </a:lnTo>
                    <a:lnTo>
                      <a:pt x="41" y="82"/>
                    </a:lnTo>
                    <a:lnTo>
                      <a:pt x="57" y="85"/>
                    </a:lnTo>
                    <a:lnTo>
                      <a:pt x="72" y="84"/>
                    </a:lnTo>
                    <a:lnTo>
                      <a:pt x="89" y="80"/>
                    </a:lnTo>
                    <a:lnTo>
                      <a:pt x="69" y="99"/>
                    </a:lnTo>
                    <a:lnTo>
                      <a:pt x="58" y="102"/>
                    </a:lnTo>
                    <a:lnTo>
                      <a:pt x="44" y="101"/>
                    </a:lnTo>
                    <a:lnTo>
                      <a:pt x="32" y="98"/>
                    </a:lnTo>
                    <a:lnTo>
                      <a:pt x="22" y="93"/>
                    </a:lnTo>
                    <a:lnTo>
                      <a:pt x="14" y="85"/>
                    </a:lnTo>
                    <a:lnTo>
                      <a:pt x="6" y="76"/>
                    </a:lnTo>
                    <a:lnTo>
                      <a:pt x="2" y="65"/>
                    </a:lnTo>
                    <a:lnTo>
                      <a:pt x="0" y="52"/>
                    </a:lnTo>
                    <a:lnTo>
                      <a:pt x="0" y="40"/>
                    </a:lnTo>
                    <a:lnTo>
                      <a:pt x="3" y="25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31" name="任意多边形 148530"/>
              <p:cNvSpPr/>
              <p:nvPr/>
            </p:nvSpPr>
            <p:spPr>
              <a:xfrm>
                <a:off x="2419" y="2274"/>
                <a:ext cx="67" cy="74"/>
              </a:xfrm>
              <a:custGeom>
                <a:avLst/>
                <a:gdLst/>
                <a:ahLst/>
                <a:cxnLst/>
                <a:pathLst>
                  <a:path w="67" h="74">
                    <a:moveTo>
                      <a:pt x="36" y="0"/>
                    </a:moveTo>
                    <a:lnTo>
                      <a:pt x="2" y="45"/>
                    </a:lnTo>
                    <a:lnTo>
                      <a:pt x="0" y="52"/>
                    </a:lnTo>
                    <a:lnTo>
                      <a:pt x="1" y="60"/>
                    </a:lnTo>
                    <a:lnTo>
                      <a:pt x="4" y="67"/>
                    </a:lnTo>
                    <a:lnTo>
                      <a:pt x="9" y="72"/>
                    </a:lnTo>
                    <a:lnTo>
                      <a:pt x="17" y="74"/>
                    </a:lnTo>
                    <a:lnTo>
                      <a:pt x="25" y="73"/>
                    </a:lnTo>
                    <a:lnTo>
                      <a:pt x="67" y="35"/>
                    </a:lnTo>
                    <a:lnTo>
                      <a:pt x="58" y="32"/>
                    </a:lnTo>
                    <a:lnTo>
                      <a:pt x="50" y="27"/>
                    </a:lnTo>
                    <a:lnTo>
                      <a:pt x="44" y="21"/>
                    </a:lnTo>
                    <a:lnTo>
                      <a:pt x="40" y="15"/>
                    </a:lnTo>
                    <a:lnTo>
                      <a:pt x="37" y="8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8532" name="组合 148531"/>
            <p:cNvGrpSpPr/>
            <p:nvPr/>
          </p:nvGrpSpPr>
          <p:grpSpPr>
            <a:xfrm>
              <a:off x="2227" y="2456"/>
              <a:ext cx="942" cy="497"/>
              <a:chOff x="2490" y="2014"/>
              <a:chExt cx="942" cy="497"/>
            </a:xfrm>
          </p:grpSpPr>
          <p:grpSp>
            <p:nvGrpSpPr>
              <p:cNvPr id="148533" name="组合 148532"/>
              <p:cNvGrpSpPr/>
              <p:nvPr/>
            </p:nvGrpSpPr>
            <p:grpSpPr>
              <a:xfrm>
                <a:off x="2490" y="2014"/>
                <a:ext cx="942" cy="497"/>
                <a:chOff x="2490" y="2014"/>
                <a:chExt cx="942" cy="497"/>
              </a:xfrm>
            </p:grpSpPr>
            <p:grpSp>
              <p:nvGrpSpPr>
                <p:cNvPr id="148534" name="组合 148533"/>
                <p:cNvGrpSpPr/>
                <p:nvPr/>
              </p:nvGrpSpPr>
              <p:grpSpPr>
                <a:xfrm>
                  <a:off x="2490" y="2160"/>
                  <a:ext cx="925" cy="351"/>
                  <a:chOff x="2490" y="2160"/>
                  <a:chExt cx="925" cy="351"/>
                </a:xfrm>
              </p:grpSpPr>
              <p:grpSp>
                <p:nvGrpSpPr>
                  <p:cNvPr id="148535" name="组合 148534"/>
                  <p:cNvGrpSpPr/>
                  <p:nvPr/>
                </p:nvGrpSpPr>
                <p:grpSpPr>
                  <a:xfrm>
                    <a:off x="2490" y="2381"/>
                    <a:ext cx="58" cy="130"/>
                    <a:chOff x="2490" y="2381"/>
                    <a:chExt cx="58" cy="130"/>
                  </a:xfrm>
                </p:grpSpPr>
                <p:sp>
                  <p:nvSpPr>
                    <p:cNvPr id="148536" name="任意多边形 148535"/>
                    <p:cNvSpPr/>
                    <p:nvPr/>
                  </p:nvSpPr>
                  <p:spPr>
                    <a:xfrm>
                      <a:off x="2532" y="2381"/>
                      <a:ext cx="16" cy="130"/>
                    </a:xfrm>
                    <a:custGeom>
                      <a:avLst/>
                      <a:gdLst/>
                      <a:ahLst/>
                      <a:cxnLst/>
                      <a:pathLst>
                        <a:path w="16" h="130">
                          <a:moveTo>
                            <a:pt x="4" y="0"/>
                          </a:moveTo>
                          <a:lnTo>
                            <a:pt x="0" y="71"/>
                          </a:lnTo>
                          <a:lnTo>
                            <a:pt x="16" y="130"/>
                          </a:lnTo>
                          <a:lnTo>
                            <a:pt x="16" y="67"/>
                          </a:lnTo>
                          <a:lnTo>
                            <a:pt x="4" y="0"/>
                          </a:lnTo>
                          <a:close/>
                        </a:path>
                      </a:pathLst>
                    </a:custGeom>
                    <a:solidFill>
                      <a:srgbClr val="9F9F9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8537" name="任意多边形 148536"/>
                    <p:cNvSpPr/>
                    <p:nvPr/>
                  </p:nvSpPr>
                  <p:spPr>
                    <a:xfrm>
                      <a:off x="2490" y="2381"/>
                      <a:ext cx="45" cy="79"/>
                    </a:xfrm>
                    <a:custGeom>
                      <a:avLst/>
                      <a:gdLst/>
                      <a:ahLst/>
                      <a:cxnLst/>
                      <a:pathLst>
                        <a:path w="45" h="79">
                          <a:moveTo>
                            <a:pt x="45" y="0"/>
                          </a:moveTo>
                          <a:lnTo>
                            <a:pt x="41" y="69"/>
                          </a:lnTo>
                          <a:lnTo>
                            <a:pt x="0" y="79"/>
                          </a:lnTo>
                          <a:lnTo>
                            <a:pt x="0" y="53"/>
                          </a:lnTo>
                          <a:lnTo>
                            <a:pt x="45" y="0"/>
                          </a:lnTo>
                          <a:close/>
                        </a:path>
                      </a:pathLst>
                    </a:custGeom>
                    <a:solidFill>
                      <a:srgbClr val="5F5F5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  <p:sp>
                  <p:nvSpPr>
                    <p:cNvPr id="148538" name="任意多边形 148537"/>
                    <p:cNvSpPr/>
                    <p:nvPr/>
                  </p:nvSpPr>
                  <p:spPr>
                    <a:xfrm>
                      <a:off x="2490" y="2452"/>
                      <a:ext cx="58" cy="58"/>
                    </a:xfrm>
                    <a:custGeom>
                      <a:avLst/>
                      <a:gdLst/>
                      <a:ahLst/>
                      <a:cxnLst/>
                      <a:pathLst>
                        <a:path w="58" h="58">
                          <a:moveTo>
                            <a:pt x="0" y="10"/>
                          </a:moveTo>
                          <a:lnTo>
                            <a:pt x="42" y="0"/>
                          </a:lnTo>
                          <a:lnTo>
                            <a:pt x="58" y="58"/>
                          </a:lnTo>
                          <a:lnTo>
                            <a:pt x="7" y="31"/>
                          </a:lnTo>
                          <a:lnTo>
                            <a:pt x="0" y="10"/>
                          </a:lnTo>
                          <a:close/>
                        </a:path>
                      </a:pathLst>
                    </a:custGeom>
                    <a:solidFill>
                      <a:srgbClr val="3F3F3F"/>
                    </a:solidFill>
                    <a:ln w="9525">
                      <a:noFill/>
                    </a:ln>
                  </p:spPr>
                  <p:txBody>
                    <a:bodyPr/>
                    <a:p>
                      <a:endParaRPr lang="zh-CN" altLang="en-US"/>
                    </a:p>
                  </p:txBody>
                </p:sp>
              </p:grpSp>
              <p:sp>
                <p:nvSpPr>
                  <p:cNvPr id="148539" name="任意多边形 148538"/>
                  <p:cNvSpPr/>
                  <p:nvPr/>
                </p:nvSpPr>
                <p:spPr>
                  <a:xfrm>
                    <a:off x="2522" y="2175"/>
                    <a:ext cx="786" cy="296"/>
                  </a:xfrm>
                  <a:custGeom>
                    <a:avLst/>
                    <a:gdLst/>
                    <a:ahLst/>
                    <a:cxnLst/>
                    <a:pathLst>
                      <a:path w="786" h="296">
                        <a:moveTo>
                          <a:pt x="14" y="296"/>
                        </a:moveTo>
                        <a:lnTo>
                          <a:pt x="7" y="293"/>
                        </a:lnTo>
                        <a:lnTo>
                          <a:pt x="2" y="289"/>
                        </a:lnTo>
                        <a:lnTo>
                          <a:pt x="0" y="282"/>
                        </a:lnTo>
                        <a:lnTo>
                          <a:pt x="0" y="275"/>
                        </a:lnTo>
                        <a:lnTo>
                          <a:pt x="2" y="266"/>
                        </a:lnTo>
                        <a:lnTo>
                          <a:pt x="5" y="261"/>
                        </a:lnTo>
                        <a:lnTo>
                          <a:pt x="12" y="256"/>
                        </a:lnTo>
                        <a:lnTo>
                          <a:pt x="756" y="0"/>
                        </a:lnTo>
                        <a:lnTo>
                          <a:pt x="786" y="195"/>
                        </a:lnTo>
                        <a:lnTo>
                          <a:pt x="14" y="296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0" name="任意多边形 148539"/>
                  <p:cNvSpPr/>
                  <p:nvPr/>
                </p:nvSpPr>
                <p:spPr>
                  <a:xfrm>
                    <a:off x="3176" y="2177"/>
                    <a:ext cx="229" cy="148"/>
                  </a:xfrm>
                  <a:custGeom>
                    <a:avLst/>
                    <a:gdLst/>
                    <a:ahLst/>
                    <a:cxnLst/>
                    <a:pathLst>
                      <a:path w="229" h="148">
                        <a:moveTo>
                          <a:pt x="229" y="143"/>
                        </a:moveTo>
                        <a:lnTo>
                          <a:pt x="211" y="148"/>
                        </a:lnTo>
                        <a:lnTo>
                          <a:pt x="109" y="32"/>
                        </a:lnTo>
                        <a:lnTo>
                          <a:pt x="0" y="52"/>
                        </a:lnTo>
                        <a:lnTo>
                          <a:pt x="14" y="33"/>
                        </a:lnTo>
                        <a:lnTo>
                          <a:pt x="125" y="0"/>
                        </a:lnTo>
                        <a:lnTo>
                          <a:pt x="229" y="143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1" name="任意多边形 148540"/>
                  <p:cNvSpPr/>
                  <p:nvPr/>
                </p:nvSpPr>
                <p:spPr>
                  <a:xfrm>
                    <a:off x="3154" y="2163"/>
                    <a:ext cx="221" cy="216"/>
                  </a:xfrm>
                  <a:custGeom>
                    <a:avLst/>
                    <a:gdLst/>
                    <a:ahLst/>
                    <a:cxnLst/>
                    <a:pathLst>
                      <a:path w="221" h="216">
                        <a:moveTo>
                          <a:pt x="156" y="0"/>
                        </a:moveTo>
                        <a:lnTo>
                          <a:pt x="41" y="41"/>
                        </a:lnTo>
                        <a:lnTo>
                          <a:pt x="31" y="49"/>
                        </a:lnTo>
                        <a:lnTo>
                          <a:pt x="19" y="62"/>
                        </a:lnTo>
                        <a:lnTo>
                          <a:pt x="12" y="75"/>
                        </a:lnTo>
                        <a:lnTo>
                          <a:pt x="6" y="88"/>
                        </a:lnTo>
                        <a:lnTo>
                          <a:pt x="1" y="107"/>
                        </a:lnTo>
                        <a:lnTo>
                          <a:pt x="0" y="123"/>
                        </a:lnTo>
                        <a:lnTo>
                          <a:pt x="4" y="145"/>
                        </a:lnTo>
                        <a:lnTo>
                          <a:pt x="12" y="164"/>
                        </a:lnTo>
                        <a:lnTo>
                          <a:pt x="22" y="180"/>
                        </a:lnTo>
                        <a:lnTo>
                          <a:pt x="33" y="194"/>
                        </a:lnTo>
                        <a:lnTo>
                          <a:pt x="47" y="205"/>
                        </a:lnTo>
                        <a:lnTo>
                          <a:pt x="61" y="211"/>
                        </a:lnTo>
                        <a:lnTo>
                          <a:pt x="75" y="216"/>
                        </a:lnTo>
                        <a:lnTo>
                          <a:pt x="221" y="199"/>
                        </a:lnTo>
                        <a:lnTo>
                          <a:pt x="135" y="40"/>
                        </a:lnTo>
                        <a:lnTo>
                          <a:pt x="30" y="61"/>
                        </a:lnTo>
                        <a:lnTo>
                          <a:pt x="39" y="48"/>
                        </a:lnTo>
                        <a:lnTo>
                          <a:pt x="141" y="20"/>
                        </a:lnTo>
                        <a:lnTo>
                          <a:pt x="156" y="0"/>
                        </a:lnTo>
                        <a:close/>
                      </a:path>
                    </a:pathLst>
                  </a:custGeom>
                  <a:solidFill>
                    <a:srgbClr val="C0C0C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2" name="任意多边形 148541"/>
                  <p:cNvSpPr/>
                  <p:nvPr/>
                </p:nvSpPr>
                <p:spPr>
                  <a:xfrm>
                    <a:off x="3287" y="2202"/>
                    <a:ext cx="111" cy="161"/>
                  </a:xfrm>
                  <a:custGeom>
                    <a:avLst/>
                    <a:gdLst/>
                    <a:ahLst/>
                    <a:cxnLst/>
                    <a:pathLst>
                      <a:path w="111" h="161">
                        <a:moveTo>
                          <a:pt x="4" y="0"/>
                        </a:moveTo>
                        <a:lnTo>
                          <a:pt x="111" y="132"/>
                        </a:lnTo>
                        <a:lnTo>
                          <a:pt x="104" y="144"/>
                        </a:lnTo>
                        <a:lnTo>
                          <a:pt x="96" y="156"/>
                        </a:lnTo>
                        <a:lnTo>
                          <a:pt x="87" y="161"/>
                        </a:lnTo>
                        <a:lnTo>
                          <a:pt x="77" y="160"/>
                        </a:lnTo>
                        <a:lnTo>
                          <a:pt x="65" y="152"/>
                        </a:lnTo>
                        <a:lnTo>
                          <a:pt x="53" y="143"/>
                        </a:lnTo>
                        <a:lnTo>
                          <a:pt x="43" y="133"/>
                        </a:lnTo>
                        <a:lnTo>
                          <a:pt x="34" y="121"/>
                        </a:lnTo>
                        <a:lnTo>
                          <a:pt x="28" y="111"/>
                        </a:lnTo>
                        <a:lnTo>
                          <a:pt x="19" y="97"/>
                        </a:lnTo>
                        <a:lnTo>
                          <a:pt x="12" y="83"/>
                        </a:lnTo>
                        <a:lnTo>
                          <a:pt x="7" y="67"/>
                        </a:lnTo>
                        <a:lnTo>
                          <a:pt x="3" y="49"/>
                        </a:lnTo>
                        <a:lnTo>
                          <a:pt x="1" y="35"/>
                        </a:lnTo>
                        <a:lnTo>
                          <a:pt x="0" y="22"/>
                        </a:lnTo>
                        <a:lnTo>
                          <a:pt x="1" y="10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3" name="任意多边形 148542"/>
                  <p:cNvSpPr/>
                  <p:nvPr/>
                </p:nvSpPr>
                <p:spPr>
                  <a:xfrm>
                    <a:off x="3296" y="2160"/>
                    <a:ext cx="119" cy="160"/>
                  </a:xfrm>
                  <a:custGeom>
                    <a:avLst/>
                    <a:gdLst/>
                    <a:ahLst/>
                    <a:cxnLst/>
                    <a:pathLst>
                      <a:path w="119" h="160">
                        <a:moveTo>
                          <a:pt x="0" y="22"/>
                        </a:moveTo>
                        <a:lnTo>
                          <a:pt x="109" y="160"/>
                        </a:lnTo>
                        <a:lnTo>
                          <a:pt x="113" y="147"/>
                        </a:lnTo>
                        <a:lnTo>
                          <a:pt x="118" y="126"/>
                        </a:lnTo>
                        <a:lnTo>
                          <a:pt x="119" y="111"/>
                        </a:lnTo>
                        <a:lnTo>
                          <a:pt x="118" y="97"/>
                        </a:lnTo>
                        <a:lnTo>
                          <a:pt x="114" y="78"/>
                        </a:lnTo>
                        <a:lnTo>
                          <a:pt x="107" y="63"/>
                        </a:lnTo>
                        <a:lnTo>
                          <a:pt x="97" y="47"/>
                        </a:lnTo>
                        <a:lnTo>
                          <a:pt x="87" y="33"/>
                        </a:lnTo>
                        <a:lnTo>
                          <a:pt x="71" y="19"/>
                        </a:lnTo>
                        <a:lnTo>
                          <a:pt x="56" y="10"/>
                        </a:lnTo>
                        <a:lnTo>
                          <a:pt x="40" y="2"/>
                        </a:lnTo>
                        <a:lnTo>
                          <a:pt x="25" y="0"/>
                        </a:lnTo>
                        <a:lnTo>
                          <a:pt x="14" y="3"/>
                        </a:lnTo>
                        <a:lnTo>
                          <a:pt x="7" y="12"/>
                        </a:lnTo>
                        <a:lnTo>
                          <a:pt x="0" y="22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4" name="任意多边形 148543"/>
                  <p:cNvSpPr/>
                  <p:nvPr/>
                </p:nvSpPr>
                <p:spPr>
                  <a:xfrm>
                    <a:off x="2522" y="2418"/>
                    <a:ext cx="56" cy="53"/>
                  </a:xfrm>
                  <a:custGeom>
                    <a:avLst/>
                    <a:gdLst/>
                    <a:ahLst/>
                    <a:cxnLst/>
                    <a:pathLst>
                      <a:path w="56" h="53">
                        <a:moveTo>
                          <a:pt x="14" y="53"/>
                        </a:moveTo>
                        <a:lnTo>
                          <a:pt x="7" y="50"/>
                        </a:lnTo>
                        <a:lnTo>
                          <a:pt x="2" y="46"/>
                        </a:lnTo>
                        <a:lnTo>
                          <a:pt x="0" y="40"/>
                        </a:lnTo>
                        <a:lnTo>
                          <a:pt x="0" y="33"/>
                        </a:lnTo>
                        <a:lnTo>
                          <a:pt x="2" y="24"/>
                        </a:lnTo>
                        <a:lnTo>
                          <a:pt x="5" y="19"/>
                        </a:lnTo>
                        <a:lnTo>
                          <a:pt x="12" y="14"/>
                        </a:lnTo>
                        <a:lnTo>
                          <a:pt x="51" y="0"/>
                        </a:lnTo>
                        <a:lnTo>
                          <a:pt x="46" y="6"/>
                        </a:lnTo>
                        <a:lnTo>
                          <a:pt x="42" y="13"/>
                        </a:lnTo>
                        <a:lnTo>
                          <a:pt x="41" y="21"/>
                        </a:lnTo>
                        <a:lnTo>
                          <a:pt x="40" y="27"/>
                        </a:lnTo>
                        <a:lnTo>
                          <a:pt x="42" y="36"/>
                        </a:lnTo>
                        <a:lnTo>
                          <a:pt x="48" y="42"/>
                        </a:lnTo>
                        <a:lnTo>
                          <a:pt x="56" y="47"/>
                        </a:lnTo>
                        <a:lnTo>
                          <a:pt x="14" y="53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grpSp>
              <p:nvGrpSpPr>
                <p:cNvPr id="148545" name="组合 148544"/>
                <p:cNvGrpSpPr/>
                <p:nvPr/>
              </p:nvGrpSpPr>
              <p:grpSpPr>
                <a:xfrm>
                  <a:off x="2898" y="2014"/>
                  <a:ext cx="534" cy="465"/>
                  <a:chOff x="2898" y="2014"/>
                  <a:chExt cx="534" cy="465"/>
                </a:xfrm>
              </p:grpSpPr>
              <p:sp>
                <p:nvSpPr>
                  <p:cNvPr id="148546" name="任意多边形 148545"/>
                  <p:cNvSpPr/>
                  <p:nvPr/>
                </p:nvSpPr>
                <p:spPr>
                  <a:xfrm>
                    <a:off x="2900" y="2350"/>
                    <a:ext cx="532" cy="129"/>
                  </a:xfrm>
                  <a:custGeom>
                    <a:avLst/>
                    <a:gdLst/>
                    <a:ahLst/>
                    <a:cxnLst/>
                    <a:pathLst>
                      <a:path w="532" h="129">
                        <a:moveTo>
                          <a:pt x="0" y="39"/>
                        </a:moveTo>
                        <a:lnTo>
                          <a:pt x="368" y="0"/>
                        </a:lnTo>
                        <a:lnTo>
                          <a:pt x="532" y="125"/>
                        </a:lnTo>
                        <a:lnTo>
                          <a:pt x="424" y="118"/>
                        </a:lnTo>
                        <a:lnTo>
                          <a:pt x="397" y="112"/>
                        </a:lnTo>
                        <a:lnTo>
                          <a:pt x="414" y="129"/>
                        </a:lnTo>
                        <a:lnTo>
                          <a:pt x="304" y="118"/>
                        </a:lnTo>
                        <a:lnTo>
                          <a:pt x="269" y="106"/>
                        </a:lnTo>
                        <a:lnTo>
                          <a:pt x="286" y="123"/>
                        </a:lnTo>
                        <a:lnTo>
                          <a:pt x="135" y="106"/>
                        </a:lnTo>
                        <a:lnTo>
                          <a:pt x="0" y="3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7" name="任意多边形 148546"/>
                  <p:cNvSpPr/>
                  <p:nvPr/>
                </p:nvSpPr>
                <p:spPr>
                  <a:xfrm>
                    <a:off x="2903" y="2240"/>
                    <a:ext cx="340" cy="107"/>
                  </a:xfrm>
                  <a:custGeom>
                    <a:avLst/>
                    <a:gdLst/>
                    <a:ahLst/>
                    <a:cxnLst/>
                    <a:pathLst>
                      <a:path w="340" h="107">
                        <a:moveTo>
                          <a:pt x="44" y="81"/>
                        </a:moveTo>
                        <a:lnTo>
                          <a:pt x="340" y="0"/>
                        </a:lnTo>
                        <a:lnTo>
                          <a:pt x="254" y="49"/>
                        </a:lnTo>
                        <a:lnTo>
                          <a:pt x="0" y="107"/>
                        </a:lnTo>
                        <a:lnTo>
                          <a:pt x="44" y="81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  <p:sp>
                <p:nvSpPr>
                  <p:cNvPr id="148548" name="任意多边形 148547"/>
                  <p:cNvSpPr/>
                  <p:nvPr/>
                </p:nvSpPr>
                <p:spPr>
                  <a:xfrm>
                    <a:off x="2898" y="2014"/>
                    <a:ext cx="440" cy="305"/>
                  </a:xfrm>
                  <a:custGeom>
                    <a:avLst/>
                    <a:gdLst/>
                    <a:ahLst/>
                    <a:cxnLst/>
                    <a:pathLst>
                      <a:path w="440" h="305">
                        <a:moveTo>
                          <a:pt x="0" y="305"/>
                        </a:moveTo>
                        <a:lnTo>
                          <a:pt x="316" y="196"/>
                        </a:lnTo>
                        <a:lnTo>
                          <a:pt x="440" y="0"/>
                        </a:lnTo>
                        <a:lnTo>
                          <a:pt x="343" y="59"/>
                        </a:lnTo>
                        <a:lnTo>
                          <a:pt x="321" y="80"/>
                        </a:lnTo>
                        <a:lnTo>
                          <a:pt x="321" y="58"/>
                        </a:lnTo>
                        <a:lnTo>
                          <a:pt x="211" y="141"/>
                        </a:lnTo>
                        <a:lnTo>
                          <a:pt x="218" y="117"/>
                        </a:lnTo>
                        <a:lnTo>
                          <a:pt x="99" y="192"/>
                        </a:lnTo>
                        <a:lnTo>
                          <a:pt x="0" y="305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</p:grpSp>
          <p:sp>
            <p:nvSpPr>
              <p:cNvPr id="148549" name="任意多边形 148548"/>
              <p:cNvSpPr/>
              <p:nvPr/>
            </p:nvSpPr>
            <p:spPr>
              <a:xfrm>
                <a:off x="2783" y="2301"/>
                <a:ext cx="148" cy="133"/>
              </a:xfrm>
              <a:custGeom>
                <a:avLst/>
                <a:gdLst/>
                <a:ahLst/>
                <a:cxnLst/>
                <a:pathLst>
                  <a:path w="148" h="133">
                    <a:moveTo>
                      <a:pt x="131" y="0"/>
                    </a:moveTo>
                    <a:lnTo>
                      <a:pt x="122" y="10"/>
                    </a:lnTo>
                    <a:lnTo>
                      <a:pt x="112" y="25"/>
                    </a:lnTo>
                    <a:lnTo>
                      <a:pt x="108" y="37"/>
                    </a:lnTo>
                    <a:lnTo>
                      <a:pt x="104" y="52"/>
                    </a:lnTo>
                    <a:lnTo>
                      <a:pt x="104" y="66"/>
                    </a:lnTo>
                    <a:lnTo>
                      <a:pt x="108" y="80"/>
                    </a:lnTo>
                    <a:lnTo>
                      <a:pt x="114" y="92"/>
                    </a:lnTo>
                    <a:lnTo>
                      <a:pt x="125" y="102"/>
                    </a:lnTo>
                    <a:lnTo>
                      <a:pt x="137" y="109"/>
                    </a:lnTo>
                    <a:lnTo>
                      <a:pt x="148" y="117"/>
                    </a:lnTo>
                    <a:lnTo>
                      <a:pt x="36" y="133"/>
                    </a:lnTo>
                    <a:lnTo>
                      <a:pt x="24" y="127"/>
                    </a:lnTo>
                    <a:lnTo>
                      <a:pt x="14" y="120"/>
                    </a:lnTo>
                    <a:lnTo>
                      <a:pt x="7" y="111"/>
                    </a:lnTo>
                    <a:lnTo>
                      <a:pt x="3" y="103"/>
                    </a:lnTo>
                    <a:lnTo>
                      <a:pt x="0" y="93"/>
                    </a:lnTo>
                    <a:lnTo>
                      <a:pt x="0" y="80"/>
                    </a:lnTo>
                    <a:lnTo>
                      <a:pt x="3" y="69"/>
                    </a:lnTo>
                    <a:lnTo>
                      <a:pt x="6" y="58"/>
                    </a:lnTo>
                    <a:lnTo>
                      <a:pt x="10" y="50"/>
                    </a:lnTo>
                    <a:lnTo>
                      <a:pt x="16" y="41"/>
                    </a:lnTo>
                    <a:lnTo>
                      <a:pt x="21" y="37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0" name="任意多边形 148549"/>
              <p:cNvSpPr/>
              <p:nvPr/>
            </p:nvSpPr>
            <p:spPr>
              <a:xfrm>
                <a:off x="2811" y="2321"/>
                <a:ext cx="62" cy="108"/>
              </a:xfrm>
              <a:custGeom>
                <a:avLst/>
                <a:gdLst/>
                <a:ahLst/>
                <a:cxnLst/>
                <a:pathLst>
                  <a:path w="62" h="108">
                    <a:moveTo>
                      <a:pt x="41" y="0"/>
                    </a:moveTo>
                    <a:lnTo>
                      <a:pt x="34" y="15"/>
                    </a:lnTo>
                    <a:lnTo>
                      <a:pt x="28" y="27"/>
                    </a:lnTo>
                    <a:lnTo>
                      <a:pt x="23" y="41"/>
                    </a:lnTo>
                    <a:lnTo>
                      <a:pt x="20" y="55"/>
                    </a:lnTo>
                    <a:lnTo>
                      <a:pt x="23" y="70"/>
                    </a:lnTo>
                    <a:lnTo>
                      <a:pt x="29" y="80"/>
                    </a:lnTo>
                    <a:lnTo>
                      <a:pt x="38" y="88"/>
                    </a:lnTo>
                    <a:lnTo>
                      <a:pt x="47" y="96"/>
                    </a:lnTo>
                    <a:lnTo>
                      <a:pt x="62" y="106"/>
                    </a:lnTo>
                    <a:lnTo>
                      <a:pt x="41" y="108"/>
                    </a:lnTo>
                    <a:lnTo>
                      <a:pt x="32" y="105"/>
                    </a:lnTo>
                    <a:lnTo>
                      <a:pt x="23" y="100"/>
                    </a:lnTo>
                    <a:lnTo>
                      <a:pt x="14" y="93"/>
                    </a:lnTo>
                    <a:lnTo>
                      <a:pt x="8" y="85"/>
                    </a:lnTo>
                    <a:lnTo>
                      <a:pt x="3" y="77"/>
                    </a:lnTo>
                    <a:lnTo>
                      <a:pt x="0" y="66"/>
                    </a:lnTo>
                    <a:lnTo>
                      <a:pt x="0" y="54"/>
                    </a:lnTo>
                    <a:lnTo>
                      <a:pt x="3" y="42"/>
                    </a:lnTo>
                    <a:lnTo>
                      <a:pt x="7" y="31"/>
                    </a:lnTo>
                    <a:lnTo>
                      <a:pt x="11" y="24"/>
                    </a:lnTo>
                    <a:lnTo>
                      <a:pt x="16" y="16"/>
                    </a:lnTo>
                    <a:lnTo>
                      <a:pt x="22" y="7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8551" name="组合 148550"/>
            <p:cNvGrpSpPr/>
            <p:nvPr/>
          </p:nvGrpSpPr>
          <p:grpSpPr>
            <a:xfrm>
              <a:off x="2467" y="1957"/>
              <a:ext cx="910" cy="708"/>
              <a:chOff x="4562" y="1536"/>
              <a:chExt cx="910" cy="708"/>
            </a:xfrm>
          </p:grpSpPr>
          <p:sp>
            <p:nvSpPr>
              <p:cNvPr id="148552" name="任意多边形 148551"/>
              <p:cNvSpPr/>
              <p:nvPr/>
            </p:nvSpPr>
            <p:spPr>
              <a:xfrm>
                <a:off x="4571" y="2196"/>
                <a:ext cx="68" cy="47"/>
              </a:xfrm>
              <a:custGeom>
                <a:avLst/>
                <a:gdLst/>
                <a:ahLst/>
                <a:cxnLst/>
                <a:pathLst>
                  <a:path w="68" h="47">
                    <a:moveTo>
                      <a:pt x="0" y="22"/>
                    </a:moveTo>
                    <a:lnTo>
                      <a:pt x="31" y="0"/>
                    </a:lnTo>
                    <a:lnTo>
                      <a:pt x="68" y="47"/>
                    </a:lnTo>
                    <a:lnTo>
                      <a:pt x="12" y="39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3F3F3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3" name="任意多边形 148552"/>
              <p:cNvSpPr/>
              <p:nvPr/>
            </p:nvSpPr>
            <p:spPr>
              <a:xfrm>
                <a:off x="4562" y="2126"/>
                <a:ext cx="39" cy="92"/>
              </a:xfrm>
              <a:custGeom>
                <a:avLst/>
                <a:gdLst/>
                <a:ahLst/>
                <a:cxnLst/>
                <a:pathLst>
                  <a:path w="39" h="92">
                    <a:moveTo>
                      <a:pt x="25" y="0"/>
                    </a:moveTo>
                    <a:lnTo>
                      <a:pt x="39" y="70"/>
                    </a:lnTo>
                    <a:lnTo>
                      <a:pt x="9" y="92"/>
                    </a:lnTo>
                    <a:lnTo>
                      <a:pt x="0" y="7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4" name="任意多边形 148553"/>
              <p:cNvSpPr/>
              <p:nvPr/>
            </p:nvSpPr>
            <p:spPr>
              <a:xfrm>
                <a:off x="4588" y="2125"/>
                <a:ext cx="52" cy="119"/>
              </a:xfrm>
              <a:custGeom>
                <a:avLst/>
                <a:gdLst/>
                <a:ahLst/>
                <a:cxnLst/>
                <a:pathLst>
                  <a:path w="52" h="119">
                    <a:moveTo>
                      <a:pt x="0" y="0"/>
                    </a:moveTo>
                    <a:lnTo>
                      <a:pt x="13" y="73"/>
                    </a:lnTo>
                    <a:lnTo>
                      <a:pt x="52" y="119"/>
                    </a:lnTo>
                    <a:lnTo>
                      <a:pt x="35" y="6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5" name="任意多边形 148554"/>
              <p:cNvSpPr/>
              <p:nvPr/>
            </p:nvSpPr>
            <p:spPr>
              <a:xfrm>
                <a:off x="4595" y="1726"/>
                <a:ext cx="756" cy="484"/>
              </a:xfrm>
              <a:custGeom>
                <a:avLst/>
                <a:gdLst/>
                <a:ahLst/>
                <a:cxnLst/>
                <a:pathLst>
                  <a:path w="756" h="484">
                    <a:moveTo>
                      <a:pt x="611" y="0"/>
                    </a:moveTo>
                    <a:lnTo>
                      <a:pt x="16" y="442"/>
                    </a:lnTo>
                    <a:lnTo>
                      <a:pt x="9" y="447"/>
                    </a:lnTo>
                    <a:lnTo>
                      <a:pt x="3" y="456"/>
                    </a:lnTo>
                    <a:lnTo>
                      <a:pt x="0" y="467"/>
                    </a:lnTo>
                    <a:lnTo>
                      <a:pt x="4" y="477"/>
                    </a:lnTo>
                    <a:lnTo>
                      <a:pt x="12" y="482"/>
                    </a:lnTo>
                    <a:lnTo>
                      <a:pt x="20" y="484"/>
                    </a:lnTo>
                    <a:lnTo>
                      <a:pt x="31" y="480"/>
                    </a:lnTo>
                    <a:lnTo>
                      <a:pt x="756" y="144"/>
                    </a:lnTo>
                    <a:lnTo>
                      <a:pt x="611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6" name="任意多边形 148555"/>
              <p:cNvSpPr/>
              <p:nvPr/>
            </p:nvSpPr>
            <p:spPr>
              <a:xfrm>
                <a:off x="5149" y="1700"/>
                <a:ext cx="252" cy="116"/>
              </a:xfrm>
              <a:custGeom>
                <a:avLst/>
                <a:gdLst/>
                <a:ahLst/>
                <a:cxnLst/>
                <a:pathLst>
                  <a:path w="252" h="116">
                    <a:moveTo>
                      <a:pt x="13" y="62"/>
                    </a:moveTo>
                    <a:lnTo>
                      <a:pt x="108" y="0"/>
                    </a:lnTo>
                    <a:lnTo>
                      <a:pt x="252" y="106"/>
                    </a:lnTo>
                    <a:lnTo>
                      <a:pt x="231" y="116"/>
                    </a:lnTo>
                    <a:lnTo>
                      <a:pt x="99" y="35"/>
                    </a:lnTo>
                    <a:lnTo>
                      <a:pt x="0" y="90"/>
                    </a:lnTo>
                    <a:lnTo>
                      <a:pt x="13" y="62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7" name="任意多边形 148556"/>
              <p:cNvSpPr/>
              <p:nvPr/>
            </p:nvSpPr>
            <p:spPr>
              <a:xfrm>
                <a:off x="5145" y="1680"/>
                <a:ext cx="240" cy="233"/>
              </a:xfrm>
              <a:custGeom>
                <a:avLst/>
                <a:gdLst/>
                <a:ahLst/>
                <a:cxnLst/>
                <a:pathLst>
                  <a:path w="240" h="233">
                    <a:moveTo>
                      <a:pt x="124" y="0"/>
                    </a:moveTo>
                    <a:lnTo>
                      <a:pt x="11" y="82"/>
                    </a:lnTo>
                    <a:lnTo>
                      <a:pt x="6" y="94"/>
                    </a:lnTo>
                    <a:lnTo>
                      <a:pt x="2" y="108"/>
                    </a:lnTo>
                    <a:lnTo>
                      <a:pt x="0" y="126"/>
                    </a:lnTo>
                    <a:lnTo>
                      <a:pt x="0" y="142"/>
                    </a:lnTo>
                    <a:lnTo>
                      <a:pt x="3" y="160"/>
                    </a:lnTo>
                    <a:lnTo>
                      <a:pt x="8" y="175"/>
                    </a:lnTo>
                    <a:lnTo>
                      <a:pt x="18" y="190"/>
                    </a:lnTo>
                    <a:lnTo>
                      <a:pt x="30" y="203"/>
                    </a:lnTo>
                    <a:lnTo>
                      <a:pt x="47" y="215"/>
                    </a:lnTo>
                    <a:lnTo>
                      <a:pt x="61" y="224"/>
                    </a:lnTo>
                    <a:lnTo>
                      <a:pt x="78" y="229"/>
                    </a:lnTo>
                    <a:lnTo>
                      <a:pt x="95" y="233"/>
                    </a:lnTo>
                    <a:lnTo>
                      <a:pt x="111" y="233"/>
                    </a:lnTo>
                    <a:lnTo>
                      <a:pt x="240" y="175"/>
                    </a:lnTo>
                    <a:lnTo>
                      <a:pt x="108" y="47"/>
                    </a:lnTo>
                    <a:lnTo>
                      <a:pt x="13" y="102"/>
                    </a:lnTo>
                    <a:lnTo>
                      <a:pt x="20" y="84"/>
                    </a:lnTo>
                    <a:lnTo>
                      <a:pt x="118" y="22"/>
                    </a:lnTo>
                    <a:lnTo>
                      <a:pt x="124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8" name="任意多边形 148557"/>
              <p:cNvSpPr/>
              <p:nvPr/>
            </p:nvSpPr>
            <p:spPr>
              <a:xfrm>
                <a:off x="5254" y="1726"/>
                <a:ext cx="145" cy="131"/>
              </a:xfrm>
              <a:custGeom>
                <a:avLst/>
                <a:gdLst/>
                <a:ahLst/>
                <a:cxnLst/>
                <a:pathLst>
                  <a:path w="145" h="131">
                    <a:moveTo>
                      <a:pt x="0" y="0"/>
                    </a:moveTo>
                    <a:lnTo>
                      <a:pt x="3" y="12"/>
                    </a:lnTo>
                    <a:lnTo>
                      <a:pt x="6" y="22"/>
                    </a:lnTo>
                    <a:lnTo>
                      <a:pt x="9" y="32"/>
                    </a:lnTo>
                    <a:lnTo>
                      <a:pt x="14" y="45"/>
                    </a:lnTo>
                    <a:lnTo>
                      <a:pt x="20" y="57"/>
                    </a:lnTo>
                    <a:lnTo>
                      <a:pt x="30" y="73"/>
                    </a:lnTo>
                    <a:lnTo>
                      <a:pt x="42" y="86"/>
                    </a:lnTo>
                    <a:lnTo>
                      <a:pt x="56" y="98"/>
                    </a:lnTo>
                    <a:lnTo>
                      <a:pt x="70" y="109"/>
                    </a:lnTo>
                    <a:lnTo>
                      <a:pt x="84" y="118"/>
                    </a:lnTo>
                    <a:lnTo>
                      <a:pt x="99" y="125"/>
                    </a:lnTo>
                    <a:lnTo>
                      <a:pt x="112" y="130"/>
                    </a:lnTo>
                    <a:lnTo>
                      <a:pt x="120" y="131"/>
                    </a:lnTo>
                    <a:lnTo>
                      <a:pt x="130" y="128"/>
                    </a:lnTo>
                    <a:lnTo>
                      <a:pt x="136" y="120"/>
                    </a:lnTo>
                    <a:lnTo>
                      <a:pt x="141" y="109"/>
                    </a:lnTo>
                    <a:lnTo>
                      <a:pt x="145" y="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59" name="任意多边形 148558"/>
              <p:cNvSpPr/>
              <p:nvPr/>
            </p:nvSpPr>
            <p:spPr>
              <a:xfrm>
                <a:off x="5255" y="1677"/>
                <a:ext cx="147" cy="129"/>
              </a:xfrm>
              <a:custGeom>
                <a:avLst/>
                <a:gdLst/>
                <a:ahLst/>
                <a:cxnLst/>
                <a:pathLst>
                  <a:path w="147" h="129">
                    <a:moveTo>
                      <a:pt x="0" y="31"/>
                    </a:moveTo>
                    <a:lnTo>
                      <a:pt x="0" y="22"/>
                    </a:lnTo>
                    <a:lnTo>
                      <a:pt x="4" y="12"/>
                    </a:lnTo>
                    <a:lnTo>
                      <a:pt x="15" y="3"/>
                    </a:lnTo>
                    <a:lnTo>
                      <a:pt x="27" y="0"/>
                    </a:lnTo>
                    <a:lnTo>
                      <a:pt x="39" y="0"/>
                    </a:lnTo>
                    <a:lnTo>
                      <a:pt x="54" y="3"/>
                    </a:lnTo>
                    <a:lnTo>
                      <a:pt x="72" y="10"/>
                    </a:lnTo>
                    <a:lnTo>
                      <a:pt x="88" y="17"/>
                    </a:lnTo>
                    <a:lnTo>
                      <a:pt x="104" y="28"/>
                    </a:lnTo>
                    <a:lnTo>
                      <a:pt x="115" y="38"/>
                    </a:lnTo>
                    <a:lnTo>
                      <a:pt x="125" y="50"/>
                    </a:lnTo>
                    <a:lnTo>
                      <a:pt x="132" y="63"/>
                    </a:lnTo>
                    <a:lnTo>
                      <a:pt x="138" y="77"/>
                    </a:lnTo>
                    <a:lnTo>
                      <a:pt x="144" y="96"/>
                    </a:lnTo>
                    <a:lnTo>
                      <a:pt x="147" y="113"/>
                    </a:lnTo>
                    <a:lnTo>
                      <a:pt x="146" y="1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9F9F9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0" name="任意多边形 148559"/>
              <p:cNvSpPr/>
              <p:nvPr/>
            </p:nvSpPr>
            <p:spPr>
              <a:xfrm>
                <a:off x="4918" y="1536"/>
                <a:ext cx="323" cy="418"/>
              </a:xfrm>
              <a:custGeom>
                <a:avLst/>
                <a:gdLst/>
                <a:ahLst/>
                <a:cxnLst/>
                <a:pathLst>
                  <a:path w="323" h="418">
                    <a:moveTo>
                      <a:pt x="0" y="418"/>
                    </a:moveTo>
                    <a:lnTo>
                      <a:pt x="264" y="219"/>
                    </a:lnTo>
                    <a:lnTo>
                      <a:pt x="323" y="0"/>
                    </a:lnTo>
                    <a:lnTo>
                      <a:pt x="250" y="81"/>
                    </a:lnTo>
                    <a:lnTo>
                      <a:pt x="237" y="108"/>
                    </a:lnTo>
                    <a:lnTo>
                      <a:pt x="227" y="89"/>
                    </a:lnTo>
                    <a:lnTo>
                      <a:pt x="150" y="201"/>
                    </a:lnTo>
                    <a:lnTo>
                      <a:pt x="148" y="174"/>
                    </a:lnTo>
                    <a:lnTo>
                      <a:pt x="58" y="283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1" name="任意多边形 148560"/>
              <p:cNvSpPr/>
              <p:nvPr/>
            </p:nvSpPr>
            <p:spPr>
              <a:xfrm>
                <a:off x="4932" y="1779"/>
                <a:ext cx="285" cy="203"/>
              </a:xfrm>
              <a:custGeom>
                <a:avLst/>
                <a:gdLst/>
                <a:ahLst/>
                <a:cxnLst/>
                <a:pathLst>
                  <a:path w="285" h="203">
                    <a:moveTo>
                      <a:pt x="32" y="167"/>
                    </a:moveTo>
                    <a:lnTo>
                      <a:pt x="285" y="0"/>
                    </a:lnTo>
                    <a:lnTo>
                      <a:pt x="218" y="74"/>
                    </a:lnTo>
                    <a:lnTo>
                      <a:pt x="0" y="203"/>
                    </a:lnTo>
                    <a:lnTo>
                      <a:pt x="32" y="167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2" name="任意多边形 148561"/>
              <p:cNvSpPr/>
              <p:nvPr/>
            </p:nvSpPr>
            <p:spPr>
              <a:xfrm>
                <a:off x="4941" y="1875"/>
                <a:ext cx="531" cy="169"/>
              </a:xfrm>
              <a:custGeom>
                <a:avLst/>
                <a:gdLst/>
                <a:ahLst/>
                <a:cxnLst/>
                <a:pathLst>
                  <a:path w="531" h="169">
                    <a:moveTo>
                      <a:pt x="0" y="149"/>
                    </a:moveTo>
                    <a:lnTo>
                      <a:pt x="335" y="0"/>
                    </a:lnTo>
                    <a:lnTo>
                      <a:pt x="531" y="72"/>
                    </a:lnTo>
                    <a:lnTo>
                      <a:pt x="429" y="95"/>
                    </a:lnTo>
                    <a:lnTo>
                      <a:pt x="395" y="95"/>
                    </a:lnTo>
                    <a:lnTo>
                      <a:pt x="414" y="110"/>
                    </a:lnTo>
                    <a:lnTo>
                      <a:pt x="304" y="132"/>
                    </a:lnTo>
                    <a:lnTo>
                      <a:pt x="272" y="132"/>
                    </a:lnTo>
                    <a:lnTo>
                      <a:pt x="295" y="144"/>
                    </a:lnTo>
                    <a:lnTo>
                      <a:pt x="147" y="169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3" name="任意多边形 148562"/>
              <p:cNvSpPr/>
              <p:nvPr/>
            </p:nvSpPr>
            <p:spPr>
              <a:xfrm>
                <a:off x="4825" y="1935"/>
                <a:ext cx="155" cy="154"/>
              </a:xfrm>
              <a:custGeom>
                <a:avLst/>
                <a:gdLst/>
                <a:ahLst/>
                <a:cxnLst/>
                <a:pathLst>
                  <a:path w="155" h="154">
                    <a:moveTo>
                      <a:pt x="102" y="0"/>
                    </a:moveTo>
                    <a:lnTo>
                      <a:pt x="97" y="16"/>
                    </a:lnTo>
                    <a:lnTo>
                      <a:pt x="94" y="31"/>
                    </a:lnTo>
                    <a:lnTo>
                      <a:pt x="93" y="44"/>
                    </a:lnTo>
                    <a:lnTo>
                      <a:pt x="97" y="61"/>
                    </a:lnTo>
                    <a:lnTo>
                      <a:pt x="102" y="74"/>
                    </a:lnTo>
                    <a:lnTo>
                      <a:pt x="108" y="84"/>
                    </a:lnTo>
                    <a:lnTo>
                      <a:pt x="116" y="93"/>
                    </a:lnTo>
                    <a:lnTo>
                      <a:pt x="130" y="100"/>
                    </a:lnTo>
                    <a:lnTo>
                      <a:pt x="144" y="104"/>
                    </a:lnTo>
                    <a:lnTo>
                      <a:pt x="155" y="107"/>
                    </a:lnTo>
                    <a:lnTo>
                      <a:pt x="51" y="154"/>
                    </a:lnTo>
                    <a:lnTo>
                      <a:pt x="39" y="151"/>
                    </a:lnTo>
                    <a:lnTo>
                      <a:pt x="26" y="147"/>
                    </a:lnTo>
                    <a:lnTo>
                      <a:pt x="16" y="140"/>
                    </a:lnTo>
                    <a:lnTo>
                      <a:pt x="8" y="132"/>
                    </a:lnTo>
                    <a:lnTo>
                      <a:pt x="3" y="122"/>
                    </a:lnTo>
                    <a:lnTo>
                      <a:pt x="1" y="113"/>
                    </a:lnTo>
                    <a:lnTo>
                      <a:pt x="0" y="102"/>
                    </a:lnTo>
                    <a:lnTo>
                      <a:pt x="2" y="87"/>
                    </a:lnTo>
                    <a:lnTo>
                      <a:pt x="7" y="74"/>
                    </a:lnTo>
                    <a:lnTo>
                      <a:pt x="15" y="64"/>
                    </a:lnTo>
                    <a:lnTo>
                      <a:pt x="10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4" name="任意多边形 148563"/>
              <p:cNvSpPr/>
              <p:nvPr/>
            </p:nvSpPr>
            <p:spPr>
              <a:xfrm>
                <a:off x="4848" y="1969"/>
                <a:ext cx="70" cy="109"/>
              </a:xfrm>
              <a:custGeom>
                <a:avLst/>
                <a:gdLst/>
                <a:ahLst/>
                <a:cxnLst/>
                <a:pathLst>
                  <a:path w="70" h="109">
                    <a:moveTo>
                      <a:pt x="32" y="0"/>
                    </a:moveTo>
                    <a:lnTo>
                      <a:pt x="28" y="9"/>
                    </a:lnTo>
                    <a:lnTo>
                      <a:pt x="24" y="23"/>
                    </a:lnTo>
                    <a:lnTo>
                      <a:pt x="20" y="34"/>
                    </a:lnTo>
                    <a:lnTo>
                      <a:pt x="19" y="45"/>
                    </a:lnTo>
                    <a:lnTo>
                      <a:pt x="20" y="58"/>
                    </a:lnTo>
                    <a:lnTo>
                      <a:pt x="24" y="70"/>
                    </a:lnTo>
                    <a:lnTo>
                      <a:pt x="31" y="82"/>
                    </a:lnTo>
                    <a:lnTo>
                      <a:pt x="44" y="89"/>
                    </a:lnTo>
                    <a:lnTo>
                      <a:pt x="56" y="95"/>
                    </a:lnTo>
                    <a:lnTo>
                      <a:pt x="70" y="101"/>
                    </a:lnTo>
                    <a:lnTo>
                      <a:pt x="53" y="109"/>
                    </a:lnTo>
                    <a:lnTo>
                      <a:pt x="41" y="105"/>
                    </a:lnTo>
                    <a:lnTo>
                      <a:pt x="27" y="100"/>
                    </a:lnTo>
                    <a:lnTo>
                      <a:pt x="17" y="92"/>
                    </a:lnTo>
                    <a:lnTo>
                      <a:pt x="9" y="84"/>
                    </a:lnTo>
                    <a:lnTo>
                      <a:pt x="4" y="74"/>
                    </a:lnTo>
                    <a:lnTo>
                      <a:pt x="1" y="66"/>
                    </a:lnTo>
                    <a:lnTo>
                      <a:pt x="0" y="54"/>
                    </a:lnTo>
                    <a:lnTo>
                      <a:pt x="1" y="39"/>
                    </a:lnTo>
                    <a:lnTo>
                      <a:pt x="4" y="27"/>
                    </a:lnTo>
                    <a:lnTo>
                      <a:pt x="10" y="16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8565" name="任意多边形 148564"/>
              <p:cNvSpPr/>
              <p:nvPr/>
            </p:nvSpPr>
            <p:spPr>
              <a:xfrm>
                <a:off x="4595" y="2142"/>
                <a:ext cx="73" cy="68"/>
              </a:xfrm>
              <a:custGeom>
                <a:avLst/>
                <a:gdLst/>
                <a:ahLst/>
                <a:cxnLst/>
                <a:pathLst>
                  <a:path w="73" h="68">
                    <a:moveTo>
                      <a:pt x="52" y="0"/>
                    </a:moveTo>
                    <a:lnTo>
                      <a:pt x="16" y="27"/>
                    </a:lnTo>
                    <a:lnTo>
                      <a:pt x="9" y="32"/>
                    </a:lnTo>
                    <a:lnTo>
                      <a:pt x="3" y="41"/>
                    </a:lnTo>
                    <a:lnTo>
                      <a:pt x="0" y="51"/>
                    </a:lnTo>
                    <a:lnTo>
                      <a:pt x="4" y="61"/>
                    </a:lnTo>
                    <a:lnTo>
                      <a:pt x="12" y="66"/>
                    </a:lnTo>
                    <a:lnTo>
                      <a:pt x="19" y="68"/>
                    </a:lnTo>
                    <a:lnTo>
                      <a:pt x="30" y="64"/>
                    </a:lnTo>
                    <a:lnTo>
                      <a:pt x="73" y="45"/>
                    </a:lnTo>
                    <a:lnTo>
                      <a:pt x="64" y="40"/>
                    </a:lnTo>
                    <a:lnTo>
                      <a:pt x="57" y="33"/>
                    </a:lnTo>
                    <a:lnTo>
                      <a:pt x="53" y="25"/>
                    </a:lnTo>
                    <a:lnTo>
                      <a:pt x="52" y="17"/>
                    </a:lnTo>
                    <a:lnTo>
                      <a:pt x="51" y="7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00FFFF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48566" name="矩形 148565"/>
          <p:cNvSpPr/>
          <p:nvPr/>
        </p:nvSpPr>
        <p:spPr>
          <a:xfrm>
            <a:off x="2728913" y="674688"/>
            <a:ext cx="36957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zh-CN" altLang="en-US" sz="2400" b="1" u="none" dirty="0">
                <a:solidFill>
                  <a:schemeClr val="tx2"/>
                </a:solidFill>
                <a:latin typeface="Arial" panose="020B0604020202020204" pitchFamily="34" charset="0"/>
                <a:ea typeface="汉仪文黑-85W" panose="00020600040101010101" charset="-122"/>
              </a:rPr>
              <a:t>准确，但变异却很大</a:t>
            </a:r>
            <a:endParaRPr lang="zh-CN" altLang="en-US" sz="2400" b="1" u="none" dirty="0">
              <a:solidFill>
                <a:schemeClr val="tx2"/>
              </a:solidFill>
              <a:latin typeface="Arial" panose="020B0604020202020204" pitchFamily="34" charset="0"/>
              <a:ea typeface="汉仪文黑-85W" panose="0002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f197cd59-a15c-4fdf-9930-4098afa36f3d"/>
  <p:tag name="FULLTEXTBEAUTIFYED" val="1"/>
  <p:tag name="COMMONDATA" val="eyJoZGlkIjoiODc5OTdkZDQxOTMwNGQxNTBmNzRiMmEzNWM0ZjQ1MmMifQ=="/>
</p:tagLst>
</file>

<file path=ppt/theme/theme1.xml><?xml version="1.0" encoding="utf-8"?>
<a:theme xmlns:a="http://schemas.openxmlformats.org/drawingml/2006/main" name="預設簡報設計">
  <a:themeElements>
    <a:clrScheme name="">
      <a:dk1>
        <a:srgbClr val="000000"/>
      </a:dk1>
      <a:lt1>
        <a:srgbClr val="66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9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CA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預設簡報設計">
  <a:themeElements>
    <a:clrScheme name="">
      <a:dk1>
        <a:srgbClr val="000000"/>
      </a:dk1>
      <a:lt1>
        <a:srgbClr val="66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9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99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CA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7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8746</Words>
  <Application>WPS 演示</Application>
  <PresentationFormat>在屏幕上显示</PresentationFormat>
  <Paragraphs>1759</Paragraphs>
  <Slides>65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65</vt:i4>
      </vt:variant>
    </vt:vector>
  </HeadingPairs>
  <TitlesOfParts>
    <vt:vector size="90" baseType="lpstr">
      <vt:lpstr>Arial</vt:lpstr>
      <vt:lpstr>宋体</vt:lpstr>
      <vt:lpstr>Wingdings</vt:lpstr>
      <vt:lpstr>Times New Roman</vt:lpstr>
      <vt:lpstr>PMingLiU</vt:lpstr>
      <vt:lpstr>Symbol</vt:lpstr>
      <vt:lpstr>DFKai-SB</vt:lpstr>
      <vt:lpstr>華康儷粗黑</vt:lpstr>
      <vt:lpstr>Arial Unicode MS</vt:lpstr>
      <vt:lpstr>华文仿宋</vt:lpstr>
      <vt:lpstr>Arial Black</vt:lpstr>
      <vt:lpstr>Bookman Old Style</vt:lpstr>
      <vt:lpstr>微软雅黑</vt:lpstr>
      <vt:lpstr>汉仪书宋二简</vt:lpstr>
      <vt:lpstr>汉仪文黑-85W</vt:lpstr>
      <vt:lpstr>汉仪旗黑-55简</vt:lpstr>
      <vt:lpstr>华文楷体</vt:lpstr>
      <vt:lpstr>华文行楷</vt:lpstr>
      <vt:lpstr>华文宋体</vt:lpstr>
      <vt:lpstr>华文中宋</vt:lpstr>
      <vt:lpstr>新宋体</vt:lpstr>
      <vt:lpstr>預設簡報設計</vt:lpstr>
      <vt:lpstr>1_預設簡報設計</vt:lpstr>
      <vt:lpstr>Word.Picture.8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hdqm1419</dc:creator>
  <cp:lastModifiedBy>WPS_1670316127</cp:lastModifiedBy>
  <cp:revision>507</cp:revision>
  <dcterms:created xsi:type="dcterms:W3CDTF">2005-08-20T04:47:34Z</dcterms:created>
  <dcterms:modified xsi:type="dcterms:W3CDTF">2023-02-03T08:01:53Z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5FD4B006D4B3495AA5653B332735E725</vt:lpwstr>
  </property>
  <property fmtid="{D5CDD505-2E9C-101B-9397-08002B2CF9AE}" pid="3" name="KSOProductBuildVer">
    <vt:lpwstr>2052-11.1.0.13703</vt:lpwstr>
  </property>
</Properties>
</file>