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1" r:id="rId4"/>
    <p:sldMasterId id="2147483693" r:id="rId5"/>
  </p:sldMasterIdLst>
  <p:notesMasterIdLst>
    <p:notesMasterId r:id="rId93"/>
  </p:notesMasterIdLst>
  <p:sldIdLst>
    <p:sldId id="257" r:id="rId6"/>
    <p:sldId id="258" r:id="rId7"/>
    <p:sldId id="661" r:id="rId8"/>
    <p:sldId id="613" r:id="rId9"/>
    <p:sldId id="618" r:id="rId10"/>
    <p:sldId id="614" r:id="rId11"/>
    <p:sldId id="615" r:id="rId12"/>
    <p:sldId id="616" r:id="rId13"/>
    <p:sldId id="619" r:id="rId14"/>
    <p:sldId id="623" r:id="rId15"/>
    <p:sldId id="943" r:id="rId16"/>
    <p:sldId id="864" r:id="rId17"/>
    <p:sldId id="948" r:id="rId18"/>
    <p:sldId id="617" r:id="rId19"/>
    <p:sldId id="635" r:id="rId20"/>
    <p:sldId id="862" r:id="rId21"/>
    <p:sldId id="662" r:id="rId22"/>
    <p:sldId id="666" r:id="rId23"/>
    <p:sldId id="670" r:id="rId24"/>
    <p:sldId id="671" r:id="rId25"/>
    <p:sldId id="925" r:id="rId26"/>
    <p:sldId id="926" r:id="rId27"/>
    <p:sldId id="927" r:id="rId28"/>
    <p:sldId id="1579" r:id="rId29"/>
    <p:sldId id="672" r:id="rId30"/>
    <p:sldId id="791" r:id="rId31"/>
    <p:sldId id="1228" r:id="rId32"/>
    <p:sldId id="1227" r:id="rId33"/>
    <p:sldId id="933" r:id="rId34"/>
    <p:sldId id="802" r:id="rId35"/>
    <p:sldId id="804" r:id="rId36"/>
    <p:sldId id="787" r:id="rId37"/>
    <p:sldId id="788" r:id="rId38"/>
    <p:sldId id="806" r:id="rId39"/>
    <p:sldId id="807" r:id="rId40"/>
    <p:sldId id="808" r:id="rId41"/>
    <p:sldId id="809" r:id="rId42"/>
    <p:sldId id="810" r:id="rId43"/>
    <p:sldId id="811" r:id="rId44"/>
    <p:sldId id="812" r:id="rId45"/>
    <p:sldId id="930" r:id="rId46"/>
    <p:sldId id="814" r:id="rId47"/>
    <p:sldId id="815" r:id="rId48"/>
    <p:sldId id="816" r:id="rId49"/>
    <p:sldId id="817" r:id="rId50"/>
    <p:sldId id="818" r:id="rId51"/>
    <p:sldId id="819" r:id="rId52"/>
    <p:sldId id="820" r:id="rId53"/>
    <p:sldId id="939" r:id="rId54"/>
    <p:sldId id="944" r:id="rId55"/>
    <p:sldId id="822" r:id="rId56"/>
    <p:sldId id="945" r:id="rId57"/>
    <p:sldId id="823" r:id="rId58"/>
    <p:sldId id="1465" r:id="rId59"/>
    <p:sldId id="827" r:id="rId60"/>
    <p:sldId id="828" r:id="rId61"/>
    <p:sldId id="830" r:id="rId62"/>
    <p:sldId id="831" r:id="rId63"/>
    <p:sldId id="941" r:id="rId64"/>
    <p:sldId id="942" r:id="rId65"/>
    <p:sldId id="832" r:id="rId66"/>
    <p:sldId id="934" r:id="rId67"/>
    <p:sldId id="839" r:id="rId68"/>
    <p:sldId id="1577" r:id="rId69"/>
    <p:sldId id="953" r:id="rId70"/>
    <p:sldId id="1366" r:id="rId71"/>
    <p:sldId id="841" r:id="rId72"/>
    <p:sldId id="954" r:id="rId73"/>
    <p:sldId id="845" r:id="rId74"/>
    <p:sldId id="846" r:id="rId75"/>
    <p:sldId id="847" r:id="rId76"/>
    <p:sldId id="850" r:id="rId77"/>
    <p:sldId id="851" r:id="rId78"/>
    <p:sldId id="928" r:id="rId79"/>
    <p:sldId id="929" r:id="rId80"/>
    <p:sldId id="805" r:id="rId81"/>
    <p:sldId id="1138" r:id="rId82"/>
    <p:sldId id="1139" r:id="rId83"/>
    <p:sldId id="1140" r:id="rId84"/>
    <p:sldId id="1141" r:id="rId85"/>
    <p:sldId id="1142" r:id="rId86"/>
    <p:sldId id="1721" r:id="rId87"/>
    <p:sldId id="1144" r:id="rId88"/>
    <p:sldId id="861" r:id="rId89"/>
    <p:sldId id="917" r:id="rId90"/>
    <p:sldId id="938" r:id="rId91"/>
    <p:sldId id="675" r:id="rId92"/>
    <p:sldId id="955" r:id="rId94"/>
    <p:sldId id="676" r:id="rId95"/>
    <p:sldId id="677" r:id="rId96"/>
    <p:sldId id="678" r:id="rId97"/>
    <p:sldId id="679" r:id="rId98"/>
    <p:sldId id="680" r:id="rId99"/>
    <p:sldId id="681" r:id="rId100"/>
    <p:sldId id="682" r:id="rId101"/>
    <p:sldId id="683" r:id="rId102"/>
    <p:sldId id="684" r:id="rId103"/>
    <p:sldId id="956" r:id="rId104"/>
    <p:sldId id="872" r:id="rId105"/>
    <p:sldId id="754" r:id="rId106"/>
    <p:sldId id="756" r:id="rId107"/>
    <p:sldId id="873" r:id="rId108"/>
    <p:sldId id="759" r:id="rId109"/>
    <p:sldId id="874" r:id="rId110"/>
    <p:sldId id="761" r:id="rId111"/>
    <p:sldId id="868" r:id="rId112"/>
    <p:sldId id="870" r:id="rId113"/>
    <p:sldId id="931" r:id="rId114"/>
    <p:sldId id="767" r:id="rId115"/>
    <p:sldId id="932" r:id="rId116"/>
    <p:sldId id="769" r:id="rId117"/>
    <p:sldId id="866" r:id="rId118"/>
    <p:sldId id="919" r:id="rId119"/>
    <p:sldId id="770" r:id="rId120"/>
    <p:sldId id="923" r:id="rId121"/>
    <p:sldId id="922" r:id="rId122"/>
    <p:sldId id="921" r:id="rId123"/>
    <p:sldId id="777" r:id="rId124"/>
    <p:sldId id="947" r:id="rId125"/>
    <p:sldId id="1090" r:id="rId126"/>
    <p:sldId id="1466" r:id="rId127"/>
    <p:sldId id="687" r:id="rId128"/>
    <p:sldId id="914" r:id="rId129"/>
    <p:sldId id="708" r:id="rId130"/>
    <p:sldId id="709" r:id="rId131"/>
    <p:sldId id="912" r:id="rId132"/>
    <p:sldId id="714" r:id="rId133"/>
    <p:sldId id="720" r:id="rId134"/>
    <p:sldId id="738" r:id="rId135"/>
    <p:sldId id="726" r:id="rId136"/>
    <p:sldId id="727" r:id="rId137"/>
    <p:sldId id="728" r:id="rId138"/>
    <p:sldId id="910" r:id="rId139"/>
    <p:sldId id="730" r:id="rId140"/>
    <p:sldId id="911" r:id="rId141"/>
    <p:sldId id="915" r:id="rId142"/>
    <p:sldId id="688" r:id="rId143"/>
    <p:sldId id="871" r:id="rId144"/>
    <p:sldId id="909" r:id="rId145"/>
    <p:sldId id="692" r:id="rId146"/>
    <p:sldId id="693" r:id="rId147"/>
    <p:sldId id="913" r:id="rId148"/>
    <p:sldId id="949" r:id="rId149"/>
    <p:sldId id="697" r:id="rId150"/>
    <p:sldId id="950" r:id="rId151"/>
    <p:sldId id="951" r:id="rId152"/>
    <p:sldId id="700" r:id="rId153"/>
    <p:sldId id="876" r:id="rId154"/>
    <p:sldId id="877" r:id="rId155"/>
    <p:sldId id="879" r:id="rId156"/>
    <p:sldId id="882" r:id="rId157"/>
    <p:sldId id="883" r:id="rId158"/>
    <p:sldId id="884" r:id="rId159"/>
    <p:sldId id="885" r:id="rId160"/>
    <p:sldId id="886" r:id="rId161"/>
    <p:sldId id="918" r:id="rId162"/>
    <p:sldId id="888" r:id="rId163"/>
    <p:sldId id="1722" r:id="rId164"/>
    <p:sldId id="1723" r:id="rId165"/>
    <p:sldId id="1724" r:id="rId166"/>
    <p:sldId id="1725" r:id="rId167"/>
    <p:sldId id="1726" r:id="rId168"/>
    <p:sldId id="1727" r:id="rId169"/>
    <p:sldId id="1728" r:id="rId170"/>
    <p:sldId id="1729" r:id="rId171"/>
    <p:sldId id="958" r:id="rId172"/>
  </p:sldIdLst>
  <p:sldSz cx="9906000" cy="6858000" type="A4"/>
  <p:notesSz cx="6858000" cy="9144000"/>
  <p:custDataLst>
    <p:tags r:id="rId176"/>
  </p:custDataLst>
  <p:defaultTextStyle>
    <a:defPPr>
      <a:defRPr lang="zh-CN"/>
    </a:defPPr>
    <a:lvl1pPr marL="0" lvl="0"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vl6pPr marL="2286000" lvl="5"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6pPr>
    <a:lvl7pPr marL="2743200" lvl="6"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7pPr>
    <a:lvl8pPr marL="3200400" lvl="7"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8pPr>
    <a:lvl9pPr marL="3657600" lvl="8"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16" userDrawn="1">
          <p15:clr>
            <a:srgbClr val="A4A3A4"/>
          </p15:clr>
        </p15:guide>
        <p15:guide id="3" pos="5887" userDrawn="1">
          <p15:clr>
            <a:srgbClr val="A4A3A4"/>
          </p15:clr>
        </p15:guide>
        <p15:guide id="4" pos="3120" userDrawn="1">
          <p15:clr>
            <a:srgbClr val="A4A3A4"/>
          </p15:clr>
        </p15:guide>
        <p15:guide id="5" pos="4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FF99"/>
    <a:srgbClr val="3333CC"/>
    <a:srgbClr val="FF66FF"/>
    <a:srgbClr val="FFFFFF"/>
    <a:srgbClr val="FAFED2"/>
    <a:srgbClr val="FB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380" y="-114"/>
      </p:cViewPr>
      <p:guideLst>
        <p:guide orient="horz" pos="2160"/>
        <p:guide pos="316"/>
        <p:guide pos="5887"/>
        <p:guide pos="3120"/>
        <p:guide pos="4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notesMaster" Target="notesMasters/notesMaster1.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6" Type="http://schemas.openxmlformats.org/officeDocument/2006/relationships/tags" Target="tags/tag1.xml"/><Relationship Id="rId175" Type="http://schemas.openxmlformats.org/officeDocument/2006/relationships/tableStyles" Target="tableStyles.xml"/><Relationship Id="rId174" Type="http://schemas.openxmlformats.org/officeDocument/2006/relationships/viewProps" Target="viewProps.xml"/><Relationship Id="rId173" Type="http://schemas.openxmlformats.org/officeDocument/2006/relationships/presProps" Target="presProps.xml"/><Relationship Id="rId172" Type="http://schemas.openxmlformats.org/officeDocument/2006/relationships/slide" Target="slides/slide166.xml"/><Relationship Id="rId171" Type="http://schemas.openxmlformats.org/officeDocument/2006/relationships/slide" Target="slides/slide165.xml"/><Relationship Id="rId170" Type="http://schemas.openxmlformats.org/officeDocument/2006/relationships/slide" Target="slides/slide164.xml"/><Relationship Id="rId17" Type="http://schemas.openxmlformats.org/officeDocument/2006/relationships/slide" Target="slides/slide12.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165" Type="http://schemas.openxmlformats.org/officeDocument/2006/relationships/slide" Target="slides/slide159.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1" Type="http://schemas.openxmlformats.org/officeDocument/2006/relationships/slide" Target="slides/slide155.xml"/><Relationship Id="rId160" Type="http://schemas.openxmlformats.org/officeDocument/2006/relationships/slide" Target="slides/slide154.xml"/><Relationship Id="rId16" Type="http://schemas.openxmlformats.org/officeDocument/2006/relationships/slide" Target="slides/slide11.xml"/><Relationship Id="rId159" Type="http://schemas.openxmlformats.org/officeDocument/2006/relationships/slide" Target="slides/slide153.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54" Type="http://schemas.openxmlformats.org/officeDocument/2006/relationships/slide" Target="slides/slide148.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0" Type="http://schemas.openxmlformats.org/officeDocument/2006/relationships/slide" Target="slides/slide144.xml"/><Relationship Id="rId15" Type="http://schemas.openxmlformats.org/officeDocument/2006/relationships/slide" Target="slides/slide10.xml"/><Relationship Id="rId149" Type="http://schemas.openxmlformats.org/officeDocument/2006/relationships/slide" Target="slides/slide143.xml"/><Relationship Id="rId148" Type="http://schemas.openxmlformats.org/officeDocument/2006/relationships/slide" Target="slides/slide142.xml"/><Relationship Id="rId147" Type="http://schemas.openxmlformats.org/officeDocument/2006/relationships/slide" Target="slides/slide141.xml"/><Relationship Id="rId146" Type="http://schemas.openxmlformats.org/officeDocument/2006/relationships/slide" Target="slides/slide140.xml"/><Relationship Id="rId145" Type="http://schemas.openxmlformats.org/officeDocument/2006/relationships/slide" Target="slides/slide139.xml"/><Relationship Id="rId144" Type="http://schemas.openxmlformats.org/officeDocument/2006/relationships/slide" Target="slides/slide138.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14" Type="http://schemas.openxmlformats.org/officeDocument/2006/relationships/slide" Target="slides/slide9.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 Type="http://schemas.openxmlformats.org/officeDocument/2006/relationships/slide" Target="slides/slide8.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121" Type="http://schemas.openxmlformats.org/officeDocument/2006/relationships/slide" Target="slides/slide115.xml"/><Relationship Id="rId120" Type="http://schemas.openxmlformats.org/officeDocument/2006/relationships/slide" Target="slides/slide114.xml"/><Relationship Id="rId12" Type="http://schemas.openxmlformats.org/officeDocument/2006/relationships/slide" Target="slides/slide7.xml"/><Relationship Id="rId119" Type="http://schemas.openxmlformats.org/officeDocument/2006/relationships/slide" Target="slides/slide113.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6.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84.png"/><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lgn="l">
              <a:defRPr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6147" name="Rectangle 3"/>
          <p:cNvSpPr>
            <a:spLocks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175108" name="Rectangle 4"/>
          <p:cNvSpPr>
            <a:spLocks noRot="1"/>
          </p:cNvSpPr>
          <p:nvPr>
            <p:ph type="sldImg" idx="2"/>
          </p:nvPr>
        </p:nvSpPr>
        <p:spPr>
          <a:xfrm>
            <a:off x="952500" y="685800"/>
            <a:ext cx="4953000" cy="3429000"/>
          </a:xfrm>
          <a:prstGeom prst="rect">
            <a:avLst/>
          </a:prstGeom>
          <a:noFill/>
          <a:ln w="9525">
            <a:noFill/>
          </a:ln>
        </p:spPr>
      </p:sp>
      <p:sp>
        <p:nvSpPr>
          <p:cNvPr id="6149" name="Rectangle 5"/>
          <p:cNvSpPr>
            <a:spLocks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6150" name="Rectangle 6"/>
          <p:cNvSpPr>
            <a:spLocks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lgn="l">
              <a:defRPr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6151" name="Rectangle 7"/>
          <p:cNvSpPr>
            <a:spLocks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anose="02020603050405020304" pitchFamily="18" charset="0"/>
        <a:ea typeface="黑体" panose="02010609060101010101" pitchFamily="49"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黑体" panose="02010609060101010101" pitchFamily="49"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黑体" panose="02010609060101010101" pitchFamily="49"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黑体" panose="02010609060101010101" pitchFamily="49"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176130" name="Rectangle 2"/>
          <p:cNvSpPr>
            <a:spLocks noRot="1" noTextEdit="1"/>
          </p:cNvSpPr>
          <p:nvPr>
            <p:ph type="sldImg"/>
          </p:nvPr>
        </p:nvSpPr>
        <p:spPr>
          <a:ln/>
        </p:spPr>
      </p:sp>
      <p:sp>
        <p:nvSpPr>
          <p:cNvPr id="176131" name="Rectangle 3"/>
          <p:cNvSpPr>
            <a:spLocks noRot="1"/>
          </p:cNvSpPr>
          <p:nvPr>
            <p:ph type="body" idx="1"/>
          </p:nvPr>
        </p:nvSpPr>
        <p:spPr>
          <a:ln/>
        </p:spPr>
        <p:txBody>
          <a:bodyPr wrap="square" lIns="91440" tIns="45720" rIns="91440" bIns="45720" anchor="ctr" anchorCtr="0"/>
          <a:p>
            <a:pPr lvl="0" eaLnBrk="1" hangingPunct="1">
              <a:spcBef>
                <a:spcPct val="0"/>
              </a:spcBef>
            </a:pPr>
            <a:endParaRPr lang="zh-CN" altLang="en-US" dirty="0">
              <a:solidFill>
                <a:srgbClr val="FF0000"/>
              </a:solidFill>
            </a:endParaRPr>
          </a:p>
          <a:p>
            <a:pPr lvl="0"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p:nvPr>
            <p:ph type="sldNum" sz="quarter"/>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177155" name="Rectangle 2"/>
          <p:cNvSpPr>
            <a:spLocks noRot="1" noTextEdit="1"/>
          </p:cNvSpPr>
          <p:nvPr>
            <p:ph type="sldImg"/>
          </p:nvPr>
        </p:nvSpPr>
        <p:spPr>
          <a:ln/>
        </p:spPr>
      </p:sp>
      <p:sp>
        <p:nvSpPr>
          <p:cNvPr id="177156" name="Rectangle 3"/>
          <p:cNvSpPr>
            <a:spLocks noRot="1"/>
          </p:cNvSpPr>
          <p:nvPr>
            <p:ph type="body" idx="1"/>
          </p:nvPr>
        </p:nvSpPr>
        <p:spPr>
          <a:ln/>
        </p:spPr>
        <p:txBody>
          <a:bodyPr wrap="square" lIns="91440" tIns="45720" rIns="91440" bIns="45720" anchor="ctr" anchorCtr="0"/>
          <a:p>
            <a:pPr lvl="0" eaLnBrk="1" hangingPunct="1"/>
            <a:r>
              <a:rPr lang="zh-CN" altLang="en-US" dirty="0"/>
              <a:t>其安易持，其未兆易谋。</a:t>
            </a:r>
            <a:endParaRPr lang="zh-CN" altLang="en-US" dirty="0"/>
          </a:p>
          <a:p>
            <a:pPr lvl="0" eaLnBrk="1" hangingPunct="1"/>
            <a:r>
              <a:rPr lang="zh-CN" altLang="en-US" dirty="0"/>
              <a:t>其脆易破，其微易散。</a:t>
            </a:r>
            <a:endParaRPr lang="zh-CN" altLang="en-US" dirty="0"/>
          </a:p>
          <a:p>
            <a:pPr lvl="0" eaLnBrk="1" hangingPunct="1"/>
            <a:r>
              <a:rPr lang="zh-CN" altLang="en-US" dirty="0"/>
              <a:t>为之于未有，治之于未乱。</a:t>
            </a:r>
            <a:endParaRPr lang="zh-CN" altLang="en-US" dirty="0"/>
          </a:p>
          <a:p>
            <a:pPr lvl="0" eaLnBrk="1" hangingPunct="1"/>
            <a:r>
              <a:rPr lang="zh-CN" altLang="en-US" dirty="0"/>
              <a:t>合抱之木，生于毫末；</a:t>
            </a:r>
            <a:endParaRPr lang="zh-CN" altLang="en-US" dirty="0"/>
          </a:p>
          <a:p>
            <a:pPr lvl="0" eaLnBrk="1" hangingPunct="1"/>
            <a:r>
              <a:rPr lang="zh-CN" altLang="en-US" dirty="0"/>
              <a:t>九层之台，起于累土；</a:t>
            </a:r>
            <a:endParaRPr lang="zh-CN" altLang="en-US" dirty="0"/>
          </a:p>
          <a:p>
            <a:pPr lvl="0" eaLnBrk="1" hangingPunct="1"/>
            <a:r>
              <a:rPr lang="zh-CN" altLang="en-US" dirty="0"/>
              <a:t>千里之行，始于足下。</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5029200" y="1600200"/>
            <a:ext cx="43815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5029200" y="1600200"/>
            <a:ext cx="43815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5029200" y="3938588"/>
            <a:ext cx="43815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图表占位符 3"/>
          <p:cNvSpPr>
            <a:spLocks noGrp="1"/>
          </p:cNvSpPr>
          <p:nvPr>
            <p:ph type="chart" sz="half" idx="2"/>
          </p:nvPr>
        </p:nvSpPr>
        <p:spPr>
          <a:xfrm>
            <a:off x="5029200" y="1600200"/>
            <a:ext cx="43815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95300" y="1600200"/>
            <a:ext cx="89154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5029200" y="1600200"/>
            <a:ext cx="43815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5029200" y="3938588"/>
            <a:ext cx="43815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5300" y="1600200"/>
            <a:ext cx="89154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95300" y="1600200"/>
            <a:ext cx="43815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5029200" y="1600200"/>
            <a:ext cx="43815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95300" y="3938588"/>
            <a:ext cx="43815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5029200" y="3938588"/>
            <a:ext cx="43815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5300" y="1600200"/>
            <a:ext cx="89154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ph type="sldNum" sz="quarter" idx="4"/>
          </p:nvPr>
        </p:nvSpPr>
        <p:spPr bwMode="auto">
          <a:xfrm>
            <a:off x="7842250" y="6400800"/>
            <a:ext cx="2063750" cy="457200"/>
          </a:xfrm>
          <a:prstGeom prst="rect">
            <a:avLst/>
          </a:prstGeom>
          <a:noFill/>
          <a:ln w="9525">
            <a:noFill/>
            <a:miter lim="800000"/>
          </a:ln>
          <a:effectLst/>
        </p:spPr>
        <p:txBody>
          <a:bodyPr vert="horz" wrap="square" lIns="91440" tIns="45720" rIns="91440" bIns="45720" numCol="1" anchor="b" anchorCtr="0" compatLnSpc="1"/>
          <a:lstStyle>
            <a:lvl1pPr algn="r">
              <a:defRPr sz="2000" b="1">
                <a:latin typeface="Arial Unicode MS" panose="020B0604020202020204" pitchFamily="34" charset="-122"/>
                <a:ea typeface="Arial Unicode MS" panose="020B0604020202020204" pitchFamily="34" charset="-122"/>
              </a:defRPr>
            </a:lvl1pPr>
          </a:lstStyle>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2pPr>
      <a:lvl3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3pPr>
      <a:lvl4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4pPr>
      <a:lvl5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5pPr>
      <a:lvl6pPr marL="4572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6pPr>
      <a:lvl7pPr marL="9144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7pPr>
      <a:lvl8pPr marL="13716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8pPr>
      <a:lvl9pPr marL="18288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p:sp>
        <p:nvSpPr>
          <p:cNvPr id="2050" name="Rectangle 2"/>
          <p:cNvSpPr>
            <a:spLocks noChangeArrowheads="1"/>
          </p:cNvSpPr>
          <p:nvPr>
            <p:ph type="sldNum" sz="quarter" idx="4"/>
          </p:nvPr>
        </p:nvSpPr>
        <p:spPr bwMode="auto">
          <a:xfrm>
            <a:off x="7842250" y="6400800"/>
            <a:ext cx="2063750" cy="457200"/>
          </a:xfrm>
          <a:prstGeom prst="rect">
            <a:avLst/>
          </a:prstGeom>
          <a:noFill/>
          <a:ln w="9525">
            <a:noFill/>
            <a:miter lim="800000"/>
          </a:ln>
          <a:effectLst/>
        </p:spPr>
        <p:txBody>
          <a:bodyPr vert="horz" wrap="square" lIns="91440" tIns="45720" rIns="91440" bIns="45720" numCol="1" anchor="b" anchorCtr="0" compatLnSpc="1"/>
          <a:lstStyle>
            <a:lvl1pPr algn="r">
              <a:defRPr sz="2000" b="1">
                <a:latin typeface="Arial Unicode MS" panose="020B0604020202020204" pitchFamily="34" charset="-122"/>
                <a:ea typeface="Arial Unicode MS" panose="020B0604020202020204" pitchFamily="34" charset="-122"/>
              </a:defRPr>
            </a:lvl1pPr>
          </a:lstStyle>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2pPr>
      <a:lvl3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3pPr>
      <a:lvl4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4pPr>
      <a:lvl5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5pPr>
      <a:lvl6pPr marL="4572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6pPr>
      <a:lvl7pPr marL="9144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7pPr>
      <a:lvl8pPr marL="13716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8pPr>
      <a:lvl9pPr marL="18288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2pPr>
      <a:lvl3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3pPr>
      <a:lvl4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4pPr>
      <a:lvl5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5pPr>
      <a:lvl6pPr marL="4572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6pPr>
      <a:lvl7pPr marL="9144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7pPr>
      <a:lvl8pPr marL="13716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8pPr>
      <a:lvl9pPr marL="18288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p:sp>
        <p:nvSpPr>
          <p:cNvPr id="5122" name="Rectangle 2"/>
          <p:cNvSpPr>
            <a:spLocks noChangeArrowheads="1"/>
          </p:cNvSpPr>
          <p:nvPr>
            <p:ph type="sldNum" sz="quarter" idx="4"/>
          </p:nvPr>
        </p:nvSpPr>
        <p:spPr bwMode="auto">
          <a:xfrm>
            <a:off x="7842250" y="6400800"/>
            <a:ext cx="2063750" cy="457200"/>
          </a:xfrm>
          <a:prstGeom prst="rect">
            <a:avLst/>
          </a:prstGeom>
          <a:noFill/>
          <a:ln w="9525">
            <a:noFill/>
            <a:miter lim="800000"/>
          </a:ln>
          <a:effectLst/>
        </p:spPr>
        <p:txBody>
          <a:bodyPr vert="horz" wrap="square" lIns="91440" tIns="45720" rIns="91440" bIns="45720" numCol="1" anchor="b" anchorCtr="0" compatLnSpc="1"/>
          <a:lstStyle>
            <a:lvl1pPr algn="r">
              <a:defRPr sz="2000" b="1">
                <a:latin typeface="Arial Unicode MS" panose="020B0604020202020204" pitchFamily="34" charset="-122"/>
                <a:ea typeface="Arial Unicode MS" panose="020B0604020202020204" pitchFamily="34" charset="-122"/>
              </a:defRPr>
            </a:lvl1pPr>
          </a:lstStyle>
          <a:p>
            <a:pPr lvl="0" eaLnBrk="1" hangingPunct="1"/>
            <a:fld id="{9A0DB2DC-4C9A-4742-B13C-FB6460FD3503}" type="slidenum">
              <a:rPr lang="en-US" altLang="ja-JP" dirty="0">
                <a:effectLst>
                  <a:outerShdw blurRad="38100" dist="38100" dir="2700000">
                    <a:srgbClr val="C0C0C0"/>
                  </a:outerShdw>
                </a:effectLst>
              </a:rPr>
            </a:fld>
            <a:endParaRPr lang="en-US" altLang="ja-JP" dirty="0">
              <a:effectLst>
                <a:outerShdw blurRad="38100" dist="38100" dir="2700000">
                  <a:srgbClr val="C0C0C0"/>
                </a:outerShdw>
              </a:effectLst>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2pPr>
      <a:lvl3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3pPr>
      <a:lvl4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4pPr>
      <a:lvl5pPr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5pPr>
      <a:lvl6pPr marL="4572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6pPr>
      <a:lvl7pPr marL="9144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7pPr>
      <a:lvl8pPr marL="13716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8pPr>
      <a:lvl9pPr marL="1828800" algn="ctr" rtl="0" fontAlgn="base">
        <a:spcBef>
          <a:spcPct val="0"/>
        </a:spcBef>
        <a:spcAft>
          <a:spcPct val="0"/>
        </a:spcAft>
        <a:defRPr sz="4400">
          <a:solidFill>
            <a:schemeClr val="tx2"/>
          </a:solidFill>
          <a:latin typeface="Arial Black" panose="020B0A04020102020204" pitchFamily="34" charset="0"/>
          <a:ea typeface="黑体" panose="02010609060101010101" pitchFamily="49" charset="-122"/>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02.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50.wmf"/><Relationship Id="rId2" Type="http://schemas.openxmlformats.org/officeDocument/2006/relationships/oleObject" Target="../embeddings/oleObject5.bin"/><Relationship Id="rId1" Type="http://schemas.openxmlformats.org/officeDocument/2006/relationships/image" Target="../media/image1.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1.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1.png"/></Relationships>
</file>

<file path=ppt/slides/_rels/slide107.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8.xml"/><Relationship Id="rId3" Type="http://schemas.openxmlformats.org/officeDocument/2006/relationships/image" Target="../media/image53.emf"/><Relationship Id="rId2" Type="http://schemas.openxmlformats.org/officeDocument/2006/relationships/oleObject" Target="../embeddings/oleObject6.bin"/><Relationship Id="rId1" Type="http://schemas.openxmlformats.org/officeDocument/2006/relationships/image" Target="../media/image1.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4.wmf"/><Relationship Id="rId1"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1.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1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56.emf"/><Relationship Id="rId2" Type="http://schemas.openxmlformats.org/officeDocument/2006/relationships/oleObject" Target="../embeddings/oleObject7.bin"/><Relationship Id="rId1" Type="http://schemas.openxmlformats.org/officeDocument/2006/relationships/image" Target="../media/image1.pn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0.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44.png"/><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57.png"/><Relationship Id="rId1" Type="http://schemas.openxmlformats.org/officeDocument/2006/relationships/image" Target="../media/image1.png"/></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9.wmf"/><Relationship Id="rId1"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1.png"/></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wmf"/><Relationship Id="rId1" Type="http://schemas.openxmlformats.org/officeDocument/2006/relationships/image" Target="../media/image1.pn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3.wmf"/><Relationship Id="rId1" Type="http://schemas.openxmlformats.org/officeDocument/2006/relationships/image" Target="../media/image1.png"/></Relationships>
</file>

<file path=ppt/slides/_rels/slide131.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7.xml"/><Relationship Id="rId3" Type="http://schemas.openxmlformats.org/officeDocument/2006/relationships/image" Target="../media/image64.emf"/><Relationship Id="rId2" Type="http://schemas.openxmlformats.org/officeDocument/2006/relationships/oleObject" Target="../embeddings/oleObject8.bin"/><Relationship Id="rId1" Type="http://schemas.openxmlformats.org/officeDocument/2006/relationships/image" Target="../media/image1.png"/></Relationships>
</file>

<file path=ppt/slides/_rels/slide13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66.jpeg"/><Relationship Id="rId4" Type="http://schemas.openxmlformats.org/officeDocument/2006/relationships/hyperlink" Target="http://sucai.dabaoku.com/renwu/yanjingyanshen/web/094dp.htm" TargetMode="External"/><Relationship Id="rId3" Type="http://schemas.openxmlformats.org/officeDocument/2006/relationships/image" Target="../media/image65.jpeg"/><Relationship Id="rId2" Type="http://schemas.openxmlformats.org/officeDocument/2006/relationships/hyperlink" Target="http://hi.baidu.com/&#36807;&#21435;&#30340;&#39118;&#36877;&#36965;/album/item/072ac03486ae34a5d0a2d3ca.html" TargetMode="External"/><Relationship Id="rId1"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7.wmf"/><Relationship Id="rId1"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8.jpeg"/><Relationship Id="rId1"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9.png"/><Relationship Id="rId1"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0.wmf"/><Relationship Id="rId1"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png"/><Relationship Id="rId1"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2.png"/><Relationship Id="rId1"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png"/><Relationship Id="rId1" Type="http://schemas.openxmlformats.org/officeDocument/2006/relationships/image" Target="../media/image1.png"/></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6.png"/><Relationship Id="rId1"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7.wmf"/><Relationship Id="rId1" Type="http://schemas.openxmlformats.org/officeDocument/2006/relationships/image" Target="../media/image1.png"/></Relationships>
</file>

<file path=ppt/slides/_rels/slide14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8.wmf"/><Relationship Id="rId1"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1.png"/></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png"/></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7.xml.rels><?xml version="1.0" encoding="UTF-8" standalone="yes"?>
<Relationships xmlns="http://schemas.openxmlformats.org/package/2006/relationships"><Relationship Id="rId9" Type="http://schemas.openxmlformats.org/officeDocument/2006/relationships/image" Target="../media/image83.png"/><Relationship Id="rId8" Type="http://schemas.openxmlformats.org/officeDocument/2006/relationships/oleObject" Target="../embeddings/oleObject12.bin"/><Relationship Id="rId7" Type="http://schemas.openxmlformats.org/officeDocument/2006/relationships/image" Target="../media/image82.png"/><Relationship Id="rId6" Type="http://schemas.openxmlformats.org/officeDocument/2006/relationships/oleObject" Target="../embeddings/oleObject11.bin"/><Relationship Id="rId5" Type="http://schemas.openxmlformats.org/officeDocument/2006/relationships/image" Target="../media/image81.png"/><Relationship Id="rId4" Type="http://schemas.openxmlformats.org/officeDocument/2006/relationships/oleObject" Target="../embeddings/oleObject10.bin"/><Relationship Id="rId3" Type="http://schemas.openxmlformats.org/officeDocument/2006/relationships/image" Target="../media/image80.png"/><Relationship Id="rId2" Type="http://schemas.openxmlformats.org/officeDocument/2006/relationships/oleObject" Target="../embeddings/oleObject9.bin"/><Relationship Id="rId13" Type="http://schemas.openxmlformats.org/officeDocument/2006/relationships/vmlDrawing" Target="../drawings/vmlDrawing8.vml"/><Relationship Id="rId12" Type="http://schemas.openxmlformats.org/officeDocument/2006/relationships/slideLayout" Target="../slideLayouts/slideLayout2.xml"/><Relationship Id="rId11" Type="http://schemas.openxmlformats.org/officeDocument/2006/relationships/image" Target="../media/image84.png"/><Relationship Id="rId10" Type="http://schemas.openxmlformats.org/officeDocument/2006/relationships/oleObject" Target="../embeddings/oleObject13.bin"/><Relationship Id="rId1" Type="http://schemas.openxmlformats.org/officeDocument/2006/relationships/image" Target="../media/image1.png"/></Relationships>
</file>

<file path=ppt/slides/_rels/slide158.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2.xml"/><Relationship Id="rId3" Type="http://schemas.openxmlformats.org/officeDocument/2006/relationships/image" Target="../media/image83.png"/><Relationship Id="rId2" Type="http://schemas.openxmlformats.org/officeDocument/2006/relationships/oleObject" Target="../embeddings/oleObject14.bin"/><Relationship Id="rId1" Type="http://schemas.openxmlformats.org/officeDocument/2006/relationships/image" Target="../media/image1.png"/></Relationships>
</file>

<file path=ppt/slides/_rels/slide159.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image" Target="../media/image82.png"/><Relationship Id="rId2" Type="http://schemas.openxmlformats.org/officeDocument/2006/relationships/oleObject" Target="../embeddings/oleObject15.bin"/><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60.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84.png"/><Relationship Id="rId2" Type="http://schemas.openxmlformats.org/officeDocument/2006/relationships/oleObject" Target="../embeddings/oleObject16.bin"/><Relationship Id="rId1" Type="http://schemas.openxmlformats.org/officeDocument/2006/relationships/image" Target="../media/image1.png"/></Relationships>
</file>

<file path=ppt/slides/_rels/slide161.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2.xml"/><Relationship Id="rId3" Type="http://schemas.openxmlformats.org/officeDocument/2006/relationships/image" Target="../media/image81.png"/><Relationship Id="rId2" Type="http://schemas.openxmlformats.org/officeDocument/2006/relationships/oleObject" Target="../embeddings/oleObject17.bin"/><Relationship Id="rId1"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5.png"/><Relationship Id="rId1"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6.png"/><Relationship Id="rId1" Type="http://schemas.openxmlformats.org/officeDocument/2006/relationships/image" Target="../media/image1.png"/></Relationships>
</file>

<file path=ppt/slides/_rels/slide164.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2.xml"/><Relationship Id="rId3" Type="http://schemas.openxmlformats.org/officeDocument/2006/relationships/image" Target="../media/image87.png"/><Relationship Id="rId2" Type="http://schemas.openxmlformats.org/officeDocument/2006/relationships/oleObject" Target="../embeddings/oleObject18.bin"/><Relationship Id="rId1" Type="http://schemas.openxmlformats.org/officeDocument/2006/relationships/image" Target="../media/image1.png"/></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1.png"/><Relationship Id="rId3" Type="http://schemas.openxmlformats.org/officeDocument/2006/relationships/hyperlink" Target="http://www.tscun.com/viewthread.php?tid=166" TargetMode="External"/><Relationship Id="rId2" Type="http://schemas.openxmlformats.org/officeDocument/2006/relationships/image" Target="../media/image10.wmf"/><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2.bin"/><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hyperlink" Target="http://www.tscun.com/viewthread.php?tid=166" TargetMode="External"/><Relationship Id="rId2" Type="http://schemas.openxmlformats.org/officeDocument/2006/relationships/image" Target="../media/image14.jpe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hyperlink" Target="http://www.tscun.com/viewthread.php?tid=166" TargetMode="Externa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jpe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file:///D:\gtmc%20user\yukun_zhang\&#26700;&#38754;\&#36710;&#38388;&#20027;&#31649;&#25552;&#39640;&#29677;PPT\&#24191;&#20016;&#36710;&#38388;&#31649;&#29702;-&#26368;&#32456;&#29256;\http_imgload%5b3%5d.gif" TargetMode="External"/><Relationship Id="rId3" Type="http://schemas.openxmlformats.org/officeDocument/2006/relationships/hyperlink" Target="file:///D:\gtmc%20user\yukun_zhang\&#26700;&#38754;\&#36710;&#38388;&#20027;&#31649;&#25552;&#39640;&#29677;PPT\&#24191;&#20016;&#36710;&#38388;&#31649;&#29702;-&#26368;&#32456;&#29256;\&#22320;&#38663;&#19982;&#25424;&#27454;.ppt" TargetMode="External"/><Relationship Id="rId2" Type="http://schemas.openxmlformats.org/officeDocument/2006/relationships/image" Target="../media/image2.wmf"/><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6.wmf"/><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jpeg"/><Relationship Id="rId2" Type="http://schemas.openxmlformats.org/officeDocument/2006/relationships/hyperlink" Target="file:///D:\gtmc%20user\yukun_zhang\&#26700;&#38754;\&#36710;&#38388;&#20027;&#31649;&#25552;&#39640;&#29677;PPT\&#24191;&#20016;&#36710;&#38388;&#31649;&#29702;-&#26368;&#32456;&#29256;\&#22320;&#38663;&#19982;&#25424;&#27454;.ppt" TargetMode="Externa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wmf"/><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49.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wmf"/><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34.wmf"/><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33.xml"/><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6.wmf"/><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6.wmf"/><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8.png"/><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9.png"/><Relationship Id="rId1"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0.wmf"/><Relationship Id="rId1" Type="http://schemas.openxmlformats.org/officeDocument/2006/relationships/image" Target="../media/image1.png"/></Relationships>
</file>

<file path=ppt/slides/_rels/slide7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2.xml"/><Relationship Id="rId3" Type="http://schemas.openxmlformats.org/officeDocument/2006/relationships/image" Target="../media/image41.emf"/><Relationship Id="rId2" Type="http://schemas.openxmlformats.org/officeDocument/2006/relationships/oleObject" Target="../embeddings/oleObject4.bin"/><Relationship Id="rId1"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2.wmf"/><Relationship Id="rId1" Type="http://schemas.openxmlformats.org/officeDocument/2006/relationships/image" Target="../media/image1.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43.jpeg"/><Relationship Id="rId1"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44.png"/><Relationship Id="rId1" Type="http://schemas.openxmlformats.org/officeDocument/2006/relationships/image" Target="../media/image1.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5.wmf"/><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wmf"/><Relationship Id="rId1" Type="http://schemas.openxmlformats.org/officeDocument/2006/relationships/image" Target="../media/image1.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6.png"/><Relationship Id="rId1"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7.wmf"/><Relationship Id="rId1" Type="http://schemas.openxmlformats.org/officeDocument/2006/relationships/image" Target="../media/image1.png"/></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8.png"/><Relationship Id="rId1" Type="http://schemas.openxmlformats.org/officeDocument/2006/relationships/image" Target="../media/image1.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70" name="Text Box 2"/>
          <p:cNvSpPr txBox="1">
            <a:spLocks noChangeArrowheads="1"/>
          </p:cNvSpPr>
          <p:nvPr/>
        </p:nvSpPr>
        <p:spPr bwMode="auto">
          <a:xfrm>
            <a:off x="920433" y="1988503"/>
            <a:ext cx="8066088" cy="332422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6600" b="1" kern="1200" cap="none" spc="0" normalizeH="0" baseline="0" noProof="0" dirty="0" smtClean="0">
                <a:solidFill>
                  <a:srgbClr val="FF0000"/>
                </a:solidFill>
                <a:effectLst>
                  <a:outerShdw blurRad="38100" dist="38100" dir="2700000" algn="tl">
                    <a:srgbClr val="C0C0C0"/>
                  </a:outerShdw>
                </a:effectLst>
                <a:latin typeface="Planet Benson 2" charset="0"/>
                <a:ea typeface="黑体" panose="02010609060101010101" pitchFamily="49" charset="-122"/>
                <a:cs typeface="+mn-cs"/>
              </a:rPr>
              <a:t>丰田车间管理</a:t>
            </a:r>
            <a:endParaRPr kumimoji="0" lang="zh-CN" altLang="en-US" sz="6600" b="1" kern="1200" cap="none" spc="0" normalizeH="0" baseline="0" noProof="0" dirty="0" smtClean="0">
              <a:solidFill>
                <a:srgbClr val="FF0000"/>
              </a:solidFill>
              <a:effectLst>
                <a:outerShdw blurRad="38100" dist="38100" dir="2700000" algn="tl">
                  <a:srgbClr val="C0C0C0"/>
                </a:outerShdw>
              </a:effectLst>
              <a:latin typeface="Planet Benson 2" charset="0"/>
              <a:ea typeface="黑体" panose="02010609060101010101" pitchFamily="49" charset="-122"/>
              <a:cs typeface="+mn-cs"/>
            </a:endParaRPr>
          </a:p>
          <a:p>
            <a:pPr marR="0" defTabSz="914400">
              <a:spcBef>
                <a:spcPct val="50000"/>
              </a:spcBef>
              <a:buClrTx/>
              <a:buSzTx/>
              <a:buFontTx/>
              <a:buNone/>
              <a:defRPr/>
            </a:pPr>
            <a:endParaRPr kumimoji="0" lang="zh-CN" altLang="en-US" sz="9600" b="1" kern="1200" cap="none" spc="0" normalizeH="0" baseline="0" noProof="0" dirty="0" smtClean="0">
              <a:solidFill>
                <a:srgbClr val="0000CC"/>
              </a:solidFill>
              <a:effectLst>
                <a:outerShdw blurRad="38100" dist="38100" dir="2700000" algn="tl">
                  <a:srgbClr val="C0C0C0"/>
                </a:outerShdw>
              </a:effectLst>
              <a:latin typeface="华文彩云" panose="02010800040101010101" pitchFamily="2" charset="-122"/>
              <a:ea typeface="华文彩云" panose="02010800040101010101" pitchFamily="2" charset="-122"/>
              <a:cs typeface="+mn-cs"/>
            </a:endParaRPr>
          </a:p>
        </p:txBody>
      </p:sp>
      <p:sp>
        <p:nvSpPr>
          <p:cNvPr id="18435" name="Text Box 3"/>
          <p:cNvSpPr txBox="1"/>
          <p:nvPr/>
        </p:nvSpPr>
        <p:spPr>
          <a:xfrm>
            <a:off x="1309688" y="2928938"/>
            <a:ext cx="7175500" cy="823912"/>
          </a:xfrm>
          <a:prstGeom prst="rect">
            <a:avLst/>
          </a:prstGeom>
          <a:noFill/>
          <a:ln w="9525">
            <a:noFill/>
          </a:ln>
        </p:spPr>
        <p:txBody>
          <a:bodyPr>
            <a:spAutoFit/>
          </a:bodyPr>
          <a:p>
            <a:pPr>
              <a:spcBef>
                <a:spcPct val="50000"/>
              </a:spcBef>
            </a:pPr>
            <a:r>
              <a:rPr lang="zh-CN" altLang="en-US" sz="4800" b="1" dirty="0">
                <a:solidFill>
                  <a:srgbClr val="0000CC"/>
                </a:solidFill>
                <a:latin typeface="华文彩云" panose="02010800040101010101" pitchFamily="2" charset="-122"/>
              </a:rPr>
              <a:t>能力提升培训</a:t>
            </a:r>
            <a:endParaRPr lang="zh-CN" altLang="en-US" sz="4800" b="1" dirty="0">
              <a:solidFill>
                <a:srgbClr val="0000CC"/>
              </a:solidFill>
              <a:latin typeface="华文彩云"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7" name="AutoShape 3"/>
          <p:cNvSpPr>
            <a:spLocks noChangeArrowheads="1"/>
          </p:cNvSpPr>
          <p:nvPr/>
        </p:nvSpPr>
        <p:spPr bwMode="auto">
          <a:xfrm>
            <a:off x="0" y="836613"/>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ESI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27651" name="Text Box 4"/>
          <p:cNvSpPr txBox="1"/>
          <p:nvPr/>
        </p:nvSpPr>
        <p:spPr>
          <a:xfrm>
            <a:off x="849313" y="1989138"/>
            <a:ext cx="6192837" cy="1128712"/>
          </a:xfrm>
          <a:prstGeom prst="rect">
            <a:avLst/>
          </a:prstGeom>
          <a:noFill/>
          <a:ln w="9525">
            <a:noFill/>
          </a:ln>
        </p:spPr>
        <p:txBody>
          <a:bodyPr>
            <a:spAutoFit/>
          </a:bodyPr>
          <a:p>
            <a:pPr>
              <a:spcBef>
                <a:spcPct val="50000"/>
              </a:spcBef>
            </a:pPr>
            <a:r>
              <a:rPr lang="zh-CN" altLang="en-US" dirty="0">
                <a:latin typeface="黑体" panose="02010609060101010101" pitchFamily="49" charset="-122"/>
              </a:rPr>
              <a:t>一</a:t>
            </a:r>
            <a:r>
              <a:rPr lang="en-US" altLang="zh-CN" dirty="0">
                <a:latin typeface="黑体" panose="02010609060101010101" pitchFamily="49" charset="-122"/>
              </a:rPr>
              <a:t>.</a:t>
            </a:r>
            <a:r>
              <a:rPr lang="zh-CN" altLang="en-US" dirty="0">
                <a:latin typeface="黑体" panose="02010609060101010101" pitchFamily="49" charset="-122"/>
              </a:rPr>
              <a:t>影响员工满意度的因素</a:t>
            </a:r>
            <a:r>
              <a:rPr lang="en-US" altLang="zh-CN" dirty="0">
                <a:latin typeface="黑体" panose="02010609060101010101" pitchFamily="49" charset="-122"/>
              </a:rPr>
              <a:t>?</a:t>
            </a:r>
            <a:endParaRPr lang="en-US" altLang="zh-CN" dirty="0">
              <a:latin typeface="黑体" panose="02010609060101010101" pitchFamily="49" charset="-122"/>
            </a:endParaRPr>
          </a:p>
          <a:p>
            <a:pPr lvl="1" eaLnBrk="1" hangingPunct="1"/>
            <a:endParaRPr lang="en-US" altLang="zh-CN" sz="3200" dirty="0">
              <a:latin typeface="宋体" panose="02010600030101010101" pitchFamily="2" charset="-122"/>
              <a:ea typeface="宋体" panose="02010600030101010101" pitchFamily="2" charset="-122"/>
            </a:endParaRPr>
          </a:p>
        </p:txBody>
      </p:sp>
      <p:sp>
        <p:nvSpPr>
          <p:cNvPr id="16389" name="Rectangle 5"/>
          <p:cNvSpPr/>
          <p:nvPr>
            <p:ph idx="1"/>
          </p:nvPr>
        </p:nvSpPr>
        <p:spPr>
          <a:xfrm>
            <a:off x="2360613" y="2997200"/>
            <a:ext cx="5545137" cy="3328988"/>
          </a:xfrm>
          <a:noFill/>
          <a:ln>
            <a:noFill/>
          </a:ln>
        </p:spPr>
        <p:txBody>
          <a:bodyPr/>
          <a:p>
            <a:pPr eaLnBrk="1" hangingPunct="1">
              <a:buNone/>
            </a:pPr>
            <a:r>
              <a:rPr lang="zh-CN" altLang="en-US" sz="2000" b="0" dirty="0">
                <a:solidFill>
                  <a:srgbClr val="3333CC"/>
                </a:solidFill>
              </a:rPr>
              <a:t>工作硬环境</a:t>
            </a:r>
            <a:endParaRPr lang="zh-CN" altLang="en-US" sz="2000" b="0" dirty="0">
              <a:solidFill>
                <a:srgbClr val="3333CC"/>
              </a:solidFill>
            </a:endParaRPr>
          </a:p>
          <a:p>
            <a:pPr eaLnBrk="1" hangingPunct="1">
              <a:buNone/>
            </a:pPr>
            <a:r>
              <a:rPr lang="zh-CN" altLang="en-US" sz="2000" b="0" dirty="0">
                <a:solidFill>
                  <a:srgbClr val="3333CC"/>
                </a:solidFill>
              </a:rPr>
              <a:t>工作软环境</a:t>
            </a:r>
            <a:endParaRPr lang="zh-CN" altLang="en-US" sz="2000" b="0" dirty="0">
              <a:solidFill>
                <a:srgbClr val="3333CC"/>
              </a:solidFill>
            </a:endParaRPr>
          </a:p>
          <a:p>
            <a:pPr eaLnBrk="1" hangingPunct="1">
              <a:buNone/>
            </a:pPr>
            <a:r>
              <a:rPr lang="zh-CN" altLang="en-US" sz="2000" b="0" dirty="0">
                <a:solidFill>
                  <a:srgbClr val="3333CC"/>
                </a:solidFill>
              </a:rPr>
              <a:t>工资及福利</a:t>
            </a:r>
            <a:endParaRPr lang="zh-CN" altLang="en-US" sz="2000" b="0" dirty="0">
              <a:solidFill>
                <a:srgbClr val="3333CC"/>
              </a:solidFill>
            </a:endParaRPr>
          </a:p>
          <a:p>
            <a:pPr eaLnBrk="1" hangingPunct="1">
              <a:buNone/>
            </a:pPr>
            <a:r>
              <a:rPr lang="zh-CN" altLang="en-US" sz="2000" b="0" dirty="0">
                <a:solidFill>
                  <a:srgbClr val="3333CC"/>
                </a:solidFill>
              </a:rPr>
              <a:t>员工的发展</a:t>
            </a:r>
            <a:endParaRPr lang="zh-CN" altLang="en-US" sz="2000" b="0" dirty="0">
              <a:solidFill>
                <a:srgbClr val="3333CC"/>
              </a:solidFill>
            </a:endParaRPr>
          </a:p>
          <a:p>
            <a:pPr eaLnBrk="1" hangingPunct="1">
              <a:buNone/>
            </a:pPr>
            <a:r>
              <a:rPr lang="zh-CN" altLang="en-US" sz="2000" b="0" dirty="0">
                <a:solidFill>
                  <a:srgbClr val="3333CC"/>
                </a:solidFill>
              </a:rPr>
              <a:t>员工的社会关系影响</a:t>
            </a:r>
            <a:endParaRPr lang="zh-CN" altLang="en-US" sz="2000" b="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9">
                                            <p:txEl>
                                              <p:charRg st="0" end="6"/>
                                            </p:txEl>
                                          </p:spTgt>
                                        </p:tgtEl>
                                        <p:attrNameLst>
                                          <p:attrName>style.visibility</p:attrName>
                                        </p:attrNameLst>
                                      </p:cBhvr>
                                      <p:to>
                                        <p:strVal val="visible"/>
                                      </p:to>
                                    </p:set>
                                    <p:animEffect transition="in" filter="blinds(horizontal)">
                                      <p:cBhvr>
                                        <p:cTn id="7" dur="500"/>
                                        <p:tgtEl>
                                          <p:spTgt spid="16389">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xEl>
                                              <p:charRg st="6" end="12"/>
                                            </p:txEl>
                                          </p:spTgt>
                                        </p:tgtEl>
                                        <p:attrNameLst>
                                          <p:attrName>style.visibility</p:attrName>
                                        </p:attrNameLst>
                                      </p:cBhvr>
                                      <p:to>
                                        <p:strVal val="visible"/>
                                      </p:to>
                                    </p:set>
                                    <p:animEffect transition="in" filter="blinds(horizontal)">
                                      <p:cBhvr>
                                        <p:cTn id="12" dur="500"/>
                                        <p:tgtEl>
                                          <p:spTgt spid="16389">
                                            <p:txEl>
                                              <p:charRg st="6"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9">
                                            <p:txEl>
                                              <p:charRg st="12" end="18"/>
                                            </p:txEl>
                                          </p:spTgt>
                                        </p:tgtEl>
                                        <p:attrNameLst>
                                          <p:attrName>style.visibility</p:attrName>
                                        </p:attrNameLst>
                                      </p:cBhvr>
                                      <p:to>
                                        <p:strVal val="visible"/>
                                      </p:to>
                                    </p:set>
                                    <p:animEffect transition="in" filter="blinds(horizontal)">
                                      <p:cBhvr>
                                        <p:cTn id="17" dur="500"/>
                                        <p:tgtEl>
                                          <p:spTgt spid="16389">
                                            <p:txEl>
                                              <p:charRg st="12" end="1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9">
                                            <p:txEl>
                                              <p:charRg st="18" end="24"/>
                                            </p:txEl>
                                          </p:spTgt>
                                        </p:tgtEl>
                                        <p:attrNameLst>
                                          <p:attrName>style.visibility</p:attrName>
                                        </p:attrNameLst>
                                      </p:cBhvr>
                                      <p:to>
                                        <p:strVal val="visible"/>
                                      </p:to>
                                    </p:set>
                                    <p:animEffect transition="in" filter="blinds(horizontal)">
                                      <p:cBhvr>
                                        <p:cTn id="22" dur="500"/>
                                        <p:tgtEl>
                                          <p:spTgt spid="16389">
                                            <p:txEl>
                                              <p:charRg st="18" end="2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89">
                                            <p:txEl>
                                              <p:charRg st="24" end="34"/>
                                            </p:txEl>
                                          </p:spTgt>
                                        </p:tgtEl>
                                        <p:attrNameLst>
                                          <p:attrName>style.visibility</p:attrName>
                                        </p:attrNameLst>
                                      </p:cBhvr>
                                      <p:to>
                                        <p:strVal val="visible"/>
                                      </p:to>
                                    </p:set>
                                    <p:animEffect transition="in" filter="blinds(horizontal)">
                                      <p:cBhvr>
                                        <p:cTn id="27" dur="500"/>
                                        <p:tgtEl>
                                          <p:spTgt spid="16389">
                                            <p:txEl>
                                              <p:charRg st="2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6738" name="_s1032"/>
          <p:cNvSpPr>
            <a:spLocks noTextEdit="1"/>
          </p:cNvSpPr>
          <p:nvPr/>
        </p:nvSpPr>
        <p:spPr>
          <a:xfrm>
            <a:off x="7500938" y="549275"/>
            <a:ext cx="2060575" cy="1800225"/>
          </a:xfrm>
          <a:prstGeom prst="ellipse">
            <a:avLst/>
          </a:prstGeom>
          <a:solidFill>
            <a:srgbClr val="FF9933">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6739" name="Rectangle 3"/>
          <p:cNvSpPr/>
          <p:nvPr/>
        </p:nvSpPr>
        <p:spPr>
          <a:xfrm>
            <a:off x="7773988" y="936625"/>
            <a:ext cx="1427162" cy="908050"/>
          </a:xfrm>
          <a:prstGeom prst="rect">
            <a:avLst/>
          </a:prstGeom>
          <a:noFill/>
          <a:ln w="9525">
            <a:noFill/>
          </a:ln>
        </p:spPr>
        <p:txBody>
          <a:bodyPr anchor="ctr" anchorCtr="0"/>
          <a:p>
            <a:pPr algn="r"/>
            <a:r>
              <a:rPr lang="en-US" altLang="zh-CN" sz="2800" b="1" dirty="0">
                <a:solidFill>
                  <a:schemeClr val="tx2"/>
                </a:solidFill>
                <a:latin typeface="黑体" panose="02010609060101010101" pitchFamily="49" charset="-122"/>
              </a:rPr>
              <a:t>5S</a:t>
            </a:r>
            <a:r>
              <a:rPr lang="zh-CN" altLang="en-US" sz="2800" b="1" dirty="0">
                <a:solidFill>
                  <a:schemeClr val="tx2"/>
                </a:solidFill>
                <a:latin typeface="黑体" panose="02010609060101010101" pitchFamily="49" charset="-122"/>
              </a:rPr>
              <a:t>管理</a:t>
            </a:r>
            <a:endParaRPr lang="zh-CN" altLang="en-US" sz="2800" b="1" dirty="0">
              <a:solidFill>
                <a:schemeClr val="tx2"/>
              </a:solidFill>
              <a:latin typeface="黑体" panose="02010609060101010101" pitchFamily="49" charset="-122"/>
            </a:endParaRPr>
          </a:p>
        </p:txBody>
      </p:sp>
      <p:grpSp>
        <p:nvGrpSpPr>
          <p:cNvPr id="2" name="Group 4"/>
          <p:cNvGrpSpPr/>
          <p:nvPr/>
        </p:nvGrpSpPr>
        <p:grpSpPr>
          <a:xfrm>
            <a:off x="495300" y="1196975"/>
            <a:ext cx="8915400" cy="5461000"/>
            <a:chOff x="0" y="0"/>
            <a:chExt cx="5616" cy="3755"/>
          </a:xfrm>
        </p:grpSpPr>
        <p:sp>
          <p:nvSpPr>
            <p:cNvPr id="116742" name="Text Box 5"/>
            <p:cNvSpPr txBox="1"/>
            <p:nvPr/>
          </p:nvSpPr>
          <p:spPr>
            <a:xfrm>
              <a:off x="0" y="1248"/>
              <a:ext cx="364" cy="1539"/>
            </a:xfrm>
            <a:prstGeom prst="rect">
              <a:avLst/>
            </a:prstGeom>
            <a:solidFill>
              <a:srgbClr val="9BDEFF"/>
            </a:solidFill>
            <a:ln w="12700" cap="sq" cmpd="sng">
              <a:solidFill>
                <a:schemeClr val="tx1"/>
              </a:solidFill>
              <a:prstDash val="solid"/>
              <a:miter/>
              <a:headEnd type="none" w="med" len="med"/>
              <a:tailEnd type="none" w="med" len="med"/>
            </a:ln>
          </p:spPr>
          <p:txBody>
            <a:bodyPr>
              <a:spAutoFit/>
            </a:bodyPr>
            <a:p>
              <a:pPr>
                <a:spcBef>
                  <a:spcPct val="50000"/>
                </a:spcBef>
              </a:pPr>
              <a:r>
                <a:rPr lang="zh-CN" altLang="en-US" sz="2000" b="1" dirty="0">
                  <a:latin typeface="楷体_GB2312" pitchFamily="49" charset="-122"/>
                  <a:ea typeface="楷体_GB2312" pitchFamily="49" charset="-122"/>
                </a:rPr>
                <a:t>５Ｓ活动的目的</a:t>
              </a:r>
              <a:endParaRPr lang="zh-CN" altLang="en-US" sz="2000" b="1" dirty="0">
                <a:latin typeface="楷体_GB2312" pitchFamily="49" charset="-122"/>
                <a:ea typeface="楷体_GB2312" pitchFamily="49" charset="-122"/>
              </a:endParaRPr>
            </a:p>
          </p:txBody>
        </p:sp>
        <p:sp>
          <p:nvSpPr>
            <p:cNvPr id="116743" name="Text Box 6"/>
            <p:cNvSpPr txBox="1"/>
            <p:nvPr/>
          </p:nvSpPr>
          <p:spPr>
            <a:xfrm>
              <a:off x="780" y="672"/>
              <a:ext cx="1196" cy="492"/>
            </a:xfrm>
            <a:prstGeom prst="rect">
              <a:avLst/>
            </a:prstGeom>
            <a:solidFill>
              <a:srgbClr val="FFCC99"/>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培养员工的主动性和积极行</a:t>
              </a:r>
              <a:endParaRPr lang="zh-CN" altLang="en-US" sz="2000" b="1" dirty="0">
                <a:latin typeface="楷体_GB2312" pitchFamily="49" charset="-122"/>
                <a:ea typeface="楷体_GB2312" pitchFamily="49" charset="-122"/>
              </a:endParaRPr>
            </a:p>
          </p:txBody>
        </p:sp>
        <p:sp>
          <p:nvSpPr>
            <p:cNvPr id="116744" name="Text Box 7"/>
            <p:cNvSpPr txBox="1"/>
            <p:nvPr/>
          </p:nvSpPr>
          <p:spPr>
            <a:xfrm>
              <a:off x="780" y="1920"/>
              <a:ext cx="1196" cy="701"/>
            </a:xfrm>
            <a:prstGeom prst="rect">
              <a:avLst/>
            </a:prstGeom>
            <a:solidFill>
              <a:srgbClr val="FFCC99"/>
            </a:solidFill>
            <a:ln w="12700" cap="sq" cmpd="sng">
              <a:solidFill>
                <a:schemeClr val="tx1"/>
              </a:solidFill>
              <a:prstDash val="solid"/>
              <a:miter/>
              <a:headEnd type="none" w="med" len="med"/>
              <a:tailEnd type="none" w="med" len="med"/>
            </a:ln>
          </p:spPr>
          <p:txBody>
            <a:bodyPr>
              <a:spAutoFit/>
            </a:bodyPr>
            <a:p>
              <a:pPr>
                <a:spcBef>
                  <a:spcPct val="50000"/>
                </a:spcBef>
              </a:pPr>
              <a:r>
                <a:rPr lang="zh-CN" altLang="en-US" sz="2000" b="1" dirty="0">
                  <a:latin typeface="楷体_GB2312" pitchFamily="49" charset="-122"/>
                  <a:ea typeface="楷体_GB2312" pitchFamily="49" charset="-122"/>
                </a:rPr>
                <a:t>创造人和设备都非常适宜的环境</a:t>
              </a:r>
              <a:endParaRPr lang="zh-CN" altLang="en-US" sz="2000" b="1" dirty="0">
                <a:latin typeface="楷体_GB2312" pitchFamily="49" charset="-122"/>
                <a:ea typeface="楷体_GB2312" pitchFamily="49" charset="-122"/>
              </a:endParaRPr>
            </a:p>
          </p:txBody>
        </p:sp>
        <p:sp>
          <p:nvSpPr>
            <p:cNvPr id="116745" name="Text Box 8"/>
            <p:cNvSpPr txBox="1"/>
            <p:nvPr/>
          </p:nvSpPr>
          <p:spPr>
            <a:xfrm>
              <a:off x="780" y="2976"/>
              <a:ext cx="1196" cy="491"/>
            </a:xfrm>
            <a:prstGeom prst="rect">
              <a:avLst/>
            </a:prstGeom>
            <a:solidFill>
              <a:srgbClr val="FFCC99"/>
            </a:solidFill>
            <a:ln w="12700" cap="sq" cmpd="sng">
              <a:solidFill>
                <a:schemeClr val="tx1"/>
              </a:solidFill>
              <a:prstDash val="solid"/>
              <a:miter/>
              <a:headEnd type="none" w="med" len="med"/>
              <a:tailEnd type="none" w="med" len="med"/>
            </a:ln>
          </p:spPr>
          <p:txBody>
            <a:bodyPr>
              <a:spAutoFit/>
            </a:bodyPr>
            <a:p>
              <a:r>
                <a:rPr lang="zh-CN" altLang="en-US" sz="2000" b="1" dirty="0">
                  <a:latin typeface="楷体_GB2312" pitchFamily="49" charset="-122"/>
                  <a:ea typeface="楷体_GB2312" pitchFamily="49" charset="-122"/>
                </a:rPr>
                <a:t>培养团队及合作精神</a:t>
              </a:r>
              <a:endParaRPr lang="zh-CN" altLang="en-US" sz="2000" b="1" dirty="0">
                <a:latin typeface="楷体_GB2312" pitchFamily="49" charset="-122"/>
                <a:ea typeface="楷体_GB2312" pitchFamily="49" charset="-122"/>
              </a:endParaRPr>
            </a:p>
          </p:txBody>
        </p:sp>
        <p:sp>
          <p:nvSpPr>
            <p:cNvPr id="116746" name="Text Box 9"/>
            <p:cNvSpPr txBox="1"/>
            <p:nvPr/>
          </p:nvSpPr>
          <p:spPr>
            <a:xfrm>
              <a:off x="2392" y="0"/>
              <a:ext cx="1508" cy="491"/>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缩短作业周期，以确保交货期</a:t>
              </a:r>
              <a:endParaRPr lang="zh-CN" altLang="en-US" sz="2000" b="1" dirty="0">
                <a:latin typeface="楷体_GB2312" pitchFamily="49" charset="-122"/>
                <a:ea typeface="楷体_GB2312" pitchFamily="49" charset="-122"/>
              </a:endParaRPr>
            </a:p>
          </p:txBody>
        </p:sp>
        <p:sp>
          <p:nvSpPr>
            <p:cNvPr id="116747" name="Text Box 10"/>
            <p:cNvSpPr txBox="1"/>
            <p:nvPr/>
          </p:nvSpPr>
          <p:spPr>
            <a:xfrm>
              <a:off x="2444" y="624"/>
              <a:ext cx="1404" cy="282"/>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spcBef>
                  <a:spcPct val="50000"/>
                </a:spcBef>
              </a:pPr>
              <a:r>
                <a:rPr lang="zh-CN" altLang="en-US" sz="2000" b="1" dirty="0">
                  <a:latin typeface="楷体_GB2312" pitchFamily="49" charset="-122"/>
                  <a:ea typeface="楷体_GB2312" pitchFamily="49" charset="-122"/>
                </a:rPr>
                <a:t>降低生产成本</a:t>
              </a:r>
              <a:endParaRPr lang="zh-CN" altLang="en-US" sz="2000" b="1" dirty="0">
                <a:latin typeface="楷体_GB2312" pitchFamily="49" charset="-122"/>
                <a:ea typeface="楷体_GB2312" pitchFamily="49" charset="-122"/>
              </a:endParaRPr>
            </a:p>
          </p:txBody>
        </p:sp>
        <p:sp>
          <p:nvSpPr>
            <p:cNvPr id="116748" name="Text Box 11"/>
            <p:cNvSpPr txBox="1"/>
            <p:nvPr/>
          </p:nvSpPr>
          <p:spPr>
            <a:xfrm>
              <a:off x="2392" y="1056"/>
              <a:ext cx="1508" cy="491"/>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spcBef>
                  <a:spcPct val="50000"/>
                </a:spcBef>
              </a:pPr>
              <a:r>
                <a:rPr lang="zh-CN" altLang="en-US" sz="2000" b="1" dirty="0">
                  <a:latin typeface="楷体_GB2312" pitchFamily="49" charset="-122"/>
                  <a:ea typeface="楷体_GB2312" pitchFamily="49" charset="-122"/>
                </a:rPr>
                <a:t>改善零件在库房内的周转律</a:t>
              </a:r>
              <a:endParaRPr lang="zh-CN" altLang="en-US" sz="2000" b="1" dirty="0">
                <a:latin typeface="楷体_GB2312" pitchFamily="49" charset="-122"/>
                <a:ea typeface="楷体_GB2312" pitchFamily="49" charset="-122"/>
              </a:endParaRPr>
            </a:p>
          </p:txBody>
        </p:sp>
        <p:sp>
          <p:nvSpPr>
            <p:cNvPr id="116749" name="Text Box 12"/>
            <p:cNvSpPr txBox="1"/>
            <p:nvPr/>
          </p:nvSpPr>
          <p:spPr>
            <a:xfrm>
              <a:off x="2392" y="1584"/>
              <a:ext cx="1508" cy="281"/>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促成效率的提高</a:t>
              </a:r>
              <a:endParaRPr lang="zh-CN" altLang="en-US" sz="2000" b="1" dirty="0">
                <a:latin typeface="楷体_GB2312" pitchFamily="49" charset="-122"/>
                <a:ea typeface="楷体_GB2312" pitchFamily="49" charset="-122"/>
              </a:endParaRPr>
            </a:p>
          </p:txBody>
        </p:sp>
        <p:sp>
          <p:nvSpPr>
            <p:cNvPr id="116750" name="Text Box 13"/>
            <p:cNvSpPr txBox="1"/>
            <p:nvPr/>
          </p:nvSpPr>
          <p:spPr>
            <a:xfrm>
              <a:off x="2392" y="1920"/>
              <a:ext cx="1560" cy="282"/>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保障企业安全生产</a:t>
              </a:r>
              <a:endParaRPr lang="zh-CN" altLang="en-US" sz="2000" b="1" dirty="0">
                <a:latin typeface="楷体_GB2312" pitchFamily="49" charset="-122"/>
                <a:ea typeface="楷体_GB2312" pitchFamily="49" charset="-122"/>
              </a:endParaRPr>
            </a:p>
          </p:txBody>
        </p:sp>
        <p:sp>
          <p:nvSpPr>
            <p:cNvPr id="116751" name="Text Box 14"/>
            <p:cNvSpPr txBox="1"/>
            <p:nvPr/>
          </p:nvSpPr>
          <p:spPr>
            <a:xfrm>
              <a:off x="2392" y="2304"/>
              <a:ext cx="1560" cy="282"/>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减少甚至消除故障</a:t>
              </a:r>
              <a:endParaRPr lang="zh-CN" altLang="en-US" sz="2000" b="1" dirty="0">
                <a:latin typeface="楷体_GB2312" pitchFamily="49" charset="-122"/>
                <a:ea typeface="楷体_GB2312" pitchFamily="49" charset="-122"/>
              </a:endParaRPr>
            </a:p>
          </p:txBody>
        </p:sp>
        <p:sp>
          <p:nvSpPr>
            <p:cNvPr id="116752" name="Text Box 15"/>
            <p:cNvSpPr txBox="1"/>
            <p:nvPr/>
          </p:nvSpPr>
          <p:spPr>
            <a:xfrm>
              <a:off x="2392" y="2735"/>
              <a:ext cx="1560" cy="492"/>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组织活力化，改善员工的精神面貌</a:t>
              </a:r>
              <a:endParaRPr lang="zh-CN" altLang="en-US" sz="2000" b="1" dirty="0">
                <a:latin typeface="楷体_GB2312" pitchFamily="49" charset="-122"/>
                <a:ea typeface="楷体_GB2312" pitchFamily="49" charset="-122"/>
              </a:endParaRPr>
            </a:p>
          </p:txBody>
        </p:sp>
        <p:sp>
          <p:nvSpPr>
            <p:cNvPr id="116753" name="Text Box 16"/>
            <p:cNvSpPr txBox="1"/>
            <p:nvPr/>
          </p:nvSpPr>
          <p:spPr>
            <a:xfrm>
              <a:off x="2392" y="3264"/>
              <a:ext cx="1560" cy="491"/>
            </a:xfrm>
            <a:prstGeom prst="rect">
              <a:avLst/>
            </a:prstGeom>
            <a:solidFill>
              <a:srgbClr val="FFFFCC"/>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latin typeface="楷体_GB2312" pitchFamily="49" charset="-122"/>
                  <a:ea typeface="楷体_GB2312" pitchFamily="49" charset="-122"/>
                </a:rPr>
                <a:t>改善和提高企业形象</a:t>
              </a:r>
              <a:endParaRPr lang="zh-CN" altLang="en-US" sz="2000" b="1" dirty="0">
                <a:latin typeface="楷体_GB2312" pitchFamily="49" charset="-122"/>
                <a:ea typeface="楷体_GB2312" pitchFamily="49" charset="-122"/>
              </a:endParaRPr>
            </a:p>
          </p:txBody>
        </p:sp>
        <p:sp>
          <p:nvSpPr>
            <p:cNvPr id="116754" name="Text Box 17"/>
            <p:cNvSpPr txBox="1"/>
            <p:nvPr/>
          </p:nvSpPr>
          <p:spPr>
            <a:xfrm>
              <a:off x="4368" y="960"/>
              <a:ext cx="1248" cy="700"/>
            </a:xfrm>
            <a:prstGeom prst="rect">
              <a:avLst/>
            </a:prstGeom>
            <a:solidFill>
              <a:srgbClr val="0000FF"/>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solidFill>
                    <a:schemeClr val="bg1"/>
                  </a:solidFill>
                  <a:latin typeface="楷体_GB2312" pitchFamily="49" charset="-122"/>
                  <a:ea typeface="楷体_GB2312" pitchFamily="49" charset="-122"/>
                </a:rPr>
                <a:t>提高管理水平，改善企业的经营状况</a:t>
              </a:r>
              <a:endParaRPr lang="zh-CN" altLang="en-US" sz="2000" b="1" dirty="0">
                <a:solidFill>
                  <a:schemeClr val="bg1"/>
                </a:solidFill>
                <a:latin typeface="楷体_GB2312" pitchFamily="49" charset="-122"/>
                <a:ea typeface="楷体_GB2312" pitchFamily="49" charset="-122"/>
              </a:endParaRPr>
            </a:p>
          </p:txBody>
        </p:sp>
        <p:sp>
          <p:nvSpPr>
            <p:cNvPr id="116755" name="Text Box 18"/>
            <p:cNvSpPr txBox="1"/>
            <p:nvPr/>
          </p:nvSpPr>
          <p:spPr>
            <a:xfrm>
              <a:off x="4420" y="2784"/>
              <a:ext cx="1196" cy="491"/>
            </a:xfrm>
            <a:prstGeom prst="rect">
              <a:avLst/>
            </a:prstGeom>
            <a:solidFill>
              <a:srgbClr val="0000FF"/>
            </a:solidFill>
            <a:ln w="12700" cap="sq" cmpd="sng">
              <a:solidFill>
                <a:schemeClr val="tx1"/>
              </a:solidFill>
              <a:prstDash val="solid"/>
              <a:miter/>
              <a:headEnd type="none" w="med" len="med"/>
              <a:tailEnd type="none" w="med" len="med"/>
            </a:ln>
          </p:spPr>
          <p:txBody>
            <a:bodyPr>
              <a:spAutoFit/>
            </a:bodyPr>
            <a:p>
              <a:pPr algn="l">
                <a:spcBef>
                  <a:spcPct val="50000"/>
                </a:spcBef>
              </a:pPr>
              <a:r>
                <a:rPr lang="zh-CN" altLang="en-US" sz="2000" b="1" dirty="0">
                  <a:solidFill>
                    <a:schemeClr val="bg1"/>
                  </a:solidFill>
                  <a:latin typeface="楷体_GB2312" pitchFamily="49" charset="-122"/>
                  <a:ea typeface="楷体_GB2312" pitchFamily="49" charset="-122"/>
                </a:rPr>
                <a:t>形成自主改善的机制</a:t>
              </a:r>
              <a:endParaRPr lang="zh-CN" altLang="en-US" sz="2000" b="1" dirty="0">
                <a:solidFill>
                  <a:schemeClr val="bg1"/>
                </a:solidFill>
                <a:latin typeface="楷体_GB2312" pitchFamily="49" charset="-122"/>
                <a:ea typeface="楷体_GB2312" pitchFamily="49" charset="-122"/>
              </a:endParaRPr>
            </a:p>
          </p:txBody>
        </p:sp>
        <p:sp>
          <p:nvSpPr>
            <p:cNvPr id="116756" name="Line 19"/>
            <p:cNvSpPr/>
            <p:nvPr/>
          </p:nvSpPr>
          <p:spPr>
            <a:xfrm>
              <a:off x="3952" y="3024"/>
              <a:ext cx="468" cy="1"/>
            </a:xfrm>
            <a:prstGeom prst="line">
              <a:avLst/>
            </a:prstGeom>
            <a:ln w="12700" cap="sq" cmpd="sng">
              <a:solidFill>
                <a:schemeClr val="tx1"/>
              </a:solidFill>
              <a:prstDash val="solid"/>
              <a:headEnd type="none" w="med" len="med"/>
              <a:tailEnd type="none" w="med" len="med"/>
            </a:ln>
          </p:spPr>
        </p:sp>
        <p:sp>
          <p:nvSpPr>
            <p:cNvPr id="116757" name="Line 20"/>
            <p:cNvSpPr/>
            <p:nvPr/>
          </p:nvSpPr>
          <p:spPr>
            <a:xfrm>
              <a:off x="3900" y="1296"/>
              <a:ext cx="468" cy="1"/>
            </a:xfrm>
            <a:prstGeom prst="line">
              <a:avLst/>
            </a:prstGeom>
            <a:ln w="12700" cap="sq" cmpd="sng">
              <a:solidFill>
                <a:schemeClr val="tx1"/>
              </a:solidFill>
              <a:prstDash val="solid"/>
              <a:headEnd type="none" w="med" len="med"/>
              <a:tailEnd type="none" w="med" len="med"/>
            </a:ln>
          </p:spPr>
        </p:sp>
        <p:sp>
          <p:nvSpPr>
            <p:cNvPr id="116758" name="Line 21"/>
            <p:cNvSpPr/>
            <p:nvPr/>
          </p:nvSpPr>
          <p:spPr>
            <a:xfrm>
              <a:off x="2236" y="240"/>
              <a:ext cx="156" cy="1"/>
            </a:xfrm>
            <a:prstGeom prst="line">
              <a:avLst/>
            </a:prstGeom>
            <a:ln w="12700" cap="sq" cmpd="sng">
              <a:solidFill>
                <a:schemeClr val="tx1"/>
              </a:solidFill>
              <a:prstDash val="solid"/>
              <a:headEnd type="none" w="med" len="med"/>
              <a:tailEnd type="none" w="med" len="med"/>
            </a:ln>
          </p:spPr>
        </p:sp>
        <p:sp>
          <p:nvSpPr>
            <p:cNvPr id="116759" name="Line 22"/>
            <p:cNvSpPr/>
            <p:nvPr/>
          </p:nvSpPr>
          <p:spPr>
            <a:xfrm>
              <a:off x="1976" y="768"/>
              <a:ext cx="468" cy="1"/>
            </a:xfrm>
            <a:prstGeom prst="line">
              <a:avLst/>
            </a:prstGeom>
            <a:ln w="12700" cap="sq" cmpd="sng">
              <a:solidFill>
                <a:schemeClr val="tx1"/>
              </a:solidFill>
              <a:prstDash val="solid"/>
              <a:headEnd type="none" w="med" len="med"/>
              <a:tailEnd type="none" w="med" len="med"/>
            </a:ln>
          </p:spPr>
        </p:sp>
        <p:sp>
          <p:nvSpPr>
            <p:cNvPr id="116760" name="Line 23"/>
            <p:cNvSpPr/>
            <p:nvPr/>
          </p:nvSpPr>
          <p:spPr>
            <a:xfrm>
              <a:off x="2236" y="1728"/>
              <a:ext cx="156" cy="1"/>
            </a:xfrm>
            <a:prstGeom prst="line">
              <a:avLst/>
            </a:prstGeom>
            <a:ln w="12700" cap="sq" cmpd="sng">
              <a:solidFill>
                <a:schemeClr val="tx1"/>
              </a:solidFill>
              <a:prstDash val="solid"/>
              <a:headEnd type="none" w="med" len="med"/>
              <a:tailEnd type="none" w="med" len="med"/>
            </a:ln>
          </p:spPr>
        </p:sp>
        <p:sp>
          <p:nvSpPr>
            <p:cNvPr id="116761" name="Line 24"/>
            <p:cNvSpPr/>
            <p:nvPr/>
          </p:nvSpPr>
          <p:spPr>
            <a:xfrm>
              <a:off x="2236" y="240"/>
              <a:ext cx="0" cy="1488"/>
            </a:xfrm>
            <a:prstGeom prst="line">
              <a:avLst/>
            </a:prstGeom>
            <a:ln w="12700" cap="sq" cmpd="sng">
              <a:solidFill>
                <a:schemeClr val="tx1"/>
              </a:solidFill>
              <a:prstDash val="solid"/>
              <a:headEnd type="none" w="med" len="med"/>
              <a:tailEnd type="none" w="med" len="med"/>
            </a:ln>
          </p:spPr>
        </p:sp>
        <p:sp>
          <p:nvSpPr>
            <p:cNvPr id="116762" name="Line 25"/>
            <p:cNvSpPr/>
            <p:nvPr/>
          </p:nvSpPr>
          <p:spPr>
            <a:xfrm>
              <a:off x="2236" y="2016"/>
              <a:ext cx="156" cy="1"/>
            </a:xfrm>
            <a:prstGeom prst="line">
              <a:avLst/>
            </a:prstGeom>
            <a:ln w="12700" cap="sq" cmpd="sng">
              <a:solidFill>
                <a:schemeClr val="tx1"/>
              </a:solidFill>
              <a:prstDash val="solid"/>
              <a:headEnd type="none" w="med" len="med"/>
              <a:tailEnd type="none" w="med" len="med"/>
            </a:ln>
          </p:spPr>
        </p:sp>
        <p:sp>
          <p:nvSpPr>
            <p:cNvPr id="116763" name="Line 26"/>
            <p:cNvSpPr/>
            <p:nvPr/>
          </p:nvSpPr>
          <p:spPr>
            <a:xfrm>
              <a:off x="2236" y="2400"/>
              <a:ext cx="156" cy="1"/>
            </a:xfrm>
            <a:prstGeom prst="line">
              <a:avLst/>
            </a:prstGeom>
            <a:ln w="12700" cap="sq" cmpd="sng">
              <a:solidFill>
                <a:schemeClr val="tx1"/>
              </a:solidFill>
              <a:prstDash val="solid"/>
              <a:headEnd type="none" w="med" len="med"/>
              <a:tailEnd type="none" w="med" len="med"/>
            </a:ln>
          </p:spPr>
        </p:sp>
        <p:sp>
          <p:nvSpPr>
            <p:cNvPr id="116764" name="Line 27"/>
            <p:cNvSpPr/>
            <p:nvPr/>
          </p:nvSpPr>
          <p:spPr>
            <a:xfrm>
              <a:off x="2236" y="2928"/>
              <a:ext cx="156" cy="1"/>
            </a:xfrm>
            <a:prstGeom prst="line">
              <a:avLst/>
            </a:prstGeom>
            <a:ln w="12700" cap="sq" cmpd="sng">
              <a:solidFill>
                <a:schemeClr val="tx1"/>
              </a:solidFill>
              <a:prstDash val="solid"/>
              <a:headEnd type="none" w="med" len="med"/>
              <a:tailEnd type="none" w="med" len="med"/>
            </a:ln>
          </p:spPr>
        </p:sp>
        <p:sp>
          <p:nvSpPr>
            <p:cNvPr id="116765" name="Line 28"/>
            <p:cNvSpPr/>
            <p:nvPr/>
          </p:nvSpPr>
          <p:spPr>
            <a:xfrm>
              <a:off x="2236" y="3504"/>
              <a:ext cx="156" cy="1"/>
            </a:xfrm>
            <a:prstGeom prst="line">
              <a:avLst/>
            </a:prstGeom>
            <a:ln w="12700" cap="sq" cmpd="sng">
              <a:solidFill>
                <a:schemeClr val="tx1"/>
              </a:solidFill>
              <a:prstDash val="solid"/>
              <a:headEnd type="none" w="med" len="med"/>
              <a:tailEnd type="none" w="med" len="med"/>
            </a:ln>
          </p:spPr>
        </p:sp>
        <p:sp>
          <p:nvSpPr>
            <p:cNvPr id="116766" name="Line 29"/>
            <p:cNvSpPr/>
            <p:nvPr/>
          </p:nvSpPr>
          <p:spPr>
            <a:xfrm>
              <a:off x="2236" y="2928"/>
              <a:ext cx="0" cy="576"/>
            </a:xfrm>
            <a:prstGeom prst="line">
              <a:avLst/>
            </a:prstGeom>
            <a:ln w="12700" cap="sq" cmpd="sng">
              <a:solidFill>
                <a:schemeClr val="tx1"/>
              </a:solidFill>
              <a:prstDash val="solid"/>
              <a:headEnd type="none" w="med" len="med"/>
              <a:tailEnd type="none" w="med" len="med"/>
            </a:ln>
          </p:spPr>
        </p:sp>
        <p:sp>
          <p:nvSpPr>
            <p:cNvPr id="116767" name="Line 30"/>
            <p:cNvSpPr/>
            <p:nvPr/>
          </p:nvSpPr>
          <p:spPr>
            <a:xfrm>
              <a:off x="1976" y="3216"/>
              <a:ext cx="260" cy="1"/>
            </a:xfrm>
            <a:prstGeom prst="line">
              <a:avLst/>
            </a:prstGeom>
            <a:ln w="12700" cap="sq" cmpd="sng">
              <a:solidFill>
                <a:schemeClr val="tx1"/>
              </a:solidFill>
              <a:prstDash val="solid"/>
              <a:headEnd type="none" w="med" len="med"/>
              <a:tailEnd type="none" w="med" len="med"/>
            </a:ln>
          </p:spPr>
        </p:sp>
        <p:sp>
          <p:nvSpPr>
            <p:cNvPr id="116768" name="Line 31"/>
            <p:cNvSpPr/>
            <p:nvPr/>
          </p:nvSpPr>
          <p:spPr>
            <a:xfrm>
              <a:off x="2236" y="2016"/>
              <a:ext cx="0" cy="432"/>
            </a:xfrm>
            <a:prstGeom prst="line">
              <a:avLst/>
            </a:prstGeom>
            <a:ln w="12700" cap="sq" cmpd="sng">
              <a:solidFill>
                <a:schemeClr val="tx1"/>
              </a:solidFill>
              <a:prstDash val="solid"/>
              <a:headEnd type="none" w="med" len="med"/>
              <a:tailEnd type="none" w="med" len="med"/>
            </a:ln>
          </p:spPr>
        </p:sp>
        <p:sp>
          <p:nvSpPr>
            <p:cNvPr id="116769" name="Line 32"/>
            <p:cNvSpPr/>
            <p:nvPr/>
          </p:nvSpPr>
          <p:spPr>
            <a:xfrm>
              <a:off x="1976" y="2208"/>
              <a:ext cx="260" cy="1"/>
            </a:xfrm>
            <a:prstGeom prst="line">
              <a:avLst/>
            </a:prstGeom>
            <a:ln w="12700" cap="sq" cmpd="sng">
              <a:solidFill>
                <a:schemeClr val="tx1"/>
              </a:solidFill>
              <a:prstDash val="solid"/>
              <a:headEnd type="none" w="med" len="med"/>
              <a:tailEnd type="none" w="med" len="med"/>
            </a:ln>
          </p:spPr>
        </p:sp>
        <p:sp>
          <p:nvSpPr>
            <p:cNvPr id="116770" name="Line 33"/>
            <p:cNvSpPr/>
            <p:nvPr/>
          </p:nvSpPr>
          <p:spPr>
            <a:xfrm>
              <a:off x="3952" y="3456"/>
              <a:ext cx="104" cy="1"/>
            </a:xfrm>
            <a:prstGeom prst="line">
              <a:avLst/>
            </a:prstGeom>
            <a:ln w="12700" cap="sq" cmpd="sng">
              <a:solidFill>
                <a:schemeClr val="tx1"/>
              </a:solidFill>
              <a:prstDash val="solid"/>
              <a:headEnd type="none" w="med" len="med"/>
              <a:tailEnd type="none" w="med" len="med"/>
            </a:ln>
          </p:spPr>
        </p:sp>
        <p:sp>
          <p:nvSpPr>
            <p:cNvPr id="116771" name="Line 34"/>
            <p:cNvSpPr/>
            <p:nvPr/>
          </p:nvSpPr>
          <p:spPr>
            <a:xfrm>
              <a:off x="3952" y="2448"/>
              <a:ext cx="104" cy="1"/>
            </a:xfrm>
            <a:prstGeom prst="line">
              <a:avLst/>
            </a:prstGeom>
            <a:ln w="12700" cap="sq" cmpd="sng">
              <a:solidFill>
                <a:schemeClr val="tx1"/>
              </a:solidFill>
              <a:prstDash val="solid"/>
              <a:headEnd type="none" w="med" len="med"/>
              <a:tailEnd type="none" w="med" len="med"/>
            </a:ln>
          </p:spPr>
        </p:sp>
        <p:sp>
          <p:nvSpPr>
            <p:cNvPr id="116772" name="Line 35"/>
            <p:cNvSpPr/>
            <p:nvPr/>
          </p:nvSpPr>
          <p:spPr>
            <a:xfrm>
              <a:off x="3952" y="2016"/>
              <a:ext cx="104" cy="1"/>
            </a:xfrm>
            <a:prstGeom prst="line">
              <a:avLst/>
            </a:prstGeom>
            <a:ln w="12700" cap="sq" cmpd="sng">
              <a:solidFill>
                <a:schemeClr val="tx1"/>
              </a:solidFill>
              <a:prstDash val="solid"/>
              <a:headEnd type="none" w="med" len="med"/>
              <a:tailEnd type="none" w="med" len="med"/>
            </a:ln>
          </p:spPr>
        </p:sp>
        <p:sp>
          <p:nvSpPr>
            <p:cNvPr id="116773" name="Line 36"/>
            <p:cNvSpPr/>
            <p:nvPr/>
          </p:nvSpPr>
          <p:spPr>
            <a:xfrm>
              <a:off x="3848" y="720"/>
              <a:ext cx="208" cy="1"/>
            </a:xfrm>
            <a:prstGeom prst="line">
              <a:avLst/>
            </a:prstGeom>
            <a:ln w="12700" cap="sq" cmpd="sng">
              <a:solidFill>
                <a:schemeClr val="tx1"/>
              </a:solidFill>
              <a:prstDash val="solid"/>
              <a:headEnd type="none" w="med" len="med"/>
              <a:tailEnd type="none" w="med" len="med"/>
            </a:ln>
          </p:spPr>
        </p:sp>
        <p:sp>
          <p:nvSpPr>
            <p:cNvPr id="116774" name="Line 37"/>
            <p:cNvSpPr/>
            <p:nvPr/>
          </p:nvSpPr>
          <p:spPr>
            <a:xfrm>
              <a:off x="3900" y="192"/>
              <a:ext cx="156" cy="1"/>
            </a:xfrm>
            <a:prstGeom prst="line">
              <a:avLst/>
            </a:prstGeom>
            <a:ln w="12700" cap="sq" cmpd="sng">
              <a:solidFill>
                <a:schemeClr val="tx1"/>
              </a:solidFill>
              <a:prstDash val="solid"/>
              <a:headEnd type="none" w="med" len="med"/>
              <a:tailEnd type="none" w="med" len="med"/>
            </a:ln>
          </p:spPr>
        </p:sp>
        <p:sp>
          <p:nvSpPr>
            <p:cNvPr id="116775" name="Line 38"/>
            <p:cNvSpPr/>
            <p:nvPr/>
          </p:nvSpPr>
          <p:spPr>
            <a:xfrm>
              <a:off x="4056" y="192"/>
              <a:ext cx="0" cy="3264"/>
            </a:xfrm>
            <a:prstGeom prst="line">
              <a:avLst/>
            </a:prstGeom>
            <a:ln w="12700" cap="sq" cmpd="sng">
              <a:solidFill>
                <a:schemeClr val="tx1"/>
              </a:solidFill>
              <a:prstDash val="solid"/>
              <a:headEnd type="none" w="med" len="med"/>
              <a:tailEnd type="none" w="med" len="med"/>
            </a:ln>
          </p:spPr>
        </p:sp>
        <p:sp>
          <p:nvSpPr>
            <p:cNvPr id="116776" name="Line 39"/>
            <p:cNvSpPr/>
            <p:nvPr/>
          </p:nvSpPr>
          <p:spPr>
            <a:xfrm>
              <a:off x="624" y="3216"/>
              <a:ext cx="156" cy="1"/>
            </a:xfrm>
            <a:prstGeom prst="line">
              <a:avLst/>
            </a:prstGeom>
            <a:ln w="12700" cap="sq" cmpd="sng">
              <a:solidFill>
                <a:schemeClr val="tx1"/>
              </a:solidFill>
              <a:prstDash val="solid"/>
              <a:headEnd type="none" w="med" len="med"/>
              <a:tailEnd type="none" w="med" len="med"/>
            </a:ln>
          </p:spPr>
        </p:sp>
        <p:sp>
          <p:nvSpPr>
            <p:cNvPr id="116777" name="Line 40"/>
            <p:cNvSpPr/>
            <p:nvPr/>
          </p:nvSpPr>
          <p:spPr>
            <a:xfrm>
              <a:off x="624" y="912"/>
              <a:ext cx="156" cy="1"/>
            </a:xfrm>
            <a:prstGeom prst="line">
              <a:avLst/>
            </a:prstGeom>
            <a:ln w="12700" cap="sq" cmpd="sng">
              <a:solidFill>
                <a:schemeClr val="tx1"/>
              </a:solidFill>
              <a:prstDash val="solid"/>
              <a:headEnd type="none" w="med" len="med"/>
              <a:tailEnd type="none" w="med" len="med"/>
            </a:ln>
          </p:spPr>
        </p:sp>
        <p:sp>
          <p:nvSpPr>
            <p:cNvPr id="116778" name="Line 41"/>
            <p:cNvSpPr/>
            <p:nvPr/>
          </p:nvSpPr>
          <p:spPr>
            <a:xfrm>
              <a:off x="364" y="2208"/>
              <a:ext cx="416" cy="1"/>
            </a:xfrm>
            <a:prstGeom prst="line">
              <a:avLst/>
            </a:prstGeom>
            <a:ln w="12700" cap="sq" cmpd="sng">
              <a:solidFill>
                <a:schemeClr val="tx1"/>
              </a:solidFill>
              <a:prstDash val="solid"/>
              <a:headEnd type="none" w="med" len="med"/>
              <a:tailEnd type="none" w="med" len="med"/>
            </a:ln>
          </p:spPr>
        </p:sp>
        <p:sp>
          <p:nvSpPr>
            <p:cNvPr id="116779" name="Line 42"/>
            <p:cNvSpPr/>
            <p:nvPr/>
          </p:nvSpPr>
          <p:spPr>
            <a:xfrm>
              <a:off x="624" y="912"/>
              <a:ext cx="0" cy="2304"/>
            </a:xfrm>
            <a:prstGeom prst="line">
              <a:avLst/>
            </a:prstGeom>
            <a:ln w="12700" cap="sq" cmpd="sng">
              <a:solidFill>
                <a:schemeClr val="tx1"/>
              </a:solidFill>
              <a:prstDash val="solid"/>
              <a:headEnd type="none" w="med" len="med"/>
              <a:tailEnd type="none" w="med" len="med"/>
            </a:ln>
          </p:spPr>
        </p:sp>
      </p:grpSp>
      <p:sp>
        <p:nvSpPr>
          <p:cNvPr id="109611" name="Rectangle 43"/>
          <p:cNvSpPr/>
          <p:nvPr>
            <p:ph type="title"/>
          </p:nvPr>
        </p:nvSpPr>
        <p:spPr>
          <a:xfrm>
            <a:off x="273050" y="692150"/>
            <a:ext cx="3275013" cy="1081088"/>
          </a:xfrm>
          <a:solidFill>
            <a:srgbClr val="99FF66"/>
          </a:solidFill>
          <a:ln>
            <a:noFill/>
          </a:ln>
          <a:effectLst>
            <a:prstShdw prst="shdw11" dir="16200000">
              <a:schemeClr val="bg2">
                <a:alpha val="50000"/>
              </a:schemeClr>
            </a:prstShdw>
          </a:effectLst>
        </p:spPr>
        <p:txBody>
          <a:bodyPr anchor="ctr" anchorCtr="0"/>
          <a:p>
            <a:pPr algn="l" eaLnBrk="1" hangingPunct="1"/>
            <a:r>
              <a:rPr lang="en-US" altLang="zh-CN" sz="2800" b="1" dirty="0">
                <a:solidFill>
                  <a:schemeClr val="tx1"/>
                </a:solidFill>
                <a:latin typeface="楷体_GB2312" pitchFamily="49" charset="-122"/>
                <a:ea typeface="楷体_GB2312" pitchFamily="49" charset="-122"/>
              </a:rPr>
              <a:t>5S </a:t>
            </a:r>
            <a:r>
              <a:rPr lang="zh-CN" altLang="en-US" sz="2800" b="1" dirty="0">
                <a:solidFill>
                  <a:schemeClr val="tx1"/>
                </a:solidFill>
                <a:latin typeface="楷体_GB2312" pitchFamily="49" charset="-122"/>
                <a:ea typeface="楷体_GB2312" pitchFamily="49" charset="-122"/>
              </a:rPr>
              <a:t>的根本目的：</a:t>
            </a:r>
            <a:br>
              <a:rPr lang="zh-CN" altLang="en-US" sz="2800" b="1" dirty="0">
                <a:solidFill>
                  <a:schemeClr val="tx1"/>
                </a:solidFill>
                <a:latin typeface="楷体_GB2312" pitchFamily="49" charset="-122"/>
                <a:ea typeface="楷体_GB2312" pitchFamily="49" charset="-122"/>
              </a:rPr>
            </a:br>
            <a:r>
              <a:rPr lang="zh-CN" altLang="en-US" sz="2800" b="1" dirty="0">
                <a:solidFill>
                  <a:schemeClr val="tx1"/>
                </a:solidFill>
                <a:latin typeface="楷体_GB2312" pitchFamily="49" charset="-122"/>
                <a:ea typeface="楷体_GB2312" pitchFamily="49" charset="-122"/>
              </a:rPr>
              <a:t>是提高人的素质</a:t>
            </a:r>
            <a:endParaRPr lang="zh-CN" altLang="en-US" sz="2800" b="1" dirty="0">
              <a:solidFill>
                <a:schemeClr val="tx1"/>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9611"/>
                                        </p:tgtEl>
                                        <p:attrNameLst>
                                          <p:attrName>style.visibility</p:attrName>
                                        </p:attrNameLst>
                                      </p:cBhvr>
                                      <p:to>
                                        <p:strVal val="visible"/>
                                      </p:to>
                                    </p:set>
                                    <p:anim calcmode="lin" valueType="num">
                                      <p:cBhvr additive="base">
                                        <p:cTn id="7" dur="500" fill="hold"/>
                                        <p:tgtEl>
                                          <p:spTgt spid="109611"/>
                                        </p:tgtEl>
                                        <p:attrNameLst>
                                          <p:attrName>ppt_x</p:attrName>
                                        </p:attrNameLst>
                                      </p:cBhvr>
                                      <p:tavLst>
                                        <p:tav tm="0">
                                          <p:val>
                                            <p:strVal val="#ppt_x"/>
                                          </p:val>
                                        </p:tav>
                                        <p:tav tm="100000">
                                          <p:val>
                                            <p:strVal val="#ppt_x"/>
                                          </p:val>
                                        </p:tav>
                                      </p:tavLst>
                                    </p:anim>
                                    <p:anim calcmode="lin" valueType="num">
                                      <p:cBhvr additive="base">
                                        <p:cTn id="8" dur="500" fill="hold"/>
                                        <p:tgtEl>
                                          <p:spTgt spid="1096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7762" name="Rectangle 2"/>
          <p:cNvSpPr/>
          <p:nvPr>
            <p:ph type="title"/>
          </p:nvPr>
        </p:nvSpPr>
        <p:spPr>
          <a:xfrm>
            <a:off x="501650" y="549275"/>
            <a:ext cx="8915400" cy="1143000"/>
          </a:xfrm>
          <a:noFill/>
          <a:ln>
            <a:noFill/>
          </a:ln>
        </p:spPr>
        <p:txBody>
          <a:bodyPr/>
          <a:p>
            <a:pPr eaLnBrk="1" hangingPunct="1"/>
            <a:r>
              <a:rPr lang="zh-CN" altLang="en-US" sz="4000" dirty="0">
                <a:latin typeface="黑体" panose="02010609060101010101" pitchFamily="49" charset="-122"/>
              </a:rPr>
              <a:t>第三单元  绩效管理</a:t>
            </a:r>
            <a:endParaRPr lang="zh-CN" altLang="en-US" sz="4000" dirty="0">
              <a:latin typeface="黑体" panose="02010609060101010101" pitchFamily="49" charset="-122"/>
            </a:endParaRPr>
          </a:p>
        </p:txBody>
      </p:sp>
      <p:grpSp>
        <p:nvGrpSpPr>
          <p:cNvPr id="117763" name="Group 3"/>
          <p:cNvGrpSpPr/>
          <p:nvPr/>
        </p:nvGrpSpPr>
        <p:grpSpPr>
          <a:xfrm>
            <a:off x="2792413" y="1916113"/>
            <a:ext cx="4681537" cy="4525962"/>
            <a:chOff x="0" y="0"/>
            <a:chExt cx="2760" cy="2851"/>
          </a:xfrm>
        </p:grpSpPr>
        <p:sp>
          <p:nvSpPr>
            <p:cNvPr id="117764" name="AutoShape 4"/>
            <p:cNvSpPr>
              <a:spLocks noChangeAspect="1" noTextEdit="1"/>
            </p:cNvSpPr>
            <p:nvPr/>
          </p:nvSpPr>
          <p:spPr>
            <a:xfrm>
              <a:off x="0" y="0"/>
              <a:ext cx="2760" cy="2851"/>
            </a:xfrm>
            <a:prstGeom prst="rect">
              <a:avLst/>
            </a:prstGeom>
            <a:noFill/>
            <a:ln w="9525">
              <a:noFill/>
            </a:ln>
          </p:spPr>
          <p:txBody>
            <a:bodyPr/>
            <a:p>
              <a:endParaRPr lang="zh-CN" altLang="en-US"/>
            </a:p>
          </p:txBody>
        </p:sp>
        <p:sp>
          <p:nvSpPr>
            <p:cNvPr id="117765" name="_s675849"/>
            <p:cNvSpPr>
              <a:spLocks noTextEdit="1"/>
            </p:cNvSpPr>
            <p:nvPr/>
          </p:nvSpPr>
          <p:spPr>
            <a:xfrm>
              <a:off x="863" y="514"/>
              <a:ext cx="1035" cy="1035"/>
            </a:xfrm>
            <a:prstGeom prst="ellipse">
              <a:avLst/>
            </a:prstGeom>
            <a:solidFill>
              <a:srgbClr val="0399FF">
                <a:alpha val="50195"/>
              </a:srgbClr>
            </a:solidFill>
            <a:ln w="9525" cap="flat" cmpd="sng">
              <a:solidFill>
                <a:srgbClr val="4B595B"/>
              </a:solidFill>
              <a:prstDash val="solid"/>
              <a:headEnd type="none" w="med" len="med"/>
              <a:tailEnd type="none" w="med" len="med"/>
            </a:ln>
          </p:spPr>
          <p:txBody>
            <a:bodyPr/>
            <a:p>
              <a:endParaRPr lang="zh-CN" altLang="en-US"/>
            </a:p>
          </p:txBody>
        </p:sp>
        <p:sp>
          <p:nvSpPr>
            <p:cNvPr id="117766" name="_s675850"/>
            <p:cNvSpPr/>
            <p:nvPr/>
          </p:nvSpPr>
          <p:spPr>
            <a:xfrm>
              <a:off x="1242" y="152"/>
              <a:ext cx="276" cy="258"/>
            </a:xfrm>
            <a:prstGeom prst="rect">
              <a:avLst/>
            </a:prstGeom>
            <a:noFill/>
            <a:ln w="9525">
              <a:noFill/>
            </a:ln>
          </p:spPr>
          <p:txBody>
            <a:bodyPr wrap="none" lIns="0" tIns="0" rIns="0" bIns="0" anchor="ctr" anchorCtr="0"/>
            <a:p>
              <a:r>
                <a:rPr lang="zh-CN" altLang="en-US" sz="2700" dirty="0">
                  <a:latin typeface="Arial" panose="020B0604020202020204" pitchFamily="34" charset="0"/>
                </a:rPr>
                <a:t>激励理论</a:t>
              </a:r>
              <a:endParaRPr lang="zh-CN" altLang="en-US" sz="2700" dirty="0">
                <a:latin typeface="Arial" panose="020B0604020202020204" pitchFamily="34" charset="0"/>
              </a:endParaRPr>
            </a:p>
          </p:txBody>
        </p:sp>
        <p:sp>
          <p:nvSpPr>
            <p:cNvPr id="117767" name="_s675851"/>
            <p:cNvSpPr>
              <a:spLocks noTextEdit="1"/>
            </p:cNvSpPr>
            <p:nvPr/>
          </p:nvSpPr>
          <p:spPr>
            <a:xfrm>
              <a:off x="1204" y="1104"/>
              <a:ext cx="1035" cy="1035"/>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
          <p:nvSpPr>
            <p:cNvPr id="117768" name="_s675852"/>
            <p:cNvSpPr/>
            <p:nvPr/>
          </p:nvSpPr>
          <p:spPr>
            <a:xfrm>
              <a:off x="2259" y="1932"/>
              <a:ext cx="276" cy="258"/>
            </a:xfrm>
            <a:prstGeom prst="rect">
              <a:avLst/>
            </a:prstGeom>
            <a:noFill/>
            <a:ln w="9525">
              <a:noFill/>
            </a:ln>
          </p:spPr>
          <p:txBody>
            <a:bodyPr wrap="none" lIns="0" tIns="0" rIns="0" bIns="0" anchor="ctr" anchorCtr="0"/>
            <a:p>
              <a:r>
                <a:rPr lang="zh-CN" altLang="en-US" sz="2700" dirty="0">
                  <a:latin typeface="Arial" panose="020B0604020202020204" pitchFamily="34" charset="0"/>
                </a:rPr>
                <a:t>绩效管理</a:t>
              </a:r>
              <a:endParaRPr lang="zh-CN" altLang="en-US" sz="2700" dirty="0">
                <a:latin typeface="Arial" panose="020B0604020202020204" pitchFamily="34" charset="0"/>
              </a:endParaRPr>
            </a:p>
          </p:txBody>
        </p:sp>
        <p:sp>
          <p:nvSpPr>
            <p:cNvPr id="117769" name="_s675853"/>
            <p:cNvSpPr>
              <a:spLocks noTextEdit="1"/>
            </p:cNvSpPr>
            <p:nvPr/>
          </p:nvSpPr>
          <p:spPr>
            <a:xfrm>
              <a:off x="522" y="1105"/>
              <a:ext cx="1035" cy="1035"/>
            </a:xfrm>
            <a:prstGeom prst="ellipse">
              <a:avLst/>
            </a:prstGeom>
            <a:solidFill>
              <a:srgbClr val="F1FD09">
                <a:alpha val="50195"/>
              </a:srgbClr>
            </a:solidFill>
            <a:ln w="9525" cap="flat" cmpd="sng">
              <a:solidFill>
                <a:srgbClr val="F1FD09"/>
              </a:solidFill>
              <a:prstDash val="solid"/>
              <a:headEnd type="none" w="med" len="med"/>
              <a:tailEnd type="none" w="med" len="med"/>
            </a:ln>
          </p:spPr>
          <p:txBody>
            <a:bodyPr/>
            <a:p>
              <a:endParaRPr lang="zh-CN" altLang="en-US"/>
            </a:p>
          </p:txBody>
        </p:sp>
        <p:sp>
          <p:nvSpPr>
            <p:cNvPr id="117770" name="_s675854"/>
            <p:cNvSpPr/>
            <p:nvPr/>
          </p:nvSpPr>
          <p:spPr>
            <a:xfrm>
              <a:off x="225" y="1932"/>
              <a:ext cx="276" cy="258"/>
            </a:xfrm>
            <a:prstGeom prst="rect">
              <a:avLst/>
            </a:prstGeom>
            <a:noFill/>
            <a:ln w="9525">
              <a:noFill/>
            </a:ln>
          </p:spPr>
          <p:txBody>
            <a:bodyPr wrap="none" lIns="0" tIns="0" rIns="0" bIns="0" anchor="ctr" anchorCtr="0"/>
            <a:p>
              <a:r>
                <a:rPr lang="zh-CN" altLang="en-US" sz="2700" dirty="0">
                  <a:latin typeface="Arial" panose="020B0604020202020204" pitchFamily="34" charset="0"/>
                </a:rPr>
                <a:t>管理与领导</a:t>
              </a:r>
              <a:endParaRPr lang="zh-CN" altLang="en-US" sz="2700" dirty="0">
                <a:latin typeface="Arial" panose="020B0604020202020204" pitchFamily="34" charset="0"/>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9" name="Rectangle 2"/>
          <p:cNvSpPr/>
          <p:nvPr>
            <p:ph type="title"/>
          </p:nvPr>
        </p:nvSpPr>
        <p:spPr>
          <a:xfrm>
            <a:off x="2432050" y="1196975"/>
            <a:ext cx="6985000" cy="990600"/>
          </a:xfrm>
          <a:noFill/>
          <a:ln>
            <a:noFill/>
          </a:ln>
        </p:spPr>
        <p:txBody>
          <a:bodyPr/>
          <a:p>
            <a:pPr algn="r" eaLnBrk="1" hangingPunct="1"/>
            <a:r>
              <a:rPr lang="zh-CN" altLang="en-US" sz="3600" dirty="0">
                <a:solidFill>
                  <a:schemeClr val="tx1"/>
                </a:solidFill>
                <a:latin typeface="黑体" panose="02010609060101010101" pitchFamily="49" charset="-122"/>
              </a:rPr>
              <a:t>马斯洛的需求层次理论</a:t>
            </a:r>
            <a:endParaRPr lang="zh-CN" altLang="en-US" sz="3600" dirty="0">
              <a:solidFill>
                <a:schemeClr val="tx1"/>
              </a:solidFill>
              <a:latin typeface="黑体" panose="02010609060101010101" pitchFamily="49" charset="-122"/>
            </a:endParaRPr>
          </a:p>
        </p:txBody>
      </p:sp>
      <p:sp>
        <p:nvSpPr>
          <p:cNvPr id="4100" name="Rectangle 3"/>
          <p:cNvSpPr/>
          <p:nvPr>
            <p:ph idx="1"/>
          </p:nvPr>
        </p:nvSpPr>
        <p:spPr>
          <a:xfrm>
            <a:off x="2520950" y="2060575"/>
            <a:ext cx="6824663" cy="1873250"/>
          </a:xfrm>
          <a:noFill/>
          <a:ln>
            <a:noFill/>
          </a:ln>
        </p:spPr>
        <p:txBody>
          <a:bodyPr/>
          <a:p>
            <a:pPr eaLnBrk="1" hangingPunct="1">
              <a:lnSpc>
                <a:spcPct val="110000"/>
              </a:lnSpc>
              <a:buNone/>
            </a:pPr>
            <a:r>
              <a:rPr lang="en-US" altLang="zh-CN" sz="2400" dirty="0"/>
              <a:t>A. H. Maslow</a:t>
            </a:r>
            <a:r>
              <a:rPr lang="zh-CN" altLang="en-US" sz="2400" dirty="0"/>
              <a:t>：</a:t>
            </a:r>
            <a:r>
              <a:rPr lang="en-US" altLang="zh-CN" sz="2400" dirty="0"/>
              <a:t>Hierarchy of Needs theory </a:t>
            </a:r>
            <a:endParaRPr lang="en-US" altLang="zh-CN" sz="2400" dirty="0"/>
          </a:p>
          <a:p>
            <a:pPr eaLnBrk="1" hangingPunct="1">
              <a:lnSpc>
                <a:spcPct val="110000"/>
              </a:lnSpc>
              <a:buNone/>
            </a:pPr>
            <a:r>
              <a:rPr lang="zh-CN" altLang="en-US" sz="2400" dirty="0"/>
              <a:t>人的需求分</a:t>
            </a:r>
            <a:r>
              <a:rPr lang="en-US" altLang="zh-CN" sz="2400" dirty="0"/>
              <a:t>5</a:t>
            </a:r>
            <a:r>
              <a:rPr lang="zh-CN" altLang="en-US" sz="2400" dirty="0"/>
              <a:t>个等级：</a:t>
            </a:r>
            <a:endParaRPr lang="zh-CN" altLang="en-US" sz="2400" dirty="0"/>
          </a:p>
        </p:txBody>
      </p:sp>
      <p:sp>
        <p:nvSpPr>
          <p:cNvPr id="4101" name="AutoShape 4"/>
          <p:cNvSpPr/>
          <p:nvPr/>
        </p:nvSpPr>
        <p:spPr>
          <a:xfrm rot="10800000">
            <a:off x="4856163" y="3476625"/>
            <a:ext cx="2806700" cy="3048000"/>
          </a:xfrm>
          <a:custGeom>
            <a:avLst/>
            <a:gdLst>
              <a:gd name="txL" fmla="*/ 4500 w 21600"/>
              <a:gd name="txT" fmla="*/ 4500 h 21600"/>
              <a:gd name="txR" fmla="*/ 17100 w 21600"/>
              <a:gd name="txB" fmla="*/ 17100 h 21600"/>
            </a:gdLst>
            <a:ahLst/>
            <a:cxnLst>
              <a:cxn ang="0">
                <a:pos x="2455863" y="1524000"/>
              </a:cxn>
              <a:cxn ang="0">
                <a:pos x="1403350" y="3048000"/>
              </a:cxn>
              <a:cxn ang="0">
                <a:pos x="350838" y="1524000"/>
              </a:cxn>
              <a:cxn ang="0">
                <a:pos x="1403350" y="0"/>
              </a:cxn>
            </a:cxnLst>
            <a:rect l="txL" t="txT" r="txR" b="txB"/>
            <a:pathLst>
              <a:path w="21600" h="21600">
                <a:moveTo>
                  <a:pt x="0" y="0"/>
                </a:moveTo>
                <a:lnTo>
                  <a:pt x="5400" y="21600"/>
                </a:lnTo>
                <a:lnTo>
                  <a:pt x="16200" y="21600"/>
                </a:lnTo>
                <a:lnTo>
                  <a:pt x="21600" y="0"/>
                </a:lnTo>
                <a:close/>
              </a:path>
            </a:pathLst>
          </a:custGeom>
          <a:gradFill rotWithShape="1">
            <a:gsLst>
              <a:gs pos="0">
                <a:srgbClr val="FFFFFF"/>
              </a:gs>
              <a:gs pos="50000">
                <a:srgbClr val="99CCFF"/>
              </a:gs>
              <a:gs pos="100000">
                <a:srgbClr val="FFFFFF"/>
              </a:gs>
            </a:gsLst>
            <a:lin ang="0" scaled="1"/>
            <a:tileRect/>
          </a:gradFill>
          <a:ln w="9525" cap="flat" cmpd="sng">
            <a:solidFill>
              <a:srgbClr val="0000FF"/>
            </a:solidFill>
            <a:prstDash val="solid"/>
            <a:miter/>
            <a:headEnd type="none" w="med" len="med"/>
            <a:tailEnd type="none" w="med" len="med"/>
          </a:ln>
        </p:spPr>
        <p:txBody>
          <a:bodyPr rot="10800000" wrap="none" anchor="ctr" anchorCtr="0"/>
          <a:p>
            <a:endParaRPr lang="zh-CN" altLang="en-US" sz="2000" dirty="0">
              <a:solidFill>
                <a:srgbClr val="000099"/>
              </a:solidFill>
              <a:latin typeface="Times New Roman" panose="02020603050405020304" pitchFamily="18" charset="0"/>
            </a:endParaRPr>
          </a:p>
        </p:txBody>
      </p:sp>
      <p:sp>
        <p:nvSpPr>
          <p:cNvPr id="4102" name="未知"/>
          <p:cNvSpPr/>
          <p:nvPr/>
        </p:nvSpPr>
        <p:spPr>
          <a:xfrm>
            <a:off x="5322888" y="4700588"/>
            <a:ext cx="1911350" cy="7937"/>
          </a:xfrm>
          <a:custGeom>
            <a:avLst/>
            <a:gdLst>
              <a:gd name="txL" fmla="*/ 0 w 1111"/>
              <a:gd name="txT" fmla="*/ 0 h 5"/>
              <a:gd name="txR" fmla="*/ 1111 w 1111"/>
              <a:gd name="txB" fmla="*/ 5 h 5"/>
            </a:gdLst>
            <a:ahLst/>
            <a:cxnLst>
              <a:cxn ang="0">
                <a:pos x="0" y="0"/>
              </a:cxn>
              <a:cxn ang="0">
                <a:pos x="1111" y="5"/>
              </a:cxn>
            </a:cxnLst>
            <a:rect l="txL" t="txT" r="txR" b="txB"/>
            <a:pathLst>
              <a:path w="1111" h="5">
                <a:moveTo>
                  <a:pt x="0" y="0"/>
                </a:moveTo>
                <a:lnTo>
                  <a:pt x="1111" y="5"/>
                </a:lnTo>
              </a:path>
            </a:pathLst>
          </a:custGeom>
          <a:noFill/>
          <a:ln w="9525" cap="flat" cmpd="sng">
            <a:solidFill>
              <a:srgbClr val="0000FF"/>
            </a:solidFill>
            <a:prstDash val="solid"/>
            <a:roun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4103" name="Line 6"/>
          <p:cNvSpPr/>
          <p:nvPr/>
        </p:nvSpPr>
        <p:spPr>
          <a:xfrm>
            <a:off x="5122863" y="5316538"/>
            <a:ext cx="2228850" cy="0"/>
          </a:xfrm>
          <a:prstGeom prst="line">
            <a:avLst/>
          </a:prstGeom>
          <a:ln w="9525" cap="flat" cmpd="sng">
            <a:solidFill>
              <a:srgbClr val="0000FF"/>
            </a:solidFill>
            <a:prstDash val="solid"/>
            <a:headEnd type="none" w="med" len="med"/>
            <a:tailEnd type="none" w="med" len="med"/>
          </a:ln>
        </p:spPr>
      </p:sp>
      <p:sp>
        <p:nvSpPr>
          <p:cNvPr id="4104" name="Line 7"/>
          <p:cNvSpPr/>
          <p:nvPr/>
        </p:nvSpPr>
        <p:spPr>
          <a:xfrm>
            <a:off x="5021263" y="5915025"/>
            <a:ext cx="2476500" cy="0"/>
          </a:xfrm>
          <a:prstGeom prst="line">
            <a:avLst/>
          </a:prstGeom>
          <a:ln w="9525" cap="flat" cmpd="sng">
            <a:solidFill>
              <a:srgbClr val="0000FF"/>
            </a:solidFill>
            <a:prstDash val="solid"/>
            <a:headEnd type="none" w="med" len="med"/>
            <a:tailEnd type="none" w="med" len="med"/>
          </a:ln>
        </p:spPr>
      </p:sp>
      <p:sp>
        <p:nvSpPr>
          <p:cNvPr id="4105" name="Line 8"/>
          <p:cNvSpPr/>
          <p:nvPr/>
        </p:nvSpPr>
        <p:spPr>
          <a:xfrm>
            <a:off x="5434013" y="4079875"/>
            <a:ext cx="1651000" cy="0"/>
          </a:xfrm>
          <a:prstGeom prst="line">
            <a:avLst/>
          </a:prstGeom>
          <a:ln w="9525" cap="flat" cmpd="sng">
            <a:solidFill>
              <a:srgbClr val="0000FF"/>
            </a:solidFill>
            <a:prstDash val="solid"/>
            <a:headEnd type="none" w="med" len="med"/>
            <a:tailEnd type="none" w="med" len="med"/>
          </a:ln>
        </p:spPr>
      </p:sp>
      <p:sp>
        <p:nvSpPr>
          <p:cNvPr id="4106" name="Rectangle 9"/>
          <p:cNvSpPr/>
          <p:nvPr/>
        </p:nvSpPr>
        <p:spPr>
          <a:xfrm>
            <a:off x="5622925" y="3576638"/>
            <a:ext cx="1778000" cy="381000"/>
          </a:xfrm>
          <a:prstGeom prst="rect">
            <a:avLst/>
          </a:prstGeom>
          <a:noFill/>
          <a:ln w="9525">
            <a:noFill/>
          </a:ln>
        </p:spPr>
        <p:txBody>
          <a:bodyPr anchor="ctr" anchorCtr="0"/>
          <a:p>
            <a:pPr algn="l"/>
            <a:r>
              <a:rPr lang="zh-CN" altLang="en-US" sz="2000" dirty="0">
                <a:solidFill>
                  <a:srgbClr val="000099"/>
                </a:solidFill>
                <a:latin typeface="Arial Black" panose="020B0A04020102020204" pitchFamily="34" charset="0"/>
              </a:rPr>
              <a:t>自我实现</a:t>
            </a:r>
            <a:endParaRPr lang="zh-CN" altLang="en-US" sz="2000" dirty="0">
              <a:solidFill>
                <a:srgbClr val="000099"/>
              </a:solidFill>
              <a:latin typeface="Arial Black" panose="020B0A04020102020204" pitchFamily="34" charset="0"/>
            </a:endParaRPr>
          </a:p>
        </p:txBody>
      </p:sp>
      <p:sp>
        <p:nvSpPr>
          <p:cNvPr id="4107" name="Rectangle 10"/>
          <p:cNvSpPr/>
          <p:nvPr/>
        </p:nvSpPr>
        <p:spPr>
          <a:xfrm>
            <a:off x="5624513" y="4197350"/>
            <a:ext cx="1776412" cy="381000"/>
          </a:xfrm>
          <a:prstGeom prst="rect">
            <a:avLst/>
          </a:prstGeom>
          <a:noFill/>
          <a:ln w="9525">
            <a:noFill/>
          </a:ln>
        </p:spPr>
        <p:txBody>
          <a:bodyPr anchor="ctr" anchorCtr="0"/>
          <a:p>
            <a:pPr algn="l"/>
            <a:r>
              <a:rPr lang="zh-CN" altLang="en-US" sz="2000" dirty="0">
                <a:solidFill>
                  <a:srgbClr val="000099"/>
                </a:solidFill>
                <a:latin typeface="Arial Black" panose="020B0A04020102020204" pitchFamily="34" charset="0"/>
              </a:rPr>
              <a:t>   尊重</a:t>
            </a:r>
            <a:endParaRPr lang="zh-CN" altLang="en-US" sz="2000" dirty="0">
              <a:solidFill>
                <a:srgbClr val="000099"/>
              </a:solidFill>
              <a:latin typeface="Arial Black" panose="020B0A04020102020204" pitchFamily="34" charset="0"/>
            </a:endParaRPr>
          </a:p>
        </p:txBody>
      </p:sp>
      <p:sp>
        <p:nvSpPr>
          <p:cNvPr id="4108" name="Rectangle 11"/>
          <p:cNvSpPr/>
          <p:nvPr/>
        </p:nvSpPr>
        <p:spPr>
          <a:xfrm>
            <a:off x="5603875" y="4848225"/>
            <a:ext cx="1778000" cy="381000"/>
          </a:xfrm>
          <a:prstGeom prst="rect">
            <a:avLst/>
          </a:prstGeom>
          <a:noFill/>
          <a:ln w="9525">
            <a:noFill/>
          </a:ln>
        </p:spPr>
        <p:txBody>
          <a:bodyPr anchor="ctr" anchorCtr="0"/>
          <a:p>
            <a:pPr algn="l"/>
            <a:r>
              <a:rPr lang="zh-CN" altLang="en-US" sz="2000" dirty="0">
                <a:solidFill>
                  <a:srgbClr val="000099"/>
                </a:solidFill>
                <a:latin typeface="Arial Black" panose="020B0A04020102020204" pitchFamily="34" charset="0"/>
              </a:rPr>
              <a:t>   社交</a:t>
            </a:r>
            <a:endParaRPr lang="zh-CN" altLang="en-US" sz="2000" dirty="0">
              <a:solidFill>
                <a:srgbClr val="000099"/>
              </a:solidFill>
              <a:latin typeface="Arial Black" panose="020B0A04020102020204" pitchFamily="34" charset="0"/>
            </a:endParaRPr>
          </a:p>
        </p:txBody>
      </p:sp>
      <p:sp>
        <p:nvSpPr>
          <p:cNvPr id="4109" name="Rectangle 12"/>
          <p:cNvSpPr/>
          <p:nvPr/>
        </p:nvSpPr>
        <p:spPr>
          <a:xfrm>
            <a:off x="5884863" y="5399088"/>
            <a:ext cx="1350962" cy="363537"/>
          </a:xfrm>
          <a:prstGeom prst="rect">
            <a:avLst/>
          </a:prstGeom>
          <a:noFill/>
          <a:ln w="9525">
            <a:noFill/>
          </a:ln>
        </p:spPr>
        <p:txBody>
          <a:bodyPr anchor="ctr" anchorCtr="0"/>
          <a:p>
            <a:pPr algn="l"/>
            <a:r>
              <a:rPr lang="zh-CN" altLang="en-US" sz="2000" dirty="0">
                <a:solidFill>
                  <a:srgbClr val="000099"/>
                </a:solidFill>
                <a:latin typeface="Arial Black" panose="020B0A04020102020204" pitchFamily="34" charset="0"/>
              </a:rPr>
              <a:t>安全</a:t>
            </a:r>
            <a:endParaRPr lang="zh-CN" altLang="en-US" sz="2000" dirty="0">
              <a:solidFill>
                <a:srgbClr val="000099"/>
              </a:solidFill>
              <a:latin typeface="Arial Black" panose="020B0A04020102020204" pitchFamily="34" charset="0"/>
            </a:endParaRPr>
          </a:p>
        </p:txBody>
      </p:sp>
      <p:sp>
        <p:nvSpPr>
          <p:cNvPr id="4110" name="Rectangle 13"/>
          <p:cNvSpPr/>
          <p:nvPr/>
        </p:nvSpPr>
        <p:spPr>
          <a:xfrm>
            <a:off x="5902325" y="5991225"/>
            <a:ext cx="1282700" cy="381000"/>
          </a:xfrm>
          <a:prstGeom prst="rect">
            <a:avLst/>
          </a:prstGeom>
          <a:noFill/>
          <a:ln w="9525">
            <a:noFill/>
          </a:ln>
        </p:spPr>
        <p:txBody>
          <a:bodyPr anchor="ctr" anchorCtr="0"/>
          <a:p>
            <a:pPr algn="l"/>
            <a:r>
              <a:rPr lang="zh-CN" altLang="en-US" sz="2000" dirty="0">
                <a:solidFill>
                  <a:srgbClr val="000099"/>
                </a:solidFill>
                <a:latin typeface="Arial Black" panose="020B0A04020102020204" pitchFamily="34" charset="0"/>
              </a:rPr>
              <a:t>生理</a:t>
            </a:r>
            <a:endParaRPr lang="zh-CN" altLang="en-US" sz="2000" dirty="0">
              <a:solidFill>
                <a:srgbClr val="000099"/>
              </a:solidFill>
              <a:latin typeface="Arial Black" panose="020B0A04020102020204" pitchFamily="34" charset="0"/>
            </a:endParaRPr>
          </a:p>
        </p:txBody>
      </p:sp>
      <p:graphicFrame>
        <p:nvGraphicFramePr>
          <p:cNvPr id="4098" name="Object 14"/>
          <p:cNvGraphicFramePr>
            <a:graphicFrameLocks noChangeAspect="1"/>
          </p:cNvGraphicFramePr>
          <p:nvPr/>
        </p:nvGraphicFramePr>
        <p:xfrm>
          <a:off x="776288" y="4076700"/>
          <a:ext cx="2768600" cy="2438400"/>
        </p:xfrm>
        <a:graphic>
          <a:graphicData uri="http://schemas.openxmlformats.org/presentationml/2006/ole">
            <mc:AlternateContent xmlns:mc="http://schemas.openxmlformats.org/markup-compatibility/2006">
              <mc:Choice xmlns:v="urn:schemas-microsoft-com:vml" Requires="v">
                <p:oleObj spid="_x0000_s3080" name="" r:id="rId2" imgW="3886200" imgH="3944620" progId="MS_ClipArt_Gallery.2">
                  <p:embed/>
                </p:oleObj>
              </mc:Choice>
              <mc:Fallback>
                <p:oleObj name="" r:id="rId2" imgW="3886200" imgH="3944620" progId="MS_ClipArt_Gallery.2">
                  <p:embed/>
                  <p:pic>
                    <p:nvPicPr>
                      <p:cNvPr id="0" name="图片 3079"/>
                      <p:cNvPicPr/>
                      <p:nvPr/>
                    </p:nvPicPr>
                    <p:blipFill>
                      <a:blip r:embed="rId3"/>
                      <a:stretch>
                        <a:fillRect/>
                      </a:stretch>
                    </p:blipFill>
                    <p:spPr>
                      <a:xfrm>
                        <a:off x="776288" y="4076700"/>
                        <a:ext cx="2768600" cy="2438400"/>
                      </a:xfrm>
                      <a:prstGeom prst="rect">
                        <a:avLst/>
                      </a:prstGeom>
                      <a:noFill/>
                      <a:ln w="38100">
                        <a:noFill/>
                        <a:miter/>
                      </a:ln>
                    </p:spPr>
                  </p:pic>
                </p:oleObj>
              </mc:Fallback>
            </mc:AlternateContent>
          </a:graphicData>
        </a:graphic>
      </p:graphicFrame>
      <p:sp>
        <p:nvSpPr>
          <p:cNvPr id="4111" name="_s1028"/>
          <p:cNvSpPr>
            <a:spLocks noTextEdit="1"/>
          </p:cNvSpPr>
          <p:nvPr/>
        </p:nvSpPr>
        <p:spPr>
          <a:xfrm>
            <a:off x="488950" y="981075"/>
            <a:ext cx="1755775" cy="1643063"/>
          </a:xfrm>
          <a:prstGeom prst="ellipse">
            <a:avLst/>
          </a:prstGeom>
          <a:solidFill>
            <a:srgbClr val="0399FF">
              <a:alpha val="50195"/>
            </a:srgbClr>
          </a:solidFill>
          <a:ln w="9525" cap="flat" cmpd="sng">
            <a:solidFill>
              <a:srgbClr val="4B595B"/>
            </a:solidFill>
            <a:prstDash val="solid"/>
            <a:headEnd type="none" w="med" len="med"/>
            <a:tailEnd type="none" w="med" len="med"/>
          </a:ln>
        </p:spPr>
        <p:txBody>
          <a:bodyPr/>
          <a:p>
            <a:endParaRPr lang="zh-CN" altLang="en-US"/>
          </a:p>
        </p:txBody>
      </p:sp>
      <p:sp>
        <p:nvSpPr>
          <p:cNvPr id="4112" name="Text Box 16"/>
          <p:cNvSpPr txBox="1"/>
          <p:nvPr/>
        </p:nvSpPr>
        <p:spPr>
          <a:xfrm>
            <a:off x="930275" y="1382713"/>
            <a:ext cx="792163" cy="823912"/>
          </a:xfrm>
          <a:prstGeom prst="rect">
            <a:avLst/>
          </a:prstGeom>
          <a:noFill/>
          <a:ln w="9525">
            <a:noFill/>
          </a:ln>
        </p:spPr>
        <p:txBody>
          <a:bodyPr wrap="none">
            <a:spAutoFit/>
          </a:bodyPr>
          <a:p>
            <a:r>
              <a:rPr lang="zh-CN" altLang="en-US" sz="2400" dirty="0">
                <a:latin typeface="Arial" panose="020B0604020202020204" pitchFamily="34" charset="0"/>
              </a:rPr>
              <a:t>激励</a:t>
            </a:r>
            <a:endParaRPr lang="zh-CN" altLang="en-US" sz="2400" dirty="0">
              <a:latin typeface="Arial" panose="020B0604020202020204" pitchFamily="34" charset="0"/>
            </a:endParaRPr>
          </a:p>
          <a:p>
            <a:r>
              <a:rPr lang="zh-CN" altLang="en-US" sz="2400" dirty="0">
                <a:latin typeface="Arial" panose="020B0604020202020204" pitchFamily="34" charset="0"/>
              </a:rPr>
              <a:t>理论</a:t>
            </a:r>
            <a:endParaRPr lang="zh-CN" altLang="en-US" sz="2400" dirty="0">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8786" name="Rectangle 2"/>
          <p:cNvSpPr/>
          <p:nvPr/>
        </p:nvSpPr>
        <p:spPr>
          <a:xfrm>
            <a:off x="996950" y="765175"/>
            <a:ext cx="8420100" cy="990600"/>
          </a:xfrm>
          <a:prstGeom prst="rect">
            <a:avLst/>
          </a:prstGeom>
          <a:noFill/>
          <a:ln w="9525">
            <a:noFill/>
          </a:ln>
        </p:spPr>
        <p:txBody>
          <a:bodyPr anchor="ctr" anchorCtr="0"/>
          <a:p>
            <a:pPr algn="r"/>
            <a:r>
              <a:rPr lang="zh-CN" altLang="en-US" dirty="0">
                <a:latin typeface="Arial Black" panose="020B0A04020102020204" pitchFamily="34" charset="0"/>
              </a:rPr>
              <a:t>赫兹伯格的双因素理论</a:t>
            </a:r>
            <a:endParaRPr lang="zh-CN" altLang="en-US" sz="3200" dirty="0">
              <a:latin typeface="Arial Black" panose="020B0A04020102020204" pitchFamily="34" charset="0"/>
            </a:endParaRPr>
          </a:p>
        </p:txBody>
      </p:sp>
      <p:sp>
        <p:nvSpPr>
          <p:cNvPr id="112643" name="Rectangle 3"/>
          <p:cNvSpPr/>
          <p:nvPr/>
        </p:nvSpPr>
        <p:spPr>
          <a:xfrm>
            <a:off x="2433638" y="2095500"/>
            <a:ext cx="6911975" cy="2667000"/>
          </a:xfrm>
          <a:prstGeom prst="rect">
            <a:avLst/>
          </a:prstGeom>
          <a:noFill/>
          <a:ln w="9525">
            <a:noFill/>
          </a:ln>
        </p:spPr>
        <p:txBody>
          <a:bodyPr/>
          <a:p>
            <a:pPr marL="342900" indent="-342900" algn="l">
              <a:spcBef>
                <a:spcPct val="20000"/>
              </a:spcBef>
              <a:buChar char="•"/>
            </a:pPr>
            <a:r>
              <a:rPr lang="zh-CN" altLang="en-US" sz="2000" dirty="0">
                <a:latin typeface="Arial" panose="020B0604020202020204" pitchFamily="34" charset="0"/>
              </a:rPr>
              <a:t>保健因素：监督、公司政策、工作条件、工资、同事关系、个人生活、与下属关系、地位、保障。</a:t>
            </a:r>
            <a:endParaRPr lang="zh-CN" altLang="en-US" sz="2000" dirty="0">
              <a:latin typeface="Arial" panose="020B0604020202020204" pitchFamily="34" charset="0"/>
            </a:endParaRPr>
          </a:p>
          <a:p>
            <a:pPr marL="342900" indent="-342900" algn="l">
              <a:spcBef>
                <a:spcPct val="20000"/>
              </a:spcBef>
              <a:buChar char="•"/>
            </a:pPr>
            <a:r>
              <a:rPr lang="zh-CN" altLang="en-US" sz="2000" dirty="0">
                <a:latin typeface="Arial" panose="020B0604020202020204" pitchFamily="34" charset="0"/>
              </a:rPr>
              <a:t>激励因素：成就、承认、责任、晋升、成长</a:t>
            </a:r>
            <a:endParaRPr lang="zh-CN" altLang="en-US" sz="2000" dirty="0">
              <a:latin typeface="Arial" panose="020B0604020202020204" pitchFamily="34" charset="0"/>
            </a:endParaRPr>
          </a:p>
        </p:txBody>
      </p:sp>
      <p:grpSp>
        <p:nvGrpSpPr>
          <p:cNvPr id="2" name="Group 4"/>
          <p:cNvGrpSpPr/>
          <p:nvPr/>
        </p:nvGrpSpPr>
        <p:grpSpPr>
          <a:xfrm>
            <a:off x="1857375" y="3429000"/>
            <a:ext cx="7246938" cy="2736850"/>
            <a:chOff x="0" y="0"/>
            <a:chExt cx="4565" cy="1724"/>
          </a:xfrm>
        </p:grpSpPr>
        <p:sp>
          <p:nvSpPr>
            <p:cNvPr id="118791" name="AutoShape 5"/>
            <p:cNvSpPr/>
            <p:nvPr/>
          </p:nvSpPr>
          <p:spPr>
            <a:xfrm>
              <a:off x="492" y="1118"/>
              <a:ext cx="1180" cy="288"/>
            </a:xfrm>
            <a:prstGeom prst="cube">
              <a:avLst>
                <a:gd name="adj" fmla="val 25000"/>
              </a:avLst>
            </a:prstGeom>
            <a:solidFill>
              <a:srgbClr val="99CCFF"/>
            </a:solidFill>
            <a:ln w="9525" cap="flat" cmpd="sng">
              <a:solidFill>
                <a:schemeClr val="tx1"/>
              </a:solidFill>
              <a:prstDash val="solid"/>
              <a:miter/>
              <a:headEnd type="none" w="med" len="med"/>
              <a:tailEnd type="none" w="med" len="med"/>
            </a:ln>
          </p:spPr>
          <p:txBody>
            <a:bodyPr wrap="none" anchor="ctr" anchorCtr="0"/>
            <a:p>
              <a:endParaRPr lang="zh-CN" altLang="en-US" sz="2000" dirty="0">
                <a:solidFill>
                  <a:srgbClr val="FFFFCC"/>
                </a:solidFill>
                <a:latin typeface="黑体" panose="02010609060101010101" pitchFamily="49" charset="-122"/>
              </a:endParaRPr>
            </a:p>
          </p:txBody>
        </p:sp>
        <p:sp>
          <p:nvSpPr>
            <p:cNvPr id="118792" name="AutoShape 6"/>
            <p:cNvSpPr/>
            <p:nvPr/>
          </p:nvSpPr>
          <p:spPr>
            <a:xfrm>
              <a:off x="2012" y="1134"/>
              <a:ext cx="1163" cy="288"/>
            </a:xfrm>
            <a:prstGeom prst="cube">
              <a:avLst>
                <a:gd name="adj" fmla="val 250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lang="zh-CN" altLang="en-US" sz="2000" dirty="0">
                <a:latin typeface="黑体" panose="02010609060101010101" pitchFamily="49" charset="-122"/>
              </a:endParaRPr>
            </a:p>
          </p:txBody>
        </p:sp>
        <p:sp>
          <p:nvSpPr>
            <p:cNvPr id="118793" name="Rectangle 7"/>
            <p:cNvSpPr/>
            <p:nvPr/>
          </p:nvSpPr>
          <p:spPr>
            <a:xfrm>
              <a:off x="499" y="894"/>
              <a:ext cx="1081" cy="240"/>
            </a:xfrm>
            <a:prstGeom prst="rect">
              <a:avLst/>
            </a:prstGeom>
            <a:noFill/>
            <a:ln w="9525">
              <a:noFill/>
            </a:ln>
          </p:spPr>
          <p:txBody>
            <a:bodyPr anchor="ctr" anchorCtr="0"/>
            <a:p>
              <a:pPr algn="l"/>
              <a:r>
                <a:rPr lang="zh-CN" altLang="en-US" sz="2000" dirty="0">
                  <a:latin typeface="黑体" panose="02010609060101010101" pitchFamily="49" charset="-122"/>
                </a:rPr>
                <a:t>   保健因素</a:t>
              </a:r>
              <a:endParaRPr lang="zh-CN" altLang="en-US" sz="2000" dirty="0">
                <a:latin typeface="黑体" panose="02010609060101010101" pitchFamily="49" charset="-122"/>
              </a:endParaRPr>
            </a:p>
          </p:txBody>
        </p:sp>
        <p:sp>
          <p:nvSpPr>
            <p:cNvPr id="118794" name="Rectangle 8"/>
            <p:cNvSpPr/>
            <p:nvPr/>
          </p:nvSpPr>
          <p:spPr>
            <a:xfrm>
              <a:off x="1905" y="894"/>
              <a:ext cx="1403" cy="240"/>
            </a:xfrm>
            <a:prstGeom prst="rect">
              <a:avLst/>
            </a:prstGeom>
            <a:noFill/>
            <a:ln w="9525">
              <a:noFill/>
            </a:ln>
          </p:spPr>
          <p:txBody>
            <a:bodyPr anchor="ctr" anchorCtr="0"/>
            <a:p>
              <a:pPr algn="l"/>
              <a:r>
                <a:rPr lang="zh-CN" altLang="en-US" sz="2000" dirty="0">
                  <a:latin typeface="黑体" panose="02010609060101010101" pitchFamily="49" charset="-122"/>
                </a:rPr>
                <a:t>    激励因素</a:t>
              </a:r>
              <a:endParaRPr lang="zh-CN" altLang="en-US" sz="2000" dirty="0">
                <a:latin typeface="黑体" panose="02010609060101010101" pitchFamily="49" charset="-122"/>
              </a:endParaRPr>
            </a:p>
          </p:txBody>
        </p:sp>
        <p:sp>
          <p:nvSpPr>
            <p:cNvPr id="118795" name="Rectangle 9"/>
            <p:cNvSpPr/>
            <p:nvPr/>
          </p:nvSpPr>
          <p:spPr>
            <a:xfrm>
              <a:off x="0" y="1436"/>
              <a:ext cx="1965" cy="288"/>
            </a:xfrm>
            <a:prstGeom prst="rect">
              <a:avLst/>
            </a:prstGeom>
            <a:noFill/>
            <a:ln w="9525">
              <a:noFill/>
            </a:ln>
          </p:spPr>
          <p:txBody>
            <a:bodyPr anchor="ctr" anchorCtr="0"/>
            <a:p>
              <a:pPr algn="l"/>
              <a:r>
                <a:rPr lang="zh-CN" altLang="en-US" sz="2000" dirty="0">
                  <a:latin typeface="Arial Black" panose="020B0A04020102020204" pitchFamily="34" charset="0"/>
                </a:rPr>
                <a:t>   不满意    没有不满意</a:t>
              </a:r>
              <a:endParaRPr lang="zh-CN" altLang="en-US" sz="2000" dirty="0">
                <a:latin typeface="Arial Black" panose="020B0A04020102020204" pitchFamily="34" charset="0"/>
              </a:endParaRPr>
            </a:p>
          </p:txBody>
        </p:sp>
        <p:sp>
          <p:nvSpPr>
            <p:cNvPr id="118796" name="Rectangle 10"/>
            <p:cNvSpPr/>
            <p:nvPr/>
          </p:nvSpPr>
          <p:spPr>
            <a:xfrm>
              <a:off x="1814" y="1436"/>
              <a:ext cx="2751" cy="288"/>
            </a:xfrm>
            <a:prstGeom prst="rect">
              <a:avLst/>
            </a:prstGeom>
            <a:noFill/>
            <a:ln w="9525">
              <a:noFill/>
            </a:ln>
          </p:spPr>
          <p:txBody>
            <a:bodyPr anchor="ctr" anchorCtr="0"/>
            <a:p>
              <a:pPr algn="l"/>
              <a:r>
                <a:rPr lang="zh-CN" altLang="en-US" sz="2000" dirty="0">
                  <a:latin typeface="Arial Black" panose="020B0A04020102020204" pitchFamily="34" charset="0"/>
                </a:rPr>
                <a:t>  没有满意     满意</a:t>
              </a:r>
              <a:endParaRPr lang="zh-CN" altLang="en-US" sz="2000" dirty="0">
                <a:latin typeface="Arial Black" panose="020B0A04020102020204" pitchFamily="34" charset="0"/>
              </a:endParaRPr>
            </a:p>
          </p:txBody>
        </p:sp>
        <p:sp>
          <p:nvSpPr>
            <p:cNvPr id="118797" name="AutoShape 11"/>
            <p:cNvSpPr/>
            <p:nvPr/>
          </p:nvSpPr>
          <p:spPr>
            <a:xfrm>
              <a:off x="1327" y="227"/>
              <a:ext cx="1230" cy="288"/>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sz="2000" dirty="0">
                <a:solidFill>
                  <a:schemeClr val="hlink"/>
                </a:solidFill>
                <a:latin typeface="黑体" panose="02010609060101010101" pitchFamily="49" charset="-122"/>
              </a:endParaRPr>
            </a:p>
          </p:txBody>
        </p:sp>
        <p:sp>
          <p:nvSpPr>
            <p:cNvPr id="118798" name="Rectangle 12"/>
            <p:cNvSpPr/>
            <p:nvPr/>
          </p:nvSpPr>
          <p:spPr>
            <a:xfrm>
              <a:off x="1228" y="499"/>
              <a:ext cx="1917" cy="273"/>
            </a:xfrm>
            <a:prstGeom prst="rect">
              <a:avLst/>
            </a:prstGeom>
            <a:noFill/>
            <a:ln w="9525">
              <a:noFill/>
            </a:ln>
          </p:spPr>
          <p:txBody>
            <a:bodyPr anchor="ctr" anchorCtr="0"/>
            <a:p>
              <a:pPr algn="l"/>
              <a:r>
                <a:rPr lang="zh-CN" altLang="en-US" sz="2000" dirty="0">
                  <a:latin typeface="黑体" panose="02010609060101010101" pitchFamily="49" charset="-122"/>
                </a:rPr>
                <a:t>不满意      满意</a:t>
              </a:r>
              <a:endParaRPr lang="zh-CN" altLang="en-US" sz="2000" dirty="0">
                <a:latin typeface="黑体" panose="02010609060101010101" pitchFamily="49" charset="-122"/>
              </a:endParaRPr>
            </a:p>
          </p:txBody>
        </p:sp>
        <p:sp>
          <p:nvSpPr>
            <p:cNvPr id="118799" name="Rectangle 13"/>
            <p:cNvSpPr/>
            <p:nvPr/>
          </p:nvSpPr>
          <p:spPr>
            <a:xfrm>
              <a:off x="1317" y="0"/>
              <a:ext cx="1404" cy="240"/>
            </a:xfrm>
            <a:prstGeom prst="rect">
              <a:avLst/>
            </a:prstGeom>
            <a:noFill/>
            <a:ln w="9525">
              <a:noFill/>
            </a:ln>
          </p:spPr>
          <p:txBody>
            <a:bodyPr anchor="ctr" anchorCtr="0"/>
            <a:p>
              <a:pPr algn="l"/>
              <a:r>
                <a:rPr lang="zh-CN" altLang="en-US" sz="2000" dirty="0">
                  <a:latin typeface="黑体" panose="02010609060101010101" pitchFamily="49" charset="-122"/>
                </a:rPr>
                <a:t>   传统观念</a:t>
              </a:r>
              <a:endParaRPr lang="zh-CN" altLang="en-US" sz="2000" dirty="0">
                <a:latin typeface="黑体" panose="02010609060101010101" pitchFamily="49" charset="-122"/>
              </a:endParaRPr>
            </a:p>
          </p:txBody>
        </p:sp>
      </p:grpSp>
      <p:sp>
        <p:nvSpPr>
          <p:cNvPr id="118789" name="_s1028"/>
          <p:cNvSpPr>
            <a:spLocks noTextEdit="1"/>
          </p:cNvSpPr>
          <p:nvPr/>
        </p:nvSpPr>
        <p:spPr>
          <a:xfrm>
            <a:off x="488950" y="981075"/>
            <a:ext cx="1755775" cy="1643063"/>
          </a:xfrm>
          <a:prstGeom prst="ellipse">
            <a:avLst/>
          </a:prstGeom>
          <a:solidFill>
            <a:srgbClr val="0399FF">
              <a:alpha val="50195"/>
            </a:srgbClr>
          </a:solidFill>
          <a:ln w="9525" cap="flat" cmpd="sng">
            <a:solidFill>
              <a:srgbClr val="4B595B"/>
            </a:solidFill>
            <a:prstDash val="solid"/>
            <a:headEnd type="none" w="med" len="med"/>
            <a:tailEnd type="none" w="med" len="med"/>
          </a:ln>
        </p:spPr>
        <p:txBody>
          <a:bodyPr/>
          <a:p>
            <a:endParaRPr lang="zh-CN" altLang="en-US"/>
          </a:p>
        </p:txBody>
      </p:sp>
      <p:sp>
        <p:nvSpPr>
          <p:cNvPr id="118790" name="Text Box 15"/>
          <p:cNvSpPr txBox="1"/>
          <p:nvPr/>
        </p:nvSpPr>
        <p:spPr>
          <a:xfrm>
            <a:off x="930275" y="1382713"/>
            <a:ext cx="792163" cy="823912"/>
          </a:xfrm>
          <a:prstGeom prst="rect">
            <a:avLst/>
          </a:prstGeom>
          <a:noFill/>
          <a:ln w="9525">
            <a:noFill/>
          </a:ln>
        </p:spPr>
        <p:txBody>
          <a:bodyPr wrap="none">
            <a:spAutoFit/>
          </a:bodyPr>
          <a:p>
            <a:r>
              <a:rPr lang="zh-CN" altLang="en-US" sz="2400" dirty="0">
                <a:latin typeface="Arial" panose="020B0604020202020204" pitchFamily="34" charset="0"/>
              </a:rPr>
              <a:t>激励</a:t>
            </a:r>
            <a:endParaRPr lang="zh-CN" altLang="en-US" sz="2400" dirty="0">
              <a:latin typeface="Arial" panose="020B0604020202020204" pitchFamily="34" charset="0"/>
            </a:endParaRPr>
          </a:p>
          <a:p>
            <a:r>
              <a:rPr lang="zh-CN" altLang="en-US" sz="2400" dirty="0">
                <a:latin typeface="Arial" panose="020B0604020202020204" pitchFamily="34" charset="0"/>
              </a:rPr>
              <a:t>理论</a:t>
            </a: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additive="base">
                                        <p:cTn id="7" dur="500" fill="hold"/>
                                        <p:tgtEl>
                                          <p:spTgt spid="112643"/>
                                        </p:tgtEl>
                                        <p:attrNameLst>
                                          <p:attrName>ppt_x</p:attrName>
                                        </p:attrNameLst>
                                      </p:cBhvr>
                                      <p:tavLst>
                                        <p:tav tm="0">
                                          <p:val>
                                            <p:strVal val="#ppt_x"/>
                                          </p:val>
                                        </p:tav>
                                        <p:tav tm="100000">
                                          <p:val>
                                            <p:strVal val="#ppt_x"/>
                                          </p:val>
                                        </p:tav>
                                      </p:tavLst>
                                    </p:anim>
                                    <p:anim calcmode="lin" valueType="num">
                                      <p:cBhvr additive="base">
                                        <p:cTn id="8"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ldLvl="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3666" name="Rectangle 2"/>
          <p:cNvSpPr/>
          <p:nvPr>
            <p:ph idx="1"/>
          </p:nvPr>
        </p:nvSpPr>
        <p:spPr>
          <a:xfrm>
            <a:off x="5168900" y="5589588"/>
            <a:ext cx="4452938" cy="901700"/>
          </a:xfrm>
          <a:noFill/>
          <a:ln>
            <a:noFill/>
          </a:ln>
        </p:spPr>
        <p:txBody>
          <a:bodyPr wrap="none">
            <a:spAutoFit/>
          </a:bodyPr>
          <a:p>
            <a:pPr eaLnBrk="1" hangingPunct="1"/>
            <a:endParaRPr lang="zh-CN" altLang="en-US" dirty="0"/>
          </a:p>
        </p:txBody>
      </p:sp>
      <p:sp>
        <p:nvSpPr>
          <p:cNvPr id="119811" name="Rectangle 3"/>
          <p:cNvSpPr/>
          <p:nvPr/>
        </p:nvSpPr>
        <p:spPr>
          <a:xfrm>
            <a:off x="3402013" y="981075"/>
            <a:ext cx="5943600" cy="990600"/>
          </a:xfrm>
          <a:prstGeom prst="rect">
            <a:avLst/>
          </a:prstGeom>
          <a:noFill/>
          <a:ln w="9525">
            <a:noFill/>
          </a:ln>
        </p:spPr>
        <p:txBody>
          <a:bodyPr anchor="ctr" anchorCtr="0"/>
          <a:p>
            <a:pPr algn="r"/>
            <a:r>
              <a:rPr lang="zh-CN" altLang="en-US" dirty="0">
                <a:latin typeface="Arial Black" panose="020B0A04020102020204" pitchFamily="34" charset="0"/>
              </a:rPr>
              <a:t>麦格雷戈的</a:t>
            </a:r>
            <a:r>
              <a:rPr lang="en-US" altLang="zh-CN" dirty="0">
                <a:latin typeface="Arial Black" panose="020B0A04020102020204" pitchFamily="34" charset="0"/>
              </a:rPr>
              <a:t>X</a:t>
            </a:r>
            <a:r>
              <a:rPr lang="zh-CN" altLang="en-US" dirty="0">
                <a:latin typeface="Arial Black" panose="020B0A04020102020204" pitchFamily="34" charset="0"/>
              </a:rPr>
              <a:t>－</a:t>
            </a:r>
            <a:r>
              <a:rPr lang="en-US" altLang="zh-CN" dirty="0">
                <a:latin typeface="Arial Black" panose="020B0A04020102020204" pitchFamily="34" charset="0"/>
              </a:rPr>
              <a:t>Y</a:t>
            </a:r>
            <a:r>
              <a:rPr lang="zh-CN" altLang="en-US" dirty="0">
                <a:latin typeface="Arial Black" panose="020B0A04020102020204" pitchFamily="34" charset="0"/>
              </a:rPr>
              <a:t>理论</a:t>
            </a:r>
            <a:endParaRPr lang="zh-CN" altLang="en-US" sz="3200" dirty="0">
              <a:latin typeface="Arial Black" panose="020B0A04020102020204" pitchFamily="34" charset="0"/>
            </a:endParaRPr>
          </a:p>
        </p:txBody>
      </p:sp>
      <p:sp>
        <p:nvSpPr>
          <p:cNvPr id="119812" name="_s1028"/>
          <p:cNvSpPr>
            <a:spLocks noTextEdit="1"/>
          </p:cNvSpPr>
          <p:nvPr/>
        </p:nvSpPr>
        <p:spPr>
          <a:xfrm>
            <a:off x="488950" y="981075"/>
            <a:ext cx="1755775" cy="1643063"/>
          </a:xfrm>
          <a:prstGeom prst="ellipse">
            <a:avLst/>
          </a:prstGeom>
          <a:solidFill>
            <a:srgbClr val="0399FF">
              <a:alpha val="50195"/>
            </a:srgbClr>
          </a:solidFill>
          <a:ln w="9525" cap="flat" cmpd="sng">
            <a:solidFill>
              <a:srgbClr val="4B595B"/>
            </a:solidFill>
            <a:prstDash val="solid"/>
            <a:headEnd type="none" w="med" len="med"/>
            <a:tailEnd type="none" w="med" len="med"/>
          </a:ln>
        </p:spPr>
        <p:txBody>
          <a:bodyPr/>
          <a:p>
            <a:endParaRPr lang="zh-CN" altLang="en-US"/>
          </a:p>
        </p:txBody>
      </p:sp>
      <p:sp>
        <p:nvSpPr>
          <p:cNvPr id="119813" name="Text Box 5"/>
          <p:cNvSpPr txBox="1"/>
          <p:nvPr/>
        </p:nvSpPr>
        <p:spPr>
          <a:xfrm>
            <a:off x="930275" y="1382713"/>
            <a:ext cx="792163" cy="823912"/>
          </a:xfrm>
          <a:prstGeom prst="rect">
            <a:avLst/>
          </a:prstGeom>
          <a:noFill/>
          <a:ln w="9525">
            <a:noFill/>
          </a:ln>
        </p:spPr>
        <p:txBody>
          <a:bodyPr wrap="none">
            <a:spAutoFit/>
          </a:bodyPr>
          <a:p>
            <a:r>
              <a:rPr lang="zh-CN" altLang="en-US" sz="2400" dirty="0">
                <a:latin typeface="Arial" panose="020B0604020202020204" pitchFamily="34" charset="0"/>
              </a:rPr>
              <a:t>激励</a:t>
            </a:r>
            <a:endParaRPr lang="zh-CN" altLang="en-US" sz="2400" dirty="0">
              <a:latin typeface="Arial" panose="020B0604020202020204" pitchFamily="34" charset="0"/>
            </a:endParaRPr>
          </a:p>
          <a:p>
            <a:r>
              <a:rPr lang="zh-CN" altLang="en-US" sz="2400" dirty="0">
                <a:latin typeface="Arial" panose="020B0604020202020204" pitchFamily="34" charset="0"/>
              </a:rPr>
              <a:t>理论</a:t>
            </a:r>
            <a:endParaRPr lang="zh-CN" altLang="en-US" sz="2400" dirty="0">
              <a:latin typeface="Arial" panose="020B0604020202020204" pitchFamily="34" charset="0"/>
            </a:endParaRPr>
          </a:p>
        </p:txBody>
      </p:sp>
      <p:sp>
        <p:nvSpPr>
          <p:cNvPr id="113670" name="AutoShape 6"/>
          <p:cNvSpPr/>
          <p:nvPr/>
        </p:nvSpPr>
        <p:spPr>
          <a:xfrm>
            <a:off x="776288" y="2925763"/>
            <a:ext cx="1081087" cy="1871662"/>
          </a:xfrm>
          <a:prstGeom prst="can">
            <a:avLst>
              <a:gd name="adj" fmla="val 43278"/>
            </a:avLst>
          </a:prstGeom>
          <a:solidFill>
            <a:srgbClr val="66CCFF"/>
          </a:solidFill>
          <a:ln w="9525" cap="flat" cmpd="sng">
            <a:solidFill>
              <a:schemeClr val="tx1"/>
            </a:solidFill>
            <a:prstDash val="solid"/>
            <a:headEnd type="none" w="med" len="med"/>
            <a:tailEnd type="none" w="med" len="med"/>
          </a:ln>
        </p:spPr>
        <p:txBody>
          <a:bodyPr vert="eaVert" wrap="none" anchor="ctr" anchorCtr="0"/>
          <a:p>
            <a:r>
              <a:rPr lang="en-US" altLang="zh-CN" sz="3200" dirty="0">
                <a:latin typeface="Arial" panose="020B0604020202020204" pitchFamily="34" charset="0"/>
              </a:rPr>
              <a:t>X</a:t>
            </a:r>
            <a:r>
              <a:rPr lang="zh-CN" altLang="en-US" sz="3200" dirty="0">
                <a:latin typeface="Arial" panose="020B0604020202020204" pitchFamily="34" charset="0"/>
              </a:rPr>
              <a:t>理论</a:t>
            </a:r>
            <a:endParaRPr lang="zh-CN" altLang="en-US" sz="3200" dirty="0">
              <a:latin typeface="Arial" panose="020B0604020202020204" pitchFamily="34" charset="0"/>
            </a:endParaRPr>
          </a:p>
        </p:txBody>
      </p:sp>
      <p:sp>
        <p:nvSpPr>
          <p:cNvPr id="113671" name="AutoShape 7"/>
          <p:cNvSpPr>
            <a:spLocks noChangeArrowheads="1"/>
          </p:cNvSpPr>
          <p:nvPr/>
        </p:nvSpPr>
        <p:spPr bwMode="auto">
          <a:xfrm>
            <a:off x="2720975" y="3068638"/>
            <a:ext cx="1871663" cy="1728788"/>
          </a:xfrm>
          <a:prstGeom prst="leftArrow">
            <a:avLst>
              <a:gd name="adj1" fmla="val 50000"/>
              <a:gd name="adj2" fmla="val 27066"/>
            </a:avLst>
          </a:prstGeom>
          <a:solidFill>
            <a:srgbClr val="66CCFF"/>
          </a:solidFill>
          <a:ln w="9525">
            <a:solidFill>
              <a:srgbClr val="FFCC66"/>
            </a:solidFill>
            <a:miter lim="800000"/>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悲观</a:t>
            </a:r>
            <a:endPar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看人性</a:t>
            </a:r>
            <a:endPar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3672" name="AutoShape 8"/>
          <p:cNvSpPr/>
          <p:nvPr/>
        </p:nvSpPr>
        <p:spPr>
          <a:xfrm>
            <a:off x="776288" y="4941888"/>
            <a:ext cx="1081087" cy="1916112"/>
          </a:xfrm>
          <a:prstGeom prst="can">
            <a:avLst>
              <a:gd name="adj" fmla="val 44306"/>
            </a:avLst>
          </a:prstGeom>
          <a:solidFill>
            <a:srgbClr val="FF0000"/>
          </a:solidFill>
          <a:ln w="9525" cap="flat" cmpd="sng">
            <a:solidFill>
              <a:schemeClr val="tx1"/>
            </a:solidFill>
            <a:prstDash val="solid"/>
            <a:headEnd type="none" w="med" len="med"/>
            <a:tailEnd type="none" w="med" len="med"/>
          </a:ln>
        </p:spPr>
        <p:txBody>
          <a:bodyPr wrap="none" anchor="ctr" anchorCtr="0"/>
          <a:p>
            <a:pPr>
              <a:lnSpc>
                <a:spcPct val="80000"/>
              </a:lnSpc>
            </a:pPr>
            <a:r>
              <a:rPr lang="en-US" altLang="zh-CN" sz="3200" dirty="0">
                <a:latin typeface="Arial" panose="020B0604020202020204" pitchFamily="34" charset="0"/>
              </a:rPr>
              <a:t>Y</a:t>
            </a:r>
            <a:endParaRPr lang="en-US" altLang="zh-CN" sz="3200" dirty="0">
              <a:latin typeface="Arial" panose="020B0604020202020204" pitchFamily="34" charset="0"/>
            </a:endParaRPr>
          </a:p>
          <a:p>
            <a:pPr>
              <a:lnSpc>
                <a:spcPct val="80000"/>
              </a:lnSpc>
            </a:pPr>
            <a:r>
              <a:rPr lang="zh-CN" altLang="en-US" sz="3200" dirty="0">
                <a:latin typeface="Arial" panose="020B0604020202020204" pitchFamily="34" charset="0"/>
              </a:rPr>
              <a:t>理</a:t>
            </a:r>
            <a:endParaRPr lang="zh-CN" altLang="en-US" sz="3200" dirty="0">
              <a:latin typeface="Arial" panose="020B0604020202020204" pitchFamily="34" charset="0"/>
            </a:endParaRPr>
          </a:p>
          <a:p>
            <a:pPr>
              <a:lnSpc>
                <a:spcPct val="80000"/>
              </a:lnSpc>
            </a:pPr>
            <a:r>
              <a:rPr lang="zh-CN" altLang="en-US" sz="3200" dirty="0">
                <a:latin typeface="Arial" panose="020B0604020202020204" pitchFamily="34" charset="0"/>
              </a:rPr>
              <a:t>论</a:t>
            </a:r>
            <a:endParaRPr lang="zh-CN" altLang="en-US" sz="3200" dirty="0">
              <a:latin typeface="Arial" panose="020B0604020202020204" pitchFamily="34" charset="0"/>
            </a:endParaRPr>
          </a:p>
        </p:txBody>
      </p:sp>
      <p:sp>
        <p:nvSpPr>
          <p:cNvPr id="113673" name="AutoShape 9"/>
          <p:cNvSpPr>
            <a:spLocks noChangeArrowheads="1"/>
          </p:cNvSpPr>
          <p:nvPr/>
        </p:nvSpPr>
        <p:spPr bwMode="auto">
          <a:xfrm>
            <a:off x="2720975" y="5129213"/>
            <a:ext cx="1871663" cy="1728788"/>
          </a:xfrm>
          <a:prstGeom prst="leftArrow">
            <a:avLst>
              <a:gd name="adj1" fmla="val 50000"/>
              <a:gd name="adj2" fmla="val 27066"/>
            </a:avLst>
          </a:prstGeom>
          <a:solidFill>
            <a:srgbClr val="FF0000"/>
          </a:solidFill>
          <a:ln w="9525">
            <a:solidFill>
              <a:srgbClr val="FFCC66"/>
            </a:solidFill>
            <a:miter lim="800000"/>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乐观</a:t>
            </a:r>
            <a:endPar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看人性</a:t>
            </a:r>
            <a:endParaRPr kumimoji="0" lang="zh-CN" altLang="en-US" sz="2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3674" name="Rectangle 10"/>
          <p:cNvSpPr/>
          <p:nvPr/>
        </p:nvSpPr>
        <p:spPr>
          <a:xfrm>
            <a:off x="4953000" y="2924175"/>
            <a:ext cx="2590800" cy="1798638"/>
          </a:xfrm>
          <a:prstGeom prst="rect">
            <a:avLst/>
          </a:prstGeom>
          <a:noFill/>
          <a:ln w="9525">
            <a:noFill/>
          </a:ln>
        </p:spPr>
        <p:txBody>
          <a:bodyPr wrap="none">
            <a:spAutoFit/>
          </a:bodyPr>
          <a:p>
            <a:pPr algn="l">
              <a:lnSpc>
                <a:spcPct val="140000"/>
              </a:lnSpc>
              <a:buNone/>
            </a:pPr>
            <a:r>
              <a:rPr lang="zh-CN" altLang="en-US" sz="2000" dirty="0">
                <a:latin typeface="Arial" panose="020B0604020202020204" pitchFamily="34" charset="0"/>
              </a:rPr>
              <a:t>一般人</a:t>
            </a:r>
            <a:endParaRPr lang="zh-CN" altLang="en-US" sz="2000" dirty="0">
              <a:latin typeface="Arial" panose="020B0604020202020204" pitchFamily="34" charset="0"/>
            </a:endParaRPr>
          </a:p>
          <a:p>
            <a:pPr lvl="1" algn="l" eaLnBrk="1" hangingPunct="1">
              <a:lnSpc>
                <a:spcPct val="140000"/>
              </a:lnSpc>
              <a:buBlip>
                <a:blip r:embed="rId2"/>
              </a:buBlip>
            </a:pPr>
            <a:r>
              <a:rPr lang="zh-CN" altLang="en-US" sz="2000" dirty="0">
                <a:latin typeface="Arial" panose="020B0604020202020204" pitchFamily="34" charset="0"/>
              </a:rPr>
              <a:t>天生厌恶工作；</a:t>
            </a:r>
            <a:endParaRPr lang="zh-CN" altLang="en-US" sz="2000" dirty="0">
              <a:latin typeface="Arial" panose="020B0604020202020204" pitchFamily="34" charset="0"/>
            </a:endParaRPr>
          </a:p>
          <a:p>
            <a:pPr lvl="1" algn="l" eaLnBrk="1" hangingPunct="1">
              <a:lnSpc>
                <a:spcPct val="140000"/>
              </a:lnSpc>
              <a:buBlip>
                <a:blip r:embed="rId2"/>
              </a:buBlip>
            </a:pPr>
            <a:r>
              <a:rPr lang="zh-CN" altLang="en-US" sz="2000" dirty="0">
                <a:latin typeface="Arial" panose="020B0604020202020204" pitchFamily="34" charset="0"/>
              </a:rPr>
              <a:t>不愿承担责任；</a:t>
            </a:r>
            <a:endParaRPr lang="zh-CN" altLang="en-US" sz="2000" dirty="0">
              <a:latin typeface="Arial" panose="020B0604020202020204" pitchFamily="34" charset="0"/>
            </a:endParaRPr>
          </a:p>
          <a:p>
            <a:pPr lvl="1" algn="l" eaLnBrk="1" hangingPunct="1">
              <a:lnSpc>
                <a:spcPct val="140000"/>
              </a:lnSpc>
              <a:buBlip>
                <a:blip r:embed="rId2"/>
              </a:buBlip>
            </a:pPr>
            <a:r>
              <a:rPr lang="zh-CN" altLang="en-US" sz="2000" dirty="0">
                <a:latin typeface="Arial" panose="020B0604020202020204" pitchFamily="34" charset="0"/>
              </a:rPr>
              <a:t>缺乏进取心。</a:t>
            </a:r>
            <a:endParaRPr lang="zh-CN" altLang="en-US" sz="2000" dirty="0">
              <a:latin typeface="Arial" panose="020B0604020202020204" pitchFamily="34" charset="0"/>
            </a:endParaRPr>
          </a:p>
        </p:txBody>
      </p:sp>
      <p:sp>
        <p:nvSpPr>
          <p:cNvPr id="113675" name="Rectangle 11"/>
          <p:cNvSpPr/>
          <p:nvPr/>
        </p:nvSpPr>
        <p:spPr>
          <a:xfrm>
            <a:off x="3119438" y="2182813"/>
            <a:ext cx="6142037" cy="579437"/>
          </a:xfrm>
          <a:prstGeom prst="rect">
            <a:avLst/>
          </a:prstGeom>
          <a:gradFill rotWithShape="1">
            <a:gsLst>
              <a:gs pos="0">
                <a:srgbClr val="FF0000"/>
              </a:gs>
              <a:gs pos="100000">
                <a:schemeClr val="bg1"/>
              </a:gs>
            </a:gsLst>
            <a:path path="rect">
              <a:fillToRect r="100000" b="100000"/>
            </a:path>
            <a:tileRect/>
          </a:gradFill>
          <a:ln w="9525">
            <a:noFill/>
          </a:ln>
          <a:effectLst>
            <a:prstShdw prst="shdw12" dir="16200000">
              <a:schemeClr val="bg2">
                <a:alpha val="50000"/>
              </a:schemeClr>
            </a:prstShdw>
          </a:effectLst>
        </p:spPr>
        <p:txBody>
          <a:bodyPr wrap="none">
            <a:spAutoFit/>
          </a:bodyPr>
          <a:p>
            <a:r>
              <a:rPr lang="zh-CN" altLang="en-US" sz="3200" b="1" dirty="0">
                <a:solidFill>
                  <a:schemeClr val="accent2"/>
                </a:solidFill>
                <a:latin typeface="Arial" panose="020B0604020202020204" pitchFamily="34" charset="0"/>
              </a:rPr>
              <a:t>持</a:t>
            </a:r>
            <a:r>
              <a:rPr lang="en-US" altLang="zh-CN" sz="3200" b="1" dirty="0">
                <a:solidFill>
                  <a:schemeClr val="accent2"/>
                </a:solidFill>
                <a:latin typeface="Arial" panose="020B0604020202020204" pitchFamily="34" charset="0"/>
              </a:rPr>
              <a:t>Y</a:t>
            </a:r>
            <a:r>
              <a:rPr lang="zh-CN" altLang="en-US" sz="3200" b="1" dirty="0">
                <a:solidFill>
                  <a:schemeClr val="accent2"/>
                </a:solidFill>
                <a:latin typeface="Arial" panose="020B0604020202020204" pitchFamily="34" charset="0"/>
              </a:rPr>
              <a:t>理论是管理者应坚持的哲学。</a:t>
            </a:r>
            <a:endParaRPr lang="zh-CN" altLang="en-US" sz="3200" b="1" dirty="0">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checkerboard(across)">
                                      <p:cBhvr>
                                        <p:cTn id="7" dur="500"/>
                                        <p:tgtEl>
                                          <p:spTgt spid="1136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3672"/>
                                        </p:tgtEl>
                                        <p:attrNameLst>
                                          <p:attrName>style.visibility</p:attrName>
                                        </p:attrNameLst>
                                      </p:cBhvr>
                                      <p:to>
                                        <p:strVal val="visible"/>
                                      </p:to>
                                    </p:set>
                                    <p:animEffect transition="in" filter="checkerboard(across)">
                                      <p:cBhvr>
                                        <p:cTn id="10" dur="500"/>
                                        <p:tgtEl>
                                          <p:spTgt spid="11367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3671"/>
                                        </p:tgtEl>
                                        <p:attrNameLst>
                                          <p:attrName>style.visibility</p:attrName>
                                        </p:attrNameLst>
                                      </p:cBhvr>
                                      <p:to>
                                        <p:strVal val="visible"/>
                                      </p:to>
                                    </p:set>
                                    <p:anim calcmode="lin" valueType="num">
                                      <p:cBhvr additive="base">
                                        <p:cTn id="15" dur="500" fill="hold"/>
                                        <p:tgtEl>
                                          <p:spTgt spid="113671"/>
                                        </p:tgtEl>
                                        <p:attrNameLst>
                                          <p:attrName>ppt_x</p:attrName>
                                        </p:attrNameLst>
                                      </p:cBhvr>
                                      <p:tavLst>
                                        <p:tav tm="0">
                                          <p:val>
                                            <p:strVal val="1+#ppt_w/2"/>
                                          </p:val>
                                        </p:tav>
                                        <p:tav tm="100000">
                                          <p:val>
                                            <p:strVal val="#ppt_x"/>
                                          </p:val>
                                        </p:tav>
                                      </p:tavLst>
                                    </p:anim>
                                    <p:anim calcmode="lin" valueType="num">
                                      <p:cBhvr additive="base">
                                        <p:cTn id="16"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3673"/>
                                        </p:tgtEl>
                                        <p:attrNameLst>
                                          <p:attrName>style.visibility</p:attrName>
                                        </p:attrNameLst>
                                      </p:cBhvr>
                                      <p:to>
                                        <p:strVal val="visible"/>
                                      </p:to>
                                    </p:set>
                                    <p:anim calcmode="lin" valueType="num">
                                      <p:cBhvr additive="base">
                                        <p:cTn id="21" dur="500" fill="hold"/>
                                        <p:tgtEl>
                                          <p:spTgt spid="113673"/>
                                        </p:tgtEl>
                                        <p:attrNameLst>
                                          <p:attrName>ppt_x</p:attrName>
                                        </p:attrNameLst>
                                      </p:cBhvr>
                                      <p:tavLst>
                                        <p:tav tm="0">
                                          <p:val>
                                            <p:strVal val="1+#ppt_w/2"/>
                                          </p:val>
                                        </p:tav>
                                        <p:tav tm="100000">
                                          <p:val>
                                            <p:strVal val="#ppt_x"/>
                                          </p:val>
                                        </p:tav>
                                      </p:tavLst>
                                    </p:anim>
                                    <p:anim calcmode="lin" valueType="num">
                                      <p:cBhvr additive="base">
                                        <p:cTn id="22" dur="500" fill="hold"/>
                                        <p:tgtEl>
                                          <p:spTgt spid="11367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3674"/>
                                        </p:tgtEl>
                                        <p:attrNameLst>
                                          <p:attrName>style.visibility</p:attrName>
                                        </p:attrNameLst>
                                      </p:cBhvr>
                                      <p:to>
                                        <p:strVal val="visible"/>
                                      </p:to>
                                    </p:set>
                                    <p:anim calcmode="lin" valueType="num">
                                      <p:cBhvr additive="base">
                                        <p:cTn id="27" dur="500" fill="hold"/>
                                        <p:tgtEl>
                                          <p:spTgt spid="113674"/>
                                        </p:tgtEl>
                                        <p:attrNameLst>
                                          <p:attrName>ppt_x</p:attrName>
                                        </p:attrNameLst>
                                      </p:cBhvr>
                                      <p:tavLst>
                                        <p:tav tm="0">
                                          <p:val>
                                            <p:strVal val="1+#ppt_w/2"/>
                                          </p:val>
                                        </p:tav>
                                        <p:tav tm="100000">
                                          <p:val>
                                            <p:strVal val="#ppt_x"/>
                                          </p:val>
                                        </p:tav>
                                      </p:tavLst>
                                    </p:anim>
                                    <p:anim calcmode="lin" valueType="num">
                                      <p:cBhvr additive="base">
                                        <p:cTn id="28" dur="500" fill="hold"/>
                                        <p:tgtEl>
                                          <p:spTgt spid="11367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3666">
                                            <p:txEl>
                                              <p:charRg st="0" end="1"/>
                                            </p:txEl>
                                          </p:spTgt>
                                        </p:tgtEl>
                                        <p:attrNameLst>
                                          <p:attrName>style.visibility</p:attrName>
                                        </p:attrNameLst>
                                      </p:cBhvr>
                                      <p:to>
                                        <p:strVal val="visible"/>
                                      </p:to>
                                    </p:set>
                                    <p:anim calcmode="lin" valueType="num">
                                      <p:cBhvr additive="base">
                                        <p:cTn id="33" dur="500" fill="hold"/>
                                        <p:tgtEl>
                                          <p:spTgt spid="113666">
                                            <p:txEl>
                                              <p:charRg st="0"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13666">
                                            <p:txEl>
                                              <p:charRg st="0" end="1"/>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3666">
                                            <p:txEl>
                                              <p:pRg st="1" end="1"/>
                                            </p:txEl>
                                          </p:spTgt>
                                        </p:tgtEl>
                                        <p:attrNameLst>
                                          <p:attrName>style.visibility</p:attrName>
                                        </p:attrNameLst>
                                      </p:cBhvr>
                                      <p:to>
                                        <p:strVal val="visible"/>
                                      </p:to>
                                    </p:set>
                                    <p:anim calcmode="lin" valueType="num">
                                      <p:cBhvr additive="base">
                                        <p:cTn id="37" dur="500" fill="hold"/>
                                        <p:tgtEl>
                                          <p:spTgt spid="113666">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36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1000" fill="hold"/>
                                        <p:tgtEl>
                                          <p:spTgt spid="1136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p:bldP spid="113670" grpId="0" animBg="1"/>
      <p:bldP spid="113671" grpId="0" animBg="1"/>
      <p:bldP spid="113672" grpId="0" animBg="1"/>
      <p:bldP spid="113673" grpId="0" animBg="1"/>
      <p:bldP spid="113674" grpId="0"/>
      <p:bldP spid="11367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4690" name="Rectangle 2"/>
          <p:cNvSpPr/>
          <p:nvPr/>
        </p:nvSpPr>
        <p:spPr>
          <a:xfrm>
            <a:off x="488950" y="1647825"/>
            <a:ext cx="8856663" cy="4759325"/>
          </a:xfrm>
          <a:prstGeom prst="rect">
            <a:avLst/>
          </a:prstGeom>
          <a:noFill/>
          <a:ln w="9525">
            <a:noFill/>
          </a:ln>
        </p:spPr>
        <p:txBody>
          <a:bodyPr>
            <a:spAutoFit/>
          </a:bodyPr>
          <a:p>
            <a:pPr algn="r"/>
            <a:r>
              <a:rPr lang="zh-CN" altLang="en-US" sz="4000" dirty="0">
                <a:latin typeface="黑体" panose="02010609060101010101" pitchFamily="49" charset="-122"/>
              </a:rPr>
              <a:t>大内的 </a:t>
            </a:r>
            <a:r>
              <a:rPr lang="en-US" altLang="zh-CN" sz="4000" dirty="0">
                <a:latin typeface="黑体" panose="02010609060101010101" pitchFamily="49" charset="-122"/>
              </a:rPr>
              <a:t>Z </a:t>
            </a:r>
            <a:r>
              <a:rPr lang="zh-CN" altLang="en-US" sz="4000" dirty="0">
                <a:latin typeface="黑体" panose="02010609060101010101" pitchFamily="49" charset="-122"/>
              </a:rPr>
              <a:t>理论</a:t>
            </a:r>
            <a:endParaRPr lang="zh-CN" altLang="en-US" sz="4000" dirty="0">
              <a:latin typeface="黑体" panose="02010609060101010101" pitchFamily="49" charset="-122"/>
            </a:endParaRPr>
          </a:p>
          <a:p>
            <a:pPr algn="r"/>
            <a:endParaRPr lang="zh-CN" altLang="en-US" dirty="0">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认为管理当局与职工利益一致，两者积极性补充。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1 </a:t>
            </a:r>
            <a:r>
              <a:rPr lang="zh-CN" altLang="en-US" sz="2400" dirty="0">
                <a:solidFill>
                  <a:schemeClr val="tx2"/>
                </a:solidFill>
                <a:latin typeface="黑体" panose="02010609060101010101" pitchFamily="49" charset="-122"/>
              </a:rPr>
              <a:t>）长期雇佣职工；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2 </a:t>
            </a:r>
            <a:r>
              <a:rPr lang="zh-CN" altLang="en-US" sz="2400" dirty="0">
                <a:solidFill>
                  <a:schemeClr val="tx2"/>
                </a:solidFill>
                <a:latin typeface="黑体" panose="02010609060101010101" pitchFamily="49" charset="-122"/>
              </a:rPr>
              <a:t>）上下结合制定政策，鼓励职工参与企业的管理工作；</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3 </a:t>
            </a:r>
            <a:r>
              <a:rPr lang="zh-CN" altLang="en-US" sz="2400" dirty="0">
                <a:solidFill>
                  <a:schemeClr val="tx2"/>
                </a:solidFill>
                <a:latin typeface="黑体" panose="02010609060101010101" pitchFamily="49" charset="-122"/>
              </a:rPr>
              <a:t>）实行个人负责制；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4 </a:t>
            </a:r>
            <a:r>
              <a:rPr lang="zh-CN" altLang="en-US" sz="2400" dirty="0">
                <a:solidFill>
                  <a:schemeClr val="tx2"/>
                </a:solidFill>
                <a:latin typeface="黑体" panose="02010609060101010101" pitchFamily="49" charset="-122"/>
              </a:rPr>
              <a:t>）上下级关系要融洽；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5 </a:t>
            </a:r>
            <a:r>
              <a:rPr lang="zh-CN" altLang="en-US" sz="2400" dirty="0">
                <a:solidFill>
                  <a:schemeClr val="tx2"/>
                </a:solidFill>
                <a:latin typeface="黑体" panose="02010609060101010101" pitchFamily="49" charset="-122"/>
              </a:rPr>
              <a:t>）对职工进行全面知识培训，使其有多方面经验；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6 </a:t>
            </a:r>
            <a:r>
              <a:rPr lang="zh-CN" altLang="en-US" sz="2400" dirty="0">
                <a:solidFill>
                  <a:schemeClr val="tx2"/>
                </a:solidFill>
                <a:latin typeface="黑体" panose="02010609060101010101" pitchFamily="49" charset="-122"/>
              </a:rPr>
              <a:t>）缓慢的评价与稳步的提拔；                                              </a:t>
            </a:r>
            <a:endParaRPr lang="zh-CN" altLang="en-US" sz="2400" dirty="0">
              <a:solidFill>
                <a:schemeClr val="tx2"/>
              </a:solidFill>
              <a:latin typeface="黑体" panose="02010609060101010101" pitchFamily="49" charset="-122"/>
            </a:endParaRPr>
          </a:p>
          <a:p>
            <a:pPr algn="l">
              <a:lnSpc>
                <a:spcPct val="120000"/>
              </a:lnSpc>
            </a:pPr>
            <a:r>
              <a:rPr lang="zh-CN" altLang="en-US" sz="2400" dirty="0">
                <a:solidFill>
                  <a:schemeClr val="tx2"/>
                </a:solidFill>
                <a:latin typeface="黑体" panose="02010609060101010101" pitchFamily="49" charset="-122"/>
              </a:rPr>
              <a:t>（ </a:t>
            </a:r>
            <a:r>
              <a:rPr lang="en-US" altLang="zh-CN" sz="2400" dirty="0">
                <a:solidFill>
                  <a:schemeClr val="tx2"/>
                </a:solidFill>
                <a:latin typeface="黑体" panose="02010609060101010101" pitchFamily="49" charset="-122"/>
              </a:rPr>
              <a:t>7 </a:t>
            </a:r>
            <a:r>
              <a:rPr lang="zh-CN" altLang="en-US" sz="2400" dirty="0">
                <a:solidFill>
                  <a:schemeClr val="tx2"/>
                </a:solidFill>
                <a:latin typeface="黑体" panose="02010609060101010101" pitchFamily="49" charset="-122"/>
              </a:rPr>
              <a:t>）控制机制要较为含蓄，检测要正规</a:t>
            </a:r>
            <a:endParaRPr lang="zh-CN" altLang="en-US" sz="2400" dirty="0">
              <a:solidFill>
                <a:schemeClr val="tx2"/>
              </a:solidFill>
              <a:latin typeface="黑体" panose="02010609060101010101" pitchFamily="49" charset="-122"/>
            </a:endParaRPr>
          </a:p>
        </p:txBody>
      </p:sp>
      <p:sp>
        <p:nvSpPr>
          <p:cNvPr id="120835" name="_s1028"/>
          <p:cNvSpPr>
            <a:spLocks noTextEdit="1"/>
          </p:cNvSpPr>
          <p:nvPr/>
        </p:nvSpPr>
        <p:spPr>
          <a:xfrm>
            <a:off x="488950" y="981075"/>
            <a:ext cx="1755775" cy="1643063"/>
          </a:xfrm>
          <a:prstGeom prst="ellipse">
            <a:avLst/>
          </a:prstGeom>
          <a:solidFill>
            <a:srgbClr val="0399FF">
              <a:alpha val="50195"/>
            </a:srgbClr>
          </a:solidFill>
          <a:ln w="9525" cap="flat" cmpd="sng">
            <a:solidFill>
              <a:srgbClr val="4B595B"/>
            </a:solidFill>
            <a:prstDash val="solid"/>
            <a:headEnd type="none" w="med" len="med"/>
            <a:tailEnd type="none" w="med" len="med"/>
          </a:ln>
        </p:spPr>
        <p:txBody>
          <a:bodyPr/>
          <a:p>
            <a:endParaRPr lang="zh-CN" altLang="en-US"/>
          </a:p>
        </p:txBody>
      </p:sp>
      <p:sp>
        <p:nvSpPr>
          <p:cNvPr id="120836" name="Text Box 4"/>
          <p:cNvSpPr txBox="1"/>
          <p:nvPr/>
        </p:nvSpPr>
        <p:spPr>
          <a:xfrm>
            <a:off x="930275" y="1382713"/>
            <a:ext cx="792163" cy="823912"/>
          </a:xfrm>
          <a:prstGeom prst="rect">
            <a:avLst/>
          </a:prstGeom>
          <a:noFill/>
          <a:ln w="9525">
            <a:noFill/>
          </a:ln>
        </p:spPr>
        <p:txBody>
          <a:bodyPr wrap="none">
            <a:spAutoFit/>
          </a:bodyPr>
          <a:p>
            <a:r>
              <a:rPr lang="zh-CN" altLang="en-US" sz="2400" dirty="0">
                <a:latin typeface="Arial" panose="020B0604020202020204" pitchFamily="34" charset="0"/>
              </a:rPr>
              <a:t>激励</a:t>
            </a:r>
            <a:endParaRPr lang="zh-CN" altLang="en-US" sz="2400" dirty="0">
              <a:latin typeface="Arial" panose="020B0604020202020204" pitchFamily="34" charset="0"/>
            </a:endParaRPr>
          </a:p>
          <a:p>
            <a:r>
              <a:rPr lang="zh-CN" altLang="en-US" sz="2400" dirty="0">
                <a:latin typeface="Arial" panose="020B0604020202020204" pitchFamily="34" charset="0"/>
              </a:rPr>
              <a:t>理论</a:t>
            </a: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edge">
                                      <p:cBhvr>
                                        <p:cTn id="7" dur="20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1858" name="_s1032"/>
          <p:cNvSpPr>
            <a:spLocks noTextEdit="1"/>
          </p:cNvSpPr>
          <p:nvPr/>
        </p:nvSpPr>
        <p:spPr>
          <a:xfrm>
            <a:off x="488950" y="908050"/>
            <a:ext cx="1755775" cy="1643063"/>
          </a:xfrm>
          <a:prstGeom prst="ellipse">
            <a:avLst/>
          </a:prstGeom>
          <a:solidFill>
            <a:srgbClr val="F1FD09">
              <a:alpha val="50195"/>
            </a:srgbClr>
          </a:solidFill>
          <a:ln w="9525" cap="flat" cmpd="sng">
            <a:solidFill>
              <a:srgbClr val="F1FD09"/>
            </a:solidFill>
            <a:prstDash val="solid"/>
            <a:headEnd type="none" w="med" len="med"/>
            <a:tailEnd type="none" w="med" len="med"/>
          </a:ln>
        </p:spPr>
        <p:txBody>
          <a:bodyPr/>
          <a:p>
            <a:endParaRPr lang="zh-CN" altLang="en-US"/>
          </a:p>
        </p:txBody>
      </p:sp>
      <p:sp>
        <p:nvSpPr>
          <p:cNvPr id="121859" name="Rectangle 3"/>
          <p:cNvSpPr/>
          <p:nvPr>
            <p:ph type="title"/>
          </p:nvPr>
        </p:nvSpPr>
        <p:spPr>
          <a:xfrm>
            <a:off x="501650" y="1268413"/>
            <a:ext cx="8915400" cy="850900"/>
          </a:xfrm>
          <a:noFill/>
          <a:ln>
            <a:noFill/>
          </a:ln>
        </p:spPr>
        <p:txBody>
          <a:bodyPr/>
          <a:p>
            <a:pPr algn="r" eaLnBrk="1" hangingPunct="1"/>
            <a:r>
              <a:rPr lang="zh-CN" altLang="en-US" sz="3600" dirty="0"/>
              <a:t>管理的五项基本作业</a:t>
            </a:r>
            <a:endParaRPr lang="zh-CN" altLang="en-US" sz="3600" dirty="0"/>
          </a:p>
        </p:txBody>
      </p:sp>
      <p:pic>
        <p:nvPicPr>
          <p:cNvPr id="121860" name="Picture 4" descr="deluke"/>
          <p:cNvPicPr>
            <a:picLocks noChangeAspect="1"/>
          </p:cNvPicPr>
          <p:nvPr>
            <p:ph idx="1"/>
          </p:nvPr>
        </p:nvPicPr>
        <p:blipFill>
          <a:blip r:embed="rId2"/>
          <a:stretch>
            <a:fillRect/>
          </a:stretch>
        </p:blipFill>
        <p:spPr>
          <a:xfrm>
            <a:off x="7805738" y="4221163"/>
            <a:ext cx="1611312" cy="1763712"/>
          </a:xfrm>
          <a:noFill/>
          <a:ln>
            <a:noFill/>
          </a:ln>
        </p:spPr>
      </p:pic>
      <p:sp>
        <p:nvSpPr>
          <p:cNvPr id="115717" name="Rectangle 5"/>
          <p:cNvSpPr>
            <a:spLocks noChangeArrowheads="1"/>
          </p:cNvSpPr>
          <p:nvPr/>
        </p:nvSpPr>
        <p:spPr bwMode="auto">
          <a:xfrm>
            <a:off x="7400925" y="5981700"/>
            <a:ext cx="2268538" cy="45720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现代管理学大师中的</a:t>
            </a:r>
            <a:endPar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大师</a:t>
            </a:r>
            <a:r>
              <a:rPr kumimoji="0" lang="en-US" altLang="zh-CN"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a:t>
            </a:r>
            <a:r>
              <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德鲁克</a:t>
            </a:r>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5718" name="Rectangle 6"/>
          <p:cNvSpPr/>
          <p:nvPr/>
        </p:nvSpPr>
        <p:spPr>
          <a:xfrm>
            <a:off x="488950" y="2708275"/>
            <a:ext cx="8112125" cy="3749675"/>
          </a:xfrm>
          <a:prstGeom prst="rect">
            <a:avLst/>
          </a:prstGeom>
          <a:noFill/>
          <a:ln w="9525">
            <a:noFill/>
          </a:ln>
        </p:spPr>
        <p:txBody>
          <a:bodyPr>
            <a:spAutoFit/>
          </a:bodyPr>
          <a:p>
            <a:pPr algn="l"/>
            <a:r>
              <a:rPr lang="zh-CN" altLang="en-US" sz="2400" dirty="0">
                <a:latin typeface="Arial" panose="020B0604020202020204" pitchFamily="34" charset="0"/>
              </a:rPr>
              <a:t>德鲁克对管理的定义：“管理就是界定企业的使命，并激励和组织人力资源去实现这个使命。界定使命是企业家的任务，而激励与组织人力资源是领导力的范畴，二者的结合就是管理。”</a:t>
            </a:r>
            <a:endParaRPr lang="zh-CN" altLang="en-US" sz="2400" dirty="0">
              <a:latin typeface="Arial" panose="020B0604020202020204" pitchFamily="34" charset="0"/>
            </a:endParaRPr>
          </a:p>
          <a:p>
            <a:pPr algn="l"/>
            <a:endParaRPr lang="zh-CN" altLang="en-US" sz="2400" dirty="0">
              <a:latin typeface="Arial" panose="020B0604020202020204" pitchFamily="34" charset="0"/>
            </a:endParaRPr>
          </a:p>
          <a:p>
            <a:pPr algn="l"/>
            <a:r>
              <a:rPr lang="zh-CN" altLang="en-US" sz="2400" dirty="0">
                <a:solidFill>
                  <a:srgbClr val="000099"/>
                </a:solidFill>
                <a:latin typeface="Arial" panose="020B0604020202020204" pitchFamily="34" charset="0"/>
              </a:rPr>
              <a:t>第一、要制定目标</a:t>
            </a:r>
            <a:endParaRPr lang="zh-CN" altLang="en-US" sz="2400" dirty="0">
              <a:solidFill>
                <a:srgbClr val="000099"/>
              </a:solidFill>
              <a:latin typeface="Arial" panose="020B0604020202020204" pitchFamily="34" charset="0"/>
            </a:endParaRPr>
          </a:p>
          <a:p>
            <a:pPr algn="l"/>
            <a:r>
              <a:rPr lang="zh-CN" altLang="en-US" sz="2400" dirty="0">
                <a:solidFill>
                  <a:srgbClr val="000099"/>
                </a:solidFill>
                <a:latin typeface="Arial" panose="020B0604020202020204" pitchFamily="34" charset="0"/>
              </a:rPr>
              <a:t>第二、从事组织工作</a:t>
            </a:r>
            <a:endParaRPr lang="zh-CN" altLang="en-US" sz="2400" dirty="0">
              <a:solidFill>
                <a:srgbClr val="000099"/>
              </a:solidFill>
              <a:latin typeface="Arial" panose="020B0604020202020204" pitchFamily="34" charset="0"/>
            </a:endParaRPr>
          </a:p>
          <a:p>
            <a:pPr algn="l"/>
            <a:r>
              <a:rPr lang="zh-CN" altLang="en-US" sz="2400" dirty="0">
                <a:solidFill>
                  <a:srgbClr val="000099"/>
                </a:solidFill>
                <a:latin typeface="Arial" panose="020B0604020202020204" pitchFamily="34" charset="0"/>
              </a:rPr>
              <a:t>第三、从事激励和信息交流工作</a:t>
            </a:r>
            <a:endParaRPr lang="zh-CN" altLang="en-US" sz="2400" dirty="0">
              <a:solidFill>
                <a:srgbClr val="000099"/>
              </a:solidFill>
              <a:latin typeface="Arial" panose="020B0604020202020204" pitchFamily="34" charset="0"/>
            </a:endParaRPr>
          </a:p>
          <a:p>
            <a:pPr algn="l"/>
            <a:r>
              <a:rPr lang="zh-CN" altLang="en-US" sz="2400" dirty="0">
                <a:solidFill>
                  <a:srgbClr val="000099"/>
                </a:solidFill>
                <a:latin typeface="Arial" panose="020B0604020202020204" pitchFamily="34" charset="0"/>
              </a:rPr>
              <a:t>第四、建立绩效衡量标准</a:t>
            </a:r>
            <a:endParaRPr lang="zh-CN" altLang="en-US" sz="2400" dirty="0">
              <a:solidFill>
                <a:srgbClr val="000099"/>
              </a:solidFill>
              <a:latin typeface="Arial" panose="020B0604020202020204" pitchFamily="34" charset="0"/>
            </a:endParaRPr>
          </a:p>
          <a:p>
            <a:pPr algn="l"/>
            <a:r>
              <a:rPr lang="zh-CN" altLang="en-US" sz="2400" dirty="0">
                <a:solidFill>
                  <a:srgbClr val="000099"/>
                </a:solidFill>
                <a:latin typeface="Arial" panose="020B0604020202020204" pitchFamily="34" charset="0"/>
              </a:rPr>
              <a:t>第五，培养他人（包括自己）</a:t>
            </a:r>
            <a:endParaRPr lang="zh-CN" altLang="en-US" sz="2400" dirty="0">
              <a:solidFill>
                <a:srgbClr val="000099"/>
              </a:solidFill>
              <a:latin typeface="Arial" panose="020B0604020202020204" pitchFamily="34" charset="0"/>
            </a:endParaRPr>
          </a:p>
        </p:txBody>
      </p:sp>
      <p:sp>
        <p:nvSpPr>
          <p:cNvPr id="121863" name="Text Box 7"/>
          <p:cNvSpPr txBox="1"/>
          <p:nvPr/>
        </p:nvSpPr>
        <p:spPr>
          <a:xfrm>
            <a:off x="488950" y="1484313"/>
            <a:ext cx="1708150" cy="457200"/>
          </a:xfrm>
          <a:prstGeom prst="rect">
            <a:avLst/>
          </a:prstGeom>
          <a:noFill/>
          <a:ln w="9525">
            <a:noFill/>
          </a:ln>
        </p:spPr>
        <p:txBody>
          <a:bodyPr wrap="none">
            <a:spAutoFit/>
          </a:bodyPr>
          <a:p>
            <a:r>
              <a:rPr lang="zh-CN" altLang="en-US" sz="2400" dirty="0">
                <a:latin typeface="Arial" panose="020B0604020202020204" pitchFamily="34" charset="0"/>
              </a:rPr>
              <a:t>管理和领导</a:t>
            </a: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barn(inHorizontal)">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123" name="Rectangle 2"/>
          <p:cNvSpPr/>
          <p:nvPr>
            <p:ph type="title"/>
          </p:nvPr>
        </p:nvSpPr>
        <p:spPr>
          <a:xfrm>
            <a:off x="501650" y="692150"/>
            <a:ext cx="8915400" cy="1143000"/>
          </a:xfrm>
          <a:noFill/>
          <a:ln>
            <a:noFill/>
          </a:ln>
        </p:spPr>
        <p:txBody>
          <a:bodyPr/>
          <a:p>
            <a:pPr algn="r" eaLnBrk="1" hangingPunct="1"/>
            <a:r>
              <a:rPr lang="zh-CN" altLang="en-US" sz="3600" dirty="0"/>
              <a:t>领导与管理的区别</a:t>
            </a:r>
            <a:endParaRPr lang="zh-CN" altLang="en-US" sz="3600" dirty="0"/>
          </a:p>
        </p:txBody>
      </p:sp>
      <p:sp>
        <p:nvSpPr>
          <p:cNvPr id="5124" name="Rectangle 3"/>
          <p:cNvSpPr/>
          <p:nvPr>
            <p:ph type="body" sz="half" idx="1"/>
          </p:nvPr>
        </p:nvSpPr>
        <p:spPr>
          <a:xfrm>
            <a:off x="2432050" y="1412875"/>
            <a:ext cx="7272338" cy="4525963"/>
          </a:xfrm>
          <a:noFill/>
          <a:ln>
            <a:noFill/>
          </a:ln>
        </p:spPr>
        <p:txBody>
          <a:bodyPr/>
          <a:p>
            <a:pPr eaLnBrk="1" hangingPunct="1">
              <a:buClrTx/>
              <a:buSzTx/>
              <a:buFontTx/>
              <a:buNone/>
            </a:pPr>
            <a:r>
              <a:rPr lang="en-US" altLang="zh-CN" sz="2000" b="0" dirty="0">
                <a:solidFill>
                  <a:srgbClr val="000099"/>
                </a:solidFill>
                <a:latin typeface="黑体" panose="02010609060101010101" pitchFamily="49" charset="-122"/>
              </a:rPr>
              <a:t>1</a:t>
            </a:r>
            <a:r>
              <a:rPr lang="zh-CN" altLang="en-US" sz="2000" b="0" dirty="0">
                <a:solidFill>
                  <a:srgbClr val="000099"/>
                </a:solidFill>
                <a:latin typeface="黑体" panose="02010609060101010101" pitchFamily="49" charset="-122"/>
              </a:rPr>
              <a:t>、领导的含义</a:t>
            </a:r>
            <a:endParaRPr lang="zh-CN" altLang="en-US" sz="2000" b="0" dirty="0">
              <a:solidFill>
                <a:srgbClr val="000099"/>
              </a:solidFill>
              <a:latin typeface="黑体" panose="02010609060101010101" pitchFamily="49" charset="-122"/>
            </a:endParaRPr>
          </a:p>
          <a:p>
            <a:pPr eaLnBrk="1" hangingPunct="1">
              <a:buClrTx/>
              <a:buSzTx/>
              <a:buFontTx/>
              <a:buNone/>
            </a:pPr>
            <a:r>
              <a:rPr lang="zh-CN" altLang="en-US" sz="1600" b="0" dirty="0">
                <a:latin typeface="黑体" panose="02010609060101010101" pitchFamily="49" charset="-122"/>
              </a:rPr>
              <a:t>         领导是影响力，是影响他人心甘情愿和满腔热情地为实现组织目标而努力的过程。领导的实质是形成追随关系。领导被赋予的权力有：法定权、</a:t>
            </a:r>
            <a:r>
              <a:rPr lang="zh-CN" altLang="en-US" sz="1600" b="0" dirty="0"/>
              <a:t>奖励权、惩罚权，领导自身的权力：专长权、统御权</a:t>
            </a:r>
            <a:endParaRPr lang="zh-CN" altLang="en-US" sz="1600" b="0" dirty="0"/>
          </a:p>
          <a:p>
            <a:pPr eaLnBrk="1" hangingPunct="1">
              <a:buClrTx/>
              <a:buSzTx/>
              <a:buFontTx/>
              <a:buNone/>
            </a:pPr>
            <a:endParaRPr lang="zh-CN" altLang="en-US" sz="1600" b="0" dirty="0"/>
          </a:p>
          <a:p>
            <a:pPr eaLnBrk="1" hangingPunct="1">
              <a:buClrTx/>
              <a:buSzTx/>
              <a:buFontTx/>
              <a:buNone/>
            </a:pPr>
            <a:endParaRPr lang="zh-CN" altLang="en-US" sz="2000" dirty="0">
              <a:latin typeface="黑体" panose="02010609060101010101" pitchFamily="49" charset="-122"/>
            </a:endParaRPr>
          </a:p>
        </p:txBody>
      </p:sp>
      <p:graphicFrame>
        <p:nvGraphicFramePr>
          <p:cNvPr id="116740" name="Object 4"/>
          <p:cNvGraphicFramePr>
            <a:graphicFrameLocks noChangeAspect="1"/>
          </p:cNvGraphicFramePr>
          <p:nvPr>
            <p:ph sz="half" idx="2"/>
          </p:nvPr>
        </p:nvGraphicFramePr>
        <p:xfrm>
          <a:off x="2936875" y="2708275"/>
          <a:ext cx="6707188" cy="4149725"/>
        </p:xfrm>
        <a:graphic>
          <a:graphicData uri="http://schemas.openxmlformats.org/presentationml/2006/ole">
            <mc:AlternateContent xmlns:mc="http://schemas.openxmlformats.org/markup-compatibility/2006">
              <mc:Choice xmlns:v="urn:schemas-microsoft-com:vml" Requires="v">
                <p:oleObj spid="_x0000_s3081" name="" r:id="rId2" imgW="5334000" imgH="3774440" progId="Excel.Sheet.8">
                  <p:embed/>
                </p:oleObj>
              </mc:Choice>
              <mc:Fallback>
                <p:oleObj name="" r:id="rId2" imgW="5334000" imgH="3774440" progId="Excel.Sheet.8">
                  <p:embed/>
                  <p:pic>
                    <p:nvPicPr>
                      <p:cNvPr id="0" name="图片 3080"/>
                      <p:cNvPicPr/>
                      <p:nvPr/>
                    </p:nvPicPr>
                    <p:blipFill>
                      <a:blip r:embed="rId3"/>
                      <a:stretch>
                        <a:fillRect/>
                      </a:stretch>
                    </p:blipFill>
                    <p:spPr>
                      <a:xfrm>
                        <a:off x="2936875" y="2708275"/>
                        <a:ext cx="6707188" cy="4149725"/>
                      </a:xfrm>
                      <a:prstGeom prst="rect">
                        <a:avLst/>
                      </a:prstGeom>
                      <a:noFill/>
                      <a:ln w="38100">
                        <a:noFill/>
                        <a:miter/>
                      </a:ln>
                    </p:spPr>
                  </p:pic>
                </p:oleObj>
              </mc:Fallback>
            </mc:AlternateContent>
          </a:graphicData>
        </a:graphic>
      </p:graphicFrame>
      <p:sp>
        <p:nvSpPr>
          <p:cNvPr id="5125" name="_s1032"/>
          <p:cNvSpPr>
            <a:spLocks noTextEdit="1"/>
          </p:cNvSpPr>
          <p:nvPr/>
        </p:nvSpPr>
        <p:spPr>
          <a:xfrm>
            <a:off x="488950" y="908050"/>
            <a:ext cx="1755775" cy="1643063"/>
          </a:xfrm>
          <a:prstGeom prst="ellipse">
            <a:avLst/>
          </a:prstGeom>
          <a:solidFill>
            <a:srgbClr val="F1FD09">
              <a:alpha val="50195"/>
            </a:srgbClr>
          </a:solidFill>
          <a:ln w="9525" cap="flat" cmpd="sng">
            <a:solidFill>
              <a:srgbClr val="F1FD09"/>
            </a:solidFill>
            <a:prstDash val="solid"/>
            <a:headEnd type="none" w="med" len="med"/>
            <a:tailEnd type="none" w="med" len="med"/>
          </a:ln>
        </p:spPr>
        <p:txBody>
          <a:bodyPr/>
          <a:p>
            <a:endParaRPr lang="zh-CN" altLang="en-US"/>
          </a:p>
        </p:txBody>
      </p:sp>
      <p:sp>
        <p:nvSpPr>
          <p:cNvPr id="5126" name="Text Box 6"/>
          <p:cNvSpPr txBox="1"/>
          <p:nvPr/>
        </p:nvSpPr>
        <p:spPr>
          <a:xfrm>
            <a:off x="488950" y="1484313"/>
            <a:ext cx="1708150" cy="457200"/>
          </a:xfrm>
          <a:prstGeom prst="rect">
            <a:avLst/>
          </a:prstGeom>
          <a:noFill/>
          <a:ln w="9525">
            <a:noFill/>
          </a:ln>
        </p:spPr>
        <p:txBody>
          <a:bodyPr wrap="none">
            <a:spAutoFit/>
          </a:bodyPr>
          <a:p>
            <a:r>
              <a:rPr lang="zh-CN" altLang="en-US" sz="2400" dirty="0">
                <a:latin typeface="Arial" panose="020B0604020202020204" pitchFamily="34" charset="0"/>
              </a:rPr>
              <a:t>管理和领导</a:t>
            </a:r>
            <a:endParaRPr lang="zh-CN" altLang="en-US" sz="2400" dirty="0">
              <a:latin typeface="Arial" panose="020B0604020202020204" pitchFamily="34" charset="0"/>
            </a:endParaRPr>
          </a:p>
        </p:txBody>
      </p:sp>
      <p:sp>
        <p:nvSpPr>
          <p:cNvPr id="5127" name="Rectangle 7"/>
          <p:cNvSpPr/>
          <p:nvPr/>
        </p:nvSpPr>
        <p:spPr>
          <a:xfrm>
            <a:off x="1425575" y="2708275"/>
            <a:ext cx="1339850" cy="396875"/>
          </a:xfrm>
          <a:prstGeom prst="rect">
            <a:avLst/>
          </a:prstGeom>
          <a:noFill/>
          <a:ln w="9525">
            <a:noFill/>
          </a:ln>
        </p:spPr>
        <p:txBody>
          <a:bodyPr wrap="none">
            <a:spAutoFit/>
          </a:bodyPr>
          <a:p>
            <a:r>
              <a:rPr lang="en-US" altLang="zh-CN" sz="2000" dirty="0">
                <a:solidFill>
                  <a:srgbClr val="000099"/>
                </a:solidFill>
                <a:latin typeface="Arial" panose="020B0604020202020204" pitchFamily="34" charset="0"/>
              </a:rPr>
              <a:t>2</a:t>
            </a:r>
            <a:r>
              <a:rPr lang="zh-CN" altLang="en-US" sz="2000" dirty="0">
                <a:solidFill>
                  <a:srgbClr val="000099"/>
                </a:solidFill>
                <a:latin typeface="Arial" panose="020B0604020202020204" pitchFamily="34" charset="0"/>
              </a:rPr>
              <a:t>、区别：</a:t>
            </a:r>
            <a:endParaRPr lang="zh-CN" altLang="en-US" sz="2000" dirty="0">
              <a:solidFill>
                <a:srgbClr val="000099"/>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heel(4)">
                                      <p:cBhvr>
                                        <p:cTn id="7"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2882" name="Rectangle 2"/>
          <p:cNvSpPr/>
          <p:nvPr>
            <p:ph type="title"/>
          </p:nvPr>
        </p:nvSpPr>
        <p:spPr>
          <a:xfrm>
            <a:off x="501650" y="1125538"/>
            <a:ext cx="8915400" cy="1143000"/>
          </a:xfrm>
          <a:noFill/>
          <a:ln>
            <a:noFill/>
          </a:ln>
        </p:spPr>
        <p:txBody>
          <a:bodyPr/>
          <a:p>
            <a:pPr algn="r" eaLnBrk="1" hangingPunct="1"/>
            <a:r>
              <a:rPr lang="zh-CN" altLang="en-US" sz="3600" dirty="0"/>
              <a:t>三种绩效管理观</a:t>
            </a:r>
            <a:endParaRPr lang="zh-CN" altLang="en-US" sz="3600" dirty="0"/>
          </a:p>
        </p:txBody>
      </p:sp>
      <p:graphicFrame>
        <p:nvGraphicFramePr>
          <p:cNvPr id="117763" name="Group 3"/>
          <p:cNvGraphicFramePr>
            <a:graphicFrameLocks noGrp="1"/>
          </p:cNvGraphicFramePr>
          <p:nvPr>
            <p:ph idx="4294967295"/>
          </p:nvPr>
        </p:nvGraphicFramePr>
        <p:xfrm>
          <a:off x="488950" y="2349500"/>
          <a:ext cx="9126538" cy="4256088"/>
        </p:xfrm>
        <a:graphic>
          <a:graphicData uri="http://schemas.openxmlformats.org/drawingml/2006/table">
            <a:tbl>
              <a:tblPr/>
              <a:tblGrid>
                <a:gridCol w="1079500"/>
                <a:gridCol w="2351088"/>
                <a:gridCol w="3697287"/>
                <a:gridCol w="1998663"/>
              </a:tblGrid>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绩效观类型</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强调结果</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强调行为过程</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强调潜能</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观点</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Pct val="13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结果</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产出</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或</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目标实现度</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行为</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做了什么</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Arial" panose="020B0604020202020204"/>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能做什么</a:t>
                      </a:r>
                      <a:r>
                        <a:rPr kumimoji="0" lang="zh-CN" altLang="en-US" sz="1400" b="1" i="0" u="none" strike="noStrike" cap="none" normalizeH="0" baseline="0" smtClean="0">
                          <a:ln>
                            <a:noFill/>
                          </a:ln>
                          <a:solidFill>
                            <a:schemeClr val="tx1"/>
                          </a:solidFill>
                          <a:effectLst/>
                          <a:latin typeface="Arial" panose="020B0604020202020204"/>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157538">
                <a:tc>
                  <a:txBody>
                    <a:bodyPr/>
                    <a:lstStyle/>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特点</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利弊</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绩效结果受诸多因素影响，并不一定是由员工的行为所产生的； 工作执行者执行任务的机会也不平等；过分强调结果，导致追求短期效益；</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绩效管理就是对企业的所有员工的工作结果进行客观评价与管理的过程。结果导向，强调结果，关注员工最终的业绩，而不论员工的素质和行为过程。</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2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绩效是与一个人在其工作的组织或组织单元的目标有关的一组行为（包括正确做事的方式、方法）。</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2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绩效可以定义为行为的同义词，它是人们实际的行为表现并能观察到。</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20000"/>
                        </a:lnSpc>
                        <a:spcBef>
                          <a:spcPct val="20000"/>
                        </a:spcBef>
                        <a:spcAft>
                          <a:spcPct val="0"/>
                        </a:spcAft>
                        <a:buClr>
                          <a:srgbClr val="000099"/>
                        </a:buClr>
                        <a:buSzPct val="60000"/>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绩效包括在个体控制之下的，与目标相关的动作，无论这些动作是认知的、驱动的、精神运动的，还是人际间的。</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绩效管理的关键是使员工掌握正确的做事方式、方法，是员工行为规范化、职业化的过程。</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基本假设：行为最终必然导致结果</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将个人潜力、能力纳入绩效评价的范畴</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绩效评价不再仅仅是追述过去、评价历史的工具，而更在于关注未来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适合知识性员工，创新性的工作</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绩效管理关键是寻找产生高绩效的人才</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122905" name="Text Box 25"/>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2906"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Horizontal)">
                                      <p:cBhvr>
                                        <p:cTn id="7"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3906" name="AutoShape 3"/>
          <p:cNvSpPr/>
          <p:nvPr/>
        </p:nvSpPr>
        <p:spPr>
          <a:xfrm>
            <a:off x="6681788" y="909638"/>
            <a:ext cx="3052762" cy="1828800"/>
          </a:xfrm>
          <a:prstGeom prst="irregularSeal1">
            <a:avLst/>
          </a:prstGeom>
          <a:solidFill>
            <a:srgbClr val="CC99FF"/>
          </a:solidFill>
          <a:ln w="12700" cap="flat" cmpd="sng">
            <a:solidFill>
              <a:srgbClr val="FF00FF"/>
            </a:solidFill>
            <a:prstDash val="solid"/>
            <a:miter/>
            <a:headEnd type="none" w="med" len="med"/>
            <a:tailEnd type="none" w="med" len="med"/>
          </a:ln>
        </p:spPr>
        <p:txBody>
          <a:bodyPr wrap="none" anchor="ctr" anchorCtr="0"/>
          <a:p>
            <a:r>
              <a:rPr lang="zh-CN" altLang="en-US" sz="2400" b="1" dirty="0">
                <a:solidFill>
                  <a:srgbClr val="003366"/>
                </a:solidFill>
                <a:latin typeface="Arial" panose="020B0604020202020204" pitchFamily="34" charset="0"/>
                <a:ea typeface="华文新魏" panose="02010800040101010101" pitchFamily="2" charset="-122"/>
              </a:rPr>
              <a:t>优秀绩效</a:t>
            </a:r>
            <a:endParaRPr lang="zh-CN" altLang="en-US" sz="2400" b="1" dirty="0">
              <a:solidFill>
                <a:srgbClr val="003366"/>
              </a:solidFill>
              <a:latin typeface="Arial" panose="020B0604020202020204" pitchFamily="34" charset="0"/>
              <a:ea typeface="华文新魏" panose="02010800040101010101" pitchFamily="2" charset="-122"/>
            </a:endParaRPr>
          </a:p>
          <a:p>
            <a:r>
              <a:rPr lang="zh-CN" altLang="en-US" sz="2400" b="1" dirty="0">
                <a:solidFill>
                  <a:srgbClr val="003366"/>
                </a:solidFill>
                <a:latin typeface="Arial" panose="020B0604020202020204" pitchFamily="34" charset="0"/>
                <a:ea typeface="华文新魏" panose="02010800040101010101" pitchFamily="2" charset="-122"/>
              </a:rPr>
              <a:t>如何产生</a:t>
            </a:r>
            <a:endParaRPr lang="zh-CN" altLang="en-US" sz="2400" b="1" dirty="0">
              <a:solidFill>
                <a:srgbClr val="003366"/>
              </a:solidFill>
              <a:latin typeface="Arial" panose="020B0604020202020204" pitchFamily="34" charset="0"/>
              <a:ea typeface="华文新魏" panose="02010800040101010101" pitchFamily="2" charset="-122"/>
            </a:endParaRPr>
          </a:p>
        </p:txBody>
      </p:sp>
      <p:grpSp>
        <p:nvGrpSpPr>
          <p:cNvPr id="2" name="Group 4"/>
          <p:cNvGrpSpPr/>
          <p:nvPr/>
        </p:nvGrpSpPr>
        <p:grpSpPr>
          <a:xfrm>
            <a:off x="1281113" y="2276475"/>
            <a:ext cx="6634162" cy="4251325"/>
            <a:chOff x="0" y="0"/>
            <a:chExt cx="4178" cy="2678"/>
          </a:xfrm>
        </p:grpSpPr>
        <p:sp>
          <p:nvSpPr>
            <p:cNvPr id="123910" name="AutoShape 5"/>
            <p:cNvSpPr/>
            <p:nvPr/>
          </p:nvSpPr>
          <p:spPr>
            <a:xfrm>
              <a:off x="1180" y="0"/>
              <a:ext cx="2998" cy="2223"/>
            </a:xfrm>
            <a:prstGeom prst="triangle">
              <a:avLst>
                <a:gd name="adj" fmla="val 50000"/>
              </a:avLst>
            </a:prstGeom>
            <a:solidFill>
              <a:srgbClr val="FFCC00"/>
            </a:solidFill>
            <a:ln w="38100" cap="flat" cmpd="sng">
              <a:solidFill>
                <a:srgbClr val="0000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23911" name="Rectangle 6"/>
            <p:cNvSpPr/>
            <p:nvPr/>
          </p:nvSpPr>
          <p:spPr>
            <a:xfrm>
              <a:off x="0" y="182"/>
              <a:ext cx="1720" cy="2223"/>
            </a:xfrm>
            <a:prstGeom prst="rect">
              <a:avLst/>
            </a:prstGeom>
            <a:noFill/>
            <a:ln w="9525">
              <a:noFill/>
            </a:ln>
          </p:spPr>
          <p:txBody>
            <a:bodyPr/>
            <a:p>
              <a:pPr marL="342900" indent="-342900" algn="l">
                <a:lnSpc>
                  <a:spcPct val="12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120000"/>
                </a:lnSpc>
                <a:spcBef>
                  <a:spcPct val="20000"/>
                </a:spcBef>
              </a:pPr>
              <a:r>
                <a:rPr lang="zh-CN" altLang="en-US" sz="2800" dirty="0">
                  <a:latin typeface="黑体" panose="02010609060101010101" pitchFamily="49" charset="-122"/>
                </a:rPr>
                <a:t>全面绩效</a:t>
              </a:r>
              <a:endParaRPr lang="zh-CN" altLang="en-US" sz="2800" dirty="0">
                <a:latin typeface="黑体" panose="02010609060101010101" pitchFamily="49" charset="-122"/>
              </a:endParaRPr>
            </a:p>
            <a:p>
              <a:pPr marL="342900" indent="-342900" algn="l">
                <a:lnSpc>
                  <a:spcPct val="120000"/>
                </a:lnSpc>
                <a:spcBef>
                  <a:spcPct val="20000"/>
                </a:spcBef>
              </a:pPr>
              <a:r>
                <a:rPr lang="zh-CN" altLang="en-US" sz="2800" dirty="0">
                  <a:solidFill>
                    <a:srgbClr val="0000CC"/>
                  </a:solidFill>
                  <a:latin typeface="黑体" panose="02010609060101010101" pitchFamily="49" charset="-122"/>
                </a:rPr>
                <a:t>＝  素质</a:t>
              </a:r>
              <a:endParaRPr lang="zh-CN" altLang="en-US" sz="2800" dirty="0">
                <a:solidFill>
                  <a:srgbClr val="0000CC"/>
                </a:solidFill>
                <a:latin typeface="黑体" panose="02010609060101010101" pitchFamily="49" charset="-122"/>
              </a:endParaRPr>
            </a:p>
            <a:p>
              <a:pPr marL="742950" lvl="1" indent="-285750" algn="l" eaLnBrk="1" hangingPunct="1">
                <a:lnSpc>
                  <a:spcPct val="120000"/>
                </a:lnSpc>
                <a:spcBef>
                  <a:spcPct val="20000"/>
                </a:spcBef>
              </a:pPr>
              <a:r>
                <a:rPr lang="zh-CN" altLang="en-US" sz="2400" dirty="0">
                  <a:solidFill>
                    <a:srgbClr val="0000CC"/>
                  </a:solidFill>
                  <a:latin typeface="黑体" panose="02010609060101010101" pitchFamily="49" charset="-122"/>
                </a:rPr>
                <a:t>＋</a:t>
              </a:r>
              <a:r>
                <a:rPr lang="zh-CN" altLang="en-US" sz="2400" dirty="0">
                  <a:solidFill>
                    <a:srgbClr val="333300"/>
                  </a:solidFill>
                  <a:latin typeface="黑体" panose="02010609060101010101" pitchFamily="49" charset="-122"/>
                </a:rPr>
                <a:t>行为</a:t>
              </a:r>
              <a:endParaRPr lang="zh-CN" altLang="en-US" sz="2400" dirty="0">
                <a:solidFill>
                  <a:srgbClr val="333300"/>
                </a:solidFill>
                <a:latin typeface="黑体" panose="02010609060101010101" pitchFamily="49" charset="-122"/>
              </a:endParaRPr>
            </a:p>
            <a:p>
              <a:pPr marL="742950" lvl="1" indent="-285750" algn="l" eaLnBrk="1" hangingPunct="1">
                <a:lnSpc>
                  <a:spcPct val="120000"/>
                </a:lnSpc>
                <a:spcBef>
                  <a:spcPct val="20000"/>
                </a:spcBef>
              </a:pPr>
              <a:r>
                <a:rPr lang="zh-CN" altLang="en-US" sz="2400" dirty="0">
                  <a:solidFill>
                    <a:srgbClr val="0000CC"/>
                  </a:solidFill>
                  <a:latin typeface="黑体" panose="02010609060101010101" pitchFamily="49" charset="-122"/>
                </a:rPr>
                <a:t>＋</a:t>
              </a:r>
              <a:r>
                <a:rPr lang="zh-CN" altLang="en-US" sz="2400" dirty="0">
                  <a:solidFill>
                    <a:srgbClr val="FF3300"/>
                  </a:solidFill>
                  <a:latin typeface="黑体" panose="02010609060101010101" pitchFamily="49" charset="-122"/>
                </a:rPr>
                <a:t>结果</a:t>
              </a:r>
              <a:endParaRPr lang="zh-CN" altLang="en-US" sz="2400" dirty="0">
                <a:solidFill>
                  <a:srgbClr val="FF3300"/>
                </a:solidFill>
                <a:latin typeface="黑体" panose="02010609060101010101" pitchFamily="49" charset="-122"/>
              </a:endParaRPr>
            </a:p>
          </p:txBody>
        </p:sp>
        <p:sp>
          <p:nvSpPr>
            <p:cNvPr id="123912" name="Rectangle 7"/>
            <p:cNvSpPr/>
            <p:nvPr/>
          </p:nvSpPr>
          <p:spPr>
            <a:xfrm>
              <a:off x="1966" y="1860"/>
              <a:ext cx="1499" cy="272"/>
            </a:xfrm>
            <a:prstGeom prst="rect">
              <a:avLst/>
            </a:prstGeom>
            <a:noFill/>
            <a:ln w="9525">
              <a:noFill/>
            </a:ln>
          </p:spPr>
          <p:txBody>
            <a:bodyPr/>
            <a:p>
              <a:pPr marL="342900" indent="-342900" algn="l">
                <a:lnSpc>
                  <a:spcPct val="90000"/>
                </a:lnSpc>
                <a:spcBef>
                  <a:spcPct val="20000"/>
                </a:spcBef>
              </a:pPr>
              <a:r>
                <a:rPr lang="zh-CN" altLang="en-US" sz="2400" dirty="0">
                  <a:solidFill>
                    <a:srgbClr val="0000CC"/>
                  </a:solidFill>
                  <a:latin typeface="黑体" panose="02010609060101010101" pitchFamily="49" charset="-122"/>
                </a:rPr>
                <a:t>潜能（素质）</a:t>
              </a: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r>
                <a:rPr lang="zh-CN" altLang="en-US" sz="2400" dirty="0">
                  <a:solidFill>
                    <a:srgbClr val="0000CC"/>
                  </a:solidFill>
                  <a:latin typeface="黑体" panose="02010609060101010101" pitchFamily="49" charset="-122"/>
                </a:rPr>
                <a:t>                                   </a:t>
              </a: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a:p>
              <a:pPr marL="342900" indent="-342900" algn="l">
                <a:lnSpc>
                  <a:spcPct val="90000"/>
                </a:lnSpc>
                <a:spcBef>
                  <a:spcPct val="20000"/>
                </a:spcBef>
              </a:pP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p:txBody>
        </p:sp>
        <p:sp>
          <p:nvSpPr>
            <p:cNvPr id="123913" name="Rectangle 8"/>
            <p:cNvSpPr/>
            <p:nvPr/>
          </p:nvSpPr>
          <p:spPr>
            <a:xfrm>
              <a:off x="1868" y="1134"/>
              <a:ext cx="2064" cy="545"/>
            </a:xfrm>
            <a:prstGeom prst="rect">
              <a:avLst/>
            </a:prstGeom>
            <a:noFill/>
            <a:ln w="9525">
              <a:noFill/>
            </a:ln>
          </p:spPr>
          <p:txBody>
            <a:bodyPr/>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r>
                <a:rPr lang="zh-CN" altLang="en-US" sz="2400" dirty="0">
                  <a:solidFill>
                    <a:srgbClr val="333300"/>
                  </a:solidFill>
                  <a:latin typeface="黑体" panose="02010609060101010101" pitchFamily="49" charset="-122"/>
                </a:rPr>
                <a:t>潜能发挥（行为）</a:t>
              </a:r>
              <a:endParaRPr lang="zh-CN" altLang="en-US" sz="2400" dirty="0">
                <a:solidFill>
                  <a:srgbClr val="333300"/>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r>
                <a:rPr lang="zh-CN" altLang="en-US" sz="2400" dirty="0">
                  <a:solidFill>
                    <a:srgbClr val="0000CC"/>
                  </a:solidFill>
                  <a:latin typeface="黑体" panose="02010609060101010101" pitchFamily="49" charset="-122"/>
                </a:rPr>
                <a:t>                                   </a:t>
              </a: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a:p>
              <a:pPr marL="342900" indent="-342900" algn="l">
                <a:lnSpc>
                  <a:spcPct val="90000"/>
                </a:lnSpc>
                <a:spcBef>
                  <a:spcPct val="20000"/>
                </a:spcBef>
              </a:pP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p:txBody>
        </p:sp>
        <p:sp>
          <p:nvSpPr>
            <p:cNvPr id="123914" name="Rectangle 9"/>
            <p:cNvSpPr/>
            <p:nvPr/>
          </p:nvSpPr>
          <p:spPr>
            <a:xfrm>
              <a:off x="2164" y="726"/>
              <a:ext cx="1473" cy="499"/>
            </a:xfrm>
            <a:prstGeom prst="rect">
              <a:avLst/>
            </a:prstGeom>
            <a:noFill/>
            <a:ln w="9525">
              <a:noFill/>
            </a:ln>
          </p:spPr>
          <p:txBody>
            <a:bodyPr/>
            <a:p>
              <a:pPr marL="342900" indent="-342900" algn="l">
                <a:lnSpc>
                  <a:spcPct val="90000"/>
                </a:lnSpc>
                <a:spcBef>
                  <a:spcPct val="20000"/>
                </a:spcBef>
              </a:pPr>
              <a:r>
                <a:rPr lang="zh-CN" altLang="en-US" sz="2400" dirty="0">
                  <a:solidFill>
                    <a:srgbClr val="FF3300"/>
                  </a:solidFill>
                  <a:latin typeface="黑体" panose="02010609060101010101" pitchFamily="49" charset="-122"/>
                </a:rPr>
                <a:t>潜能发挥</a:t>
              </a:r>
              <a:endParaRPr lang="zh-CN" altLang="en-US" sz="2400" dirty="0">
                <a:solidFill>
                  <a:srgbClr val="FF3300"/>
                </a:solidFill>
                <a:latin typeface="黑体" panose="02010609060101010101" pitchFamily="49" charset="-122"/>
              </a:endParaRPr>
            </a:p>
            <a:p>
              <a:pPr marL="342900" indent="-342900" algn="l">
                <a:lnSpc>
                  <a:spcPct val="90000"/>
                </a:lnSpc>
                <a:spcBef>
                  <a:spcPct val="20000"/>
                </a:spcBef>
              </a:pPr>
              <a:r>
                <a:rPr lang="zh-CN" altLang="en-US" sz="2400" dirty="0">
                  <a:solidFill>
                    <a:srgbClr val="FF3300"/>
                  </a:solidFill>
                  <a:latin typeface="黑体" panose="02010609060101010101" pitchFamily="49" charset="-122"/>
                </a:rPr>
                <a:t>效果（结果）</a:t>
              </a:r>
              <a:endParaRPr lang="zh-CN" altLang="en-US" sz="2400" dirty="0">
                <a:solidFill>
                  <a:srgbClr val="FF3300"/>
                </a:solidFill>
                <a:latin typeface="黑体" panose="02010609060101010101" pitchFamily="49" charset="-122"/>
              </a:endParaRPr>
            </a:p>
            <a:p>
              <a:pPr marL="342900" indent="-342900" algn="l">
                <a:lnSpc>
                  <a:spcPct val="90000"/>
                </a:lnSpc>
                <a:spcBef>
                  <a:spcPct val="20000"/>
                </a:spcBef>
              </a:pPr>
              <a:endParaRPr lang="zh-CN" altLang="en-US" sz="2400" dirty="0">
                <a:solidFill>
                  <a:srgbClr val="0000CC"/>
                </a:solidFill>
                <a:latin typeface="黑体" panose="02010609060101010101" pitchFamily="49" charset="-122"/>
              </a:endParaRPr>
            </a:p>
            <a:p>
              <a:pPr marL="342900" indent="-342900" algn="l">
                <a:lnSpc>
                  <a:spcPct val="90000"/>
                </a:lnSpc>
                <a:spcBef>
                  <a:spcPct val="20000"/>
                </a:spcBef>
              </a:pPr>
              <a:r>
                <a:rPr lang="zh-CN" altLang="en-US" sz="2400" dirty="0">
                  <a:solidFill>
                    <a:srgbClr val="0000CC"/>
                  </a:solidFill>
                  <a:latin typeface="黑体" panose="02010609060101010101" pitchFamily="49" charset="-122"/>
                </a:rPr>
                <a:t>                                   </a:t>
              </a: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a:p>
              <a:pPr marL="342900" indent="-342900" algn="l">
                <a:lnSpc>
                  <a:spcPct val="90000"/>
                </a:lnSpc>
                <a:spcBef>
                  <a:spcPct val="20000"/>
                </a:spcBef>
              </a:pPr>
              <a:r>
                <a:rPr lang="zh-CN" altLang="en-US" sz="2800" dirty="0">
                  <a:solidFill>
                    <a:srgbClr val="0000CC"/>
                  </a:solidFill>
                  <a:latin typeface="黑体" panose="02010609060101010101" pitchFamily="49" charset="-122"/>
                </a:rPr>
                <a:t>       </a:t>
              </a:r>
              <a:endParaRPr lang="zh-CN" altLang="en-US" sz="2800" dirty="0">
                <a:solidFill>
                  <a:srgbClr val="0000CC"/>
                </a:solidFill>
                <a:latin typeface="黑体" panose="02010609060101010101" pitchFamily="49" charset="-122"/>
              </a:endParaRPr>
            </a:p>
          </p:txBody>
        </p:sp>
        <p:sp>
          <p:nvSpPr>
            <p:cNvPr id="123915" name="Line 10"/>
            <p:cNvSpPr/>
            <p:nvPr/>
          </p:nvSpPr>
          <p:spPr>
            <a:xfrm>
              <a:off x="1524" y="1769"/>
              <a:ext cx="2309" cy="0"/>
            </a:xfrm>
            <a:prstGeom prst="line">
              <a:avLst/>
            </a:prstGeom>
            <a:ln w="28575" cap="flat" cmpd="sng">
              <a:solidFill>
                <a:srgbClr val="0000CC"/>
              </a:solidFill>
              <a:prstDash val="solid"/>
              <a:headEnd type="none" w="med" len="med"/>
              <a:tailEnd type="none" w="med" len="med"/>
            </a:ln>
          </p:spPr>
        </p:sp>
        <p:sp>
          <p:nvSpPr>
            <p:cNvPr id="123916" name="Line 11"/>
            <p:cNvSpPr/>
            <p:nvPr/>
          </p:nvSpPr>
          <p:spPr>
            <a:xfrm>
              <a:off x="1818" y="1271"/>
              <a:ext cx="1721" cy="0"/>
            </a:xfrm>
            <a:prstGeom prst="line">
              <a:avLst/>
            </a:prstGeom>
            <a:ln w="28575" cap="flat" cmpd="sng">
              <a:solidFill>
                <a:srgbClr val="0000CC"/>
              </a:solidFill>
              <a:prstDash val="solid"/>
              <a:headEnd type="none" w="med" len="med"/>
              <a:tailEnd type="none" w="med" len="med"/>
            </a:ln>
          </p:spPr>
        </p:sp>
        <p:sp>
          <p:nvSpPr>
            <p:cNvPr id="123917" name="Rectangle 12"/>
            <p:cNvSpPr/>
            <p:nvPr/>
          </p:nvSpPr>
          <p:spPr>
            <a:xfrm>
              <a:off x="1868" y="2405"/>
              <a:ext cx="1671" cy="273"/>
            </a:xfrm>
            <a:prstGeom prst="rect">
              <a:avLst/>
            </a:prstGeom>
            <a:noFill/>
            <a:ln w="9525">
              <a:noFill/>
            </a:ln>
          </p:spPr>
          <p:txBody>
            <a:bodyPr/>
            <a:p>
              <a:pPr marL="342900" indent="-342900">
                <a:lnSpc>
                  <a:spcPct val="90000"/>
                </a:lnSpc>
                <a:spcBef>
                  <a:spcPct val="20000"/>
                </a:spcBef>
              </a:pPr>
              <a:r>
                <a:rPr lang="zh-CN" altLang="en-US" sz="2400" dirty="0">
                  <a:latin typeface="黑体" panose="02010609060101010101" pitchFamily="49" charset="-122"/>
                </a:rPr>
                <a:t>全面绩效金字塔</a:t>
              </a:r>
              <a:endParaRPr lang="zh-CN" altLang="en-US" sz="2400" dirty="0">
                <a:latin typeface="黑体" panose="02010609060101010101" pitchFamily="49" charset="-122"/>
              </a:endParaRPr>
            </a:p>
          </p:txBody>
        </p:sp>
      </p:grpSp>
      <p:sp>
        <p:nvSpPr>
          <p:cNvPr id="123908" name="Text Box 13"/>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3909"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411" name="AutoShape 3"/>
          <p:cNvSpPr>
            <a:spLocks noChangeArrowheads="1"/>
          </p:cNvSpPr>
          <p:nvPr/>
        </p:nvSpPr>
        <p:spPr bwMode="auto">
          <a:xfrm>
            <a:off x="0" y="836613"/>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ESI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28675" name="Text Box 4"/>
          <p:cNvSpPr txBox="1"/>
          <p:nvPr/>
        </p:nvSpPr>
        <p:spPr>
          <a:xfrm>
            <a:off x="849313" y="1989138"/>
            <a:ext cx="6192837" cy="641350"/>
          </a:xfrm>
          <a:prstGeom prst="rect">
            <a:avLst/>
          </a:prstGeom>
          <a:noFill/>
          <a:ln w="9525">
            <a:noFill/>
          </a:ln>
        </p:spPr>
        <p:txBody>
          <a:bodyPr>
            <a:spAutoFit/>
          </a:bodyPr>
          <a:p>
            <a:pPr>
              <a:spcBef>
                <a:spcPct val="50000"/>
              </a:spcBef>
            </a:pPr>
            <a:r>
              <a:rPr lang="zh-CN" altLang="en-US" dirty="0">
                <a:latin typeface="黑体" panose="02010609060101010101" pitchFamily="49" charset="-122"/>
              </a:rPr>
              <a:t>二</a:t>
            </a:r>
            <a:r>
              <a:rPr lang="en-US" altLang="zh-CN" dirty="0">
                <a:latin typeface="黑体" panose="02010609060101010101" pitchFamily="49" charset="-122"/>
              </a:rPr>
              <a:t>.</a:t>
            </a:r>
            <a:r>
              <a:rPr lang="zh-CN" altLang="en-US" dirty="0">
                <a:latin typeface="黑体" panose="02010609060101010101" pitchFamily="49" charset="-122"/>
              </a:rPr>
              <a:t>改善原则与措施</a:t>
            </a:r>
            <a:r>
              <a:rPr lang="en-US" altLang="zh-CN" dirty="0">
                <a:latin typeface="黑体" panose="02010609060101010101" pitchFamily="49" charset="-122"/>
              </a:rPr>
              <a:t>?</a:t>
            </a:r>
            <a:endParaRPr lang="en-US" altLang="zh-CN" dirty="0">
              <a:latin typeface="黑体" panose="02010609060101010101" pitchFamily="49" charset="-122"/>
            </a:endParaRPr>
          </a:p>
        </p:txBody>
      </p:sp>
      <p:sp>
        <p:nvSpPr>
          <p:cNvPr id="17413" name="Rectangle 5"/>
          <p:cNvSpPr/>
          <p:nvPr>
            <p:ph idx="1"/>
          </p:nvPr>
        </p:nvSpPr>
        <p:spPr>
          <a:xfrm>
            <a:off x="1784350" y="2997200"/>
            <a:ext cx="5545138" cy="3328988"/>
          </a:xfrm>
          <a:noFill/>
          <a:ln>
            <a:noFill/>
          </a:ln>
        </p:spPr>
        <p:txBody>
          <a:bodyPr/>
          <a:p>
            <a:pPr lvl="1" eaLnBrk="1" hangingPunct="1">
              <a:lnSpc>
                <a:spcPct val="90000"/>
              </a:lnSpc>
              <a:buFont typeface="Wingdings" panose="05000000000000000000" pitchFamily="2" charset="2"/>
              <a:buChar char="Ø"/>
            </a:pPr>
            <a:r>
              <a:rPr lang="zh-CN" altLang="en-US" sz="2000" b="0" dirty="0">
                <a:solidFill>
                  <a:srgbClr val="3333CC"/>
                </a:solidFill>
              </a:rPr>
              <a:t>员工满意度调查，对影响满意度的因素进行改善</a:t>
            </a:r>
            <a:endParaRPr lang="zh-CN" altLang="en-US" sz="2000" b="0" dirty="0">
              <a:solidFill>
                <a:srgbClr val="3333CC"/>
              </a:solidFill>
            </a:endParaRPr>
          </a:p>
          <a:p>
            <a:pPr lvl="1" eaLnBrk="1" hangingPunct="1">
              <a:lnSpc>
                <a:spcPct val="90000"/>
              </a:lnSpc>
              <a:buFont typeface="Wingdings" panose="05000000000000000000" pitchFamily="2" charset="2"/>
              <a:buChar char="Ø"/>
            </a:pPr>
            <a:r>
              <a:rPr lang="zh-CN" altLang="en-US" sz="2000" b="0" dirty="0">
                <a:solidFill>
                  <a:srgbClr val="3333CC"/>
                </a:solidFill>
              </a:rPr>
              <a:t>制定并实施适合企业的人力资源管理制度</a:t>
            </a:r>
            <a:endParaRPr lang="zh-CN" altLang="en-US" sz="2000" b="0" dirty="0">
              <a:solidFill>
                <a:srgbClr val="3333CC"/>
              </a:solidFill>
            </a:endParaRPr>
          </a:p>
          <a:p>
            <a:pPr lvl="1" eaLnBrk="1" hangingPunct="1">
              <a:lnSpc>
                <a:spcPct val="90000"/>
              </a:lnSpc>
              <a:buFont typeface="Wingdings" panose="05000000000000000000" pitchFamily="2" charset="2"/>
              <a:buChar char="Ø"/>
            </a:pPr>
            <a:r>
              <a:rPr lang="zh-CN" altLang="en-US" sz="2000" b="0" dirty="0">
                <a:solidFill>
                  <a:srgbClr val="3333CC"/>
                </a:solidFill>
              </a:rPr>
              <a:t>公平与竞争，薪酬政策要公平，员工之间适度竞争</a:t>
            </a:r>
            <a:endParaRPr lang="zh-CN" altLang="en-US" sz="2000" b="0" dirty="0">
              <a:solidFill>
                <a:srgbClr val="3333CC"/>
              </a:solidFill>
            </a:endParaRPr>
          </a:p>
          <a:p>
            <a:pPr lvl="1" eaLnBrk="1" hangingPunct="1">
              <a:lnSpc>
                <a:spcPct val="90000"/>
              </a:lnSpc>
              <a:buFont typeface="Wingdings" panose="05000000000000000000" pitchFamily="2" charset="2"/>
              <a:buChar char="Ø"/>
            </a:pPr>
            <a:r>
              <a:rPr lang="zh-CN" altLang="en-US" sz="2000" b="0" dirty="0">
                <a:solidFill>
                  <a:srgbClr val="3333CC"/>
                </a:solidFill>
              </a:rPr>
              <a:t>实行人性化管理，营造舒适的工作环境</a:t>
            </a:r>
            <a:endParaRPr lang="zh-CN" altLang="en-US" sz="2000" b="0" dirty="0">
              <a:solidFill>
                <a:srgbClr val="3333CC"/>
              </a:solidFill>
            </a:endParaRPr>
          </a:p>
          <a:p>
            <a:pPr lvl="1" eaLnBrk="1" hangingPunct="1">
              <a:lnSpc>
                <a:spcPct val="90000"/>
              </a:lnSpc>
              <a:buFont typeface="Wingdings" panose="05000000000000000000" pitchFamily="2" charset="2"/>
              <a:buChar char="Ø"/>
            </a:pPr>
            <a:r>
              <a:rPr lang="zh-CN" altLang="en-US" sz="2000" b="0" dirty="0">
                <a:solidFill>
                  <a:srgbClr val="3333CC"/>
                </a:solidFill>
              </a:rPr>
              <a:t>帮助员工职业规划，通过培训实现员工职业晋升</a:t>
            </a:r>
            <a:endParaRPr lang="zh-CN" altLang="en-US" sz="2000" b="0" dirty="0">
              <a:solidFill>
                <a:srgbClr val="3333CC"/>
              </a:solidFill>
            </a:endParaRPr>
          </a:p>
          <a:p>
            <a:pPr lvl="1" eaLnBrk="1" hangingPunct="1">
              <a:lnSpc>
                <a:spcPct val="90000"/>
              </a:lnSpc>
              <a:buFont typeface="Wingdings" panose="05000000000000000000" pitchFamily="2" charset="2"/>
              <a:buChar char="Ø"/>
            </a:pPr>
            <a:r>
              <a:rPr lang="zh-CN" altLang="en-US" sz="2000" b="0" dirty="0">
                <a:solidFill>
                  <a:srgbClr val="3333CC"/>
                </a:solidFill>
              </a:rPr>
              <a:t>强化管理层员工稳定性指标的考核</a:t>
            </a:r>
            <a:endParaRPr lang="zh-CN" altLang="en-US" sz="2000" b="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xEl>
                                              <p:charRg st="0" end="22"/>
                                            </p:txEl>
                                          </p:spTgt>
                                        </p:tgtEl>
                                        <p:attrNameLst>
                                          <p:attrName>style.visibility</p:attrName>
                                        </p:attrNameLst>
                                      </p:cBhvr>
                                      <p:to>
                                        <p:strVal val="visible"/>
                                      </p:to>
                                    </p:set>
                                    <p:animEffect transition="in" filter="blinds(horizontal)">
                                      <p:cBhvr>
                                        <p:cTn id="7" dur="500"/>
                                        <p:tgtEl>
                                          <p:spTgt spid="17413">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3">
                                            <p:txEl>
                                              <p:charRg st="22" end="41"/>
                                            </p:txEl>
                                          </p:spTgt>
                                        </p:tgtEl>
                                        <p:attrNameLst>
                                          <p:attrName>style.visibility</p:attrName>
                                        </p:attrNameLst>
                                      </p:cBhvr>
                                      <p:to>
                                        <p:strVal val="visible"/>
                                      </p:to>
                                    </p:set>
                                    <p:animEffect transition="in" filter="blinds(horizontal)">
                                      <p:cBhvr>
                                        <p:cTn id="12" dur="500"/>
                                        <p:tgtEl>
                                          <p:spTgt spid="17413">
                                            <p:txEl>
                                              <p:charRg st="22" end="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3">
                                            <p:txEl>
                                              <p:charRg st="41" end="64"/>
                                            </p:txEl>
                                          </p:spTgt>
                                        </p:tgtEl>
                                        <p:attrNameLst>
                                          <p:attrName>style.visibility</p:attrName>
                                        </p:attrNameLst>
                                      </p:cBhvr>
                                      <p:to>
                                        <p:strVal val="visible"/>
                                      </p:to>
                                    </p:set>
                                    <p:animEffect transition="in" filter="blinds(horizontal)">
                                      <p:cBhvr>
                                        <p:cTn id="17" dur="500"/>
                                        <p:tgtEl>
                                          <p:spTgt spid="17413">
                                            <p:txEl>
                                              <p:charRg st="41" end="6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3">
                                            <p:txEl>
                                              <p:charRg st="64" end="82"/>
                                            </p:txEl>
                                          </p:spTgt>
                                        </p:tgtEl>
                                        <p:attrNameLst>
                                          <p:attrName>style.visibility</p:attrName>
                                        </p:attrNameLst>
                                      </p:cBhvr>
                                      <p:to>
                                        <p:strVal val="visible"/>
                                      </p:to>
                                    </p:set>
                                    <p:animEffect transition="in" filter="blinds(horizontal)">
                                      <p:cBhvr>
                                        <p:cTn id="22" dur="500"/>
                                        <p:tgtEl>
                                          <p:spTgt spid="17413">
                                            <p:txEl>
                                              <p:charRg st="64" end="8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3">
                                            <p:txEl>
                                              <p:charRg st="82" end="104"/>
                                            </p:txEl>
                                          </p:spTgt>
                                        </p:tgtEl>
                                        <p:attrNameLst>
                                          <p:attrName>style.visibility</p:attrName>
                                        </p:attrNameLst>
                                      </p:cBhvr>
                                      <p:to>
                                        <p:strVal val="visible"/>
                                      </p:to>
                                    </p:set>
                                    <p:animEffect transition="in" filter="blinds(horizontal)">
                                      <p:cBhvr>
                                        <p:cTn id="27" dur="500"/>
                                        <p:tgtEl>
                                          <p:spTgt spid="17413">
                                            <p:txEl>
                                              <p:charRg st="82" end="10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3">
                                            <p:txEl>
                                              <p:charRg st="104" end="120"/>
                                            </p:txEl>
                                          </p:spTgt>
                                        </p:tgtEl>
                                        <p:attrNameLst>
                                          <p:attrName>style.visibility</p:attrName>
                                        </p:attrNameLst>
                                      </p:cBhvr>
                                      <p:to>
                                        <p:strVal val="visible"/>
                                      </p:to>
                                    </p:set>
                                    <p:animEffect transition="in" filter="blinds(horizontal)">
                                      <p:cBhvr>
                                        <p:cTn id="32" dur="500"/>
                                        <p:tgtEl>
                                          <p:spTgt spid="17413">
                                            <p:txEl>
                                              <p:charRg st="104" end="1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4930" name="Rectangle 2"/>
          <p:cNvSpPr/>
          <p:nvPr>
            <p:ph type="title"/>
          </p:nvPr>
        </p:nvSpPr>
        <p:spPr>
          <a:xfrm>
            <a:off x="501650" y="1412875"/>
            <a:ext cx="8915400" cy="855663"/>
          </a:xfrm>
          <a:noFill/>
          <a:ln>
            <a:noFill/>
          </a:ln>
        </p:spPr>
        <p:txBody>
          <a:bodyPr/>
          <a:p>
            <a:pPr algn="r" eaLnBrk="1" hangingPunct="1"/>
            <a:r>
              <a:rPr lang="zh-CN" altLang="en-US" sz="3600" dirty="0">
                <a:latin typeface="黑体" panose="02010609060101010101" pitchFamily="49" charset="-122"/>
              </a:rPr>
              <a:t>绩效管理的步骤及关键</a:t>
            </a:r>
            <a:endParaRPr lang="zh-CN" altLang="en-US" sz="3600" dirty="0">
              <a:latin typeface="黑体" panose="02010609060101010101" pitchFamily="49" charset="-122"/>
            </a:endParaRPr>
          </a:p>
        </p:txBody>
      </p:sp>
      <p:graphicFrame>
        <p:nvGraphicFramePr>
          <p:cNvPr id="119811" name="Group 3"/>
          <p:cNvGraphicFramePr>
            <a:graphicFrameLocks noGrp="1"/>
          </p:cNvGraphicFramePr>
          <p:nvPr>
            <p:ph idx="4294967295"/>
          </p:nvPr>
        </p:nvGraphicFramePr>
        <p:xfrm>
          <a:off x="501650" y="2420938"/>
          <a:ext cx="8915400" cy="3844925"/>
        </p:xfrm>
        <a:graphic>
          <a:graphicData uri="http://schemas.openxmlformats.org/drawingml/2006/table">
            <a:tbl>
              <a:tblPr/>
              <a:tblGrid>
                <a:gridCol w="1727200"/>
                <a:gridCol w="7188200"/>
              </a:tblGrid>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步骤</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关键</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目标与计划确定</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依据组织战略目标要求，制定目标与计划，明确大家要做什么以及把事情做好的标准</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en-US" altLang="zh-CN"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设计绩效指标及构建绩效体系）</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388">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endPar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辅导与沟通</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管理者与员工双方就目标及如何实现目标而达成共识，并协助员工成功达成目标的管理方法。绩效管理是一个持续不断的交流过程，该过程是由员工和他的直接主管之间达成的协议来保证完成</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绩效管理的 </a:t>
                      </a:r>
                      <a:r>
                        <a:rPr kumimoji="0" lang="en-US" altLang="zh-CN"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PDCA </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循环）</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绩效评估（或称绩效考核）</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根据事先的指标约定，对大家的工作做一个客观的评判</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en-US" altLang="zh-CN"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绩效打分、定级）</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经营检讨</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一起去分析问题的原因，制定工作改进措施</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en-US" altLang="zh-CN"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沟通与分析检讨）</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激励和其他人力资源管理手段的应用</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sym typeface="Wingdings" panose="05000000000000000000" pitchFamily="2"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根据绩效考核的结果进行正向或者负向的激励，在内部形成一个公平的氛围和环境，从而凝聚员工。</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sym typeface="Wingdings" panose="05000000000000000000" pitchFamily="2" charset="2"/>
                        </a:rPr>
                        <a:t>考核结果的应用：薪酬与奖金、培训、调岗、解聘等）</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54" name="Text Box 26"/>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4955"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1" fill="hold"/>
                                        <p:tgtEl>
                                          <p:spTgt spid="1198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5954" name="Rectangle 2"/>
          <p:cNvSpPr/>
          <p:nvPr>
            <p:ph type="title"/>
          </p:nvPr>
        </p:nvSpPr>
        <p:spPr>
          <a:xfrm>
            <a:off x="495300" y="1125538"/>
            <a:ext cx="8915400" cy="1143000"/>
          </a:xfrm>
          <a:noFill/>
          <a:ln>
            <a:noFill/>
          </a:ln>
        </p:spPr>
        <p:txBody>
          <a:bodyPr anchor="ctr" anchorCtr="0"/>
          <a:p>
            <a:pPr algn="r" eaLnBrk="1" hangingPunct="1"/>
            <a:r>
              <a:rPr lang="en-US" altLang="zh-CN" sz="3600" dirty="0">
                <a:latin typeface="黑体" panose="02010609060101010101" pitchFamily="49" charset="-122"/>
              </a:rPr>
              <a:t>KPI </a:t>
            </a:r>
            <a:r>
              <a:rPr lang="zh-CN" altLang="en-US" sz="3600" dirty="0">
                <a:latin typeface="黑体" panose="02010609060101010101" pitchFamily="49" charset="-122"/>
              </a:rPr>
              <a:t>指标设置的原则</a:t>
            </a:r>
            <a:endParaRPr lang="zh-CN" altLang="en-US" sz="3600" dirty="0">
              <a:latin typeface="黑体" panose="02010609060101010101" pitchFamily="49" charset="-122"/>
            </a:endParaRPr>
          </a:p>
        </p:txBody>
      </p:sp>
      <p:pic>
        <p:nvPicPr>
          <p:cNvPr id="125955" name="Picture 3" descr="BD06663_"/>
          <p:cNvPicPr>
            <a:picLocks noChangeAspect="1"/>
          </p:cNvPicPr>
          <p:nvPr/>
        </p:nvPicPr>
        <p:blipFill>
          <a:blip r:embed="rId2"/>
          <a:stretch>
            <a:fillRect/>
          </a:stretch>
        </p:blipFill>
        <p:spPr>
          <a:xfrm>
            <a:off x="7202488" y="4581525"/>
            <a:ext cx="2143125" cy="1895475"/>
          </a:xfrm>
          <a:prstGeom prst="rect">
            <a:avLst/>
          </a:prstGeom>
          <a:noFill/>
          <a:ln w="9525">
            <a:noFill/>
          </a:ln>
        </p:spPr>
      </p:pic>
      <p:sp>
        <p:nvSpPr>
          <p:cNvPr id="125956" name="Text Box 4"/>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5957"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grpSp>
        <p:nvGrpSpPr>
          <p:cNvPr id="125958" name="Group 6"/>
          <p:cNvGrpSpPr/>
          <p:nvPr/>
        </p:nvGrpSpPr>
        <p:grpSpPr>
          <a:xfrm>
            <a:off x="776288" y="2133600"/>
            <a:ext cx="6265862" cy="3889375"/>
            <a:chOff x="0" y="0"/>
            <a:chExt cx="2760" cy="2851"/>
          </a:xfrm>
        </p:grpSpPr>
        <p:sp>
          <p:nvSpPr>
            <p:cNvPr id="125959" name="AutoShape 7"/>
            <p:cNvSpPr>
              <a:spLocks noChangeAspect="1" noTextEdit="1"/>
            </p:cNvSpPr>
            <p:nvPr/>
          </p:nvSpPr>
          <p:spPr>
            <a:xfrm>
              <a:off x="0" y="0"/>
              <a:ext cx="2760" cy="2851"/>
            </a:xfrm>
            <a:prstGeom prst="rect">
              <a:avLst/>
            </a:prstGeom>
            <a:noFill/>
            <a:ln w="9525">
              <a:noFill/>
            </a:ln>
          </p:spPr>
          <p:txBody>
            <a:bodyPr/>
            <a:p>
              <a:endParaRPr lang="zh-CN" altLang="en-US"/>
            </a:p>
          </p:txBody>
        </p:sp>
        <p:sp>
          <p:nvSpPr>
            <p:cNvPr id="125960" name="_s690194"/>
            <p:cNvSpPr/>
            <p:nvPr/>
          </p:nvSpPr>
          <p:spPr>
            <a:xfrm flipH="1">
              <a:off x="700" y="1426"/>
              <a:ext cx="341" cy="0"/>
            </a:xfrm>
            <a:prstGeom prst="line">
              <a:avLst/>
            </a:prstGeom>
            <a:ln w="28575" cap="flat" cmpd="sng">
              <a:solidFill>
                <a:schemeClr val="bg2"/>
              </a:solidFill>
              <a:prstDash val="solid"/>
              <a:headEnd type="none" w="med" len="med"/>
              <a:tailEnd type="none" w="med" len="med"/>
            </a:ln>
          </p:spPr>
        </p:sp>
        <p:sp>
          <p:nvSpPr>
            <p:cNvPr id="120841" name="_s690193"/>
            <p:cNvSpPr>
              <a:spLocks noChangeArrowheads="1"/>
            </p:cNvSpPr>
            <p:nvPr/>
          </p:nvSpPr>
          <p:spPr bwMode="auto">
            <a:xfrm>
              <a:off x="22" y="1087"/>
              <a:ext cx="679" cy="679"/>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系统性</a:t>
              </a:r>
              <a:endPar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endParaRPr>
            </a:p>
          </p:txBody>
        </p:sp>
        <p:sp>
          <p:nvSpPr>
            <p:cNvPr id="125962" name="_s690191"/>
            <p:cNvSpPr/>
            <p:nvPr/>
          </p:nvSpPr>
          <p:spPr>
            <a:xfrm>
              <a:off x="1380" y="1765"/>
              <a:ext cx="0" cy="341"/>
            </a:xfrm>
            <a:prstGeom prst="line">
              <a:avLst/>
            </a:prstGeom>
            <a:ln w="28575" cap="flat" cmpd="sng">
              <a:solidFill>
                <a:schemeClr val="bg2"/>
              </a:solidFill>
              <a:prstDash val="solid"/>
              <a:headEnd type="none" w="med" len="med"/>
              <a:tailEnd type="none" w="med" len="med"/>
            </a:ln>
          </p:spPr>
        </p:sp>
        <p:sp>
          <p:nvSpPr>
            <p:cNvPr id="120843" name="_s690190"/>
            <p:cNvSpPr>
              <a:spLocks noChangeArrowheads="1"/>
            </p:cNvSpPr>
            <p:nvPr/>
          </p:nvSpPr>
          <p:spPr bwMode="auto">
            <a:xfrm>
              <a:off x="1041" y="2106"/>
              <a:ext cx="679" cy="679"/>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SMART</a:t>
              </a:r>
              <a:r>
                <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a:t>
              </a:r>
              <a:r>
                <a:rPr kumimoji="0" lang="en-US" altLang="zh-CN"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A</a:t>
              </a:r>
              <a:endParaRPr kumimoji="0" lang="en-US" altLang="zh-CN"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endParaRPr>
            </a:p>
          </p:txBody>
        </p:sp>
        <p:sp>
          <p:nvSpPr>
            <p:cNvPr id="125964" name="_s690189"/>
            <p:cNvSpPr/>
            <p:nvPr/>
          </p:nvSpPr>
          <p:spPr>
            <a:xfrm>
              <a:off x="1719" y="1426"/>
              <a:ext cx="341" cy="0"/>
            </a:xfrm>
            <a:prstGeom prst="line">
              <a:avLst/>
            </a:prstGeom>
            <a:ln w="28575" cap="flat" cmpd="sng">
              <a:solidFill>
                <a:schemeClr val="bg2"/>
              </a:solidFill>
              <a:prstDash val="solid"/>
              <a:headEnd type="none" w="med" len="med"/>
              <a:tailEnd type="none" w="med" len="med"/>
            </a:ln>
          </p:spPr>
        </p:sp>
        <p:sp>
          <p:nvSpPr>
            <p:cNvPr id="120845" name="_s690188"/>
            <p:cNvSpPr>
              <a:spLocks noChangeArrowheads="1"/>
            </p:cNvSpPr>
            <p:nvPr/>
          </p:nvSpPr>
          <p:spPr bwMode="auto">
            <a:xfrm>
              <a:off x="2060" y="1087"/>
              <a:ext cx="679" cy="679"/>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流程性</a:t>
              </a:r>
              <a:endPar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endParaRPr>
            </a:p>
          </p:txBody>
        </p:sp>
        <p:sp>
          <p:nvSpPr>
            <p:cNvPr id="125966" name="_s690187"/>
            <p:cNvSpPr/>
            <p:nvPr/>
          </p:nvSpPr>
          <p:spPr>
            <a:xfrm flipV="1">
              <a:off x="1380" y="746"/>
              <a:ext cx="0" cy="341"/>
            </a:xfrm>
            <a:prstGeom prst="line">
              <a:avLst/>
            </a:prstGeom>
            <a:ln w="28575" cap="flat" cmpd="sng">
              <a:solidFill>
                <a:schemeClr val="bg2"/>
              </a:solidFill>
              <a:prstDash val="solid"/>
              <a:headEnd type="none" w="med" len="med"/>
              <a:tailEnd type="none" w="med" len="med"/>
            </a:ln>
          </p:spPr>
        </p:sp>
        <p:sp>
          <p:nvSpPr>
            <p:cNvPr id="120847" name="_s690186"/>
            <p:cNvSpPr>
              <a:spLocks noChangeArrowheads="1"/>
            </p:cNvSpPr>
            <p:nvPr/>
          </p:nvSpPr>
          <p:spPr bwMode="auto">
            <a:xfrm>
              <a:off x="1041" y="68"/>
              <a:ext cx="679" cy="679"/>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rPr>
                <a:t>前瞻性</a:t>
              </a:r>
              <a:endParaRPr kumimoji="0" lang="zh-CN" altLang="en-US" sz="2000" b="1" i="0" u="none" strike="noStrike" kern="1200" cap="none" spc="0" normalizeH="0" baseline="0" noProof="0" smtClean="0">
                <a:ln>
                  <a:noFill/>
                </a:ln>
                <a:solidFill>
                  <a:srgbClr val="3437AC"/>
                </a:solidFill>
                <a:effectLst/>
                <a:uLnTx/>
                <a:uFillTx/>
                <a:latin typeface="Arial" panose="020B0604020202020204" pitchFamily="34" charset="0"/>
                <a:ea typeface="黑体" panose="02010609060101010101" pitchFamily="49" charset="-122"/>
                <a:cs typeface="+mn-cs"/>
              </a:endParaRPr>
            </a:p>
          </p:txBody>
        </p:sp>
        <p:sp>
          <p:nvSpPr>
            <p:cNvPr id="120848" name="_s690185"/>
            <p:cNvSpPr>
              <a:spLocks noChangeArrowheads="1"/>
            </p:cNvSpPr>
            <p:nvPr/>
          </p:nvSpPr>
          <p:spPr bwMode="auto">
            <a:xfrm>
              <a:off x="1041" y="1087"/>
              <a:ext cx="679" cy="679"/>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设计原则</a:t>
              </a: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6978" name="Rectangle 2"/>
          <p:cNvSpPr/>
          <p:nvPr>
            <p:ph type="title"/>
          </p:nvPr>
        </p:nvSpPr>
        <p:spPr>
          <a:xfrm>
            <a:off x="488950" y="1268413"/>
            <a:ext cx="8915400" cy="854075"/>
          </a:xfrm>
          <a:noFill/>
          <a:ln>
            <a:noFill/>
          </a:ln>
        </p:spPr>
        <p:txBody>
          <a:bodyPr/>
          <a:p>
            <a:pPr algn="r" eaLnBrk="1" hangingPunct="1"/>
            <a:r>
              <a:rPr lang="zh-CN" altLang="en-US" sz="3600" dirty="0"/>
              <a:t>产品寿命周期</a:t>
            </a:r>
            <a:endParaRPr lang="zh-CN" altLang="en-US" sz="3600" dirty="0"/>
          </a:p>
        </p:txBody>
      </p:sp>
      <p:pic>
        <p:nvPicPr>
          <p:cNvPr id="121859" name="Picture 3"/>
          <p:cNvPicPr>
            <a:picLocks noChangeAspect="1"/>
          </p:cNvPicPr>
          <p:nvPr>
            <p:ph idx="1"/>
          </p:nvPr>
        </p:nvPicPr>
        <p:blipFill>
          <a:blip r:embed="rId2"/>
          <a:stretch>
            <a:fillRect/>
          </a:stretch>
        </p:blipFill>
        <p:spPr>
          <a:xfrm>
            <a:off x="776288" y="2133600"/>
            <a:ext cx="8640762" cy="4535488"/>
          </a:xfrm>
          <a:noFill/>
          <a:ln>
            <a:noFill/>
          </a:ln>
        </p:spPr>
      </p:pic>
      <p:sp>
        <p:nvSpPr>
          <p:cNvPr id="126980" name="Text Box 4"/>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6981"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checkerboard(across)">
                                      <p:cBhvr>
                                        <p:cTn id="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8002" name="Rectangle 2"/>
          <p:cNvSpPr/>
          <p:nvPr>
            <p:ph type="title"/>
          </p:nvPr>
        </p:nvSpPr>
        <p:spPr>
          <a:xfrm>
            <a:off x="501650" y="1628775"/>
            <a:ext cx="8915400" cy="1143000"/>
          </a:xfrm>
          <a:noFill/>
          <a:ln>
            <a:noFill/>
          </a:ln>
        </p:spPr>
        <p:txBody>
          <a:bodyPr/>
          <a:p>
            <a:pPr algn="r" eaLnBrk="1" hangingPunct="1"/>
            <a:r>
              <a:rPr lang="zh-CN" altLang="en-US" sz="3600" dirty="0">
                <a:latin typeface="黑体" panose="02010609060101010101" pitchFamily="49" charset="-122"/>
              </a:rPr>
              <a:t>车间各岗位的 </a:t>
            </a:r>
            <a:r>
              <a:rPr lang="en-US" altLang="zh-CN" sz="3600" dirty="0">
                <a:latin typeface="黑体" panose="02010609060101010101" pitchFamily="49" charset="-122"/>
              </a:rPr>
              <a:t>KPI</a:t>
            </a:r>
            <a:endParaRPr lang="en-US" altLang="zh-CN" sz="3600" dirty="0">
              <a:latin typeface="黑体" panose="02010609060101010101" pitchFamily="49" charset="-122"/>
            </a:endParaRPr>
          </a:p>
        </p:txBody>
      </p:sp>
      <p:sp>
        <p:nvSpPr>
          <p:cNvPr id="128003" name="Rectangle 3"/>
          <p:cNvSpPr/>
          <p:nvPr>
            <p:ph idx="1"/>
          </p:nvPr>
        </p:nvSpPr>
        <p:spPr>
          <a:xfrm>
            <a:off x="1187450" y="2924175"/>
            <a:ext cx="8229600" cy="2808288"/>
          </a:xfrm>
          <a:noFill/>
          <a:ln>
            <a:noFill/>
          </a:ln>
        </p:spPr>
        <p:txBody>
          <a:bodyPr/>
          <a:p>
            <a:pPr marL="0" indent="0" eaLnBrk="1" hangingPunct="1">
              <a:buNone/>
            </a:pPr>
            <a:r>
              <a:rPr lang="zh-CN" altLang="en-US" sz="2400" dirty="0">
                <a:solidFill>
                  <a:srgbClr val="FF3300"/>
                </a:solidFill>
              </a:rPr>
              <a:t>讨论：车间主管</a:t>
            </a:r>
            <a:endParaRPr lang="zh-CN" altLang="en-US" sz="2400" dirty="0">
              <a:solidFill>
                <a:srgbClr val="FF3300"/>
              </a:solidFill>
            </a:endParaRPr>
          </a:p>
          <a:p>
            <a:pPr marL="0" indent="0" eaLnBrk="1" hangingPunct="1">
              <a:buNone/>
            </a:pPr>
            <a:r>
              <a:rPr lang="zh-CN" altLang="en-US" sz="2400" dirty="0">
                <a:solidFill>
                  <a:srgbClr val="FF3300"/>
                </a:solidFill>
              </a:rPr>
              <a:t>           调度员</a:t>
            </a:r>
            <a:endParaRPr lang="zh-CN" altLang="en-US" sz="2400" dirty="0">
              <a:solidFill>
                <a:srgbClr val="FF3300"/>
              </a:solidFill>
            </a:endParaRPr>
          </a:p>
          <a:p>
            <a:pPr marL="0" indent="0" eaLnBrk="1" hangingPunct="1">
              <a:buNone/>
            </a:pPr>
            <a:r>
              <a:rPr lang="zh-CN" altLang="en-US" sz="2400" dirty="0">
                <a:solidFill>
                  <a:srgbClr val="FF3300"/>
                </a:solidFill>
              </a:rPr>
              <a:t>           检验员</a:t>
            </a:r>
            <a:endParaRPr lang="zh-CN" altLang="en-US" sz="2400" dirty="0">
              <a:solidFill>
                <a:srgbClr val="FF3300"/>
              </a:solidFill>
            </a:endParaRPr>
          </a:p>
          <a:p>
            <a:pPr marL="0" indent="0" eaLnBrk="1" hangingPunct="1">
              <a:buNone/>
            </a:pPr>
            <a:r>
              <a:rPr lang="zh-CN" altLang="en-US" sz="2400" dirty="0">
                <a:solidFill>
                  <a:srgbClr val="FF3300"/>
                </a:solidFill>
              </a:rPr>
              <a:t>           班组长</a:t>
            </a:r>
            <a:endParaRPr lang="zh-CN" altLang="en-US" sz="2400" dirty="0">
              <a:solidFill>
                <a:srgbClr val="FF3300"/>
              </a:solidFill>
            </a:endParaRPr>
          </a:p>
          <a:p>
            <a:pPr marL="0" indent="0" eaLnBrk="1" hangingPunct="1">
              <a:buNone/>
            </a:pPr>
            <a:r>
              <a:rPr lang="zh-CN" altLang="en-US" sz="2400" dirty="0">
                <a:solidFill>
                  <a:srgbClr val="FF3300"/>
                </a:solidFill>
              </a:rPr>
              <a:t>           </a:t>
            </a:r>
            <a:endParaRPr lang="zh-CN" altLang="en-US" sz="2400" dirty="0">
              <a:solidFill>
                <a:srgbClr val="FF3300"/>
              </a:solidFill>
            </a:endParaRPr>
          </a:p>
          <a:p>
            <a:pPr marL="0" indent="0" eaLnBrk="1" hangingPunct="1">
              <a:buNone/>
            </a:pPr>
            <a:r>
              <a:rPr lang="zh-CN" altLang="en-US" sz="2400" dirty="0">
                <a:solidFill>
                  <a:srgbClr val="FF3300"/>
                </a:solidFill>
              </a:rPr>
              <a:t>设置哪些指标（根据初创期、成长期、稳定期三个阶段）？</a:t>
            </a:r>
            <a:endParaRPr lang="zh-CN" altLang="en-US" sz="2400" dirty="0">
              <a:solidFill>
                <a:srgbClr val="FF3300"/>
              </a:solidFill>
            </a:endParaRPr>
          </a:p>
        </p:txBody>
      </p:sp>
      <p:sp>
        <p:nvSpPr>
          <p:cNvPr id="128004" name="Text Box 4"/>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8005"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23906" name="Group 2"/>
          <p:cNvGraphicFramePr>
            <a:graphicFrameLocks noGrp="1"/>
          </p:cNvGraphicFramePr>
          <p:nvPr>
            <p:ph idx="4294967295"/>
          </p:nvPr>
        </p:nvGraphicFramePr>
        <p:xfrm>
          <a:off x="488950" y="2565400"/>
          <a:ext cx="8928100" cy="3587750"/>
        </p:xfrm>
        <a:graphic>
          <a:graphicData uri="http://schemas.openxmlformats.org/drawingml/2006/table">
            <a:tbl>
              <a:tblPr/>
              <a:tblGrid>
                <a:gridCol w="2073275"/>
                <a:gridCol w="1673225"/>
                <a:gridCol w="5181600"/>
              </a:tblGrid>
              <a:tr h="415925">
                <a:tc grid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车间主管</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cPr/>
                </a:tc>
                <a:tc hMerge="1">
                  <a:tcPr/>
                </a:tc>
              </a:tr>
              <a:tr h="4381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KPI</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权重％</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参考值</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r>
              <a:tr h="4476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5S </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执行率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15</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规定基数为</a:t>
                      </a:r>
                      <a:r>
                        <a:rPr kumimoji="0" lang="en-US" altLang="zh-CN"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100</a:t>
                      </a: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％，发现一项不合格就减</a:t>
                      </a:r>
                      <a:r>
                        <a:rPr kumimoji="0" lang="en-US" altLang="zh-CN"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生产率</a:t>
                      </a: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大于</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80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劳动效率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15</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大于</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技工稳定率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15</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大于</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80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客户满意度</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车间事故率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小于</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0.5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29062" name="Text Box 38"/>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29063"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
        <p:nvSpPr>
          <p:cNvPr id="129064" name="Rectangle 40"/>
          <p:cNvSpPr/>
          <p:nvPr/>
        </p:nvSpPr>
        <p:spPr>
          <a:xfrm>
            <a:off x="6435725" y="1700213"/>
            <a:ext cx="2962275"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车间主管</a:t>
            </a:r>
            <a:endParaRPr lang="zh-CN" altLang="en-US" dirty="0">
              <a:latin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24930" name="Group 2"/>
          <p:cNvGraphicFramePr>
            <a:graphicFrameLocks noGrp="1"/>
          </p:cNvGraphicFramePr>
          <p:nvPr>
            <p:ph idx="4294967295"/>
          </p:nvPr>
        </p:nvGraphicFramePr>
        <p:xfrm>
          <a:off x="523875" y="2708275"/>
          <a:ext cx="8893175" cy="3387725"/>
        </p:xfrm>
        <a:graphic>
          <a:graphicData uri="http://schemas.openxmlformats.org/drawingml/2006/table">
            <a:tbl>
              <a:tblPr/>
              <a:tblGrid>
                <a:gridCol w="2809875"/>
                <a:gridCol w="1403350"/>
                <a:gridCol w="4679950"/>
              </a:tblGrid>
              <a:tr h="419100">
                <a:tc grid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质           检</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cPr/>
                </a:tc>
                <a:tc hMerge="1">
                  <a:tcPr/>
                </a:tc>
              </a:tr>
              <a:tr h="41751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KPI</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权重％</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参考值</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维修检测报告准确率</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除</a:t>
                      </a:r>
                      <a:r>
                        <a:rPr kumimoji="0" lang="en-US" altLang="zh-CN"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EM</a:t>
                      </a: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以外的检测报告都应审核</a:t>
                      </a:r>
                      <a:endPar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一次修复率</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总检率</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40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EM</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抽检</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％，其它</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检验合格率</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％（含返修、修后投诉）</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疑难问题解决率</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在店内解决，不求外援）</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0082" name="Text Box 34"/>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30083"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
        <p:nvSpPr>
          <p:cNvPr id="130084" name="Rectangle 36"/>
          <p:cNvSpPr/>
          <p:nvPr/>
        </p:nvSpPr>
        <p:spPr>
          <a:xfrm>
            <a:off x="6746875" y="1700213"/>
            <a:ext cx="2963863"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质检</a:t>
            </a:r>
            <a:endParaRPr lang="zh-CN" altLang="en-US" dirty="0">
              <a:latin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25954" name="Group 2"/>
          <p:cNvGraphicFramePr>
            <a:graphicFrameLocks noGrp="1"/>
          </p:cNvGraphicFramePr>
          <p:nvPr>
            <p:ph idx="4294967295"/>
          </p:nvPr>
        </p:nvGraphicFramePr>
        <p:xfrm>
          <a:off x="488950" y="2781300"/>
          <a:ext cx="8928100" cy="3240088"/>
        </p:xfrm>
        <a:graphic>
          <a:graphicData uri="http://schemas.openxmlformats.org/drawingml/2006/table">
            <a:tbl>
              <a:tblPr/>
              <a:tblGrid>
                <a:gridCol w="2644775"/>
                <a:gridCol w="1404938"/>
                <a:gridCol w="4878387"/>
              </a:tblGrid>
              <a:tr h="463550">
                <a:tc grid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调                度</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cPr/>
                </a:tc>
                <a:tc hMerge="1">
                  <a:tcPr/>
                </a:tc>
              </a:tr>
              <a:tr h="46196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KPI</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权重％</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参考值</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r>
              <a:tr h="4635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延期交车率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40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196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工位周转率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根据情况确定（不低于理论值）</a:t>
                      </a:r>
                      <a:endPar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看板准确率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99</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％（及时、准确）</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班组工时均衡率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85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196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关键设备利用率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不同设备分开定（钣喷的烤房）</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1106" name="Text Box 34"/>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31107"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
        <p:nvSpPr>
          <p:cNvPr id="131108" name="Rectangle 36"/>
          <p:cNvSpPr/>
          <p:nvPr/>
        </p:nvSpPr>
        <p:spPr>
          <a:xfrm>
            <a:off x="6435725" y="1700213"/>
            <a:ext cx="2962275"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调度</a:t>
            </a:r>
            <a:endParaRPr lang="zh-CN" altLang="en-US" dirty="0">
              <a:latin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26978" name="Group 2"/>
          <p:cNvGraphicFramePr>
            <a:graphicFrameLocks noGrp="1"/>
          </p:cNvGraphicFramePr>
          <p:nvPr>
            <p:ph idx="4294967295"/>
          </p:nvPr>
        </p:nvGraphicFramePr>
        <p:xfrm>
          <a:off x="488950" y="2781300"/>
          <a:ext cx="8928100" cy="3206750"/>
        </p:xfrm>
        <a:graphic>
          <a:graphicData uri="http://schemas.openxmlformats.org/drawingml/2006/table">
            <a:tbl>
              <a:tblPr/>
              <a:tblGrid>
                <a:gridCol w="2459038"/>
                <a:gridCol w="1309687"/>
                <a:gridCol w="5159375"/>
              </a:tblGrid>
              <a:tr h="395288">
                <a:tc grid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班  组  长</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cPr/>
                </a:tc>
                <a:tc hMerge="1">
                  <a:tcPr/>
                </a:tc>
              </a:tr>
              <a:tr h="3952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KPI</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权重％</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参考值</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r>
              <a:tr h="4333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5S </a:t>
                      </a: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执行率</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15</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规定基数为</a:t>
                      </a:r>
                      <a:r>
                        <a:rPr kumimoji="0" lang="en-US" altLang="zh-CN"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100</a:t>
                      </a: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％，发现一项不合格就减</a:t>
                      </a:r>
                      <a:r>
                        <a:rPr kumimoji="0" lang="en-US" altLang="zh-CN"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延期交车率</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40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4</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项目追加率</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返修率</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班组检验合格率</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30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％（含工序检验）</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一次修复率</a:t>
                      </a:r>
                      <a:endParaRPr kumimoji="0" lang="zh-CN" alt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20</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DE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95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2134" name="Text Box 38"/>
          <p:cNvSpPr txBox="1"/>
          <p:nvPr/>
        </p:nvSpPr>
        <p:spPr>
          <a:xfrm>
            <a:off x="641350" y="1268413"/>
            <a:ext cx="1403350" cy="457200"/>
          </a:xfrm>
          <a:prstGeom prst="rect">
            <a:avLst/>
          </a:prstGeom>
          <a:noFill/>
          <a:ln w="9525">
            <a:noFill/>
          </a:ln>
        </p:spPr>
        <p:txBody>
          <a:bodyPr wrap="none">
            <a:spAutoFit/>
          </a:bodyPr>
          <a:p>
            <a:r>
              <a:rPr lang="zh-CN" altLang="en-US" sz="2400" dirty="0">
                <a:latin typeface="Arial" panose="020B0604020202020204" pitchFamily="34" charset="0"/>
              </a:rPr>
              <a:t>绩效管理</a:t>
            </a:r>
            <a:endParaRPr lang="zh-CN" altLang="en-US" sz="2400" dirty="0">
              <a:latin typeface="Arial" panose="020B0604020202020204" pitchFamily="34" charset="0"/>
            </a:endParaRPr>
          </a:p>
        </p:txBody>
      </p:sp>
      <p:sp>
        <p:nvSpPr>
          <p:cNvPr id="132135"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
        <p:nvSpPr>
          <p:cNvPr id="132136" name="Rectangle 40"/>
          <p:cNvSpPr/>
          <p:nvPr/>
        </p:nvSpPr>
        <p:spPr>
          <a:xfrm>
            <a:off x="6435725" y="1700213"/>
            <a:ext cx="2962275"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班组</a:t>
            </a:r>
            <a:endParaRPr lang="zh-CN" altLang="en-US" dirty="0">
              <a:latin typeface="Arial" panose="020B060402020202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147" name="Rectangle 2"/>
          <p:cNvSpPr/>
          <p:nvPr>
            <p:ph type="title"/>
          </p:nvPr>
        </p:nvSpPr>
        <p:spPr>
          <a:xfrm>
            <a:off x="584200" y="701675"/>
            <a:ext cx="8915400" cy="1143000"/>
          </a:xfrm>
          <a:noFill/>
          <a:ln>
            <a:noFill/>
          </a:ln>
        </p:spPr>
        <p:txBody>
          <a:bodyPr/>
          <a:p>
            <a:pPr eaLnBrk="1" hangingPunct="1"/>
            <a:r>
              <a:rPr lang="zh-CN" altLang="en-US" sz="3600" dirty="0">
                <a:solidFill>
                  <a:schemeClr val="tx1"/>
                </a:solidFill>
              </a:rPr>
              <a:t>薪酬案例</a:t>
            </a:r>
            <a:r>
              <a:rPr lang="en-US" altLang="zh-CN" sz="3600" dirty="0">
                <a:solidFill>
                  <a:schemeClr val="tx1"/>
                </a:solidFill>
              </a:rPr>
              <a:t>1/2</a:t>
            </a:r>
            <a:endParaRPr lang="en-US" altLang="zh-CN" sz="3600" dirty="0">
              <a:solidFill>
                <a:schemeClr val="tx1"/>
              </a:solidFill>
            </a:endParaRPr>
          </a:p>
        </p:txBody>
      </p:sp>
      <p:graphicFrame>
        <p:nvGraphicFramePr>
          <p:cNvPr id="6146" name="Object 3"/>
          <p:cNvGraphicFramePr>
            <a:graphicFrameLocks noChangeAspect="1"/>
          </p:cNvGraphicFramePr>
          <p:nvPr>
            <p:ph idx="1"/>
          </p:nvPr>
        </p:nvGraphicFramePr>
        <p:xfrm>
          <a:off x="520700" y="1341438"/>
          <a:ext cx="8969375" cy="4751387"/>
        </p:xfrm>
        <a:graphic>
          <a:graphicData uri="http://schemas.openxmlformats.org/presentationml/2006/ole">
            <mc:AlternateContent xmlns:mc="http://schemas.openxmlformats.org/markup-compatibility/2006">
              <mc:Choice xmlns:v="urn:schemas-microsoft-com:vml" Requires="v">
                <p:oleObj spid="_x0000_s3082" name="" r:id="rId2" imgW="6050915" imgH="3065780" progId="Excel.Sheet.8">
                  <p:embed/>
                </p:oleObj>
              </mc:Choice>
              <mc:Fallback>
                <p:oleObj name="" r:id="rId2" imgW="6050915" imgH="3065780" progId="Excel.Sheet.8">
                  <p:embed/>
                  <p:pic>
                    <p:nvPicPr>
                      <p:cNvPr id="0" name="图片 3081"/>
                      <p:cNvPicPr/>
                      <p:nvPr/>
                    </p:nvPicPr>
                    <p:blipFill>
                      <a:blip r:embed="rId3"/>
                      <a:stretch>
                        <a:fillRect/>
                      </a:stretch>
                    </p:blipFill>
                    <p:spPr>
                      <a:xfrm>
                        <a:off x="520700" y="1341438"/>
                        <a:ext cx="8969375" cy="4751387"/>
                      </a:xfrm>
                      <a:prstGeom prst="rect">
                        <a:avLst/>
                      </a:prstGeom>
                      <a:noFill/>
                      <a:ln w="38100">
                        <a:noFill/>
                        <a:miter/>
                      </a:ln>
                    </p:spPr>
                  </p:pic>
                </p:oleObj>
              </mc:Fallback>
            </mc:AlternateContent>
          </a:graphicData>
        </a:graphic>
      </p:graphicFrame>
      <p:sp>
        <p:nvSpPr>
          <p:cNvPr id="6148"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33122" name="表格占位符 133121"/>
          <p:cNvGraphicFramePr/>
          <p:nvPr>
            <p:ph type="tbl" idx="1"/>
          </p:nvPr>
        </p:nvGraphicFramePr>
        <p:xfrm>
          <a:off x="561975" y="1484313"/>
          <a:ext cx="8928100" cy="5040312"/>
        </p:xfrm>
        <a:graphic>
          <a:graphicData uri="http://schemas.openxmlformats.org/drawingml/2006/table">
            <a:tbl>
              <a:tblPr/>
              <a:tblGrid>
                <a:gridCol w="863600"/>
                <a:gridCol w="4679950"/>
                <a:gridCol w="3384550"/>
              </a:tblGrid>
              <a:tr h="522288">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800" b="1" dirty="0">
                          <a:latin typeface="Arial" panose="020B0604020202020204" pitchFamily="34" charset="0"/>
                        </a:rPr>
                        <a:t>序号</a:t>
                      </a:r>
                      <a:endParaRPr lang="zh-CN" altLang="en-US" sz="18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800" b="1" dirty="0">
                          <a:latin typeface="Arial" panose="020B0604020202020204" pitchFamily="34" charset="0"/>
                        </a:rPr>
                        <a:t>原奖惩方案</a:t>
                      </a:r>
                      <a:endParaRPr lang="zh-CN" altLang="en-US" sz="18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800" b="1" dirty="0">
                          <a:latin typeface="Arial" panose="020B0604020202020204" pitchFamily="34" charset="0"/>
                        </a:rPr>
                        <a:t>方案改进</a:t>
                      </a:r>
                      <a:endParaRPr lang="zh-CN" altLang="en-US" sz="18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r>
              <a:tr h="895350">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endParaRPr lang="zh-CN" altLang="en-US" sz="1600" b="1" dirty="0">
                        <a:latin typeface="Arial" panose="020B0604020202020204" pitchFamily="34" charset="0"/>
                      </a:endParaRPr>
                    </a:p>
                    <a:p>
                      <a:pPr lvl="0" eaLnBrk="1" hangingPunct="1">
                        <a:spcBef>
                          <a:spcPct val="20000"/>
                        </a:spcBef>
                        <a:buNone/>
                      </a:pPr>
                      <a:r>
                        <a:rPr lang="en-US" altLang="zh-CN" sz="1600" b="1" dirty="0">
                          <a:latin typeface="Arial" panose="020B0604020202020204" pitchFamily="34" charset="0"/>
                        </a:rPr>
                        <a:t>1</a:t>
                      </a:r>
                      <a:endParaRPr lang="en-US" altLang="zh-CN" sz="16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66"/>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solidFill>
                            <a:srgbClr val="FF0000"/>
                          </a:solidFill>
                          <a:latin typeface="Arial" panose="020B0604020202020204" pitchFamily="34" charset="0"/>
                        </a:rPr>
                        <a:t>当月受到顾客投诉累计三次（含三次）以上扣罚当月绩效提成工资 </a:t>
                      </a:r>
                      <a:r>
                        <a:rPr lang="en-US" altLang="zh-CN" sz="1600" b="1" dirty="0">
                          <a:solidFill>
                            <a:srgbClr val="FF0000"/>
                          </a:solidFill>
                          <a:latin typeface="Arial" panose="020B0604020202020204" pitchFamily="34" charset="0"/>
                        </a:rPr>
                        <a:t>50%</a:t>
                      </a:r>
                      <a:endParaRPr lang="en-US" altLang="zh-CN" sz="1600" b="1" dirty="0">
                        <a:solidFill>
                          <a:srgbClr val="FF0000"/>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投诉一次，扣提成 </a:t>
                      </a:r>
                      <a:r>
                        <a:rPr lang="en-US" altLang="zh-CN" sz="1600" b="1" dirty="0">
                          <a:latin typeface="Arial" panose="020B0604020202020204" pitchFamily="34" charset="0"/>
                        </a:rPr>
                        <a:t>5% </a:t>
                      </a:r>
                      <a:r>
                        <a:rPr lang="zh-CN" altLang="en-US" sz="1600" b="1" dirty="0">
                          <a:latin typeface="Arial" panose="020B0604020202020204" pitchFamily="34" charset="0"/>
                        </a:rPr>
                        <a:t>，两次扣 </a:t>
                      </a:r>
                      <a:r>
                        <a:rPr lang="en-US" altLang="zh-CN" sz="1600" b="1" dirty="0">
                          <a:latin typeface="Arial" panose="020B0604020202020204" pitchFamily="34" charset="0"/>
                        </a:rPr>
                        <a:t>10% </a:t>
                      </a:r>
                      <a:r>
                        <a:rPr lang="zh-CN" altLang="en-US" sz="1600" b="1" dirty="0">
                          <a:latin typeface="Arial" panose="020B0604020202020204" pitchFamily="34" charset="0"/>
                        </a:rPr>
                        <a:t>，累计 </a:t>
                      </a:r>
                      <a:r>
                        <a:rPr lang="en-US" altLang="zh-CN" sz="1600" b="1" dirty="0">
                          <a:latin typeface="Arial" panose="020B0604020202020204" pitchFamily="34" charset="0"/>
                        </a:rPr>
                        <a:t>3 </a:t>
                      </a:r>
                      <a:r>
                        <a:rPr lang="zh-CN" altLang="en-US" sz="1600" b="1" dirty="0">
                          <a:latin typeface="Arial" panose="020B0604020202020204" pitchFamily="34" charset="0"/>
                        </a:rPr>
                        <a:t>次（含）以上扣当月提成 </a:t>
                      </a:r>
                      <a:r>
                        <a:rPr lang="en-US" altLang="zh-CN" sz="1600" b="1" dirty="0">
                          <a:latin typeface="Arial" panose="020B0604020202020204" pitchFamily="34" charset="0"/>
                        </a:rPr>
                        <a:t>50%</a:t>
                      </a:r>
                      <a:endParaRPr lang="en-US" altLang="zh-CN" sz="16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28650">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en-US" altLang="zh-CN" sz="1600" b="1" dirty="0">
                          <a:latin typeface="Arial" panose="020B0604020202020204" pitchFamily="34" charset="0"/>
                        </a:rPr>
                        <a:t>2</a:t>
                      </a:r>
                      <a:endParaRPr lang="en-US" altLang="zh-CN" sz="16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66"/>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solidFill>
                            <a:srgbClr val="FF0000"/>
                          </a:solidFill>
                          <a:latin typeface="Arial" panose="020B0604020202020204" pitchFamily="34" charset="0"/>
                        </a:rPr>
                        <a:t>人为原因造成重大投诉、产生重大影响，当月效绩提成工资全部扣除</a:t>
                      </a:r>
                      <a:endParaRPr lang="zh-CN" altLang="en-US" sz="1600" b="1" dirty="0">
                        <a:solidFill>
                          <a:srgbClr val="FF0000"/>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添加：造成的损失由当事人赔偿一定的比例</a:t>
                      </a:r>
                      <a:endParaRPr lang="zh-CN" altLang="en-US" sz="16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162050">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endParaRPr lang="zh-CN" altLang="en-US" sz="1600" b="1" dirty="0">
                        <a:latin typeface="Arial" panose="020B0604020202020204" pitchFamily="34" charset="0"/>
                      </a:endParaRPr>
                    </a:p>
                    <a:p>
                      <a:pPr lvl="0" eaLnBrk="1" hangingPunct="1">
                        <a:spcBef>
                          <a:spcPct val="20000"/>
                        </a:spcBef>
                        <a:buNone/>
                      </a:pPr>
                      <a:r>
                        <a:rPr lang="en-US" altLang="zh-CN" sz="1600" b="1" dirty="0">
                          <a:latin typeface="Arial" panose="020B0604020202020204" pitchFamily="34" charset="0"/>
                        </a:rPr>
                        <a:t>3</a:t>
                      </a:r>
                      <a:endParaRPr lang="en-US" altLang="zh-CN" sz="16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66"/>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solidFill>
                            <a:srgbClr val="FF0000"/>
                          </a:solidFill>
                          <a:latin typeface="Arial" panose="020B0604020202020204" pitchFamily="34" charset="0"/>
                        </a:rPr>
                        <a:t>非疑难杂症及车辆质量问题，当月同一车辆同一故障返修三次（含三次）以上，扣除当月提成工资 </a:t>
                      </a:r>
                      <a:r>
                        <a:rPr lang="en-US" altLang="zh-CN" sz="1600" b="1" dirty="0">
                          <a:solidFill>
                            <a:srgbClr val="FF0000"/>
                          </a:solidFill>
                          <a:latin typeface="Arial" panose="020B0604020202020204" pitchFamily="34" charset="0"/>
                        </a:rPr>
                        <a:t>50%</a:t>
                      </a:r>
                      <a:endParaRPr lang="en-US" altLang="zh-CN" sz="1600" b="1" dirty="0">
                        <a:solidFill>
                          <a:srgbClr val="FF0000"/>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返修一次，扣提成 </a:t>
                      </a:r>
                      <a:r>
                        <a:rPr lang="en-US" altLang="zh-CN" sz="1600" b="1" dirty="0">
                          <a:latin typeface="Arial" panose="020B0604020202020204" pitchFamily="34" charset="0"/>
                        </a:rPr>
                        <a:t>5% </a:t>
                      </a:r>
                      <a:r>
                        <a:rPr lang="zh-CN" altLang="en-US" sz="1600" b="1" dirty="0">
                          <a:latin typeface="Arial" panose="020B0604020202020204" pitchFamily="34" charset="0"/>
                        </a:rPr>
                        <a:t>，两次 </a:t>
                      </a:r>
                      <a:r>
                        <a:rPr lang="en-US" altLang="zh-CN" sz="1600" b="1" dirty="0">
                          <a:latin typeface="Arial" panose="020B0604020202020204" pitchFamily="34" charset="0"/>
                        </a:rPr>
                        <a:t>10% </a:t>
                      </a:r>
                      <a:r>
                        <a:rPr lang="zh-CN" altLang="en-US" sz="1600" b="1" dirty="0">
                          <a:latin typeface="Arial" panose="020B0604020202020204" pitchFamily="34" charset="0"/>
                        </a:rPr>
                        <a:t>，累计 </a:t>
                      </a:r>
                      <a:r>
                        <a:rPr lang="en-US" altLang="zh-CN" sz="1600" b="1" dirty="0">
                          <a:latin typeface="Arial" panose="020B0604020202020204" pitchFamily="34" charset="0"/>
                        </a:rPr>
                        <a:t>3 </a:t>
                      </a:r>
                      <a:r>
                        <a:rPr lang="zh-CN" altLang="en-US" sz="1600" b="1" dirty="0">
                          <a:latin typeface="Arial" panose="020B0604020202020204" pitchFamily="34" charset="0"/>
                        </a:rPr>
                        <a:t>次（含）以上扣当月提成 </a:t>
                      </a:r>
                      <a:r>
                        <a:rPr lang="en-US" altLang="zh-CN" sz="1600" b="1" dirty="0">
                          <a:latin typeface="Arial" panose="020B0604020202020204" pitchFamily="34" charset="0"/>
                        </a:rPr>
                        <a:t>50% </a:t>
                      </a:r>
                      <a:r>
                        <a:rPr lang="zh-CN" altLang="en-US" sz="1600" b="1" dirty="0">
                          <a:latin typeface="Arial" panose="020B0604020202020204" pitchFamily="34" charset="0"/>
                        </a:rPr>
                        <a:t>；返修损失由班组承担一定的比例</a:t>
                      </a:r>
                      <a:endParaRPr lang="zh-CN" altLang="en-US" sz="16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93762">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endParaRPr lang="zh-CN" altLang="en-US" sz="1600" b="1" dirty="0">
                        <a:latin typeface="Arial" panose="020B0604020202020204" pitchFamily="34" charset="0"/>
                      </a:endParaRPr>
                    </a:p>
                    <a:p>
                      <a:pPr lvl="0" eaLnBrk="1" hangingPunct="1">
                        <a:spcBef>
                          <a:spcPct val="20000"/>
                        </a:spcBef>
                        <a:buNone/>
                      </a:pPr>
                      <a:r>
                        <a:rPr lang="en-US" altLang="zh-CN" sz="1600" b="1" dirty="0">
                          <a:latin typeface="Arial" panose="020B0604020202020204" pitchFamily="34" charset="0"/>
                        </a:rPr>
                        <a:t>4</a:t>
                      </a:r>
                      <a:endParaRPr lang="en-US" altLang="zh-CN" sz="16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66"/>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solidFill>
                            <a:srgbClr val="FF0000"/>
                          </a:solidFill>
                          <a:latin typeface="Arial" panose="020B0604020202020204" pitchFamily="34" charset="0"/>
                        </a:rPr>
                        <a:t>不服从调度派工和上级主管的工作安排，挑肥拣瘦，影响恶劣，经查属实的，扣除当月提成工资 </a:t>
                      </a:r>
                      <a:r>
                        <a:rPr lang="en-US" altLang="zh-CN" sz="1600" b="1" dirty="0">
                          <a:solidFill>
                            <a:srgbClr val="FF0000"/>
                          </a:solidFill>
                          <a:latin typeface="Arial" panose="020B0604020202020204" pitchFamily="34" charset="0"/>
                        </a:rPr>
                        <a:t>50%</a:t>
                      </a:r>
                      <a:endParaRPr lang="en-US" altLang="zh-CN" sz="1600" b="1" dirty="0">
                        <a:solidFill>
                          <a:srgbClr val="FF0000"/>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发现一次扣当月提成 </a:t>
                      </a:r>
                      <a:r>
                        <a:rPr lang="en-US" altLang="zh-CN" sz="1600" b="1" dirty="0">
                          <a:latin typeface="Arial" panose="020B0604020202020204" pitchFamily="34" charset="0"/>
                        </a:rPr>
                        <a:t>5% </a:t>
                      </a:r>
                      <a:r>
                        <a:rPr lang="zh-CN" altLang="en-US" sz="1600" b="1" dirty="0">
                          <a:latin typeface="Arial" panose="020B0604020202020204" pitchFamily="34" charset="0"/>
                        </a:rPr>
                        <a:t>，两次 </a:t>
                      </a:r>
                      <a:r>
                        <a:rPr lang="en-US" altLang="zh-CN" sz="1600" b="1" dirty="0">
                          <a:latin typeface="Arial" panose="020B0604020202020204" pitchFamily="34" charset="0"/>
                        </a:rPr>
                        <a:t>10% </a:t>
                      </a:r>
                      <a:r>
                        <a:rPr lang="zh-CN" altLang="en-US" sz="1600" b="1" dirty="0">
                          <a:latin typeface="Arial" panose="020B0604020202020204" pitchFamily="34" charset="0"/>
                        </a:rPr>
                        <a:t>，累计 </a:t>
                      </a:r>
                      <a:r>
                        <a:rPr lang="en-US" altLang="zh-CN" sz="1600" b="1" dirty="0">
                          <a:latin typeface="Arial" panose="020B0604020202020204" pitchFamily="34" charset="0"/>
                        </a:rPr>
                        <a:t>3 </a:t>
                      </a:r>
                      <a:r>
                        <a:rPr lang="zh-CN" altLang="en-US" sz="1600" b="1" dirty="0">
                          <a:latin typeface="Arial" panose="020B0604020202020204" pitchFamily="34" charset="0"/>
                        </a:rPr>
                        <a:t>次（含）以上扣当月提成 </a:t>
                      </a:r>
                      <a:r>
                        <a:rPr lang="en-US" altLang="zh-CN" sz="1600" b="1" dirty="0">
                          <a:latin typeface="Arial" panose="020B0604020202020204" pitchFamily="34" charset="0"/>
                        </a:rPr>
                        <a:t>50%</a:t>
                      </a:r>
                      <a:endParaRPr lang="en-US" altLang="zh-CN" sz="16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9438">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en-US" altLang="zh-CN" sz="1600" b="1" dirty="0">
                          <a:latin typeface="Arial" panose="020B0604020202020204" pitchFamily="34" charset="0"/>
                        </a:rPr>
                        <a:t>5</a:t>
                      </a:r>
                      <a:endParaRPr lang="en-US" altLang="zh-CN" sz="16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66"/>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没有奖励措施</a:t>
                      </a:r>
                      <a:r>
                        <a:rPr lang="en-US" altLang="zh-CN" sz="1600" b="1" dirty="0">
                          <a:latin typeface="Arial" panose="020B0604020202020204" pitchFamily="34" charset="0"/>
                        </a:rPr>
                        <a:t>,</a:t>
                      </a:r>
                      <a:r>
                        <a:rPr lang="zh-CN" altLang="en-US" sz="1600" b="1" dirty="0">
                          <a:latin typeface="Arial" panose="020B0604020202020204" pitchFamily="34" charset="0"/>
                        </a:rPr>
                        <a:t>没有</a:t>
                      </a:r>
                      <a:r>
                        <a:rPr lang="en-US" altLang="zh-CN" sz="1600" b="1" dirty="0">
                          <a:latin typeface="Arial" panose="020B0604020202020204" pitchFamily="34" charset="0"/>
                        </a:rPr>
                        <a:t>KPI</a:t>
                      </a:r>
                      <a:endParaRPr lang="en-US" altLang="zh-CN" sz="16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Arial" panose="020B0604020202020204" pitchFamily="34" charset="0"/>
                        </a:rPr>
                        <a:t>增加奖励措施，增加</a:t>
                      </a:r>
                      <a:r>
                        <a:rPr lang="en-US" altLang="zh-CN" sz="1600" b="1" dirty="0">
                          <a:latin typeface="Arial" panose="020B0604020202020204" pitchFamily="34" charset="0"/>
                        </a:rPr>
                        <a:t>KPI</a:t>
                      </a:r>
                      <a:endParaRPr lang="en-US" altLang="zh-CN" sz="16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58775">
                <a:tc gridSpan="3">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buNone/>
                      </a:pPr>
                      <a:r>
                        <a:rPr lang="zh-CN" altLang="en-US" sz="1600" b="1" dirty="0">
                          <a:solidFill>
                            <a:srgbClr val="FF0000"/>
                          </a:solidFill>
                          <a:latin typeface="Arial" panose="020B0604020202020204" pitchFamily="34" charset="0"/>
                        </a:rPr>
                        <a:t>备注：工资总额占毛利的 </a:t>
                      </a:r>
                      <a:r>
                        <a:rPr lang="en-US" altLang="zh-CN" sz="1600" b="1" dirty="0">
                          <a:solidFill>
                            <a:srgbClr val="FF0000"/>
                          </a:solidFill>
                          <a:latin typeface="Arial" panose="020B0604020202020204" pitchFamily="34" charset="0"/>
                        </a:rPr>
                        <a:t>23 </a:t>
                      </a:r>
                      <a:r>
                        <a:rPr lang="zh-CN" altLang="en-US" sz="1600" b="1" dirty="0">
                          <a:solidFill>
                            <a:srgbClr val="FF0000"/>
                          </a:solidFill>
                          <a:latin typeface="Arial" panose="020B0604020202020204" pitchFamily="34" charset="0"/>
                        </a:rPr>
                        <a:t>％</a:t>
                      </a:r>
                      <a:endParaRPr lang="zh-CN" altLang="en-US" sz="1600" b="1" dirty="0">
                        <a:latin typeface="Arial" panose="020B0604020202020204" pitchFamily="34" charset="0"/>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9BDEFF"/>
                    </a:solid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133154" name="Rectangle 34"/>
          <p:cNvSpPr/>
          <p:nvPr>
            <p:ph type="title"/>
          </p:nvPr>
        </p:nvSpPr>
        <p:spPr>
          <a:xfrm>
            <a:off x="495300" y="630238"/>
            <a:ext cx="8915400" cy="1143000"/>
          </a:xfrm>
          <a:noFill/>
          <a:ln>
            <a:noFill/>
          </a:ln>
        </p:spPr>
        <p:txBody>
          <a:bodyPr/>
          <a:p>
            <a:pPr eaLnBrk="1" hangingPunct="1"/>
            <a:r>
              <a:rPr lang="zh-CN" altLang="en-US" sz="3600" dirty="0"/>
              <a:t>薪酬案例</a:t>
            </a:r>
            <a:r>
              <a:rPr lang="en-US" altLang="zh-CN" sz="3600" dirty="0"/>
              <a:t>2/2</a:t>
            </a:r>
            <a:endParaRPr lang="en-US" altLang="zh-CN" sz="3600" dirty="0"/>
          </a:p>
        </p:txBody>
      </p:sp>
      <p:sp>
        <p:nvSpPr>
          <p:cNvPr id="133155"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434" name="Rectangle 2"/>
          <p:cNvSpPr/>
          <p:nvPr/>
        </p:nvSpPr>
        <p:spPr>
          <a:xfrm>
            <a:off x="741363" y="1844675"/>
            <a:ext cx="8482012" cy="4343400"/>
          </a:xfrm>
          <a:prstGeom prst="rect">
            <a:avLst/>
          </a:prstGeom>
          <a:noFill/>
          <a:ln w="9525">
            <a:noFill/>
          </a:ln>
        </p:spPr>
        <p:txBody>
          <a:bodyPr>
            <a:spAutoFit/>
          </a:bodyPr>
          <a:p>
            <a:pPr lvl="3" algn="l" eaLnBrk="1" hangingPunct="1">
              <a:lnSpc>
                <a:spcPct val="120000"/>
              </a:lnSpc>
            </a:pPr>
            <a:r>
              <a:rPr lang="zh-CN" altLang="en-US" sz="2000" b="1" dirty="0">
                <a:latin typeface="黑体" panose="02010609060101010101" pitchFamily="49" charset="-122"/>
              </a:rPr>
              <a:t>选答案 </a:t>
            </a:r>
            <a:r>
              <a:rPr lang="en-US" altLang="zh-CN" sz="2000" b="1" dirty="0">
                <a:latin typeface="黑体" panose="02010609060101010101" pitchFamily="49" charset="-122"/>
              </a:rPr>
              <a:t>1 </a:t>
            </a:r>
            <a:r>
              <a:rPr lang="zh-CN" altLang="en-US" sz="2000" b="1" dirty="0">
                <a:latin typeface="黑体" panose="02010609060101010101" pitchFamily="49" charset="-122"/>
              </a:rPr>
              <a:t>給予 </a:t>
            </a:r>
            <a:r>
              <a:rPr lang="en-US" altLang="zh-CN" sz="2000" b="1" dirty="0">
                <a:latin typeface="黑体" panose="02010609060101010101" pitchFamily="49" charset="-122"/>
              </a:rPr>
              <a:t>1 </a:t>
            </a:r>
            <a:r>
              <a:rPr lang="zh-CN" altLang="en-US" sz="2000" b="1" dirty="0">
                <a:latin typeface="黑体" panose="02010609060101010101" pitchFamily="49" charset="-122"/>
              </a:rPr>
              <a:t>分</a:t>
            </a:r>
            <a:endParaRPr lang="zh-CN" altLang="en-US" sz="2000" b="1" dirty="0">
              <a:latin typeface="黑体" panose="02010609060101010101" pitchFamily="49" charset="-122"/>
            </a:endParaRPr>
          </a:p>
          <a:p>
            <a:pPr lvl="3" algn="l" eaLnBrk="1" hangingPunct="1">
              <a:lnSpc>
                <a:spcPct val="120000"/>
              </a:lnSpc>
            </a:pPr>
            <a:r>
              <a:rPr lang="zh-CN" altLang="en-US" sz="2000" b="1" dirty="0">
                <a:latin typeface="黑体" panose="02010609060101010101" pitchFamily="49" charset="-122"/>
              </a:rPr>
              <a:t>选答案 </a:t>
            </a:r>
            <a:r>
              <a:rPr lang="en-US" altLang="zh-CN" sz="2000" b="1" dirty="0">
                <a:latin typeface="黑体" panose="02010609060101010101" pitchFamily="49" charset="-122"/>
              </a:rPr>
              <a:t>2 </a:t>
            </a:r>
            <a:r>
              <a:rPr lang="zh-CN" altLang="en-US" sz="2000" b="1" dirty="0">
                <a:latin typeface="黑体" panose="02010609060101010101" pitchFamily="49" charset="-122"/>
              </a:rPr>
              <a:t>給予 </a:t>
            </a:r>
            <a:r>
              <a:rPr lang="en-US" altLang="zh-CN" sz="2000" b="1" dirty="0">
                <a:latin typeface="黑体" panose="02010609060101010101" pitchFamily="49" charset="-122"/>
              </a:rPr>
              <a:t>2 </a:t>
            </a:r>
            <a:r>
              <a:rPr lang="zh-CN" altLang="en-US" sz="2000" b="1" dirty="0">
                <a:latin typeface="黑体" panose="02010609060101010101" pitchFamily="49" charset="-122"/>
              </a:rPr>
              <a:t>分</a:t>
            </a:r>
            <a:endParaRPr lang="zh-CN" altLang="en-US" sz="2000" b="1" dirty="0">
              <a:latin typeface="黑体" panose="02010609060101010101" pitchFamily="49" charset="-122"/>
            </a:endParaRPr>
          </a:p>
          <a:p>
            <a:pPr lvl="3" algn="l" eaLnBrk="1" hangingPunct="1">
              <a:lnSpc>
                <a:spcPct val="120000"/>
              </a:lnSpc>
            </a:pPr>
            <a:r>
              <a:rPr lang="zh-CN" altLang="en-US" sz="2000" b="1" dirty="0">
                <a:latin typeface="黑体" panose="02010609060101010101" pitchFamily="49" charset="-122"/>
              </a:rPr>
              <a:t>选答案 </a:t>
            </a:r>
            <a:r>
              <a:rPr lang="en-US" altLang="zh-CN" sz="2000" b="1" dirty="0">
                <a:latin typeface="黑体" panose="02010609060101010101" pitchFamily="49" charset="-122"/>
              </a:rPr>
              <a:t>3 </a:t>
            </a:r>
            <a:r>
              <a:rPr lang="zh-CN" altLang="en-US" sz="2000" b="1" dirty="0">
                <a:latin typeface="黑体" panose="02010609060101010101" pitchFamily="49" charset="-122"/>
              </a:rPr>
              <a:t>給予 </a:t>
            </a:r>
            <a:r>
              <a:rPr lang="en-US" altLang="zh-CN" sz="2000" b="1" dirty="0">
                <a:latin typeface="黑体" panose="02010609060101010101" pitchFamily="49" charset="-122"/>
              </a:rPr>
              <a:t>3 </a:t>
            </a:r>
            <a:r>
              <a:rPr lang="zh-CN" altLang="en-US" sz="2000" b="1" dirty="0">
                <a:latin typeface="黑体" panose="02010609060101010101" pitchFamily="49" charset="-122"/>
              </a:rPr>
              <a:t>分</a:t>
            </a:r>
            <a:endParaRPr lang="zh-CN" altLang="en-US" sz="2000" b="1" dirty="0">
              <a:latin typeface="黑体" panose="02010609060101010101" pitchFamily="49" charset="-122"/>
            </a:endParaRPr>
          </a:p>
          <a:p>
            <a:pPr lvl="3" algn="l" eaLnBrk="1" hangingPunct="1">
              <a:lnSpc>
                <a:spcPct val="120000"/>
              </a:lnSpc>
            </a:pPr>
            <a:r>
              <a:rPr lang="zh-CN" altLang="en-US" sz="2000" b="1" dirty="0">
                <a:latin typeface="黑体" panose="02010609060101010101" pitchFamily="49" charset="-122"/>
              </a:rPr>
              <a:t>选答案 </a:t>
            </a:r>
            <a:r>
              <a:rPr lang="en-US" altLang="zh-CN" sz="2000" b="1" dirty="0">
                <a:latin typeface="黑体" panose="02010609060101010101" pitchFamily="49" charset="-122"/>
              </a:rPr>
              <a:t>4 </a:t>
            </a:r>
            <a:r>
              <a:rPr lang="zh-CN" altLang="en-US" sz="2000" b="1" dirty="0">
                <a:latin typeface="黑体" panose="02010609060101010101" pitchFamily="49" charset="-122"/>
              </a:rPr>
              <a:t>給予 </a:t>
            </a:r>
            <a:r>
              <a:rPr lang="en-US" altLang="zh-CN" sz="2000" b="1" dirty="0">
                <a:latin typeface="黑体" panose="02010609060101010101" pitchFamily="49" charset="-122"/>
              </a:rPr>
              <a:t>4 </a:t>
            </a:r>
            <a:r>
              <a:rPr lang="zh-CN" altLang="en-US" sz="2000" b="1" dirty="0">
                <a:latin typeface="黑体" panose="02010609060101010101" pitchFamily="49" charset="-122"/>
              </a:rPr>
              <a:t>分</a:t>
            </a:r>
            <a:endParaRPr lang="zh-CN" altLang="en-US" sz="2000" b="1" dirty="0">
              <a:latin typeface="黑体" panose="02010609060101010101" pitchFamily="49" charset="-122"/>
            </a:endParaRPr>
          </a:p>
          <a:p>
            <a:pPr lvl="3" algn="l" eaLnBrk="1" hangingPunct="1">
              <a:lnSpc>
                <a:spcPct val="120000"/>
              </a:lnSpc>
            </a:pPr>
            <a:r>
              <a:rPr lang="zh-CN" altLang="en-US" sz="2000" b="1" dirty="0">
                <a:latin typeface="黑体" panose="02010609060101010101" pitchFamily="49" charset="-122"/>
              </a:rPr>
              <a:t>选答案 </a:t>
            </a:r>
            <a:r>
              <a:rPr lang="en-US" altLang="zh-CN" sz="2000" b="1" dirty="0">
                <a:latin typeface="黑体" panose="02010609060101010101" pitchFamily="49" charset="-122"/>
              </a:rPr>
              <a:t>5 </a:t>
            </a:r>
            <a:r>
              <a:rPr lang="zh-CN" altLang="en-US" sz="2000" b="1" dirty="0">
                <a:latin typeface="黑体" panose="02010609060101010101" pitchFamily="49" charset="-122"/>
              </a:rPr>
              <a:t>給予 </a:t>
            </a:r>
            <a:r>
              <a:rPr lang="en-US" altLang="zh-CN" sz="2000" b="1" dirty="0">
                <a:latin typeface="黑体" panose="02010609060101010101" pitchFamily="49" charset="-122"/>
              </a:rPr>
              <a:t>5 </a:t>
            </a:r>
            <a:r>
              <a:rPr lang="zh-CN" altLang="en-US" sz="2000" b="1" dirty="0">
                <a:latin typeface="黑体" panose="02010609060101010101" pitchFamily="49" charset="-122"/>
              </a:rPr>
              <a:t>分</a:t>
            </a:r>
            <a:endParaRPr lang="zh-CN" altLang="en-US" sz="2000" b="1" dirty="0">
              <a:latin typeface="黑体" panose="02010609060101010101" pitchFamily="49" charset="-122"/>
            </a:endParaRPr>
          </a:p>
          <a:p>
            <a:pPr algn="l"/>
            <a:r>
              <a:rPr lang="zh-CN" altLang="en-US" sz="2800" i="1" dirty="0">
                <a:latin typeface="Arial" panose="020B0604020202020204" pitchFamily="34" charset="0"/>
              </a:rPr>
              <a:t>					</a:t>
            </a:r>
            <a:endParaRPr lang="zh-CN" altLang="en-US" sz="2800" i="1" dirty="0">
              <a:latin typeface="Arial" panose="020B0604020202020204" pitchFamily="34" charset="0"/>
            </a:endParaRPr>
          </a:p>
          <a:p>
            <a:pPr>
              <a:lnSpc>
                <a:spcPct val="80000"/>
              </a:lnSpc>
            </a:pPr>
            <a:r>
              <a:rPr lang="en-US" altLang="zh-CN" sz="2800" dirty="0">
                <a:latin typeface="Arial" panose="020B0604020202020204" pitchFamily="34" charset="0"/>
              </a:rPr>
              <a:t>150 </a:t>
            </a:r>
            <a:r>
              <a:rPr lang="zh-CN" altLang="en-US" sz="2800" dirty="0">
                <a:latin typeface="Arial" panose="020B0604020202020204" pitchFamily="34" charset="0"/>
              </a:rPr>
              <a:t>－ </a:t>
            </a:r>
            <a:r>
              <a:rPr lang="en-US" altLang="zh-CN" sz="2800" dirty="0">
                <a:latin typeface="Arial" panose="020B0604020202020204" pitchFamily="34" charset="0"/>
              </a:rPr>
              <a:t>200 </a:t>
            </a:r>
            <a:r>
              <a:rPr lang="zh-CN" altLang="en-US" sz="2800" dirty="0">
                <a:latin typeface="Arial" panose="020B0604020202020204" pitchFamily="34" charset="0"/>
              </a:rPr>
              <a:t>你是严重的问题主管					</a:t>
            </a:r>
            <a:endParaRPr lang="zh-CN" altLang="en-US" sz="2800" dirty="0">
              <a:latin typeface="Arial" panose="020B0604020202020204" pitchFamily="34" charset="0"/>
            </a:endParaRPr>
          </a:p>
          <a:p>
            <a:pPr>
              <a:lnSpc>
                <a:spcPct val="80000"/>
              </a:lnSpc>
            </a:pPr>
            <a:r>
              <a:rPr lang="en-US" altLang="zh-CN" sz="2800" dirty="0">
                <a:latin typeface="Arial" panose="020B0604020202020204" pitchFamily="34" charset="0"/>
              </a:rPr>
              <a:t>100 </a:t>
            </a:r>
            <a:r>
              <a:rPr lang="zh-CN" altLang="en-US" sz="2800" dirty="0">
                <a:latin typeface="Arial" panose="020B0604020202020204" pitchFamily="34" charset="0"/>
              </a:rPr>
              <a:t>－ </a:t>
            </a:r>
            <a:r>
              <a:rPr lang="en-US" altLang="zh-CN" sz="2800" dirty="0">
                <a:latin typeface="Arial" panose="020B0604020202020204" pitchFamily="34" charset="0"/>
              </a:rPr>
              <a:t>149 </a:t>
            </a:r>
            <a:r>
              <a:rPr lang="zh-CN" altLang="en-US" sz="2800" dirty="0">
                <a:latin typeface="Arial" panose="020B0604020202020204" pitchFamily="34" charset="0"/>
              </a:rPr>
              <a:t>你是问题主管，但情况不甚严重					</a:t>
            </a:r>
            <a:endParaRPr lang="zh-CN" altLang="en-US" sz="2800" dirty="0">
              <a:latin typeface="Arial" panose="020B0604020202020204" pitchFamily="34" charset="0"/>
            </a:endParaRPr>
          </a:p>
          <a:p>
            <a:pPr>
              <a:lnSpc>
                <a:spcPct val="80000"/>
              </a:lnSpc>
            </a:pPr>
            <a:r>
              <a:rPr lang="zh-CN" altLang="en-US" sz="2800" dirty="0">
                <a:latin typeface="Arial" panose="020B0604020202020204" pitchFamily="34" charset="0"/>
              </a:rPr>
              <a:t> </a:t>
            </a:r>
            <a:r>
              <a:rPr lang="en-US" altLang="zh-CN" sz="2800" dirty="0">
                <a:latin typeface="Arial" panose="020B0604020202020204" pitchFamily="34" charset="0"/>
              </a:rPr>
              <a:t>55 </a:t>
            </a:r>
            <a:r>
              <a:rPr lang="zh-CN" altLang="en-US" sz="2800" dirty="0">
                <a:latin typeface="Arial" panose="020B0604020202020204" pitchFamily="34" charset="0"/>
              </a:rPr>
              <a:t>－ </a:t>
            </a:r>
            <a:r>
              <a:rPr lang="en-US" altLang="zh-CN" sz="2800" dirty="0">
                <a:latin typeface="Arial" panose="020B0604020202020204" pitchFamily="34" charset="0"/>
              </a:rPr>
              <a:t>99 </a:t>
            </a:r>
            <a:r>
              <a:rPr lang="zh-CN" altLang="en-US" sz="2800" dirty="0">
                <a:latin typeface="Arial" panose="020B0604020202020204" pitchFamily="34" charset="0"/>
              </a:rPr>
              <a:t>你大概不是问题主管	</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18435" name="AutoShape 3"/>
          <p:cNvSpPr>
            <a:spLocks noChangeArrowheads="1"/>
          </p:cNvSpPr>
          <p:nvPr/>
        </p:nvSpPr>
        <p:spPr bwMode="auto">
          <a:xfrm>
            <a:off x="0" y="836613"/>
            <a:ext cx="52260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测试</a:t>
            </a:r>
            <a:r>
              <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a:t>
            </a: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你是一个合格的主管吗</a:t>
            </a:r>
            <a:r>
              <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a:t>
            </a:r>
            <a:endPar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charRg st="0" end="13"/>
                                            </p:txEl>
                                          </p:spTgt>
                                        </p:tgtEl>
                                        <p:attrNameLst>
                                          <p:attrName>style.visibility</p:attrName>
                                        </p:attrNameLst>
                                      </p:cBhvr>
                                      <p:to>
                                        <p:strVal val="visible"/>
                                      </p:to>
                                    </p:set>
                                    <p:anim calcmode="lin" valueType="num">
                                      <p:cBhvr additive="base">
                                        <p:cTn id="7" dur="500" fill="hold"/>
                                        <p:tgtEl>
                                          <p:spTgt spid="18434">
                                            <p:txEl>
                                              <p:charRg st="0"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charRg st="0" end="1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charRg st="13" end="26"/>
                                            </p:txEl>
                                          </p:spTgt>
                                        </p:tgtEl>
                                        <p:attrNameLst>
                                          <p:attrName>style.visibility</p:attrName>
                                        </p:attrNameLst>
                                      </p:cBhvr>
                                      <p:to>
                                        <p:strVal val="visible"/>
                                      </p:to>
                                    </p:set>
                                    <p:anim calcmode="lin" valueType="num">
                                      <p:cBhvr additive="base">
                                        <p:cTn id="11" dur="500" fill="hold"/>
                                        <p:tgtEl>
                                          <p:spTgt spid="18434">
                                            <p:txEl>
                                              <p:charRg st="13" end="2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4">
                                            <p:txEl>
                                              <p:charRg st="13" end="2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4">
                                            <p:txEl>
                                              <p:charRg st="26" end="39"/>
                                            </p:txEl>
                                          </p:spTgt>
                                        </p:tgtEl>
                                        <p:attrNameLst>
                                          <p:attrName>style.visibility</p:attrName>
                                        </p:attrNameLst>
                                      </p:cBhvr>
                                      <p:to>
                                        <p:strVal val="visible"/>
                                      </p:to>
                                    </p:set>
                                    <p:anim calcmode="lin" valueType="num">
                                      <p:cBhvr additive="base">
                                        <p:cTn id="15" dur="500" fill="hold"/>
                                        <p:tgtEl>
                                          <p:spTgt spid="18434">
                                            <p:txEl>
                                              <p:charRg st="26" end="3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4">
                                            <p:txEl>
                                              <p:charRg st="26" end="3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4">
                                            <p:txEl>
                                              <p:charRg st="39" end="52"/>
                                            </p:txEl>
                                          </p:spTgt>
                                        </p:tgtEl>
                                        <p:attrNameLst>
                                          <p:attrName>style.visibility</p:attrName>
                                        </p:attrNameLst>
                                      </p:cBhvr>
                                      <p:to>
                                        <p:strVal val="visible"/>
                                      </p:to>
                                    </p:set>
                                    <p:anim calcmode="lin" valueType="num">
                                      <p:cBhvr additive="base">
                                        <p:cTn id="19" dur="500" fill="hold"/>
                                        <p:tgtEl>
                                          <p:spTgt spid="18434">
                                            <p:txEl>
                                              <p:charRg st="39" end="5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charRg st="39" end="5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4">
                                            <p:txEl>
                                              <p:charRg st="52" end="65"/>
                                            </p:txEl>
                                          </p:spTgt>
                                        </p:tgtEl>
                                        <p:attrNameLst>
                                          <p:attrName>style.visibility</p:attrName>
                                        </p:attrNameLst>
                                      </p:cBhvr>
                                      <p:to>
                                        <p:strVal val="visible"/>
                                      </p:to>
                                    </p:set>
                                    <p:anim calcmode="lin" valueType="num">
                                      <p:cBhvr additive="base">
                                        <p:cTn id="23" dur="500" fill="hold"/>
                                        <p:tgtEl>
                                          <p:spTgt spid="18434">
                                            <p:txEl>
                                              <p:charRg st="52" end="6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charRg st="52" end="6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434">
                                            <p:txEl>
                                              <p:charRg st="71" end="96"/>
                                            </p:txEl>
                                          </p:spTgt>
                                        </p:tgtEl>
                                        <p:attrNameLst>
                                          <p:attrName>style.visibility</p:attrName>
                                        </p:attrNameLst>
                                      </p:cBhvr>
                                      <p:to>
                                        <p:strVal val="visible"/>
                                      </p:to>
                                    </p:set>
                                    <p:animEffect transition="in" filter="checkerboard(across)">
                                      <p:cBhvr>
                                        <p:cTn id="29" dur="500"/>
                                        <p:tgtEl>
                                          <p:spTgt spid="18434">
                                            <p:txEl>
                                              <p:charRg st="71" end="9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8434">
                                            <p:txEl>
                                              <p:charRg st="96" end="126"/>
                                            </p:txEl>
                                          </p:spTgt>
                                        </p:tgtEl>
                                        <p:attrNameLst>
                                          <p:attrName>style.visibility</p:attrName>
                                        </p:attrNameLst>
                                      </p:cBhvr>
                                      <p:to>
                                        <p:strVal val="visible"/>
                                      </p:to>
                                    </p:set>
                                    <p:animEffect transition="in" filter="checkerboard(across)">
                                      <p:cBhvr>
                                        <p:cTn id="32" dur="500"/>
                                        <p:tgtEl>
                                          <p:spTgt spid="18434">
                                            <p:txEl>
                                              <p:charRg st="96" end="12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18434">
                                            <p:txEl>
                                              <p:charRg st="126" end="150"/>
                                            </p:txEl>
                                          </p:spTgt>
                                        </p:tgtEl>
                                        <p:attrNameLst>
                                          <p:attrName>style.visibility</p:attrName>
                                        </p:attrNameLst>
                                      </p:cBhvr>
                                      <p:to>
                                        <p:strVal val="visible"/>
                                      </p:to>
                                    </p:set>
                                    <p:animEffect transition="in" filter="checkerboard(across)">
                                      <p:cBhvr>
                                        <p:cTn id="35" dur="500"/>
                                        <p:tgtEl>
                                          <p:spTgt spid="18434">
                                            <p:txEl>
                                              <p:charRg st="126" end="1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0050" name="Rectangle 2" descr="pane1"/>
          <p:cNvSpPr/>
          <p:nvPr>
            <p:ph type="title"/>
          </p:nvPr>
        </p:nvSpPr>
        <p:spPr>
          <a:xfrm>
            <a:off x="561975" y="701675"/>
            <a:ext cx="9072563" cy="855663"/>
          </a:xfrm>
          <a:blipFill rotWithShape="0">
            <a:blip r:embed="rId2"/>
          </a:blipFill>
          <a:ln>
            <a:noFill/>
          </a:ln>
        </p:spPr>
        <p:txBody>
          <a:bodyPr anchor="ctr" anchorCtr="0"/>
          <a:p>
            <a:pPr eaLnBrk="1" hangingPunct="1"/>
            <a:r>
              <a:rPr lang="zh-CN" altLang="en-US" dirty="0">
                <a:solidFill>
                  <a:srgbClr val="FF0066"/>
                </a:solidFill>
              </a:rPr>
              <a:t>综合练习</a:t>
            </a:r>
            <a:endParaRPr lang="zh-CN" altLang="en-US" dirty="0">
              <a:solidFill>
                <a:srgbClr val="FF0066"/>
              </a:solidFill>
            </a:endParaRPr>
          </a:p>
        </p:txBody>
      </p:sp>
      <p:sp>
        <p:nvSpPr>
          <p:cNvPr id="130051" name="Rectangle 3" descr="nap_list"/>
          <p:cNvSpPr/>
          <p:nvPr>
            <p:ph idx="1"/>
          </p:nvPr>
        </p:nvSpPr>
        <p:spPr>
          <a:xfrm>
            <a:off x="566738" y="1771650"/>
            <a:ext cx="9066212" cy="1728788"/>
          </a:xfrm>
          <a:blipFill rotWithShape="0">
            <a:blip r:embed="rId3"/>
          </a:blipFill>
          <a:ln>
            <a:noFill/>
          </a:ln>
        </p:spPr>
        <p:txBody>
          <a:bodyPr/>
          <a:p>
            <a:pPr eaLnBrk="1" hangingPunct="1">
              <a:buNone/>
            </a:pPr>
            <a:r>
              <a:rPr lang="zh-CN" altLang="en-US" sz="2400" dirty="0"/>
              <a:t>前提：某广丰</a:t>
            </a:r>
            <a:r>
              <a:rPr lang="en-US" altLang="zh-CN" sz="2400" dirty="0"/>
              <a:t>4S</a:t>
            </a:r>
            <a:r>
              <a:rPr lang="zh-CN" altLang="en-US" sz="2400" dirty="0"/>
              <a:t>店客户拥有量</a:t>
            </a:r>
            <a:r>
              <a:rPr lang="en-US" altLang="zh-CN" sz="2400" dirty="0"/>
              <a:t>8000</a:t>
            </a:r>
            <a:r>
              <a:rPr lang="zh-CN" altLang="en-US" sz="2400" dirty="0"/>
              <a:t>个，机电工位</a:t>
            </a:r>
            <a:r>
              <a:rPr lang="en-US" altLang="zh-CN" sz="2400" dirty="0"/>
              <a:t>17</a:t>
            </a:r>
            <a:r>
              <a:rPr lang="zh-CN" altLang="en-US" sz="2400" dirty="0"/>
              <a:t>个，钣喷工位</a:t>
            </a:r>
            <a:r>
              <a:rPr lang="en-US" altLang="zh-CN" sz="2400" dirty="0"/>
              <a:t>25</a:t>
            </a:r>
            <a:r>
              <a:rPr lang="zh-CN" altLang="en-US" sz="2400" dirty="0"/>
              <a:t>个，烤房</a:t>
            </a:r>
            <a:r>
              <a:rPr lang="en-US" altLang="zh-CN" sz="2400" dirty="0"/>
              <a:t>3</a:t>
            </a:r>
            <a:r>
              <a:rPr lang="zh-CN" altLang="en-US" sz="2400" dirty="0"/>
              <a:t>个。车间机电人员</a:t>
            </a:r>
            <a:r>
              <a:rPr lang="en-US" altLang="zh-CN" sz="2400" dirty="0"/>
              <a:t>40</a:t>
            </a:r>
            <a:r>
              <a:rPr lang="zh-CN" altLang="en-US" sz="2400" dirty="0"/>
              <a:t>人，钣喷人员</a:t>
            </a:r>
            <a:r>
              <a:rPr lang="en-US" altLang="zh-CN" sz="2400" dirty="0"/>
              <a:t>40</a:t>
            </a:r>
            <a:r>
              <a:rPr lang="zh-CN" altLang="en-US" sz="2400" dirty="0"/>
              <a:t>人；客单价</a:t>
            </a:r>
            <a:r>
              <a:rPr lang="en-US" altLang="zh-CN" sz="2400" dirty="0"/>
              <a:t>1000</a:t>
            </a:r>
            <a:r>
              <a:rPr lang="zh-CN" altLang="en-US" sz="2400" dirty="0"/>
              <a:t>元，客户年均维修</a:t>
            </a:r>
            <a:r>
              <a:rPr lang="en-US" altLang="zh-CN" sz="2400" dirty="0"/>
              <a:t>4.5</a:t>
            </a:r>
            <a:r>
              <a:rPr lang="zh-CN" altLang="en-US" sz="2400" dirty="0"/>
              <a:t>台次，工时单价</a:t>
            </a:r>
            <a:r>
              <a:rPr lang="en-US" altLang="zh-CN" sz="2400" dirty="0"/>
              <a:t>100</a:t>
            </a:r>
            <a:r>
              <a:rPr lang="zh-CN" altLang="en-US" sz="2400" dirty="0"/>
              <a:t>元，工时占比</a:t>
            </a:r>
            <a:r>
              <a:rPr lang="en-US" altLang="zh-CN" sz="2400" dirty="0"/>
              <a:t>40</a:t>
            </a:r>
            <a:r>
              <a:rPr lang="zh-CN" altLang="en-US" sz="2400" dirty="0"/>
              <a:t>％。</a:t>
            </a:r>
            <a:endParaRPr lang="zh-CN" altLang="en-US" sz="2400" dirty="0"/>
          </a:p>
          <a:p>
            <a:pPr eaLnBrk="1" hangingPunct="1">
              <a:buNone/>
            </a:pPr>
            <a:endParaRPr lang="zh-CN" altLang="en-US" sz="2400" dirty="0"/>
          </a:p>
        </p:txBody>
      </p:sp>
      <p:sp>
        <p:nvSpPr>
          <p:cNvPr id="130052" name="Rectangle 4" descr="kingsoft"/>
          <p:cNvSpPr/>
          <p:nvPr/>
        </p:nvSpPr>
        <p:spPr>
          <a:xfrm>
            <a:off x="561975" y="3644900"/>
            <a:ext cx="9070975" cy="2809875"/>
          </a:xfrm>
          <a:prstGeom prst="rect">
            <a:avLst/>
          </a:prstGeom>
          <a:blipFill rotWithShape="0">
            <a:blip r:embed="rId4"/>
          </a:blipFill>
          <a:ln w="9525">
            <a:noFill/>
          </a:ln>
        </p:spPr>
        <p:txBody>
          <a:bodyPr/>
          <a:p>
            <a:pPr marL="342900" indent="-342900" algn="l">
              <a:spcBef>
                <a:spcPct val="20000"/>
              </a:spcBef>
            </a:pPr>
            <a:r>
              <a:rPr lang="zh-CN" altLang="en-US" sz="2400" b="1" dirty="0">
                <a:solidFill>
                  <a:srgbClr val="0000FF"/>
                </a:solidFill>
                <a:latin typeface="Arial" panose="020B0604020202020204" pitchFamily="34" charset="0"/>
              </a:rPr>
              <a:t>问：</a:t>
            </a:r>
            <a:r>
              <a:rPr lang="en-US" altLang="zh-CN" sz="2400" b="1" dirty="0">
                <a:solidFill>
                  <a:srgbClr val="0000FF"/>
                </a:solidFill>
                <a:latin typeface="Arial" panose="020B0604020202020204" pitchFamily="34" charset="0"/>
              </a:rPr>
              <a:t>1</a:t>
            </a:r>
            <a:r>
              <a:rPr lang="zh-CN" altLang="en-US" sz="2400" b="1" dirty="0">
                <a:solidFill>
                  <a:srgbClr val="0000FF"/>
                </a:solidFill>
                <a:latin typeface="Arial" panose="020B0604020202020204" pitchFamily="34" charset="0"/>
              </a:rPr>
              <a:t>、该店月营业额</a:t>
            </a:r>
            <a:r>
              <a:rPr lang="en-US" altLang="zh-CN" sz="2400" b="1" dirty="0">
                <a:solidFill>
                  <a:srgbClr val="0000FF"/>
                </a:solidFill>
                <a:latin typeface="Arial" panose="020B0604020202020204" pitchFamily="34" charset="0"/>
              </a:rPr>
              <a:t>300</a:t>
            </a:r>
            <a:r>
              <a:rPr lang="zh-CN" altLang="en-US" sz="2400" b="1" dirty="0">
                <a:solidFill>
                  <a:srgbClr val="0000FF"/>
                </a:solidFill>
                <a:latin typeface="Arial" panose="020B0604020202020204" pitchFamily="34" charset="0"/>
              </a:rPr>
              <a:t>万合理吗？为什么？</a:t>
            </a:r>
            <a:endParaRPr lang="zh-CN" altLang="en-US" sz="2400" b="1" dirty="0">
              <a:solidFill>
                <a:srgbClr val="0000FF"/>
              </a:solidFill>
              <a:latin typeface="Arial" panose="020B0604020202020204" pitchFamily="34" charset="0"/>
            </a:endParaRPr>
          </a:p>
          <a:p>
            <a:pPr marL="342900" indent="-342900" algn="l">
              <a:spcBef>
                <a:spcPct val="20000"/>
              </a:spcBef>
            </a:pPr>
            <a:r>
              <a:rPr lang="zh-CN" altLang="en-US" sz="2400" b="1" dirty="0">
                <a:solidFill>
                  <a:srgbClr val="0000FF"/>
                </a:solidFill>
                <a:latin typeface="Arial" panose="020B0604020202020204" pitchFamily="34" charset="0"/>
              </a:rPr>
              <a:t>       </a:t>
            </a:r>
            <a:r>
              <a:rPr lang="en-US" altLang="zh-CN" sz="2400" b="1" dirty="0">
                <a:solidFill>
                  <a:srgbClr val="0000FF"/>
                </a:solidFill>
                <a:latin typeface="Arial" panose="020B0604020202020204" pitchFamily="34" charset="0"/>
              </a:rPr>
              <a:t>2</a:t>
            </a:r>
            <a:r>
              <a:rPr lang="zh-CN" altLang="en-US" sz="2400" b="1" dirty="0">
                <a:solidFill>
                  <a:srgbClr val="0000FF"/>
                </a:solidFill>
                <a:latin typeface="Arial" panose="020B0604020202020204" pitchFamily="34" charset="0"/>
              </a:rPr>
              <a:t>、车间人均月收入</a:t>
            </a:r>
            <a:r>
              <a:rPr lang="en-US" altLang="zh-CN" sz="2400" b="1" dirty="0">
                <a:solidFill>
                  <a:srgbClr val="0000FF"/>
                </a:solidFill>
                <a:latin typeface="Arial" panose="020B0604020202020204" pitchFamily="34" charset="0"/>
              </a:rPr>
              <a:t>3000</a:t>
            </a:r>
            <a:r>
              <a:rPr lang="zh-CN" altLang="en-US" sz="2400" b="1" dirty="0">
                <a:solidFill>
                  <a:srgbClr val="0000FF"/>
                </a:solidFill>
                <a:latin typeface="Arial" panose="020B0604020202020204" pitchFamily="34" charset="0"/>
              </a:rPr>
              <a:t>元合理吗？为什么？</a:t>
            </a:r>
            <a:endParaRPr lang="zh-CN" altLang="en-US" sz="2400" b="1" dirty="0">
              <a:solidFill>
                <a:srgbClr val="0000FF"/>
              </a:solidFill>
              <a:latin typeface="Arial" panose="020B0604020202020204" pitchFamily="34" charset="0"/>
            </a:endParaRPr>
          </a:p>
          <a:p>
            <a:pPr marL="342900" indent="-342900" algn="l">
              <a:spcBef>
                <a:spcPct val="20000"/>
              </a:spcBef>
            </a:pPr>
            <a:r>
              <a:rPr lang="zh-CN" altLang="en-US" sz="2400" b="1" dirty="0">
                <a:solidFill>
                  <a:srgbClr val="0000FF"/>
                </a:solidFill>
                <a:latin typeface="Arial" panose="020B0604020202020204" pitchFamily="34" charset="0"/>
              </a:rPr>
              <a:t>       </a:t>
            </a:r>
            <a:r>
              <a:rPr lang="en-US" altLang="zh-CN" sz="2400" b="1" dirty="0">
                <a:solidFill>
                  <a:srgbClr val="0000FF"/>
                </a:solidFill>
                <a:latin typeface="Arial" panose="020B0604020202020204" pitchFamily="34" charset="0"/>
              </a:rPr>
              <a:t>3</a:t>
            </a:r>
            <a:r>
              <a:rPr lang="zh-CN" altLang="en-US" sz="2400" b="1" dirty="0">
                <a:solidFill>
                  <a:srgbClr val="0000FF"/>
                </a:solidFill>
                <a:latin typeface="Arial" panose="020B0604020202020204" pitchFamily="34" charset="0"/>
              </a:rPr>
              <a:t>、目前车间的劳动效率合理吗？为什么？</a:t>
            </a:r>
            <a:endParaRPr lang="zh-CN" altLang="en-US" sz="2400" b="1" dirty="0">
              <a:solidFill>
                <a:srgbClr val="0000FF"/>
              </a:solidFill>
              <a:latin typeface="Arial" panose="020B0604020202020204" pitchFamily="34" charset="0"/>
            </a:endParaRPr>
          </a:p>
          <a:p>
            <a:pPr marL="342900" indent="-342900" algn="l">
              <a:spcBef>
                <a:spcPct val="20000"/>
              </a:spcBef>
            </a:pPr>
            <a:r>
              <a:rPr lang="zh-CN" altLang="en-US" sz="2400" b="1" dirty="0">
                <a:solidFill>
                  <a:srgbClr val="0000FF"/>
                </a:solidFill>
                <a:latin typeface="Arial" panose="020B0604020202020204" pitchFamily="34" charset="0"/>
              </a:rPr>
              <a:t>       </a:t>
            </a:r>
            <a:r>
              <a:rPr lang="en-US" altLang="zh-CN" sz="2400" b="1" dirty="0">
                <a:solidFill>
                  <a:srgbClr val="0000FF"/>
                </a:solidFill>
                <a:latin typeface="Arial" panose="020B0604020202020204" pitchFamily="34" charset="0"/>
              </a:rPr>
              <a:t>4</a:t>
            </a:r>
            <a:r>
              <a:rPr lang="zh-CN" altLang="en-US" sz="2400" b="1" dirty="0">
                <a:solidFill>
                  <a:srgbClr val="0000FF"/>
                </a:solidFill>
                <a:latin typeface="Arial" panose="020B0604020202020204" pitchFamily="34" charset="0"/>
              </a:rPr>
              <a:t>、如果月维修台次</a:t>
            </a:r>
            <a:r>
              <a:rPr lang="en-US" altLang="zh-CN" sz="2400" b="1" dirty="0">
                <a:solidFill>
                  <a:srgbClr val="0000FF"/>
                </a:solidFill>
                <a:latin typeface="Arial" panose="020B0604020202020204" pitchFamily="34" charset="0"/>
              </a:rPr>
              <a:t>4500</a:t>
            </a:r>
            <a:r>
              <a:rPr lang="zh-CN" altLang="en-US" sz="2400" b="1" dirty="0">
                <a:solidFill>
                  <a:srgbClr val="0000FF"/>
                </a:solidFill>
                <a:latin typeface="Arial" panose="020B0604020202020204" pitchFamily="34" charset="0"/>
              </a:rPr>
              <a:t>，现有的人员及工位能满足吗？ </a:t>
            </a:r>
            <a:endParaRPr lang="zh-CN" altLang="en-US" sz="2400" b="1" dirty="0">
              <a:solidFill>
                <a:srgbClr val="0000FF"/>
              </a:solidFill>
              <a:latin typeface="Arial" panose="020B0604020202020204" pitchFamily="34" charset="0"/>
            </a:endParaRPr>
          </a:p>
          <a:p>
            <a:pPr marL="342900" indent="-342900" algn="l">
              <a:spcBef>
                <a:spcPct val="20000"/>
              </a:spcBef>
            </a:pPr>
            <a:r>
              <a:rPr lang="zh-CN" altLang="en-US" sz="2400" b="1" dirty="0">
                <a:solidFill>
                  <a:srgbClr val="0000FF"/>
                </a:solidFill>
                <a:latin typeface="Arial" panose="020B0604020202020204" pitchFamily="34" charset="0"/>
              </a:rPr>
              <a:t>       </a:t>
            </a:r>
            <a:r>
              <a:rPr lang="en-US" altLang="zh-CN" sz="2400" b="1" dirty="0">
                <a:solidFill>
                  <a:srgbClr val="0000FF"/>
                </a:solidFill>
                <a:latin typeface="Arial" panose="020B0604020202020204" pitchFamily="34" charset="0"/>
              </a:rPr>
              <a:t>5</a:t>
            </a:r>
            <a:r>
              <a:rPr lang="zh-CN" altLang="en-US" sz="2400" b="1" dirty="0">
                <a:solidFill>
                  <a:srgbClr val="0000FF"/>
                </a:solidFill>
                <a:latin typeface="Arial" panose="020B0604020202020204" pitchFamily="34" charset="0"/>
              </a:rPr>
              <a:t>、假设机电月工时</a:t>
            </a:r>
            <a:r>
              <a:rPr lang="en-US" altLang="zh-CN" sz="2400" b="1" dirty="0">
                <a:solidFill>
                  <a:srgbClr val="0000FF"/>
                </a:solidFill>
                <a:latin typeface="Arial" panose="020B0604020202020204" pitchFamily="34" charset="0"/>
              </a:rPr>
              <a:t>60</a:t>
            </a:r>
            <a:r>
              <a:rPr lang="zh-CN" altLang="en-US" sz="2400" b="1" dirty="0">
                <a:solidFill>
                  <a:srgbClr val="0000FF"/>
                </a:solidFill>
                <a:latin typeface="Arial" panose="020B0604020202020204" pitchFamily="34" charset="0"/>
              </a:rPr>
              <a:t>万，如何配置班组及班组人员，月收入</a:t>
            </a:r>
            <a:endParaRPr lang="zh-CN" altLang="en-US" sz="2400" b="1" dirty="0">
              <a:solidFill>
                <a:srgbClr val="0000FF"/>
              </a:solidFill>
              <a:latin typeface="Arial" panose="020B0604020202020204" pitchFamily="34" charset="0"/>
            </a:endParaRPr>
          </a:p>
          <a:p>
            <a:pPr marL="342900" indent="-342900" algn="l">
              <a:spcBef>
                <a:spcPct val="20000"/>
              </a:spcBef>
            </a:pPr>
            <a:r>
              <a:rPr lang="zh-CN" altLang="en-US" sz="2400" b="1" dirty="0">
                <a:solidFill>
                  <a:srgbClr val="0000FF"/>
                </a:solidFill>
                <a:latin typeface="Arial" panose="020B0604020202020204" pitchFamily="34" charset="0"/>
              </a:rPr>
              <a:t>             如何？</a:t>
            </a:r>
            <a:endParaRPr lang="zh-CN" altLang="en-US" sz="2400" b="1" dirty="0">
              <a:solidFill>
                <a:srgbClr val="0000FF"/>
              </a:solidFill>
              <a:latin typeface="Arial" panose="020B0604020202020204" pitchFamily="34" charset="0"/>
            </a:endParaRPr>
          </a:p>
        </p:txBody>
      </p:sp>
      <p:sp>
        <p:nvSpPr>
          <p:cNvPr id="134149"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500" fill="hold"/>
                                        <p:tgtEl>
                                          <p:spTgt spid="130050"/>
                                        </p:tgtEl>
                                        <p:attrNameLst>
                                          <p:attrName>ppt_x</p:attrName>
                                        </p:attrNameLst>
                                      </p:cBhvr>
                                      <p:tavLst>
                                        <p:tav tm="0">
                                          <p:val>
                                            <p:strVal val="#ppt_x"/>
                                          </p:val>
                                        </p:tav>
                                        <p:tav tm="100000">
                                          <p:val>
                                            <p:strVal val="#ppt_x"/>
                                          </p:val>
                                        </p:tav>
                                      </p:tavLst>
                                    </p:anim>
                                    <p:anim calcmode="lin" valueType="num">
                                      <p:cBhvr additive="base">
                                        <p:cTn id="8" dur="500" fill="hold"/>
                                        <p:tgtEl>
                                          <p:spTgt spid="130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1"/>
                                        </p:tgtEl>
                                        <p:attrNameLst>
                                          <p:attrName>style.visibility</p:attrName>
                                        </p:attrNameLst>
                                      </p:cBhvr>
                                      <p:to>
                                        <p:strVal val="visible"/>
                                      </p:to>
                                    </p:set>
                                    <p:anim calcmode="lin" valueType="num">
                                      <p:cBhvr additive="base">
                                        <p:cTn id="13" dur="500" fill="hold"/>
                                        <p:tgtEl>
                                          <p:spTgt spid="130051"/>
                                        </p:tgtEl>
                                        <p:attrNameLst>
                                          <p:attrName>ppt_x</p:attrName>
                                        </p:attrNameLst>
                                      </p:cBhvr>
                                      <p:tavLst>
                                        <p:tav tm="0">
                                          <p:val>
                                            <p:strVal val="#ppt_x"/>
                                          </p:val>
                                        </p:tav>
                                        <p:tav tm="100000">
                                          <p:val>
                                            <p:strVal val="#ppt_x"/>
                                          </p:val>
                                        </p:tav>
                                      </p:tavLst>
                                    </p:anim>
                                    <p:anim calcmode="lin" valueType="num">
                                      <p:cBhvr additive="base">
                                        <p:cTn id="14"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1">
                                            <p:txEl>
                                              <p:charRg st="0" end="98"/>
                                            </p:txEl>
                                          </p:spTgt>
                                        </p:tgtEl>
                                        <p:attrNameLst>
                                          <p:attrName>style.visibility</p:attrName>
                                        </p:attrNameLst>
                                      </p:cBhvr>
                                      <p:to>
                                        <p:strVal val="visible"/>
                                      </p:to>
                                    </p:set>
                                    <p:anim calcmode="lin" valueType="num">
                                      <p:cBhvr additive="base">
                                        <p:cTn id="19" dur="500" fill="hold"/>
                                        <p:tgtEl>
                                          <p:spTgt spid="130051">
                                            <p:txEl>
                                              <p:charRg st="0" end="9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051">
                                            <p:txEl>
                                              <p:charRg st="0" end="9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0052"/>
                                        </p:tgtEl>
                                        <p:attrNameLst>
                                          <p:attrName>style.visibility</p:attrName>
                                        </p:attrNameLst>
                                      </p:cBhvr>
                                      <p:to>
                                        <p:strVal val="visible"/>
                                      </p:to>
                                    </p:set>
                                    <p:anim calcmode="lin" valueType="num">
                                      <p:cBhvr additive="base">
                                        <p:cTn id="25" dur="500" fill="hold"/>
                                        <p:tgtEl>
                                          <p:spTgt spid="130052"/>
                                        </p:tgtEl>
                                        <p:attrNameLst>
                                          <p:attrName>ppt_x</p:attrName>
                                        </p:attrNameLst>
                                      </p:cBhvr>
                                      <p:tavLst>
                                        <p:tav tm="0">
                                          <p:val>
                                            <p:strVal val="#ppt_x"/>
                                          </p:val>
                                        </p:tav>
                                        <p:tav tm="100000">
                                          <p:val>
                                            <p:strVal val="#ppt_x"/>
                                          </p:val>
                                        </p:tav>
                                      </p:tavLst>
                                    </p:anim>
                                    <p:anim calcmode="lin" valueType="num">
                                      <p:cBhvr additive="base">
                                        <p:cTn id="26"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ldLvl="0" animBg="1"/>
      <p:bldP spid="130051" grpId="0" animBg="1" build="p"/>
      <p:bldP spid="130052" grpId="0" bldLvl="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1074" name="Rectangle 2" descr="pane1"/>
          <p:cNvSpPr/>
          <p:nvPr/>
        </p:nvSpPr>
        <p:spPr>
          <a:xfrm>
            <a:off x="561975" y="701675"/>
            <a:ext cx="9072563" cy="855663"/>
          </a:xfrm>
          <a:prstGeom prst="rect">
            <a:avLst/>
          </a:prstGeom>
          <a:blipFill rotWithShape="0">
            <a:blip r:embed="rId2"/>
          </a:blipFill>
          <a:ln w="9525">
            <a:noFill/>
          </a:ln>
        </p:spPr>
        <p:txBody>
          <a:bodyPr anchor="ctr" anchorCtr="0"/>
          <a:p>
            <a:r>
              <a:rPr lang="zh-CN" altLang="en-US" sz="4400" dirty="0">
                <a:solidFill>
                  <a:srgbClr val="FF0066"/>
                </a:solidFill>
                <a:latin typeface="Arial Black" panose="020B0A04020102020204" pitchFamily="34" charset="0"/>
              </a:rPr>
              <a:t>综合练习</a:t>
            </a:r>
            <a:endParaRPr lang="zh-CN" altLang="en-US" sz="4400" dirty="0">
              <a:solidFill>
                <a:srgbClr val="FF0066"/>
              </a:solidFill>
              <a:latin typeface="Arial Black" panose="020B0A04020102020204" pitchFamily="34" charset="0"/>
            </a:endParaRPr>
          </a:p>
        </p:txBody>
      </p:sp>
      <p:graphicFrame>
        <p:nvGraphicFramePr>
          <p:cNvPr id="131075" name="Group 3"/>
          <p:cNvGraphicFramePr>
            <a:graphicFrameLocks noGrp="1"/>
          </p:cNvGraphicFramePr>
          <p:nvPr/>
        </p:nvGraphicFramePr>
        <p:xfrm>
          <a:off x="490538" y="1728788"/>
          <a:ext cx="9144000" cy="4902200"/>
        </p:xfrm>
        <a:graphic>
          <a:graphicData uri="http://schemas.openxmlformats.org/drawingml/2006/table">
            <a:tbl>
              <a:tblPr/>
              <a:tblGrid>
                <a:gridCol w="822325"/>
                <a:gridCol w="2587625"/>
                <a:gridCol w="2393950"/>
                <a:gridCol w="3340100"/>
              </a:tblGrid>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内容</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人员配置</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分配权重</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收入情况</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r>
              <a:tr h="1065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effectLst/>
                          <a:latin typeface="Calibri" panose="020F0502020204030204" pitchFamily="34" charset="0"/>
                          <a:ea typeface="宋体" panose="02010600030101010101" pitchFamily="2" charset="-122"/>
                        </a:rPr>
                        <a:t>5</a:t>
                      </a: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组</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个技师（</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个组长，</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个副组长）、</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个中工、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个初级工</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技师：中工：初工＝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46</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36</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18</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总提成</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60/5×20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2.4</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万，收入计算：技师</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2.4×46</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5500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元，中工＝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2.4×36</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2880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元，初工＝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2.4×18</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/3=1440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r>
              <a:tr h="10636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effectLst/>
                          <a:latin typeface="Calibri" panose="020F0502020204030204" pitchFamily="34" charset="0"/>
                          <a:ea typeface="宋体" panose="02010600030101010101" pitchFamily="2" charset="-122"/>
                        </a:rPr>
                        <a:t>8</a:t>
                      </a: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组</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个技师（组长）、</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个中工、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个初级工</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技师：中工：初工＝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40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40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总提成</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60/8×20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1.5</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万，收入计算：技师</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1.5×40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元，中工＝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1.5×40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3000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元，初工＝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1.5×20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/2=1500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r>
              <a:tr h="1065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10</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组</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个技师（组长）、</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个中工、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个初级工</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技师：中工：初工＝</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50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20</a:t>
                      </a: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总提成</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60/10×20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1.2</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万，收入计算：技师</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1.2×50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元，中工＝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1.2×30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3600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元，初工＝</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1.2×20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/2=1200</a:t>
                      </a: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元</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rPr>
                        <a:t>总结</a:t>
                      </a:r>
                      <a:endParaRPr kumimoji="0" lang="zh-CN" altLang="en-US" sz="24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5</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组：  </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5500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（组长</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，副组长</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5000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2880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1440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8</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组：  </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3000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1500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组：</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6000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3600</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1200</a:t>
                      </a:r>
                      <a:endPar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hMerge="1">
                  <a:tcPr/>
                </a:tc>
                <a:tc hMerge="1">
                  <a:tcPr/>
                </a:tc>
              </a:tr>
            </a:tbl>
          </a:graphicData>
        </a:graphic>
      </p:graphicFrame>
      <p:sp>
        <p:nvSpPr>
          <p:cNvPr id="135201" name="_s1030"/>
          <p:cNvSpPr>
            <a:spLocks noTextEdit="1"/>
          </p:cNvSpPr>
          <p:nvPr/>
        </p:nvSpPr>
        <p:spPr>
          <a:xfrm>
            <a:off x="488950" y="692150"/>
            <a:ext cx="1755775" cy="1643063"/>
          </a:xfrm>
          <a:prstGeom prst="ellipse">
            <a:avLst/>
          </a:prstGeom>
          <a:solidFill>
            <a:srgbClr val="F60802">
              <a:alpha val="50195"/>
            </a:srgbClr>
          </a:solidFill>
          <a:ln w="9525" cap="flat" cmpd="sng">
            <a:solidFill>
              <a:srgbClr val="F60802"/>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ldLvl="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6194" name="Rectangle 2"/>
          <p:cNvSpPr/>
          <p:nvPr/>
        </p:nvSpPr>
        <p:spPr>
          <a:xfrm>
            <a:off x="1497013" y="2206625"/>
            <a:ext cx="7131050" cy="307657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algn="l" eaLnBrk="0" hangingPunct="0">
              <a:spcBef>
                <a:spcPct val="50000"/>
              </a:spcBef>
              <a:buFont typeface="Wingdings" panose="05000000000000000000" pitchFamily="2" charset="2"/>
              <a:buChar char="Ø"/>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a:p>
            <a:pPr marL="381000" indent="-381000" algn="l" eaLnBrk="0" hangingPunct="0">
              <a:spcBef>
                <a:spcPct val="50000"/>
              </a:spcBef>
              <a:buFont typeface="Wingdings" panose="05000000000000000000" pitchFamily="2" charset="2"/>
              <a:buChar char="Ø"/>
            </a:pPr>
            <a:r>
              <a:rPr lang="zh-CN" altLang="en-US" sz="2800" dirty="0">
                <a:solidFill>
                  <a:srgbClr val="33CC33"/>
                </a:solidFill>
                <a:latin typeface="Arial" panose="020B0604020202020204" pitchFamily="34" charset="0"/>
              </a:rPr>
              <a:t>抱怨与投诉概论</a:t>
            </a:r>
            <a:endParaRPr lang="zh-CN" altLang="en-US" sz="2800" dirty="0">
              <a:solidFill>
                <a:srgbClr val="33CC33"/>
              </a:solidFill>
              <a:latin typeface="Arial" panose="020B0604020202020204" pitchFamily="34" charset="0"/>
            </a:endParaRPr>
          </a:p>
          <a:p>
            <a:pPr marL="381000" indent="-381000" algn="l" eaLnBrk="0" hangingPunct="0">
              <a:spcBef>
                <a:spcPct val="50000"/>
              </a:spcBef>
              <a:buFont typeface="Wingdings" panose="05000000000000000000" pitchFamily="2" charset="2"/>
              <a:buChar char="Ø"/>
            </a:pPr>
            <a:r>
              <a:rPr lang="zh-CN" altLang="en-US" sz="2800" dirty="0">
                <a:solidFill>
                  <a:srgbClr val="33CC33"/>
                </a:solidFill>
                <a:latin typeface="Arial" panose="020B0604020202020204" pitchFamily="34" charset="0"/>
              </a:rPr>
              <a:t>抱怨与投诉处理技巧</a:t>
            </a:r>
            <a:endParaRPr lang="zh-CN" altLang="en-US" sz="2800" dirty="0">
              <a:solidFill>
                <a:srgbClr val="33CC33"/>
              </a:solidFill>
              <a:latin typeface="Arial" panose="020B0604020202020204" pitchFamily="34" charset="0"/>
            </a:endParaRPr>
          </a:p>
          <a:p>
            <a:pPr marL="381000" indent="-381000" algn="l" eaLnBrk="0" hangingPunct="0">
              <a:spcBef>
                <a:spcPct val="50000"/>
              </a:spcBef>
              <a:buFont typeface="Wingdings" panose="05000000000000000000" pitchFamily="2" charset="2"/>
              <a:buChar char="Ø"/>
            </a:pPr>
            <a:r>
              <a:rPr lang="zh-CN" altLang="en-US" sz="2800" dirty="0">
                <a:solidFill>
                  <a:srgbClr val="33CC33"/>
                </a:solidFill>
                <a:latin typeface="Arial" panose="020B0604020202020204" pitchFamily="34" charset="0"/>
              </a:rPr>
              <a:t>车间投诉原因分析及处理实践</a:t>
            </a:r>
            <a:endParaRPr lang="zh-CN" altLang="en-US" sz="2800" dirty="0">
              <a:solidFill>
                <a:srgbClr val="33CC33"/>
              </a:solidFill>
              <a:latin typeface="Arial" panose="020B0604020202020204" pitchFamily="34" charset="0"/>
            </a:endParaRPr>
          </a:p>
          <a:p>
            <a:pPr marL="381000" indent="-381000" algn="l" eaLnBrk="0" hangingPunct="0">
              <a:spcBef>
                <a:spcPct val="50000"/>
              </a:spcBef>
              <a:buFont typeface="Wingdings" panose="05000000000000000000" pitchFamily="2" charset="2"/>
              <a:buChar char="Ø"/>
            </a:pPr>
            <a:r>
              <a:rPr lang="zh-CN" altLang="en-US" sz="2800" dirty="0">
                <a:solidFill>
                  <a:srgbClr val="33CC33"/>
                </a:solidFill>
                <a:latin typeface="Arial" panose="020B0604020202020204" pitchFamily="34" charset="0"/>
              </a:rPr>
              <a:t>危机处理</a:t>
            </a:r>
            <a:endParaRPr lang="zh-CN" altLang="en-US" sz="2800" dirty="0">
              <a:solidFill>
                <a:srgbClr val="33CC33"/>
              </a:solidFill>
              <a:latin typeface="Arial" panose="020B0604020202020204" pitchFamily="34" charset="0"/>
            </a:endParaRPr>
          </a:p>
        </p:txBody>
      </p:sp>
      <p:sp>
        <p:nvSpPr>
          <p:cNvPr id="136195" name="Rectangle 3"/>
          <p:cNvSpPr/>
          <p:nvPr/>
        </p:nvSpPr>
        <p:spPr>
          <a:xfrm>
            <a:off x="350838" y="765175"/>
            <a:ext cx="9015412" cy="1143000"/>
          </a:xfrm>
          <a:prstGeom prst="rect">
            <a:avLst/>
          </a:prstGeom>
          <a:noFill/>
          <a:ln w="9525">
            <a:noFill/>
          </a:ln>
        </p:spPr>
        <p:txBody>
          <a:bodyPr anchor="ctr" anchorCtr="0"/>
          <a:p>
            <a:pPr algn="l"/>
            <a:r>
              <a:rPr lang="zh-CN" altLang="en-US" dirty="0">
                <a:solidFill>
                  <a:schemeClr val="tx2"/>
                </a:solidFill>
                <a:latin typeface="黑体" panose="02010609060101010101" pitchFamily="49" charset="-122"/>
              </a:rPr>
              <a:t>第四单元 沟通与抱怨投诉处理</a:t>
            </a:r>
            <a:endParaRPr lang="zh-CN" altLang="en-US" dirty="0">
              <a:solidFill>
                <a:schemeClr val="tx2"/>
              </a:solidFill>
              <a:latin typeface="黑体" panose="02010609060101010101" pitchFamily="49"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3122" name="Oval 2"/>
          <p:cNvSpPr>
            <a:spLocks noChangeArrowheads="1"/>
          </p:cNvSpPr>
          <p:nvPr/>
        </p:nvSpPr>
        <p:spPr bwMode="auto">
          <a:xfrm>
            <a:off x="2200275" y="3643313"/>
            <a:ext cx="5400675" cy="719138"/>
          </a:xfrm>
          <a:prstGeom prst="ellipse">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123" name="Oval 3"/>
          <p:cNvSpPr>
            <a:spLocks noChangeArrowheads="1"/>
          </p:cNvSpPr>
          <p:nvPr/>
        </p:nvSpPr>
        <p:spPr bwMode="auto">
          <a:xfrm>
            <a:off x="2200275" y="2779713"/>
            <a:ext cx="5400675" cy="719138"/>
          </a:xfrm>
          <a:prstGeom prst="ellipse">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124" name="Oval 4"/>
          <p:cNvSpPr>
            <a:spLocks noChangeArrowheads="1"/>
          </p:cNvSpPr>
          <p:nvPr/>
        </p:nvSpPr>
        <p:spPr bwMode="auto">
          <a:xfrm>
            <a:off x="2198688" y="1916113"/>
            <a:ext cx="5400675" cy="719138"/>
          </a:xfrm>
          <a:prstGeom prst="ellipse">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125" name="Oval 5"/>
          <p:cNvSpPr>
            <a:spLocks noChangeArrowheads="1"/>
          </p:cNvSpPr>
          <p:nvPr/>
        </p:nvSpPr>
        <p:spPr bwMode="auto">
          <a:xfrm>
            <a:off x="2198688" y="5302250"/>
            <a:ext cx="5400675" cy="719138"/>
          </a:xfrm>
          <a:prstGeom prst="ellipse">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126" name="Oval 6"/>
          <p:cNvSpPr>
            <a:spLocks noChangeArrowheads="1"/>
          </p:cNvSpPr>
          <p:nvPr/>
        </p:nvSpPr>
        <p:spPr bwMode="auto">
          <a:xfrm>
            <a:off x="2198688" y="4438650"/>
            <a:ext cx="5400675" cy="719138"/>
          </a:xfrm>
          <a:prstGeom prst="ellipse">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7223" name="Rectangle 7"/>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37224" name="Rectangle 8"/>
          <p:cNvSpPr/>
          <p:nvPr>
            <p:ph idx="1"/>
          </p:nvPr>
        </p:nvSpPr>
        <p:spPr>
          <a:xfrm>
            <a:off x="2486025" y="1700213"/>
            <a:ext cx="4914900" cy="4537075"/>
          </a:xfrm>
          <a:noFill/>
          <a:ln>
            <a:noFill/>
          </a:ln>
        </p:spPr>
        <p:txBody>
          <a:bodyPr/>
          <a:p>
            <a:pPr algn="ctr" eaLnBrk="1" hangingPunct="1">
              <a:lnSpc>
                <a:spcPct val="160000"/>
              </a:lnSpc>
              <a:buNone/>
            </a:pPr>
            <a:r>
              <a:rPr lang="zh-CN" altLang="en-US" b="0" dirty="0">
                <a:solidFill>
                  <a:schemeClr val="bg2"/>
                </a:solidFill>
              </a:rPr>
              <a:t>沟通的重要性</a:t>
            </a:r>
            <a:endParaRPr lang="zh-CN" altLang="en-US" b="0" dirty="0">
              <a:solidFill>
                <a:schemeClr val="bg2"/>
              </a:solidFill>
            </a:endParaRPr>
          </a:p>
          <a:p>
            <a:pPr algn="ctr" eaLnBrk="1" hangingPunct="1">
              <a:lnSpc>
                <a:spcPct val="160000"/>
              </a:lnSpc>
              <a:buNone/>
            </a:pPr>
            <a:r>
              <a:rPr lang="zh-CN" altLang="en-US" b="0" dirty="0">
                <a:solidFill>
                  <a:schemeClr val="bg2"/>
                </a:solidFill>
              </a:rPr>
              <a:t>沟通的障碍</a:t>
            </a:r>
            <a:endParaRPr lang="zh-CN" altLang="en-US" b="0" dirty="0">
              <a:solidFill>
                <a:schemeClr val="bg2"/>
              </a:solidFill>
            </a:endParaRPr>
          </a:p>
          <a:p>
            <a:pPr algn="ctr" eaLnBrk="1" hangingPunct="1">
              <a:lnSpc>
                <a:spcPct val="160000"/>
              </a:lnSpc>
              <a:buNone/>
            </a:pPr>
            <a:r>
              <a:rPr lang="zh-CN" altLang="en-US" b="0" dirty="0">
                <a:solidFill>
                  <a:schemeClr val="bg2"/>
                </a:solidFill>
              </a:rPr>
              <a:t>沟通的定义</a:t>
            </a:r>
            <a:endParaRPr lang="zh-CN" altLang="en-US" b="0" dirty="0">
              <a:solidFill>
                <a:schemeClr val="bg2"/>
              </a:solidFill>
            </a:endParaRPr>
          </a:p>
          <a:p>
            <a:pPr algn="ctr" eaLnBrk="1" hangingPunct="1">
              <a:lnSpc>
                <a:spcPct val="160000"/>
              </a:lnSpc>
              <a:buNone/>
            </a:pPr>
            <a:r>
              <a:rPr lang="zh-CN" altLang="en-US" b="0" dirty="0">
                <a:solidFill>
                  <a:schemeClr val="bg2"/>
                </a:solidFill>
              </a:rPr>
              <a:t>沟通的内容及技巧</a:t>
            </a:r>
            <a:endParaRPr lang="zh-CN" altLang="en-US" b="0" dirty="0">
              <a:solidFill>
                <a:schemeClr val="bg2"/>
              </a:solidFill>
            </a:endParaRPr>
          </a:p>
          <a:p>
            <a:pPr algn="ctr" eaLnBrk="1" hangingPunct="1">
              <a:lnSpc>
                <a:spcPct val="160000"/>
              </a:lnSpc>
              <a:buNone/>
            </a:pPr>
            <a:r>
              <a:rPr lang="en-US" altLang="zh-CN" b="0" dirty="0">
                <a:solidFill>
                  <a:schemeClr val="bg2"/>
                </a:solidFill>
              </a:rPr>
              <a:t>PAC</a:t>
            </a:r>
            <a:r>
              <a:rPr lang="zh-CN" altLang="en-US" b="0" dirty="0">
                <a:solidFill>
                  <a:schemeClr val="bg2"/>
                </a:solidFill>
              </a:rPr>
              <a:t>沟通原则</a:t>
            </a:r>
            <a:endParaRPr lang="zh-CN" altLang="en-US" dirty="0">
              <a:solidFill>
                <a:schemeClr val="bg2"/>
              </a:solidFill>
            </a:endParaRPr>
          </a:p>
        </p:txBody>
      </p:sp>
      <p:pic>
        <p:nvPicPr>
          <p:cNvPr id="137225" name="Picture 9" descr="MCj04259240000[1]"/>
          <p:cNvPicPr>
            <a:picLocks noChangeAspect="1"/>
          </p:cNvPicPr>
          <p:nvPr/>
        </p:nvPicPr>
        <p:blipFill>
          <a:blip r:embed="rId2"/>
          <a:stretch>
            <a:fillRect/>
          </a:stretch>
        </p:blipFill>
        <p:spPr>
          <a:xfrm>
            <a:off x="7977188" y="4292600"/>
            <a:ext cx="1631950" cy="1851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p:cTn id="7" dur="500" fill="hold"/>
                                        <p:tgtEl>
                                          <p:spTgt spid="133124"/>
                                        </p:tgtEl>
                                        <p:attrNameLst>
                                          <p:attrName>ppt_x</p:attrName>
                                        </p:attrNameLst>
                                      </p:cBhvr>
                                      <p:tavLst>
                                        <p:tav tm="0">
                                          <p:val>
                                            <p:strVal val="#ppt_x-#ppt_w/2"/>
                                          </p:val>
                                        </p:tav>
                                        <p:tav tm="100000">
                                          <p:val>
                                            <p:strVal val="#ppt_x"/>
                                          </p:val>
                                        </p:tav>
                                      </p:tavLst>
                                    </p:anim>
                                    <p:anim calcmode="lin" valueType="num">
                                      <p:cBhvr>
                                        <p:cTn id="8" dur="500" fill="hold"/>
                                        <p:tgtEl>
                                          <p:spTgt spid="133124"/>
                                        </p:tgtEl>
                                        <p:attrNameLst>
                                          <p:attrName>ppt_y</p:attrName>
                                        </p:attrNameLst>
                                      </p:cBhvr>
                                      <p:tavLst>
                                        <p:tav tm="0">
                                          <p:val>
                                            <p:strVal val="#ppt_y"/>
                                          </p:val>
                                        </p:tav>
                                        <p:tav tm="100000">
                                          <p:val>
                                            <p:strVal val="#ppt_y"/>
                                          </p:val>
                                        </p:tav>
                                      </p:tavLst>
                                    </p:anim>
                                    <p:anim calcmode="lin" valueType="num">
                                      <p:cBhvr>
                                        <p:cTn id="9" dur="500" fill="hold"/>
                                        <p:tgtEl>
                                          <p:spTgt spid="133124"/>
                                        </p:tgtEl>
                                        <p:attrNameLst>
                                          <p:attrName>ppt_w</p:attrName>
                                        </p:attrNameLst>
                                      </p:cBhvr>
                                      <p:tavLst>
                                        <p:tav tm="0">
                                          <p:val>
                                            <p:fltVal val="0.000000"/>
                                          </p:val>
                                        </p:tav>
                                        <p:tav tm="100000">
                                          <p:val>
                                            <p:strVal val="#ppt_w"/>
                                          </p:val>
                                        </p:tav>
                                      </p:tavLst>
                                    </p:anim>
                                    <p:anim calcmode="lin" valueType="num">
                                      <p:cBhvr>
                                        <p:cTn id="10" dur="500" fill="hold"/>
                                        <p:tgtEl>
                                          <p:spTgt spid="13312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33123"/>
                                        </p:tgtEl>
                                        <p:attrNameLst>
                                          <p:attrName>style.visibility</p:attrName>
                                        </p:attrNameLst>
                                      </p:cBhvr>
                                      <p:to>
                                        <p:strVal val="visible"/>
                                      </p:to>
                                    </p:set>
                                    <p:anim calcmode="lin" valueType="num">
                                      <p:cBhvr>
                                        <p:cTn id="15" dur="500" fill="hold"/>
                                        <p:tgtEl>
                                          <p:spTgt spid="133123"/>
                                        </p:tgtEl>
                                        <p:attrNameLst>
                                          <p:attrName>ppt_x</p:attrName>
                                        </p:attrNameLst>
                                      </p:cBhvr>
                                      <p:tavLst>
                                        <p:tav tm="0">
                                          <p:val>
                                            <p:strVal val="#ppt_x-#ppt_w/2"/>
                                          </p:val>
                                        </p:tav>
                                        <p:tav tm="100000">
                                          <p:val>
                                            <p:strVal val="#ppt_x"/>
                                          </p:val>
                                        </p:tav>
                                      </p:tavLst>
                                    </p:anim>
                                    <p:anim calcmode="lin" valueType="num">
                                      <p:cBhvr>
                                        <p:cTn id="16" dur="500" fill="hold"/>
                                        <p:tgtEl>
                                          <p:spTgt spid="133123"/>
                                        </p:tgtEl>
                                        <p:attrNameLst>
                                          <p:attrName>ppt_y</p:attrName>
                                        </p:attrNameLst>
                                      </p:cBhvr>
                                      <p:tavLst>
                                        <p:tav tm="0">
                                          <p:val>
                                            <p:strVal val="#ppt_y"/>
                                          </p:val>
                                        </p:tav>
                                        <p:tav tm="100000">
                                          <p:val>
                                            <p:strVal val="#ppt_y"/>
                                          </p:val>
                                        </p:tav>
                                      </p:tavLst>
                                    </p:anim>
                                    <p:anim calcmode="lin" valueType="num">
                                      <p:cBhvr>
                                        <p:cTn id="17" dur="500" fill="hold"/>
                                        <p:tgtEl>
                                          <p:spTgt spid="133123"/>
                                        </p:tgtEl>
                                        <p:attrNameLst>
                                          <p:attrName>ppt_w</p:attrName>
                                        </p:attrNameLst>
                                      </p:cBhvr>
                                      <p:tavLst>
                                        <p:tav tm="0">
                                          <p:val>
                                            <p:fltVal val="0.000000"/>
                                          </p:val>
                                        </p:tav>
                                        <p:tav tm="100000">
                                          <p:val>
                                            <p:strVal val="#ppt_w"/>
                                          </p:val>
                                        </p:tav>
                                      </p:tavLst>
                                    </p:anim>
                                    <p:anim calcmode="lin" valueType="num">
                                      <p:cBhvr>
                                        <p:cTn id="18" dur="500" fill="hold"/>
                                        <p:tgtEl>
                                          <p:spTgt spid="13312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33122"/>
                                        </p:tgtEl>
                                        <p:attrNameLst>
                                          <p:attrName>style.visibility</p:attrName>
                                        </p:attrNameLst>
                                      </p:cBhvr>
                                      <p:to>
                                        <p:strVal val="visible"/>
                                      </p:to>
                                    </p:set>
                                    <p:anim calcmode="lin" valueType="num">
                                      <p:cBhvr>
                                        <p:cTn id="23" dur="500" fill="hold"/>
                                        <p:tgtEl>
                                          <p:spTgt spid="133122"/>
                                        </p:tgtEl>
                                        <p:attrNameLst>
                                          <p:attrName>ppt_x</p:attrName>
                                        </p:attrNameLst>
                                      </p:cBhvr>
                                      <p:tavLst>
                                        <p:tav tm="0">
                                          <p:val>
                                            <p:strVal val="#ppt_x-#ppt_w/2"/>
                                          </p:val>
                                        </p:tav>
                                        <p:tav tm="100000">
                                          <p:val>
                                            <p:strVal val="#ppt_x"/>
                                          </p:val>
                                        </p:tav>
                                      </p:tavLst>
                                    </p:anim>
                                    <p:anim calcmode="lin" valueType="num">
                                      <p:cBhvr>
                                        <p:cTn id="24" dur="500" fill="hold"/>
                                        <p:tgtEl>
                                          <p:spTgt spid="133122"/>
                                        </p:tgtEl>
                                        <p:attrNameLst>
                                          <p:attrName>ppt_y</p:attrName>
                                        </p:attrNameLst>
                                      </p:cBhvr>
                                      <p:tavLst>
                                        <p:tav tm="0">
                                          <p:val>
                                            <p:strVal val="#ppt_y"/>
                                          </p:val>
                                        </p:tav>
                                        <p:tav tm="100000">
                                          <p:val>
                                            <p:strVal val="#ppt_y"/>
                                          </p:val>
                                        </p:tav>
                                      </p:tavLst>
                                    </p:anim>
                                    <p:anim calcmode="lin" valueType="num">
                                      <p:cBhvr>
                                        <p:cTn id="25" dur="500" fill="hold"/>
                                        <p:tgtEl>
                                          <p:spTgt spid="133122"/>
                                        </p:tgtEl>
                                        <p:attrNameLst>
                                          <p:attrName>ppt_w</p:attrName>
                                        </p:attrNameLst>
                                      </p:cBhvr>
                                      <p:tavLst>
                                        <p:tav tm="0">
                                          <p:val>
                                            <p:fltVal val="0.000000"/>
                                          </p:val>
                                        </p:tav>
                                        <p:tav tm="100000">
                                          <p:val>
                                            <p:strVal val="#ppt_w"/>
                                          </p:val>
                                        </p:tav>
                                      </p:tavLst>
                                    </p:anim>
                                    <p:anim calcmode="lin" valueType="num">
                                      <p:cBhvr>
                                        <p:cTn id="26" dur="500" fill="hold"/>
                                        <p:tgtEl>
                                          <p:spTgt spid="1331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33126"/>
                                        </p:tgtEl>
                                        <p:attrNameLst>
                                          <p:attrName>style.visibility</p:attrName>
                                        </p:attrNameLst>
                                      </p:cBhvr>
                                      <p:to>
                                        <p:strVal val="visible"/>
                                      </p:to>
                                    </p:set>
                                    <p:anim calcmode="lin" valueType="num">
                                      <p:cBhvr>
                                        <p:cTn id="31" dur="500" fill="hold"/>
                                        <p:tgtEl>
                                          <p:spTgt spid="133126"/>
                                        </p:tgtEl>
                                        <p:attrNameLst>
                                          <p:attrName>ppt_x</p:attrName>
                                        </p:attrNameLst>
                                      </p:cBhvr>
                                      <p:tavLst>
                                        <p:tav tm="0">
                                          <p:val>
                                            <p:strVal val="#ppt_x-#ppt_w/2"/>
                                          </p:val>
                                        </p:tav>
                                        <p:tav tm="100000">
                                          <p:val>
                                            <p:strVal val="#ppt_x"/>
                                          </p:val>
                                        </p:tav>
                                      </p:tavLst>
                                    </p:anim>
                                    <p:anim calcmode="lin" valueType="num">
                                      <p:cBhvr>
                                        <p:cTn id="32" dur="500" fill="hold"/>
                                        <p:tgtEl>
                                          <p:spTgt spid="133126"/>
                                        </p:tgtEl>
                                        <p:attrNameLst>
                                          <p:attrName>ppt_y</p:attrName>
                                        </p:attrNameLst>
                                      </p:cBhvr>
                                      <p:tavLst>
                                        <p:tav tm="0">
                                          <p:val>
                                            <p:strVal val="#ppt_y"/>
                                          </p:val>
                                        </p:tav>
                                        <p:tav tm="100000">
                                          <p:val>
                                            <p:strVal val="#ppt_y"/>
                                          </p:val>
                                        </p:tav>
                                      </p:tavLst>
                                    </p:anim>
                                    <p:anim calcmode="lin" valueType="num">
                                      <p:cBhvr>
                                        <p:cTn id="33" dur="500" fill="hold"/>
                                        <p:tgtEl>
                                          <p:spTgt spid="133126"/>
                                        </p:tgtEl>
                                        <p:attrNameLst>
                                          <p:attrName>ppt_w</p:attrName>
                                        </p:attrNameLst>
                                      </p:cBhvr>
                                      <p:tavLst>
                                        <p:tav tm="0">
                                          <p:val>
                                            <p:fltVal val="0.000000"/>
                                          </p:val>
                                        </p:tav>
                                        <p:tav tm="100000">
                                          <p:val>
                                            <p:strVal val="#ppt_w"/>
                                          </p:val>
                                        </p:tav>
                                      </p:tavLst>
                                    </p:anim>
                                    <p:anim calcmode="lin" valueType="num">
                                      <p:cBhvr>
                                        <p:cTn id="34" dur="500" fill="hold"/>
                                        <p:tgtEl>
                                          <p:spTgt spid="13312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33125"/>
                                        </p:tgtEl>
                                        <p:attrNameLst>
                                          <p:attrName>style.visibility</p:attrName>
                                        </p:attrNameLst>
                                      </p:cBhvr>
                                      <p:to>
                                        <p:strVal val="visible"/>
                                      </p:to>
                                    </p:set>
                                    <p:anim calcmode="lin" valueType="num">
                                      <p:cBhvr>
                                        <p:cTn id="39" dur="500" fill="hold"/>
                                        <p:tgtEl>
                                          <p:spTgt spid="133125"/>
                                        </p:tgtEl>
                                        <p:attrNameLst>
                                          <p:attrName>ppt_x</p:attrName>
                                        </p:attrNameLst>
                                      </p:cBhvr>
                                      <p:tavLst>
                                        <p:tav tm="0">
                                          <p:val>
                                            <p:strVal val="#ppt_x-#ppt_w/2"/>
                                          </p:val>
                                        </p:tav>
                                        <p:tav tm="100000">
                                          <p:val>
                                            <p:strVal val="#ppt_x"/>
                                          </p:val>
                                        </p:tav>
                                      </p:tavLst>
                                    </p:anim>
                                    <p:anim calcmode="lin" valueType="num">
                                      <p:cBhvr>
                                        <p:cTn id="40" dur="500" fill="hold"/>
                                        <p:tgtEl>
                                          <p:spTgt spid="133125"/>
                                        </p:tgtEl>
                                        <p:attrNameLst>
                                          <p:attrName>ppt_y</p:attrName>
                                        </p:attrNameLst>
                                      </p:cBhvr>
                                      <p:tavLst>
                                        <p:tav tm="0">
                                          <p:val>
                                            <p:strVal val="#ppt_y"/>
                                          </p:val>
                                        </p:tav>
                                        <p:tav tm="100000">
                                          <p:val>
                                            <p:strVal val="#ppt_y"/>
                                          </p:val>
                                        </p:tav>
                                      </p:tavLst>
                                    </p:anim>
                                    <p:anim calcmode="lin" valueType="num">
                                      <p:cBhvr>
                                        <p:cTn id="41" dur="500" fill="hold"/>
                                        <p:tgtEl>
                                          <p:spTgt spid="133125"/>
                                        </p:tgtEl>
                                        <p:attrNameLst>
                                          <p:attrName>ppt_w</p:attrName>
                                        </p:attrNameLst>
                                      </p:cBhvr>
                                      <p:tavLst>
                                        <p:tav tm="0">
                                          <p:val>
                                            <p:fltVal val="0.000000"/>
                                          </p:val>
                                        </p:tav>
                                        <p:tav tm="100000">
                                          <p:val>
                                            <p:strVal val="#ppt_w"/>
                                          </p:val>
                                        </p:tav>
                                      </p:tavLst>
                                    </p:anim>
                                    <p:anim calcmode="lin" valueType="num">
                                      <p:cBhvr>
                                        <p:cTn id="42" dur="500" fill="hold"/>
                                        <p:tgtEl>
                                          <p:spTgt spid="1331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3" grpId="0" animBg="1"/>
      <p:bldP spid="133124" grpId="0" animBg="1"/>
      <p:bldP spid="133125" grpId="0" animBg="1"/>
      <p:bldP spid="13312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8242" name="Rectangle 2"/>
          <p:cNvSpPr/>
          <p:nvPr>
            <p:ph type="title"/>
          </p:nvPr>
        </p:nvSpPr>
        <p:spPr>
          <a:xfrm>
            <a:off x="495300" y="1250950"/>
            <a:ext cx="8915400" cy="1143000"/>
          </a:xfrm>
          <a:noFill/>
          <a:ln>
            <a:noFill/>
          </a:ln>
        </p:spPr>
        <p:txBody>
          <a:bodyPr/>
          <a:p>
            <a:pPr eaLnBrk="1" hangingPunct="1"/>
            <a:r>
              <a:rPr lang="zh-CN" altLang="en-US" sz="3600" dirty="0"/>
              <a:t>看图解意？</a:t>
            </a:r>
            <a:endParaRPr lang="zh-CN" altLang="en-US" sz="3600" dirty="0"/>
          </a:p>
        </p:txBody>
      </p:sp>
      <p:pic>
        <p:nvPicPr>
          <p:cNvPr id="138243" name="Picture 3"/>
          <p:cNvPicPr>
            <a:picLocks noChangeAspect="1"/>
          </p:cNvPicPr>
          <p:nvPr/>
        </p:nvPicPr>
        <p:blipFill>
          <a:blip r:embed="rId2"/>
          <a:stretch>
            <a:fillRect/>
          </a:stretch>
        </p:blipFill>
        <p:spPr>
          <a:xfrm>
            <a:off x="1641475" y="2133600"/>
            <a:ext cx="6811963" cy="4152900"/>
          </a:xfrm>
          <a:prstGeom prst="rect">
            <a:avLst/>
          </a:prstGeom>
          <a:noFill/>
          <a:ln w="9525">
            <a:noFill/>
          </a:ln>
        </p:spPr>
      </p:pic>
      <p:sp>
        <p:nvSpPr>
          <p:cNvPr id="134148" name="AutoShape 4"/>
          <p:cNvSpPr>
            <a:spLocks noChangeArrowheads="1"/>
          </p:cNvSpPr>
          <p:nvPr/>
        </p:nvSpPr>
        <p:spPr bwMode="auto">
          <a:xfrm>
            <a:off x="1600200" y="1268413"/>
            <a:ext cx="7019925" cy="4343400"/>
          </a:xfrm>
          <a:prstGeom prst="irregularSeal2">
            <a:avLst/>
          </a:prstGeom>
          <a:solidFill>
            <a:srgbClr val="FF3300"/>
          </a:solidFill>
          <a:ln w="9525">
            <a:noFill/>
            <a:miter lim="800000"/>
          </a:ln>
          <a:effectLst>
            <a:prstShdw prst="shdw17" dist="52363" dir="15357825">
              <a:schemeClr val="folHlink"/>
            </a:prst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400" b="1" i="0" u="none" strike="noStrike" kern="1200" cap="none" spc="0" normalizeH="0" baseline="0" noProof="0" smtClean="0">
              <a:ln>
                <a:noFill/>
              </a:ln>
              <a:solidFill>
                <a:srgbClr val="FF3300"/>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smtClean="0">
                <a:ln>
                  <a:noFill/>
                </a:ln>
                <a:solidFill>
                  <a:srgbClr val="FFCC00"/>
                </a:solidFill>
                <a:effectLst/>
                <a:uLnTx/>
                <a:uFillTx/>
                <a:latin typeface="Arial" panose="020B0604020202020204" pitchFamily="34" charset="0"/>
                <a:ea typeface="黑体" panose="02010609060101010101" pitchFamily="49" charset="-122"/>
                <a:cs typeface="+mn-cs"/>
              </a:rPr>
              <a:t>缺乏沟通</a:t>
            </a:r>
            <a:endParaRPr kumimoji="0" lang="zh-CN" altLang="en-US" sz="4800" b="1" i="0" u="none" strike="noStrike" kern="1200" cap="none" spc="0" normalizeH="0" baseline="0" noProof="0" smtClean="0">
              <a:ln>
                <a:noFill/>
              </a:ln>
              <a:solidFill>
                <a:srgbClr val="FFCC00"/>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10000"/>
              </a:lnSpc>
              <a:spcBef>
                <a:spcPct val="0"/>
              </a:spcBef>
              <a:spcAft>
                <a:spcPct val="0"/>
              </a:spcAft>
              <a:buClrTx/>
              <a:buSzTx/>
              <a:buFontTx/>
              <a:buNone/>
              <a:defRPr/>
            </a:pPr>
            <a:endParaRPr kumimoji="0" lang="zh-CN" altLang="en-US" sz="4800" b="1" i="0" u="none" strike="noStrike" kern="1200" cap="none" spc="0" normalizeH="0" baseline="0" noProof="0" smtClean="0">
              <a:ln>
                <a:noFill/>
              </a:ln>
              <a:solidFill>
                <a:srgbClr val="FF33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138245" name="Rectangle 5"/>
          <p:cNvSpPr/>
          <p:nvPr/>
        </p:nvSpPr>
        <p:spPr>
          <a:xfrm>
            <a:off x="4889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92" decel="100000"/>
                                        <p:tgtEl>
                                          <p:spTgt spid="134148"/>
                                        </p:tgtEl>
                                      </p:cBhvr>
                                    </p:animEffect>
                                    <p:animScale>
                                      <p:cBhvr>
                                        <p:cTn id="8" dur="192" decel="100000"/>
                                        <p:tgtEl>
                                          <p:spTgt spid="134148"/>
                                        </p:tgtEl>
                                      </p:cBhvr>
                                      <p:from x="10000" y="10000"/>
                                      <p:to x="200000" y="450000"/>
                                    </p:animScale>
                                    <p:animScale>
                                      <p:cBhvr>
                                        <p:cTn id="9" dur="308" accel="100000" fill="hold">
                                          <p:stCondLst>
                                            <p:cond delay="192"/>
                                          </p:stCondLst>
                                        </p:cTn>
                                        <p:tgtEl>
                                          <p:spTgt spid="134148"/>
                                        </p:tgtEl>
                                      </p:cBhvr>
                                      <p:from x="200000" y="450000"/>
                                      <p:to x="100000" y="100000"/>
                                    </p:animScale>
                                    <p:set>
                                      <p:cBhvr>
                                        <p:cTn id="10" dur="192" fill="hold"/>
                                        <p:tgtEl>
                                          <p:spTgt spid="134148"/>
                                        </p:tgtEl>
                                        <p:attrNameLst>
                                          <p:attrName>ppt_x</p:attrName>
                                        </p:attrNameLst>
                                      </p:cBhvr>
                                      <p:to>
                                        <p:strVal val="(0.5)"/>
                                      </p:to>
                                    </p:set>
                                    <p:anim from="(0.5)" to="(#ppt_x)" calcmode="lin" valueType="num">
                                      <p:cBhvr>
                                        <p:cTn id="11" dur="308" accel="100000" fill="hold">
                                          <p:stCondLst>
                                            <p:cond delay="192"/>
                                          </p:stCondLst>
                                        </p:cTn>
                                        <p:tgtEl>
                                          <p:spTgt spid="134148"/>
                                        </p:tgtEl>
                                        <p:attrNameLst>
                                          <p:attrName>ppt_x</p:attrName>
                                        </p:attrNameLst>
                                      </p:cBhvr>
                                    </p:anim>
                                    <p:set>
                                      <p:cBhvr>
                                        <p:cTn id="12" dur="192" fill="hold"/>
                                        <p:tgtEl>
                                          <p:spTgt spid="134148"/>
                                        </p:tgtEl>
                                        <p:attrNameLst>
                                          <p:attrName>ppt_y</p:attrName>
                                        </p:attrNameLst>
                                      </p:cBhvr>
                                      <p:to>
                                        <p:strVal val="(#ppt_y+0.4)"/>
                                      </p:to>
                                    </p:set>
                                    <p:anim from="(#ppt_y+0.4)" to="(#ppt_y)" calcmode="lin" valueType="num">
                                      <p:cBhvr>
                                        <p:cTn id="13" dur="308" accel="100000" fill="hold">
                                          <p:stCondLst>
                                            <p:cond delay="192"/>
                                          </p:stCondLst>
                                        </p:cTn>
                                        <p:tgtEl>
                                          <p:spTgt spid="13414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 calcmode="lin" valueType="num">
                                      <p:cBhvr additive="base">
                                        <p:cTn id="18" dur="500" fill="hold"/>
                                        <p:tgtEl>
                                          <p:spTgt spid="134148"/>
                                        </p:tgtEl>
                                        <p:attrNameLst>
                                          <p:attrName>ppt_x</p:attrName>
                                        </p:attrNameLst>
                                      </p:cBhvr>
                                      <p:tavLst>
                                        <p:tav tm="0">
                                          <p:val>
                                            <p:strVal val="#ppt_x"/>
                                          </p:val>
                                        </p:tav>
                                        <p:tav tm="100000">
                                          <p:val>
                                            <p:strVal val="#ppt_x"/>
                                          </p:val>
                                        </p:tav>
                                      </p:tavLst>
                                    </p:anim>
                                    <p:anim calcmode="lin" valueType="num">
                                      <p:cBhvr additive="base">
                                        <p:cTn id="19" dur="500" fill="hold"/>
                                        <p:tgtEl>
                                          <p:spTgt spid="134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8" grpId="1"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39266" name="Rectangle 2"/>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39267" name="Rectangle 3"/>
          <p:cNvSpPr/>
          <p:nvPr/>
        </p:nvSpPr>
        <p:spPr>
          <a:xfrm>
            <a:off x="488950" y="1412875"/>
            <a:ext cx="8815388" cy="4752975"/>
          </a:xfrm>
          <a:prstGeom prst="rect">
            <a:avLst/>
          </a:prstGeom>
          <a:noFill/>
          <a:ln w="9525">
            <a:noFill/>
          </a:ln>
        </p:spPr>
        <p:txBody>
          <a:bodyPr/>
          <a:p>
            <a:pPr marL="342900" indent="-342900" algn="l">
              <a:lnSpc>
                <a:spcPct val="185000"/>
              </a:lnSpc>
              <a:spcBef>
                <a:spcPct val="50000"/>
              </a:spcBef>
              <a:buChar char="•"/>
            </a:pPr>
            <a:r>
              <a:rPr lang="zh-CN" altLang="en-US" sz="2400" b="1" dirty="0">
                <a:solidFill>
                  <a:srgbClr val="333399"/>
                </a:solidFill>
                <a:latin typeface="Arial" panose="020B0604020202020204" pitchFamily="34" charset="0"/>
              </a:rPr>
              <a:t>美国著名学府普林斯顿大学对 </a:t>
            </a:r>
            <a:r>
              <a:rPr lang="en-US" altLang="zh-CN" sz="2400" b="1" dirty="0">
                <a:solidFill>
                  <a:srgbClr val="333399"/>
                </a:solidFill>
                <a:latin typeface="Arial" panose="020B0604020202020204" pitchFamily="34" charset="0"/>
              </a:rPr>
              <a:t>10000 </a:t>
            </a:r>
            <a:r>
              <a:rPr lang="zh-CN" altLang="en-US" sz="2400" b="1" dirty="0">
                <a:solidFill>
                  <a:srgbClr val="333399"/>
                </a:solidFill>
                <a:latin typeface="Arial" panose="020B0604020202020204" pitchFamily="34" charset="0"/>
              </a:rPr>
              <a:t>份人事档案进行分析，结果发现：“智慧”、“专业技术”和“经验”只占成功因素的 </a:t>
            </a:r>
            <a:r>
              <a:rPr lang="en-US" altLang="zh-CN" sz="2400" b="1" dirty="0">
                <a:solidFill>
                  <a:srgbClr val="333399"/>
                </a:solidFill>
                <a:latin typeface="Arial" panose="020B0604020202020204" pitchFamily="34" charset="0"/>
              </a:rPr>
              <a:t>25 </a:t>
            </a:r>
            <a:r>
              <a:rPr lang="zh-CN" altLang="en-US" sz="2400" b="1" dirty="0">
                <a:solidFill>
                  <a:srgbClr val="333399"/>
                </a:solidFill>
                <a:latin typeface="Arial" panose="020B0604020202020204" pitchFamily="34" charset="0"/>
              </a:rPr>
              <a:t>％，其余 </a:t>
            </a:r>
            <a:r>
              <a:rPr lang="en-US" altLang="zh-CN" sz="2400" b="1" dirty="0">
                <a:solidFill>
                  <a:srgbClr val="333399"/>
                </a:solidFill>
                <a:latin typeface="Arial" panose="020B0604020202020204" pitchFamily="34" charset="0"/>
              </a:rPr>
              <a:t>75 </a:t>
            </a:r>
            <a:r>
              <a:rPr lang="zh-CN" altLang="en-US" sz="2400" b="1" dirty="0">
                <a:solidFill>
                  <a:srgbClr val="333399"/>
                </a:solidFill>
                <a:latin typeface="Arial" panose="020B0604020202020204" pitchFamily="34" charset="0"/>
              </a:rPr>
              <a:t>％决定于良好的人际沟通。</a:t>
            </a:r>
            <a:endParaRPr lang="zh-CN" altLang="en-US" sz="2400" b="1" dirty="0">
              <a:solidFill>
                <a:srgbClr val="333399"/>
              </a:solidFill>
              <a:latin typeface="Arial" panose="020B0604020202020204" pitchFamily="34" charset="0"/>
            </a:endParaRPr>
          </a:p>
          <a:p>
            <a:pPr marL="342900" indent="-342900" algn="l">
              <a:lnSpc>
                <a:spcPct val="185000"/>
              </a:lnSpc>
              <a:spcBef>
                <a:spcPct val="50000"/>
              </a:spcBef>
              <a:buChar char="•"/>
            </a:pPr>
            <a:r>
              <a:rPr lang="zh-CN" altLang="en-US" sz="2400" b="1" dirty="0">
                <a:solidFill>
                  <a:srgbClr val="333399"/>
                </a:solidFill>
                <a:latin typeface="Arial" panose="020B0604020202020204" pitchFamily="34" charset="0"/>
              </a:rPr>
              <a:t>哈佛大学调查结果显示，在 </a:t>
            </a:r>
            <a:r>
              <a:rPr lang="en-US" altLang="zh-CN" sz="2400" b="1" dirty="0">
                <a:solidFill>
                  <a:srgbClr val="333399"/>
                </a:solidFill>
                <a:latin typeface="Arial" panose="020B0604020202020204" pitchFamily="34" charset="0"/>
              </a:rPr>
              <a:t>500 </a:t>
            </a:r>
            <a:r>
              <a:rPr lang="zh-CN" altLang="en-US" sz="2400" b="1" dirty="0">
                <a:solidFill>
                  <a:srgbClr val="333399"/>
                </a:solidFill>
                <a:latin typeface="Arial" panose="020B0604020202020204" pitchFamily="34" charset="0"/>
              </a:rPr>
              <a:t>名被解职的男女中，因人际沟通不良而导致工作不称职者占 </a:t>
            </a:r>
            <a:r>
              <a:rPr lang="en-US" altLang="zh-CN" sz="2400" b="1" dirty="0">
                <a:solidFill>
                  <a:srgbClr val="333399"/>
                </a:solidFill>
                <a:latin typeface="Arial" panose="020B0604020202020204" pitchFamily="34" charset="0"/>
              </a:rPr>
              <a:t>82 </a:t>
            </a:r>
            <a:r>
              <a:rPr lang="zh-CN" altLang="en-US" sz="2400" b="1" dirty="0">
                <a:solidFill>
                  <a:srgbClr val="333399"/>
                </a:solidFill>
                <a:latin typeface="Arial" panose="020B0604020202020204" pitchFamily="34" charset="0"/>
              </a:rPr>
              <a:t>％。</a:t>
            </a:r>
            <a:endParaRPr lang="zh-CN" altLang="en-US" sz="2400" b="1" dirty="0">
              <a:solidFill>
                <a:srgbClr val="333399"/>
              </a:solidFill>
              <a:latin typeface="Arial" panose="020B0604020202020204" pitchFamily="34" charset="0"/>
            </a:endParaRPr>
          </a:p>
          <a:p>
            <a:pPr marL="342900" indent="-342900" algn="l">
              <a:lnSpc>
                <a:spcPct val="185000"/>
              </a:lnSpc>
              <a:spcBef>
                <a:spcPct val="50000"/>
              </a:spcBef>
              <a:buChar char="•"/>
            </a:pPr>
            <a:endParaRPr lang="zh-CN" altLang="en-US" sz="2400" b="1" dirty="0">
              <a:solidFill>
                <a:srgbClr val="333399"/>
              </a:solidFill>
              <a:latin typeface="Arial" panose="020B0604020202020204" pitchFamily="34" charset="0"/>
            </a:endParaRPr>
          </a:p>
        </p:txBody>
      </p:sp>
      <p:sp>
        <p:nvSpPr>
          <p:cNvPr id="135172" name="AutoShape 4"/>
          <p:cNvSpPr>
            <a:spLocks noChangeArrowheads="1"/>
          </p:cNvSpPr>
          <p:nvPr/>
        </p:nvSpPr>
        <p:spPr bwMode="auto">
          <a:xfrm rot="20125356">
            <a:off x="488950" y="1638300"/>
            <a:ext cx="8566150" cy="3581400"/>
          </a:xfrm>
          <a:prstGeom prst="plaque">
            <a:avLst>
              <a:gd name="adj" fmla="val 15949"/>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57150" cmpd="thickThin">
            <a:solidFill>
              <a:schemeClr val="accent2"/>
            </a:solidFill>
            <a:miter lim="800000"/>
          </a:ln>
          <a:effectLst>
            <a:outerShdw dist="81320" dir="3080412" algn="ctr" rotWithShape="0">
              <a:schemeClr val="bg2"/>
            </a:outerShdw>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Char char="•"/>
              <a:defRPr/>
            </a:pPr>
            <a:r>
              <a:rPr kumimoji="0"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黑体" panose="02010609060101010101" pitchFamily="49" charset="-122"/>
                <a:cs typeface="+mn-cs"/>
              </a:rPr>
              <a:t>只有与人良好的沟通，才能为他人所接受、理解；才能得到你所需要的信息。</a:t>
            </a:r>
            <a:endParaRPr kumimoji="0"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黑体" panose="02010609060101010101" pitchFamily="49" charset="-122"/>
              <a:cs typeface="+mn-cs"/>
            </a:endParaRPr>
          </a:p>
          <a:p>
            <a:pPr marL="0" marR="0" lvl="0" indent="0" algn="ctr" defTabSz="914400" rtl="0" eaLnBrk="1" fontAlgn="base" latinLnBrk="0" hangingPunct="1">
              <a:lnSpc>
                <a:spcPct val="120000"/>
              </a:lnSpc>
              <a:spcBef>
                <a:spcPct val="0"/>
              </a:spcBef>
              <a:spcAft>
                <a:spcPct val="0"/>
              </a:spcAft>
              <a:buClrTx/>
              <a:buSzTx/>
              <a:buFontTx/>
              <a:buChar char="•"/>
              <a:defRPr/>
            </a:pPr>
            <a:r>
              <a:rPr kumimoji="0"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黑体" panose="02010609060101010101" pitchFamily="49" charset="-122"/>
                <a:cs typeface="+mn-cs"/>
              </a:rPr>
              <a:t>只有与人良好的沟通，才能获得他人的鼎力相助，正所谓“能此者大道坦然，不能此者孤帆片舟”</a:t>
            </a:r>
            <a:endParaRPr kumimoji="0"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p:cTn id="7" dur="1000" fill="hold"/>
                                        <p:tgtEl>
                                          <p:spTgt spid="135172"/>
                                        </p:tgtEl>
                                        <p:attrNameLst>
                                          <p:attrName>ppt_w</p:attrName>
                                        </p:attrNameLst>
                                      </p:cBhvr>
                                      <p:tavLst>
                                        <p:tav tm="0">
                                          <p:val>
                                            <p:fltVal val="0.000000"/>
                                          </p:val>
                                        </p:tav>
                                        <p:tav tm="100000">
                                          <p:val>
                                            <p:strVal val="#ppt_w"/>
                                          </p:val>
                                        </p:tav>
                                      </p:tavLst>
                                    </p:anim>
                                    <p:anim calcmode="lin" valueType="num">
                                      <p:cBhvr>
                                        <p:cTn id="8" dur="1000" fill="hold"/>
                                        <p:tgtEl>
                                          <p:spTgt spid="135172"/>
                                        </p:tgtEl>
                                        <p:attrNameLst>
                                          <p:attrName>ppt_h</p:attrName>
                                        </p:attrNameLst>
                                      </p:cBhvr>
                                      <p:tavLst>
                                        <p:tav tm="0">
                                          <p:val>
                                            <p:fltVal val="0.000000"/>
                                          </p:val>
                                        </p:tav>
                                        <p:tav tm="100000">
                                          <p:val>
                                            <p:strVal val="#ppt_h"/>
                                          </p:val>
                                        </p:tav>
                                      </p:tavLst>
                                    </p:anim>
                                    <p:anim calcmode="lin" valueType="num">
                                      <p:cBhvr>
                                        <p:cTn id="9" dur="1000" fill="hold"/>
                                        <p:tgtEl>
                                          <p:spTgt spid="13517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3517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0290" name="Rectangle 2"/>
          <p:cNvSpPr/>
          <p:nvPr/>
        </p:nvSpPr>
        <p:spPr>
          <a:xfrm>
            <a:off x="668338" y="2060575"/>
            <a:ext cx="8748712" cy="4400550"/>
          </a:xfrm>
          <a:prstGeom prst="rect">
            <a:avLst/>
          </a:prstGeom>
          <a:noFill/>
          <a:ln w="9525">
            <a:noFill/>
          </a:ln>
        </p:spPr>
        <p:txBody>
          <a:bodyPr/>
          <a:p>
            <a:pPr marL="342900" indent="-342900" algn="l">
              <a:lnSpc>
                <a:spcPct val="145000"/>
              </a:lnSpc>
              <a:spcBef>
                <a:spcPct val="50000"/>
              </a:spcBef>
              <a:buChar char="•"/>
            </a:pPr>
            <a:r>
              <a:rPr lang="zh-CN" altLang="en-US" sz="2400" b="1" dirty="0">
                <a:solidFill>
                  <a:srgbClr val="333399"/>
                </a:solidFill>
                <a:latin typeface="黑体" panose="02010609060101010101" pitchFamily="49" charset="-122"/>
              </a:rPr>
              <a:t>实际上，沟通只是一种行为，即两个或以上的人利用不同的方式（语言、文字、动作或表情等）来进行信息交换和意见分享。</a:t>
            </a:r>
            <a:endParaRPr lang="zh-CN" altLang="en-US" sz="2400" b="1" dirty="0">
              <a:solidFill>
                <a:srgbClr val="333399"/>
              </a:solidFill>
              <a:latin typeface="黑体" panose="02010609060101010101" pitchFamily="49" charset="-122"/>
            </a:endParaRPr>
          </a:p>
          <a:p>
            <a:pPr marL="342900" indent="-342900" algn="l">
              <a:lnSpc>
                <a:spcPct val="145000"/>
              </a:lnSpc>
              <a:spcBef>
                <a:spcPct val="50000"/>
              </a:spcBef>
              <a:buChar char="•"/>
            </a:pPr>
            <a:r>
              <a:rPr lang="zh-CN" altLang="en-US" sz="2400" b="1" dirty="0">
                <a:solidFill>
                  <a:srgbClr val="333399"/>
                </a:solidFill>
                <a:latin typeface="黑体" panose="02010609060101010101" pitchFamily="49" charset="-122"/>
              </a:rPr>
              <a:t>即沟通是人与人之间籍着符号、语言、文字、姿势、动作等，作思想、情报与观念的交流，令彼此了解，分享心意。</a:t>
            </a:r>
            <a:endParaRPr lang="zh-CN" altLang="en-US" sz="2400" b="1" dirty="0">
              <a:solidFill>
                <a:srgbClr val="333399"/>
              </a:solidFill>
              <a:latin typeface="黑体" panose="02010609060101010101" pitchFamily="49" charset="-122"/>
            </a:endParaRPr>
          </a:p>
        </p:txBody>
      </p:sp>
      <p:sp>
        <p:nvSpPr>
          <p:cNvPr id="140291" name="Rectangle 3"/>
          <p:cNvSpPr/>
          <p:nvPr/>
        </p:nvSpPr>
        <p:spPr>
          <a:xfrm>
            <a:off x="704850" y="1125538"/>
            <a:ext cx="8420100" cy="1143000"/>
          </a:xfrm>
          <a:prstGeom prst="rect">
            <a:avLst/>
          </a:prstGeom>
          <a:noFill/>
          <a:ln w="9525">
            <a:noFill/>
          </a:ln>
        </p:spPr>
        <p:txBody>
          <a:bodyPr/>
          <a:p>
            <a:pPr marL="281305" indent="-281305" defTabSz="762000">
              <a:lnSpc>
                <a:spcPct val="150000"/>
              </a:lnSpc>
              <a:spcBef>
                <a:spcPct val="20000"/>
              </a:spcBef>
            </a:pPr>
            <a:r>
              <a:rPr lang="zh-CN" altLang="en-US" b="1" dirty="0">
                <a:solidFill>
                  <a:srgbClr val="333399"/>
                </a:solidFill>
                <a:latin typeface="黑体" panose="02010609060101010101" pitchFamily="49" charset="-122"/>
              </a:rPr>
              <a:t>沟通的定义</a:t>
            </a:r>
            <a:endParaRPr lang="zh-CN" altLang="en-US" b="1" dirty="0">
              <a:solidFill>
                <a:srgbClr val="333399"/>
              </a:solidFill>
              <a:latin typeface="黑体" panose="02010609060101010101" pitchFamily="49" charset="-122"/>
            </a:endParaRPr>
          </a:p>
        </p:txBody>
      </p:sp>
      <p:sp>
        <p:nvSpPr>
          <p:cNvPr id="140292" name="WordArt 4"/>
          <p:cNvSpPr/>
          <p:nvPr/>
        </p:nvSpPr>
        <p:spPr>
          <a:xfrm>
            <a:off x="2301875" y="5257800"/>
            <a:ext cx="5649913" cy="936625"/>
          </a:xfrm>
          <a:prstGeom prst="rect">
            <a:avLst/>
          </a:prstGeom>
        </p:spPr>
        <p:txBody>
          <a:bodyPr wrap="none" fromWordArt="1">
            <a:prstTxWarp prst="textTriangle">
              <a:avLst>
                <a:gd name="adj" fmla="val 20949"/>
              </a:avLst>
            </a:prstTxWarp>
            <a:normAutofit/>
            <a:scene3d>
              <a:camera prst="legacyObliqueTopLeft">
                <a:rot lat="0" lon="0" rev="0"/>
              </a:camera>
              <a:lightRig rig="legacyNormal3" dir="r"/>
            </a:scene3d>
            <a:sp3d extrusionH="201600" prstMaterial="legacyMatte">
              <a:extrusionClr>
                <a:srgbClr val="0066CC"/>
              </a:extrusionClr>
            </a:sp3d>
          </a:bodyPr>
          <a:p>
            <a:pPr algn="ctr" eaLnBrk="0" hangingPunct="0"/>
            <a:r>
              <a:rPr lang="zh-CN" altLang="en-US" sz="3600" b="1">
                <a:gradFill rotWithShape="1">
                  <a:gsLst>
                    <a:gs pos="0">
                      <a:srgbClr val="FFFFCC"/>
                    </a:gs>
                    <a:gs pos="100000">
                      <a:srgbClr val="FF9999"/>
                    </a:gs>
                  </a:gsLst>
                  <a:lin ang="5400000" scaled="1"/>
                  <a:tileRect/>
                </a:gradFill>
                <a:latin typeface="黑体" panose="02010609060101010101" pitchFamily="49" charset="-122"/>
                <a:ea typeface="黑体" panose="02010609060101010101" pitchFamily="49" charset="-122"/>
              </a:rPr>
              <a:t>取得一致的行动和反应</a:t>
            </a:r>
            <a:endParaRPr lang="zh-CN" altLang="en-US" sz="3600" b="1">
              <a:gradFill rotWithShape="1">
                <a:gsLst>
                  <a:gs pos="0">
                    <a:srgbClr val="FFFFCC"/>
                  </a:gs>
                  <a:gs pos="100000">
                    <a:srgbClr val="FF9999"/>
                  </a:gs>
                </a:gsLst>
                <a:lin ang="5400000" scaled="1"/>
                <a:tileRect/>
              </a:gradFill>
              <a:latin typeface="黑体" panose="02010609060101010101" pitchFamily="49" charset="-122"/>
              <a:ea typeface="黑体" panose="02010609060101010101" pitchFamily="49" charset="-122"/>
            </a:endParaRPr>
          </a:p>
        </p:txBody>
      </p:sp>
      <p:sp>
        <p:nvSpPr>
          <p:cNvPr id="140293" name="Rectangle 5"/>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fade">
                                      <p:cBhvr>
                                        <p:cTn id="7" dur="200"/>
                                        <p:tgtEl>
                                          <p:spTgt spid="140292"/>
                                        </p:tgtEl>
                                      </p:cBhvr>
                                    </p:animEffect>
                                    <p:anim calcmode="lin" valueType="num">
                                      <p:cBhvr>
                                        <p:cTn id="8" dur="800" fill="hold"/>
                                        <p:tgtEl>
                                          <p:spTgt spid="140292"/>
                                        </p:tgtEl>
                                        <p:attrNameLst>
                                          <p:attrName>ppt_x</p:attrName>
                                        </p:attrNameLst>
                                      </p:cBhvr>
                                      <p:tavLst>
                                        <p:tav tm="0">
                                          <p:val>
                                            <p:strVal val="#ppt_x"/>
                                          </p:val>
                                        </p:tav>
                                        <p:tav tm="100000">
                                          <p:val>
                                            <p:strVal val="#ppt_x"/>
                                          </p:val>
                                        </p:tav>
                                      </p:tavLst>
                                    </p:anim>
                                    <p:anim calcmode="lin" valueType="num">
                                      <p:cBhvr>
                                        <p:cTn id="9" dur="800" fill="hold"/>
                                        <p:tgtEl>
                                          <p:spTgt spid="140292"/>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402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402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2911475" y="3068638"/>
            <a:ext cx="4368800" cy="2520950"/>
            <a:chOff x="0" y="0"/>
            <a:chExt cx="5164" cy="3669"/>
          </a:xfrm>
        </p:grpSpPr>
        <p:sp>
          <p:nvSpPr>
            <p:cNvPr id="141324" name="AutoShape 3"/>
            <p:cNvSpPr>
              <a:spLocks noChangeAspect="1"/>
            </p:cNvSpPr>
            <p:nvPr/>
          </p:nvSpPr>
          <p:spPr>
            <a:xfrm>
              <a:off x="0" y="0"/>
              <a:ext cx="5164" cy="3669"/>
            </a:xfrm>
            <a:prstGeom prst="rect">
              <a:avLst/>
            </a:prstGeom>
            <a:noFill/>
            <a:ln w="9525">
              <a:noFill/>
            </a:ln>
          </p:spPr>
          <p:txBody>
            <a:bodyPr/>
            <a:p>
              <a:endParaRPr lang="zh-CN" altLang="en-US" dirty="0">
                <a:latin typeface="黑体" panose="02010609060101010101" pitchFamily="49" charset="-122"/>
              </a:endParaRPr>
            </a:p>
          </p:txBody>
        </p:sp>
        <p:sp>
          <p:nvSpPr>
            <p:cNvPr id="141325" name="AutoShape 4" descr="水滴"/>
            <p:cNvSpPr/>
            <p:nvPr/>
          </p:nvSpPr>
          <p:spPr>
            <a:xfrm>
              <a:off x="156" y="136"/>
              <a:ext cx="4852" cy="3397"/>
            </a:xfrm>
            <a:custGeom>
              <a:avLst/>
              <a:gdLst>
                <a:gd name="txL" fmla="*/ 4501 w 21600"/>
                <a:gd name="txT" fmla="*/ 4502 h 21600"/>
                <a:gd name="txR" fmla="*/ 17099 w 21600"/>
                <a:gd name="txB" fmla="*/ 17098 h 21600"/>
              </a:gdLst>
              <a:ahLst/>
              <a:cxnLst>
                <a:cxn ang="0">
                  <a:pos x="4246" y="1698"/>
                </a:cxn>
                <a:cxn ang="0">
                  <a:pos x="2426" y="3397"/>
                </a:cxn>
                <a:cxn ang="0">
                  <a:pos x="607" y="1698"/>
                </a:cxn>
                <a:cxn ang="0">
                  <a:pos x="2426" y="0"/>
                </a:cxn>
              </a:cxnLst>
              <a:rect l="txL" t="txT" r="txR" b="txB"/>
              <a:pathLst>
                <a:path w="21600" h="21600">
                  <a:moveTo>
                    <a:pt x="0" y="0"/>
                  </a:moveTo>
                  <a:lnTo>
                    <a:pt x="5400" y="21600"/>
                  </a:lnTo>
                  <a:lnTo>
                    <a:pt x="16200" y="21600"/>
                  </a:lnTo>
                  <a:lnTo>
                    <a:pt x="21600" y="0"/>
                  </a:lnTo>
                  <a:close/>
                </a:path>
              </a:pathLst>
            </a:custGeom>
            <a:blipFill rotWithShape="1">
              <a:blip r:embed="rId2"/>
            </a:blipFill>
            <a:ln w="9525">
              <a:noFill/>
            </a:ln>
          </p:spPr>
          <p:txBody>
            <a:bodyPr/>
            <a:p>
              <a:endParaRPr lang="zh-CN" altLang="en-US" dirty="0">
                <a:latin typeface="黑体" panose="02010609060101010101" pitchFamily="49" charset="-122"/>
              </a:endParaRPr>
            </a:p>
          </p:txBody>
        </p:sp>
        <p:sp>
          <p:nvSpPr>
            <p:cNvPr id="141326" name="Line 5"/>
            <p:cNvSpPr/>
            <p:nvPr/>
          </p:nvSpPr>
          <p:spPr>
            <a:xfrm>
              <a:off x="1095" y="2989"/>
              <a:ext cx="2818" cy="1"/>
            </a:xfrm>
            <a:prstGeom prst="line">
              <a:avLst/>
            </a:prstGeom>
            <a:ln w="9525" cap="flat" cmpd="sng">
              <a:solidFill>
                <a:srgbClr val="000000"/>
              </a:solidFill>
              <a:prstDash val="solid"/>
              <a:headEnd type="none" w="med" len="med"/>
              <a:tailEnd type="none" w="med" len="med"/>
            </a:ln>
          </p:spPr>
        </p:sp>
        <p:sp>
          <p:nvSpPr>
            <p:cNvPr id="141327" name="Line 6"/>
            <p:cNvSpPr/>
            <p:nvPr/>
          </p:nvSpPr>
          <p:spPr>
            <a:xfrm>
              <a:off x="313" y="679"/>
              <a:ext cx="4539" cy="1"/>
            </a:xfrm>
            <a:prstGeom prst="line">
              <a:avLst/>
            </a:prstGeom>
            <a:ln w="9525" cap="flat" cmpd="sng">
              <a:solidFill>
                <a:srgbClr val="000000"/>
              </a:solidFill>
              <a:prstDash val="solid"/>
              <a:headEnd type="none" w="med" len="med"/>
              <a:tailEnd type="none" w="med" len="med"/>
            </a:ln>
          </p:spPr>
        </p:sp>
        <p:sp>
          <p:nvSpPr>
            <p:cNvPr id="141328" name="Line 7"/>
            <p:cNvSpPr/>
            <p:nvPr/>
          </p:nvSpPr>
          <p:spPr>
            <a:xfrm>
              <a:off x="469" y="1223"/>
              <a:ext cx="4226" cy="1"/>
            </a:xfrm>
            <a:prstGeom prst="line">
              <a:avLst/>
            </a:prstGeom>
            <a:ln w="9525" cap="flat" cmpd="sng">
              <a:solidFill>
                <a:srgbClr val="000000"/>
              </a:solidFill>
              <a:prstDash val="solid"/>
              <a:headEnd type="none" w="med" len="med"/>
              <a:tailEnd type="none" w="med" len="med"/>
            </a:ln>
          </p:spPr>
        </p:sp>
        <p:sp>
          <p:nvSpPr>
            <p:cNvPr id="141329" name="Line 8"/>
            <p:cNvSpPr/>
            <p:nvPr/>
          </p:nvSpPr>
          <p:spPr>
            <a:xfrm>
              <a:off x="782" y="1766"/>
              <a:ext cx="3600" cy="1"/>
            </a:xfrm>
            <a:prstGeom prst="line">
              <a:avLst/>
            </a:prstGeom>
            <a:ln w="9525" cap="flat" cmpd="sng">
              <a:solidFill>
                <a:srgbClr val="000000"/>
              </a:solidFill>
              <a:prstDash val="solid"/>
              <a:headEnd type="none" w="med" len="med"/>
              <a:tailEnd type="none" w="med" len="med"/>
            </a:ln>
          </p:spPr>
        </p:sp>
        <p:sp>
          <p:nvSpPr>
            <p:cNvPr id="141330" name="Line 9"/>
            <p:cNvSpPr/>
            <p:nvPr/>
          </p:nvSpPr>
          <p:spPr>
            <a:xfrm>
              <a:off x="939" y="2310"/>
              <a:ext cx="3287" cy="1"/>
            </a:xfrm>
            <a:prstGeom prst="line">
              <a:avLst/>
            </a:prstGeom>
            <a:ln w="9525" cap="flat" cmpd="sng">
              <a:solidFill>
                <a:srgbClr val="000000"/>
              </a:solidFill>
              <a:prstDash val="solid"/>
              <a:headEnd type="none" w="med" len="med"/>
              <a:tailEnd type="none" w="med" len="med"/>
            </a:ln>
          </p:spPr>
        </p:sp>
        <p:sp>
          <p:nvSpPr>
            <p:cNvPr id="141331" name="Text Box 10" descr="水滴"/>
            <p:cNvSpPr txBox="1"/>
            <p:nvPr/>
          </p:nvSpPr>
          <p:spPr>
            <a:xfrm>
              <a:off x="939" y="272"/>
              <a:ext cx="3443" cy="407"/>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你想表达的</a:t>
              </a:r>
              <a:r>
                <a:rPr lang="en-US" altLang="zh-CN" sz="1400" b="1" dirty="0">
                  <a:solidFill>
                    <a:srgbClr val="FF0000"/>
                  </a:solidFill>
                  <a:latin typeface="Times New Roman" panose="02020603050405020304" pitchFamily="18" charset="0"/>
                </a:rPr>
                <a:t>100%</a:t>
              </a:r>
              <a:endParaRPr lang="en-US" altLang="zh-CN" sz="1400" b="1" dirty="0">
                <a:solidFill>
                  <a:srgbClr val="FF0000"/>
                </a:solidFill>
                <a:latin typeface="Times New Roman" panose="02020603050405020304" pitchFamily="18" charset="0"/>
              </a:endParaRPr>
            </a:p>
            <a:p>
              <a:pPr algn="l"/>
              <a:endParaRPr lang="zh-CN" altLang="en-US" sz="1400" b="1" dirty="0">
                <a:solidFill>
                  <a:srgbClr val="FF0000"/>
                </a:solidFill>
                <a:latin typeface="Arial Narrow" panose="020B0606020202030204" pitchFamily="34" charset="0"/>
              </a:endParaRPr>
            </a:p>
          </p:txBody>
        </p:sp>
        <p:sp>
          <p:nvSpPr>
            <p:cNvPr id="141332" name="Text Box 11" descr="水滴"/>
            <p:cNvSpPr txBox="1"/>
            <p:nvPr/>
          </p:nvSpPr>
          <p:spPr>
            <a:xfrm>
              <a:off x="1095" y="815"/>
              <a:ext cx="2818" cy="408"/>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你表达出来的</a:t>
              </a:r>
              <a:r>
                <a:rPr lang="en-US" altLang="zh-CN" sz="1400" b="1" dirty="0">
                  <a:solidFill>
                    <a:srgbClr val="FF0000"/>
                  </a:solidFill>
                  <a:latin typeface="Times New Roman" panose="02020603050405020304" pitchFamily="18" charset="0"/>
                </a:rPr>
                <a:t>80%</a:t>
              </a:r>
              <a:endParaRPr lang="en-US" altLang="zh-CN" sz="1400" b="1" dirty="0">
                <a:solidFill>
                  <a:srgbClr val="FF0000"/>
                </a:solidFill>
                <a:latin typeface="Times New Roman" panose="02020603050405020304" pitchFamily="18" charset="0"/>
              </a:endParaRPr>
            </a:p>
          </p:txBody>
        </p:sp>
        <p:sp>
          <p:nvSpPr>
            <p:cNvPr id="141333" name="Text Box 12" descr="水滴"/>
            <p:cNvSpPr txBox="1"/>
            <p:nvPr/>
          </p:nvSpPr>
          <p:spPr>
            <a:xfrm>
              <a:off x="1408" y="1359"/>
              <a:ext cx="2192" cy="407"/>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别人听到的</a:t>
              </a:r>
              <a:r>
                <a:rPr lang="en-US" altLang="zh-CN" sz="1400" b="1" dirty="0">
                  <a:solidFill>
                    <a:srgbClr val="FF0000"/>
                  </a:solidFill>
                  <a:latin typeface="Times New Roman" panose="02020603050405020304" pitchFamily="18" charset="0"/>
                </a:rPr>
                <a:t>60%</a:t>
              </a:r>
              <a:endParaRPr lang="en-US" altLang="zh-CN" sz="1400" b="1" dirty="0">
                <a:solidFill>
                  <a:srgbClr val="FF0000"/>
                </a:solidFill>
                <a:latin typeface="Times New Roman" panose="02020603050405020304" pitchFamily="18" charset="0"/>
              </a:endParaRPr>
            </a:p>
          </p:txBody>
        </p:sp>
        <p:sp>
          <p:nvSpPr>
            <p:cNvPr id="141334" name="Text Box 13" descr="水滴"/>
            <p:cNvSpPr txBox="1"/>
            <p:nvPr/>
          </p:nvSpPr>
          <p:spPr>
            <a:xfrm>
              <a:off x="1565" y="1902"/>
              <a:ext cx="1878" cy="408"/>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别人理解的</a:t>
              </a:r>
              <a:r>
                <a:rPr lang="en-US" altLang="zh-CN" sz="1400" b="1" dirty="0">
                  <a:solidFill>
                    <a:srgbClr val="FF0000"/>
                  </a:solidFill>
                  <a:latin typeface="Times New Roman" panose="02020603050405020304" pitchFamily="18" charset="0"/>
                </a:rPr>
                <a:t>40%</a:t>
              </a:r>
              <a:endParaRPr lang="en-US" altLang="zh-CN" sz="1400" b="1" dirty="0">
                <a:solidFill>
                  <a:srgbClr val="FF0000"/>
                </a:solidFill>
                <a:latin typeface="Times New Roman" panose="02020603050405020304" pitchFamily="18" charset="0"/>
              </a:endParaRPr>
            </a:p>
          </p:txBody>
        </p:sp>
        <p:sp>
          <p:nvSpPr>
            <p:cNvPr id="141335" name="Text Box 14" descr="水滴"/>
            <p:cNvSpPr txBox="1"/>
            <p:nvPr/>
          </p:nvSpPr>
          <p:spPr>
            <a:xfrm>
              <a:off x="1565" y="2446"/>
              <a:ext cx="2035" cy="407"/>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别人记住的</a:t>
              </a:r>
              <a:r>
                <a:rPr lang="en-US" altLang="zh-CN" sz="1400" b="1" dirty="0">
                  <a:solidFill>
                    <a:srgbClr val="FF0000"/>
                  </a:solidFill>
                  <a:latin typeface="Times New Roman" panose="02020603050405020304" pitchFamily="18" charset="0"/>
                </a:rPr>
                <a:t>20%</a:t>
              </a:r>
              <a:endParaRPr lang="en-US" altLang="zh-CN" sz="1400" b="1" dirty="0">
                <a:solidFill>
                  <a:srgbClr val="FF0000"/>
                </a:solidFill>
                <a:latin typeface="Times New Roman" panose="02020603050405020304" pitchFamily="18" charset="0"/>
              </a:endParaRPr>
            </a:p>
          </p:txBody>
        </p:sp>
        <p:sp>
          <p:nvSpPr>
            <p:cNvPr id="141336" name="Text Box 15" descr="水滴"/>
            <p:cNvSpPr txBox="1"/>
            <p:nvPr/>
          </p:nvSpPr>
          <p:spPr>
            <a:xfrm>
              <a:off x="1721" y="3125"/>
              <a:ext cx="1879" cy="408"/>
            </a:xfrm>
            <a:prstGeom prst="rect">
              <a:avLst/>
            </a:prstGeom>
            <a:blipFill rotWithShape="1">
              <a:blip r:embed="rId2"/>
            </a:blipFill>
            <a:ln w="9525">
              <a:noFill/>
            </a:ln>
          </p:spPr>
          <p:txBody>
            <a:bodyPr/>
            <a:p>
              <a:r>
                <a:rPr lang="zh-CN" altLang="en-US" sz="1400" b="1" dirty="0">
                  <a:solidFill>
                    <a:srgbClr val="FF0000"/>
                  </a:solidFill>
                  <a:latin typeface="Times New Roman" panose="02020603050405020304" pitchFamily="18" charset="0"/>
                </a:rPr>
                <a:t>别人执行的</a:t>
              </a:r>
              <a:r>
                <a:rPr lang="en-US" altLang="zh-CN" sz="1400" b="1" dirty="0">
                  <a:solidFill>
                    <a:srgbClr val="FF0000"/>
                  </a:solidFill>
                  <a:latin typeface="Times New Roman" panose="02020603050405020304" pitchFamily="18" charset="0"/>
                </a:rPr>
                <a:t>0%</a:t>
              </a:r>
              <a:endParaRPr lang="en-US" altLang="zh-CN" sz="1400" b="1" dirty="0">
                <a:solidFill>
                  <a:srgbClr val="FF0000"/>
                </a:solidFill>
                <a:latin typeface="Times New Roman" panose="02020603050405020304" pitchFamily="18" charset="0"/>
              </a:endParaRPr>
            </a:p>
          </p:txBody>
        </p:sp>
      </p:grpSp>
      <p:sp>
        <p:nvSpPr>
          <p:cNvPr id="141315" name="Rectangle 16"/>
          <p:cNvSpPr/>
          <p:nvPr/>
        </p:nvSpPr>
        <p:spPr>
          <a:xfrm>
            <a:off x="415925" y="1412875"/>
            <a:ext cx="8915400" cy="1143000"/>
          </a:xfrm>
          <a:prstGeom prst="rect">
            <a:avLst/>
          </a:prstGeom>
          <a:noFill/>
          <a:ln w="9525">
            <a:noFill/>
          </a:ln>
        </p:spPr>
        <p:txBody>
          <a:bodyPr/>
          <a:p>
            <a:pPr marL="281305" indent="-281305" defTabSz="762000">
              <a:lnSpc>
                <a:spcPct val="150000"/>
              </a:lnSpc>
              <a:spcBef>
                <a:spcPct val="20000"/>
              </a:spcBef>
            </a:pPr>
            <a:r>
              <a:rPr lang="zh-CN" altLang="en-US" dirty="0">
                <a:solidFill>
                  <a:srgbClr val="FF0066"/>
                </a:solidFill>
                <a:latin typeface="黑体" panose="02010609060101010101" pitchFamily="49" charset="-122"/>
              </a:rPr>
              <a:t>沟通中的障碍？</a:t>
            </a:r>
            <a:endParaRPr lang="zh-CN" altLang="en-US" dirty="0">
              <a:solidFill>
                <a:srgbClr val="FF0066"/>
              </a:solidFill>
              <a:latin typeface="黑体" panose="02010609060101010101" pitchFamily="49" charset="-122"/>
            </a:endParaRPr>
          </a:p>
        </p:txBody>
      </p:sp>
      <p:sp>
        <p:nvSpPr>
          <p:cNvPr id="137233" name="AutoShape 17"/>
          <p:cNvSpPr/>
          <p:nvPr/>
        </p:nvSpPr>
        <p:spPr>
          <a:xfrm rot="-2330515">
            <a:off x="1741488" y="2347913"/>
            <a:ext cx="1984375" cy="1341437"/>
          </a:xfrm>
          <a:prstGeom prst="irregularSeal1">
            <a:avLst/>
          </a:prstGeom>
          <a:solidFill>
            <a:srgbClr val="FF3300"/>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辞不达意</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37234" name="AutoShape 18"/>
          <p:cNvSpPr/>
          <p:nvPr/>
        </p:nvSpPr>
        <p:spPr>
          <a:xfrm rot="4263853">
            <a:off x="6292850" y="3633788"/>
            <a:ext cx="2039938" cy="1628775"/>
          </a:xfrm>
          <a:prstGeom prst="irregularSeal1">
            <a:avLst/>
          </a:prstGeom>
          <a:solidFill>
            <a:schemeClr val="accent2"/>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角度差异</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37235" name="AutoShape 19"/>
          <p:cNvSpPr/>
          <p:nvPr/>
        </p:nvSpPr>
        <p:spPr>
          <a:xfrm rot="-1977883">
            <a:off x="2443163" y="5445125"/>
            <a:ext cx="2068512" cy="1160463"/>
          </a:xfrm>
          <a:prstGeom prst="irregularSeal1">
            <a:avLst/>
          </a:prstGeom>
          <a:solidFill>
            <a:srgbClr val="CC9900"/>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背景差距</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37236" name="AutoShape 20"/>
          <p:cNvSpPr/>
          <p:nvPr/>
        </p:nvSpPr>
        <p:spPr>
          <a:xfrm rot="1129787">
            <a:off x="5954713" y="5084763"/>
            <a:ext cx="2057400" cy="1196975"/>
          </a:xfrm>
          <a:prstGeom prst="irregularSeal1">
            <a:avLst/>
          </a:prstGeom>
          <a:solidFill>
            <a:srgbClr val="FF0066"/>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沟通技巧</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37237" name="AutoShape 21"/>
          <p:cNvSpPr/>
          <p:nvPr/>
        </p:nvSpPr>
        <p:spPr>
          <a:xfrm>
            <a:off x="4159250" y="5661025"/>
            <a:ext cx="2349500" cy="1008063"/>
          </a:xfrm>
          <a:prstGeom prst="irregularSeal1">
            <a:avLst/>
          </a:prstGeom>
          <a:solidFill>
            <a:srgbClr val="00CC00"/>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情绪影响</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37238" name="AutoShape 22"/>
          <p:cNvSpPr/>
          <p:nvPr/>
        </p:nvSpPr>
        <p:spPr>
          <a:xfrm>
            <a:off x="1819275" y="4005263"/>
            <a:ext cx="2014538" cy="1584325"/>
          </a:xfrm>
          <a:prstGeom prst="star16">
            <a:avLst>
              <a:gd name="adj" fmla="val 37500"/>
            </a:avLst>
          </a:prstGeom>
          <a:solidFill>
            <a:srgbClr val="99CCFF"/>
          </a:solidFill>
          <a:ln w="9525">
            <a:noFill/>
          </a:ln>
        </p:spPr>
        <p:txBody>
          <a:bodyPr anchor="ctr" anchorCtr="0"/>
          <a:p>
            <a:r>
              <a:rPr lang="zh-CN" altLang="en-US" sz="2000" b="1" dirty="0">
                <a:latin typeface="Times New Roman" panose="02020603050405020304" pitchFamily="18" charset="0"/>
                <a:ea typeface="华文新魏" panose="02010800040101010101" pitchFamily="2" charset="-122"/>
              </a:rPr>
              <a:t>还会有客观条件的影响呢</a:t>
            </a:r>
            <a:r>
              <a:rPr lang="en-US" altLang="zh-CN" sz="2000" b="1" dirty="0">
                <a:latin typeface="Times New Roman" panose="02020603050405020304" pitchFamily="18" charset="0"/>
                <a:ea typeface="华文新魏" panose="02010800040101010101" pitchFamily="2" charset="-122"/>
              </a:rPr>
              <a:t>!</a:t>
            </a:r>
            <a:endParaRPr lang="en-US" altLang="zh-CN" sz="2000" b="1" dirty="0">
              <a:latin typeface="Times New Roman" panose="02020603050405020304" pitchFamily="18" charset="0"/>
              <a:ea typeface="华文新魏" panose="02010800040101010101" pitchFamily="2" charset="-122"/>
            </a:endParaRPr>
          </a:p>
        </p:txBody>
      </p:sp>
      <p:sp>
        <p:nvSpPr>
          <p:cNvPr id="137239" name="AutoShape 23"/>
          <p:cNvSpPr/>
          <p:nvPr/>
        </p:nvSpPr>
        <p:spPr>
          <a:xfrm rot="1829001">
            <a:off x="6030913" y="2276475"/>
            <a:ext cx="1885950" cy="1089025"/>
          </a:xfrm>
          <a:prstGeom prst="irregularSeal1">
            <a:avLst/>
          </a:prstGeom>
          <a:solidFill>
            <a:srgbClr val="009999"/>
          </a:solidFill>
          <a:ln w="9525">
            <a:noFill/>
          </a:ln>
        </p:spPr>
        <p:txBody>
          <a:bodyPr wrap="none" anchor="ctr" anchorCtr="0"/>
          <a:p>
            <a:r>
              <a:rPr lang="zh-CN" altLang="en-US" sz="2000" b="1" dirty="0">
                <a:solidFill>
                  <a:schemeClr val="bg1"/>
                </a:solidFill>
                <a:latin typeface="Times New Roman" panose="02020603050405020304" pitchFamily="18" charset="0"/>
                <a:ea typeface="华文新魏" panose="02010800040101010101" pitchFamily="2" charset="-122"/>
              </a:rPr>
              <a:t>主观过滤</a:t>
            </a:r>
            <a:endParaRPr lang="zh-CN" altLang="en-US" sz="2000" b="1" dirty="0">
              <a:solidFill>
                <a:schemeClr val="bg1"/>
              </a:solidFill>
              <a:latin typeface="Times New Roman" panose="02020603050405020304" pitchFamily="18" charset="0"/>
              <a:ea typeface="华文新魏" panose="02010800040101010101" pitchFamily="2" charset="-122"/>
            </a:endParaRPr>
          </a:p>
        </p:txBody>
      </p:sp>
      <p:sp>
        <p:nvSpPr>
          <p:cNvPr id="141323" name="Rectangle 24"/>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7233"/>
                                        </p:tgtEl>
                                        <p:attrNameLst>
                                          <p:attrName>style.visibility</p:attrName>
                                        </p:attrNameLst>
                                      </p:cBhvr>
                                      <p:to>
                                        <p:strVal val="visible"/>
                                      </p:to>
                                    </p:set>
                                    <p:animEffect transition="in" filter="fade">
                                      <p:cBhvr>
                                        <p:cTn id="7" dur="770" decel="100000"/>
                                        <p:tgtEl>
                                          <p:spTgt spid="137233"/>
                                        </p:tgtEl>
                                      </p:cBhvr>
                                    </p:animEffect>
                                    <p:animScale>
                                      <p:cBhvr>
                                        <p:cTn id="8" dur="770" decel="100000"/>
                                        <p:tgtEl>
                                          <p:spTgt spid="137233"/>
                                        </p:tgtEl>
                                      </p:cBhvr>
                                      <p:from x="10000" y="10000"/>
                                      <p:to x="200000" y="450000"/>
                                    </p:animScale>
                                    <p:animScale>
                                      <p:cBhvr>
                                        <p:cTn id="9" dur="1230" accel="100000" fill="hold">
                                          <p:stCondLst>
                                            <p:cond delay="770"/>
                                          </p:stCondLst>
                                        </p:cTn>
                                        <p:tgtEl>
                                          <p:spTgt spid="137233"/>
                                        </p:tgtEl>
                                      </p:cBhvr>
                                      <p:from x="200000" y="450000"/>
                                      <p:to x="100000" y="100000"/>
                                    </p:animScale>
                                    <p:set>
                                      <p:cBhvr>
                                        <p:cTn id="10" dur="770" fill="hold"/>
                                        <p:tgtEl>
                                          <p:spTgt spid="137233"/>
                                        </p:tgtEl>
                                        <p:attrNameLst>
                                          <p:attrName>ppt_x</p:attrName>
                                        </p:attrNameLst>
                                      </p:cBhvr>
                                      <p:to>
                                        <p:strVal val="(0.5)"/>
                                      </p:to>
                                    </p:set>
                                    <p:anim from="(0.5)" to="(#ppt_x)" calcmode="lin" valueType="num">
                                      <p:cBhvr>
                                        <p:cTn id="11" dur="1230" accel="100000" fill="hold">
                                          <p:stCondLst>
                                            <p:cond delay="770"/>
                                          </p:stCondLst>
                                        </p:cTn>
                                        <p:tgtEl>
                                          <p:spTgt spid="137233"/>
                                        </p:tgtEl>
                                        <p:attrNameLst>
                                          <p:attrName>ppt_x</p:attrName>
                                        </p:attrNameLst>
                                      </p:cBhvr>
                                    </p:anim>
                                    <p:set>
                                      <p:cBhvr>
                                        <p:cTn id="12" dur="770" fill="hold"/>
                                        <p:tgtEl>
                                          <p:spTgt spid="137233"/>
                                        </p:tgtEl>
                                        <p:attrNameLst>
                                          <p:attrName>ppt_y</p:attrName>
                                        </p:attrNameLst>
                                      </p:cBhvr>
                                      <p:to>
                                        <p:strVal val="(#ppt_y+0.4)"/>
                                      </p:to>
                                    </p:set>
                                    <p:anim from="(#ppt_y+0.4)" to="(#ppt_y)" calcmode="lin" valueType="num">
                                      <p:cBhvr>
                                        <p:cTn id="13" dur="1230" accel="100000" fill="hold">
                                          <p:stCondLst>
                                            <p:cond delay="770"/>
                                          </p:stCondLst>
                                        </p:cTn>
                                        <p:tgtEl>
                                          <p:spTgt spid="13723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37234"/>
                                        </p:tgtEl>
                                        <p:attrNameLst>
                                          <p:attrName>style.visibility</p:attrName>
                                        </p:attrNameLst>
                                      </p:cBhvr>
                                      <p:to>
                                        <p:strVal val="visible"/>
                                      </p:to>
                                    </p:set>
                                    <p:animEffect transition="in" filter="fade">
                                      <p:cBhvr>
                                        <p:cTn id="18" dur="770" decel="100000"/>
                                        <p:tgtEl>
                                          <p:spTgt spid="137234"/>
                                        </p:tgtEl>
                                      </p:cBhvr>
                                    </p:animEffect>
                                    <p:animScale>
                                      <p:cBhvr>
                                        <p:cTn id="19" dur="770" decel="100000"/>
                                        <p:tgtEl>
                                          <p:spTgt spid="137234"/>
                                        </p:tgtEl>
                                      </p:cBhvr>
                                      <p:from x="10000" y="10000"/>
                                      <p:to x="200000" y="450000"/>
                                    </p:animScale>
                                    <p:animScale>
                                      <p:cBhvr>
                                        <p:cTn id="20" dur="1230" accel="100000" fill="hold">
                                          <p:stCondLst>
                                            <p:cond delay="770"/>
                                          </p:stCondLst>
                                        </p:cTn>
                                        <p:tgtEl>
                                          <p:spTgt spid="137234"/>
                                        </p:tgtEl>
                                      </p:cBhvr>
                                      <p:from x="200000" y="450000"/>
                                      <p:to x="100000" y="100000"/>
                                    </p:animScale>
                                    <p:set>
                                      <p:cBhvr>
                                        <p:cTn id="21" dur="770" fill="hold"/>
                                        <p:tgtEl>
                                          <p:spTgt spid="137234"/>
                                        </p:tgtEl>
                                        <p:attrNameLst>
                                          <p:attrName>ppt_x</p:attrName>
                                        </p:attrNameLst>
                                      </p:cBhvr>
                                      <p:to>
                                        <p:strVal val="(0.5)"/>
                                      </p:to>
                                    </p:set>
                                    <p:anim from="(0.5)" to="(#ppt_x)" calcmode="lin" valueType="num">
                                      <p:cBhvr>
                                        <p:cTn id="22" dur="1230" accel="100000" fill="hold">
                                          <p:stCondLst>
                                            <p:cond delay="770"/>
                                          </p:stCondLst>
                                        </p:cTn>
                                        <p:tgtEl>
                                          <p:spTgt spid="137234"/>
                                        </p:tgtEl>
                                        <p:attrNameLst>
                                          <p:attrName>ppt_x</p:attrName>
                                        </p:attrNameLst>
                                      </p:cBhvr>
                                    </p:anim>
                                    <p:set>
                                      <p:cBhvr>
                                        <p:cTn id="23" dur="770" fill="hold"/>
                                        <p:tgtEl>
                                          <p:spTgt spid="137234"/>
                                        </p:tgtEl>
                                        <p:attrNameLst>
                                          <p:attrName>ppt_y</p:attrName>
                                        </p:attrNameLst>
                                      </p:cBhvr>
                                      <p:to>
                                        <p:strVal val="(#ppt_y+0.4)"/>
                                      </p:to>
                                    </p:set>
                                    <p:anim from="(#ppt_y+0.4)" to="(#ppt_y)" calcmode="lin" valueType="num">
                                      <p:cBhvr>
                                        <p:cTn id="24" dur="1230" accel="100000" fill="hold">
                                          <p:stCondLst>
                                            <p:cond delay="770"/>
                                          </p:stCondLst>
                                        </p:cTn>
                                        <p:tgtEl>
                                          <p:spTgt spid="13723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37239"/>
                                        </p:tgtEl>
                                        <p:attrNameLst>
                                          <p:attrName>style.visibility</p:attrName>
                                        </p:attrNameLst>
                                      </p:cBhvr>
                                      <p:to>
                                        <p:strVal val="visible"/>
                                      </p:to>
                                    </p:set>
                                    <p:animEffect transition="in" filter="fade">
                                      <p:cBhvr>
                                        <p:cTn id="29" dur="770" decel="100000"/>
                                        <p:tgtEl>
                                          <p:spTgt spid="137239"/>
                                        </p:tgtEl>
                                      </p:cBhvr>
                                    </p:animEffect>
                                    <p:animScale>
                                      <p:cBhvr>
                                        <p:cTn id="30" dur="770" decel="100000"/>
                                        <p:tgtEl>
                                          <p:spTgt spid="137239"/>
                                        </p:tgtEl>
                                      </p:cBhvr>
                                      <p:from x="10000" y="10000"/>
                                      <p:to x="200000" y="450000"/>
                                    </p:animScale>
                                    <p:animScale>
                                      <p:cBhvr>
                                        <p:cTn id="31" dur="1230" accel="100000" fill="hold">
                                          <p:stCondLst>
                                            <p:cond delay="770"/>
                                          </p:stCondLst>
                                        </p:cTn>
                                        <p:tgtEl>
                                          <p:spTgt spid="137239"/>
                                        </p:tgtEl>
                                      </p:cBhvr>
                                      <p:from x="200000" y="450000"/>
                                      <p:to x="100000" y="100000"/>
                                    </p:animScale>
                                    <p:set>
                                      <p:cBhvr>
                                        <p:cTn id="32" dur="770" fill="hold"/>
                                        <p:tgtEl>
                                          <p:spTgt spid="137239"/>
                                        </p:tgtEl>
                                        <p:attrNameLst>
                                          <p:attrName>ppt_x</p:attrName>
                                        </p:attrNameLst>
                                      </p:cBhvr>
                                      <p:to>
                                        <p:strVal val="(0.5)"/>
                                      </p:to>
                                    </p:set>
                                    <p:anim from="(0.5)" to="(#ppt_x)" calcmode="lin" valueType="num">
                                      <p:cBhvr>
                                        <p:cTn id="33" dur="1230" accel="100000" fill="hold">
                                          <p:stCondLst>
                                            <p:cond delay="770"/>
                                          </p:stCondLst>
                                        </p:cTn>
                                        <p:tgtEl>
                                          <p:spTgt spid="137239"/>
                                        </p:tgtEl>
                                        <p:attrNameLst>
                                          <p:attrName>ppt_x</p:attrName>
                                        </p:attrNameLst>
                                      </p:cBhvr>
                                    </p:anim>
                                    <p:set>
                                      <p:cBhvr>
                                        <p:cTn id="34" dur="770" fill="hold"/>
                                        <p:tgtEl>
                                          <p:spTgt spid="137239"/>
                                        </p:tgtEl>
                                        <p:attrNameLst>
                                          <p:attrName>ppt_y</p:attrName>
                                        </p:attrNameLst>
                                      </p:cBhvr>
                                      <p:to>
                                        <p:strVal val="(#ppt_y+0.4)"/>
                                      </p:to>
                                    </p:set>
                                    <p:anim from="(#ppt_y+0.4)" to="(#ppt_y)" calcmode="lin" valueType="num">
                                      <p:cBhvr>
                                        <p:cTn id="35" dur="1230" accel="100000" fill="hold">
                                          <p:stCondLst>
                                            <p:cond delay="770"/>
                                          </p:stCondLst>
                                        </p:cTn>
                                        <p:tgtEl>
                                          <p:spTgt spid="137239"/>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137235"/>
                                        </p:tgtEl>
                                        <p:attrNameLst>
                                          <p:attrName>style.visibility</p:attrName>
                                        </p:attrNameLst>
                                      </p:cBhvr>
                                      <p:to>
                                        <p:strVal val="visible"/>
                                      </p:to>
                                    </p:set>
                                    <p:animEffect transition="in" filter="fade">
                                      <p:cBhvr>
                                        <p:cTn id="40" dur="770" decel="100000"/>
                                        <p:tgtEl>
                                          <p:spTgt spid="137235"/>
                                        </p:tgtEl>
                                      </p:cBhvr>
                                    </p:animEffect>
                                    <p:animScale>
                                      <p:cBhvr>
                                        <p:cTn id="41" dur="770" decel="100000"/>
                                        <p:tgtEl>
                                          <p:spTgt spid="137235"/>
                                        </p:tgtEl>
                                      </p:cBhvr>
                                      <p:from x="10000" y="10000"/>
                                      <p:to x="200000" y="450000"/>
                                    </p:animScale>
                                    <p:animScale>
                                      <p:cBhvr>
                                        <p:cTn id="42" dur="1230" accel="100000" fill="hold">
                                          <p:stCondLst>
                                            <p:cond delay="770"/>
                                          </p:stCondLst>
                                        </p:cTn>
                                        <p:tgtEl>
                                          <p:spTgt spid="137235"/>
                                        </p:tgtEl>
                                      </p:cBhvr>
                                      <p:from x="200000" y="450000"/>
                                      <p:to x="100000" y="100000"/>
                                    </p:animScale>
                                    <p:set>
                                      <p:cBhvr>
                                        <p:cTn id="43" dur="770" fill="hold"/>
                                        <p:tgtEl>
                                          <p:spTgt spid="137235"/>
                                        </p:tgtEl>
                                        <p:attrNameLst>
                                          <p:attrName>ppt_x</p:attrName>
                                        </p:attrNameLst>
                                      </p:cBhvr>
                                      <p:to>
                                        <p:strVal val="(0.5)"/>
                                      </p:to>
                                    </p:set>
                                    <p:anim from="(0.5)" to="(#ppt_x)" calcmode="lin" valueType="num">
                                      <p:cBhvr>
                                        <p:cTn id="44" dur="1230" accel="100000" fill="hold">
                                          <p:stCondLst>
                                            <p:cond delay="770"/>
                                          </p:stCondLst>
                                        </p:cTn>
                                        <p:tgtEl>
                                          <p:spTgt spid="137235"/>
                                        </p:tgtEl>
                                        <p:attrNameLst>
                                          <p:attrName>ppt_x</p:attrName>
                                        </p:attrNameLst>
                                      </p:cBhvr>
                                    </p:anim>
                                    <p:set>
                                      <p:cBhvr>
                                        <p:cTn id="45" dur="770" fill="hold"/>
                                        <p:tgtEl>
                                          <p:spTgt spid="137235"/>
                                        </p:tgtEl>
                                        <p:attrNameLst>
                                          <p:attrName>ppt_y</p:attrName>
                                        </p:attrNameLst>
                                      </p:cBhvr>
                                      <p:to>
                                        <p:strVal val="(#ppt_y+0.4)"/>
                                      </p:to>
                                    </p:set>
                                    <p:anim from="(#ppt_y+0.4)" to="(#ppt_y)" calcmode="lin" valueType="num">
                                      <p:cBhvr>
                                        <p:cTn id="46" dur="1230" accel="100000" fill="hold">
                                          <p:stCondLst>
                                            <p:cond delay="770"/>
                                          </p:stCondLst>
                                        </p:cTn>
                                        <p:tgtEl>
                                          <p:spTgt spid="137235"/>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37237"/>
                                        </p:tgtEl>
                                        <p:attrNameLst>
                                          <p:attrName>style.visibility</p:attrName>
                                        </p:attrNameLst>
                                      </p:cBhvr>
                                      <p:to>
                                        <p:strVal val="visible"/>
                                      </p:to>
                                    </p:set>
                                    <p:animEffect transition="in" filter="fade">
                                      <p:cBhvr>
                                        <p:cTn id="51" dur="770" decel="100000"/>
                                        <p:tgtEl>
                                          <p:spTgt spid="137237"/>
                                        </p:tgtEl>
                                      </p:cBhvr>
                                    </p:animEffect>
                                    <p:animScale>
                                      <p:cBhvr>
                                        <p:cTn id="52" dur="770" decel="100000"/>
                                        <p:tgtEl>
                                          <p:spTgt spid="137237"/>
                                        </p:tgtEl>
                                      </p:cBhvr>
                                      <p:from x="10000" y="10000"/>
                                      <p:to x="200000" y="450000"/>
                                    </p:animScale>
                                    <p:animScale>
                                      <p:cBhvr>
                                        <p:cTn id="53" dur="1230" accel="100000" fill="hold">
                                          <p:stCondLst>
                                            <p:cond delay="770"/>
                                          </p:stCondLst>
                                        </p:cTn>
                                        <p:tgtEl>
                                          <p:spTgt spid="137237"/>
                                        </p:tgtEl>
                                      </p:cBhvr>
                                      <p:from x="200000" y="450000"/>
                                      <p:to x="100000" y="100000"/>
                                    </p:animScale>
                                    <p:set>
                                      <p:cBhvr>
                                        <p:cTn id="54" dur="770" fill="hold"/>
                                        <p:tgtEl>
                                          <p:spTgt spid="137237"/>
                                        </p:tgtEl>
                                        <p:attrNameLst>
                                          <p:attrName>ppt_x</p:attrName>
                                        </p:attrNameLst>
                                      </p:cBhvr>
                                      <p:to>
                                        <p:strVal val="(0.5)"/>
                                      </p:to>
                                    </p:set>
                                    <p:anim from="(0.5)" to="(#ppt_x)" calcmode="lin" valueType="num">
                                      <p:cBhvr>
                                        <p:cTn id="55" dur="1230" accel="100000" fill="hold">
                                          <p:stCondLst>
                                            <p:cond delay="770"/>
                                          </p:stCondLst>
                                        </p:cTn>
                                        <p:tgtEl>
                                          <p:spTgt spid="137237"/>
                                        </p:tgtEl>
                                        <p:attrNameLst>
                                          <p:attrName>ppt_x</p:attrName>
                                        </p:attrNameLst>
                                      </p:cBhvr>
                                    </p:anim>
                                    <p:set>
                                      <p:cBhvr>
                                        <p:cTn id="56" dur="770" fill="hold"/>
                                        <p:tgtEl>
                                          <p:spTgt spid="137237"/>
                                        </p:tgtEl>
                                        <p:attrNameLst>
                                          <p:attrName>ppt_y</p:attrName>
                                        </p:attrNameLst>
                                      </p:cBhvr>
                                      <p:to>
                                        <p:strVal val="(#ppt_y+0.4)"/>
                                      </p:to>
                                    </p:set>
                                    <p:anim from="(#ppt_y+0.4)" to="(#ppt_y)" calcmode="lin" valueType="num">
                                      <p:cBhvr>
                                        <p:cTn id="57" dur="1230" accel="100000" fill="hold">
                                          <p:stCondLst>
                                            <p:cond delay="770"/>
                                          </p:stCondLst>
                                        </p:cTn>
                                        <p:tgtEl>
                                          <p:spTgt spid="137237"/>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137236"/>
                                        </p:tgtEl>
                                        <p:attrNameLst>
                                          <p:attrName>style.visibility</p:attrName>
                                        </p:attrNameLst>
                                      </p:cBhvr>
                                      <p:to>
                                        <p:strVal val="visible"/>
                                      </p:to>
                                    </p:set>
                                    <p:animEffect transition="in" filter="fade">
                                      <p:cBhvr>
                                        <p:cTn id="62" dur="770" decel="100000"/>
                                        <p:tgtEl>
                                          <p:spTgt spid="137236"/>
                                        </p:tgtEl>
                                      </p:cBhvr>
                                    </p:animEffect>
                                    <p:animScale>
                                      <p:cBhvr>
                                        <p:cTn id="63" dur="770" decel="100000"/>
                                        <p:tgtEl>
                                          <p:spTgt spid="137236"/>
                                        </p:tgtEl>
                                      </p:cBhvr>
                                      <p:from x="10000" y="10000"/>
                                      <p:to x="200000" y="450000"/>
                                    </p:animScale>
                                    <p:animScale>
                                      <p:cBhvr>
                                        <p:cTn id="64" dur="1230" accel="100000" fill="hold">
                                          <p:stCondLst>
                                            <p:cond delay="770"/>
                                          </p:stCondLst>
                                        </p:cTn>
                                        <p:tgtEl>
                                          <p:spTgt spid="137236"/>
                                        </p:tgtEl>
                                      </p:cBhvr>
                                      <p:from x="200000" y="450000"/>
                                      <p:to x="100000" y="100000"/>
                                    </p:animScale>
                                    <p:set>
                                      <p:cBhvr>
                                        <p:cTn id="65" dur="770" fill="hold"/>
                                        <p:tgtEl>
                                          <p:spTgt spid="137236"/>
                                        </p:tgtEl>
                                        <p:attrNameLst>
                                          <p:attrName>ppt_x</p:attrName>
                                        </p:attrNameLst>
                                      </p:cBhvr>
                                      <p:to>
                                        <p:strVal val="(0.5)"/>
                                      </p:to>
                                    </p:set>
                                    <p:anim from="(0.5)" to="(#ppt_x)" calcmode="lin" valueType="num">
                                      <p:cBhvr>
                                        <p:cTn id="66" dur="1230" accel="100000" fill="hold">
                                          <p:stCondLst>
                                            <p:cond delay="770"/>
                                          </p:stCondLst>
                                        </p:cTn>
                                        <p:tgtEl>
                                          <p:spTgt spid="137236"/>
                                        </p:tgtEl>
                                        <p:attrNameLst>
                                          <p:attrName>ppt_x</p:attrName>
                                        </p:attrNameLst>
                                      </p:cBhvr>
                                    </p:anim>
                                    <p:set>
                                      <p:cBhvr>
                                        <p:cTn id="67" dur="770" fill="hold"/>
                                        <p:tgtEl>
                                          <p:spTgt spid="137236"/>
                                        </p:tgtEl>
                                        <p:attrNameLst>
                                          <p:attrName>ppt_y</p:attrName>
                                        </p:attrNameLst>
                                      </p:cBhvr>
                                      <p:to>
                                        <p:strVal val="(#ppt_y+0.4)"/>
                                      </p:to>
                                    </p:set>
                                    <p:anim from="(#ppt_y+0.4)" to="(#ppt_y)" calcmode="lin" valueType="num">
                                      <p:cBhvr>
                                        <p:cTn id="68" dur="1230" accel="100000" fill="hold">
                                          <p:stCondLst>
                                            <p:cond delay="770"/>
                                          </p:stCondLst>
                                        </p:cTn>
                                        <p:tgtEl>
                                          <p:spTgt spid="137236"/>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7238"/>
                                        </p:tgtEl>
                                        <p:attrNameLst>
                                          <p:attrName>style.visibility</p:attrName>
                                        </p:attrNameLst>
                                      </p:cBhvr>
                                      <p:to>
                                        <p:strVal val="visible"/>
                                      </p:to>
                                    </p:set>
                                    <p:anim calcmode="lin" valueType="num">
                                      <p:cBhvr>
                                        <p:cTn id="73" dur="500" fill="hold"/>
                                        <p:tgtEl>
                                          <p:spTgt spid="13723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7238"/>
                                        </p:tgtEl>
                                        <p:attrNameLst>
                                          <p:attrName>ppt_y</p:attrName>
                                        </p:attrNameLst>
                                      </p:cBhvr>
                                      <p:tavLst>
                                        <p:tav tm="0">
                                          <p:val>
                                            <p:strVal val="#ppt_y"/>
                                          </p:val>
                                        </p:tav>
                                        <p:tav tm="100000">
                                          <p:val>
                                            <p:strVal val="#ppt_y"/>
                                          </p:val>
                                        </p:tav>
                                      </p:tavLst>
                                    </p:anim>
                                    <p:anim calcmode="lin" valueType="num">
                                      <p:cBhvr>
                                        <p:cTn id="75" dur="500" fill="hold"/>
                                        <p:tgtEl>
                                          <p:spTgt spid="13723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723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7238"/>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edge">
                                      <p:cBhvr>
                                        <p:cTn id="8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3" grpId="0" animBg="1"/>
      <p:bldP spid="137234" grpId="0" animBg="1"/>
      <p:bldP spid="137235" grpId="0" animBg="1"/>
      <p:bldP spid="137236" grpId="0" animBg="1"/>
      <p:bldP spid="137237" grpId="0" animBg="1"/>
      <p:bldP spid="137238" grpId="0" animBg="1"/>
      <p:bldP spid="13723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2338" name="Rectangle 2"/>
          <p:cNvSpPr/>
          <p:nvPr>
            <p:ph type="title"/>
          </p:nvPr>
        </p:nvSpPr>
        <p:spPr>
          <a:xfrm>
            <a:off x="488950" y="1341438"/>
            <a:ext cx="8915400" cy="865187"/>
          </a:xfrm>
          <a:noFill/>
          <a:ln>
            <a:noFill/>
          </a:ln>
        </p:spPr>
        <p:txBody>
          <a:bodyPr/>
          <a:p>
            <a:pPr eaLnBrk="1" hangingPunct="1"/>
            <a:r>
              <a:rPr lang="zh-CN" altLang="en-US" sz="3600" b="1" dirty="0"/>
              <a:t>沟通过程</a:t>
            </a:r>
            <a:endParaRPr lang="zh-CN" altLang="en-US" sz="3600" b="1" dirty="0"/>
          </a:p>
        </p:txBody>
      </p:sp>
      <p:grpSp>
        <p:nvGrpSpPr>
          <p:cNvPr id="2" name="Group 3"/>
          <p:cNvGrpSpPr/>
          <p:nvPr/>
        </p:nvGrpSpPr>
        <p:grpSpPr>
          <a:xfrm flipH="1">
            <a:off x="1443038" y="2492375"/>
            <a:ext cx="2535237" cy="2251075"/>
            <a:chOff x="0" y="0"/>
            <a:chExt cx="1098" cy="1236"/>
          </a:xfrm>
        </p:grpSpPr>
        <p:sp>
          <p:nvSpPr>
            <p:cNvPr id="142349" name="未知"/>
            <p:cNvSpPr/>
            <p:nvPr/>
          </p:nvSpPr>
          <p:spPr>
            <a:xfrm>
              <a:off x="457" y="340"/>
              <a:ext cx="490" cy="369"/>
            </a:xfrm>
            <a:custGeom>
              <a:avLst/>
              <a:gdLst>
                <a:gd name="txL" fmla="*/ 0 w 980"/>
                <a:gd name="txT" fmla="*/ 0 h 738"/>
                <a:gd name="txR" fmla="*/ 980 w 980"/>
                <a:gd name="txB" fmla="*/ 738 h 738"/>
              </a:gdLst>
              <a:ahLst/>
              <a:cxnLst>
                <a:cxn ang="0">
                  <a:pos x="180" y="467"/>
                </a:cxn>
                <a:cxn ang="0">
                  <a:pos x="159" y="490"/>
                </a:cxn>
                <a:cxn ang="0">
                  <a:pos x="138" y="508"/>
                </a:cxn>
                <a:cxn ang="0">
                  <a:pos x="110" y="516"/>
                </a:cxn>
                <a:cxn ang="0">
                  <a:pos x="79" y="511"/>
                </a:cxn>
                <a:cxn ang="0">
                  <a:pos x="46" y="500"/>
                </a:cxn>
                <a:cxn ang="0">
                  <a:pos x="18" y="485"/>
                </a:cxn>
                <a:cxn ang="0">
                  <a:pos x="2" y="465"/>
                </a:cxn>
                <a:cxn ang="0">
                  <a:pos x="1" y="418"/>
                </a:cxn>
                <a:cxn ang="0">
                  <a:pos x="11" y="326"/>
                </a:cxn>
                <a:cxn ang="0">
                  <a:pos x="29" y="276"/>
                </a:cxn>
                <a:cxn ang="0">
                  <a:pos x="51" y="238"/>
                </a:cxn>
                <a:cxn ang="0">
                  <a:pos x="80" y="199"/>
                </a:cxn>
                <a:cxn ang="0">
                  <a:pos x="112" y="164"/>
                </a:cxn>
                <a:cxn ang="0">
                  <a:pos x="138" y="143"/>
                </a:cxn>
                <a:cxn ang="0">
                  <a:pos x="146" y="136"/>
                </a:cxn>
                <a:cxn ang="0">
                  <a:pos x="141" y="136"/>
                </a:cxn>
                <a:cxn ang="0">
                  <a:pos x="136" y="132"/>
                </a:cxn>
                <a:cxn ang="0">
                  <a:pos x="141" y="120"/>
                </a:cxn>
                <a:cxn ang="0">
                  <a:pos x="151" y="100"/>
                </a:cxn>
                <a:cxn ang="0">
                  <a:pos x="162" y="81"/>
                </a:cxn>
                <a:cxn ang="0">
                  <a:pos x="178" y="65"/>
                </a:cxn>
                <a:cxn ang="0">
                  <a:pos x="193" y="57"/>
                </a:cxn>
                <a:cxn ang="0">
                  <a:pos x="212" y="49"/>
                </a:cxn>
                <a:cxn ang="0">
                  <a:pos x="238" y="39"/>
                </a:cxn>
                <a:cxn ang="0">
                  <a:pos x="268" y="28"/>
                </a:cxn>
                <a:cxn ang="0">
                  <a:pos x="299" y="18"/>
                </a:cxn>
                <a:cxn ang="0">
                  <a:pos x="331" y="8"/>
                </a:cxn>
                <a:cxn ang="0">
                  <a:pos x="358" y="2"/>
                </a:cxn>
                <a:cxn ang="0">
                  <a:pos x="381" y="0"/>
                </a:cxn>
                <a:cxn ang="0">
                  <a:pos x="404" y="7"/>
                </a:cxn>
                <a:cxn ang="0">
                  <a:pos x="436" y="15"/>
                </a:cxn>
                <a:cxn ang="0">
                  <a:pos x="468" y="23"/>
                </a:cxn>
                <a:cxn ang="0">
                  <a:pos x="489" y="28"/>
                </a:cxn>
                <a:cxn ang="0">
                  <a:pos x="698" y="62"/>
                </a:cxn>
                <a:cxn ang="0">
                  <a:pos x="716" y="51"/>
                </a:cxn>
                <a:cxn ang="0">
                  <a:pos x="757" y="27"/>
                </a:cxn>
                <a:cxn ang="0">
                  <a:pos x="803" y="8"/>
                </a:cxn>
                <a:cxn ang="0">
                  <a:pos x="832" y="7"/>
                </a:cxn>
                <a:cxn ang="0">
                  <a:pos x="848" y="22"/>
                </a:cxn>
                <a:cxn ang="0">
                  <a:pos x="866" y="37"/>
                </a:cxn>
                <a:cxn ang="0">
                  <a:pos x="880" y="49"/>
                </a:cxn>
                <a:cxn ang="0">
                  <a:pos x="887" y="57"/>
                </a:cxn>
                <a:cxn ang="0">
                  <a:pos x="906" y="99"/>
                </a:cxn>
                <a:cxn ang="0">
                  <a:pos x="942" y="195"/>
                </a:cxn>
                <a:cxn ang="0">
                  <a:pos x="974" y="323"/>
                </a:cxn>
                <a:cxn ang="0">
                  <a:pos x="978" y="455"/>
                </a:cxn>
                <a:cxn ang="0">
                  <a:pos x="959" y="558"/>
                </a:cxn>
                <a:cxn ang="0">
                  <a:pos x="939" y="621"/>
                </a:cxn>
                <a:cxn ang="0">
                  <a:pos x="920" y="655"/>
                </a:cxn>
                <a:cxn ang="0">
                  <a:pos x="906" y="670"/>
                </a:cxn>
                <a:cxn ang="0">
                  <a:pos x="891" y="681"/>
                </a:cxn>
                <a:cxn ang="0">
                  <a:pos x="872" y="693"/>
                </a:cxn>
                <a:cxn ang="0">
                  <a:pos x="852" y="699"/>
                </a:cxn>
                <a:cxn ang="0">
                  <a:pos x="834" y="696"/>
                </a:cxn>
                <a:cxn ang="0">
                  <a:pos x="810" y="681"/>
                </a:cxn>
                <a:cxn ang="0">
                  <a:pos x="800" y="675"/>
                </a:cxn>
                <a:cxn ang="0">
                  <a:pos x="420" y="579"/>
                </a:cxn>
              </a:cxnLst>
              <a:rect l="txL" t="txT" r="txR" b="txB"/>
              <a:pathLst>
                <a:path w="980" h="738">
                  <a:moveTo>
                    <a:pt x="190" y="457"/>
                  </a:moveTo>
                  <a:lnTo>
                    <a:pt x="180" y="467"/>
                  </a:lnTo>
                  <a:lnTo>
                    <a:pt x="170" y="479"/>
                  </a:lnTo>
                  <a:lnTo>
                    <a:pt x="159" y="490"/>
                  </a:lnTo>
                  <a:lnTo>
                    <a:pt x="149" y="499"/>
                  </a:lnTo>
                  <a:lnTo>
                    <a:pt x="138" y="508"/>
                  </a:lnTo>
                  <a:lnTo>
                    <a:pt x="125" y="514"/>
                  </a:lnTo>
                  <a:lnTo>
                    <a:pt x="110" y="516"/>
                  </a:lnTo>
                  <a:lnTo>
                    <a:pt x="95" y="515"/>
                  </a:lnTo>
                  <a:lnTo>
                    <a:pt x="79" y="511"/>
                  </a:lnTo>
                  <a:lnTo>
                    <a:pt x="63" y="506"/>
                  </a:lnTo>
                  <a:lnTo>
                    <a:pt x="46" y="500"/>
                  </a:lnTo>
                  <a:lnTo>
                    <a:pt x="31" y="493"/>
                  </a:lnTo>
                  <a:lnTo>
                    <a:pt x="18" y="485"/>
                  </a:lnTo>
                  <a:lnTo>
                    <a:pt x="8" y="475"/>
                  </a:lnTo>
                  <a:lnTo>
                    <a:pt x="2" y="465"/>
                  </a:lnTo>
                  <a:lnTo>
                    <a:pt x="0" y="452"/>
                  </a:lnTo>
                  <a:lnTo>
                    <a:pt x="1" y="418"/>
                  </a:lnTo>
                  <a:lnTo>
                    <a:pt x="5" y="373"/>
                  </a:lnTo>
                  <a:lnTo>
                    <a:pt x="11" y="326"/>
                  </a:lnTo>
                  <a:lnTo>
                    <a:pt x="21" y="291"/>
                  </a:lnTo>
                  <a:lnTo>
                    <a:pt x="29" y="276"/>
                  </a:lnTo>
                  <a:lnTo>
                    <a:pt x="39" y="258"/>
                  </a:lnTo>
                  <a:lnTo>
                    <a:pt x="51" y="238"/>
                  </a:lnTo>
                  <a:lnTo>
                    <a:pt x="65" y="218"/>
                  </a:lnTo>
                  <a:lnTo>
                    <a:pt x="80" y="199"/>
                  </a:lnTo>
                  <a:lnTo>
                    <a:pt x="95" y="180"/>
                  </a:lnTo>
                  <a:lnTo>
                    <a:pt x="112" y="164"/>
                  </a:lnTo>
                  <a:lnTo>
                    <a:pt x="127" y="151"/>
                  </a:lnTo>
                  <a:lnTo>
                    <a:pt x="138" y="143"/>
                  </a:lnTo>
                  <a:lnTo>
                    <a:pt x="144" y="138"/>
                  </a:lnTo>
                  <a:lnTo>
                    <a:pt x="146" y="136"/>
                  </a:lnTo>
                  <a:lnTo>
                    <a:pt x="143" y="135"/>
                  </a:lnTo>
                  <a:lnTo>
                    <a:pt x="141" y="136"/>
                  </a:lnTo>
                  <a:lnTo>
                    <a:pt x="137" y="135"/>
                  </a:lnTo>
                  <a:lnTo>
                    <a:pt x="136" y="132"/>
                  </a:lnTo>
                  <a:lnTo>
                    <a:pt x="137" y="127"/>
                  </a:lnTo>
                  <a:lnTo>
                    <a:pt x="141" y="120"/>
                  </a:lnTo>
                  <a:lnTo>
                    <a:pt x="146" y="110"/>
                  </a:lnTo>
                  <a:lnTo>
                    <a:pt x="151" y="100"/>
                  </a:lnTo>
                  <a:lnTo>
                    <a:pt x="156" y="90"/>
                  </a:lnTo>
                  <a:lnTo>
                    <a:pt x="162" y="81"/>
                  </a:lnTo>
                  <a:lnTo>
                    <a:pt x="170" y="72"/>
                  </a:lnTo>
                  <a:lnTo>
                    <a:pt x="178" y="65"/>
                  </a:lnTo>
                  <a:lnTo>
                    <a:pt x="187" y="59"/>
                  </a:lnTo>
                  <a:lnTo>
                    <a:pt x="193" y="57"/>
                  </a:lnTo>
                  <a:lnTo>
                    <a:pt x="201" y="54"/>
                  </a:lnTo>
                  <a:lnTo>
                    <a:pt x="212" y="49"/>
                  </a:lnTo>
                  <a:lnTo>
                    <a:pt x="224" y="46"/>
                  </a:lnTo>
                  <a:lnTo>
                    <a:pt x="238" y="39"/>
                  </a:lnTo>
                  <a:lnTo>
                    <a:pt x="253" y="34"/>
                  </a:lnTo>
                  <a:lnTo>
                    <a:pt x="268" y="28"/>
                  </a:lnTo>
                  <a:lnTo>
                    <a:pt x="284" y="23"/>
                  </a:lnTo>
                  <a:lnTo>
                    <a:pt x="299" y="18"/>
                  </a:lnTo>
                  <a:lnTo>
                    <a:pt x="316" y="13"/>
                  </a:lnTo>
                  <a:lnTo>
                    <a:pt x="331" y="8"/>
                  </a:lnTo>
                  <a:lnTo>
                    <a:pt x="346" y="4"/>
                  </a:lnTo>
                  <a:lnTo>
                    <a:pt x="358" y="2"/>
                  </a:lnTo>
                  <a:lnTo>
                    <a:pt x="371" y="0"/>
                  </a:lnTo>
                  <a:lnTo>
                    <a:pt x="381" y="0"/>
                  </a:lnTo>
                  <a:lnTo>
                    <a:pt x="389" y="2"/>
                  </a:lnTo>
                  <a:lnTo>
                    <a:pt x="404" y="7"/>
                  </a:lnTo>
                  <a:lnTo>
                    <a:pt x="420" y="10"/>
                  </a:lnTo>
                  <a:lnTo>
                    <a:pt x="436" y="15"/>
                  </a:lnTo>
                  <a:lnTo>
                    <a:pt x="454" y="19"/>
                  </a:lnTo>
                  <a:lnTo>
                    <a:pt x="468" y="23"/>
                  </a:lnTo>
                  <a:lnTo>
                    <a:pt x="480" y="25"/>
                  </a:lnTo>
                  <a:lnTo>
                    <a:pt x="489" y="28"/>
                  </a:lnTo>
                  <a:lnTo>
                    <a:pt x="492" y="28"/>
                  </a:lnTo>
                  <a:lnTo>
                    <a:pt x="698" y="62"/>
                  </a:lnTo>
                  <a:lnTo>
                    <a:pt x="703" y="58"/>
                  </a:lnTo>
                  <a:lnTo>
                    <a:pt x="716" y="51"/>
                  </a:lnTo>
                  <a:lnTo>
                    <a:pt x="735" y="39"/>
                  </a:lnTo>
                  <a:lnTo>
                    <a:pt x="757" y="27"/>
                  </a:lnTo>
                  <a:lnTo>
                    <a:pt x="780" y="15"/>
                  </a:lnTo>
                  <a:lnTo>
                    <a:pt x="803" y="8"/>
                  </a:lnTo>
                  <a:lnTo>
                    <a:pt x="820" y="4"/>
                  </a:lnTo>
                  <a:lnTo>
                    <a:pt x="832" y="7"/>
                  </a:lnTo>
                  <a:lnTo>
                    <a:pt x="839" y="14"/>
                  </a:lnTo>
                  <a:lnTo>
                    <a:pt x="848" y="22"/>
                  </a:lnTo>
                  <a:lnTo>
                    <a:pt x="857" y="29"/>
                  </a:lnTo>
                  <a:lnTo>
                    <a:pt x="866" y="37"/>
                  </a:lnTo>
                  <a:lnTo>
                    <a:pt x="873" y="43"/>
                  </a:lnTo>
                  <a:lnTo>
                    <a:pt x="880" y="49"/>
                  </a:lnTo>
                  <a:lnTo>
                    <a:pt x="885" y="54"/>
                  </a:lnTo>
                  <a:lnTo>
                    <a:pt x="887" y="57"/>
                  </a:lnTo>
                  <a:lnTo>
                    <a:pt x="892" y="70"/>
                  </a:lnTo>
                  <a:lnTo>
                    <a:pt x="906" y="99"/>
                  </a:lnTo>
                  <a:lnTo>
                    <a:pt x="924" y="141"/>
                  </a:lnTo>
                  <a:lnTo>
                    <a:pt x="942" y="195"/>
                  </a:lnTo>
                  <a:lnTo>
                    <a:pt x="960" y="256"/>
                  </a:lnTo>
                  <a:lnTo>
                    <a:pt x="974" y="323"/>
                  </a:lnTo>
                  <a:lnTo>
                    <a:pt x="980" y="389"/>
                  </a:lnTo>
                  <a:lnTo>
                    <a:pt x="978" y="455"/>
                  </a:lnTo>
                  <a:lnTo>
                    <a:pt x="969" y="511"/>
                  </a:lnTo>
                  <a:lnTo>
                    <a:pt x="959" y="558"/>
                  </a:lnTo>
                  <a:lnTo>
                    <a:pt x="949" y="595"/>
                  </a:lnTo>
                  <a:lnTo>
                    <a:pt x="939" y="621"/>
                  </a:lnTo>
                  <a:lnTo>
                    <a:pt x="929" y="641"/>
                  </a:lnTo>
                  <a:lnTo>
                    <a:pt x="920" y="655"/>
                  </a:lnTo>
                  <a:lnTo>
                    <a:pt x="912" y="665"/>
                  </a:lnTo>
                  <a:lnTo>
                    <a:pt x="906" y="670"/>
                  </a:lnTo>
                  <a:lnTo>
                    <a:pt x="900" y="675"/>
                  </a:lnTo>
                  <a:lnTo>
                    <a:pt x="891" y="681"/>
                  </a:lnTo>
                  <a:lnTo>
                    <a:pt x="882" y="688"/>
                  </a:lnTo>
                  <a:lnTo>
                    <a:pt x="872" y="693"/>
                  </a:lnTo>
                  <a:lnTo>
                    <a:pt x="861" y="696"/>
                  </a:lnTo>
                  <a:lnTo>
                    <a:pt x="852" y="699"/>
                  </a:lnTo>
                  <a:lnTo>
                    <a:pt x="842" y="699"/>
                  </a:lnTo>
                  <a:lnTo>
                    <a:pt x="834" y="696"/>
                  </a:lnTo>
                  <a:lnTo>
                    <a:pt x="820" y="689"/>
                  </a:lnTo>
                  <a:lnTo>
                    <a:pt x="810" y="681"/>
                  </a:lnTo>
                  <a:lnTo>
                    <a:pt x="803" y="676"/>
                  </a:lnTo>
                  <a:lnTo>
                    <a:pt x="800" y="675"/>
                  </a:lnTo>
                  <a:lnTo>
                    <a:pt x="793" y="738"/>
                  </a:lnTo>
                  <a:lnTo>
                    <a:pt x="420" y="579"/>
                  </a:lnTo>
                  <a:lnTo>
                    <a:pt x="190" y="457"/>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50" name="未知"/>
            <p:cNvSpPr/>
            <p:nvPr/>
          </p:nvSpPr>
          <p:spPr>
            <a:xfrm>
              <a:off x="634" y="385"/>
              <a:ext cx="59" cy="248"/>
            </a:xfrm>
            <a:custGeom>
              <a:avLst/>
              <a:gdLst>
                <a:gd name="txL" fmla="*/ 0 w 117"/>
                <a:gd name="txT" fmla="*/ 0 h 496"/>
                <a:gd name="txR" fmla="*/ 117 w 117"/>
                <a:gd name="txB" fmla="*/ 496 h 496"/>
              </a:gdLst>
              <a:ahLst/>
              <a:cxnLst>
                <a:cxn ang="0">
                  <a:pos x="89" y="496"/>
                </a:cxn>
                <a:cxn ang="0">
                  <a:pos x="91" y="413"/>
                </a:cxn>
                <a:cxn ang="0">
                  <a:pos x="93" y="302"/>
                </a:cxn>
                <a:cxn ang="0">
                  <a:pos x="93" y="200"/>
                </a:cxn>
                <a:cxn ang="0">
                  <a:pos x="91" y="147"/>
                </a:cxn>
                <a:cxn ang="0">
                  <a:pos x="93" y="134"/>
                </a:cxn>
                <a:cxn ang="0">
                  <a:pos x="103" y="126"/>
                </a:cxn>
                <a:cxn ang="0">
                  <a:pos x="112" y="113"/>
                </a:cxn>
                <a:cxn ang="0">
                  <a:pos x="117" y="92"/>
                </a:cxn>
                <a:cxn ang="0">
                  <a:pos x="117" y="68"/>
                </a:cxn>
                <a:cxn ang="0">
                  <a:pos x="114" y="50"/>
                </a:cxn>
                <a:cxn ang="0">
                  <a:pos x="113" y="36"/>
                </a:cxn>
                <a:cxn ang="0">
                  <a:pos x="110" y="26"/>
                </a:cxn>
                <a:cxn ang="0">
                  <a:pos x="109" y="21"/>
                </a:cxn>
                <a:cxn ang="0">
                  <a:pos x="107" y="15"/>
                </a:cxn>
                <a:cxn ang="0">
                  <a:pos x="104" y="7"/>
                </a:cxn>
                <a:cxn ang="0">
                  <a:pos x="100" y="2"/>
                </a:cxn>
                <a:cxn ang="0">
                  <a:pos x="95" y="0"/>
                </a:cxn>
                <a:cxn ang="0">
                  <a:pos x="89" y="1"/>
                </a:cxn>
                <a:cxn ang="0">
                  <a:pos x="81" y="6"/>
                </a:cxn>
                <a:cxn ang="0">
                  <a:pos x="73" y="19"/>
                </a:cxn>
                <a:cxn ang="0">
                  <a:pos x="64" y="34"/>
                </a:cxn>
                <a:cxn ang="0">
                  <a:pos x="55" y="48"/>
                </a:cxn>
                <a:cxn ang="0">
                  <a:pos x="47" y="60"/>
                </a:cxn>
                <a:cxn ang="0">
                  <a:pos x="41" y="71"/>
                </a:cxn>
                <a:cxn ang="0">
                  <a:pos x="37" y="82"/>
                </a:cxn>
                <a:cxn ang="0">
                  <a:pos x="34" y="89"/>
                </a:cxn>
                <a:cxn ang="0">
                  <a:pos x="32" y="97"/>
                </a:cxn>
                <a:cxn ang="0">
                  <a:pos x="32" y="102"/>
                </a:cxn>
                <a:cxn ang="0">
                  <a:pos x="35" y="110"/>
                </a:cxn>
                <a:cxn ang="0">
                  <a:pos x="37" y="119"/>
                </a:cxn>
                <a:cxn ang="0">
                  <a:pos x="40" y="126"/>
                </a:cxn>
                <a:cxn ang="0">
                  <a:pos x="45" y="129"/>
                </a:cxn>
                <a:cxn ang="0">
                  <a:pos x="47" y="131"/>
                </a:cxn>
                <a:cxn ang="0">
                  <a:pos x="49" y="133"/>
                </a:cxn>
                <a:cxn ang="0">
                  <a:pos x="47" y="134"/>
                </a:cxn>
                <a:cxn ang="0">
                  <a:pos x="47" y="134"/>
                </a:cxn>
                <a:cxn ang="0">
                  <a:pos x="44" y="153"/>
                </a:cxn>
                <a:cxn ang="0">
                  <a:pos x="37" y="189"/>
                </a:cxn>
                <a:cxn ang="0">
                  <a:pos x="29" y="235"/>
                </a:cxn>
                <a:cxn ang="0">
                  <a:pos x="18" y="288"/>
                </a:cxn>
                <a:cxn ang="0">
                  <a:pos x="10" y="341"/>
                </a:cxn>
                <a:cxn ang="0">
                  <a:pos x="3" y="389"/>
                </a:cxn>
                <a:cxn ang="0">
                  <a:pos x="0" y="426"/>
                </a:cxn>
                <a:cxn ang="0">
                  <a:pos x="1" y="449"/>
                </a:cxn>
                <a:cxn ang="0">
                  <a:pos x="7" y="460"/>
                </a:cxn>
                <a:cxn ang="0">
                  <a:pos x="15" y="471"/>
                </a:cxn>
                <a:cxn ang="0">
                  <a:pos x="25" y="478"/>
                </a:cxn>
                <a:cxn ang="0">
                  <a:pos x="37" y="483"/>
                </a:cxn>
                <a:cxn ang="0">
                  <a:pos x="50" y="487"/>
                </a:cxn>
                <a:cxn ang="0">
                  <a:pos x="63" y="491"/>
                </a:cxn>
                <a:cxn ang="0">
                  <a:pos x="76" y="493"/>
                </a:cxn>
                <a:cxn ang="0">
                  <a:pos x="89" y="496"/>
                </a:cxn>
              </a:cxnLst>
              <a:rect l="txL" t="txT" r="txR" b="txB"/>
              <a:pathLst>
                <a:path w="117" h="496">
                  <a:moveTo>
                    <a:pt x="89" y="496"/>
                  </a:moveTo>
                  <a:lnTo>
                    <a:pt x="91" y="413"/>
                  </a:lnTo>
                  <a:lnTo>
                    <a:pt x="93" y="302"/>
                  </a:lnTo>
                  <a:lnTo>
                    <a:pt x="93" y="200"/>
                  </a:lnTo>
                  <a:lnTo>
                    <a:pt x="91" y="147"/>
                  </a:lnTo>
                  <a:lnTo>
                    <a:pt x="93" y="134"/>
                  </a:lnTo>
                  <a:lnTo>
                    <a:pt x="103" y="126"/>
                  </a:lnTo>
                  <a:lnTo>
                    <a:pt x="112" y="113"/>
                  </a:lnTo>
                  <a:lnTo>
                    <a:pt x="117" y="92"/>
                  </a:lnTo>
                  <a:lnTo>
                    <a:pt x="117" y="68"/>
                  </a:lnTo>
                  <a:lnTo>
                    <a:pt x="114" y="50"/>
                  </a:lnTo>
                  <a:lnTo>
                    <a:pt x="113" y="36"/>
                  </a:lnTo>
                  <a:lnTo>
                    <a:pt x="110" y="26"/>
                  </a:lnTo>
                  <a:lnTo>
                    <a:pt x="109" y="21"/>
                  </a:lnTo>
                  <a:lnTo>
                    <a:pt x="107" y="15"/>
                  </a:lnTo>
                  <a:lnTo>
                    <a:pt x="104" y="7"/>
                  </a:lnTo>
                  <a:lnTo>
                    <a:pt x="100" y="2"/>
                  </a:lnTo>
                  <a:lnTo>
                    <a:pt x="95" y="0"/>
                  </a:lnTo>
                  <a:lnTo>
                    <a:pt x="89" y="1"/>
                  </a:lnTo>
                  <a:lnTo>
                    <a:pt x="81" y="6"/>
                  </a:lnTo>
                  <a:lnTo>
                    <a:pt x="73" y="19"/>
                  </a:lnTo>
                  <a:lnTo>
                    <a:pt x="64" y="34"/>
                  </a:lnTo>
                  <a:lnTo>
                    <a:pt x="55" y="48"/>
                  </a:lnTo>
                  <a:lnTo>
                    <a:pt x="47" y="60"/>
                  </a:lnTo>
                  <a:lnTo>
                    <a:pt x="41" y="71"/>
                  </a:lnTo>
                  <a:lnTo>
                    <a:pt x="37" y="82"/>
                  </a:lnTo>
                  <a:lnTo>
                    <a:pt x="34" y="89"/>
                  </a:lnTo>
                  <a:lnTo>
                    <a:pt x="32" y="97"/>
                  </a:lnTo>
                  <a:lnTo>
                    <a:pt x="32" y="102"/>
                  </a:lnTo>
                  <a:lnTo>
                    <a:pt x="35" y="110"/>
                  </a:lnTo>
                  <a:lnTo>
                    <a:pt x="37" y="119"/>
                  </a:lnTo>
                  <a:lnTo>
                    <a:pt x="40" y="126"/>
                  </a:lnTo>
                  <a:lnTo>
                    <a:pt x="45" y="129"/>
                  </a:lnTo>
                  <a:lnTo>
                    <a:pt x="47" y="131"/>
                  </a:lnTo>
                  <a:lnTo>
                    <a:pt x="49" y="133"/>
                  </a:lnTo>
                  <a:lnTo>
                    <a:pt x="47" y="134"/>
                  </a:lnTo>
                  <a:lnTo>
                    <a:pt x="47" y="134"/>
                  </a:lnTo>
                  <a:lnTo>
                    <a:pt x="44" y="153"/>
                  </a:lnTo>
                  <a:lnTo>
                    <a:pt x="37" y="189"/>
                  </a:lnTo>
                  <a:lnTo>
                    <a:pt x="29" y="235"/>
                  </a:lnTo>
                  <a:lnTo>
                    <a:pt x="18" y="288"/>
                  </a:lnTo>
                  <a:lnTo>
                    <a:pt x="10" y="341"/>
                  </a:lnTo>
                  <a:lnTo>
                    <a:pt x="3" y="389"/>
                  </a:lnTo>
                  <a:lnTo>
                    <a:pt x="0" y="426"/>
                  </a:lnTo>
                  <a:lnTo>
                    <a:pt x="1" y="449"/>
                  </a:lnTo>
                  <a:lnTo>
                    <a:pt x="7" y="460"/>
                  </a:lnTo>
                  <a:lnTo>
                    <a:pt x="15" y="471"/>
                  </a:lnTo>
                  <a:lnTo>
                    <a:pt x="25" y="478"/>
                  </a:lnTo>
                  <a:lnTo>
                    <a:pt x="37" y="483"/>
                  </a:lnTo>
                  <a:lnTo>
                    <a:pt x="50" y="487"/>
                  </a:lnTo>
                  <a:lnTo>
                    <a:pt x="63" y="491"/>
                  </a:lnTo>
                  <a:lnTo>
                    <a:pt x="76" y="493"/>
                  </a:lnTo>
                  <a:lnTo>
                    <a:pt x="89" y="496"/>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51" name="未知"/>
            <p:cNvSpPr/>
            <p:nvPr/>
          </p:nvSpPr>
          <p:spPr>
            <a:xfrm>
              <a:off x="543" y="60"/>
              <a:ext cx="330" cy="394"/>
            </a:xfrm>
            <a:custGeom>
              <a:avLst/>
              <a:gdLst>
                <a:gd name="txL" fmla="*/ 0 w 661"/>
                <a:gd name="txT" fmla="*/ 0 h 788"/>
                <a:gd name="txR" fmla="*/ 661 w 661"/>
                <a:gd name="txB" fmla="*/ 788 h 788"/>
              </a:gdLst>
              <a:ahLst/>
              <a:cxnLst>
                <a:cxn ang="0">
                  <a:pos x="305" y="599"/>
                </a:cxn>
                <a:cxn ang="0">
                  <a:pos x="292" y="599"/>
                </a:cxn>
                <a:cxn ang="0">
                  <a:pos x="269" y="597"/>
                </a:cxn>
                <a:cxn ang="0">
                  <a:pos x="243" y="588"/>
                </a:cxn>
                <a:cxn ang="0">
                  <a:pos x="220" y="574"/>
                </a:cxn>
                <a:cxn ang="0">
                  <a:pos x="203" y="575"/>
                </a:cxn>
                <a:cxn ang="0">
                  <a:pos x="179" y="609"/>
                </a:cxn>
                <a:cxn ang="0">
                  <a:pos x="147" y="607"/>
                </a:cxn>
                <a:cxn ang="0">
                  <a:pos x="116" y="599"/>
                </a:cxn>
                <a:cxn ang="0">
                  <a:pos x="112" y="596"/>
                </a:cxn>
                <a:cxn ang="0">
                  <a:pos x="128" y="619"/>
                </a:cxn>
                <a:cxn ang="0">
                  <a:pos x="128" y="666"/>
                </a:cxn>
                <a:cxn ang="0">
                  <a:pos x="98" y="672"/>
                </a:cxn>
                <a:cxn ang="0">
                  <a:pos x="81" y="674"/>
                </a:cxn>
                <a:cxn ang="0">
                  <a:pos x="57" y="655"/>
                </a:cxn>
                <a:cxn ang="0">
                  <a:pos x="30" y="623"/>
                </a:cxn>
                <a:cxn ang="0">
                  <a:pos x="11" y="597"/>
                </a:cxn>
                <a:cxn ang="0">
                  <a:pos x="5" y="552"/>
                </a:cxn>
                <a:cxn ang="0">
                  <a:pos x="16" y="458"/>
                </a:cxn>
                <a:cxn ang="0">
                  <a:pos x="47" y="431"/>
                </a:cxn>
                <a:cxn ang="0">
                  <a:pos x="68" y="417"/>
                </a:cxn>
                <a:cxn ang="0">
                  <a:pos x="82" y="412"/>
                </a:cxn>
                <a:cxn ang="0">
                  <a:pos x="105" y="411"/>
                </a:cxn>
                <a:cxn ang="0">
                  <a:pos x="123" y="411"/>
                </a:cxn>
                <a:cxn ang="0">
                  <a:pos x="101" y="315"/>
                </a:cxn>
                <a:cxn ang="0">
                  <a:pos x="89" y="244"/>
                </a:cxn>
                <a:cxn ang="0">
                  <a:pos x="73" y="199"/>
                </a:cxn>
                <a:cxn ang="0">
                  <a:pos x="73" y="150"/>
                </a:cxn>
                <a:cxn ang="0">
                  <a:pos x="72" y="118"/>
                </a:cxn>
                <a:cxn ang="0">
                  <a:pos x="103" y="89"/>
                </a:cxn>
                <a:cxn ang="0">
                  <a:pos x="156" y="56"/>
                </a:cxn>
                <a:cxn ang="0">
                  <a:pos x="217" y="25"/>
                </a:cxn>
                <a:cxn ang="0">
                  <a:pos x="273" y="5"/>
                </a:cxn>
                <a:cxn ang="0">
                  <a:pos x="331" y="3"/>
                </a:cxn>
                <a:cxn ang="0">
                  <a:pos x="405" y="28"/>
                </a:cxn>
                <a:cxn ang="0">
                  <a:pos x="472" y="74"/>
                </a:cxn>
                <a:cxn ang="0">
                  <a:pos x="521" y="127"/>
                </a:cxn>
                <a:cxn ang="0">
                  <a:pos x="548" y="170"/>
                </a:cxn>
                <a:cxn ang="0">
                  <a:pos x="558" y="202"/>
                </a:cxn>
                <a:cxn ang="0">
                  <a:pos x="543" y="237"/>
                </a:cxn>
                <a:cxn ang="0">
                  <a:pos x="517" y="278"/>
                </a:cxn>
                <a:cxn ang="0">
                  <a:pos x="522" y="327"/>
                </a:cxn>
                <a:cxn ang="0">
                  <a:pos x="543" y="411"/>
                </a:cxn>
                <a:cxn ang="0">
                  <a:pos x="555" y="468"/>
                </a:cxn>
                <a:cxn ang="0">
                  <a:pos x="651" y="481"/>
                </a:cxn>
                <a:cxn ang="0">
                  <a:pos x="657" y="515"/>
                </a:cxn>
                <a:cxn ang="0">
                  <a:pos x="656" y="575"/>
                </a:cxn>
                <a:cxn ang="0">
                  <a:pos x="635" y="645"/>
                </a:cxn>
                <a:cxn ang="0">
                  <a:pos x="622" y="692"/>
                </a:cxn>
                <a:cxn ang="0">
                  <a:pos x="618" y="739"/>
                </a:cxn>
                <a:cxn ang="0">
                  <a:pos x="597" y="768"/>
                </a:cxn>
                <a:cxn ang="0">
                  <a:pos x="535" y="786"/>
                </a:cxn>
                <a:cxn ang="0">
                  <a:pos x="491" y="786"/>
                </a:cxn>
                <a:cxn ang="0">
                  <a:pos x="502" y="724"/>
                </a:cxn>
                <a:cxn ang="0">
                  <a:pos x="500" y="689"/>
                </a:cxn>
                <a:cxn ang="0">
                  <a:pos x="483" y="656"/>
                </a:cxn>
                <a:cxn ang="0">
                  <a:pos x="462" y="616"/>
                </a:cxn>
                <a:cxn ang="0">
                  <a:pos x="442" y="599"/>
                </a:cxn>
                <a:cxn ang="0">
                  <a:pos x="422" y="584"/>
                </a:cxn>
                <a:cxn ang="0">
                  <a:pos x="407" y="555"/>
                </a:cxn>
              </a:cxnLst>
              <a:rect l="txL" t="txT" r="txR" b="txB"/>
              <a:pathLst>
                <a:path w="661" h="788">
                  <a:moveTo>
                    <a:pt x="307" y="599"/>
                  </a:moveTo>
                  <a:lnTo>
                    <a:pt x="307" y="599"/>
                  </a:lnTo>
                  <a:lnTo>
                    <a:pt x="305" y="599"/>
                  </a:lnTo>
                  <a:lnTo>
                    <a:pt x="302" y="599"/>
                  </a:lnTo>
                  <a:lnTo>
                    <a:pt x="298" y="599"/>
                  </a:lnTo>
                  <a:lnTo>
                    <a:pt x="292" y="599"/>
                  </a:lnTo>
                  <a:lnTo>
                    <a:pt x="286" y="598"/>
                  </a:lnTo>
                  <a:lnTo>
                    <a:pt x="278" y="598"/>
                  </a:lnTo>
                  <a:lnTo>
                    <a:pt x="269" y="597"/>
                  </a:lnTo>
                  <a:lnTo>
                    <a:pt x="259" y="594"/>
                  </a:lnTo>
                  <a:lnTo>
                    <a:pt x="251" y="592"/>
                  </a:lnTo>
                  <a:lnTo>
                    <a:pt x="243" y="588"/>
                  </a:lnTo>
                  <a:lnTo>
                    <a:pt x="235" y="584"/>
                  </a:lnTo>
                  <a:lnTo>
                    <a:pt x="228" y="579"/>
                  </a:lnTo>
                  <a:lnTo>
                    <a:pt x="220" y="574"/>
                  </a:lnTo>
                  <a:lnTo>
                    <a:pt x="214" y="569"/>
                  </a:lnTo>
                  <a:lnTo>
                    <a:pt x="208" y="564"/>
                  </a:lnTo>
                  <a:lnTo>
                    <a:pt x="203" y="575"/>
                  </a:lnTo>
                  <a:lnTo>
                    <a:pt x="199" y="589"/>
                  </a:lnTo>
                  <a:lnTo>
                    <a:pt x="191" y="602"/>
                  </a:lnTo>
                  <a:lnTo>
                    <a:pt x="179" y="609"/>
                  </a:lnTo>
                  <a:lnTo>
                    <a:pt x="170" y="609"/>
                  </a:lnTo>
                  <a:lnTo>
                    <a:pt x="159" y="609"/>
                  </a:lnTo>
                  <a:lnTo>
                    <a:pt x="147" y="607"/>
                  </a:lnTo>
                  <a:lnTo>
                    <a:pt x="136" y="604"/>
                  </a:lnTo>
                  <a:lnTo>
                    <a:pt x="125" y="602"/>
                  </a:lnTo>
                  <a:lnTo>
                    <a:pt x="116" y="599"/>
                  </a:lnTo>
                  <a:lnTo>
                    <a:pt x="111" y="598"/>
                  </a:lnTo>
                  <a:lnTo>
                    <a:pt x="108" y="597"/>
                  </a:lnTo>
                  <a:lnTo>
                    <a:pt x="112" y="596"/>
                  </a:lnTo>
                  <a:lnTo>
                    <a:pt x="118" y="596"/>
                  </a:lnTo>
                  <a:lnTo>
                    <a:pt x="126" y="602"/>
                  </a:lnTo>
                  <a:lnTo>
                    <a:pt x="128" y="619"/>
                  </a:lnTo>
                  <a:lnTo>
                    <a:pt x="130" y="641"/>
                  </a:lnTo>
                  <a:lnTo>
                    <a:pt x="131" y="656"/>
                  </a:lnTo>
                  <a:lnTo>
                    <a:pt x="128" y="666"/>
                  </a:lnTo>
                  <a:lnTo>
                    <a:pt x="115" y="670"/>
                  </a:lnTo>
                  <a:lnTo>
                    <a:pt x="106" y="671"/>
                  </a:lnTo>
                  <a:lnTo>
                    <a:pt x="98" y="672"/>
                  </a:lnTo>
                  <a:lnTo>
                    <a:pt x="92" y="674"/>
                  </a:lnTo>
                  <a:lnTo>
                    <a:pt x="86" y="674"/>
                  </a:lnTo>
                  <a:lnTo>
                    <a:pt x="81" y="674"/>
                  </a:lnTo>
                  <a:lnTo>
                    <a:pt x="73" y="670"/>
                  </a:lnTo>
                  <a:lnTo>
                    <a:pt x="66" y="665"/>
                  </a:lnTo>
                  <a:lnTo>
                    <a:pt x="57" y="655"/>
                  </a:lnTo>
                  <a:lnTo>
                    <a:pt x="48" y="643"/>
                  </a:lnTo>
                  <a:lnTo>
                    <a:pt x="38" y="633"/>
                  </a:lnTo>
                  <a:lnTo>
                    <a:pt x="30" y="623"/>
                  </a:lnTo>
                  <a:lnTo>
                    <a:pt x="23" y="614"/>
                  </a:lnTo>
                  <a:lnTo>
                    <a:pt x="16" y="606"/>
                  </a:lnTo>
                  <a:lnTo>
                    <a:pt x="11" y="597"/>
                  </a:lnTo>
                  <a:lnTo>
                    <a:pt x="9" y="588"/>
                  </a:lnTo>
                  <a:lnTo>
                    <a:pt x="8" y="578"/>
                  </a:lnTo>
                  <a:lnTo>
                    <a:pt x="5" y="552"/>
                  </a:lnTo>
                  <a:lnTo>
                    <a:pt x="0" y="520"/>
                  </a:lnTo>
                  <a:lnTo>
                    <a:pt x="1" y="487"/>
                  </a:lnTo>
                  <a:lnTo>
                    <a:pt x="16" y="458"/>
                  </a:lnTo>
                  <a:lnTo>
                    <a:pt x="28" y="447"/>
                  </a:lnTo>
                  <a:lnTo>
                    <a:pt x="38" y="438"/>
                  </a:lnTo>
                  <a:lnTo>
                    <a:pt x="47" y="431"/>
                  </a:lnTo>
                  <a:lnTo>
                    <a:pt x="54" y="426"/>
                  </a:lnTo>
                  <a:lnTo>
                    <a:pt x="62" y="421"/>
                  </a:lnTo>
                  <a:lnTo>
                    <a:pt x="68" y="417"/>
                  </a:lnTo>
                  <a:lnTo>
                    <a:pt x="73" y="414"/>
                  </a:lnTo>
                  <a:lnTo>
                    <a:pt x="77" y="413"/>
                  </a:lnTo>
                  <a:lnTo>
                    <a:pt x="82" y="412"/>
                  </a:lnTo>
                  <a:lnTo>
                    <a:pt x="88" y="412"/>
                  </a:lnTo>
                  <a:lnTo>
                    <a:pt x="96" y="411"/>
                  </a:lnTo>
                  <a:lnTo>
                    <a:pt x="105" y="411"/>
                  </a:lnTo>
                  <a:lnTo>
                    <a:pt x="112" y="411"/>
                  </a:lnTo>
                  <a:lnTo>
                    <a:pt x="118" y="411"/>
                  </a:lnTo>
                  <a:lnTo>
                    <a:pt x="123" y="411"/>
                  </a:lnTo>
                  <a:lnTo>
                    <a:pt x="125" y="411"/>
                  </a:lnTo>
                  <a:lnTo>
                    <a:pt x="111" y="361"/>
                  </a:lnTo>
                  <a:lnTo>
                    <a:pt x="101" y="315"/>
                  </a:lnTo>
                  <a:lnTo>
                    <a:pt x="94" y="277"/>
                  </a:lnTo>
                  <a:lnTo>
                    <a:pt x="93" y="257"/>
                  </a:lnTo>
                  <a:lnTo>
                    <a:pt x="89" y="244"/>
                  </a:lnTo>
                  <a:lnTo>
                    <a:pt x="82" y="228"/>
                  </a:lnTo>
                  <a:lnTo>
                    <a:pt x="76" y="213"/>
                  </a:lnTo>
                  <a:lnTo>
                    <a:pt x="73" y="199"/>
                  </a:lnTo>
                  <a:lnTo>
                    <a:pt x="76" y="185"/>
                  </a:lnTo>
                  <a:lnTo>
                    <a:pt x="76" y="169"/>
                  </a:lnTo>
                  <a:lnTo>
                    <a:pt x="73" y="150"/>
                  </a:lnTo>
                  <a:lnTo>
                    <a:pt x="67" y="131"/>
                  </a:lnTo>
                  <a:lnTo>
                    <a:pt x="67" y="126"/>
                  </a:lnTo>
                  <a:lnTo>
                    <a:pt x="72" y="118"/>
                  </a:lnTo>
                  <a:lnTo>
                    <a:pt x="79" y="110"/>
                  </a:lnTo>
                  <a:lnTo>
                    <a:pt x="89" y="100"/>
                  </a:lnTo>
                  <a:lnTo>
                    <a:pt x="103" y="89"/>
                  </a:lnTo>
                  <a:lnTo>
                    <a:pt x="120" y="78"/>
                  </a:lnTo>
                  <a:lnTo>
                    <a:pt x="136" y="67"/>
                  </a:lnTo>
                  <a:lnTo>
                    <a:pt x="156" y="56"/>
                  </a:lnTo>
                  <a:lnTo>
                    <a:pt x="175" y="45"/>
                  </a:lnTo>
                  <a:lnTo>
                    <a:pt x="195" y="35"/>
                  </a:lnTo>
                  <a:lnTo>
                    <a:pt x="217" y="25"/>
                  </a:lnTo>
                  <a:lnTo>
                    <a:pt x="237" y="16"/>
                  </a:lnTo>
                  <a:lnTo>
                    <a:pt x="256" y="10"/>
                  </a:lnTo>
                  <a:lnTo>
                    <a:pt x="273" y="5"/>
                  </a:lnTo>
                  <a:lnTo>
                    <a:pt x="291" y="1"/>
                  </a:lnTo>
                  <a:lnTo>
                    <a:pt x="305" y="0"/>
                  </a:lnTo>
                  <a:lnTo>
                    <a:pt x="331" y="3"/>
                  </a:lnTo>
                  <a:lnTo>
                    <a:pt x="356" y="8"/>
                  </a:lnTo>
                  <a:lnTo>
                    <a:pt x="381" y="16"/>
                  </a:lnTo>
                  <a:lnTo>
                    <a:pt x="405" y="28"/>
                  </a:lnTo>
                  <a:lnTo>
                    <a:pt x="429" y="42"/>
                  </a:lnTo>
                  <a:lnTo>
                    <a:pt x="451" y="58"/>
                  </a:lnTo>
                  <a:lnTo>
                    <a:pt x="472" y="74"/>
                  </a:lnTo>
                  <a:lnTo>
                    <a:pt x="491" y="92"/>
                  </a:lnTo>
                  <a:lnTo>
                    <a:pt x="507" y="110"/>
                  </a:lnTo>
                  <a:lnTo>
                    <a:pt x="521" y="127"/>
                  </a:lnTo>
                  <a:lnTo>
                    <a:pt x="533" y="142"/>
                  </a:lnTo>
                  <a:lnTo>
                    <a:pt x="541" y="156"/>
                  </a:lnTo>
                  <a:lnTo>
                    <a:pt x="548" y="170"/>
                  </a:lnTo>
                  <a:lnTo>
                    <a:pt x="553" y="181"/>
                  </a:lnTo>
                  <a:lnTo>
                    <a:pt x="556" y="193"/>
                  </a:lnTo>
                  <a:lnTo>
                    <a:pt x="558" y="202"/>
                  </a:lnTo>
                  <a:lnTo>
                    <a:pt x="556" y="212"/>
                  </a:lnTo>
                  <a:lnTo>
                    <a:pt x="551" y="223"/>
                  </a:lnTo>
                  <a:lnTo>
                    <a:pt x="543" y="237"/>
                  </a:lnTo>
                  <a:lnTo>
                    <a:pt x="534" y="251"/>
                  </a:lnTo>
                  <a:lnTo>
                    <a:pt x="524" y="264"/>
                  </a:lnTo>
                  <a:lnTo>
                    <a:pt x="517" y="278"/>
                  </a:lnTo>
                  <a:lnTo>
                    <a:pt x="512" y="291"/>
                  </a:lnTo>
                  <a:lnTo>
                    <a:pt x="514" y="301"/>
                  </a:lnTo>
                  <a:lnTo>
                    <a:pt x="522" y="327"/>
                  </a:lnTo>
                  <a:lnTo>
                    <a:pt x="531" y="361"/>
                  </a:lnTo>
                  <a:lnTo>
                    <a:pt x="539" y="393"/>
                  </a:lnTo>
                  <a:lnTo>
                    <a:pt x="543" y="411"/>
                  </a:lnTo>
                  <a:lnTo>
                    <a:pt x="545" y="426"/>
                  </a:lnTo>
                  <a:lnTo>
                    <a:pt x="550" y="447"/>
                  </a:lnTo>
                  <a:lnTo>
                    <a:pt x="555" y="468"/>
                  </a:lnTo>
                  <a:lnTo>
                    <a:pt x="558" y="477"/>
                  </a:lnTo>
                  <a:lnTo>
                    <a:pt x="609" y="506"/>
                  </a:lnTo>
                  <a:lnTo>
                    <a:pt x="651" y="481"/>
                  </a:lnTo>
                  <a:lnTo>
                    <a:pt x="652" y="485"/>
                  </a:lnTo>
                  <a:lnTo>
                    <a:pt x="655" y="496"/>
                  </a:lnTo>
                  <a:lnTo>
                    <a:pt x="657" y="515"/>
                  </a:lnTo>
                  <a:lnTo>
                    <a:pt x="661" y="539"/>
                  </a:lnTo>
                  <a:lnTo>
                    <a:pt x="660" y="555"/>
                  </a:lnTo>
                  <a:lnTo>
                    <a:pt x="656" y="575"/>
                  </a:lnTo>
                  <a:lnTo>
                    <a:pt x="650" y="598"/>
                  </a:lnTo>
                  <a:lnTo>
                    <a:pt x="642" y="622"/>
                  </a:lnTo>
                  <a:lnTo>
                    <a:pt x="635" y="645"/>
                  </a:lnTo>
                  <a:lnTo>
                    <a:pt x="628" y="666"/>
                  </a:lnTo>
                  <a:lnTo>
                    <a:pt x="623" y="682"/>
                  </a:lnTo>
                  <a:lnTo>
                    <a:pt x="622" y="692"/>
                  </a:lnTo>
                  <a:lnTo>
                    <a:pt x="622" y="708"/>
                  </a:lnTo>
                  <a:lnTo>
                    <a:pt x="621" y="723"/>
                  </a:lnTo>
                  <a:lnTo>
                    <a:pt x="618" y="739"/>
                  </a:lnTo>
                  <a:lnTo>
                    <a:pt x="616" y="754"/>
                  </a:lnTo>
                  <a:lnTo>
                    <a:pt x="611" y="762"/>
                  </a:lnTo>
                  <a:lnTo>
                    <a:pt x="597" y="768"/>
                  </a:lnTo>
                  <a:lnTo>
                    <a:pt x="578" y="776"/>
                  </a:lnTo>
                  <a:lnTo>
                    <a:pt x="558" y="781"/>
                  </a:lnTo>
                  <a:lnTo>
                    <a:pt x="535" y="786"/>
                  </a:lnTo>
                  <a:lnTo>
                    <a:pt x="515" y="788"/>
                  </a:lnTo>
                  <a:lnTo>
                    <a:pt x="500" y="788"/>
                  </a:lnTo>
                  <a:lnTo>
                    <a:pt x="491" y="786"/>
                  </a:lnTo>
                  <a:lnTo>
                    <a:pt x="496" y="764"/>
                  </a:lnTo>
                  <a:lnTo>
                    <a:pt x="500" y="743"/>
                  </a:lnTo>
                  <a:lnTo>
                    <a:pt x="502" y="724"/>
                  </a:lnTo>
                  <a:lnTo>
                    <a:pt x="504" y="706"/>
                  </a:lnTo>
                  <a:lnTo>
                    <a:pt x="502" y="698"/>
                  </a:lnTo>
                  <a:lnTo>
                    <a:pt x="500" y="689"/>
                  </a:lnTo>
                  <a:lnTo>
                    <a:pt x="496" y="677"/>
                  </a:lnTo>
                  <a:lnTo>
                    <a:pt x="490" y="667"/>
                  </a:lnTo>
                  <a:lnTo>
                    <a:pt x="483" y="656"/>
                  </a:lnTo>
                  <a:lnTo>
                    <a:pt x="476" y="643"/>
                  </a:lnTo>
                  <a:lnTo>
                    <a:pt x="470" y="630"/>
                  </a:lnTo>
                  <a:lnTo>
                    <a:pt x="462" y="616"/>
                  </a:lnTo>
                  <a:lnTo>
                    <a:pt x="457" y="611"/>
                  </a:lnTo>
                  <a:lnTo>
                    <a:pt x="449" y="604"/>
                  </a:lnTo>
                  <a:lnTo>
                    <a:pt x="442" y="599"/>
                  </a:lnTo>
                  <a:lnTo>
                    <a:pt x="434" y="593"/>
                  </a:lnTo>
                  <a:lnTo>
                    <a:pt x="428" y="588"/>
                  </a:lnTo>
                  <a:lnTo>
                    <a:pt x="422" y="584"/>
                  </a:lnTo>
                  <a:lnTo>
                    <a:pt x="418" y="582"/>
                  </a:lnTo>
                  <a:lnTo>
                    <a:pt x="417" y="580"/>
                  </a:lnTo>
                  <a:lnTo>
                    <a:pt x="407" y="555"/>
                  </a:lnTo>
                  <a:lnTo>
                    <a:pt x="307" y="599"/>
                  </a:lnTo>
                  <a:close/>
                </a:path>
              </a:pathLst>
            </a:custGeom>
            <a:solidFill>
              <a:srgbClr val="E5A599"/>
            </a:solidFill>
            <a:ln w="9525">
              <a:noFill/>
            </a:ln>
          </p:spPr>
          <p:txBody>
            <a:bodyPr/>
            <a:p>
              <a:endParaRPr lang="zh-CN" altLang="en-US" dirty="0">
                <a:latin typeface="黑体" panose="02010609060101010101" pitchFamily="49" charset="-122"/>
              </a:endParaRPr>
            </a:p>
          </p:txBody>
        </p:sp>
        <p:sp>
          <p:nvSpPr>
            <p:cNvPr id="142352" name="未知"/>
            <p:cNvSpPr/>
            <p:nvPr/>
          </p:nvSpPr>
          <p:spPr>
            <a:xfrm>
              <a:off x="525" y="3"/>
              <a:ext cx="311" cy="172"/>
            </a:xfrm>
            <a:custGeom>
              <a:avLst/>
              <a:gdLst>
                <a:gd name="txL" fmla="*/ 0 w 622"/>
                <a:gd name="txT" fmla="*/ 0 h 344"/>
                <a:gd name="txR" fmla="*/ 622 w 622"/>
                <a:gd name="txB" fmla="*/ 344 h 344"/>
              </a:gdLst>
              <a:ahLst/>
              <a:cxnLst>
                <a:cxn ang="0">
                  <a:pos x="148" y="197"/>
                </a:cxn>
                <a:cxn ang="0">
                  <a:pos x="137" y="229"/>
                </a:cxn>
                <a:cxn ang="0">
                  <a:pos x="102" y="245"/>
                </a:cxn>
                <a:cxn ang="0">
                  <a:pos x="50" y="244"/>
                </a:cxn>
                <a:cxn ang="0">
                  <a:pos x="11" y="231"/>
                </a:cxn>
                <a:cxn ang="0">
                  <a:pos x="0" y="187"/>
                </a:cxn>
                <a:cxn ang="0">
                  <a:pos x="33" y="107"/>
                </a:cxn>
                <a:cxn ang="0">
                  <a:pos x="94" y="76"/>
                </a:cxn>
                <a:cxn ang="0">
                  <a:pos x="172" y="37"/>
                </a:cxn>
                <a:cxn ang="0">
                  <a:pos x="231" y="27"/>
                </a:cxn>
                <a:cxn ang="0">
                  <a:pos x="296" y="22"/>
                </a:cxn>
                <a:cxn ang="0">
                  <a:pos x="350" y="20"/>
                </a:cxn>
                <a:cxn ang="0">
                  <a:pos x="372" y="17"/>
                </a:cxn>
                <a:cxn ang="0">
                  <a:pos x="400" y="5"/>
                </a:cxn>
                <a:cxn ang="0">
                  <a:pos x="449" y="1"/>
                </a:cxn>
                <a:cxn ang="0">
                  <a:pos x="478" y="6"/>
                </a:cxn>
                <a:cxn ang="0">
                  <a:pos x="516" y="16"/>
                </a:cxn>
                <a:cxn ang="0">
                  <a:pos x="544" y="40"/>
                </a:cxn>
                <a:cxn ang="0">
                  <a:pos x="578" y="78"/>
                </a:cxn>
                <a:cxn ang="0">
                  <a:pos x="605" y="114"/>
                </a:cxn>
                <a:cxn ang="0">
                  <a:pos x="618" y="151"/>
                </a:cxn>
                <a:cxn ang="0">
                  <a:pos x="620" y="244"/>
                </a:cxn>
                <a:cxn ang="0">
                  <a:pos x="619" y="316"/>
                </a:cxn>
                <a:cxn ang="0">
                  <a:pos x="608" y="327"/>
                </a:cxn>
                <a:cxn ang="0">
                  <a:pos x="588" y="331"/>
                </a:cxn>
                <a:cxn ang="0">
                  <a:pos x="576" y="332"/>
                </a:cxn>
                <a:cxn ang="0">
                  <a:pos x="565" y="302"/>
                </a:cxn>
                <a:cxn ang="0">
                  <a:pos x="541" y="289"/>
                </a:cxn>
                <a:cxn ang="0">
                  <a:pos x="508" y="297"/>
                </a:cxn>
                <a:cxn ang="0">
                  <a:pos x="493" y="308"/>
                </a:cxn>
                <a:cxn ang="0">
                  <a:pos x="491" y="313"/>
                </a:cxn>
                <a:cxn ang="0">
                  <a:pos x="478" y="241"/>
                </a:cxn>
                <a:cxn ang="0">
                  <a:pos x="454" y="216"/>
                </a:cxn>
                <a:cxn ang="0">
                  <a:pos x="448" y="219"/>
                </a:cxn>
                <a:cxn ang="0">
                  <a:pos x="471" y="191"/>
                </a:cxn>
                <a:cxn ang="0">
                  <a:pos x="464" y="170"/>
                </a:cxn>
                <a:cxn ang="0">
                  <a:pos x="435" y="149"/>
                </a:cxn>
                <a:cxn ang="0">
                  <a:pos x="425" y="144"/>
                </a:cxn>
                <a:cxn ang="0">
                  <a:pos x="411" y="143"/>
                </a:cxn>
                <a:cxn ang="0">
                  <a:pos x="389" y="142"/>
                </a:cxn>
                <a:cxn ang="0">
                  <a:pos x="370" y="143"/>
                </a:cxn>
                <a:cxn ang="0">
                  <a:pos x="356" y="152"/>
                </a:cxn>
                <a:cxn ang="0">
                  <a:pos x="333" y="164"/>
                </a:cxn>
                <a:cxn ang="0">
                  <a:pos x="294" y="178"/>
                </a:cxn>
                <a:cxn ang="0">
                  <a:pos x="254" y="186"/>
                </a:cxn>
                <a:cxn ang="0">
                  <a:pos x="228" y="187"/>
                </a:cxn>
                <a:cxn ang="0">
                  <a:pos x="189" y="182"/>
                </a:cxn>
                <a:cxn ang="0">
                  <a:pos x="156" y="178"/>
                </a:cxn>
              </a:cxnLst>
              <a:rect l="txL" t="txT" r="txR" b="txB"/>
              <a:pathLst>
                <a:path w="622" h="344">
                  <a:moveTo>
                    <a:pt x="153" y="178"/>
                  </a:moveTo>
                  <a:lnTo>
                    <a:pt x="151" y="187"/>
                  </a:lnTo>
                  <a:lnTo>
                    <a:pt x="148" y="197"/>
                  </a:lnTo>
                  <a:lnTo>
                    <a:pt x="146" y="209"/>
                  </a:lnTo>
                  <a:lnTo>
                    <a:pt x="142" y="219"/>
                  </a:lnTo>
                  <a:lnTo>
                    <a:pt x="137" y="229"/>
                  </a:lnTo>
                  <a:lnTo>
                    <a:pt x="128" y="236"/>
                  </a:lnTo>
                  <a:lnTo>
                    <a:pt x="117" y="243"/>
                  </a:lnTo>
                  <a:lnTo>
                    <a:pt x="102" y="245"/>
                  </a:lnTo>
                  <a:lnTo>
                    <a:pt x="84" y="246"/>
                  </a:lnTo>
                  <a:lnTo>
                    <a:pt x="67" y="246"/>
                  </a:lnTo>
                  <a:lnTo>
                    <a:pt x="50" y="244"/>
                  </a:lnTo>
                  <a:lnTo>
                    <a:pt x="35" y="241"/>
                  </a:lnTo>
                  <a:lnTo>
                    <a:pt x="21" y="237"/>
                  </a:lnTo>
                  <a:lnTo>
                    <a:pt x="11" y="231"/>
                  </a:lnTo>
                  <a:lnTo>
                    <a:pt x="4" y="224"/>
                  </a:lnTo>
                  <a:lnTo>
                    <a:pt x="1" y="214"/>
                  </a:lnTo>
                  <a:lnTo>
                    <a:pt x="0" y="187"/>
                  </a:lnTo>
                  <a:lnTo>
                    <a:pt x="2" y="154"/>
                  </a:lnTo>
                  <a:lnTo>
                    <a:pt x="12" y="125"/>
                  </a:lnTo>
                  <a:lnTo>
                    <a:pt x="33" y="107"/>
                  </a:lnTo>
                  <a:lnTo>
                    <a:pt x="49" y="99"/>
                  </a:lnTo>
                  <a:lnTo>
                    <a:pt x="69" y="89"/>
                  </a:lnTo>
                  <a:lnTo>
                    <a:pt x="94" y="76"/>
                  </a:lnTo>
                  <a:lnTo>
                    <a:pt x="121" y="62"/>
                  </a:lnTo>
                  <a:lnTo>
                    <a:pt x="147" y="49"/>
                  </a:lnTo>
                  <a:lnTo>
                    <a:pt x="172" y="37"/>
                  </a:lnTo>
                  <a:lnTo>
                    <a:pt x="195" y="30"/>
                  </a:lnTo>
                  <a:lnTo>
                    <a:pt x="214" y="27"/>
                  </a:lnTo>
                  <a:lnTo>
                    <a:pt x="231" y="27"/>
                  </a:lnTo>
                  <a:lnTo>
                    <a:pt x="252" y="26"/>
                  </a:lnTo>
                  <a:lnTo>
                    <a:pt x="274" y="25"/>
                  </a:lnTo>
                  <a:lnTo>
                    <a:pt x="296" y="22"/>
                  </a:lnTo>
                  <a:lnTo>
                    <a:pt x="317" y="21"/>
                  </a:lnTo>
                  <a:lnTo>
                    <a:pt x="335" y="21"/>
                  </a:lnTo>
                  <a:lnTo>
                    <a:pt x="350" y="20"/>
                  </a:lnTo>
                  <a:lnTo>
                    <a:pt x="359" y="21"/>
                  </a:lnTo>
                  <a:lnTo>
                    <a:pt x="365" y="21"/>
                  </a:lnTo>
                  <a:lnTo>
                    <a:pt x="372" y="17"/>
                  </a:lnTo>
                  <a:lnTo>
                    <a:pt x="380" y="13"/>
                  </a:lnTo>
                  <a:lnTo>
                    <a:pt x="389" y="8"/>
                  </a:lnTo>
                  <a:lnTo>
                    <a:pt x="400" y="5"/>
                  </a:lnTo>
                  <a:lnTo>
                    <a:pt x="414" y="1"/>
                  </a:lnTo>
                  <a:lnTo>
                    <a:pt x="430" y="0"/>
                  </a:lnTo>
                  <a:lnTo>
                    <a:pt x="449" y="1"/>
                  </a:lnTo>
                  <a:lnTo>
                    <a:pt x="457" y="2"/>
                  </a:lnTo>
                  <a:lnTo>
                    <a:pt x="467" y="3"/>
                  </a:lnTo>
                  <a:lnTo>
                    <a:pt x="478" y="6"/>
                  </a:lnTo>
                  <a:lnTo>
                    <a:pt x="491" y="8"/>
                  </a:lnTo>
                  <a:lnTo>
                    <a:pt x="503" y="12"/>
                  </a:lnTo>
                  <a:lnTo>
                    <a:pt x="516" y="16"/>
                  </a:lnTo>
                  <a:lnTo>
                    <a:pt x="526" y="22"/>
                  </a:lnTo>
                  <a:lnTo>
                    <a:pt x="535" y="30"/>
                  </a:lnTo>
                  <a:lnTo>
                    <a:pt x="544" y="40"/>
                  </a:lnTo>
                  <a:lnTo>
                    <a:pt x="555" y="51"/>
                  </a:lnTo>
                  <a:lnTo>
                    <a:pt x="566" y="64"/>
                  </a:lnTo>
                  <a:lnTo>
                    <a:pt x="578" y="78"/>
                  </a:lnTo>
                  <a:lnTo>
                    <a:pt x="589" y="91"/>
                  </a:lnTo>
                  <a:lnTo>
                    <a:pt x="599" y="104"/>
                  </a:lnTo>
                  <a:lnTo>
                    <a:pt x="605" y="114"/>
                  </a:lnTo>
                  <a:lnTo>
                    <a:pt x="609" y="123"/>
                  </a:lnTo>
                  <a:lnTo>
                    <a:pt x="613" y="137"/>
                  </a:lnTo>
                  <a:lnTo>
                    <a:pt x="618" y="151"/>
                  </a:lnTo>
                  <a:lnTo>
                    <a:pt x="622" y="173"/>
                  </a:lnTo>
                  <a:lnTo>
                    <a:pt x="622" y="206"/>
                  </a:lnTo>
                  <a:lnTo>
                    <a:pt x="620" y="244"/>
                  </a:lnTo>
                  <a:lnTo>
                    <a:pt x="619" y="273"/>
                  </a:lnTo>
                  <a:lnTo>
                    <a:pt x="619" y="297"/>
                  </a:lnTo>
                  <a:lnTo>
                    <a:pt x="619" y="316"/>
                  </a:lnTo>
                  <a:lnTo>
                    <a:pt x="618" y="322"/>
                  </a:lnTo>
                  <a:lnTo>
                    <a:pt x="614" y="326"/>
                  </a:lnTo>
                  <a:lnTo>
                    <a:pt x="608" y="327"/>
                  </a:lnTo>
                  <a:lnTo>
                    <a:pt x="602" y="328"/>
                  </a:lnTo>
                  <a:lnTo>
                    <a:pt x="595" y="328"/>
                  </a:lnTo>
                  <a:lnTo>
                    <a:pt x="588" y="331"/>
                  </a:lnTo>
                  <a:lnTo>
                    <a:pt x="581" y="336"/>
                  </a:lnTo>
                  <a:lnTo>
                    <a:pt x="578" y="344"/>
                  </a:lnTo>
                  <a:lnTo>
                    <a:pt x="576" y="332"/>
                  </a:lnTo>
                  <a:lnTo>
                    <a:pt x="574" y="321"/>
                  </a:lnTo>
                  <a:lnTo>
                    <a:pt x="570" y="310"/>
                  </a:lnTo>
                  <a:lnTo>
                    <a:pt x="565" y="302"/>
                  </a:lnTo>
                  <a:lnTo>
                    <a:pt x="559" y="295"/>
                  </a:lnTo>
                  <a:lnTo>
                    <a:pt x="550" y="292"/>
                  </a:lnTo>
                  <a:lnTo>
                    <a:pt x="541" y="289"/>
                  </a:lnTo>
                  <a:lnTo>
                    <a:pt x="529" y="290"/>
                  </a:lnTo>
                  <a:lnTo>
                    <a:pt x="517" y="293"/>
                  </a:lnTo>
                  <a:lnTo>
                    <a:pt x="508" y="297"/>
                  </a:lnTo>
                  <a:lnTo>
                    <a:pt x="501" y="300"/>
                  </a:lnTo>
                  <a:lnTo>
                    <a:pt x="497" y="304"/>
                  </a:lnTo>
                  <a:lnTo>
                    <a:pt x="493" y="308"/>
                  </a:lnTo>
                  <a:lnTo>
                    <a:pt x="492" y="310"/>
                  </a:lnTo>
                  <a:lnTo>
                    <a:pt x="491" y="312"/>
                  </a:lnTo>
                  <a:lnTo>
                    <a:pt x="491" y="313"/>
                  </a:lnTo>
                  <a:lnTo>
                    <a:pt x="490" y="283"/>
                  </a:lnTo>
                  <a:lnTo>
                    <a:pt x="484" y="260"/>
                  </a:lnTo>
                  <a:lnTo>
                    <a:pt x="478" y="241"/>
                  </a:lnTo>
                  <a:lnTo>
                    <a:pt x="471" y="226"/>
                  </a:lnTo>
                  <a:lnTo>
                    <a:pt x="463" y="217"/>
                  </a:lnTo>
                  <a:lnTo>
                    <a:pt x="454" y="216"/>
                  </a:lnTo>
                  <a:lnTo>
                    <a:pt x="448" y="220"/>
                  </a:lnTo>
                  <a:lnTo>
                    <a:pt x="445" y="222"/>
                  </a:lnTo>
                  <a:lnTo>
                    <a:pt x="448" y="219"/>
                  </a:lnTo>
                  <a:lnTo>
                    <a:pt x="453" y="211"/>
                  </a:lnTo>
                  <a:lnTo>
                    <a:pt x="462" y="201"/>
                  </a:lnTo>
                  <a:lnTo>
                    <a:pt x="471" y="191"/>
                  </a:lnTo>
                  <a:lnTo>
                    <a:pt x="473" y="185"/>
                  </a:lnTo>
                  <a:lnTo>
                    <a:pt x="471" y="177"/>
                  </a:lnTo>
                  <a:lnTo>
                    <a:pt x="464" y="170"/>
                  </a:lnTo>
                  <a:lnTo>
                    <a:pt x="454" y="162"/>
                  </a:lnTo>
                  <a:lnTo>
                    <a:pt x="445" y="154"/>
                  </a:lnTo>
                  <a:lnTo>
                    <a:pt x="435" y="149"/>
                  </a:lnTo>
                  <a:lnTo>
                    <a:pt x="429" y="146"/>
                  </a:lnTo>
                  <a:lnTo>
                    <a:pt x="427" y="144"/>
                  </a:lnTo>
                  <a:lnTo>
                    <a:pt x="425" y="144"/>
                  </a:lnTo>
                  <a:lnTo>
                    <a:pt x="422" y="144"/>
                  </a:lnTo>
                  <a:lnTo>
                    <a:pt x="418" y="143"/>
                  </a:lnTo>
                  <a:lnTo>
                    <a:pt x="411" y="143"/>
                  </a:lnTo>
                  <a:lnTo>
                    <a:pt x="404" y="143"/>
                  </a:lnTo>
                  <a:lnTo>
                    <a:pt x="396" y="142"/>
                  </a:lnTo>
                  <a:lnTo>
                    <a:pt x="389" y="142"/>
                  </a:lnTo>
                  <a:lnTo>
                    <a:pt x="381" y="142"/>
                  </a:lnTo>
                  <a:lnTo>
                    <a:pt x="375" y="142"/>
                  </a:lnTo>
                  <a:lnTo>
                    <a:pt x="370" y="143"/>
                  </a:lnTo>
                  <a:lnTo>
                    <a:pt x="365" y="146"/>
                  </a:lnTo>
                  <a:lnTo>
                    <a:pt x="361" y="148"/>
                  </a:lnTo>
                  <a:lnTo>
                    <a:pt x="356" y="152"/>
                  </a:lnTo>
                  <a:lnTo>
                    <a:pt x="351" y="156"/>
                  </a:lnTo>
                  <a:lnTo>
                    <a:pt x="343" y="159"/>
                  </a:lnTo>
                  <a:lnTo>
                    <a:pt x="333" y="164"/>
                  </a:lnTo>
                  <a:lnTo>
                    <a:pt x="322" y="170"/>
                  </a:lnTo>
                  <a:lnTo>
                    <a:pt x="308" y="173"/>
                  </a:lnTo>
                  <a:lnTo>
                    <a:pt x="294" y="178"/>
                  </a:lnTo>
                  <a:lnTo>
                    <a:pt x="281" y="181"/>
                  </a:lnTo>
                  <a:lnTo>
                    <a:pt x="267" y="183"/>
                  </a:lnTo>
                  <a:lnTo>
                    <a:pt x="254" y="186"/>
                  </a:lnTo>
                  <a:lnTo>
                    <a:pt x="244" y="187"/>
                  </a:lnTo>
                  <a:lnTo>
                    <a:pt x="236" y="187"/>
                  </a:lnTo>
                  <a:lnTo>
                    <a:pt x="228" y="187"/>
                  </a:lnTo>
                  <a:lnTo>
                    <a:pt x="216" y="186"/>
                  </a:lnTo>
                  <a:lnTo>
                    <a:pt x="202" y="185"/>
                  </a:lnTo>
                  <a:lnTo>
                    <a:pt x="189" y="182"/>
                  </a:lnTo>
                  <a:lnTo>
                    <a:pt x="175" y="181"/>
                  </a:lnTo>
                  <a:lnTo>
                    <a:pt x="163" y="180"/>
                  </a:lnTo>
                  <a:lnTo>
                    <a:pt x="156" y="178"/>
                  </a:lnTo>
                  <a:lnTo>
                    <a:pt x="153" y="178"/>
                  </a:lnTo>
                  <a:close/>
                </a:path>
              </a:pathLst>
            </a:custGeom>
            <a:solidFill>
              <a:srgbClr val="FF4C00"/>
            </a:solidFill>
            <a:ln w="9525">
              <a:noFill/>
            </a:ln>
          </p:spPr>
          <p:txBody>
            <a:bodyPr/>
            <a:p>
              <a:endParaRPr lang="zh-CN" altLang="en-US" dirty="0">
                <a:latin typeface="黑体" panose="02010609060101010101" pitchFamily="49" charset="-122"/>
              </a:endParaRPr>
            </a:p>
          </p:txBody>
        </p:sp>
        <p:sp>
          <p:nvSpPr>
            <p:cNvPr id="142353" name="未知"/>
            <p:cNvSpPr/>
            <p:nvPr/>
          </p:nvSpPr>
          <p:spPr>
            <a:xfrm>
              <a:off x="0" y="552"/>
              <a:ext cx="1095" cy="684"/>
            </a:xfrm>
            <a:custGeom>
              <a:avLst/>
              <a:gdLst>
                <a:gd name="txL" fmla="*/ 0 w 2190"/>
                <a:gd name="txT" fmla="*/ 0 h 1369"/>
                <a:gd name="txR" fmla="*/ 2190 w 2190"/>
                <a:gd name="txB" fmla="*/ 1369 h 1369"/>
              </a:gdLst>
              <a:ahLst/>
              <a:cxnLst>
                <a:cxn ang="0">
                  <a:pos x="2190" y="680"/>
                </a:cxn>
                <a:cxn ang="0">
                  <a:pos x="2167" y="608"/>
                </a:cxn>
                <a:cxn ang="0">
                  <a:pos x="2167" y="571"/>
                </a:cxn>
                <a:cxn ang="0">
                  <a:pos x="2171" y="544"/>
                </a:cxn>
                <a:cxn ang="0">
                  <a:pos x="2133" y="509"/>
                </a:cxn>
                <a:cxn ang="0">
                  <a:pos x="2009" y="446"/>
                </a:cxn>
                <a:cxn ang="0">
                  <a:pos x="1872" y="387"/>
                </a:cxn>
                <a:cxn ang="0">
                  <a:pos x="1742" y="329"/>
                </a:cxn>
                <a:cxn ang="0">
                  <a:pos x="1605" y="266"/>
                </a:cxn>
                <a:cxn ang="0">
                  <a:pos x="1470" y="203"/>
                </a:cxn>
                <a:cxn ang="0">
                  <a:pos x="1344" y="144"/>
                </a:cxn>
                <a:cxn ang="0">
                  <a:pos x="1238" y="92"/>
                </a:cxn>
                <a:cxn ang="0">
                  <a:pos x="1162" y="53"/>
                </a:cxn>
                <a:cxn ang="0">
                  <a:pos x="1121" y="31"/>
                </a:cxn>
                <a:cxn ang="0">
                  <a:pos x="1084" y="71"/>
                </a:cxn>
                <a:cxn ang="0">
                  <a:pos x="1024" y="95"/>
                </a:cxn>
                <a:cxn ang="0">
                  <a:pos x="963" y="67"/>
                </a:cxn>
                <a:cxn ang="0">
                  <a:pos x="916" y="14"/>
                </a:cxn>
                <a:cxn ang="0">
                  <a:pos x="877" y="0"/>
                </a:cxn>
                <a:cxn ang="0">
                  <a:pos x="788" y="3"/>
                </a:cxn>
                <a:cxn ang="0">
                  <a:pos x="667" y="7"/>
                </a:cxn>
                <a:cxn ang="0">
                  <a:pos x="528" y="13"/>
                </a:cxn>
                <a:cxn ang="0">
                  <a:pos x="385" y="20"/>
                </a:cxn>
                <a:cxn ang="0">
                  <a:pos x="253" y="29"/>
                </a:cxn>
                <a:cxn ang="0">
                  <a:pos x="144" y="37"/>
                </a:cxn>
                <a:cxn ang="0">
                  <a:pos x="76" y="46"/>
                </a:cxn>
                <a:cxn ang="0">
                  <a:pos x="20" y="54"/>
                </a:cxn>
                <a:cxn ang="0">
                  <a:pos x="29" y="54"/>
                </a:cxn>
                <a:cxn ang="0">
                  <a:pos x="12" y="46"/>
                </a:cxn>
                <a:cxn ang="0">
                  <a:pos x="2" y="198"/>
                </a:cxn>
                <a:cxn ang="0">
                  <a:pos x="31" y="295"/>
                </a:cxn>
                <a:cxn ang="0">
                  <a:pos x="63" y="350"/>
                </a:cxn>
                <a:cxn ang="0">
                  <a:pos x="60" y="539"/>
                </a:cxn>
                <a:cxn ang="0">
                  <a:pos x="98" y="579"/>
                </a:cxn>
                <a:cxn ang="0">
                  <a:pos x="156" y="554"/>
                </a:cxn>
                <a:cxn ang="0">
                  <a:pos x="313" y="615"/>
                </a:cxn>
                <a:cxn ang="0">
                  <a:pos x="419" y="684"/>
                </a:cxn>
                <a:cxn ang="0">
                  <a:pos x="499" y="762"/>
                </a:cxn>
                <a:cxn ang="0">
                  <a:pos x="589" y="854"/>
                </a:cxn>
                <a:cxn ang="0">
                  <a:pos x="721" y="971"/>
                </a:cxn>
                <a:cxn ang="0">
                  <a:pos x="876" y="1112"/>
                </a:cxn>
                <a:cxn ang="0">
                  <a:pos x="1019" y="1242"/>
                </a:cxn>
                <a:cxn ang="0">
                  <a:pos x="1112" y="1326"/>
                </a:cxn>
                <a:cxn ang="0">
                  <a:pos x="1143" y="1364"/>
                </a:cxn>
                <a:cxn ang="0">
                  <a:pos x="1157" y="1369"/>
                </a:cxn>
                <a:cxn ang="0">
                  <a:pos x="1201" y="1352"/>
                </a:cxn>
                <a:cxn ang="0">
                  <a:pos x="1242" y="1336"/>
                </a:cxn>
                <a:cxn ang="0">
                  <a:pos x="1296" y="1299"/>
                </a:cxn>
                <a:cxn ang="0">
                  <a:pos x="1362" y="1219"/>
                </a:cxn>
                <a:cxn ang="0">
                  <a:pos x="1433" y="1103"/>
                </a:cxn>
                <a:cxn ang="0">
                  <a:pos x="1494" y="1021"/>
                </a:cxn>
                <a:cxn ang="0">
                  <a:pos x="1552" y="966"/>
                </a:cxn>
                <a:cxn ang="0">
                  <a:pos x="1619" y="928"/>
                </a:cxn>
                <a:cxn ang="0">
                  <a:pos x="1704" y="894"/>
                </a:cxn>
                <a:cxn ang="0">
                  <a:pos x="1799" y="863"/>
                </a:cxn>
                <a:cxn ang="0">
                  <a:pos x="1889" y="839"/>
                </a:cxn>
                <a:cxn ang="0">
                  <a:pos x="1963" y="824"/>
                </a:cxn>
                <a:cxn ang="0">
                  <a:pos x="2063" y="795"/>
                </a:cxn>
                <a:cxn ang="0">
                  <a:pos x="2157" y="735"/>
                </a:cxn>
              </a:cxnLst>
              <a:rect l="txL" t="txT" r="txR" b="txB"/>
              <a:pathLst>
                <a:path w="2190" h="1369">
                  <a:moveTo>
                    <a:pt x="2170" y="727"/>
                  </a:moveTo>
                  <a:lnTo>
                    <a:pt x="2184" y="713"/>
                  </a:lnTo>
                  <a:lnTo>
                    <a:pt x="2190" y="696"/>
                  </a:lnTo>
                  <a:lnTo>
                    <a:pt x="2190" y="680"/>
                  </a:lnTo>
                  <a:lnTo>
                    <a:pt x="2186" y="662"/>
                  </a:lnTo>
                  <a:lnTo>
                    <a:pt x="2181" y="645"/>
                  </a:lnTo>
                  <a:lnTo>
                    <a:pt x="2174" y="627"/>
                  </a:lnTo>
                  <a:lnTo>
                    <a:pt x="2167" y="608"/>
                  </a:lnTo>
                  <a:lnTo>
                    <a:pt x="2164" y="592"/>
                  </a:lnTo>
                  <a:lnTo>
                    <a:pt x="2164" y="584"/>
                  </a:lnTo>
                  <a:lnTo>
                    <a:pt x="2165" y="577"/>
                  </a:lnTo>
                  <a:lnTo>
                    <a:pt x="2167" y="571"/>
                  </a:lnTo>
                  <a:lnTo>
                    <a:pt x="2170" y="564"/>
                  </a:lnTo>
                  <a:lnTo>
                    <a:pt x="2171" y="558"/>
                  </a:lnTo>
                  <a:lnTo>
                    <a:pt x="2172" y="552"/>
                  </a:lnTo>
                  <a:lnTo>
                    <a:pt x="2171" y="544"/>
                  </a:lnTo>
                  <a:lnTo>
                    <a:pt x="2167" y="537"/>
                  </a:lnTo>
                  <a:lnTo>
                    <a:pt x="2160" y="529"/>
                  </a:lnTo>
                  <a:lnTo>
                    <a:pt x="2149" y="519"/>
                  </a:lnTo>
                  <a:lnTo>
                    <a:pt x="2133" y="509"/>
                  </a:lnTo>
                  <a:lnTo>
                    <a:pt x="2112" y="496"/>
                  </a:lnTo>
                  <a:lnTo>
                    <a:pt x="2084" y="481"/>
                  </a:lnTo>
                  <a:lnTo>
                    <a:pt x="2050" y="465"/>
                  </a:lnTo>
                  <a:lnTo>
                    <a:pt x="2009" y="446"/>
                  </a:lnTo>
                  <a:lnTo>
                    <a:pt x="1958" y="425"/>
                  </a:lnTo>
                  <a:lnTo>
                    <a:pt x="1931" y="413"/>
                  </a:lnTo>
                  <a:lnTo>
                    <a:pt x="1902" y="401"/>
                  </a:lnTo>
                  <a:lnTo>
                    <a:pt x="1872" y="387"/>
                  </a:lnTo>
                  <a:lnTo>
                    <a:pt x="1840" y="373"/>
                  </a:lnTo>
                  <a:lnTo>
                    <a:pt x="1809" y="359"/>
                  </a:lnTo>
                  <a:lnTo>
                    <a:pt x="1776" y="344"/>
                  </a:lnTo>
                  <a:lnTo>
                    <a:pt x="1742" y="329"/>
                  </a:lnTo>
                  <a:lnTo>
                    <a:pt x="1708" y="314"/>
                  </a:lnTo>
                  <a:lnTo>
                    <a:pt x="1674" y="299"/>
                  </a:lnTo>
                  <a:lnTo>
                    <a:pt x="1640" y="282"/>
                  </a:lnTo>
                  <a:lnTo>
                    <a:pt x="1605" y="266"/>
                  </a:lnTo>
                  <a:lnTo>
                    <a:pt x="1571" y="251"/>
                  </a:lnTo>
                  <a:lnTo>
                    <a:pt x="1537" y="234"/>
                  </a:lnTo>
                  <a:lnTo>
                    <a:pt x="1503" y="218"/>
                  </a:lnTo>
                  <a:lnTo>
                    <a:pt x="1470" y="203"/>
                  </a:lnTo>
                  <a:lnTo>
                    <a:pt x="1437" y="188"/>
                  </a:lnTo>
                  <a:lnTo>
                    <a:pt x="1405" y="173"/>
                  </a:lnTo>
                  <a:lnTo>
                    <a:pt x="1374" y="158"/>
                  </a:lnTo>
                  <a:lnTo>
                    <a:pt x="1344" y="144"/>
                  </a:lnTo>
                  <a:lnTo>
                    <a:pt x="1316" y="130"/>
                  </a:lnTo>
                  <a:lnTo>
                    <a:pt x="1289" y="116"/>
                  </a:lnTo>
                  <a:lnTo>
                    <a:pt x="1262" y="104"/>
                  </a:lnTo>
                  <a:lnTo>
                    <a:pt x="1238" y="92"/>
                  </a:lnTo>
                  <a:lnTo>
                    <a:pt x="1217" y="81"/>
                  </a:lnTo>
                  <a:lnTo>
                    <a:pt x="1196" y="71"/>
                  </a:lnTo>
                  <a:lnTo>
                    <a:pt x="1178" y="61"/>
                  </a:lnTo>
                  <a:lnTo>
                    <a:pt x="1162" y="53"/>
                  </a:lnTo>
                  <a:lnTo>
                    <a:pt x="1148" y="46"/>
                  </a:lnTo>
                  <a:lnTo>
                    <a:pt x="1136" y="39"/>
                  </a:lnTo>
                  <a:lnTo>
                    <a:pt x="1126" y="34"/>
                  </a:lnTo>
                  <a:lnTo>
                    <a:pt x="1121" y="31"/>
                  </a:lnTo>
                  <a:lnTo>
                    <a:pt x="1118" y="28"/>
                  </a:lnTo>
                  <a:lnTo>
                    <a:pt x="1107" y="44"/>
                  </a:lnTo>
                  <a:lnTo>
                    <a:pt x="1096" y="58"/>
                  </a:lnTo>
                  <a:lnTo>
                    <a:pt x="1084" y="71"/>
                  </a:lnTo>
                  <a:lnTo>
                    <a:pt x="1070" y="81"/>
                  </a:lnTo>
                  <a:lnTo>
                    <a:pt x="1055" y="88"/>
                  </a:lnTo>
                  <a:lnTo>
                    <a:pt x="1039" y="93"/>
                  </a:lnTo>
                  <a:lnTo>
                    <a:pt x="1024" y="95"/>
                  </a:lnTo>
                  <a:lnTo>
                    <a:pt x="1009" y="92"/>
                  </a:lnTo>
                  <a:lnTo>
                    <a:pt x="994" y="86"/>
                  </a:lnTo>
                  <a:lnTo>
                    <a:pt x="978" y="77"/>
                  </a:lnTo>
                  <a:lnTo>
                    <a:pt x="963" y="67"/>
                  </a:lnTo>
                  <a:lnTo>
                    <a:pt x="948" y="54"/>
                  </a:lnTo>
                  <a:lnTo>
                    <a:pt x="934" y="42"/>
                  </a:lnTo>
                  <a:lnTo>
                    <a:pt x="924" y="28"/>
                  </a:lnTo>
                  <a:lnTo>
                    <a:pt x="916" y="14"/>
                  </a:lnTo>
                  <a:lnTo>
                    <a:pt x="914" y="2"/>
                  </a:lnTo>
                  <a:lnTo>
                    <a:pt x="905" y="2"/>
                  </a:lnTo>
                  <a:lnTo>
                    <a:pt x="892" y="0"/>
                  </a:lnTo>
                  <a:lnTo>
                    <a:pt x="877" y="0"/>
                  </a:lnTo>
                  <a:lnTo>
                    <a:pt x="858" y="0"/>
                  </a:lnTo>
                  <a:lnTo>
                    <a:pt x="838" y="2"/>
                  </a:lnTo>
                  <a:lnTo>
                    <a:pt x="814" y="2"/>
                  </a:lnTo>
                  <a:lnTo>
                    <a:pt x="788" y="3"/>
                  </a:lnTo>
                  <a:lnTo>
                    <a:pt x="760" y="3"/>
                  </a:lnTo>
                  <a:lnTo>
                    <a:pt x="731" y="4"/>
                  </a:lnTo>
                  <a:lnTo>
                    <a:pt x="700" y="5"/>
                  </a:lnTo>
                  <a:lnTo>
                    <a:pt x="667" y="7"/>
                  </a:lnTo>
                  <a:lnTo>
                    <a:pt x="634" y="8"/>
                  </a:lnTo>
                  <a:lnTo>
                    <a:pt x="599" y="9"/>
                  </a:lnTo>
                  <a:lnTo>
                    <a:pt x="564" y="12"/>
                  </a:lnTo>
                  <a:lnTo>
                    <a:pt x="528" y="13"/>
                  </a:lnTo>
                  <a:lnTo>
                    <a:pt x="492" y="14"/>
                  </a:lnTo>
                  <a:lnTo>
                    <a:pt x="457" y="17"/>
                  </a:lnTo>
                  <a:lnTo>
                    <a:pt x="420" y="19"/>
                  </a:lnTo>
                  <a:lnTo>
                    <a:pt x="385" y="20"/>
                  </a:lnTo>
                  <a:lnTo>
                    <a:pt x="351" y="23"/>
                  </a:lnTo>
                  <a:lnTo>
                    <a:pt x="317" y="24"/>
                  </a:lnTo>
                  <a:lnTo>
                    <a:pt x="284" y="27"/>
                  </a:lnTo>
                  <a:lnTo>
                    <a:pt x="253" y="29"/>
                  </a:lnTo>
                  <a:lnTo>
                    <a:pt x="222" y="31"/>
                  </a:lnTo>
                  <a:lnTo>
                    <a:pt x="195" y="33"/>
                  </a:lnTo>
                  <a:lnTo>
                    <a:pt x="168" y="36"/>
                  </a:lnTo>
                  <a:lnTo>
                    <a:pt x="144" y="37"/>
                  </a:lnTo>
                  <a:lnTo>
                    <a:pt x="123" y="39"/>
                  </a:lnTo>
                  <a:lnTo>
                    <a:pt x="104" y="42"/>
                  </a:lnTo>
                  <a:lnTo>
                    <a:pt x="89" y="43"/>
                  </a:lnTo>
                  <a:lnTo>
                    <a:pt x="76" y="46"/>
                  </a:lnTo>
                  <a:lnTo>
                    <a:pt x="66" y="47"/>
                  </a:lnTo>
                  <a:lnTo>
                    <a:pt x="41" y="52"/>
                  </a:lnTo>
                  <a:lnTo>
                    <a:pt x="26" y="54"/>
                  </a:lnTo>
                  <a:lnTo>
                    <a:pt x="20" y="54"/>
                  </a:lnTo>
                  <a:lnTo>
                    <a:pt x="20" y="53"/>
                  </a:lnTo>
                  <a:lnTo>
                    <a:pt x="24" y="52"/>
                  </a:lnTo>
                  <a:lnTo>
                    <a:pt x="27" y="52"/>
                  </a:lnTo>
                  <a:lnTo>
                    <a:pt x="29" y="54"/>
                  </a:lnTo>
                  <a:lnTo>
                    <a:pt x="27" y="59"/>
                  </a:lnTo>
                  <a:lnTo>
                    <a:pt x="20" y="61"/>
                  </a:lnTo>
                  <a:lnTo>
                    <a:pt x="16" y="49"/>
                  </a:lnTo>
                  <a:lnTo>
                    <a:pt x="12" y="46"/>
                  </a:lnTo>
                  <a:lnTo>
                    <a:pt x="8" y="72"/>
                  </a:lnTo>
                  <a:lnTo>
                    <a:pt x="3" y="117"/>
                  </a:lnTo>
                  <a:lnTo>
                    <a:pt x="0" y="158"/>
                  </a:lnTo>
                  <a:lnTo>
                    <a:pt x="2" y="198"/>
                  </a:lnTo>
                  <a:lnTo>
                    <a:pt x="15" y="238"/>
                  </a:lnTo>
                  <a:lnTo>
                    <a:pt x="26" y="270"/>
                  </a:lnTo>
                  <a:lnTo>
                    <a:pt x="29" y="286"/>
                  </a:lnTo>
                  <a:lnTo>
                    <a:pt x="31" y="295"/>
                  </a:lnTo>
                  <a:lnTo>
                    <a:pt x="46" y="309"/>
                  </a:lnTo>
                  <a:lnTo>
                    <a:pt x="63" y="326"/>
                  </a:lnTo>
                  <a:lnTo>
                    <a:pt x="65" y="341"/>
                  </a:lnTo>
                  <a:lnTo>
                    <a:pt x="63" y="350"/>
                  </a:lnTo>
                  <a:lnTo>
                    <a:pt x="60" y="354"/>
                  </a:lnTo>
                  <a:lnTo>
                    <a:pt x="61" y="383"/>
                  </a:lnTo>
                  <a:lnTo>
                    <a:pt x="61" y="453"/>
                  </a:lnTo>
                  <a:lnTo>
                    <a:pt x="60" y="539"/>
                  </a:lnTo>
                  <a:lnTo>
                    <a:pt x="56" y="611"/>
                  </a:lnTo>
                  <a:lnTo>
                    <a:pt x="78" y="603"/>
                  </a:lnTo>
                  <a:lnTo>
                    <a:pt x="90" y="592"/>
                  </a:lnTo>
                  <a:lnTo>
                    <a:pt x="98" y="579"/>
                  </a:lnTo>
                  <a:lnTo>
                    <a:pt x="105" y="567"/>
                  </a:lnTo>
                  <a:lnTo>
                    <a:pt x="114" y="558"/>
                  </a:lnTo>
                  <a:lnTo>
                    <a:pt x="131" y="553"/>
                  </a:lnTo>
                  <a:lnTo>
                    <a:pt x="156" y="554"/>
                  </a:lnTo>
                  <a:lnTo>
                    <a:pt x="195" y="566"/>
                  </a:lnTo>
                  <a:lnTo>
                    <a:pt x="239" y="582"/>
                  </a:lnTo>
                  <a:lnTo>
                    <a:pt x="278" y="598"/>
                  </a:lnTo>
                  <a:lnTo>
                    <a:pt x="313" y="615"/>
                  </a:lnTo>
                  <a:lnTo>
                    <a:pt x="343" y="631"/>
                  </a:lnTo>
                  <a:lnTo>
                    <a:pt x="371" y="649"/>
                  </a:lnTo>
                  <a:lnTo>
                    <a:pt x="396" y="666"/>
                  </a:lnTo>
                  <a:lnTo>
                    <a:pt x="419" y="684"/>
                  </a:lnTo>
                  <a:lnTo>
                    <a:pt x="440" y="703"/>
                  </a:lnTo>
                  <a:lnTo>
                    <a:pt x="460" y="722"/>
                  </a:lnTo>
                  <a:lnTo>
                    <a:pt x="479" y="742"/>
                  </a:lnTo>
                  <a:lnTo>
                    <a:pt x="499" y="762"/>
                  </a:lnTo>
                  <a:lnTo>
                    <a:pt x="520" y="783"/>
                  </a:lnTo>
                  <a:lnTo>
                    <a:pt x="541" y="806"/>
                  </a:lnTo>
                  <a:lnTo>
                    <a:pt x="564" y="830"/>
                  </a:lnTo>
                  <a:lnTo>
                    <a:pt x="589" y="854"/>
                  </a:lnTo>
                  <a:lnTo>
                    <a:pt x="618" y="880"/>
                  </a:lnTo>
                  <a:lnTo>
                    <a:pt x="649" y="908"/>
                  </a:lnTo>
                  <a:lnTo>
                    <a:pt x="684" y="938"/>
                  </a:lnTo>
                  <a:lnTo>
                    <a:pt x="721" y="971"/>
                  </a:lnTo>
                  <a:lnTo>
                    <a:pt x="759" y="1006"/>
                  </a:lnTo>
                  <a:lnTo>
                    <a:pt x="798" y="1041"/>
                  </a:lnTo>
                  <a:lnTo>
                    <a:pt x="837" y="1077"/>
                  </a:lnTo>
                  <a:lnTo>
                    <a:pt x="876" y="1112"/>
                  </a:lnTo>
                  <a:lnTo>
                    <a:pt x="915" y="1147"/>
                  </a:lnTo>
                  <a:lnTo>
                    <a:pt x="951" y="1180"/>
                  </a:lnTo>
                  <a:lnTo>
                    <a:pt x="987" y="1213"/>
                  </a:lnTo>
                  <a:lnTo>
                    <a:pt x="1019" y="1242"/>
                  </a:lnTo>
                  <a:lnTo>
                    <a:pt x="1048" y="1269"/>
                  </a:lnTo>
                  <a:lnTo>
                    <a:pt x="1075" y="1292"/>
                  </a:lnTo>
                  <a:lnTo>
                    <a:pt x="1096" y="1311"/>
                  </a:lnTo>
                  <a:lnTo>
                    <a:pt x="1112" y="1326"/>
                  </a:lnTo>
                  <a:lnTo>
                    <a:pt x="1124" y="1336"/>
                  </a:lnTo>
                  <a:lnTo>
                    <a:pt x="1136" y="1349"/>
                  </a:lnTo>
                  <a:lnTo>
                    <a:pt x="1141" y="1357"/>
                  </a:lnTo>
                  <a:lnTo>
                    <a:pt x="1143" y="1364"/>
                  </a:lnTo>
                  <a:lnTo>
                    <a:pt x="1143" y="1367"/>
                  </a:lnTo>
                  <a:lnTo>
                    <a:pt x="1143" y="1369"/>
                  </a:lnTo>
                  <a:lnTo>
                    <a:pt x="1146" y="1369"/>
                  </a:lnTo>
                  <a:lnTo>
                    <a:pt x="1157" y="1369"/>
                  </a:lnTo>
                  <a:lnTo>
                    <a:pt x="1175" y="1369"/>
                  </a:lnTo>
                  <a:lnTo>
                    <a:pt x="1183" y="1362"/>
                  </a:lnTo>
                  <a:lnTo>
                    <a:pt x="1192" y="1357"/>
                  </a:lnTo>
                  <a:lnTo>
                    <a:pt x="1201" y="1352"/>
                  </a:lnTo>
                  <a:lnTo>
                    <a:pt x="1209" y="1349"/>
                  </a:lnTo>
                  <a:lnTo>
                    <a:pt x="1219" y="1345"/>
                  </a:lnTo>
                  <a:lnTo>
                    <a:pt x="1231" y="1341"/>
                  </a:lnTo>
                  <a:lnTo>
                    <a:pt x="1242" y="1336"/>
                  </a:lnTo>
                  <a:lnTo>
                    <a:pt x="1255" y="1330"/>
                  </a:lnTo>
                  <a:lnTo>
                    <a:pt x="1267" y="1321"/>
                  </a:lnTo>
                  <a:lnTo>
                    <a:pt x="1281" y="1312"/>
                  </a:lnTo>
                  <a:lnTo>
                    <a:pt x="1296" y="1299"/>
                  </a:lnTo>
                  <a:lnTo>
                    <a:pt x="1311" y="1284"/>
                  </a:lnTo>
                  <a:lnTo>
                    <a:pt x="1328" y="1267"/>
                  </a:lnTo>
                  <a:lnTo>
                    <a:pt x="1344" y="1244"/>
                  </a:lnTo>
                  <a:lnTo>
                    <a:pt x="1362" y="1219"/>
                  </a:lnTo>
                  <a:lnTo>
                    <a:pt x="1381" y="1189"/>
                  </a:lnTo>
                  <a:lnTo>
                    <a:pt x="1400" y="1157"/>
                  </a:lnTo>
                  <a:lnTo>
                    <a:pt x="1417" y="1130"/>
                  </a:lnTo>
                  <a:lnTo>
                    <a:pt x="1433" y="1103"/>
                  </a:lnTo>
                  <a:lnTo>
                    <a:pt x="1450" y="1079"/>
                  </a:lnTo>
                  <a:lnTo>
                    <a:pt x="1465" y="1058"/>
                  </a:lnTo>
                  <a:lnTo>
                    <a:pt x="1479" y="1039"/>
                  </a:lnTo>
                  <a:lnTo>
                    <a:pt x="1494" y="1021"/>
                  </a:lnTo>
                  <a:lnTo>
                    <a:pt x="1508" y="1005"/>
                  </a:lnTo>
                  <a:lnTo>
                    <a:pt x="1522" y="991"/>
                  </a:lnTo>
                  <a:lnTo>
                    <a:pt x="1537" y="978"/>
                  </a:lnTo>
                  <a:lnTo>
                    <a:pt x="1552" y="966"/>
                  </a:lnTo>
                  <a:lnTo>
                    <a:pt x="1567" y="956"/>
                  </a:lnTo>
                  <a:lnTo>
                    <a:pt x="1583" y="946"/>
                  </a:lnTo>
                  <a:lnTo>
                    <a:pt x="1601" y="937"/>
                  </a:lnTo>
                  <a:lnTo>
                    <a:pt x="1619" y="928"/>
                  </a:lnTo>
                  <a:lnTo>
                    <a:pt x="1639" y="919"/>
                  </a:lnTo>
                  <a:lnTo>
                    <a:pt x="1660" y="910"/>
                  </a:lnTo>
                  <a:lnTo>
                    <a:pt x="1682" y="903"/>
                  </a:lnTo>
                  <a:lnTo>
                    <a:pt x="1704" y="894"/>
                  </a:lnTo>
                  <a:lnTo>
                    <a:pt x="1728" y="885"/>
                  </a:lnTo>
                  <a:lnTo>
                    <a:pt x="1752" y="878"/>
                  </a:lnTo>
                  <a:lnTo>
                    <a:pt x="1776" y="870"/>
                  </a:lnTo>
                  <a:lnTo>
                    <a:pt x="1799" y="863"/>
                  </a:lnTo>
                  <a:lnTo>
                    <a:pt x="1822" y="856"/>
                  </a:lnTo>
                  <a:lnTo>
                    <a:pt x="1845" y="850"/>
                  </a:lnTo>
                  <a:lnTo>
                    <a:pt x="1868" y="844"/>
                  </a:lnTo>
                  <a:lnTo>
                    <a:pt x="1889" y="839"/>
                  </a:lnTo>
                  <a:lnTo>
                    <a:pt x="1911" y="834"/>
                  </a:lnTo>
                  <a:lnTo>
                    <a:pt x="1930" y="830"/>
                  </a:lnTo>
                  <a:lnTo>
                    <a:pt x="1947" y="826"/>
                  </a:lnTo>
                  <a:lnTo>
                    <a:pt x="1963" y="824"/>
                  </a:lnTo>
                  <a:lnTo>
                    <a:pt x="1977" y="822"/>
                  </a:lnTo>
                  <a:lnTo>
                    <a:pt x="2005" y="817"/>
                  </a:lnTo>
                  <a:lnTo>
                    <a:pt x="2034" y="807"/>
                  </a:lnTo>
                  <a:lnTo>
                    <a:pt x="2063" y="795"/>
                  </a:lnTo>
                  <a:lnTo>
                    <a:pt x="2091" y="780"/>
                  </a:lnTo>
                  <a:lnTo>
                    <a:pt x="2117" y="763"/>
                  </a:lnTo>
                  <a:lnTo>
                    <a:pt x="2140" y="748"/>
                  </a:lnTo>
                  <a:lnTo>
                    <a:pt x="2157" y="735"/>
                  </a:lnTo>
                  <a:lnTo>
                    <a:pt x="2170" y="727"/>
                  </a:lnTo>
                  <a:close/>
                </a:path>
              </a:pathLst>
            </a:custGeom>
            <a:solidFill>
              <a:srgbClr val="994C00"/>
            </a:solidFill>
            <a:ln w="9525">
              <a:noFill/>
            </a:ln>
          </p:spPr>
          <p:txBody>
            <a:bodyPr/>
            <a:p>
              <a:endParaRPr lang="zh-CN" altLang="en-US" dirty="0">
                <a:latin typeface="黑体" panose="02010609060101010101" pitchFamily="49" charset="-122"/>
              </a:endParaRPr>
            </a:p>
          </p:txBody>
        </p:sp>
        <p:sp>
          <p:nvSpPr>
            <p:cNvPr id="142354" name="未知"/>
            <p:cNvSpPr/>
            <p:nvPr/>
          </p:nvSpPr>
          <p:spPr>
            <a:xfrm>
              <a:off x="146" y="574"/>
              <a:ext cx="408" cy="153"/>
            </a:xfrm>
            <a:custGeom>
              <a:avLst/>
              <a:gdLst>
                <a:gd name="txL" fmla="*/ 0 w 817"/>
                <a:gd name="txT" fmla="*/ 0 h 308"/>
                <a:gd name="txR" fmla="*/ 817 w 817"/>
                <a:gd name="txB" fmla="*/ 308 h 308"/>
              </a:gdLst>
              <a:ahLst/>
              <a:cxnLst>
                <a:cxn ang="0">
                  <a:pos x="503" y="308"/>
                </a:cxn>
                <a:cxn ang="0">
                  <a:pos x="459" y="296"/>
                </a:cxn>
                <a:cxn ang="0">
                  <a:pos x="413" y="276"/>
                </a:cxn>
                <a:cxn ang="0">
                  <a:pos x="375" y="256"/>
                </a:cxn>
                <a:cxn ang="0">
                  <a:pos x="350" y="242"/>
                </a:cxn>
                <a:cxn ang="0">
                  <a:pos x="324" y="226"/>
                </a:cxn>
                <a:cxn ang="0">
                  <a:pos x="301" y="208"/>
                </a:cxn>
                <a:cxn ang="0">
                  <a:pos x="287" y="197"/>
                </a:cxn>
                <a:cxn ang="0">
                  <a:pos x="282" y="193"/>
                </a:cxn>
                <a:cxn ang="0">
                  <a:pos x="265" y="179"/>
                </a:cxn>
                <a:cxn ang="0">
                  <a:pos x="241" y="175"/>
                </a:cxn>
                <a:cxn ang="0">
                  <a:pos x="224" y="169"/>
                </a:cxn>
                <a:cxn ang="0">
                  <a:pos x="199" y="158"/>
                </a:cxn>
                <a:cxn ang="0">
                  <a:pos x="158" y="144"/>
                </a:cxn>
                <a:cxn ang="0">
                  <a:pos x="102" y="125"/>
                </a:cxn>
                <a:cxn ang="0">
                  <a:pos x="54" y="104"/>
                </a:cxn>
                <a:cxn ang="0">
                  <a:pos x="20" y="86"/>
                </a:cxn>
                <a:cxn ang="0">
                  <a:pos x="2" y="73"/>
                </a:cxn>
                <a:cxn ang="0">
                  <a:pos x="0" y="71"/>
                </a:cxn>
                <a:cxn ang="0">
                  <a:pos x="2" y="65"/>
                </a:cxn>
                <a:cxn ang="0">
                  <a:pos x="10" y="56"/>
                </a:cxn>
                <a:cxn ang="0">
                  <a:pos x="26" y="49"/>
                </a:cxn>
                <a:cxn ang="0">
                  <a:pos x="56" y="47"/>
                </a:cxn>
                <a:cxn ang="0">
                  <a:pos x="102" y="42"/>
                </a:cxn>
                <a:cxn ang="0">
                  <a:pos x="152" y="34"/>
                </a:cxn>
                <a:cxn ang="0">
                  <a:pos x="194" y="29"/>
                </a:cxn>
                <a:cxn ang="0">
                  <a:pos x="215" y="28"/>
                </a:cxn>
                <a:cxn ang="0">
                  <a:pos x="240" y="27"/>
                </a:cxn>
                <a:cxn ang="0">
                  <a:pos x="274" y="24"/>
                </a:cxn>
                <a:cxn ang="0">
                  <a:pos x="316" y="21"/>
                </a:cxn>
                <a:cxn ang="0">
                  <a:pos x="358" y="17"/>
                </a:cxn>
                <a:cxn ang="0">
                  <a:pos x="399" y="13"/>
                </a:cxn>
                <a:cxn ang="0">
                  <a:pos x="433" y="10"/>
                </a:cxn>
                <a:cxn ang="0">
                  <a:pos x="457" y="9"/>
                </a:cxn>
                <a:cxn ang="0">
                  <a:pos x="471" y="8"/>
                </a:cxn>
                <a:cxn ang="0">
                  <a:pos x="479" y="4"/>
                </a:cxn>
                <a:cxn ang="0">
                  <a:pos x="488" y="0"/>
                </a:cxn>
                <a:cxn ang="0">
                  <a:pos x="503" y="4"/>
                </a:cxn>
                <a:cxn ang="0">
                  <a:pos x="531" y="17"/>
                </a:cxn>
                <a:cxn ang="0">
                  <a:pos x="564" y="31"/>
                </a:cxn>
                <a:cxn ang="0">
                  <a:pos x="598" y="46"/>
                </a:cxn>
                <a:cxn ang="0">
                  <a:pos x="625" y="60"/>
                </a:cxn>
                <a:cxn ang="0">
                  <a:pos x="647" y="73"/>
                </a:cxn>
                <a:cxn ang="0">
                  <a:pos x="676" y="87"/>
                </a:cxn>
                <a:cxn ang="0">
                  <a:pos x="710" y="100"/>
                </a:cxn>
                <a:cxn ang="0">
                  <a:pos x="737" y="114"/>
                </a:cxn>
                <a:cxn ang="0">
                  <a:pos x="754" y="126"/>
                </a:cxn>
                <a:cxn ang="0">
                  <a:pos x="771" y="138"/>
                </a:cxn>
                <a:cxn ang="0">
                  <a:pos x="789" y="148"/>
                </a:cxn>
                <a:cxn ang="0">
                  <a:pos x="803" y="158"/>
                </a:cxn>
                <a:cxn ang="0">
                  <a:pos x="815" y="173"/>
                </a:cxn>
                <a:cxn ang="0">
                  <a:pos x="815" y="185"/>
                </a:cxn>
                <a:cxn ang="0">
                  <a:pos x="799" y="216"/>
                </a:cxn>
                <a:cxn ang="0">
                  <a:pos x="794" y="221"/>
                </a:cxn>
                <a:cxn ang="0">
                  <a:pos x="780" y="229"/>
                </a:cxn>
                <a:cxn ang="0">
                  <a:pos x="741" y="247"/>
                </a:cxn>
                <a:cxn ang="0">
                  <a:pos x="702" y="258"/>
                </a:cxn>
                <a:cxn ang="0">
                  <a:pos x="669" y="266"/>
                </a:cxn>
                <a:cxn ang="0">
                  <a:pos x="651" y="274"/>
                </a:cxn>
                <a:cxn ang="0">
                  <a:pos x="628" y="281"/>
                </a:cxn>
                <a:cxn ang="0">
                  <a:pos x="589" y="291"/>
                </a:cxn>
                <a:cxn ang="0">
                  <a:pos x="549" y="300"/>
                </a:cxn>
                <a:cxn ang="0">
                  <a:pos x="521" y="306"/>
                </a:cxn>
              </a:cxnLst>
              <a:rect l="txL" t="txT" r="txR" b="txB"/>
              <a:pathLst>
                <a:path w="817" h="308">
                  <a:moveTo>
                    <a:pt x="521" y="306"/>
                  </a:moveTo>
                  <a:lnTo>
                    <a:pt x="503" y="308"/>
                  </a:lnTo>
                  <a:lnTo>
                    <a:pt x="482" y="302"/>
                  </a:lnTo>
                  <a:lnTo>
                    <a:pt x="459" y="296"/>
                  </a:lnTo>
                  <a:lnTo>
                    <a:pt x="435" y="286"/>
                  </a:lnTo>
                  <a:lnTo>
                    <a:pt x="413" y="276"/>
                  </a:lnTo>
                  <a:lnTo>
                    <a:pt x="392" y="265"/>
                  </a:lnTo>
                  <a:lnTo>
                    <a:pt x="375" y="256"/>
                  </a:lnTo>
                  <a:lnTo>
                    <a:pt x="361" y="248"/>
                  </a:lnTo>
                  <a:lnTo>
                    <a:pt x="350" y="242"/>
                  </a:lnTo>
                  <a:lnTo>
                    <a:pt x="337" y="235"/>
                  </a:lnTo>
                  <a:lnTo>
                    <a:pt x="324" y="226"/>
                  </a:lnTo>
                  <a:lnTo>
                    <a:pt x="312" y="217"/>
                  </a:lnTo>
                  <a:lnTo>
                    <a:pt x="301" y="208"/>
                  </a:lnTo>
                  <a:lnTo>
                    <a:pt x="292" y="202"/>
                  </a:lnTo>
                  <a:lnTo>
                    <a:pt x="287" y="197"/>
                  </a:lnTo>
                  <a:lnTo>
                    <a:pt x="284" y="195"/>
                  </a:lnTo>
                  <a:lnTo>
                    <a:pt x="282" y="193"/>
                  </a:lnTo>
                  <a:lnTo>
                    <a:pt x="277" y="185"/>
                  </a:lnTo>
                  <a:lnTo>
                    <a:pt x="265" y="179"/>
                  </a:lnTo>
                  <a:lnTo>
                    <a:pt x="250" y="177"/>
                  </a:lnTo>
                  <a:lnTo>
                    <a:pt x="241" y="175"/>
                  </a:lnTo>
                  <a:lnTo>
                    <a:pt x="233" y="173"/>
                  </a:lnTo>
                  <a:lnTo>
                    <a:pt x="224" y="169"/>
                  </a:lnTo>
                  <a:lnTo>
                    <a:pt x="212" y="164"/>
                  </a:lnTo>
                  <a:lnTo>
                    <a:pt x="199" y="158"/>
                  </a:lnTo>
                  <a:lnTo>
                    <a:pt x="181" y="151"/>
                  </a:lnTo>
                  <a:lnTo>
                    <a:pt x="158" y="144"/>
                  </a:lnTo>
                  <a:lnTo>
                    <a:pt x="131" y="135"/>
                  </a:lnTo>
                  <a:lnTo>
                    <a:pt x="102" y="125"/>
                  </a:lnTo>
                  <a:lnTo>
                    <a:pt x="75" y="115"/>
                  </a:lnTo>
                  <a:lnTo>
                    <a:pt x="54" y="104"/>
                  </a:lnTo>
                  <a:lnTo>
                    <a:pt x="35" y="94"/>
                  </a:lnTo>
                  <a:lnTo>
                    <a:pt x="20" y="86"/>
                  </a:lnTo>
                  <a:lnTo>
                    <a:pt x="8" y="78"/>
                  </a:lnTo>
                  <a:lnTo>
                    <a:pt x="2" y="73"/>
                  </a:lnTo>
                  <a:lnTo>
                    <a:pt x="0" y="72"/>
                  </a:lnTo>
                  <a:lnTo>
                    <a:pt x="0" y="71"/>
                  </a:lnTo>
                  <a:lnTo>
                    <a:pt x="0" y="68"/>
                  </a:lnTo>
                  <a:lnTo>
                    <a:pt x="2" y="65"/>
                  </a:lnTo>
                  <a:lnTo>
                    <a:pt x="5" y="60"/>
                  </a:lnTo>
                  <a:lnTo>
                    <a:pt x="10" y="56"/>
                  </a:lnTo>
                  <a:lnTo>
                    <a:pt x="16" y="52"/>
                  </a:lnTo>
                  <a:lnTo>
                    <a:pt x="26" y="49"/>
                  </a:lnTo>
                  <a:lnTo>
                    <a:pt x="39" y="48"/>
                  </a:lnTo>
                  <a:lnTo>
                    <a:pt x="56" y="47"/>
                  </a:lnTo>
                  <a:lnTo>
                    <a:pt x="78" y="44"/>
                  </a:lnTo>
                  <a:lnTo>
                    <a:pt x="102" y="42"/>
                  </a:lnTo>
                  <a:lnTo>
                    <a:pt x="127" y="38"/>
                  </a:lnTo>
                  <a:lnTo>
                    <a:pt x="152" y="34"/>
                  </a:lnTo>
                  <a:lnTo>
                    <a:pt x="175" y="31"/>
                  </a:lnTo>
                  <a:lnTo>
                    <a:pt x="194" y="29"/>
                  </a:lnTo>
                  <a:lnTo>
                    <a:pt x="207" y="28"/>
                  </a:lnTo>
                  <a:lnTo>
                    <a:pt x="215" y="28"/>
                  </a:lnTo>
                  <a:lnTo>
                    <a:pt x="226" y="27"/>
                  </a:lnTo>
                  <a:lnTo>
                    <a:pt x="240" y="27"/>
                  </a:lnTo>
                  <a:lnTo>
                    <a:pt x="257" y="26"/>
                  </a:lnTo>
                  <a:lnTo>
                    <a:pt x="274" y="24"/>
                  </a:lnTo>
                  <a:lnTo>
                    <a:pt x="294" y="22"/>
                  </a:lnTo>
                  <a:lnTo>
                    <a:pt x="316" y="21"/>
                  </a:lnTo>
                  <a:lnTo>
                    <a:pt x="337" y="18"/>
                  </a:lnTo>
                  <a:lnTo>
                    <a:pt x="358" y="17"/>
                  </a:lnTo>
                  <a:lnTo>
                    <a:pt x="379" y="15"/>
                  </a:lnTo>
                  <a:lnTo>
                    <a:pt x="399" y="13"/>
                  </a:lnTo>
                  <a:lnTo>
                    <a:pt x="418" y="12"/>
                  </a:lnTo>
                  <a:lnTo>
                    <a:pt x="433" y="10"/>
                  </a:lnTo>
                  <a:lnTo>
                    <a:pt x="447" y="10"/>
                  </a:lnTo>
                  <a:lnTo>
                    <a:pt x="457" y="9"/>
                  </a:lnTo>
                  <a:lnTo>
                    <a:pt x="463" y="9"/>
                  </a:lnTo>
                  <a:lnTo>
                    <a:pt x="471" y="8"/>
                  </a:lnTo>
                  <a:lnTo>
                    <a:pt x="476" y="7"/>
                  </a:lnTo>
                  <a:lnTo>
                    <a:pt x="479" y="4"/>
                  </a:lnTo>
                  <a:lnTo>
                    <a:pt x="484" y="2"/>
                  </a:lnTo>
                  <a:lnTo>
                    <a:pt x="488" y="0"/>
                  </a:lnTo>
                  <a:lnTo>
                    <a:pt x="494" y="2"/>
                  </a:lnTo>
                  <a:lnTo>
                    <a:pt x="503" y="4"/>
                  </a:lnTo>
                  <a:lnTo>
                    <a:pt x="516" y="9"/>
                  </a:lnTo>
                  <a:lnTo>
                    <a:pt x="531" y="17"/>
                  </a:lnTo>
                  <a:lnTo>
                    <a:pt x="547" y="23"/>
                  </a:lnTo>
                  <a:lnTo>
                    <a:pt x="564" y="31"/>
                  </a:lnTo>
                  <a:lnTo>
                    <a:pt x="581" y="38"/>
                  </a:lnTo>
                  <a:lnTo>
                    <a:pt x="598" y="46"/>
                  </a:lnTo>
                  <a:lnTo>
                    <a:pt x="612" y="53"/>
                  </a:lnTo>
                  <a:lnTo>
                    <a:pt x="625" y="60"/>
                  </a:lnTo>
                  <a:lnTo>
                    <a:pt x="635" y="67"/>
                  </a:lnTo>
                  <a:lnTo>
                    <a:pt x="647" y="73"/>
                  </a:lnTo>
                  <a:lnTo>
                    <a:pt x="661" y="81"/>
                  </a:lnTo>
                  <a:lnTo>
                    <a:pt x="676" y="87"/>
                  </a:lnTo>
                  <a:lnTo>
                    <a:pt x="693" y="94"/>
                  </a:lnTo>
                  <a:lnTo>
                    <a:pt x="710" y="100"/>
                  </a:lnTo>
                  <a:lnTo>
                    <a:pt x="725" y="106"/>
                  </a:lnTo>
                  <a:lnTo>
                    <a:pt x="737" y="114"/>
                  </a:lnTo>
                  <a:lnTo>
                    <a:pt x="746" y="120"/>
                  </a:lnTo>
                  <a:lnTo>
                    <a:pt x="754" y="126"/>
                  </a:lnTo>
                  <a:lnTo>
                    <a:pt x="763" y="133"/>
                  </a:lnTo>
                  <a:lnTo>
                    <a:pt x="771" y="138"/>
                  </a:lnTo>
                  <a:lnTo>
                    <a:pt x="780" y="143"/>
                  </a:lnTo>
                  <a:lnTo>
                    <a:pt x="789" y="148"/>
                  </a:lnTo>
                  <a:lnTo>
                    <a:pt x="797" y="153"/>
                  </a:lnTo>
                  <a:lnTo>
                    <a:pt x="803" y="158"/>
                  </a:lnTo>
                  <a:lnTo>
                    <a:pt x="809" y="163"/>
                  </a:lnTo>
                  <a:lnTo>
                    <a:pt x="815" y="173"/>
                  </a:lnTo>
                  <a:lnTo>
                    <a:pt x="817" y="180"/>
                  </a:lnTo>
                  <a:lnTo>
                    <a:pt x="815" y="185"/>
                  </a:lnTo>
                  <a:lnTo>
                    <a:pt x="814" y="187"/>
                  </a:lnTo>
                  <a:lnTo>
                    <a:pt x="799" y="216"/>
                  </a:lnTo>
                  <a:lnTo>
                    <a:pt x="798" y="217"/>
                  </a:lnTo>
                  <a:lnTo>
                    <a:pt x="794" y="221"/>
                  </a:lnTo>
                  <a:lnTo>
                    <a:pt x="789" y="224"/>
                  </a:lnTo>
                  <a:lnTo>
                    <a:pt x="780" y="229"/>
                  </a:lnTo>
                  <a:lnTo>
                    <a:pt x="761" y="238"/>
                  </a:lnTo>
                  <a:lnTo>
                    <a:pt x="741" y="247"/>
                  </a:lnTo>
                  <a:lnTo>
                    <a:pt x="721" y="253"/>
                  </a:lnTo>
                  <a:lnTo>
                    <a:pt x="702" y="258"/>
                  </a:lnTo>
                  <a:lnTo>
                    <a:pt x="685" y="262"/>
                  </a:lnTo>
                  <a:lnTo>
                    <a:pt x="669" y="266"/>
                  </a:lnTo>
                  <a:lnTo>
                    <a:pt x="658" y="270"/>
                  </a:lnTo>
                  <a:lnTo>
                    <a:pt x="651" y="274"/>
                  </a:lnTo>
                  <a:lnTo>
                    <a:pt x="642" y="277"/>
                  </a:lnTo>
                  <a:lnTo>
                    <a:pt x="628" y="281"/>
                  </a:lnTo>
                  <a:lnTo>
                    <a:pt x="609" y="286"/>
                  </a:lnTo>
                  <a:lnTo>
                    <a:pt x="589" y="291"/>
                  </a:lnTo>
                  <a:lnTo>
                    <a:pt x="569" y="296"/>
                  </a:lnTo>
                  <a:lnTo>
                    <a:pt x="549" y="300"/>
                  </a:lnTo>
                  <a:lnTo>
                    <a:pt x="532" y="304"/>
                  </a:lnTo>
                  <a:lnTo>
                    <a:pt x="521" y="306"/>
                  </a:lnTo>
                  <a:close/>
                </a:path>
              </a:pathLst>
            </a:custGeom>
            <a:solidFill>
              <a:srgbClr val="F2CC0C"/>
            </a:solidFill>
            <a:ln w="9525">
              <a:noFill/>
            </a:ln>
          </p:spPr>
          <p:txBody>
            <a:bodyPr/>
            <a:p>
              <a:endParaRPr lang="zh-CN" altLang="en-US" dirty="0">
                <a:latin typeface="黑体" panose="02010609060101010101" pitchFamily="49" charset="-122"/>
              </a:endParaRPr>
            </a:p>
          </p:txBody>
        </p:sp>
        <p:sp>
          <p:nvSpPr>
            <p:cNvPr id="142355" name="未知"/>
            <p:cNvSpPr/>
            <p:nvPr/>
          </p:nvSpPr>
          <p:spPr>
            <a:xfrm>
              <a:off x="504" y="655"/>
              <a:ext cx="244" cy="203"/>
            </a:xfrm>
            <a:custGeom>
              <a:avLst/>
              <a:gdLst>
                <a:gd name="txL" fmla="*/ 0 w 487"/>
                <a:gd name="txT" fmla="*/ 0 h 406"/>
                <a:gd name="txR" fmla="*/ 487 w 487"/>
                <a:gd name="txB" fmla="*/ 406 h 406"/>
              </a:gdLst>
              <a:ahLst/>
              <a:cxnLst>
                <a:cxn ang="0">
                  <a:pos x="145" y="4"/>
                </a:cxn>
                <a:cxn ang="0">
                  <a:pos x="195" y="0"/>
                </a:cxn>
                <a:cxn ang="0">
                  <a:pos x="239" y="0"/>
                </a:cxn>
                <a:cxn ang="0">
                  <a:pos x="271" y="0"/>
                </a:cxn>
                <a:cxn ang="0">
                  <a:pos x="290" y="0"/>
                </a:cxn>
                <a:cxn ang="0">
                  <a:pos x="325" y="0"/>
                </a:cxn>
                <a:cxn ang="0">
                  <a:pos x="366" y="4"/>
                </a:cxn>
                <a:cxn ang="0">
                  <a:pos x="402" y="14"/>
                </a:cxn>
                <a:cxn ang="0">
                  <a:pos x="422" y="44"/>
                </a:cxn>
                <a:cxn ang="0">
                  <a:pos x="437" y="100"/>
                </a:cxn>
                <a:cxn ang="0">
                  <a:pos x="454" y="147"/>
                </a:cxn>
                <a:cxn ang="0">
                  <a:pos x="471" y="213"/>
                </a:cxn>
                <a:cxn ang="0">
                  <a:pos x="483" y="289"/>
                </a:cxn>
                <a:cxn ang="0">
                  <a:pos x="487" y="351"/>
                </a:cxn>
                <a:cxn ang="0">
                  <a:pos x="476" y="379"/>
                </a:cxn>
                <a:cxn ang="0">
                  <a:pos x="462" y="394"/>
                </a:cxn>
                <a:cxn ang="0">
                  <a:pos x="443" y="403"/>
                </a:cxn>
                <a:cxn ang="0">
                  <a:pos x="413" y="406"/>
                </a:cxn>
                <a:cxn ang="0">
                  <a:pos x="379" y="406"/>
                </a:cxn>
                <a:cxn ang="0">
                  <a:pos x="349" y="404"/>
                </a:cxn>
                <a:cxn ang="0">
                  <a:pos x="316" y="401"/>
                </a:cxn>
                <a:cxn ang="0">
                  <a:pos x="282" y="398"/>
                </a:cxn>
                <a:cxn ang="0">
                  <a:pos x="248" y="394"/>
                </a:cxn>
                <a:cxn ang="0">
                  <a:pos x="217" y="391"/>
                </a:cxn>
                <a:cxn ang="0">
                  <a:pos x="190" y="389"/>
                </a:cxn>
                <a:cxn ang="0">
                  <a:pos x="170" y="387"/>
                </a:cxn>
                <a:cxn ang="0">
                  <a:pos x="149" y="389"/>
                </a:cxn>
                <a:cxn ang="0">
                  <a:pos x="104" y="386"/>
                </a:cxn>
                <a:cxn ang="0">
                  <a:pos x="53" y="381"/>
                </a:cxn>
                <a:cxn ang="0">
                  <a:pos x="14" y="374"/>
                </a:cxn>
                <a:cxn ang="0">
                  <a:pos x="0" y="351"/>
                </a:cxn>
                <a:cxn ang="0">
                  <a:pos x="4" y="291"/>
                </a:cxn>
                <a:cxn ang="0">
                  <a:pos x="6" y="253"/>
                </a:cxn>
                <a:cxn ang="0">
                  <a:pos x="15" y="210"/>
                </a:cxn>
                <a:cxn ang="0">
                  <a:pos x="29" y="161"/>
                </a:cxn>
                <a:cxn ang="0">
                  <a:pos x="45" y="118"/>
                </a:cxn>
                <a:cxn ang="0">
                  <a:pos x="60" y="94"/>
                </a:cxn>
                <a:cxn ang="0">
                  <a:pos x="76" y="63"/>
                </a:cxn>
                <a:cxn ang="0">
                  <a:pos x="92" y="31"/>
                </a:cxn>
                <a:cxn ang="0">
                  <a:pos x="111" y="10"/>
                </a:cxn>
              </a:cxnLst>
              <a:rect l="txL" t="txT" r="txR" b="txB"/>
              <a:pathLst>
                <a:path w="487" h="406">
                  <a:moveTo>
                    <a:pt x="120" y="6"/>
                  </a:moveTo>
                  <a:lnTo>
                    <a:pt x="145" y="4"/>
                  </a:lnTo>
                  <a:lnTo>
                    <a:pt x="170" y="1"/>
                  </a:lnTo>
                  <a:lnTo>
                    <a:pt x="195" y="0"/>
                  </a:lnTo>
                  <a:lnTo>
                    <a:pt x="219" y="0"/>
                  </a:lnTo>
                  <a:lnTo>
                    <a:pt x="239" y="0"/>
                  </a:lnTo>
                  <a:lnTo>
                    <a:pt x="257" y="0"/>
                  </a:lnTo>
                  <a:lnTo>
                    <a:pt x="271" y="0"/>
                  </a:lnTo>
                  <a:lnTo>
                    <a:pt x="279" y="0"/>
                  </a:lnTo>
                  <a:lnTo>
                    <a:pt x="290" y="0"/>
                  </a:lnTo>
                  <a:lnTo>
                    <a:pt x="305" y="0"/>
                  </a:lnTo>
                  <a:lnTo>
                    <a:pt x="325" y="0"/>
                  </a:lnTo>
                  <a:lnTo>
                    <a:pt x="346" y="1"/>
                  </a:lnTo>
                  <a:lnTo>
                    <a:pt x="366" y="4"/>
                  </a:lnTo>
                  <a:lnTo>
                    <a:pt x="386" y="7"/>
                  </a:lnTo>
                  <a:lnTo>
                    <a:pt x="402" y="14"/>
                  </a:lnTo>
                  <a:lnTo>
                    <a:pt x="412" y="21"/>
                  </a:lnTo>
                  <a:lnTo>
                    <a:pt x="422" y="44"/>
                  </a:lnTo>
                  <a:lnTo>
                    <a:pt x="429" y="72"/>
                  </a:lnTo>
                  <a:lnTo>
                    <a:pt x="437" y="100"/>
                  </a:lnTo>
                  <a:lnTo>
                    <a:pt x="447" y="128"/>
                  </a:lnTo>
                  <a:lnTo>
                    <a:pt x="454" y="147"/>
                  </a:lnTo>
                  <a:lnTo>
                    <a:pt x="462" y="176"/>
                  </a:lnTo>
                  <a:lnTo>
                    <a:pt x="471" y="213"/>
                  </a:lnTo>
                  <a:lnTo>
                    <a:pt x="478" y="250"/>
                  </a:lnTo>
                  <a:lnTo>
                    <a:pt x="483" y="289"/>
                  </a:lnTo>
                  <a:lnTo>
                    <a:pt x="487" y="323"/>
                  </a:lnTo>
                  <a:lnTo>
                    <a:pt x="487" y="351"/>
                  </a:lnTo>
                  <a:lnTo>
                    <a:pt x="482" y="369"/>
                  </a:lnTo>
                  <a:lnTo>
                    <a:pt x="476" y="379"/>
                  </a:lnTo>
                  <a:lnTo>
                    <a:pt x="470" y="386"/>
                  </a:lnTo>
                  <a:lnTo>
                    <a:pt x="462" y="394"/>
                  </a:lnTo>
                  <a:lnTo>
                    <a:pt x="454" y="399"/>
                  </a:lnTo>
                  <a:lnTo>
                    <a:pt x="443" y="403"/>
                  </a:lnTo>
                  <a:lnTo>
                    <a:pt x="431" y="405"/>
                  </a:lnTo>
                  <a:lnTo>
                    <a:pt x="413" y="406"/>
                  </a:lnTo>
                  <a:lnTo>
                    <a:pt x="392" y="406"/>
                  </a:lnTo>
                  <a:lnTo>
                    <a:pt x="379" y="406"/>
                  </a:lnTo>
                  <a:lnTo>
                    <a:pt x="365" y="405"/>
                  </a:lnTo>
                  <a:lnTo>
                    <a:pt x="349" y="404"/>
                  </a:lnTo>
                  <a:lnTo>
                    <a:pt x="332" y="403"/>
                  </a:lnTo>
                  <a:lnTo>
                    <a:pt x="316" y="401"/>
                  </a:lnTo>
                  <a:lnTo>
                    <a:pt x="298" y="400"/>
                  </a:lnTo>
                  <a:lnTo>
                    <a:pt x="282" y="398"/>
                  </a:lnTo>
                  <a:lnTo>
                    <a:pt x="264" y="396"/>
                  </a:lnTo>
                  <a:lnTo>
                    <a:pt x="248" y="394"/>
                  </a:lnTo>
                  <a:lnTo>
                    <a:pt x="232" y="393"/>
                  </a:lnTo>
                  <a:lnTo>
                    <a:pt x="217" y="391"/>
                  </a:lnTo>
                  <a:lnTo>
                    <a:pt x="203" y="389"/>
                  </a:lnTo>
                  <a:lnTo>
                    <a:pt x="190" y="389"/>
                  </a:lnTo>
                  <a:lnTo>
                    <a:pt x="179" y="387"/>
                  </a:lnTo>
                  <a:lnTo>
                    <a:pt x="170" y="387"/>
                  </a:lnTo>
                  <a:lnTo>
                    <a:pt x="164" y="387"/>
                  </a:lnTo>
                  <a:lnTo>
                    <a:pt x="149" y="389"/>
                  </a:lnTo>
                  <a:lnTo>
                    <a:pt x="128" y="387"/>
                  </a:lnTo>
                  <a:lnTo>
                    <a:pt x="104" y="386"/>
                  </a:lnTo>
                  <a:lnTo>
                    <a:pt x="78" y="384"/>
                  </a:lnTo>
                  <a:lnTo>
                    <a:pt x="53" y="381"/>
                  </a:lnTo>
                  <a:lnTo>
                    <a:pt x="31" y="377"/>
                  </a:lnTo>
                  <a:lnTo>
                    <a:pt x="14" y="374"/>
                  </a:lnTo>
                  <a:lnTo>
                    <a:pt x="5" y="369"/>
                  </a:lnTo>
                  <a:lnTo>
                    <a:pt x="0" y="351"/>
                  </a:lnTo>
                  <a:lnTo>
                    <a:pt x="0" y="322"/>
                  </a:lnTo>
                  <a:lnTo>
                    <a:pt x="4" y="291"/>
                  </a:lnTo>
                  <a:lnTo>
                    <a:pt x="5" y="265"/>
                  </a:lnTo>
                  <a:lnTo>
                    <a:pt x="6" y="253"/>
                  </a:lnTo>
                  <a:lnTo>
                    <a:pt x="10" y="234"/>
                  </a:lnTo>
                  <a:lnTo>
                    <a:pt x="15" y="210"/>
                  </a:lnTo>
                  <a:lnTo>
                    <a:pt x="21" y="185"/>
                  </a:lnTo>
                  <a:lnTo>
                    <a:pt x="29" y="161"/>
                  </a:lnTo>
                  <a:lnTo>
                    <a:pt x="38" y="137"/>
                  </a:lnTo>
                  <a:lnTo>
                    <a:pt x="45" y="118"/>
                  </a:lnTo>
                  <a:lnTo>
                    <a:pt x="53" y="106"/>
                  </a:lnTo>
                  <a:lnTo>
                    <a:pt x="60" y="94"/>
                  </a:lnTo>
                  <a:lnTo>
                    <a:pt x="68" y="79"/>
                  </a:lnTo>
                  <a:lnTo>
                    <a:pt x="76" y="63"/>
                  </a:lnTo>
                  <a:lnTo>
                    <a:pt x="84" y="46"/>
                  </a:lnTo>
                  <a:lnTo>
                    <a:pt x="92" y="31"/>
                  </a:lnTo>
                  <a:lnTo>
                    <a:pt x="101" y="19"/>
                  </a:lnTo>
                  <a:lnTo>
                    <a:pt x="111" y="10"/>
                  </a:lnTo>
                  <a:lnTo>
                    <a:pt x="120" y="6"/>
                  </a:lnTo>
                  <a:close/>
                </a:path>
              </a:pathLst>
            </a:custGeom>
            <a:solidFill>
              <a:srgbClr val="7F99B2"/>
            </a:solidFill>
            <a:ln w="9525">
              <a:noFill/>
            </a:ln>
          </p:spPr>
          <p:txBody>
            <a:bodyPr/>
            <a:p>
              <a:endParaRPr lang="zh-CN" altLang="en-US" dirty="0">
                <a:latin typeface="黑体" panose="02010609060101010101" pitchFamily="49" charset="-122"/>
              </a:endParaRPr>
            </a:p>
          </p:txBody>
        </p:sp>
        <p:sp>
          <p:nvSpPr>
            <p:cNvPr id="142356" name="未知"/>
            <p:cNvSpPr/>
            <p:nvPr/>
          </p:nvSpPr>
          <p:spPr>
            <a:xfrm>
              <a:off x="688" y="312"/>
              <a:ext cx="121" cy="139"/>
            </a:xfrm>
            <a:custGeom>
              <a:avLst/>
              <a:gdLst>
                <a:gd name="txL" fmla="*/ 0 w 242"/>
                <a:gd name="txT" fmla="*/ 0 h 277"/>
                <a:gd name="txR" fmla="*/ 242 w 242"/>
                <a:gd name="txB" fmla="*/ 277 h 277"/>
              </a:gdLst>
              <a:ahLst/>
              <a:cxnLst>
                <a:cxn ang="0">
                  <a:pos x="214" y="181"/>
                </a:cxn>
                <a:cxn ang="0">
                  <a:pos x="187" y="214"/>
                </a:cxn>
                <a:cxn ang="0">
                  <a:pos x="156" y="243"/>
                </a:cxn>
                <a:cxn ang="0">
                  <a:pos x="123" y="263"/>
                </a:cxn>
                <a:cxn ang="0">
                  <a:pos x="98" y="272"/>
                </a:cxn>
                <a:cxn ang="0">
                  <a:pos x="82" y="277"/>
                </a:cxn>
                <a:cxn ang="0">
                  <a:pos x="68" y="276"/>
                </a:cxn>
                <a:cxn ang="0">
                  <a:pos x="53" y="267"/>
                </a:cxn>
                <a:cxn ang="0">
                  <a:pos x="31" y="249"/>
                </a:cxn>
                <a:cxn ang="0">
                  <a:pos x="12" y="237"/>
                </a:cxn>
                <a:cxn ang="0">
                  <a:pos x="2" y="221"/>
                </a:cxn>
                <a:cxn ang="0">
                  <a:pos x="0" y="199"/>
                </a:cxn>
                <a:cxn ang="0">
                  <a:pos x="9" y="161"/>
                </a:cxn>
                <a:cxn ang="0">
                  <a:pos x="24" y="116"/>
                </a:cxn>
                <a:cxn ang="0">
                  <a:pos x="40" y="73"/>
                </a:cxn>
                <a:cxn ang="0">
                  <a:pos x="58" y="44"/>
                </a:cxn>
                <a:cxn ang="0">
                  <a:pos x="72" y="34"/>
                </a:cxn>
                <a:cxn ang="0">
                  <a:pos x="84" y="29"/>
                </a:cxn>
                <a:cxn ang="0">
                  <a:pos x="97" y="29"/>
                </a:cxn>
                <a:cxn ang="0">
                  <a:pos x="109" y="33"/>
                </a:cxn>
                <a:cxn ang="0">
                  <a:pos x="127" y="45"/>
                </a:cxn>
                <a:cxn ang="0">
                  <a:pos x="136" y="55"/>
                </a:cxn>
                <a:cxn ang="0">
                  <a:pos x="137" y="55"/>
                </a:cxn>
                <a:cxn ang="0">
                  <a:pos x="153" y="44"/>
                </a:cxn>
                <a:cxn ang="0">
                  <a:pos x="179" y="23"/>
                </a:cxn>
                <a:cxn ang="0">
                  <a:pos x="179" y="7"/>
                </a:cxn>
                <a:cxn ang="0">
                  <a:pos x="177" y="4"/>
                </a:cxn>
                <a:cxn ang="0">
                  <a:pos x="182" y="0"/>
                </a:cxn>
                <a:cxn ang="0">
                  <a:pos x="192" y="1"/>
                </a:cxn>
                <a:cxn ang="0">
                  <a:pos x="206" y="19"/>
                </a:cxn>
                <a:cxn ang="0">
                  <a:pos x="230" y="75"/>
                </a:cxn>
                <a:cxn ang="0">
                  <a:pos x="242" y="123"/>
                </a:cxn>
                <a:cxn ang="0">
                  <a:pos x="223" y="165"/>
                </a:cxn>
              </a:cxnLst>
              <a:rect l="txL" t="txT" r="txR" b="txB"/>
              <a:pathLst>
                <a:path w="242" h="277">
                  <a:moveTo>
                    <a:pt x="223" y="165"/>
                  </a:moveTo>
                  <a:lnTo>
                    <a:pt x="214" y="181"/>
                  </a:lnTo>
                  <a:lnTo>
                    <a:pt x="201" y="198"/>
                  </a:lnTo>
                  <a:lnTo>
                    <a:pt x="187" y="214"/>
                  </a:lnTo>
                  <a:lnTo>
                    <a:pt x="172" y="229"/>
                  </a:lnTo>
                  <a:lnTo>
                    <a:pt x="156" y="243"/>
                  </a:lnTo>
                  <a:lnTo>
                    <a:pt x="140" y="254"/>
                  </a:lnTo>
                  <a:lnTo>
                    <a:pt x="123" y="263"/>
                  </a:lnTo>
                  <a:lnTo>
                    <a:pt x="109" y="268"/>
                  </a:lnTo>
                  <a:lnTo>
                    <a:pt x="98" y="272"/>
                  </a:lnTo>
                  <a:lnTo>
                    <a:pt x="88" y="274"/>
                  </a:lnTo>
                  <a:lnTo>
                    <a:pt x="82" y="277"/>
                  </a:lnTo>
                  <a:lnTo>
                    <a:pt x="74" y="277"/>
                  </a:lnTo>
                  <a:lnTo>
                    <a:pt x="68" y="276"/>
                  </a:lnTo>
                  <a:lnTo>
                    <a:pt x="62" y="272"/>
                  </a:lnTo>
                  <a:lnTo>
                    <a:pt x="53" y="267"/>
                  </a:lnTo>
                  <a:lnTo>
                    <a:pt x="43" y="258"/>
                  </a:lnTo>
                  <a:lnTo>
                    <a:pt x="31" y="249"/>
                  </a:lnTo>
                  <a:lnTo>
                    <a:pt x="21" y="243"/>
                  </a:lnTo>
                  <a:lnTo>
                    <a:pt x="12" y="237"/>
                  </a:lnTo>
                  <a:lnTo>
                    <a:pt x="6" y="229"/>
                  </a:lnTo>
                  <a:lnTo>
                    <a:pt x="2" y="221"/>
                  </a:lnTo>
                  <a:lnTo>
                    <a:pt x="0" y="211"/>
                  </a:lnTo>
                  <a:lnTo>
                    <a:pt x="0" y="199"/>
                  </a:lnTo>
                  <a:lnTo>
                    <a:pt x="4" y="181"/>
                  </a:lnTo>
                  <a:lnTo>
                    <a:pt x="9" y="161"/>
                  </a:lnTo>
                  <a:lnTo>
                    <a:pt x="16" y="138"/>
                  </a:lnTo>
                  <a:lnTo>
                    <a:pt x="24" y="116"/>
                  </a:lnTo>
                  <a:lnTo>
                    <a:pt x="31" y="93"/>
                  </a:lnTo>
                  <a:lnTo>
                    <a:pt x="40" y="73"/>
                  </a:lnTo>
                  <a:lnTo>
                    <a:pt x="49" y="57"/>
                  </a:lnTo>
                  <a:lnTo>
                    <a:pt x="58" y="44"/>
                  </a:lnTo>
                  <a:lnTo>
                    <a:pt x="65" y="36"/>
                  </a:lnTo>
                  <a:lnTo>
                    <a:pt x="72" y="34"/>
                  </a:lnTo>
                  <a:lnTo>
                    <a:pt x="78" y="31"/>
                  </a:lnTo>
                  <a:lnTo>
                    <a:pt x="84" y="29"/>
                  </a:lnTo>
                  <a:lnTo>
                    <a:pt x="90" y="29"/>
                  </a:lnTo>
                  <a:lnTo>
                    <a:pt x="97" y="29"/>
                  </a:lnTo>
                  <a:lnTo>
                    <a:pt x="103" y="30"/>
                  </a:lnTo>
                  <a:lnTo>
                    <a:pt x="109" y="33"/>
                  </a:lnTo>
                  <a:lnTo>
                    <a:pt x="116" y="36"/>
                  </a:lnTo>
                  <a:lnTo>
                    <a:pt x="127" y="45"/>
                  </a:lnTo>
                  <a:lnTo>
                    <a:pt x="133" y="52"/>
                  </a:lnTo>
                  <a:lnTo>
                    <a:pt x="136" y="55"/>
                  </a:lnTo>
                  <a:lnTo>
                    <a:pt x="136" y="57"/>
                  </a:lnTo>
                  <a:lnTo>
                    <a:pt x="137" y="55"/>
                  </a:lnTo>
                  <a:lnTo>
                    <a:pt x="143" y="52"/>
                  </a:lnTo>
                  <a:lnTo>
                    <a:pt x="153" y="44"/>
                  </a:lnTo>
                  <a:lnTo>
                    <a:pt x="167" y="34"/>
                  </a:lnTo>
                  <a:lnTo>
                    <a:pt x="179" y="23"/>
                  </a:lnTo>
                  <a:lnTo>
                    <a:pt x="181" y="14"/>
                  </a:lnTo>
                  <a:lnTo>
                    <a:pt x="179" y="7"/>
                  </a:lnTo>
                  <a:lnTo>
                    <a:pt x="177" y="5"/>
                  </a:lnTo>
                  <a:lnTo>
                    <a:pt x="177" y="4"/>
                  </a:lnTo>
                  <a:lnTo>
                    <a:pt x="180" y="2"/>
                  </a:lnTo>
                  <a:lnTo>
                    <a:pt x="182" y="0"/>
                  </a:lnTo>
                  <a:lnTo>
                    <a:pt x="187" y="0"/>
                  </a:lnTo>
                  <a:lnTo>
                    <a:pt x="192" y="1"/>
                  </a:lnTo>
                  <a:lnTo>
                    <a:pt x="199" y="7"/>
                  </a:lnTo>
                  <a:lnTo>
                    <a:pt x="206" y="19"/>
                  </a:lnTo>
                  <a:lnTo>
                    <a:pt x="215" y="36"/>
                  </a:lnTo>
                  <a:lnTo>
                    <a:pt x="230" y="75"/>
                  </a:lnTo>
                  <a:lnTo>
                    <a:pt x="238" y="104"/>
                  </a:lnTo>
                  <a:lnTo>
                    <a:pt x="242" y="123"/>
                  </a:lnTo>
                  <a:lnTo>
                    <a:pt x="242" y="130"/>
                  </a:lnTo>
                  <a:lnTo>
                    <a:pt x="223" y="165"/>
                  </a:lnTo>
                  <a:close/>
                </a:path>
              </a:pathLst>
            </a:custGeom>
            <a:solidFill>
              <a:srgbClr val="7F99B2"/>
            </a:solidFill>
            <a:ln w="9525">
              <a:noFill/>
            </a:ln>
          </p:spPr>
          <p:txBody>
            <a:bodyPr/>
            <a:p>
              <a:endParaRPr lang="zh-CN" altLang="en-US" dirty="0">
                <a:latin typeface="黑体" panose="02010609060101010101" pitchFamily="49" charset="-122"/>
              </a:endParaRPr>
            </a:p>
          </p:txBody>
        </p:sp>
        <p:sp>
          <p:nvSpPr>
            <p:cNvPr id="142357" name="未知"/>
            <p:cNvSpPr/>
            <p:nvPr/>
          </p:nvSpPr>
          <p:spPr>
            <a:xfrm>
              <a:off x="794" y="158"/>
              <a:ext cx="96" cy="163"/>
            </a:xfrm>
            <a:custGeom>
              <a:avLst/>
              <a:gdLst>
                <a:gd name="txL" fmla="*/ 0 w 193"/>
                <a:gd name="txT" fmla="*/ 0 h 325"/>
                <a:gd name="txR" fmla="*/ 193 w 193"/>
                <a:gd name="txB" fmla="*/ 325 h 325"/>
              </a:gdLst>
              <a:ahLst/>
              <a:cxnLst>
                <a:cxn ang="0">
                  <a:pos x="27" y="290"/>
                </a:cxn>
                <a:cxn ang="0">
                  <a:pos x="59" y="301"/>
                </a:cxn>
                <a:cxn ang="0">
                  <a:pos x="88" y="316"/>
                </a:cxn>
                <a:cxn ang="0">
                  <a:pos x="108" y="325"/>
                </a:cxn>
                <a:cxn ang="0">
                  <a:pos x="122" y="319"/>
                </a:cxn>
                <a:cxn ang="0">
                  <a:pos x="137" y="308"/>
                </a:cxn>
                <a:cxn ang="0">
                  <a:pos x="150" y="290"/>
                </a:cxn>
                <a:cxn ang="0">
                  <a:pos x="165" y="257"/>
                </a:cxn>
                <a:cxn ang="0">
                  <a:pos x="185" y="179"/>
                </a:cxn>
                <a:cxn ang="0">
                  <a:pos x="193" y="90"/>
                </a:cxn>
                <a:cxn ang="0">
                  <a:pos x="190" y="63"/>
                </a:cxn>
                <a:cxn ang="0">
                  <a:pos x="183" y="48"/>
                </a:cxn>
                <a:cxn ang="0">
                  <a:pos x="170" y="32"/>
                </a:cxn>
                <a:cxn ang="0">
                  <a:pos x="154" y="19"/>
                </a:cxn>
                <a:cxn ang="0">
                  <a:pos x="134" y="13"/>
                </a:cxn>
                <a:cxn ang="0">
                  <a:pos x="113" y="7"/>
                </a:cxn>
                <a:cxn ang="0">
                  <a:pos x="93" y="2"/>
                </a:cxn>
                <a:cxn ang="0">
                  <a:pos x="76" y="2"/>
                </a:cxn>
                <a:cxn ang="0">
                  <a:pos x="63" y="12"/>
                </a:cxn>
                <a:cxn ang="0">
                  <a:pos x="45" y="31"/>
                </a:cxn>
                <a:cxn ang="0">
                  <a:pos x="28" y="52"/>
                </a:cxn>
                <a:cxn ang="0">
                  <a:pos x="16" y="72"/>
                </a:cxn>
                <a:cxn ang="0">
                  <a:pos x="11" y="95"/>
                </a:cxn>
                <a:cxn ang="0">
                  <a:pos x="0" y="135"/>
                </a:cxn>
                <a:cxn ang="0">
                  <a:pos x="10" y="167"/>
                </a:cxn>
                <a:cxn ang="0">
                  <a:pos x="20" y="183"/>
                </a:cxn>
                <a:cxn ang="0">
                  <a:pos x="28" y="196"/>
                </a:cxn>
                <a:cxn ang="0">
                  <a:pos x="38" y="204"/>
                </a:cxn>
                <a:cxn ang="0">
                  <a:pos x="52" y="215"/>
                </a:cxn>
                <a:cxn ang="0">
                  <a:pos x="47" y="223"/>
                </a:cxn>
                <a:cxn ang="0">
                  <a:pos x="44" y="243"/>
                </a:cxn>
                <a:cxn ang="0">
                  <a:pos x="9" y="289"/>
                </a:cxn>
              </a:cxnLst>
              <a:rect l="txL" t="txT" r="txR" b="txB"/>
              <a:pathLst>
                <a:path w="193" h="325">
                  <a:moveTo>
                    <a:pt x="9" y="289"/>
                  </a:moveTo>
                  <a:lnTo>
                    <a:pt x="27" y="290"/>
                  </a:lnTo>
                  <a:lnTo>
                    <a:pt x="43" y="295"/>
                  </a:lnTo>
                  <a:lnTo>
                    <a:pt x="59" y="301"/>
                  </a:lnTo>
                  <a:lnTo>
                    <a:pt x="74" y="309"/>
                  </a:lnTo>
                  <a:lnTo>
                    <a:pt x="88" y="316"/>
                  </a:lnTo>
                  <a:lnTo>
                    <a:pt x="100" y="322"/>
                  </a:lnTo>
                  <a:lnTo>
                    <a:pt x="108" y="325"/>
                  </a:lnTo>
                  <a:lnTo>
                    <a:pt x="115" y="324"/>
                  </a:lnTo>
                  <a:lnTo>
                    <a:pt x="122" y="319"/>
                  </a:lnTo>
                  <a:lnTo>
                    <a:pt x="130" y="314"/>
                  </a:lnTo>
                  <a:lnTo>
                    <a:pt x="137" y="308"/>
                  </a:lnTo>
                  <a:lnTo>
                    <a:pt x="144" y="300"/>
                  </a:lnTo>
                  <a:lnTo>
                    <a:pt x="150" y="290"/>
                  </a:lnTo>
                  <a:lnTo>
                    <a:pt x="157" y="276"/>
                  </a:lnTo>
                  <a:lnTo>
                    <a:pt x="165" y="257"/>
                  </a:lnTo>
                  <a:lnTo>
                    <a:pt x="173" y="233"/>
                  </a:lnTo>
                  <a:lnTo>
                    <a:pt x="185" y="179"/>
                  </a:lnTo>
                  <a:lnTo>
                    <a:pt x="191" y="129"/>
                  </a:lnTo>
                  <a:lnTo>
                    <a:pt x="193" y="90"/>
                  </a:lnTo>
                  <a:lnTo>
                    <a:pt x="191" y="70"/>
                  </a:lnTo>
                  <a:lnTo>
                    <a:pt x="190" y="63"/>
                  </a:lnTo>
                  <a:lnTo>
                    <a:pt x="186" y="57"/>
                  </a:lnTo>
                  <a:lnTo>
                    <a:pt x="183" y="48"/>
                  </a:lnTo>
                  <a:lnTo>
                    <a:pt x="176" y="41"/>
                  </a:lnTo>
                  <a:lnTo>
                    <a:pt x="170" y="32"/>
                  </a:lnTo>
                  <a:lnTo>
                    <a:pt x="162" y="24"/>
                  </a:lnTo>
                  <a:lnTo>
                    <a:pt x="154" y="19"/>
                  </a:lnTo>
                  <a:lnTo>
                    <a:pt x="144" y="16"/>
                  </a:lnTo>
                  <a:lnTo>
                    <a:pt x="134" y="13"/>
                  </a:lnTo>
                  <a:lnTo>
                    <a:pt x="123" y="9"/>
                  </a:lnTo>
                  <a:lnTo>
                    <a:pt x="113" y="7"/>
                  </a:lnTo>
                  <a:lnTo>
                    <a:pt x="103" y="3"/>
                  </a:lnTo>
                  <a:lnTo>
                    <a:pt x="93" y="2"/>
                  </a:lnTo>
                  <a:lnTo>
                    <a:pt x="84" y="0"/>
                  </a:lnTo>
                  <a:lnTo>
                    <a:pt x="76" y="2"/>
                  </a:lnTo>
                  <a:lnTo>
                    <a:pt x="69" y="6"/>
                  </a:lnTo>
                  <a:lnTo>
                    <a:pt x="63" y="12"/>
                  </a:lnTo>
                  <a:lnTo>
                    <a:pt x="54" y="21"/>
                  </a:lnTo>
                  <a:lnTo>
                    <a:pt x="45" y="31"/>
                  </a:lnTo>
                  <a:lnTo>
                    <a:pt x="37" y="41"/>
                  </a:lnTo>
                  <a:lnTo>
                    <a:pt x="28" y="52"/>
                  </a:lnTo>
                  <a:lnTo>
                    <a:pt x="21" y="63"/>
                  </a:lnTo>
                  <a:lnTo>
                    <a:pt x="16" y="72"/>
                  </a:lnTo>
                  <a:lnTo>
                    <a:pt x="15" y="80"/>
                  </a:lnTo>
                  <a:lnTo>
                    <a:pt x="11" y="95"/>
                  </a:lnTo>
                  <a:lnTo>
                    <a:pt x="5" y="114"/>
                  </a:lnTo>
                  <a:lnTo>
                    <a:pt x="0" y="135"/>
                  </a:lnTo>
                  <a:lnTo>
                    <a:pt x="5" y="157"/>
                  </a:lnTo>
                  <a:lnTo>
                    <a:pt x="10" y="167"/>
                  </a:lnTo>
                  <a:lnTo>
                    <a:pt x="15" y="175"/>
                  </a:lnTo>
                  <a:lnTo>
                    <a:pt x="20" y="183"/>
                  </a:lnTo>
                  <a:lnTo>
                    <a:pt x="24" y="189"/>
                  </a:lnTo>
                  <a:lnTo>
                    <a:pt x="28" y="196"/>
                  </a:lnTo>
                  <a:lnTo>
                    <a:pt x="33" y="199"/>
                  </a:lnTo>
                  <a:lnTo>
                    <a:pt x="38" y="204"/>
                  </a:lnTo>
                  <a:lnTo>
                    <a:pt x="44" y="208"/>
                  </a:lnTo>
                  <a:lnTo>
                    <a:pt x="52" y="215"/>
                  </a:lnTo>
                  <a:lnTo>
                    <a:pt x="52" y="220"/>
                  </a:lnTo>
                  <a:lnTo>
                    <a:pt x="47" y="223"/>
                  </a:lnTo>
                  <a:lnTo>
                    <a:pt x="44" y="225"/>
                  </a:lnTo>
                  <a:lnTo>
                    <a:pt x="44" y="243"/>
                  </a:lnTo>
                  <a:lnTo>
                    <a:pt x="32" y="269"/>
                  </a:lnTo>
                  <a:lnTo>
                    <a:pt x="9" y="289"/>
                  </a:lnTo>
                  <a:close/>
                </a:path>
              </a:pathLst>
            </a:custGeom>
            <a:solidFill>
              <a:srgbClr val="7F99B2"/>
            </a:solidFill>
            <a:ln w="9525">
              <a:noFill/>
            </a:ln>
          </p:spPr>
          <p:txBody>
            <a:bodyPr/>
            <a:p>
              <a:endParaRPr lang="zh-CN" altLang="en-US" dirty="0">
                <a:latin typeface="黑体" panose="02010609060101010101" pitchFamily="49" charset="-122"/>
              </a:endParaRPr>
            </a:p>
          </p:txBody>
        </p:sp>
        <p:sp>
          <p:nvSpPr>
            <p:cNvPr id="142358" name="未知"/>
            <p:cNvSpPr/>
            <p:nvPr/>
          </p:nvSpPr>
          <p:spPr>
            <a:xfrm>
              <a:off x="747" y="0"/>
              <a:ext cx="103" cy="128"/>
            </a:xfrm>
            <a:custGeom>
              <a:avLst/>
              <a:gdLst>
                <a:gd name="txL" fmla="*/ 0 w 206"/>
                <a:gd name="txT" fmla="*/ 0 h 257"/>
                <a:gd name="txR" fmla="*/ 206 w 206"/>
                <a:gd name="txB" fmla="*/ 257 h 257"/>
              </a:gdLst>
              <a:ahLst/>
              <a:cxnLst>
                <a:cxn ang="0">
                  <a:pos x="176" y="103"/>
                </a:cxn>
                <a:cxn ang="0">
                  <a:pos x="184" y="119"/>
                </a:cxn>
                <a:cxn ang="0">
                  <a:pos x="191" y="135"/>
                </a:cxn>
                <a:cxn ang="0">
                  <a:pos x="196" y="153"/>
                </a:cxn>
                <a:cxn ang="0">
                  <a:pos x="201" y="170"/>
                </a:cxn>
                <a:cxn ang="0">
                  <a:pos x="205" y="188"/>
                </a:cxn>
                <a:cxn ang="0">
                  <a:pos x="206" y="205"/>
                </a:cxn>
                <a:cxn ang="0">
                  <a:pos x="205" y="224"/>
                </a:cxn>
                <a:cxn ang="0">
                  <a:pos x="200" y="242"/>
                </a:cxn>
                <a:cxn ang="0">
                  <a:pos x="193" y="248"/>
                </a:cxn>
                <a:cxn ang="0">
                  <a:pos x="184" y="253"/>
                </a:cxn>
                <a:cxn ang="0">
                  <a:pos x="175" y="257"/>
                </a:cxn>
                <a:cxn ang="0">
                  <a:pos x="166" y="257"/>
                </a:cxn>
                <a:cxn ang="0">
                  <a:pos x="164" y="248"/>
                </a:cxn>
                <a:cxn ang="0">
                  <a:pos x="165" y="239"/>
                </a:cxn>
                <a:cxn ang="0">
                  <a:pos x="167" y="229"/>
                </a:cxn>
                <a:cxn ang="0">
                  <a:pos x="169" y="221"/>
                </a:cxn>
                <a:cxn ang="0">
                  <a:pos x="162" y="190"/>
                </a:cxn>
                <a:cxn ang="0">
                  <a:pos x="154" y="160"/>
                </a:cxn>
                <a:cxn ang="0">
                  <a:pos x="140" y="131"/>
                </a:cxn>
                <a:cxn ang="0">
                  <a:pos x="123" y="103"/>
                </a:cxn>
                <a:cxn ang="0">
                  <a:pos x="103" y="78"/>
                </a:cxn>
                <a:cxn ang="0">
                  <a:pos x="80" y="56"/>
                </a:cxn>
                <a:cxn ang="0">
                  <a:pos x="55" y="37"/>
                </a:cxn>
                <a:cxn ang="0">
                  <a:pos x="28" y="20"/>
                </a:cxn>
                <a:cxn ang="0">
                  <a:pos x="19" y="17"/>
                </a:cxn>
                <a:cxn ang="0">
                  <a:pos x="9" y="15"/>
                </a:cxn>
                <a:cxn ang="0">
                  <a:pos x="0" y="13"/>
                </a:cxn>
                <a:cxn ang="0">
                  <a:pos x="0" y="3"/>
                </a:cxn>
                <a:cxn ang="0">
                  <a:pos x="1" y="2"/>
                </a:cxn>
                <a:cxn ang="0">
                  <a:pos x="4" y="2"/>
                </a:cxn>
                <a:cxn ang="0">
                  <a:pos x="7" y="2"/>
                </a:cxn>
                <a:cxn ang="0">
                  <a:pos x="10" y="0"/>
                </a:cxn>
                <a:cxn ang="0">
                  <a:pos x="35" y="3"/>
                </a:cxn>
                <a:cxn ang="0">
                  <a:pos x="59" y="9"/>
                </a:cxn>
                <a:cxn ang="0">
                  <a:pos x="82" y="19"/>
                </a:cxn>
                <a:cxn ang="0">
                  <a:pos x="103" y="32"/>
                </a:cxn>
                <a:cxn ang="0">
                  <a:pos x="123" y="47"/>
                </a:cxn>
                <a:cxn ang="0">
                  <a:pos x="142" y="64"/>
                </a:cxn>
                <a:cxn ang="0">
                  <a:pos x="160" y="83"/>
                </a:cxn>
                <a:cxn ang="0">
                  <a:pos x="176" y="103"/>
                </a:cxn>
              </a:cxnLst>
              <a:rect l="txL" t="txT" r="txR" b="txB"/>
              <a:pathLst>
                <a:path w="206" h="257">
                  <a:moveTo>
                    <a:pt x="176" y="103"/>
                  </a:moveTo>
                  <a:lnTo>
                    <a:pt x="184" y="119"/>
                  </a:lnTo>
                  <a:lnTo>
                    <a:pt x="191" y="135"/>
                  </a:lnTo>
                  <a:lnTo>
                    <a:pt x="196" y="153"/>
                  </a:lnTo>
                  <a:lnTo>
                    <a:pt x="201" y="170"/>
                  </a:lnTo>
                  <a:lnTo>
                    <a:pt x="205" y="188"/>
                  </a:lnTo>
                  <a:lnTo>
                    <a:pt x="206" y="205"/>
                  </a:lnTo>
                  <a:lnTo>
                    <a:pt x="205" y="224"/>
                  </a:lnTo>
                  <a:lnTo>
                    <a:pt x="200" y="242"/>
                  </a:lnTo>
                  <a:lnTo>
                    <a:pt x="193" y="248"/>
                  </a:lnTo>
                  <a:lnTo>
                    <a:pt x="184" y="253"/>
                  </a:lnTo>
                  <a:lnTo>
                    <a:pt x="175" y="257"/>
                  </a:lnTo>
                  <a:lnTo>
                    <a:pt x="166" y="257"/>
                  </a:lnTo>
                  <a:lnTo>
                    <a:pt x="164" y="248"/>
                  </a:lnTo>
                  <a:lnTo>
                    <a:pt x="165" y="239"/>
                  </a:lnTo>
                  <a:lnTo>
                    <a:pt x="167" y="229"/>
                  </a:lnTo>
                  <a:lnTo>
                    <a:pt x="169" y="221"/>
                  </a:lnTo>
                  <a:lnTo>
                    <a:pt x="162" y="190"/>
                  </a:lnTo>
                  <a:lnTo>
                    <a:pt x="154" y="160"/>
                  </a:lnTo>
                  <a:lnTo>
                    <a:pt x="140" y="131"/>
                  </a:lnTo>
                  <a:lnTo>
                    <a:pt x="123" y="103"/>
                  </a:lnTo>
                  <a:lnTo>
                    <a:pt x="103" y="78"/>
                  </a:lnTo>
                  <a:lnTo>
                    <a:pt x="80" y="56"/>
                  </a:lnTo>
                  <a:lnTo>
                    <a:pt x="55" y="37"/>
                  </a:lnTo>
                  <a:lnTo>
                    <a:pt x="28" y="20"/>
                  </a:lnTo>
                  <a:lnTo>
                    <a:pt x="19" y="17"/>
                  </a:lnTo>
                  <a:lnTo>
                    <a:pt x="9" y="15"/>
                  </a:lnTo>
                  <a:lnTo>
                    <a:pt x="0" y="13"/>
                  </a:lnTo>
                  <a:lnTo>
                    <a:pt x="0" y="3"/>
                  </a:lnTo>
                  <a:lnTo>
                    <a:pt x="1" y="2"/>
                  </a:lnTo>
                  <a:lnTo>
                    <a:pt x="4" y="2"/>
                  </a:lnTo>
                  <a:lnTo>
                    <a:pt x="7" y="2"/>
                  </a:lnTo>
                  <a:lnTo>
                    <a:pt x="10" y="0"/>
                  </a:lnTo>
                  <a:lnTo>
                    <a:pt x="35" y="3"/>
                  </a:lnTo>
                  <a:lnTo>
                    <a:pt x="59" y="9"/>
                  </a:lnTo>
                  <a:lnTo>
                    <a:pt x="82" y="19"/>
                  </a:lnTo>
                  <a:lnTo>
                    <a:pt x="103" y="32"/>
                  </a:lnTo>
                  <a:lnTo>
                    <a:pt x="123" y="47"/>
                  </a:lnTo>
                  <a:lnTo>
                    <a:pt x="142" y="64"/>
                  </a:lnTo>
                  <a:lnTo>
                    <a:pt x="160" y="83"/>
                  </a:lnTo>
                  <a:lnTo>
                    <a:pt x="176" y="103"/>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59" name="未知"/>
            <p:cNvSpPr/>
            <p:nvPr/>
          </p:nvSpPr>
          <p:spPr>
            <a:xfrm>
              <a:off x="513" y="10"/>
              <a:ext cx="167" cy="124"/>
            </a:xfrm>
            <a:custGeom>
              <a:avLst/>
              <a:gdLst>
                <a:gd name="txL" fmla="*/ 0 w 333"/>
                <a:gd name="txT" fmla="*/ 0 h 248"/>
                <a:gd name="txR" fmla="*/ 333 w 333"/>
                <a:gd name="txB" fmla="*/ 248 h 248"/>
              </a:gdLst>
              <a:ahLst/>
              <a:cxnLst>
                <a:cxn ang="0">
                  <a:pos x="333" y="12"/>
                </a:cxn>
                <a:cxn ang="0">
                  <a:pos x="325" y="16"/>
                </a:cxn>
                <a:cxn ang="0">
                  <a:pos x="297" y="21"/>
                </a:cxn>
                <a:cxn ang="0">
                  <a:pos x="254" y="32"/>
                </a:cxn>
                <a:cxn ang="0">
                  <a:pos x="214" y="49"/>
                </a:cxn>
                <a:cxn ang="0">
                  <a:pos x="174" y="66"/>
                </a:cxn>
                <a:cxn ang="0">
                  <a:pos x="138" y="83"/>
                </a:cxn>
                <a:cxn ang="0">
                  <a:pos x="104" y="105"/>
                </a:cxn>
                <a:cxn ang="0">
                  <a:pos x="73" y="131"/>
                </a:cxn>
                <a:cxn ang="0">
                  <a:pos x="55" y="163"/>
                </a:cxn>
                <a:cxn ang="0">
                  <a:pos x="62" y="192"/>
                </a:cxn>
                <a:cxn ang="0">
                  <a:pos x="75" y="209"/>
                </a:cxn>
                <a:cxn ang="0">
                  <a:pos x="93" y="219"/>
                </a:cxn>
                <a:cxn ang="0">
                  <a:pos x="113" y="224"/>
                </a:cxn>
                <a:cxn ang="0">
                  <a:pos x="127" y="224"/>
                </a:cxn>
                <a:cxn ang="0">
                  <a:pos x="133" y="222"/>
                </a:cxn>
                <a:cxn ang="0">
                  <a:pos x="140" y="224"/>
                </a:cxn>
                <a:cxn ang="0">
                  <a:pos x="140" y="230"/>
                </a:cxn>
                <a:cxn ang="0">
                  <a:pos x="130" y="239"/>
                </a:cxn>
                <a:cxn ang="0">
                  <a:pos x="111" y="246"/>
                </a:cxn>
                <a:cxn ang="0">
                  <a:pos x="89" y="248"/>
                </a:cxn>
                <a:cxn ang="0">
                  <a:pos x="68" y="246"/>
                </a:cxn>
                <a:cxn ang="0">
                  <a:pos x="49" y="240"/>
                </a:cxn>
                <a:cxn ang="0">
                  <a:pos x="28" y="229"/>
                </a:cxn>
                <a:cxn ang="0">
                  <a:pos x="10" y="214"/>
                </a:cxn>
                <a:cxn ang="0">
                  <a:pos x="0" y="194"/>
                </a:cxn>
                <a:cxn ang="0">
                  <a:pos x="1" y="163"/>
                </a:cxn>
                <a:cxn ang="0">
                  <a:pos x="10" y="128"/>
                </a:cxn>
                <a:cxn ang="0">
                  <a:pos x="28" y="98"/>
                </a:cxn>
                <a:cxn ang="0">
                  <a:pos x="54" y="71"/>
                </a:cxn>
                <a:cxn ang="0">
                  <a:pos x="92" y="49"/>
                </a:cxn>
                <a:cxn ang="0">
                  <a:pos x="140" y="29"/>
                </a:cxn>
                <a:cxn ang="0">
                  <a:pos x="190" y="14"/>
                </a:cxn>
                <a:cxn ang="0">
                  <a:pos x="242" y="3"/>
                </a:cxn>
                <a:cxn ang="0">
                  <a:pos x="277" y="0"/>
                </a:cxn>
                <a:cxn ang="0">
                  <a:pos x="293" y="0"/>
                </a:cxn>
                <a:cxn ang="0">
                  <a:pos x="311" y="1"/>
                </a:cxn>
                <a:cxn ang="0">
                  <a:pos x="326" y="3"/>
                </a:cxn>
              </a:cxnLst>
              <a:rect l="txL" t="txT" r="txR" b="txB"/>
              <a:pathLst>
                <a:path w="333" h="248">
                  <a:moveTo>
                    <a:pt x="333" y="7"/>
                  </a:moveTo>
                  <a:lnTo>
                    <a:pt x="333" y="12"/>
                  </a:lnTo>
                  <a:lnTo>
                    <a:pt x="330" y="15"/>
                  </a:lnTo>
                  <a:lnTo>
                    <a:pt x="325" y="16"/>
                  </a:lnTo>
                  <a:lnTo>
                    <a:pt x="320" y="19"/>
                  </a:lnTo>
                  <a:lnTo>
                    <a:pt x="297" y="21"/>
                  </a:lnTo>
                  <a:lnTo>
                    <a:pt x="276" y="26"/>
                  </a:lnTo>
                  <a:lnTo>
                    <a:pt x="254" y="32"/>
                  </a:lnTo>
                  <a:lnTo>
                    <a:pt x="234" y="40"/>
                  </a:lnTo>
                  <a:lnTo>
                    <a:pt x="214" y="49"/>
                  </a:lnTo>
                  <a:lnTo>
                    <a:pt x="194" y="58"/>
                  </a:lnTo>
                  <a:lnTo>
                    <a:pt x="174" y="66"/>
                  </a:lnTo>
                  <a:lnTo>
                    <a:pt x="153" y="73"/>
                  </a:lnTo>
                  <a:lnTo>
                    <a:pt x="138" y="83"/>
                  </a:lnTo>
                  <a:lnTo>
                    <a:pt x="121" y="94"/>
                  </a:lnTo>
                  <a:lnTo>
                    <a:pt x="104" y="105"/>
                  </a:lnTo>
                  <a:lnTo>
                    <a:pt x="88" y="117"/>
                  </a:lnTo>
                  <a:lnTo>
                    <a:pt x="73" y="131"/>
                  </a:lnTo>
                  <a:lnTo>
                    <a:pt x="62" y="146"/>
                  </a:lnTo>
                  <a:lnTo>
                    <a:pt x="55" y="163"/>
                  </a:lnTo>
                  <a:lnTo>
                    <a:pt x="55" y="183"/>
                  </a:lnTo>
                  <a:lnTo>
                    <a:pt x="62" y="192"/>
                  </a:lnTo>
                  <a:lnTo>
                    <a:pt x="68" y="201"/>
                  </a:lnTo>
                  <a:lnTo>
                    <a:pt x="75" y="209"/>
                  </a:lnTo>
                  <a:lnTo>
                    <a:pt x="84" y="214"/>
                  </a:lnTo>
                  <a:lnTo>
                    <a:pt x="93" y="219"/>
                  </a:lnTo>
                  <a:lnTo>
                    <a:pt x="103" y="221"/>
                  </a:lnTo>
                  <a:lnTo>
                    <a:pt x="113" y="224"/>
                  </a:lnTo>
                  <a:lnTo>
                    <a:pt x="125" y="224"/>
                  </a:lnTo>
                  <a:lnTo>
                    <a:pt x="127" y="224"/>
                  </a:lnTo>
                  <a:lnTo>
                    <a:pt x="131" y="222"/>
                  </a:lnTo>
                  <a:lnTo>
                    <a:pt x="133" y="222"/>
                  </a:lnTo>
                  <a:lnTo>
                    <a:pt x="137" y="222"/>
                  </a:lnTo>
                  <a:lnTo>
                    <a:pt x="140" y="224"/>
                  </a:lnTo>
                  <a:lnTo>
                    <a:pt x="140" y="226"/>
                  </a:lnTo>
                  <a:lnTo>
                    <a:pt x="140" y="230"/>
                  </a:lnTo>
                  <a:lnTo>
                    <a:pt x="138" y="233"/>
                  </a:lnTo>
                  <a:lnTo>
                    <a:pt x="130" y="239"/>
                  </a:lnTo>
                  <a:lnTo>
                    <a:pt x="121" y="243"/>
                  </a:lnTo>
                  <a:lnTo>
                    <a:pt x="111" y="246"/>
                  </a:lnTo>
                  <a:lnTo>
                    <a:pt x="101" y="248"/>
                  </a:lnTo>
                  <a:lnTo>
                    <a:pt x="89" y="248"/>
                  </a:lnTo>
                  <a:lnTo>
                    <a:pt x="78" y="248"/>
                  </a:lnTo>
                  <a:lnTo>
                    <a:pt x="68" y="246"/>
                  </a:lnTo>
                  <a:lnTo>
                    <a:pt x="58" y="245"/>
                  </a:lnTo>
                  <a:lnTo>
                    <a:pt x="49" y="240"/>
                  </a:lnTo>
                  <a:lnTo>
                    <a:pt x="39" y="235"/>
                  </a:lnTo>
                  <a:lnTo>
                    <a:pt x="28" y="229"/>
                  </a:lnTo>
                  <a:lnTo>
                    <a:pt x="19" y="221"/>
                  </a:lnTo>
                  <a:lnTo>
                    <a:pt x="10" y="214"/>
                  </a:lnTo>
                  <a:lnTo>
                    <a:pt x="4" y="204"/>
                  </a:lnTo>
                  <a:lnTo>
                    <a:pt x="0" y="194"/>
                  </a:lnTo>
                  <a:lnTo>
                    <a:pt x="0" y="181"/>
                  </a:lnTo>
                  <a:lnTo>
                    <a:pt x="1" y="163"/>
                  </a:lnTo>
                  <a:lnTo>
                    <a:pt x="5" y="146"/>
                  </a:lnTo>
                  <a:lnTo>
                    <a:pt x="10" y="128"/>
                  </a:lnTo>
                  <a:lnTo>
                    <a:pt x="18" y="112"/>
                  </a:lnTo>
                  <a:lnTo>
                    <a:pt x="28" y="98"/>
                  </a:lnTo>
                  <a:lnTo>
                    <a:pt x="40" y="84"/>
                  </a:lnTo>
                  <a:lnTo>
                    <a:pt x="54" y="71"/>
                  </a:lnTo>
                  <a:lnTo>
                    <a:pt x="69" y="61"/>
                  </a:lnTo>
                  <a:lnTo>
                    <a:pt x="92" y="49"/>
                  </a:lnTo>
                  <a:lnTo>
                    <a:pt x="116" y="39"/>
                  </a:lnTo>
                  <a:lnTo>
                    <a:pt x="140" y="29"/>
                  </a:lnTo>
                  <a:lnTo>
                    <a:pt x="165" y="21"/>
                  </a:lnTo>
                  <a:lnTo>
                    <a:pt x="190" y="14"/>
                  </a:lnTo>
                  <a:lnTo>
                    <a:pt x="215" y="7"/>
                  </a:lnTo>
                  <a:lnTo>
                    <a:pt x="242" y="3"/>
                  </a:lnTo>
                  <a:lnTo>
                    <a:pt x="268" y="0"/>
                  </a:lnTo>
                  <a:lnTo>
                    <a:pt x="277" y="0"/>
                  </a:lnTo>
                  <a:lnTo>
                    <a:pt x="286" y="1"/>
                  </a:lnTo>
                  <a:lnTo>
                    <a:pt x="293" y="0"/>
                  </a:lnTo>
                  <a:lnTo>
                    <a:pt x="302" y="0"/>
                  </a:lnTo>
                  <a:lnTo>
                    <a:pt x="311" y="1"/>
                  </a:lnTo>
                  <a:lnTo>
                    <a:pt x="318" y="2"/>
                  </a:lnTo>
                  <a:lnTo>
                    <a:pt x="326" y="3"/>
                  </a:lnTo>
                  <a:lnTo>
                    <a:pt x="333" y="7"/>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0" name="未知"/>
            <p:cNvSpPr/>
            <p:nvPr/>
          </p:nvSpPr>
          <p:spPr>
            <a:xfrm>
              <a:off x="568" y="65"/>
              <a:ext cx="172" cy="46"/>
            </a:xfrm>
            <a:custGeom>
              <a:avLst/>
              <a:gdLst>
                <a:gd name="txL" fmla="*/ 0 w 345"/>
                <a:gd name="txT" fmla="*/ 0 h 92"/>
                <a:gd name="txR" fmla="*/ 345 w 345"/>
                <a:gd name="txB" fmla="*/ 92 h 92"/>
              </a:gdLst>
              <a:ahLst/>
              <a:cxnLst>
                <a:cxn ang="0">
                  <a:pos x="125" y="42"/>
                </a:cxn>
                <a:cxn ang="0">
                  <a:pos x="134" y="43"/>
                </a:cxn>
                <a:cxn ang="0">
                  <a:pos x="141" y="43"/>
                </a:cxn>
                <a:cxn ang="0">
                  <a:pos x="150" y="43"/>
                </a:cxn>
                <a:cxn ang="0">
                  <a:pos x="158" y="43"/>
                </a:cxn>
                <a:cxn ang="0">
                  <a:pos x="165" y="42"/>
                </a:cxn>
                <a:cxn ang="0">
                  <a:pos x="173" y="42"/>
                </a:cxn>
                <a:cxn ang="0">
                  <a:pos x="181" y="40"/>
                </a:cxn>
                <a:cxn ang="0">
                  <a:pos x="189" y="39"/>
                </a:cxn>
                <a:cxn ang="0">
                  <a:pos x="207" y="33"/>
                </a:cxn>
                <a:cxn ang="0">
                  <a:pos x="225" y="27"/>
                </a:cxn>
                <a:cxn ang="0">
                  <a:pos x="246" y="22"/>
                </a:cxn>
                <a:cxn ang="0">
                  <a:pos x="265" y="18"/>
                </a:cxn>
                <a:cxn ang="0">
                  <a:pos x="285" y="14"/>
                </a:cxn>
                <a:cxn ang="0">
                  <a:pos x="305" y="13"/>
                </a:cxn>
                <a:cxn ang="0">
                  <a:pos x="325" y="13"/>
                </a:cxn>
                <a:cxn ang="0">
                  <a:pos x="345" y="15"/>
                </a:cxn>
                <a:cxn ang="0">
                  <a:pos x="340" y="25"/>
                </a:cxn>
                <a:cxn ang="0">
                  <a:pos x="331" y="29"/>
                </a:cxn>
                <a:cxn ang="0">
                  <a:pos x="320" y="32"/>
                </a:cxn>
                <a:cxn ang="0">
                  <a:pos x="311" y="37"/>
                </a:cxn>
                <a:cxn ang="0">
                  <a:pos x="298" y="43"/>
                </a:cxn>
                <a:cxn ang="0">
                  <a:pos x="285" y="48"/>
                </a:cxn>
                <a:cxn ang="0">
                  <a:pos x="272" y="53"/>
                </a:cxn>
                <a:cxn ang="0">
                  <a:pos x="259" y="57"/>
                </a:cxn>
                <a:cxn ang="0">
                  <a:pos x="246" y="62"/>
                </a:cxn>
                <a:cxn ang="0">
                  <a:pos x="233" y="67"/>
                </a:cxn>
                <a:cxn ang="0">
                  <a:pos x="220" y="72"/>
                </a:cxn>
                <a:cxn ang="0">
                  <a:pos x="208" y="78"/>
                </a:cxn>
                <a:cxn ang="0">
                  <a:pos x="189" y="83"/>
                </a:cxn>
                <a:cxn ang="0">
                  <a:pos x="170" y="87"/>
                </a:cxn>
                <a:cxn ang="0">
                  <a:pos x="150" y="91"/>
                </a:cxn>
                <a:cxn ang="0">
                  <a:pos x="130" y="92"/>
                </a:cxn>
                <a:cxn ang="0">
                  <a:pos x="110" y="91"/>
                </a:cxn>
                <a:cxn ang="0">
                  <a:pos x="90" y="87"/>
                </a:cxn>
                <a:cxn ang="0">
                  <a:pos x="72" y="79"/>
                </a:cxn>
                <a:cxn ang="0">
                  <a:pos x="56" y="68"/>
                </a:cxn>
                <a:cxn ang="0">
                  <a:pos x="48" y="64"/>
                </a:cxn>
                <a:cxn ang="0">
                  <a:pos x="40" y="59"/>
                </a:cxn>
                <a:cxn ang="0">
                  <a:pos x="33" y="54"/>
                </a:cxn>
                <a:cxn ang="0">
                  <a:pos x="27" y="49"/>
                </a:cxn>
                <a:cxn ang="0">
                  <a:pos x="19" y="43"/>
                </a:cxn>
                <a:cxn ang="0">
                  <a:pos x="13" y="38"/>
                </a:cxn>
                <a:cxn ang="0">
                  <a:pos x="6" y="32"/>
                </a:cxn>
                <a:cxn ang="0">
                  <a:pos x="0" y="25"/>
                </a:cxn>
                <a:cxn ang="0">
                  <a:pos x="4" y="15"/>
                </a:cxn>
                <a:cxn ang="0">
                  <a:pos x="11" y="9"/>
                </a:cxn>
                <a:cxn ang="0">
                  <a:pos x="23" y="4"/>
                </a:cxn>
                <a:cxn ang="0">
                  <a:pos x="33" y="0"/>
                </a:cxn>
                <a:cxn ang="0">
                  <a:pos x="45" y="1"/>
                </a:cxn>
                <a:cxn ang="0">
                  <a:pos x="58" y="6"/>
                </a:cxn>
                <a:cxn ang="0">
                  <a:pos x="68" y="13"/>
                </a:cxn>
                <a:cxn ang="0">
                  <a:pos x="79" y="20"/>
                </a:cxn>
                <a:cxn ang="0">
                  <a:pos x="90" y="28"/>
                </a:cxn>
                <a:cxn ang="0">
                  <a:pos x="100" y="34"/>
                </a:cxn>
                <a:cxn ang="0">
                  <a:pos x="112" y="39"/>
                </a:cxn>
                <a:cxn ang="0">
                  <a:pos x="125" y="42"/>
                </a:cxn>
              </a:cxnLst>
              <a:rect l="txL" t="txT" r="txR" b="txB"/>
              <a:pathLst>
                <a:path w="345" h="92">
                  <a:moveTo>
                    <a:pt x="125" y="42"/>
                  </a:moveTo>
                  <a:lnTo>
                    <a:pt x="134" y="43"/>
                  </a:lnTo>
                  <a:lnTo>
                    <a:pt x="141" y="43"/>
                  </a:lnTo>
                  <a:lnTo>
                    <a:pt x="150" y="43"/>
                  </a:lnTo>
                  <a:lnTo>
                    <a:pt x="158" y="43"/>
                  </a:lnTo>
                  <a:lnTo>
                    <a:pt x="165" y="42"/>
                  </a:lnTo>
                  <a:lnTo>
                    <a:pt x="173" y="42"/>
                  </a:lnTo>
                  <a:lnTo>
                    <a:pt x="181" y="40"/>
                  </a:lnTo>
                  <a:lnTo>
                    <a:pt x="189" y="39"/>
                  </a:lnTo>
                  <a:lnTo>
                    <a:pt x="207" y="33"/>
                  </a:lnTo>
                  <a:lnTo>
                    <a:pt x="225" y="27"/>
                  </a:lnTo>
                  <a:lnTo>
                    <a:pt x="246" y="22"/>
                  </a:lnTo>
                  <a:lnTo>
                    <a:pt x="265" y="18"/>
                  </a:lnTo>
                  <a:lnTo>
                    <a:pt x="285" y="14"/>
                  </a:lnTo>
                  <a:lnTo>
                    <a:pt x="305" y="13"/>
                  </a:lnTo>
                  <a:lnTo>
                    <a:pt x="325" y="13"/>
                  </a:lnTo>
                  <a:lnTo>
                    <a:pt x="345" y="15"/>
                  </a:lnTo>
                  <a:lnTo>
                    <a:pt x="340" y="25"/>
                  </a:lnTo>
                  <a:lnTo>
                    <a:pt x="331" y="29"/>
                  </a:lnTo>
                  <a:lnTo>
                    <a:pt x="320" y="32"/>
                  </a:lnTo>
                  <a:lnTo>
                    <a:pt x="311" y="37"/>
                  </a:lnTo>
                  <a:lnTo>
                    <a:pt x="298" y="43"/>
                  </a:lnTo>
                  <a:lnTo>
                    <a:pt x="285" y="48"/>
                  </a:lnTo>
                  <a:lnTo>
                    <a:pt x="272" y="53"/>
                  </a:lnTo>
                  <a:lnTo>
                    <a:pt x="259" y="57"/>
                  </a:lnTo>
                  <a:lnTo>
                    <a:pt x="246" y="62"/>
                  </a:lnTo>
                  <a:lnTo>
                    <a:pt x="233" y="67"/>
                  </a:lnTo>
                  <a:lnTo>
                    <a:pt x="220" y="72"/>
                  </a:lnTo>
                  <a:lnTo>
                    <a:pt x="208" y="78"/>
                  </a:lnTo>
                  <a:lnTo>
                    <a:pt x="189" y="83"/>
                  </a:lnTo>
                  <a:lnTo>
                    <a:pt x="170" y="87"/>
                  </a:lnTo>
                  <a:lnTo>
                    <a:pt x="150" y="91"/>
                  </a:lnTo>
                  <a:lnTo>
                    <a:pt x="130" y="92"/>
                  </a:lnTo>
                  <a:lnTo>
                    <a:pt x="110" y="91"/>
                  </a:lnTo>
                  <a:lnTo>
                    <a:pt x="90" y="87"/>
                  </a:lnTo>
                  <a:lnTo>
                    <a:pt x="72" y="79"/>
                  </a:lnTo>
                  <a:lnTo>
                    <a:pt x="56" y="68"/>
                  </a:lnTo>
                  <a:lnTo>
                    <a:pt x="48" y="64"/>
                  </a:lnTo>
                  <a:lnTo>
                    <a:pt x="40" y="59"/>
                  </a:lnTo>
                  <a:lnTo>
                    <a:pt x="33" y="54"/>
                  </a:lnTo>
                  <a:lnTo>
                    <a:pt x="27" y="49"/>
                  </a:lnTo>
                  <a:lnTo>
                    <a:pt x="19" y="43"/>
                  </a:lnTo>
                  <a:lnTo>
                    <a:pt x="13" y="38"/>
                  </a:lnTo>
                  <a:lnTo>
                    <a:pt x="6" y="32"/>
                  </a:lnTo>
                  <a:lnTo>
                    <a:pt x="0" y="25"/>
                  </a:lnTo>
                  <a:lnTo>
                    <a:pt x="4" y="15"/>
                  </a:lnTo>
                  <a:lnTo>
                    <a:pt x="11" y="9"/>
                  </a:lnTo>
                  <a:lnTo>
                    <a:pt x="23" y="4"/>
                  </a:lnTo>
                  <a:lnTo>
                    <a:pt x="33" y="0"/>
                  </a:lnTo>
                  <a:lnTo>
                    <a:pt x="45" y="1"/>
                  </a:lnTo>
                  <a:lnTo>
                    <a:pt x="58" y="6"/>
                  </a:lnTo>
                  <a:lnTo>
                    <a:pt x="68" y="13"/>
                  </a:lnTo>
                  <a:lnTo>
                    <a:pt x="79" y="20"/>
                  </a:lnTo>
                  <a:lnTo>
                    <a:pt x="90" y="28"/>
                  </a:lnTo>
                  <a:lnTo>
                    <a:pt x="100" y="34"/>
                  </a:lnTo>
                  <a:lnTo>
                    <a:pt x="112" y="39"/>
                  </a:lnTo>
                  <a:lnTo>
                    <a:pt x="125" y="4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1" name="未知"/>
            <p:cNvSpPr/>
            <p:nvPr/>
          </p:nvSpPr>
          <p:spPr>
            <a:xfrm>
              <a:off x="744" y="81"/>
              <a:ext cx="70" cy="92"/>
            </a:xfrm>
            <a:custGeom>
              <a:avLst/>
              <a:gdLst>
                <a:gd name="txL" fmla="*/ 0 w 138"/>
                <a:gd name="txT" fmla="*/ 0 h 182"/>
                <a:gd name="txR" fmla="*/ 138 w 138"/>
                <a:gd name="txB" fmla="*/ 182 h 182"/>
              </a:gdLst>
              <a:ahLst/>
              <a:cxnLst>
                <a:cxn ang="0">
                  <a:pos x="60" y="49"/>
                </a:cxn>
                <a:cxn ang="0">
                  <a:pos x="62" y="64"/>
                </a:cxn>
                <a:cxn ang="0">
                  <a:pos x="62" y="80"/>
                </a:cxn>
                <a:cxn ang="0">
                  <a:pos x="65" y="96"/>
                </a:cxn>
                <a:cxn ang="0">
                  <a:pos x="75" y="106"/>
                </a:cxn>
                <a:cxn ang="0">
                  <a:pos x="82" y="101"/>
                </a:cxn>
                <a:cxn ang="0">
                  <a:pos x="88" y="97"/>
                </a:cxn>
                <a:cxn ang="0">
                  <a:pos x="96" y="94"/>
                </a:cxn>
                <a:cxn ang="0">
                  <a:pos x="104" y="93"/>
                </a:cxn>
                <a:cxn ang="0">
                  <a:pos x="114" y="94"/>
                </a:cxn>
                <a:cxn ang="0">
                  <a:pos x="123" y="98"/>
                </a:cxn>
                <a:cxn ang="0">
                  <a:pos x="132" y="103"/>
                </a:cxn>
                <a:cxn ang="0">
                  <a:pos x="138" y="111"/>
                </a:cxn>
                <a:cxn ang="0">
                  <a:pos x="137" y="118"/>
                </a:cxn>
                <a:cxn ang="0">
                  <a:pos x="132" y="121"/>
                </a:cxn>
                <a:cxn ang="0">
                  <a:pos x="125" y="122"/>
                </a:cxn>
                <a:cxn ang="0">
                  <a:pos x="118" y="125"/>
                </a:cxn>
                <a:cxn ang="0">
                  <a:pos x="109" y="123"/>
                </a:cxn>
                <a:cxn ang="0">
                  <a:pos x="102" y="126"/>
                </a:cxn>
                <a:cxn ang="0">
                  <a:pos x="96" y="131"/>
                </a:cxn>
                <a:cxn ang="0">
                  <a:pos x="89" y="136"/>
                </a:cxn>
                <a:cxn ang="0">
                  <a:pos x="80" y="146"/>
                </a:cxn>
                <a:cxn ang="0">
                  <a:pos x="77" y="157"/>
                </a:cxn>
                <a:cxn ang="0">
                  <a:pos x="74" y="170"/>
                </a:cxn>
                <a:cxn ang="0">
                  <a:pos x="72" y="182"/>
                </a:cxn>
                <a:cxn ang="0">
                  <a:pos x="62" y="182"/>
                </a:cxn>
                <a:cxn ang="0">
                  <a:pos x="54" y="176"/>
                </a:cxn>
                <a:cxn ang="0">
                  <a:pos x="48" y="167"/>
                </a:cxn>
                <a:cxn ang="0">
                  <a:pos x="43" y="160"/>
                </a:cxn>
                <a:cxn ang="0">
                  <a:pos x="38" y="145"/>
                </a:cxn>
                <a:cxn ang="0">
                  <a:pos x="38" y="128"/>
                </a:cxn>
                <a:cxn ang="0">
                  <a:pos x="35" y="113"/>
                </a:cxn>
                <a:cxn ang="0">
                  <a:pos x="28" y="99"/>
                </a:cxn>
                <a:cxn ang="0">
                  <a:pos x="20" y="93"/>
                </a:cxn>
                <a:cxn ang="0">
                  <a:pos x="11" y="88"/>
                </a:cxn>
                <a:cxn ang="0">
                  <a:pos x="4" y="83"/>
                </a:cxn>
                <a:cxn ang="0">
                  <a:pos x="0" y="74"/>
                </a:cxn>
                <a:cxn ang="0">
                  <a:pos x="1" y="60"/>
                </a:cxn>
                <a:cxn ang="0">
                  <a:pos x="7" y="49"/>
                </a:cxn>
                <a:cxn ang="0">
                  <a:pos x="14" y="39"/>
                </a:cxn>
                <a:cxn ang="0">
                  <a:pos x="11" y="25"/>
                </a:cxn>
                <a:cxn ang="0">
                  <a:pos x="9" y="20"/>
                </a:cxn>
                <a:cxn ang="0">
                  <a:pos x="6" y="15"/>
                </a:cxn>
                <a:cxn ang="0">
                  <a:pos x="5" y="10"/>
                </a:cxn>
                <a:cxn ang="0">
                  <a:pos x="6" y="5"/>
                </a:cxn>
                <a:cxn ang="0">
                  <a:pos x="10" y="1"/>
                </a:cxn>
                <a:cxn ang="0">
                  <a:pos x="16" y="0"/>
                </a:cxn>
                <a:cxn ang="0">
                  <a:pos x="21" y="1"/>
                </a:cxn>
                <a:cxn ang="0">
                  <a:pos x="26" y="4"/>
                </a:cxn>
                <a:cxn ang="0">
                  <a:pos x="38" y="14"/>
                </a:cxn>
                <a:cxn ang="0">
                  <a:pos x="45" y="24"/>
                </a:cxn>
                <a:cxn ang="0">
                  <a:pos x="53" y="36"/>
                </a:cxn>
                <a:cxn ang="0">
                  <a:pos x="60" y="49"/>
                </a:cxn>
              </a:cxnLst>
              <a:rect l="txL" t="txT" r="txR" b="txB"/>
              <a:pathLst>
                <a:path w="138" h="182">
                  <a:moveTo>
                    <a:pt x="60" y="49"/>
                  </a:moveTo>
                  <a:lnTo>
                    <a:pt x="62" y="64"/>
                  </a:lnTo>
                  <a:lnTo>
                    <a:pt x="62" y="80"/>
                  </a:lnTo>
                  <a:lnTo>
                    <a:pt x="65" y="96"/>
                  </a:lnTo>
                  <a:lnTo>
                    <a:pt x="75" y="106"/>
                  </a:lnTo>
                  <a:lnTo>
                    <a:pt x="82" y="101"/>
                  </a:lnTo>
                  <a:lnTo>
                    <a:pt x="88" y="97"/>
                  </a:lnTo>
                  <a:lnTo>
                    <a:pt x="96" y="94"/>
                  </a:lnTo>
                  <a:lnTo>
                    <a:pt x="104" y="93"/>
                  </a:lnTo>
                  <a:lnTo>
                    <a:pt x="114" y="94"/>
                  </a:lnTo>
                  <a:lnTo>
                    <a:pt x="123" y="98"/>
                  </a:lnTo>
                  <a:lnTo>
                    <a:pt x="132" y="103"/>
                  </a:lnTo>
                  <a:lnTo>
                    <a:pt x="138" y="111"/>
                  </a:lnTo>
                  <a:lnTo>
                    <a:pt x="137" y="118"/>
                  </a:lnTo>
                  <a:lnTo>
                    <a:pt x="132" y="121"/>
                  </a:lnTo>
                  <a:lnTo>
                    <a:pt x="125" y="122"/>
                  </a:lnTo>
                  <a:lnTo>
                    <a:pt x="118" y="125"/>
                  </a:lnTo>
                  <a:lnTo>
                    <a:pt x="109" y="123"/>
                  </a:lnTo>
                  <a:lnTo>
                    <a:pt x="102" y="126"/>
                  </a:lnTo>
                  <a:lnTo>
                    <a:pt x="96" y="131"/>
                  </a:lnTo>
                  <a:lnTo>
                    <a:pt x="89" y="136"/>
                  </a:lnTo>
                  <a:lnTo>
                    <a:pt x="80" y="146"/>
                  </a:lnTo>
                  <a:lnTo>
                    <a:pt x="77" y="157"/>
                  </a:lnTo>
                  <a:lnTo>
                    <a:pt x="74" y="170"/>
                  </a:lnTo>
                  <a:lnTo>
                    <a:pt x="72" y="182"/>
                  </a:lnTo>
                  <a:lnTo>
                    <a:pt x="62" y="182"/>
                  </a:lnTo>
                  <a:lnTo>
                    <a:pt x="54" y="176"/>
                  </a:lnTo>
                  <a:lnTo>
                    <a:pt x="48" y="167"/>
                  </a:lnTo>
                  <a:lnTo>
                    <a:pt x="43" y="160"/>
                  </a:lnTo>
                  <a:lnTo>
                    <a:pt x="38" y="145"/>
                  </a:lnTo>
                  <a:lnTo>
                    <a:pt x="38" y="128"/>
                  </a:lnTo>
                  <a:lnTo>
                    <a:pt x="35" y="113"/>
                  </a:lnTo>
                  <a:lnTo>
                    <a:pt x="28" y="99"/>
                  </a:lnTo>
                  <a:lnTo>
                    <a:pt x="20" y="93"/>
                  </a:lnTo>
                  <a:lnTo>
                    <a:pt x="11" y="88"/>
                  </a:lnTo>
                  <a:lnTo>
                    <a:pt x="4" y="83"/>
                  </a:lnTo>
                  <a:lnTo>
                    <a:pt x="0" y="74"/>
                  </a:lnTo>
                  <a:lnTo>
                    <a:pt x="1" y="60"/>
                  </a:lnTo>
                  <a:lnTo>
                    <a:pt x="7" y="49"/>
                  </a:lnTo>
                  <a:lnTo>
                    <a:pt x="14" y="39"/>
                  </a:lnTo>
                  <a:lnTo>
                    <a:pt x="11" y="25"/>
                  </a:lnTo>
                  <a:lnTo>
                    <a:pt x="9" y="20"/>
                  </a:lnTo>
                  <a:lnTo>
                    <a:pt x="6" y="15"/>
                  </a:lnTo>
                  <a:lnTo>
                    <a:pt x="5" y="10"/>
                  </a:lnTo>
                  <a:lnTo>
                    <a:pt x="6" y="5"/>
                  </a:lnTo>
                  <a:lnTo>
                    <a:pt x="10" y="1"/>
                  </a:lnTo>
                  <a:lnTo>
                    <a:pt x="16" y="0"/>
                  </a:lnTo>
                  <a:lnTo>
                    <a:pt x="21" y="1"/>
                  </a:lnTo>
                  <a:lnTo>
                    <a:pt x="26" y="4"/>
                  </a:lnTo>
                  <a:lnTo>
                    <a:pt x="38" y="14"/>
                  </a:lnTo>
                  <a:lnTo>
                    <a:pt x="45" y="24"/>
                  </a:lnTo>
                  <a:lnTo>
                    <a:pt x="53" y="36"/>
                  </a:lnTo>
                  <a:lnTo>
                    <a:pt x="60" y="49"/>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2" name="未知"/>
            <p:cNvSpPr/>
            <p:nvPr/>
          </p:nvSpPr>
          <p:spPr>
            <a:xfrm>
              <a:off x="662" y="124"/>
              <a:ext cx="55" cy="29"/>
            </a:xfrm>
            <a:custGeom>
              <a:avLst/>
              <a:gdLst>
                <a:gd name="txL" fmla="*/ 0 w 111"/>
                <a:gd name="txT" fmla="*/ 0 h 58"/>
                <a:gd name="txR" fmla="*/ 111 w 111"/>
                <a:gd name="txB" fmla="*/ 58 h 58"/>
              </a:gdLst>
              <a:ahLst/>
              <a:cxnLst>
                <a:cxn ang="0">
                  <a:pos x="109" y="43"/>
                </a:cxn>
                <a:cxn ang="0">
                  <a:pos x="111" y="47"/>
                </a:cxn>
                <a:cxn ang="0">
                  <a:pos x="111" y="51"/>
                </a:cxn>
                <a:cxn ang="0">
                  <a:pos x="109" y="54"/>
                </a:cxn>
                <a:cxn ang="0">
                  <a:pos x="107" y="58"/>
                </a:cxn>
                <a:cxn ang="0">
                  <a:pos x="101" y="54"/>
                </a:cxn>
                <a:cxn ang="0">
                  <a:pos x="94" y="48"/>
                </a:cxn>
                <a:cxn ang="0">
                  <a:pos x="89" y="42"/>
                </a:cxn>
                <a:cxn ang="0">
                  <a:pos x="82" y="38"/>
                </a:cxn>
                <a:cxn ang="0">
                  <a:pos x="73" y="36"/>
                </a:cxn>
                <a:cxn ang="0">
                  <a:pos x="64" y="33"/>
                </a:cxn>
                <a:cxn ang="0">
                  <a:pos x="55" y="32"/>
                </a:cxn>
                <a:cxn ang="0">
                  <a:pos x="45" y="29"/>
                </a:cxn>
                <a:cxn ang="0">
                  <a:pos x="36" y="29"/>
                </a:cxn>
                <a:cxn ang="0">
                  <a:pos x="28" y="30"/>
                </a:cxn>
                <a:cxn ang="0">
                  <a:pos x="19" y="33"/>
                </a:cxn>
                <a:cxn ang="0">
                  <a:pos x="11" y="38"/>
                </a:cxn>
                <a:cxn ang="0">
                  <a:pos x="8" y="37"/>
                </a:cxn>
                <a:cxn ang="0">
                  <a:pos x="4" y="33"/>
                </a:cxn>
                <a:cxn ang="0">
                  <a:pos x="2" y="29"/>
                </a:cxn>
                <a:cxn ang="0">
                  <a:pos x="0" y="25"/>
                </a:cxn>
                <a:cxn ang="0">
                  <a:pos x="2" y="17"/>
                </a:cxn>
                <a:cxn ang="0">
                  <a:pos x="6" y="9"/>
                </a:cxn>
                <a:cxn ang="0">
                  <a:pos x="13" y="4"/>
                </a:cxn>
                <a:cxn ang="0">
                  <a:pos x="20" y="0"/>
                </a:cxn>
                <a:cxn ang="0">
                  <a:pos x="34" y="0"/>
                </a:cxn>
                <a:cxn ang="0">
                  <a:pos x="47" y="2"/>
                </a:cxn>
                <a:cxn ang="0">
                  <a:pos x="59" y="4"/>
                </a:cxn>
                <a:cxn ang="0">
                  <a:pos x="72" y="8"/>
                </a:cxn>
                <a:cxn ang="0">
                  <a:pos x="83" y="14"/>
                </a:cxn>
                <a:cxn ang="0">
                  <a:pos x="93" y="22"/>
                </a:cxn>
                <a:cxn ang="0">
                  <a:pos x="102" y="32"/>
                </a:cxn>
                <a:cxn ang="0">
                  <a:pos x="109" y="43"/>
                </a:cxn>
              </a:cxnLst>
              <a:rect l="txL" t="txT" r="txR" b="txB"/>
              <a:pathLst>
                <a:path w="111" h="58">
                  <a:moveTo>
                    <a:pt x="109" y="43"/>
                  </a:moveTo>
                  <a:lnTo>
                    <a:pt x="111" y="47"/>
                  </a:lnTo>
                  <a:lnTo>
                    <a:pt x="111" y="51"/>
                  </a:lnTo>
                  <a:lnTo>
                    <a:pt x="109" y="54"/>
                  </a:lnTo>
                  <a:lnTo>
                    <a:pt x="107" y="58"/>
                  </a:lnTo>
                  <a:lnTo>
                    <a:pt x="101" y="54"/>
                  </a:lnTo>
                  <a:lnTo>
                    <a:pt x="94" y="48"/>
                  </a:lnTo>
                  <a:lnTo>
                    <a:pt x="89" y="42"/>
                  </a:lnTo>
                  <a:lnTo>
                    <a:pt x="82" y="38"/>
                  </a:lnTo>
                  <a:lnTo>
                    <a:pt x="73" y="36"/>
                  </a:lnTo>
                  <a:lnTo>
                    <a:pt x="64" y="33"/>
                  </a:lnTo>
                  <a:lnTo>
                    <a:pt x="55" y="32"/>
                  </a:lnTo>
                  <a:lnTo>
                    <a:pt x="45" y="29"/>
                  </a:lnTo>
                  <a:lnTo>
                    <a:pt x="36" y="29"/>
                  </a:lnTo>
                  <a:lnTo>
                    <a:pt x="28" y="30"/>
                  </a:lnTo>
                  <a:lnTo>
                    <a:pt x="19" y="33"/>
                  </a:lnTo>
                  <a:lnTo>
                    <a:pt x="11" y="38"/>
                  </a:lnTo>
                  <a:lnTo>
                    <a:pt x="8" y="37"/>
                  </a:lnTo>
                  <a:lnTo>
                    <a:pt x="4" y="33"/>
                  </a:lnTo>
                  <a:lnTo>
                    <a:pt x="2" y="29"/>
                  </a:lnTo>
                  <a:lnTo>
                    <a:pt x="0" y="25"/>
                  </a:lnTo>
                  <a:lnTo>
                    <a:pt x="2" y="17"/>
                  </a:lnTo>
                  <a:lnTo>
                    <a:pt x="6" y="9"/>
                  </a:lnTo>
                  <a:lnTo>
                    <a:pt x="13" y="4"/>
                  </a:lnTo>
                  <a:lnTo>
                    <a:pt x="20" y="0"/>
                  </a:lnTo>
                  <a:lnTo>
                    <a:pt x="34" y="0"/>
                  </a:lnTo>
                  <a:lnTo>
                    <a:pt x="47" y="2"/>
                  </a:lnTo>
                  <a:lnTo>
                    <a:pt x="59" y="4"/>
                  </a:lnTo>
                  <a:lnTo>
                    <a:pt x="72" y="8"/>
                  </a:lnTo>
                  <a:lnTo>
                    <a:pt x="83" y="14"/>
                  </a:lnTo>
                  <a:lnTo>
                    <a:pt x="93" y="22"/>
                  </a:lnTo>
                  <a:lnTo>
                    <a:pt x="102" y="32"/>
                  </a:lnTo>
                  <a:lnTo>
                    <a:pt x="109" y="43"/>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3" name="未知"/>
            <p:cNvSpPr/>
            <p:nvPr/>
          </p:nvSpPr>
          <p:spPr>
            <a:xfrm>
              <a:off x="615" y="134"/>
              <a:ext cx="73" cy="120"/>
            </a:xfrm>
            <a:custGeom>
              <a:avLst/>
              <a:gdLst>
                <a:gd name="txL" fmla="*/ 0 w 145"/>
                <a:gd name="txT" fmla="*/ 0 h 239"/>
                <a:gd name="txR" fmla="*/ 145 w 145"/>
                <a:gd name="txB" fmla="*/ 239 h 239"/>
              </a:gdLst>
              <a:ahLst/>
              <a:cxnLst>
                <a:cxn ang="0">
                  <a:pos x="21" y="32"/>
                </a:cxn>
                <a:cxn ang="0">
                  <a:pos x="30" y="71"/>
                </a:cxn>
                <a:cxn ang="0">
                  <a:pos x="36" y="112"/>
                </a:cxn>
                <a:cxn ang="0">
                  <a:pos x="44" y="152"/>
                </a:cxn>
                <a:cxn ang="0">
                  <a:pos x="55" y="190"/>
                </a:cxn>
                <a:cxn ang="0">
                  <a:pos x="65" y="197"/>
                </a:cxn>
                <a:cxn ang="0">
                  <a:pos x="75" y="201"/>
                </a:cxn>
                <a:cxn ang="0">
                  <a:pos x="87" y="202"/>
                </a:cxn>
                <a:cxn ang="0">
                  <a:pos x="99" y="200"/>
                </a:cxn>
                <a:cxn ang="0">
                  <a:pos x="111" y="197"/>
                </a:cxn>
                <a:cxn ang="0">
                  <a:pos x="122" y="195"/>
                </a:cxn>
                <a:cxn ang="0">
                  <a:pos x="132" y="191"/>
                </a:cxn>
                <a:cxn ang="0">
                  <a:pos x="142" y="188"/>
                </a:cxn>
                <a:cxn ang="0">
                  <a:pos x="145" y="192"/>
                </a:cxn>
                <a:cxn ang="0">
                  <a:pos x="145" y="196"/>
                </a:cxn>
                <a:cxn ang="0">
                  <a:pos x="142" y="200"/>
                </a:cxn>
                <a:cxn ang="0">
                  <a:pos x="140" y="204"/>
                </a:cxn>
                <a:cxn ang="0">
                  <a:pos x="131" y="212"/>
                </a:cxn>
                <a:cxn ang="0">
                  <a:pos x="122" y="220"/>
                </a:cxn>
                <a:cxn ang="0">
                  <a:pos x="112" y="225"/>
                </a:cxn>
                <a:cxn ang="0">
                  <a:pos x="102" y="230"/>
                </a:cxn>
                <a:cxn ang="0">
                  <a:pos x="90" y="235"/>
                </a:cxn>
                <a:cxn ang="0">
                  <a:pos x="79" y="238"/>
                </a:cxn>
                <a:cxn ang="0">
                  <a:pos x="67" y="239"/>
                </a:cxn>
                <a:cxn ang="0">
                  <a:pos x="54" y="239"/>
                </a:cxn>
                <a:cxn ang="0">
                  <a:pos x="38" y="231"/>
                </a:cxn>
                <a:cxn ang="0">
                  <a:pos x="26" y="220"/>
                </a:cxn>
                <a:cxn ang="0">
                  <a:pos x="20" y="206"/>
                </a:cxn>
                <a:cxn ang="0">
                  <a:pos x="15" y="190"/>
                </a:cxn>
                <a:cxn ang="0">
                  <a:pos x="12" y="173"/>
                </a:cxn>
                <a:cxn ang="0">
                  <a:pos x="11" y="156"/>
                </a:cxn>
                <a:cxn ang="0">
                  <a:pos x="10" y="139"/>
                </a:cxn>
                <a:cxn ang="0">
                  <a:pos x="6" y="124"/>
                </a:cxn>
                <a:cxn ang="0">
                  <a:pos x="6" y="94"/>
                </a:cxn>
                <a:cxn ang="0">
                  <a:pos x="5" y="64"/>
                </a:cxn>
                <a:cxn ang="0">
                  <a:pos x="2" y="35"/>
                </a:cxn>
                <a:cxn ang="0">
                  <a:pos x="0" y="5"/>
                </a:cxn>
                <a:cxn ang="0">
                  <a:pos x="10" y="0"/>
                </a:cxn>
                <a:cxn ang="0">
                  <a:pos x="15" y="7"/>
                </a:cxn>
                <a:cxn ang="0">
                  <a:pos x="17" y="21"/>
                </a:cxn>
                <a:cxn ang="0">
                  <a:pos x="21" y="32"/>
                </a:cxn>
              </a:cxnLst>
              <a:rect l="txL" t="txT" r="txR" b="txB"/>
              <a:pathLst>
                <a:path w="145" h="239">
                  <a:moveTo>
                    <a:pt x="21" y="32"/>
                  </a:moveTo>
                  <a:lnTo>
                    <a:pt x="30" y="71"/>
                  </a:lnTo>
                  <a:lnTo>
                    <a:pt x="36" y="112"/>
                  </a:lnTo>
                  <a:lnTo>
                    <a:pt x="44" y="152"/>
                  </a:lnTo>
                  <a:lnTo>
                    <a:pt x="55" y="190"/>
                  </a:lnTo>
                  <a:lnTo>
                    <a:pt x="65" y="197"/>
                  </a:lnTo>
                  <a:lnTo>
                    <a:pt x="75" y="201"/>
                  </a:lnTo>
                  <a:lnTo>
                    <a:pt x="87" y="202"/>
                  </a:lnTo>
                  <a:lnTo>
                    <a:pt x="99" y="200"/>
                  </a:lnTo>
                  <a:lnTo>
                    <a:pt x="111" y="197"/>
                  </a:lnTo>
                  <a:lnTo>
                    <a:pt x="122" y="195"/>
                  </a:lnTo>
                  <a:lnTo>
                    <a:pt x="132" y="191"/>
                  </a:lnTo>
                  <a:lnTo>
                    <a:pt x="142" y="188"/>
                  </a:lnTo>
                  <a:lnTo>
                    <a:pt x="145" y="192"/>
                  </a:lnTo>
                  <a:lnTo>
                    <a:pt x="145" y="196"/>
                  </a:lnTo>
                  <a:lnTo>
                    <a:pt x="142" y="200"/>
                  </a:lnTo>
                  <a:lnTo>
                    <a:pt x="140" y="204"/>
                  </a:lnTo>
                  <a:lnTo>
                    <a:pt x="131" y="212"/>
                  </a:lnTo>
                  <a:lnTo>
                    <a:pt x="122" y="220"/>
                  </a:lnTo>
                  <a:lnTo>
                    <a:pt x="112" y="225"/>
                  </a:lnTo>
                  <a:lnTo>
                    <a:pt x="102" y="230"/>
                  </a:lnTo>
                  <a:lnTo>
                    <a:pt x="90" y="235"/>
                  </a:lnTo>
                  <a:lnTo>
                    <a:pt x="79" y="238"/>
                  </a:lnTo>
                  <a:lnTo>
                    <a:pt x="67" y="239"/>
                  </a:lnTo>
                  <a:lnTo>
                    <a:pt x="54" y="239"/>
                  </a:lnTo>
                  <a:lnTo>
                    <a:pt x="38" y="231"/>
                  </a:lnTo>
                  <a:lnTo>
                    <a:pt x="26" y="220"/>
                  </a:lnTo>
                  <a:lnTo>
                    <a:pt x="20" y="206"/>
                  </a:lnTo>
                  <a:lnTo>
                    <a:pt x="15" y="190"/>
                  </a:lnTo>
                  <a:lnTo>
                    <a:pt x="12" y="173"/>
                  </a:lnTo>
                  <a:lnTo>
                    <a:pt x="11" y="156"/>
                  </a:lnTo>
                  <a:lnTo>
                    <a:pt x="10" y="139"/>
                  </a:lnTo>
                  <a:lnTo>
                    <a:pt x="6" y="124"/>
                  </a:lnTo>
                  <a:lnTo>
                    <a:pt x="6" y="94"/>
                  </a:lnTo>
                  <a:lnTo>
                    <a:pt x="5" y="64"/>
                  </a:lnTo>
                  <a:lnTo>
                    <a:pt x="2" y="35"/>
                  </a:lnTo>
                  <a:lnTo>
                    <a:pt x="0" y="5"/>
                  </a:lnTo>
                  <a:lnTo>
                    <a:pt x="10" y="0"/>
                  </a:lnTo>
                  <a:lnTo>
                    <a:pt x="15" y="7"/>
                  </a:lnTo>
                  <a:lnTo>
                    <a:pt x="17" y="21"/>
                  </a:lnTo>
                  <a:lnTo>
                    <a:pt x="21" y="3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4" name="未知"/>
            <p:cNvSpPr/>
            <p:nvPr/>
          </p:nvSpPr>
          <p:spPr>
            <a:xfrm>
              <a:off x="573" y="137"/>
              <a:ext cx="28" cy="33"/>
            </a:xfrm>
            <a:custGeom>
              <a:avLst/>
              <a:gdLst>
                <a:gd name="txL" fmla="*/ 0 w 56"/>
                <a:gd name="txT" fmla="*/ 0 h 66"/>
                <a:gd name="txR" fmla="*/ 56 w 56"/>
                <a:gd name="txB" fmla="*/ 66 h 66"/>
              </a:gdLst>
              <a:ahLst/>
              <a:cxnLst>
                <a:cxn ang="0">
                  <a:pos x="56" y="6"/>
                </a:cxn>
                <a:cxn ang="0">
                  <a:pos x="55" y="14"/>
                </a:cxn>
                <a:cxn ang="0">
                  <a:pos x="48" y="19"/>
                </a:cxn>
                <a:cxn ang="0">
                  <a:pos x="42" y="22"/>
                </a:cxn>
                <a:cxn ang="0">
                  <a:pos x="36" y="26"/>
                </a:cxn>
                <a:cxn ang="0">
                  <a:pos x="29" y="35"/>
                </a:cxn>
                <a:cxn ang="0">
                  <a:pos x="27" y="44"/>
                </a:cxn>
                <a:cxn ang="0">
                  <a:pos x="26" y="54"/>
                </a:cxn>
                <a:cxn ang="0">
                  <a:pos x="26" y="64"/>
                </a:cxn>
                <a:cxn ang="0">
                  <a:pos x="22" y="66"/>
                </a:cxn>
                <a:cxn ang="0">
                  <a:pos x="18" y="66"/>
                </a:cxn>
                <a:cxn ang="0">
                  <a:pos x="14" y="66"/>
                </a:cxn>
                <a:cxn ang="0">
                  <a:pos x="11" y="65"/>
                </a:cxn>
                <a:cxn ang="0">
                  <a:pos x="6" y="58"/>
                </a:cxn>
                <a:cxn ang="0">
                  <a:pos x="3" y="49"/>
                </a:cxn>
                <a:cxn ang="0">
                  <a:pos x="0" y="40"/>
                </a:cxn>
                <a:cxn ang="0">
                  <a:pos x="2" y="31"/>
                </a:cxn>
                <a:cxn ang="0">
                  <a:pos x="4" y="25"/>
                </a:cxn>
                <a:cxn ang="0">
                  <a:pos x="8" y="20"/>
                </a:cxn>
                <a:cxn ang="0">
                  <a:pos x="13" y="15"/>
                </a:cxn>
                <a:cxn ang="0">
                  <a:pos x="18" y="10"/>
                </a:cxn>
                <a:cxn ang="0">
                  <a:pos x="23" y="6"/>
                </a:cxn>
                <a:cxn ang="0">
                  <a:pos x="29" y="2"/>
                </a:cxn>
                <a:cxn ang="0">
                  <a:pos x="36" y="1"/>
                </a:cxn>
                <a:cxn ang="0">
                  <a:pos x="42" y="0"/>
                </a:cxn>
                <a:cxn ang="0">
                  <a:pos x="46" y="0"/>
                </a:cxn>
                <a:cxn ang="0">
                  <a:pos x="50" y="1"/>
                </a:cxn>
                <a:cxn ang="0">
                  <a:pos x="53" y="3"/>
                </a:cxn>
                <a:cxn ang="0">
                  <a:pos x="56" y="6"/>
                </a:cxn>
              </a:cxnLst>
              <a:rect l="txL" t="txT" r="txR" b="txB"/>
              <a:pathLst>
                <a:path w="56" h="66">
                  <a:moveTo>
                    <a:pt x="56" y="6"/>
                  </a:moveTo>
                  <a:lnTo>
                    <a:pt x="55" y="14"/>
                  </a:lnTo>
                  <a:lnTo>
                    <a:pt x="48" y="19"/>
                  </a:lnTo>
                  <a:lnTo>
                    <a:pt x="42" y="22"/>
                  </a:lnTo>
                  <a:lnTo>
                    <a:pt x="36" y="26"/>
                  </a:lnTo>
                  <a:lnTo>
                    <a:pt x="29" y="35"/>
                  </a:lnTo>
                  <a:lnTo>
                    <a:pt x="27" y="44"/>
                  </a:lnTo>
                  <a:lnTo>
                    <a:pt x="26" y="54"/>
                  </a:lnTo>
                  <a:lnTo>
                    <a:pt x="26" y="64"/>
                  </a:lnTo>
                  <a:lnTo>
                    <a:pt x="22" y="66"/>
                  </a:lnTo>
                  <a:lnTo>
                    <a:pt x="18" y="66"/>
                  </a:lnTo>
                  <a:lnTo>
                    <a:pt x="14" y="66"/>
                  </a:lnTo>
                  <a:lnTo>
                    <a:pt x="11" y="65"/>
                  </a:lnTo>
                  <a:lnTo>
                    <a:pt x="6" y="58"/>
                  </a:lnTo>
                  <a:lnTo>
                    <a:pt x="3" y="49"/>
                  </a:lnTo>
                  <a:lnTo>
                    <a:pt x="0" y="40"/>
                  </a:lnTo>
                  <a:lnTo>
                    <a:pt x="2" y="31"/>
                  </a:lnTo>
                  <a:lnTo>
                    <a:pt x="4" y="25"/>
                  </a:lnTo>
                  <a:lnTo>
                    <a:pt x="8" y="20"/>
                  </a:lnTo>
                  <a:lnTo>
                    <a:pt x="13" y="15"/>
                  </a:lnTo>
                  <a:lnTo>
                    <a:pt x="18" y="10"/>
                  </a:lnTo>
                  <a:lnTo>
                    <a:pt x="23" y="6"/>
                  </a:lnTo>
                  <a:lnTo>
                    <a:pt x="29" y="2"/>
                  </a:lnTo>
                  <a:lnTo>
                    <a:pt x="36" y="1"/>
                  </a:lnTo>
                  <a:lnTo>
                    <a:pt x="42" y="0"/>
                  </a:lnTo>
                  <a:lnTo>
                    <a:pt x="46" y="0"/>
                  </a:lnTo>
                  <a:lnTo>
                    <a:pt x="50" y="1"/>
                  </a:lnTo>
                  <a:lnTo>
                    <a:pt x="53" y="3"/>
                  </a:lnTo>
                  <a:lnTo>
                    <a:pt x="56" y="6"/>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5" name="未知"/>
            <p:cNvSpPr/>
            <p:nvPr/>
          </p:nvSpPr>
          <p:spPr>
            <a:xfrm>
              <a:off x="790" y="156"/>
              <a:ext cx="48" cy="130"/>
            </a:xfrm>
            <a:custGeom>
              <a:avLst/>
              <a:gdLst>
                <a:gd name="txL" fmla="*/ 0 w 95"/>
                <a:gd name="txT" fmla="*/ 0 h 259"/>
                <a:gd name="txR" fmla="*/ 95 w 95"/>
                <a:gd name="txB" fmla="*/ 259 h 259"/>
              </a:gdLst>
              <a:ahLst/>
              <a:cxnLst>
                <a:cxn ang="0">
                  <a:pos x="87" y="5"/>
                </a:cxn>
                <a:cxn ang="0">
                  <a:pos x="85" y="14"/>
                </a:cxn>
                <a:cxn ang="0">
                  <a:pos x="79" y="20"/>
                </a:cxn>
                <a:cxn ang="0">
                  <a:pos x="72" y="26"/>
                </a:cxn>
                <a:cxn ang="0">
                  <a:pos x="67" y="34"/>
                </a:cxn>
                <a:cxn ang="0">
                  <a:pos x="53" y="60"/>
                </a:cxn>
                <a:cxn ang="0">
                  <a:pos x="44" y="89"/>
                </a:cxn>
                <a:cxn ang="0">
                  <a:pos x="40" y="119"/>
                </a:cxn>
                <a:cxn ang="0">
                  <a:pos x="41" y="151"/>
                </a:cxn>
                <a:cxn ang="0">
                  <a:pos x="45" y="158"/>
                </a:cxn>
                <a:cxn ang="0">
                  <a:pos x="49" y="166"/>
                </a:cxn>
                <a:cxn ang="0">
                  <a:pos x="54" y="173"/>
                </a:cxn>
                <a:cxn ang="0">
                  <a:pos x="61" y="178"/>
                </a:cxn>
                <a:cxn ang="0">
                  <a:pos x="70" y="182"/>
                </a:cxn>
                <a:cxn ang="0">
                  <a:pos x="80" y="184"/>
                </a:cxn>
                <a:cxn ang="0">
                  <a:pos x="89" y="186"/>
                </a:cxn>
                <a:cxn ang="0">
                  <a:pos x="95" y="192"/>
                </a:cxn>
                <a:cxn ang="0">
                  <a:pos x="89" y="201"/>
                </a:cxn>
                <a:cxn ang="0">
                  <a:pos x="83" y="210"/>
                </a:cxn>
                <a:cxn ang="0">
                  <a:pos x="78" y="219"/>
                </a:cxn>
                <a:cxn ang="0">
                  <a:pos x="73" y="228"/>
                </a:cxn>
                <a:cxn ang="0">
                  <a:pos x="68" y="236"/>
                </a:cxn>
                <a:cxn ang="0">
                  <a:pos x="61" y="245"/>
                </a:cxn>
                <a:cxn ang="0">
                  <a:pos x="55" y="253"/>
                </a:cxn>
                <a:cxn ang="0">
                  <a:pos x="46" y="259"/>
                </a:cxn>
                <a:cxn ang="0">
                  <a:pos x="41" y="258"/>
                </a:cxn>
                <a:cxn ang="0">
                  <a:pos x="38" y="255"/>
                </a:cxn>
                <a:cxn ang="0">
                  <a:pos x="34" y="253"/>
                </a:cxn>
                <a:cxn ang="0">
                  <a:pos x="31" y="248"/>
                </a:cxn>
                <a:cxn ang="0">
                  <a:pos x="34" y="243"/>
                </a:cxn>
                <a:cxn ang="0">
                  <a:pos x="38" y="236"/>
                </a:cxn>
                <a:cxn ang="0">
                  <a:pos x="39" y="231"/>
                </a:cxn>
                <a:cxn ang="0">
                  <a:pos x="39" y="225"/>
                </a:cxn>
                <a:cxn ang="0">
                  <a:pos x="24" y="212"/>
                </a:cxn>
                <a:cxn ang="0">
                  <a:pos x="12" y="197"/>
                </a:cxn>
                <a:cxn ang="0">
                  <a:pos x="6" y="181"/>
                </a:cxn>
                <a:cxn ang="0">
                  <a:pos x="1" y="162"/>
                </a:cxn>
                <a:cxn ang="0">
                  <a:pos x="0" y="143"/>
                </a:cxn>
                <a:cxn ang="0">
                  <a:pos x="0" y="123"/>
                </a:cxn>
                <a:cxn ang="0">
                  <a:pos x="2" y="104"/>
                </a:cxn>
                <a:cxn ang="0">
                  <a:pos x="6" y="85"/>
                </a:cxn>
                <a:cxn ang="0">
                  <a:pos x="12" y="73"/>
                </a:cxn>
                <a:cxn ang="0">
                  <a:pos x="19" y="60"/>
                </a:cxn>
                <a:cxn ang="0">
                  <a:pos x="26" y="48"/>
                </a:cxn>
                <a:cxn ang="0">
                  <a:pos x="34" y="35"/>
                </a:cxn>
                <a:cxn ang="0">
                  <a:pos x="43" y="24"/>
                </a:cxn>
                <a:cxn ang="0">
                  <a:pos x="53" y="15"/>
                </a:cxn>
                <a:cxn ang="0">
                  <a:pos x="64" y="6"/>
                </a:cxn>
                <a:cxn ang="0">
                  <a:pos x="78" y="0"/>
                </a:cxn>
                <a:cxn ang="0">
                  <a:pos x="80" y="0"/>
                </a:cxn>
                <a:cxn ang="0">
                  <a:pos x="84" y="0"/>
                </a:cxn>
                <a:cxn ang="0">
                  <a:pos x="85" y="2"/>
                </a:cxn>
                <a:cxn ang="0">
                  <a:pos x="87" y="5"/>
                </a:cxn>
              </a:cxnLst>
              <a:rect l="txL" t="txT" r="txR" b="txB"/>
              <a:pathLst>
                <a:path w="95" h="259">
                  <a:moveTo>
                    <a:pt x="87" y="5"/>
                  </a:moveTo>
                  <a:lnTo>
                    <a:pt x="85" y="14"/>
                  </a:lnTo>
                  <a:lnTo>
                    <a:pt x="79" y="20"/>
                  </a:lnTo>
                  <a:lnTo>
                    <a:pt x="72" y="26"/>
                  </a:lnTo>
                  <a:lnTo>
                    <a:pt x="67" y="34"/>
                  </a:lnTo>
                  <a:lnTo>
                    <a:pt x="53" y="60"/>
                  </a:lnTo>
                  <a:lnTo>
                    <a:pt x="44" y="89"/>
                  </a:lnTo>
                  <a:lnTo>
                    <a:pt x="40" y="119"/>
                  </a:lnTo>
                  <a:lnTo>
                    <a:pt x="41" y="151"/>
                  </a:lnTo>
                  <a:lnTo>
                    <a:pt x="45" y="158"/>
                  </a:lnTo>
                  <a:lnTo>
                    <a:pt x="49" y="166"/>
                  </a:lnTo>
                  <a:lnTo>
                    <a:pt x="54" y="173"/>
                  </a:lnTo>
                  <a:lnTo>
                    <a:pt x="61" y="178"/>
                  </a:lnTo>
                  <a:lnTo>
                    <a:pt x="70" y="182"/>
                  </a:lnTo>
                  <a:lnTo>
                    <a:pt x="80" y="184"/>
                  </a:lnTo>
                  <a:lnTo>
                    <a:pt x="89" y="186"/>
                  </a:lnTo>
                  <a:lnTo>
                    <a:pt x="95" y="192"/>
                  </a:lnTo>
                  <a:lnTo>
                    <a:pt x="89" y="201"/>
                  </a:lnTo>
                  <a:lnTo>
                    <a:pt x="83" y="210"/>
                  </a:lnTo>
                  <a:lnTo>
                    <a:pt x="78" y="219"/>
                  </a:lnTo>
                  <a:lnTo>
                    <a:pt x="73" y="228"/>
                  </a:lnTo>
                  <a:lnTo>
                    <a:pt x="68" y="236"/>
                  </a:lnTo>
                  <a:lnTo>
                    <a:pt x="61" y="245"/>
                  </a:lnTo>
                  <a:lnTo>
                    <a:pt x="55" y="253"/>
                  </a:lnTo>
                  <a:lnTo>
                    <a:pt x="46" y="259"/>
                  </a:lnTo>
                  <a:lnTo>
                    <a:pt x="41" y="258"/>
                  </a:lnTo>
                  <a:lnTo>
                    <a:pt x="38" y="255"/>
                  </a:lnTo>
                  <a:lnTo>
                    <a:pt x="34" y="253"/>
                  </a:lnTo>
                  <a:lnTo>
                    <a:pt x="31" y="248"/>
                  </a:lnTo>
                  <a:lnTo>
                    <a:pt x="34" y="243"/>
                  </a:lnTo>
                  <a:lnTo>
                    <a:pt x="38" y="236"/>
                  </a:lnTo>
                  <a:lnTo>
                    <a:pt x="39" y="231"/>
                  </a:lnTo>
                  <a:lnTo>
                    <a:pt x="39" y="225"/>
                  </a:lnTo>
                  <a:lnTo>
                    <a:pt x="24" y="212"/>
                  </a:lnTo>
                  <a:lnTo>
                    <a:pt x="12" y="197"/>
                  </a:lnTo>
                  <a:lnTo>
                    <a:pt x="6" y="181"/>
                  </a:lnTo>
                  <a:lnTo>
                    <a:pt x="1" y="162"/>
                  </a:lnTo>
                  <a:lnTo>
                    <a:pt x="0" y="143"/>
                  </a:lnTo>
                  <a:lnTo>
                    <a:pt x="0" y="123"/>
                  </a:lnTo>
                  <a:lnTo>
                    <a:pt x="2" y="104"/>
                  </a:lnTo>
                  <a:lnTo>
                    <a:pt x="6" y="85"/>
                  </a:lnTo>
                  <a:lnTo>
                    <a:pt x="12" y="73"/>
                  </a:lnTo>
                  <a:lnTo>
                    <a:pt x="19" y="60"/>
                  </a:lnTo>
                  <a:lnTo>
                    <a:pt x="26" y="48"/>
                  </a:lnTo>
                  <a:lnTo>
                    <a:pt x="34" y="35"/>
                  </a:lnTo>
                  <a:lnTo>
                    <a:pt x="43" y="24"/>
                  </a:lnTo>
                  <a:lnTo>
                    <a:pt x="53" y="15"/>
                  </a:lnTo>
                  <a:lnTo>
                    <a:pt x="64" y="6"/>
                  </a:lnTo>
                  <a:lnTo>
                    <a:pt x="78" y="0"/>
                  </a:lnTo>
                  <a:lnTo>
                    <a:pt x="80" y="0"/>
                  </a:lnTo>
                  <a:lnTo>
                    <a:pt x="84" y="0"/>
                  </a:lnTo>
                  <a:lnTo>
                    <a:pt x="85" y="2"/>
                  </a:lnTo>
                  <a:lnTo>
                    <a:pt x="87" y="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6" name="未知"/>
            <p:cNvSpPr/>
            <p:nvPr/>
          </p:nvSpPr>
          <p:spPr>
            <a:xfrm>
              <a:off x="668" y="158"/>
              <a:ext cx="38" cy="18"/>
            </a:xfrm>
            <a:custGeom>
              <a:avLst/>
              <a:gdLst>
                <a:gd name="txL" fmla="*/ 0 w 75"/>
                <a:gd name="txT" fmla="*/ 0 h 37"/>
                <a:gd name="txR" fmla="*/ 75 w 75"/>
                <a:gd name="txB" fmla="*/ 37 h 37"/>
              </a:gdLst>
              <a:ahLst/>
              <a:cxnLst>
                <a:cxn ang="0">
                  <a:pos x="46" y="1"/>
                </a:cxn>
                <a:cxn ang="0">
                  <a:pos x="49" y="3"/>
                </a:cxn>
                <a:cxn ang="0">
                  <a:pos x="51" y="3"/>
                </a:cxn>
                <a:cxn ang="0">
                  <a:pos x="55" y="3"/>
                </a:cxn>
                <a:cxn ang="0">
                  <a:pos x="57" y="4"/>
                </a:cxn>
                <a:cxn ang="0">
                  <a:pos x="63" y="7"/>
                </a:cxn>
                <a:cxn ang="0">
                  <a:pos x="68" y="9"/>
                </a:cxn>
                <a:cxn ang="0">
                  <a:pos x="71" y="12"/>
                </a:cxn>
                <a:cxn ang="0">
                  <a:pos x="75" y="15"/>
                </a:cxn>
                <a:cxn ang="0">
                  <a:pos x="75" y="20"/>
                </a:cxn>
                <a:cxn ang="0">
                  <a:pos x="75" y="27"/>
                </a:cxn>
                <a:cxn ang="0">
                  <a:pos x="73" y="32"/>
                </a:cxn>
                <a:cxn ang="0">
                  <a:pos x="70" y="37"/>
                </a:cxn>
                <a:cxn ang="0">
                  <a:pos x="64" y="33"/>
                </a:cxn>
                <a:cxn ang="0">
                  <a:pos x="57" y="30"/>
                </a:cxn>
                <a:cxn ang="0">
                  <a:pos x="50" y="28"/>
                </a:cxn>
                <a:cxn ang="0">
                  <a:pos x="42" y="27"/>
                </a:cxn>
                <a:cxn ang="0">
                  <a:pos x="35" y="27"/>
                </a:cxn>
                <a:cxn ang="0">
                  <a:pos x="29" y="28"/>
                </a:cxn>
                <a:cxn ang="0">
                  <a:pos x="21" y="29"/>
                </a:cxn>
                <a:cxn ang="0">
                  <a:pos x="13" y="33"/>
                </a:cxn>
                <a:cxn ang="0">
                  <a:pos x="8" y="32"/>
                </a:cxn>
                <a:cxn ang="0">
                  <a:pos x="5" y="30"/>
                </a:cxn>
                <a:cxn ang="0">
                  <a:pos x="1" y="29"/>
                </a:cxn>
                <a:cxn ang="0">
                  <a:pos x="0" y="24"/>
                </a:cxn>
                <a:cxn ang="0">
                  <a:pos x="2" y="17"/>
                </a:cxn>
                <a:cxn ang="0">
                  <a:pos x="7" y="12"/>
                </a:cxn>
                <a:cxn ang="0">
                  <a:pos x="13" y="7"/>
                </a:cxn>
                <a:cxn ang="0">
                  <a:pos x="21" y="4"/>
                </a:cxn>
                <a:cxn ang="0">
                  <a:pos x="27" y="3"/>
                </a:cxn>
                <a:cxn ang="0">
                  <a:pos x="32" y="0"/>
                </a:cxn>
                <a:cxn ang="0">
                  <a:pos x="39" y="0"/>
                </a:cxn>
                <a:cxn ang="0">
                  <a:pos x="46" y="1"/>
                </a:cxn>
              </a:cxnLst>
              <a:rect l="txL" t="txT" r="txR" b="txB"/>
              <a:pathLst>
                <a:path w="75" h="37">
                  <a:moveTo>
                    <a:pt x="46" y="1"/>
                  </a:moveTo>
                  <a:lnTo>
                    <a:pt x="49" y="3"/>
                  </a:lnTo>
                  <a:lnTo>
                    <a:pt x="51" y="3"/>
                  </a:lnTo>
                  <a:lnTo>
                    <a:pt x="55" y="3"/>
                  </a:lnTo>
                  <a:lnTo>
                    <a:pt x="57" y="4"/>
                  </a:lnTo>
                  <a:lnTo>
                    <a:pt x="63" y="7"/>
                  </a:lnTo>
                  <a:lnTo>
                    <a:pt x="68" y="9"/>
                  </a:lnTo>
                  <a:lnTo>
                    <a:pt x="71" y="12"/>
                  </a:lnTo>
                  <a:lnTo>
                    <a:pt x="75" y="15"/>
                  </a:lnTo>
                  <a:lnTo>
                    <a:pt x="75" y="20"/>
                  </a:lnTo>
                  <a:lnTo>
                    <a:pt x="75" y="27"/>
                  </a:lnTo>
                  <a:lnTo>
                    <a:pt x="73" y="32"/>
                  </a:lnTo>
                  <a:lnTo>
                    <a:pt x="70" y="37"/>
                  </a:lnTo>
                  <a:lnTo>
                    <a:pt x="64" y="33"/>
                  </a:lnTo>
                  <a:lnTo>
                    <a:pt x="57" y="30"/>
                  </a:lnTo>
                  <a:lnTo>
                    <a:pt x="50" y="28"/>
                  </a:lnTo>
                  <a:lnTo>
                    <a:pt x="42" y="27"/>
                  </a:lnTo>
                  <a:lnTo>
                    <a:pt x="35" y="27"/>
                  </a:lnTo>
                  <a:lnTo>
                    <a:pt x="29" y="28"/>
                  </a:lnTo>
                  <a:lnTo>
                    <a:pt x="21" y="29"/>
                  </a:lnTo>
                  <a:lnTo>
                    <a:pt x="13" y="33"/>
                  </a:lnTo>
                  <a:lnTo>
                    <a:pt x="8" y="32"/>
                  </a:lnTo>
                  <a:lnTo>
                    <a:pt x="5" y="30"/>
                  </a:lnTo>
                  <a:lnTo>
                    <a:pt x="1" y="29"/>
                  </a:lnTo>
                  <a:lnTo>
                    <a:pt x="0" y="24"/>
                  </a:lnTo>
                  <a:lnTo>
                    <a:pt x="2" y="17"/>
                  </a:lnTo>
                  <a:lnTo>
                    <a:pt x="7" y="12"/>
                  </a:lnTo>
                  <a:lnTo>
                    <a:pt x="13" y="7"/>
                  </a:lnTo>
                  <a:lnTo>
                    <a:pt x="21" y="4"/>
                  </a:lnTo>
                  <a:lnTo>
                    <a:pt x="27" y="3"/>
                  </a:lnTo>
                  <a:lnTo>
                    <a:pt x="32" y="0"/>
                  </a:lnTo>
                  <a:lnTo>
                    <a:pt x="39" y="0"/>
                  </a:lnTo>
                  <a:lnTo>
                    <a:pt x="46" y="1"/>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7" name="未知"/>
            <p:cNvSpPr/>
            <p:nvPr/>
          </p:nvSpPr>
          <p:spPr>
            <a:xfrm>
              <a:off x="856" y="161"/>
              <a:ext cx="47" cy="123"/>
            </a:xfrm>
            <a:custGeom>
              <a:avLst/>
              <a:gdLst>
                <a:gd name="txL" fmla="*/ 0 w 93"/>
                <a:gd name="txT" fmla="*/ 0 h 245"/>
                <a:gd name="txR" fmla="*/ 93 w 93"/>
                <a:gd name="txB" fmla="*/ 245 h 245"/>
              </a:gdLst>
              <a:ahLst/>
              <a:cxnLst>
                <a:cxn ang="0">
                  <a:pos x="77" y="35"/>
                </a:cxn>
                <a:cxn ang="0">
                  <a:pos x="87" y="60"/>
                </a:cxn>
                <a:cxn ang="0">
                  <a:pos x="92" y="86"/>
                </a:cxn>
                <a:cxn ang="0">
                  <a:pos x="93" y="114"/>
                </a:cxn>
                <a:cxn ang="0">
                  <a:pos x="91" y="143"/>
                </a:cxn>
                <a:cxn ang="0">
                  <a:pos x="86" y="171"/>
                </a:cxn>
                <a:cxn ang="0">
                  <a:pos x="77" y="197"/>
                </a:cxn>
                <a:cxn ang="0">
                  <a:pos x="64" y="222"/>
                </a:cxn>
                <a:cxn ang="0">
                  <a:pos x="50" y="245"/>
                </a:cxn>
                <a:cxn ang="0">
                  <a:pos x="47" y="245"/>
                </a:cxn>
                <a:cxn ang="0">
                  <a:pos x="44" y="244"/>
                </a:cxn>
                <a:cxn ang="0">
                  <a:pos x="43" y="242"/>
                </a:cxn>
                <a:cxn ang="0">
                  <a:pos x="42" y="239"/>
                </a:cxn>
                <a:cxn ang="0">
                  <a:pos x="52" y="195"/>
                </a:cxn>
                <a:cxn ang="0">
                  <a:pos x="55" y="147"/>
                </a:cxn>
                <a:cxn ang="0">
                  <a:pos x="53" y="100"/>
                </a:cxn>
                <a:cxn ang="0">
                  <a:pos x="42" y="56"/>
                </a:cxn>
                <a:cxn ang="0">
                  <a:pos x="38" y="50"/>
                </a:cxn>
                <a:cxn ang="0">
                  <a:pos x="34" y="44"/>
                </a:cxn>
                <a:cxn ang="0">
                  <a:pos x="29" y="37"/>
                </a:cxn>
                <a:cxn ang="0">
                  <a:pos x="24" y="32"/>
                </a:cxn>
                <a:cxn ang="0">
                  <a:pos x="18" y="26"/>
                </a:cxn>
                <a:cxn ang="0">
                  <a:pos x="13" y="21"/>
                </a:cxn>
                <a:cxn ang="0">
                  <a:pos x="6" y="15"/>
                </a:cxn>
                <a:cxn ang="0">
                  <a:pos x="0" y="10"/>
                </a:cxn>
                <a:cxn ang="0">
                  <a:pos x="0" y="7"/>
                </a:cxn>
                <a:cxn ang="0">
                  <a:pos x="1" y="5"/>
                </a:cxn>
                <a:cxn ang="0">
                  <a:pos x="2" y="3"/>
                </a:cxn>
                <a:cxn ang="0">
                  <a:pos x="5" y="1"/>
                </a:cxn>
                <a:cxn ang="0">
                  <a:pos x="16" y="0"/>
                </a:cxn>
                <a:cxn ang="0">
                  <a:pos x="26" y="0"/>
                </a:cxn>
                <a:cxn ang="0">
                  <a:pos x="36" y="2"/>
                </a:cxn>
                <a:cxn ang="0">
                  <a:pos x="47" y="6"/>
                </a:cxn>
                <a:cxn ang="0">
                  <a:pos x="55" y="12"/>
                </a:cxn>
                <a:cxn ang="0">
                  <a:pos x="63" y="18"/>
                </a:cxn>
                <a:cxn ang="0">
                  <a:pos x="70" y="26"/>
                </a:cxn>
                <a:cxn ang="0">
                  <a:pos x="77" y="35"/>
                </a:cxn>
              </a:cxnLst>
              <a:rect l="txL" t="txT" r="txR" b="txB"/>
              <a:pathLst>
                <a:path w="93" h="245">
                  <a:moveTo>
                    <a:pt x="77" y="35"/>
                  </a:moveTo>
                  <a:lnTo>
                    <a:pt x="87" y="60"/>
                  </a:lnTo>
                  <a:lnTo>
                    <a:pt x="92" y="86"/>
                  </a:lnTo>
                  <a:lnTo>
                    <a:pt x="93" y="114"/>
                  </a:lnTo>
                  <a:lnTo>
                    <a:pt x="91" y="143"/>
                  </a:lnTo>
                  <a:lnTo>
                    <a:pt x="86" y="171"/>
                  </a:lnTo>
                  <a:lnTo>
                    <a:pt x="77" y="197"/>
                  </a:lnTo>
                  <a:lnTo>
                    <a:pt x="64" y="222"/>
                  </a:lnTo>
                  <a:lnTo>
                    <a:pt x="50" y="245"/>
                  </a:lnTo>
                  <a:lnTo>
                    <a:pt x="47" y="245"/>
                  </a:lnTo>
                  <a:lnTo>
                    <a:pt x="44" y="244"/>
                  </a:lnTo>
                  <a:lnTo>
                    <a:pt x="43" y="242"/>
                  </a:lnTo>
                  <a:lnTo>
                    <a:pt x="42" y="239"/>
                  </a:lnTo>
                  <a:lnTo>
                    <a:pt x="52" y="195"/>
                  </a:lnTo>
                  <a:lnTo>
                    <a:pt x="55" y="147"/>
                  </a:lnTo>
                  <a:lnTo>
                    <a:pt x="53" y="100"/>
                  </a:lnTo>
                  <a:lnTo>
                    <a:pt x="42" y="56"/>
                  </a:lnTo>
                  <a:lnTo>
                    <a:pt x="38" y="50"/>
                  </a:lnTo>
                  <a:lnTo>
                    <a:pt x="34" y="44"/>
                  </a:lnTo>
                  <a:lnTo>
                    <a:pt x="29" y="37"/>
                  </a:lnTo>
                  <a:lnTo>
                    <a:pt x="24" y="32"/>
                  </a:lnTo>
                  <a:lnTo>
                    <a:pt x="18" y="26"/>
                  </a:lnTo>
                  <a:lnTo>
                    <a:pt x="13" y="21"/>
                  </a:lnTo>
                  <a:lnTo>
                    <a:pt x="6" y="15"/>
                  </a:lnTo>
                  <a:lnTo>
                    <a:pt x="0" y="10"/>
                  </a:lnTo>
                  <a:lnTo>
                    <a:pt x="0" y="7"/>
                  </a:lnTo>
                  <a:lnTo>
                    <a:pt x="1" y="5"/>
                  </a:lnTo>
                  <a:lnTo>
                    <a:pt x="2" y="3"/>
                  </a:lnTo>
                  <a:lnTo>
                    <a:pt x="5" y="1"/>
                  </a:lnTo>
                  <a:lnTo>
                    <a:pt x="16" y="0"/>
                  </a:lnTo>
                  <a:lnTo>
                    <a:pt x="26" y="0"/>
                  </a:lnTo>
                  <a:lnTo>
                    <a:pt x="36" y="2"/>
                  </a:lnTo>
                  <a:lnTo>
                    <a:pt x="47" y="6"/>
                  </a:lnTo>
                  <a:lnTo>
                    <a:pt x="55" y="12"/>
                  </a:lnTo>
                  <a:lnTo>
                    <a:pt x="63" y="18"/>
                  </a:lnTo>
                  <a:lnTo>
                    <a:pt x="70" y="26"/>
                  </a:lnTo>
                  <a:lnTo>
                    <a:pt x="77" y="3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8" name="未知"/>
            <p:cNvSpPr/>
            <p:nvPr/>
          </p:nvSpPr>
          <p:spPr>
            <a:xfrm>
              <a:off x="581" y="170"/>
              <a:ext cx="34" cy="22"/>
            </a:xfrm>
            <a:custGeom>
              <a:avLst/>
              <a:gdLst>
                <a:gd name="txL" fmla="*/ 0 w 68"/>
                <a:gd name="txT" fmla="*/ 0 h 44"/>
                <a:gd name="txR" fmla="*/ 68 w 68"/>
                <a:gd name="txB" fmla="*/ 44 h 44"/>
              </a:gdLst>
              <a:ahLst/>
              <a:cxnLst>
                <a:cxn ang="0">
                  <a:pos x="59" y="8"/>
                </a:cxn>
                <a:cxn ang="0">
                  <a:pos x="68" y="24"/>
                </a:cxn>
                <a:cxn ang="0">
                  <a:pos x="59" y="24"/>
                </a:cxn>
                <a:cxn ang="0">
                  <a:pos x="50" y="26"/>
                </a:cxn>
                <a:cxn ang="0">
                  <a:pos x="42" y="27"/>
                </a:cxn>
                <a:cxn ang="0">
                  <a:pos x="35" y="29"/>
                </a:cxn>
                <a:cxn ang="0">
                  <a:pos x="27" y="33"/>
                </a:cxn>
                <a:cxn ang="0">
                  <a:pos x="20" y="36"/>
                </a:cxn>
                <a:cxn ang="0">
                  <a:pos x="12" y="39"/>
                </a:cxn>
                <a:cxn ang="0">
                  <a:pos x="6" y="44"/>
                </a:cxn>
                <a:cxn ang="0">
                  <a:pos x="5" y="38"/>
                </a:cxn>
                <a:cxn ang="0">
                  <a:pos x="2" y="32"/>
                </a:cxn>
                <a:cxn ang="0">
                  <a:pos x="0" y="27"/>
                </a:cxn>
                <a:cxn ang="0">
                  <a:pos x="1" y="21"/>
                </a:cxn>
                <a:cxn ang="0">
                  <a:pos x="3" y="13"/>
                </a:cxn>
                <a:cxn ang="0">
                  <a:pos x="8" y="8"/>
                </a:cxn>
                <a:cxn ang="0">
                  <a:pos x="15" y="4"/>
                </a:cxn>
                <a:cxn ang="0">
                  <a:pos x="21" y="0"/>
                </a:cxn>
                <a:cxn ang="0">
                  <a:pos x="26" y="0"/>
                </a:cxn>
                <a:cxn ang="0">
                  <a:pos x="31" y="0"/>
                </a:cxn>
                <a:cxn ang="0">
                  <a:pos x="36" y="0"/>
                </a:cxn>
                <a:cxn ang="0">
                  <a:pos x="42" y="0"/>
                </a:cxn>
                <a:cxn ang="0">
                  <a:pos x="46" y="2"/>
                </a:cxn>
                <a:cxn ang="0">
                  <a:pos x="51" y="3"/>
                </a:cxn>
                <a:cxn ang="0">
                  <a:pos x="55" y="4"/>
                </a:cxn>
                <a:cxn ang="0">
                  <a:pos x="59" y="8"/>
                </a:cxn>
              </a:cxnLst>
              <a:rect l="txL" t="txT" r="txR" b="txB"/>
              <a:pathLst>
                <a:path w="68" h="44">
                  <a:moveTo>
                    <a:pt x="59" y="8"/>
                  </a:moveTo>
                  <a:lnTo>
                    <a:pt x="68" y="24"/>
                  </a:lnTo>
                  <a:lnTo>
                    <a:pt x="59" y="24"/>
                  </a:lnTo>
                  <a:lnTo>
                    <a:pt x="50" y="26"/>
                  </a:lnTo>
                  <a:lnTo>
                    <a:pt x="42" y="27"/>
                  </a:lnTo>
                  <a:lnTo>
                    <a:pt x="35" y="29"/>
                  </a:lnTo>
                  <a:lnTo>
                    <a:pt x="27" y="33"/>
                  </a:lnTo>
                  <a:lnTo>
                    <a:pt x="20" y="36"/>
                  </a:lnTo>
                  <a:lnTo>
                    <a:pt x="12" y="39"/>
                  </a:lnTo>
                  <a:lnTo>
                    <a:pt x="6" y="44"/>
                  </a:lnTo>
                  <a:lnTo>
                    <a:pt x="5" y="38"/>
                  </a:lnTo>
                  <a:lnTo>
                    <a:pt x="2" y="32"/>
                  </a:lnTo>
                  <a:lnTo>
                    <a:pt x="0" y="27"/>
                  </a:lnTo>
                  <a:lnTo>
                    <a:pt x="1" y="21"/>
                  </a:lnTo>
                  <a:lnTo>
                    <a:pt x="3" y="13"/>
                  </a:lnTo>
                  <a:lnTo>
                    <a:pt x="8" y="8"/>
                  </a:lnTo>
                  <a:lnTo>
                    <a:pt x="15" y="4"/>
                  </a:lnTo>
                  <a:lnTo>
                    <a:pt x="21" y="0"/>
                  </a:lnTo>
                  <a:lnTo>
                    <a:pt x="26" y="0"/>
                  </a:lnTo>
                  <a:lnTo>
                    <a:pt x="31" y="0"/>
                  </a:lnTo>
                  <a:lnTo>
                    <a:pt x="36" y="0"/>
                  </a:lnTo>
                  <a:lnTo>
                    <a:pt x="42" y="0"/>
                  </a:lnTo>
                  <a:lnTo>
                    <a:pt x="46" y="2"/>
                  </a:lnTo>
                  <a:lnTo>
                    <a:pt x="51" y="3"/>
                  </a:lnTo>
                  <a:lnTo>
                    <a:pt x="55" y="4"/>
                  </a:lnTo>
                  <a:lnTo>
                    <a:pt x="59" y="8"/>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69" name="未知"/>
            <p:cNvSpPr/>
            <p:nvPr/>
          </p:nvSpPr>
          <p:spPr>
            <a:xfrm>
              <a:off x="588" y="207"/>
              <a:ext cx="177" cy="251"/>
            </a:xfrm>
            <a:custGeom>
              <a:avLst/>
              <a:gdLst>
                <a:gd name="txL" fmla="*/ 0 w 352"/>
                <a:gd name="txT" fmla="*/ 0 h 503"/>
                <a:gd name="txR" fmla="*/ 352 w 352"/>
                <a:gd name="txB" fmla="*/ 503 h 503"/>
              </a:gdLst>
              <a:ahLst/>
              <a:cxnLst>
                <a:cxn ang="0">
                  <a:pos x="45" y="104"/>
                </a:cxn>
                <a:cxn ang="0">
                  <a:pos x="103" y="199"/>
                </a:cxn>
                <a:cxn ang="0">
                  <a:pos x="185" y="276"/>
                </a:cxn>
                <a:cxn ang="0">
                  <a:pos x="206" y="280"/>
                </a:cxn>
                <a:cxn ang="0">
                  <a:pos x="224" y="262"/>
                </a:cxn>
                <a:cxn ang="0">
                  <a:pos x="245" y="242"/>
                </a:cxn>
                <a:cxn ang="0">
                  <a:pos x="270" y="230"/>
                </a:cxn>
                <a:cxn ang="0">
                  <a:pos x="303" y="233"/>
                </a:cxn>
                <a:cxn ang="0">
                  <a:pos x="331" y="250"/>
                </a:cxn>
                <a:cxn ang="0">
                  <a:pos x="346" y="271"/>
                </a:cxn>
                <a:cxn ang="0">
                  <a:pos x="343" y="280"/>
                </a:cxn>
                <a:cxn ang="0">
                  <a:pos x="326" y="271"/>
                </a:cxn>
                <a:cxn ang="0">
                  <a:pos x="309" y="262"/>
                </a:cxn>
                <a:cxn ang="0">
                  <a:pos x="282" y="284"/>
                </a:cxn>
                <a:cxn ang="0">
                  <a:pos x="245" y="348"/>
                </a:cxn>
                <a:cxn ang="0">
                  <a:pos x="236" y="422"/>
                </a:cxn>
                <a:cxn ang="0">
                  <a:pos x="253" y="464"/>
                </a:cxn>
                <a:cxn ang="0">
                  <a:pos x="282" y="474"/>
                </a:cxn>
                <a:cxn ang="0">
                  <a:pos x="312" y="467"/>
                </a:cxn>
                <a:cxn ang="0">
                  <a:pos x="340" y="459"/>
                </a:cxn>
                <a:cxn ang="0">
                  <a:pos x="352" y="462"/>
                </a:cxn>
                <a:cxn ang="0">
                  <a:pos x="341" y="476"/>
                </a:cxn>
                <a:cxn ang="0">
                  <a:pos x="307" y="495"/>
                </a:cxn>
                <a:cxn ang="0">
                  <a:pos x="268" y="503"/>
                </a:cxn>
                <a:cxn ang="0">
                  <a:pos x="239" y="495"/>
                </a:cxn>
                <a:cxn ang="0">
                  <a:pos x="217" y="480"/>
                </a:cxn>
                <a:cxn ang="0">
                  <a:pos x="202" y="459"/>
                </a:cxn>
                <a:cxn ang="0">
                  <a:pos x="194" y="360"/>
                </a:cxn>
                <a:cxn ang="0">
                  <a:pos x="189" y="325"/>
                </a:cxn>
                <a:cxn ang="0">
                  <a:pos x="170" y="326"/>
                </a:cxn>
                <a:cxn ang="0">
                  <a:pos x="146" y="319"/>
                </a:cxn>
                <a:cxn ang="0">
                  <a:pos x="123" y="305"/>
                </a:cxn>
                <a:cxn ang="0">
                  <a:pos x="109" y="315"/>
                </a:cxn>
                <a:cxn ang="0">
                  <a:pos x="94" y="337"/>
                </a:cxn>
                <a:cxn ang="0">
                  <a:pos x="71" y="347"/>
                </a:cxn>
                <a:cxn ang="0">
                  <a:pos x="51" y="345"/>
                </a:cxn>
                <a:cxn ang="0">
                  <a:pos x="34" y="338"/>
                </a:cxn>
                <a:cxn ang="0">
                  <a:pos x="19" y="320"/>
                </a:cxn>
                <a:cxn ang="0">
                  <a:pos x="5" y="296"/>
                </a:cxn>
                <a:cxn ang="0">
                  <a:pos x="15" y="290"/>
                </a:cxn>
                <a:cxn ang="0">
                  <a:pos x="34" y="300"/>
                </a:cxn>
                <a:cxn ang="0">
                  <a:pos x="58" y="306"/>
                </a:cxn>
                <a:cxn ang="0">
                  <a:pos x="80" y="300"/>
                </a:cxn>
                <a:cxn ang="0">
                  <a:pos x="87" y="271"/>
                </a:cxn>
                <a:cxn ang="0">
                  <a:pos x="74" y="240"/>
                </a:cxn>
                <a:cxn ang="0">
                  <a:pos x="58" y="208"/>
                </a:cxn>
                <a:cxn ang="0">
                  <a:pos x="40" y="177"/>
                </a:cxn>
                <a:cxn ang="0">
                  <a:pos x="17" y="116"/>
                </a:cxn>
                <a:cxn ang="0">
                  <a:pos x="3" y="52"/>
                </a:cxn>
                <a:cxn ang="0">
                  <a:pos x="1" y="4"/>
                </a:cxn>
                <a:cxn ang="0">
                  <a:pos x="7" y="0"/>
                </a:cxn>
                <a:cxn ang="0">
                  <a:pos x="14" y="27"/>
                </a:cxn>
              </a:cxnLst>
              <a:rect l="txL" t="txT" r="txR" b="txB"/>
              <a:pathLst>
                <a:path w="352" h="503">
                  <a:moveTo>
                    <a:pt x="16" y="37"/>
                  </a:moveTo>
                  <a:lnTo>
                    <a:pt x="30" y="70"/>
                  </a:lnTo>
                  <a:lnTo>
                    <a:pt x="45" y="104"/>
                  </a:lnTo>
                  <a:lnTo>
                    <a:pt x="63" y="138"/>
                  </a:lnTo>
                  <a:lnTo>
                    <a:pt x="82" y="169"/>
                  </a:lnTo>
                  <a:lnTo>
                    <a:pt x="103" y="199"/>
                  </a:lnTo>
                  <a:lnTo>
                    <a:pt x="127" y="228"/>
                  </a:lnTo>
                  <a:lnTo>
                    <a:pt x="155" y="253"/>
                  </a:lnTo>
                  <a:lnTo>
                    <a:pt x="185" y="276"/>
                  </a:lnTo>
                  <a:lnTo>
                    <a:pt x="192" y="279"/>
                  </a:lnTo>
                  <a:lnTo>
                    <a:pt x="200" y="280"/>
                  </a:lnTo>
                  <a:lnTo>
                    <a:pt x="206" y="280"/>
                  </a:lnTo>
                  <a:lnTo>
                    <a:pt x="214" y="279"/>
                  </a:lnTo>
                  <a:lnTo>
                    <a:pt x="219" y="270"/>
                  </a:lnTo>
                  <a:lnTo>
                    <a:pt x="224" y="262"/>
                  </a:lnTo>
                  <a:lnTo>
                    <a:pt x="230" y="255"/>
                  </a:lnTo>
                  <a:lnTo>
                    <a:pt x="238" y="248"/>
                  </a:lnTo>
                  <a:lnTo>
                    <a:pt x="245" y="242"/>
                  </a:lnTo>
                  <a:lnTo>
                    <a:pt x="254" y="237"/>
                  </a:lnTo>
                  <a:lnTo>
                    <a:pt x="262" y="233"/>
                  </a:lnTo>
                  <a:lnTo>
                    <a:pt x="270" y="230"/>
                  </a:lnTo>
                  <a:lnTo>
                    <a:pt x="282" y="230"/>
                  </a:lnTo>
                  <a:lnTo>
                    <a:pt x="293" y="230"/>
                  </a:lnTo>
                  <a:lnTo>
                    <a:pt x="303" y="233"/>
                  </a:lnTo>
                  <a:lnTo>
                    <a:pt x="313" y="237"/>
                  </a:lnTo>
                  <a:lnTo>
                    <a:pt x="322" y="242"/>
                  </a:lnTo>
                  <a:lnTo>
                    <a:pt x="331" y="250"/>
                  </a:lnTo>
                  <a:lnTo>
                    <a:pt x="338" y="259"/>
                  </a:lnTo>
                  <a:lnTo>
                    <a:pt x="346" y="267"/>
                  </a:lnTo>
                  <a:lnTo>
                    <a:pt x="346" y="271"/>
                  </a:lnTo>
                  <a:lnTo>
                    <a:pt x="346" y="274"/>
                  </a:lnTo>
                  <a:lnTo>
                    <a:pt x="345" y="277"/>
                  </a:lnTo>
                  <a:lnTo>
                    <a:pt x="343" y="280"/>
                  </a:lnTo>
                  <a:lnTo>
                    <a:pt x="337" y="279"/>
                  </a:lnTo>
                  <a:lnTo>
                    <a:pt x="331" y="275"/>
                  </a:lnTo>
                  <a:lnTo>
                    <a:pt x="326" y="271"/>
                  </a:lnTo>
                  <a:lnTo>
                    <a:pt x="321" y="267"/>
                  </a:lnTo>
                  <a:lnTo>
                    <a:pt x="314" y="265"/>
                  </a:lnTo>
                  <a:lnTo>
                    <a:pt x="309" y="262"/>
                  </a:lnTo>
                  <a:lnTo>
                    <a:pt x="304" y="262"/>
                  </a:lnTo>
                  <a:lnTo>
                    <a:pt x="298" y="265"/>
                  </a:lnTo>
                  <a:lnTo>
                    <a:pt x="282" y="284"/>
                  </a:lnTo>
                  <a:lnTo>
                    <a:pt x="267" y="304"/>
                  </a:lnTo>
                  <a:lnTo>
                    <a:pt x="255" y="325"/>
                  </a:lnTo>
                  <a:lnTo>
                    <a:pt x="245" y="348"/>
                  </a:lnTo>
                  <a:lnTo>
                    <a:pt x="239" y="372"/>
                  </a:lnTo>
                  <a:lnTo>
                    <a:pt x="236" y="397"/>
                  </a:lnTo>
                  <a:lnTo>
                    <a:pt x="236" y="422"/>
                  </a:lnTo>
                  <a:lnTo>
                    <a:pt x="240" y="447"/>
                  </a:lnTo>
                  <a:lnTo>
                    <a:pt x="245" y="456"/>
                  </a:lnTo>
                  <a:lnTo>
                    <a:pt x="253" y="464"/>
                  </a:lnTo>
                  <a:lnTo>
                    <a:pt x="262" y="467"/>
                  </a:lnTo>
                  <a:lnTo>
                    <a:pt x="270" y="473"/>
                  </a:lnTo>
                  <a:lnTo>
                    <a:pt x="282" y="474"/>
                  </a:lnTo>
                  <a:lnTo>
                    <a:pt x="292" y="474"/>
                  </a:lnTo>
                  <a:lnTo>
                    <a:pt x="302" y="471"/>
                  </a:lnTo>
                  <a:lnTo>
                    <a:pt x="312" y="467"/>
                  </a:lnTo>
                  <a:lnTo>
                    <a:pt x="321" y="465"/>
                  </a:lnTo>
                  <a:lnTo>
                    <a:pt x="331" y="461"/>
                  </a:lnTo>
                  <a:lnTo>
                    <a:pt x="340" y="459"/>
                  </a:lnTo>
                  <a:lnTo>
                    <a:pt x="350" y="459"/>
                  </a:lnTo>
                  <a:lnTo>
                    <a:pt x="351" y="460"/>
                  </a:lnTo>
                  <a:lnTo>
                    <a:pt x="352" y="462"/>
                  </a:lnTo>
                  <a:lnTo>
                    <a:pt x="352" y="465"/>
                  </a:lnTo>
                  <a:lnTo>
                    <a:pt x="351" y="467"/>
                  </a:lnTo>
                  <a:lnTo>
                    <a:pt x="341" y="476"/>
                  </a:lnTo>
                  <a:lnTo>
                    <a:pt x="330" y="484"/>
                  </a:lnTo>
                  <a:lnTo>
                    <a:pt x="318" y="490"/>
                  </a:lnTo>
                  <a:lnTo>
                    <a:pt x="307" y="495"/>
                  </a:lnTo>
                  <a:lnTo>
                    <a:pt x="294" y="500"/>
                  </a:lnTo>
                  <a:lnTo>
                    <a:pt x="282" y="501"/>
                  </a:lnTo>
                  <a:lnTo>
                    <a:pt x="268" y="503"/>
                  </a:lnTo>
                  <a:lnTo>
                    <a:pt x="254" y="500"/>
                  </a:lnTo>
                  <a:lnTo>
                    <a:pt x="246" y="498"/>
                  </a:lnTo>
                  <a:lnTo>
                    <a:pt x="239" y="495"/>
                  </a:lnTo>
                  <a:lnTo>
                    <a:pt x="231" y="491"/>
                  </a:lnTo>
                  <a:lnTo>
                    <a:pt x="224" y="486"/>
                  </a:lnTo>
                  <a:lnTo>
                    <a:pt x="217" y="480"/>
                  </a:lnTo>
                  <a:lnTo>
                    <a:pt x="211" y="474"/>
                  </a:lnTo>
                  <a:lnTo>
                    <a:pt x="206" y="466"/>
                  </a:lnTo>
                  <a:lnTo>
                    <a:pt x="202" y="459"/>
                  </a:lnTo>
                  <a:lnTo>
                    <a:pt x="194" y="427"/>
                  </a:lnTo>
                  <a:lnTo>
                    <a:pt x="191" y="394"/>
                  </a:lnTo>
                  <a:lnTo>
                    <a:pt x="194" y="360"/>
                  </a:lnTo>
                  <a:lnTo>
                    <a:pt x="199" y="328"/>
                  </a:lnTo>
                  <a:lnTo>
                    <a:pt x="194" y="325"/>
                  </a:lnTo>
                  <a:lnTo>
                    <a:pt x="189" y="325"/>
                  </a:lnTo>
                  <a:lnTo>
                    <a:pt x="183" y="326"/>
                  </a:lnTo>
                  <a:lnTo>
                    <a:pt x="178" y="328"/>
                  </a:lnTo>
                  <a:lnTo>
                    <a:pt x="170" y="326"/>
                  </a:lnTo>
                  <a:lnTo>
                    <a:pt x="161" y="325"/>
                  </a:lnTo>
                  <a:lnTo>
                    <a:pt x="153" y="323"/>
                  </a:lnTo>
                  <a:lnTo>
                    <a:pt x="146" y="319"/>
                  </a:lnTo>
                  <a:lnTo>
                    <a:pt x="137" y="315"/>
                  </a:lnTo>
                  <a:lnTo>
                    <a:pt x="129" y="310"/>
                  </a:lnTo>
                  <a:lnTo>
                    <a:pt x="123" y="305"/>
                  </a:lnTo>
                  <a:lnTo>
                    <a:pt x="116" y="299"/>
                  </a:lnTo>
                  <a:lnTo>
                    <a:pt x="113" y="306"/>
                  </a:lnTo>
                  <a:lnTo>
                    <a:pt x="109" y="315"/>
                  </a:lnTo>
                  <a:lnTo>
                    <a:pt x="104" y="323"/>
                  </a:lnTo>
                  <a:lnTo>
                    <a:pt x="99" y="330"/>
                  </a:lnTo>
                  <a:lnTo>
                    <a:pt x="94" y="337"/>
                  </a:lnTo>
                  <a:lnTo>
                    <a:pt x="87" y="342"/>
                  </a:lnTo>
                  <a:lnTo>
                    <a:pt x="79" y="344"/>
                  </a:lnTo>
                  <a:lnTo>
                    <a:pt x="71" y="347"/>
                  </a:lnTo>
                  <a:lnTo>
                    <a:pt x="64" y="347"/>
                  </a:lnTo>
                  <a:lnTo>
                    <a:pt x="58" y="347"/>
                  </a:lnTo>
                  <a:lnTo>
                    <a:pt x="51" y="345"/>
                  </a:lnTo>
                  <a:lnTo>
                    <a:pt x="45" y="344"/>
                  </a:lnTo>
                  <a:lnTo>
                    <a:pt x="39" y="342"/>
                  </a:lnTo>
                  <a:lnTo>
                    <a:pt x="34" y="338"/>
                  </a:lnTo>
                  <a:lnTo>
                    <a:pt x="29" y="333"/>
                  </a:lnTo>
                  <a:lnTo>
                    <a:pt x="24" y="328"/>
                  </a:lnTo>
                  <a:lnTo>
                    <a:pt x="19" y="320"/>
                  </a:lnTo>
                  <a:lnTo>
                    <a:pt x="12" y="313"/>
                  </a:lnTo>
                  <a:lnTo>
                    <a:pt x="6" y="305"/>
                  </a:lnTo>
                  <a:lnTo>
                    <a:pt x="5" y="296"/>
                  </a:lnTo>
                  <a:lnTo>
                    <a:pt x="7" y="292"/>
                  </a:lnTo>
                  <a:lnTo>
                    <a:pt x="11" y="290"/>
                  </a:lnTo>
                  <a:lnTo>
                    <a:pt x="15" y="290"/>
                  </a:lnTo>
                  <a:lnTo>
                    <a:pt x="20" y="291"/>
                  </a:lnTo>
                  <a:lnTo>
                    <a:pt x="26" y="296"/>
                  </a:lnTo>
                  <a:lnTo>
                    <a:pt x="34" y="300"/>
                  </a:lnTo>
                  <a:lnTo>
                    <a:pt x="41" y="304"/>
                  </a:lnTo>
                  <a:lnTo>
                    <a:pt x="49" y="305"/>
                  </a:lnTo>
                  <a:lnTo>
                    <a:pt x="58" y="306"/>
                  </a:lnTo>
                  <a:lnTo>
                    <a:pt x="65" y="306"/>
                  </a:lnTo>
                  <a:lnTo>
                    <a:pt x="73" y="304"/>
                  </a:lnTo>
                  <a:lnTo>
                    <a:pt x="80" y="300"/>
                  </a:lnTo>
                  <a:lnTo>
                    <a:pt x="87" y="292"/>
                  </a:lnTo>
                  <a:lnTo>
                    <a:pt x="88" y="281"/>
                  </a:lnTo>
                  <a:lnTo>
                    <a:pt x="87" y="271"/>
                  </a:lnTo>
                  <a:lnTo>
                    <a:pt x="85" y="260"/>
                  </a:lnTo>
                  <a:lnTo>
                    <a:pt x="80" y="250"/>
                  </a:lnTo>
                  <a:lnTo>
                    <a:pt x="74" y="240"/>
                  </a:lnTo>
                  <a:lnTo>
                    <a:pt x="69" y="230"/>
                  </a:lnTo>
                  <a:lnTo>
                    <a:pt x="63" y="218"/>
                  </a:lnTo>
                  <a:lnTo>
                    <a:pt x="58" y="208"/>
                  </a:lnTo>
                  <a:lnTo>
                    <a:pt x="51" y="198"/>
                  </a:lnTo>
                  <a:lnTo>
                    <a:pt x="46" y="188"/>
                  </a:lnTo>
                  <a:lnTo>
                    <a:pt x="40" y="177"/>
                  </a:lnTo>
                  <a:lnTo>
                    <a:pt x="32" y="157"/>
                  </a:lnTo>
                  <a:lnTo>
                    <a:pt x="25" y="136"/>
                  </a:lnTo>
                  <a:lnTo>
                    <a:pt x="17" y="116"/>
                  </a:lnTo>
                  <a:lnTo>
                    <a:pt x="12" y="95"/>
                  </a:lnTo>
                  <a:lnTo>
                    <a:pt x="7" y="73"/>
                  </a:lnTo>
                  <a:lnTo>
                    <a:pt x="3" y="52"/>
                  </a:lnTo>
                  <a:lnTo>
                    <a:pt x="1" y="29"/>
                  </a:lnTo>
                  <a:lnTo>
                    <a:pt x="0" y="5"/>
                  </a:lnTo>
                  <a:lnTo>
                    <a:pt x="1" y="4"/>
                  </a:lnTo>
                  <a:lnTo>
                    <a:pt x="2" y="2"/>
                  </a:lnTo>
                  <a:lnTo>
                    <a:pt x="5" y="0"/>
                  </a:lnTo>
                  <a:lnTo>
                    <a:pt x="7" y="0"/>
                  </a:lnTo>
                  <a:lnTo>
                    <a:pt x="11" y="8"/>
                  </a:lnTo>
                  <a:lnTo>
                    <a:pt x="14" y="18"/>
                  </a:lnTo>
                  <a:lnTo>
                    <a:pt x="14" y="27"/>
                  </a:lnTo>
                  <a:lnTo>
                    <a:pt x="16" y="37"/>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0" name="未知"/>
            <p:cNvSpPr/>
            <p:nvPr/>
          </p:nvSpPr>
          <p:spPr>
            <a:xfrm>
              <a:off x="534" y="263"/>
              <a:ext cx="59" cy="136"/>
            </a:xfrm>
            <a:custGeom>
              <a:avLst/>
              <a:gdLst>
                <a:gd name="txL" fmla="*/ 0 w 120"/>
                <a:gd name="txT" fmla="*/ 0 h 274"/>
                <a:gd name="txR" fmla="*/ 120 w 120"/>
                <a:gd name="txB" fmla="*/ 274 h 274"/>
              </a:gdLst>
              <a:ahLst/>
              <a:cxnLst>
                <a:cxn ang="0">
                  <a:pos x="113" y="8"/>
                </a:cxn>
                <a:cxn ang="0">
                  <a:pos x="112" y="17"/>
                </a:cxn>
                <a:cxn ang="0">
                  <a:pos x="107" y="19"/>
                </a:cxn>
                <a:cxn ang="0">
                  <a:pos x="98" y="22"/>
                </a:cxn>
                <a:cxn ang="0">
                  <a:pos x="92" y="23"/>
                </a:cxn>
                <a:cxn ang="0">
                  <a:pos x="78" y="36"/>
                </a:cxn>
                <a:cxn ang="0">
                  <a:pos x="66" y="51"/>
                </a:cxn>
                <a:cxn ang="0">
                  <a:pos x="57" y="66"/>
                </a:cxn>
                <a:cxn ang="0">
                  <a:pos x="49" y="82"/>
                </a:cxn>
                <a:cxn ang="0">
                  <a:pos x="44" y="101"/>
                </a:cxn>
                <a:cxn ang="0">
                  <a:pos x="42" y="119"/>
                </a:cxn>
                <a:cxn ang="0">
                  <a:pos x="40" y="138"/>
                </a:cxn>
                <a:cxn ang="0">
                  <a:pos x="43" y="158"/>
                </a:cxn>
                <a:cxn ang="0">
                  <a:pos x="49" y="173"/>
                </a:cxn>
                <a:cxn ang="0">
                  <a:pos x="56" y="188"/>
                </a:cxn>
                <a:cxn ang="0">
                  <a:pos x="62" y="203"/>
                </a:cxn>
                <a:cxn ang="0">
                  <a:pos x="71" y="218"/>
                </a:cxn>
                <a:cxn ang="0">
                  <a:pos x="79" y="231"/>
                </a:cxn>
                <a:cxn ang="0">
                  <a:pos x="91" y="243"/>
                </a:cxn>
                <a:cxn ang="0">
                  <a:pos x="103" y="254"/>
                </a:cxn>
                <a:cxn ang="0">
                  <a:pos x="120" y="260"/>
                </a:cxn>
                <a:cxn ang="0">
                  <a:pos x="120" y="264"/>
                </a:cxn>
                <a:cxn ang="0">
                  <a:pos x="118" y="267"/>
                </a:cxn>
                <a:cxn ang="0">
                  <a:pos x="116" y="271"/>
                </a:cxn>
                <a:cxn ang="0">
                  <a:pos x="113" y="274"/>
                </a:cxn>
                <a:cxn ang="0">
                  <a:pos x="100" y="274"/>
                </a:cxn>
                <a:cxn ang="0">
                  <a:pos x="87" y="272"/>
                </a:cxn>
                <a:cxn ang="0">
                  <a:pos x="74" y="269"/>
                </a:cxn>
                <a:cxn ang="0">
                  <a:pos x="63" y="264"/>
                </a:cxn>
                <a:cxn ang="0">
                  <a:pos x="53" y="256"/>
                </a:cxn>
                <a:cxn ang="0">
                  <a:pos x="43" y="248"/>
                </a:cxn>
                <a:cxn ang="0">
                  <a:pos x="34" y="238"/>
                </a:cxn>
                <a:cxn ang="0">
                  <a:pos x="28" y="227"/>
                </a:cxn>
                <a:cxn ang="0">
                  <a:pos x="13" y="204"/>
                </a:cxn>
                <a:cxn ang="0">
                  <a:pos x="5" y="179"/>
                </a:cxn>
                <a:cxn ang="0">
                  <a:pos x="3" y="153"/>
                </a:cxn>
                <a:cxn ang="0">
                  <a:pos x="0" y="125"/>
                </a:cxn>
                <a:cxn ang="0">
                  <a:pos x="5" y="107"/>
                </a:cxn>
                <a:cxn ang="0">
                  <a:pos x="10" y="89"/>
                </a:cxn>
                <a:cxn ang="0">
                  <a:pos x="18" y="70"/>
                </a:cxn>
                <a:cxn ang="0">
                  <a:pos x="27" y="53"/>
                </a:cxn>
                <a:cxn ang="0">
                  <a:pos x="37" y="37"/>
                </a:cxn>
                <a:cxn ang="0">
                  <a:pos x="51" y="22"/>
                </a:cxn>
                <a:cxn ang="0">
                  <a:pos x="66" y="11"/>
                </a:cxn>
                <a:cxn ang="0">
                  <a:pos x="83" y="0"/>
                </a:cxn>
                <a:cxn ang="0">
                  <a:pos x="91" y="2"/>
                </a:cxn>
                <a:cxn ang="0">
                  <a:pos x="98" y="3"/>
                </a:cxn>
                <a:cxn ang="0">
                  <a:pos x="106" y="6"/>
                </a:cxn>
                <a:cxn ang="0">
                  <a:pos x="113" y="8"/>
                </a:cxn>
              </a:cxnLst>
              <a:rect l="txL" t="txT" r="txR" b="txB"/>
              <a:pathLst>
                <a:path w="120" h="274">
                  <a:moveTo>
                    <a:pt x="113" y="8"/>
                  </a:moveTo>
                  <a:lnTo>
                    <a:pt x="112" y="17"/>
                  </a:lnTo>
                  <a:lnTo>
                    <a:pt x="107" y="19"/>
                  </a:lnTo>
                  <a:lnTo>
                    <a:pt x="98" y="22"/>
                  </a:lnTo>
                  <a:lnTo>
                    <a:pt x="92" y="23"/>
                  </a:lnTo>
                  <a:lnTo>
                    <a:pt x="78" y="36"/>
                  </a:lnTo>
                  <a:lnTo>
                    <a:pt x="66" y="51"/>
                  </a:lnTo>
                  <a:lnTo>
                    <a:pt x="57" y="66"/>
                  </a:lnTo>
                  <a:lnTo>
                    <a:pt x="49" y="82"/>
                  </a:lnTo>
                  <a:lnTo>
                    <a:pt x="44" y="101"/>
                  </a:lnTo>
                  <a:lnTo>
                    <a:pt x="42" y="119"/>
                  </a:lnTo>
                  <a:lnTo>
                    <a:pt x="40" y="138"/>
                  </a:lnTo>
                  <a:lnTo>
                    <a:pt x="43" y="158"/>
                  </a:lnTo>
                  <a:lnTo>
                    <a:pt x="49" y="173"/>
                  </a:lnTo>
                  <a:lnTo>
                    <a:pt x="56" y="188"/>
                  </a:lnTo>
                  <a:lnTo>
                    <a:pt x="62" y="203"/>
                  </a:lnTo>
                  <a:lnTo>
                    <a:pt x="71" y="218"/>
                  </a:lnTo>
                  <a:lnTo>
                    <a:pt x="79" y="231"/>
                  </a:lnTo>
                  <a:lnTo>
                    <a:pt x="91" y="243"/>
                  </a:lnTo>
                  <a:lnTo>
                    <a:pt x="103" y="254"/>
                  </a:lnTo>
                  <a:lnTo>
                    <a:pt x="120" y="260"/>
                  </a:lnTo>
                  <a:lnTo>
                    <a:pt x="120" y="264"/>
                  </a:lnTo>
                  <a:lnTo>
                    <a:pt x="118" y="267"/>
                  </a:lnTo>
                  <a:lnTo>
                    <a:pt x="116" y="271"/>
                  </a:lnTo>
                  <a:lnTo>
                    <a:pt x="113" y="274"/>
                  </a:lnTo>
                  <a:lnTo>
                    <a:pt x="100" y="274"/>
                  </a:lnTo>
                  <a:lnTo>
                    <a:pt x="87" y="272"/>
                  </a:lnTo>
                  <a:lnTo>
                    <a:pt x="74" y="269"/>
                  </a:lnTo>
                  <a:lnTo>
                    <a:pt x="63" y="264"/>
                  </a:lnTo>
                  <a:lnTo>
                    <a:pt x="53" y="256"/>
                  </a:lnTo>
                  <a:lnTo>
                    <a:pt x="43" y="248"/>
                  </a:lnTo>
                  <a:lnTo>
                    <a:pt x="34" y="238"/>
                  </a:lnTo>
                  <a:lnTo>
                    <a:pt x="28" y="227"/>
                  </a:lnTo>
                  <a:lnTo>
                    <a:pt x="13" y="204"/>
                  </a:lnTo>
                  <a:lnTo>
                    <a:pt x="5" y="179"/>
                  </a:lnTo>
                  <a:lnTo>
                    <a:pt x="3" y="153"/>
                  </a:lnTo>
                  <a:lnTo>
                    <a:pt x="0" y="125"/>
                  </a:lnTo>
                  <a:lnTo>
                    <a:pt x="5" y="107"/>
                  </a:lnTo>
                  <a:lnTo>
                    <a:pt x="10" y="89"/>
                  </a:lnTo>
                  <a:lnTo>
                    <a:pt x="18" y="70"/>
                  </a:lnTo>
                  <a:lnTo>
                    <a:pt x="27" y="53"/>
                  </a:lnTo>
                  <a:lnTo>
                    <a:pt x="37" y="37"/>
                  </a:lnTo>
                  <a:lnTo>
                    <a:pt x="51" y="22"/>
                  </a:lnTo>
                  <a:lnTo>
                    <a:pt x="66" y="11"/>
                  </a:lnTo>
                  <a:lnTo>
                    <a:pt x="83" y="0"/>
                  </a:lnTo>
                  <a:lnTo>
                    <a:pt x="91" y="2"/>
                  </a:lnTo>
                  <a:lnTo>
                    <a:pt x="98" y="3"/>
                  </a:lnTo>
                  <a:lnTo>
                    <a:pt x="106" y="6"/>
                  </a:lnTo>
                  <a:lnTo>
                    <a:pt x="113" y="8"/>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1" name="未知"/>
            <p:cNvSpPr/>
            <p:nvPr/>
          </p:nvSpPr>
          <p:spPr>
            <a:xfrm>
              <a:off x="660" y="270"/>
              <a:ext cx="45" cy="20"/>
            </a:xfrm>
            <a:custGeom>
              <a:avLst/>
              <a:gdLst>
                <a:gd name="txL" fmla="*/ 0 w 90"/>
                <a:gd name="txT" fmla="*/ 0 h 42"/>
                <a:gd name="txR" fmla="*/ 90 w 90"/>
                <a:gd name="txB" fmla="*/ 42 h 42"/>
              </a:gdLst>
              <a:ahLst/>
              <a:cxnLst>
                <a:cxn ang="0">
                  <a:pos x="90" y="22"/>
                </a:cxn>
                <a:cxn ang="0">
                  <a:pos x="85" y="31"/>
                </a:cxn>
                <a:cxn ang="0">
                  <a:pos x="74" y="32"/>
                </a:cxn>
                <a:cxn ang="0">
                  <a:pos x="63" y="31"/>
                </a:cxn>
                <a:cxn ang="0">
                  <a:pos x="53" y="32"/>
                </a:cxn>
                <a:cxn ang="0">
                  <a:pos x="47" y="32"/>
                </a:cxn>
                <a:cxn ang="0">
                  <a:pos x="40" y="33"/>
                </a:cxn>
                <a:cxn ang="0">
                  <a:pos x="34" y="36"/>
                </a:cxn>
                <a:cxn ang="0">
                  <a:pos x="29" y="38"/>
                </a:cxn>
                <a:cxn ang="0">
                  <a:pos x="23" y="41"/>
                </a:cxn>
                <a:cxn ang="0">
                  <a:pos x="17" y="42"/>
                </a:cxn>
                <a:cxn ang="0">
                  <a:pos x="12" y="42"/>
                </a:cxn>
                <a:cxn ang="0">
                  <a:pos x="5" y="41"/>
                </a:cxn>
                <a:cxn ang="0">
                  <a:pos x="3" y="34"/>
                </a:cxn>
                <a:cxn ang="0">
                  <a:pos x="0" y="27"/>
                </a:cxn>
                <a:cxn ang="0">
                  <a:pos x="0" y="20"/>
                </a:cxn>
                <a:cxn ang="0">
                  <a:pos x="0" y="13"/>
                </a:cxn>
                <a:cxn ang="0">
                  <a:pos x="5" y="9"/>
                </a:cxn>
                <a:cxn ang="0">
                  <a:pos x="10" y="7"/>
                </a:cxn>
                <a:cxn ang="0">
                  <a:pos x="17" y="4"/>
                </a:cxn>
                <a:cxn ang="0">
                  <a:pos x="23" y="3"/>
                </a:cxn>
                <a:cxn ang="0">
                  <a:pos x="30" y="2"/>
                </a:cxn>
                <a:cxn ang="0">
                  <a:pos x="37" y="2"/>
                </a:cxn>
                <a:cxn ang="0">
                  <a:pos x="43" y="0"/>
                </a:cxn>
                <a:cxn ang="0">
                  <a:pos x="49" y="0"/>
                </a:cxn>
                <a:cxn ang="0">
                  <a:pos x="56" y="2"/>
                </a:cxn>
                <a:cxn ang="0">
                  <a:pos x="61" y="4"/>
                </a:cxn>
                <a:cxn ang="0">
                  <a:pos x="66" y="7"/>
                </a:cxn>
                <a:cxn ang="0">
                  <a:pos x="71" y="9"/>
                </a:cxn>
                <a:cxn ang="0">
                  <a:pos x="76" y="13"/>
                </a:cxn>
                <a:cxn ang="0">
                  <a:pos x="81" y="17"/>
                </a:cxn>
                <a:cxn ang="0">
                  <a:pos x="85" y="19"/>
                </a:cxn>
                <a:cxn ang="0">
                  <a:pos x="90" y="22"/>
                </a:cxn>
              </a:cxnLst>
              <a:rect l="txL" t="txT" r="txR" b="txB"/>
              <a:pathLst>
                <a:path w="90" h="42">
                  <a:moveTo>
                    <a:pt x="90" y="22"/>
                  </a:moveTo>
                  <a:lnTo>
                    <a:pt x="85" y="31"/>
                  </a:lnTo>
                  <a:lnTo>
                    <a:pt x="74" y="32"/>
                  </a:lnTo>
                  <a:lnTo>
                    <a:pt x="63" y="31"/>
                  </a:lnTo>
                  <a:lnTo>
                    <a:pt x="53" y="32"/>
                  </a:lnTo>
                  <a:lnTo>
                    <a:pt x="47" y="32"/>
                  </a:lnTo>
                  <a:lnTo>
                    <a:pt x="40" y="33"/>
                  </a:lnTo>
                  <a:lnTo>
                    <a:pt x="34" y="36"/>
                  </a:lnTo>
                  <a:lnTo>
                    <a:pt x="29" y="38"/>
                  </a:lnTo>
                  <a:lnTo>
                    <a:pt x="23" y="41"/>
                  </a:lnTo>
                  <a:lnTo>
                    <a:pt x="17" y="42"/>
                  </a:lnTo>
                  <a:lnTo>
                    <a:pt x="12" y="42"/>
                  </a:lnTo>
                  <a:lnTo>
                    <a:pt x="5" y="41"/>
                  </a:lnTo>
                  <a:lnTo>
                    <a:pt x="3" y="34"/>
                  </a:lnTo>
                  <a:lnTo>
                    <a:pt x="0" y="27"/>
                  </a:lnTo>
                  <a:lnTo>
                    <a:pt x="0" y="20"/>
                  </a:lnTo>
                  <a:lnTo>
                    <a:pt x="0" y="13"/>
                  </a:lnTo>
                  <a:lnTo>
                    <a:pt x="5" y="9"/>
                  </a:lnTo>
                  <a:lnTo>
                    <a:pt x="10" y="7"/>
                  </a:lnTo>
                  <a:lnTo>
                    <a:pt x="17" y="4"/>
                  </a:lnTo>
                  <a:lnTo>
                    <a:pt x="23" y="3"/>
                  </a:lnTo>
                  <a:lnTo>
                    <a:pt x="30" y="2"/>
                  </a:lnTo>
                  <a:lnTo>
                    <a:pt x="37" y="2"/>
                  </a:lnTo>
                  <a:lnTo>
                    <a:pt x="43" y="0"/>
                  </a:lnTo>
                  <a:lnTo>
                    <a:pt x="49" y="0"/>
                  </a:lnTo>
                  <a:lnTo>
                    <a:pt x="56" y="2"/>
                  </a:lnTo>
                  <a:lnTo>
                    <a:pt x="61" y="4"/>
                  </a:lnTo>
                  <a:lnTo>
                    <a:pt x="66" y="7"/>
                  </a:lnTo>
                  <a:lnTo>
                    <a:pt x="71" y="9"/>
                  </a:lnTo>
                  <a:lnTo>
                    <a:pt x="76" y="13"/>
                  </a:lnTo>
                  <a:lnTo>
                    <a:pt x="81" y="17"/>
                  </a:lnTo>
                  <a:lnTo>
                    <a:pt x="85" y="19"/>
                  </a:lnTo>
                  <a:lnTo>
                    <a:pt x="90" y="2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2" name="未知"/>
            <p:cNvSpPr/>
            <p:nvPr/>
          </p:nvSpPr>
          <p:spPr>
            <a:xfrm>
              <a:off x="770" y="290"/>
              <a:ext cx="108" cy="136"/>
            </a:xfrm>
            <a:custGeom>
              <a:avLst/>
              <a:gdLst>
                <a:gd name="txL" fmla="*/ 0 w 215"/>
                <a:gd name="txT" fmla="*/ 0 h 272"/>
                <a:gd name="txR" fmla="*/ 215 w 215"/>
                <a:gd name="txB" fmla="*/ 272 h 272"/>
              </a:gdLst>
              <a:ahLst/>
              <a:cxnLst>
                <a:cxn ang="0">
                  <a:pos x="172" y="31"/>
                </a:cxn>
                <a:cxn ang="0">
                  <a:pos x="183" y="25"/>
                </a:cxn>
                <a:cxn ang="0">
                  <a:pos x="193" y="15"/>
                </a:cxn>
                <a:cxn ang="0">
                  <a:pos x="203" y="5"/>
                </a:cxn>
                <a:cxn ang="0">
                  <a:pos x="214" y="5"/>
                </a:cxn>
                <a:cxn ang="0">
                  <a:pos x="214" y="18"/>
                </a:cxn>
                <a:cxn ang="0">
                  <a:pos x="207" y="35"/>
                </a:cxn>
                <a:cxn ang="0">
                  <a:pos x="197" y="54"/>
                </a:cxn>
                <a:cxn ang="0">
                  <a:pos x="183" y="71"/>
                </a:cxn>
                <a:cxn ang="0">
                  <a:pos x="167" y="84"/>
                </a:cxn>
                <a:cxn ang="0">
                  <a:pos x="149" y="80"/>
                </a:cxn>
                <a:cxn ang="0">
                  <a:pos x="135" y="64"/>
                </a:cxn>
                <a:cxn ang="0">
                  <a:pos x="119" y="51"/>
                </a:cxn>
                <a:cxn ang="0">
                  <a:pos x="100" y="45"/>
                </a:cxn>
                <a:cxn ang="0">
                  <a:pos x="83" y="45"/>
                </a:cxn>
                <a:cxn ang="0">
                  <a:pos x="67" y="45"/>
                </a:cxn>
                <a:cxn ang="0">
                  <a:pos x="52" y="47"/>
                </a:cxn>
                <a:cxn ang="0">
                  <a:pos x="40" y="54"/>
                </a:cxn>
                <a:cxn ang="0">
                  <a:pos x="42" y="59"/>
                </a:cxn>
                <a:cxn ang="0">
                  <a:pos x="55" y="65"/>
                </a:cxn>
                <a:cxn ang="0">
                  <a:pos x="66" y="73"/>
                </a:cxn>
                <a:cxn ang="0">
                  <a:pos x="76" y="83"/>
                </a:cxn>
                <a:cxn ang="0">
                  <a:pos x="93" y="124"/>
                </a:cxn>
                <a:cxn ang="0">
                  <a:pos x="85" y="200"/>
                </a:cxn>
                <a:cxn ang="0">
                  <a:pos x="69" y="245"/>
                </a:cxn>
                <a:cxn ang="0">
                  <a:pos x="62" y="266"/>
                </a:cxn>
                <a:cxn ang="0">
                  <a:pos x="46" y="265"/>
                </a:cxn>
                <a:cxn ang="0">
                  <a:pos x="51" y="219"/>
                </a:cxn>
                <a:cxn ang="0">
                  <a:pos x="56" y="168"/>
                </a:cxn>
                <a:cxn ang="0">
                  <a:pos x="49" y="123"/>
                </a:cxn>
                <a:cxn ang="0">
                  <a:pos x="15" y="88"/>
                </a:cxn>
                <a:cxn ang="0">
                  <a:pos x="6" y="85"/>
                </a:cxn>
                <a:cxn ang="0">
                  <a:pos x="0" y="79"/>
                </a:cxn>
                <a:cxn ang="0">
                  <a:pos x="11" y="49"/>
                </a:cxn>
                <a:cxn ang="0">
                  <a:pos x="32" y="22"/>
                </a:cxn>
                <a:cxn ang="0">
                  <a:pos x="52" y="10"/>
                </a:cxn>
                <a:cxn ang="0">
                  <a:pos x="74" y="2"/>
                </a:cxn>
                <a:cxn ang="0">
                  <a:pos x="98" y="0"/>
                </a:cxn>
                <a:cxn ang="0">
                  <a:pos x="120" y="2"/>
                </a:cxn>
                <a:cxn ang="0">
                  <a:pos x="133" y="8"/>
                </a:cxn>
                <a:cxn ang="0">
                  <a:pos x="146" y="15"/>
                </a:cxn>
                <a:cxn ang="0">
                  <a:pos x="157" y="22"/>
                </a:cxn>
                <a:cxn ang="0">
                  <a:pos x="166" y="34"/>
                </a:cxn>
              </a:cxnLst>
              <a:rect l="txL" t="txT" r="txR" b="txB"/>
              <a:pathLst>
                <a:path w="215" h="272">
                  <a:moveTo>
                    <a:pt x="166" y="34"/>
                  </a:moveTo>
                  <a:lnTo>
                    <a:pt x="172" y="31"/>
                  </a:lnTo>
                  <a:lnTo>
                    <a:pt x="177" y="29"/>
                  </a:lnTo>
                  <a:lnTo>
                    <a:pt x="183" y="25"/>
                  </a:lnTo>
                  <a:lnTo>
                    <a:pt x="188" y="20"/>
                  </a:lnTo>
                  <a:lnTo>
                    <a:pt x="193" y="15"/>
                  </a:lnTo>
                  <a:lnTo>
                    <a:pt x="198" y="10"/>
                  </a:lnTo>
                  <a:lnTo>
                    <a:pt x="203" y="5"/>
                  </a:lnTo>
                  <a:lnTo>
                    <a:pt x="207" y="0"/>
                  </a:lnTo>
                  <a:lnTo>
                    <a:pt x="214" y="5"/>
                  </a:lnTo>
                  <a:lnTo>
                    <a:pt x="215" y="11"/>
                  </a:lnTo>
                  <a:lnTo>
                    <a:pt x="214" y="18"/>
                  </a:lnTo>
                  <a:lnTo>
                    <a:pt x="212" y="26"/>
                  </a:lnTo>
                  <a:lnTo>
                    <a:pt x="207" y="35"/>
                  </a:lnTo>
                  <a:lnTo>
                    <a:pt x="202" y="44"/>
                  </a:lnTo>
                  <a:lnTo>
                    <a:pt x="197" y="54"/>
                  </a:lnTo>
                  <a:lnTo>
                    <a:pt x="191" y="63"/>
                  </a:lnTo>
                  <a:lnTo>
                    <a:pt x="183" y="71"/>
                  </a:lnTo>
                  <a:lnTo>
                    <a:pt x="176" y="79"/>
                  </a:lnTo>
                  <a:lnTo>
                    <a:pt x="167" y="84"/>
                  </a:lnTo>
                  <a:lnTo>
                    <a:pt x="156" y="88"/>
                  </a:lnTo>
                  <a:lnTo>
                    <a:pt x="149" y="80"/>
                  </a:lnTo>
                  <a:lnTo>
                    <a:pt x="143" y="71"/>
                  </a:lnTo>
                  <a:lnTo>
                    <a:pt x="135" y="64"/>
                  </a:lnTo>
                  <a:lnTo>
                    <a:pt x="128" y="58"/>
                  </a:lnTo>
                  <a:lnTo>
                    <a:pt x="119" y="51"/>
                  </a:lnTo>
                  <a:lnTo>
                    <a:pt x="110" y="47"/>
                  </a:lnTo>
                  <a:lnTo>
                    <a:pt x="100" y="45"/>
                  </a:lnTo>
                  <a:lnTo>
                    <a:pt x="90" y="45"/>
                  </a:lnTo>
                  <a:lnTo>
                    <a:pt x="83" y="45"/>
                  </a:lnTo>
                  <a:lnTo>
                    <a:pt x="75" y="45"/>
                  </a:lnTo>
                  <a:lnTo>
                    <a:pt x="67" y="45"/>
                  </a:lnTo>
                  <a:lnTo>
                    <a:pt x="60" y="46"/>
                  </a:lnTo>
                  <a:lnTo>
                    <a:pt x="52" y="47"/>
                  </a:lnTo>
                  <a:lnTo>
                    <a:pt x="46" y="50"/>
                  </a:lnTo>
                  <a:lnTo>
                    <a:pt x="40" y="54"/>
                  </a:lnTo>
                  <a:lnTo>
                    <a:pt x="35" y="58"/>
                  </a:lnTo>
                  <a:lnTo>
                    <a:pt x="42" y="59"/>
                  </a:lnTo>
                  <a:lnTo>
                    <a:pt x="49" y="61"/>
                  </a:lnTo>
                  <a:lnTo>
                    <a:pt x="55" y="65"/>
                  </a:lnTo>
                  <a:lnTo>
                    <a:pt x="61" y="68"/>
                  </a:lnTo>
                  <a:lnTo>
                    <a:pt x="66" y="73"/>
                  </a:lnTo>
                  <a:lnTo>
                    <a:pt x="73" y="78"/>
                  </a:lnTo>
                  <a:lnTo>
                    <a:pt x="76" y="83"/>
                  </a:lnTo>
                  <a:lnTo>
                    <a:pt x="81" y="89"/>
                  </a:lnTo>
                  <a:lnTo>
                    <a:pt x="93" y="124"/>
                  </a:lnTo>
                  <a:lnTo>
                    <a:pt x="93" y="162"/>
                  </a:lnTo>
                  <a:lnTo>
                    <a:pt x="85" y="200"/>
                  </a:lnTo>
                  <a:lnTo>
                    <a:pt x="73" y="235"/>
                  </a:lnTo>
                  <a:lnTo>
                    <a:pt x="69" y="245"/>
                  </a:lnTo>
                  <a:lnTo>
                    <a:pt x="66" y="256"/>
                  </a:lnTo>
                  <a:lnTo>
                    <a:pt x="62" y="266"/>
                  </a:lnTo>
                  <a:lnTo>
                    <a:pt x="52" y="272"/>
                  </a:lnTo>
                  <a:lnTo>
                    <a:pt x="46" y="265"/>
                  </a:lnTo>
                  <a:lnTo>
                    <a:pt x="49" y="243"/>
                  </a:lnTo>
                  <a:lnTo>
                    <a:pt x="51" y="219"/>
                  </a:lnTo>
                  <a:lnTo>
                    <a:pt x="55" y="193"/>
                  </a:lnTo>
                  <a:lnTo>
                    <a:pt x="56" y="168"/>
                  </a:lnTo>
                  <a:lnTo>
                    <a:pt x="55" y="144"/>
                  </a:lnTo>
                  <a:lnTo>
                    <a:pt x="49" y="123"/>
                  </a:lnTo>
                  <a:lnTo>
                    <a:pt x="35" y="103"/>
                  </a:lnTo>
                  <a:lnTo>
                    <a:pt x="15" y="88"/>
                  </a:lnTo>
                  <a:lnTo>
                    <a:pt x="10" y="86"/>
                  </a:lnTo>
                  <a:lnTo>
                    <a:pt x="6" y="85"/>
                  </a:lnTo>
                  <a:lnTo>
                    <a:pt x="2" y="83"/>
                  </a:lnTo>
                  <a:lnTo>
                    <a:pt x="0" y="79"/>
                  </a:lnTo>
                  <a:lnTo>
                    <a:pt x="3" y="63"/>
                  </a:lnTo>
                  <a:lnTo>
                    <a:pt x="11" y="49"/>
                  </a:lnTo>
                  <a:lnTo>
                    <a:pt x="21" y="35"/>
                  </a:lnTo>
                  <a:lnTo>
                    <a:pt x="32" y="22"/>
                  </a:lnTo>
                  <a:lnTo>
                    <a:pt x="41" y="16"/>
                  </a:lnTo>
                  <a:lnTo>
                    <a:pt x="52" y="10"/>
                  </a:lnTo>
                  <a:lnTo>
                    <a:pt x="62" y="6"/>
                  </a:lnTo>
                  <a:lnTo>
                    <a:pt x="74" y="2"/>
                  </a:lnTo>
                  <a:lnTo>
                    <a:pt x="85" y="0"/>
                  </a:lnTo>
                  <a:lnTo>
                    <a:pt x="98" y="0"/>
                  </a:lnTo>
                  <a:lnTo>
                    <a:pt x="109" y="0"/>
                  </a:lnTo>
                  <a:lnTo>
                    <a:pt x="120" y="2"/>
                  </a:lnTo>
                  <a:lnTo>
                    <a:pt x="127" y="5"/>
                  </a:lnTo>
                  <a:lnTo>
                    <a:pt x="133" y="8"/>
                  </a:lnTo>
                  <a:lnTo>
                    <a:pt x="139" y="11"/>
                  </a:lnTo>
                  <a:lnTo>
                    <a:pt x="146" y="15"/>
                  </a:lnTo>
                  <a:lnTo>
                    <a:pt x="152" y="18"/>
                  </a:lnTo>
                  <a:lnTo>
                    <a:pt x="157" y="22"/>
                  </a:lnTo>
                  <a:lnTo>
                    <a:pt x="162" y="27"/>
                  </a:lnTo>
                  <a:lnTo>
                    <a:pt x="166" y="34"/>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3" name="未知"/>
            <p:cNvSpPr/>
            <p:nvPr/>
          </p:nvSpPr>
          <p:spPr>
            <a:xfrm>
              <a:off x="843" y="323"/>
              <a:ext cx="38" cy="103"/>
            </a:xfrm>
            <a:custGeom>
              <a:avLst/>
              <a:gdLst>
                <a:gd name="txL" fmla="*/ 0 w 75"/>
                <a:gd name="txT" fmla="*/ 0 h 207"/>
                <a:gd name="txR" fmla="*/ 75 w 75"/>
                <a:gd name="txB" fmla="*/ 207 h 207"/>
              </a:gdLst>
              <a:ahLst/>
              <a:cxnLst>
                <a:cxn ang="0">
                  <a:pos x="75" y="32"/>
                </a:cxn>
                <a:cxn ang="0">
                  <a:pos x="74" y="53"/>
                </a:cxn>
                <a:cxn ang="0">
                  <a:pos x="73" y="76"/>
                </a:cxn>
                <a:cxn ang="0">
                  <a:pos x="70" y="97"/>
                </a:cxn>
                <a:cxn ang="0">
                  <a:pos x="66" y="117"/>
                </a:cxn>
                <a:cxn ang="0">
                  <a:pos x="61" y="139"/>
                </a:cxn>
                <a:cxn ang="0">
                  <a:pos x="55" y="159"/>
                </a:cxn>
                <a:cxn ang="0">
                  <a:pos x="47" y="178"/>
                </a:cxn>
                <a:cxn ang="0">
                  <a:pos x="37" y="195"/>
                </a:cxn>
                <a:cxn ang="0">
                  <a:pos x="30" y="201"/>
                </a:cxn>
                <a:cxn ang="0">
                  <a:pos x="22" y="205"/>
                </a:cxn>
                <a:cxn ang="0">
                  <a:pos x="12" y="207"/>
                </a:cxn>
                <a:cxn ang="0">
                  <a:pos x="3" y="205"/>
                </a:cxn>
                <a:cxn ang="0">
                  <a:pos x="1" y="201"/>
                </a:cxn>
                <a:cxn ang="0">
                  <a:pos x="0" y="198"/>
                </a:cxn>
                <a:cxn ang="0">
                  <a:pos x="1" y="194"/>
                </a:cxn>
                <a:cxn ang="0">
                  <a:pos x="3" y="190"/>
                </a:cxn>
                <a:cxn ang="0">
                  <a:pos x="15" y="169"/>
                </a:cxn>
                <a:cxn ang="0">
                  <a:pos x="23" y="146"/>
                </a:cxn>
                <a:cxn ang="0">
                  <a:pos x="32" y="125"/>
                </a:cxn>
                <a:cxn ang="0">
                  <a:pos x="40" y="101"/>
                </a:cxn>
                <a:cxn ang="0">
                  <a:pos x="46" y="78"/>
                </a:cxn>
                <a:cxn ang="0">
                  <a:pos x="51" y="54"/>
                </a:cxn>
                <a:cxn ang="0">
                  <a:pos x="55" y="29"/>
                </a:cxn>
                <a:cxn ang="0">
                  <a:pos x="56" y="4"/>
                </a:cxn>
                <a:cxn ang="0">
                  <a:pos x="59" y="3"/>
                </a:cxn>
                <a:cxn ang="0">
                  <a:pos x="61" y="0"/>
                </a:cxn>
                <a:cxn ang="0">
                  <a:pos x="64" y="0"/>
                </a:cxn>
                <a:cxn ang="0">
                  <a:pos x="68" y="1"/>
                </a:cxn>
                <a:cxn ang="0">
                  <a:pos x="71" y="8"/>
                </a:cxn>
                <a:cxn ang="0">
                  <a:pos x="74" y="15"/>
                </a:cxn>
                <a:cxn ang="0">
                  <a:pos x="75" y="24"/>
                </a:cxn>
                <a:cxn ang="0">
                  <a:pos x="75" y="32"/>
                </a:cxn>
              </a:cxnLst>
              <a:rect l="txL" t="txT" r="txR" b="txB"/>
              <a:pathLst>
                <a:path w="75" h="207">
                  <a:moveTo>
                    <a:pt x="75" y="32"/>
                  </a:moveTo>
                  <a:lnTo>
                    <a:pt x="74" y="53"/>
                  </a:lnTo>
                  <a:lnTo>
                    <a:pt x="73" y="76"/>
                  </a:lnTo>
                  <a:lnTo>
                    <a:pt x="70" y="97"/>
                  </a:lnTo>
                  <a:lnTo>
                    <a:pt x="66" y="117"/>
                  </a:lnTo>
                  <a:lnTo>
                    <a:pt x="61" y="139"/>
                  </a:lnTo>
                  <a:lnTo>
                    <a:pt x="55" y="159"/>
                  </a:lnTo>
                  <a:lnTo>
                    <a:pt x="47" y="178"/>
                  </a:lnTo>
                  <a:lnTo>
                    <a:pt x="37" y="195"/>
                  </a:lnTo>
                  <a:lnTo>
                    <a:pt x="30" y="201"/>
                  </a:lnTo>
                  <a:lnTo>
                    <a:pt x="22" y="205"/>
                  </a:lnTo>
                  <a:lnTo>
                    <a:pt x="12" y="207"/>
                  </a:lnTo>
                  <a:lnTo>
                    <a:pt x="3" y="205"/>
                  </a:lnTo>
                  <a:lnTo>
                    <a:pt x="1" y="201"/>
                  </a:lnTo>
                  <a:lnTo>
                    <a:pt x="0" y="198"/>
                  </a:lnTo>
                  <a:lnTo>
                    <a:pt x="1" y="194"/>
                  </a:lnTo>
                  <a:lnTo>
                    <a:pt x="3" y="190"/>
                  </a:lnTo>
                  <a:lnTo>
                    <a:pt x="15" y="169"/>
                  </a:lnTo>
                  <a:lnTo>
                    <a:pt x="23" y="146"/>
                  </a:lnTo>
                  <a:lnTo>
                    <a:pt x="32" y="125"/>
                  </a:lnTo>
                  <a:lnTo>
                    <a:pt x="40" y="101"/>
                  </a:lnTo>
                  <a:lnTo>
                    <a:pt x="46" y="78"/>
                  </a:lnTo>
                  <a:lnTo>
                    <a:pt x="51" y="54"/>
                  </a:lnTo>
                  <a:lnTo>
                    <a:pt x="55" y="29"/>
                  </a:lnTo>
                  <a:lnTo>
                    <a:pt x="56" y="4"/>
                  </a:lnTo>
                  <a:lnTo>
                    <a:pt x="59" y="3"/>
                  </a:lnTo>
                  <a:lnTo>
                    <a:pt x="61" y="0"/>
                  </a:lnTo>
                  <a:lnTo>
                    <a:pt x="64" y="0"/>
                  </a:lnTo>
                  <a:lnTo>
                    <a:pt x="68" y="1"/>
                  </a:lnTo>
                  <a:lnTo>
                    <a:pt x="71" y="8"/>
                  </a:lnTo>
                  <a:lnTo>
                    <a:pt x="74" y="15"/>
                  </a:lnTo>
                  <a:lnTo>
                    <a:pt x="75" y="24"/>
                  </a:lnTo>
                  <a:lnTo>
                    <a:pt x="75" y="3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4" name="未知"/>
            <p:cNvSpPr/>
            <p:nvPr/>
          </p:nvSpPr>
          <p:spPr>
            <a:xfrm>
              <a:off x="885" y="355"/>
              <a:ext cx="70" cy="331"/>
            </a:xfrm>
            <a:custGeom>
              <a:avLst/>
              <a:gdLst>
                <a:gd name="txL" fmla="*/ 0 w 141"/>
                <a:gd name="txT" fmla="*/ 0 h 662"/>
                <a:gd name="txR" fmla="*/ 141 w 141"/>
                <a:gd name="txB" fmla="*/ 662 h 662"/>
              </a:gdLst>
              <a:ahLst/>
              <a:cxnLst>
                <a:cxn ang="0">
                  <a:pos x="39" y="22"/>
                </a:cxn>
                <a:cxn ang="0">
                  <a:pos x="51" y="37"/>
                </a:cxn>
                <a:cxn ang="0">
                  <a:pos x="61" y="54"/>
                </a:cxn>
                <a:cxn ang="0">
                  <a:pos x="71" y="70"/>
                </a:cxn>
                <a:cxn ang="0">
                  <a:pos x="80" y="88"/>
                </a:cxn>
                <a:cxn ang="0">
                  <a:pos x="88" y="104"/>
                </a:cxn>
                <a:cxn ang="0">
                  <a:pos x="95" y="122"/>
                </a:cxn>
                <a:cxn ang="0">
                  <a:pos x="103" y="139"/>
                </a:cxn>
                <a:cxn ang="0">
                  <a:pos x="110" y="157"/>
                </a:cxn>
                <a:cxn ang="0">
                  <a:pos x="122" y="191"/>
                </a:cxn>
                <a:cxn ang="0">
                  <a:pos x="129" y="226"/>
                </a:cxn>
                <a:cxn ang="0">
                  <a:pos x="136" y="261"/>
                </a:cxn>
                <a:cxn ang="0">
                  <a:pos x="139" y="297"/>
                </a:cxn>
                <a:cxn ang="0">
                  <a:pos x="141" y="337"/>
                </a:cxn>
                <a:cxn ang="0">
                  <a:pos x="141" y="376"/>
                </a:cxn>
                <a:cxn ang="0">
                  <a:pos x="139" y="415"/>
                </a:cxn>
                <a:cxn ang="0">
                  <a:pos x="136" y="451"/>
                </a:cxn>
                <a:cxn ang="0">
                  <a:pos x="131" y="489"/>
                </a:cxn>
                <a:cxn ang="0">
                  <a:pos x="122" y="524"/>
                </a:cxn>
                <a:cxn ang="0">
                  <a:pos x="112" y="560"/>
                </a:cxn>
                <a:cxn ang="0">
                  <a:pos x="99" y="592"/>
                </a:cxn>
                <a:cxn ang="0">
                  <a:pos x="92" y="601"/>
                </a:cxn>
                <a:cxn ang="0">
                  <a:pos x="85" y="611"/>
                </a:cxn>
                <a:cxn ang="0">
                  <a:pos x="79" y="620"/>
                </a:cxn>
                <a:cxn ang="0">
                  <a:pos x="74" y="630"/>
                </a:cxn>
                <a:cxn ang="0">
                  <a:pos x="68" y="640"/>
                </a:cxn>
                <a:cxn ang="0">
                  <a:pos x="60" y="648"/>
                </a:cxn>
                <a:cxn ang="0">
                  <a:pos x="51" y="655"/>
                </a:cxn>
                <a:cxn ang="0">
                  <a:pos x="41" y="662"/>
                </a:cxn>
                <a:cxn ang="0">
                  <a:pos x="36" y="662"/>
                </a:cxn>
                <a:cxn ang="0">
                  <a:pos x="32" y="660"/>
                </a:cxn>
                <a:cxn ang="0">
                  <a:pos x="29" y="658"/>
                </a:cxn>
                <a:cxn ang="0">
                  <a:pos x="29" y="653"/>
                </a:cxn>
                <a:cxn ang="0">
                  <a:pos x="47" y="628"/>
                </a:cxn>
                <a:cxn ang="0">
                  <a:pos x="63" y="601"/>
                </a:cxn>
                <a:cxn ang="0">
                  <a:pos x="74" y="574"/>
                </a:cxn>
                <a:cxn ang="0">
                  <a:pos x="83" y="545"/>
                </a:cxn>
                <a:cxn ang="0">
                  <a:pos x="89" y="514"/>
                </a:cxn>
                <a:cxn ang="0">
                  <a:pos x="93" y="483"/>
                </a:cxn>
                <a:cxn ang="0">
                  <a:pos x="97" y="450"/>
                </a:cxn>
                <a:cxn ang="0">
                  <a:pos x="99" y="419"/>
                </a:cxn>
                <a:cxn ang="0">
                  <a:pos x="99" y="375"/>
                </a:cxn>
                <a:cxn ang="0">
                  <a:pos x="98" y="331"/>
                </a:cxn>
                <a:cxn ang="0">
                  <a:pos x="93" y="288"/>
                </a:cxn>
                <a:cxn ang="0">
                  <a:pos x="86" y="244"/>
                </a:cxn>
                <a:cxn ang="0">
                  <a:pos x="79" y="202"/>
                </a:cxn>
                <a:cxn ang="0">
                  <a:pos x="68" y="161"/>
                </a:cxn>
                <a:cxn ang="0">
                  <a:pos x="55" y="120"/>
                </a:cxn>
                <a:cxn ang="0">
                  <a:pos x="40" y="81"/>
                </a:cxn>
                <a:cxn ang="0">
                  <a:pos x="34" y="74"/>
                </a:cxn>
                <a:cxn ang="0">
                  <a:pos x="30" y="64"/>
                </a:cxn>
                <a:cxn ang="0">
                  <a:pos x="27" y="55"/>
                </a:cxn>
                <a:cxn ang="0">
                  <a:pos x="24" y="46"/>
                </a:cxn>
                <a:cxn ang="0">
                  <a:pos x="16" y="35"/>
                </a:cxn>
                <a:cxn ang="0">
                  <a:pos x="6" y="23"/>
                </a:cxn>
                <a:cxn ang="0">
                  <a:pos x="0" y="12"/>
                </a:cxn>
                <a:cxn ang="0">
                  <a:pos x="5" y="0"/>
                </a:cxn>
                <a:cxn ang="0">
                  <a:pos x="15" y="1"/>
                </a:cxn>
                <a:cxn ang="0">
                  <a:pos x="24" y="7"/>
                </a:cxn>
                <a:cxn ang="0">
                  <a:pos x="31" y="15"/>
                </a:cxn>
                <a:cxn ang="0">
                  <a:pos x="39" y="22"/>
                </a:cxn>
              </a:cxnLst>
              <a:rect l="txL" t="txT" r="txR" b="txB"/>
              <a:pathLst>
                <a:path w="141" h="662">
                  <a:moveTo>
                    <a:pt x="39" y="22"/>
                  </a:moveTo>
                  <a:lnTo>
                    <a:pt x="51" y="37"/>
                  </a:lnTo>
                  <a:lnTo>
                    <a:pt x="61" y="54"/>
                  </a:lnTo>
                  <a:lnTo>
                    <a:pt x="71" y="70"/>
                  </a:lnTo>
                  <a:lnTo>
                    <a:pt x="80" y="88"/>
                  </a:lnTo>
                  <a:lnTo>
                    <a:pt x="88" y="104"/>
                  </a:lnTo>
                  <a:lnTo>
                    <a:pt x="95" y="122"/>
                  </a:lnTo>
                  <a:lnTo>
                    <a:pt x="103" y="139"/>
                  </a:lnTo>
                  <a:lnTo>
                    <a:pt x="110" y="157"/>
                  </a:lnTo>
                  <a:lnTo>
                    <a:pt x="122" y="191"/>
                  </a:lnTo>
                  <a:lnTo>
                    <a:pt x="129" y="226"/>
                  </a:lnTo>
                  <a:lnTo>
                    <a:pt x="136" y="261"/>
                  </a:lnTo>
                  <a:lnTo>
                    <a:pt x="139" y="297"/>
                  </a:lnTo>
                  <a:lnTo>
                    <a:pt x="141" y="337"/>
                  </a:lnTo>
                  <a:lnTo>
                    <a:pt x="141" y="376"/>
                  </a:lnTo>
                  <a:lnTo>
                    <a:pt x="139" y="415"/>
                  </a:lnTo>
                  <a:lnTo>
                    <a:pt x="136" y="451"/>
                  </a:lnTo>
                  <a:lnTo>
                    <a:pt x="131" y="489"/>
                  </a:lnTo>
                  <a:lnTo>
                    <a:pt x="122" y="524"/>
                  </a:lnTo>
                  <a:lnTo>
                    <a:pt x="112" y="560"/>
                  </a:lnTo>
                  <a:lnTo>
                    <a:pt x="99" y="592"/>
                  </a:lnTo>
                  <a:lnTo>
                    <a:pt x="92" y="601"/>
                  </a:lnTo>
                  <a:lnTo>
                    <a:pt x="85" y="611"/>
                  </a:lnTo>
                  <a:lnTo>
                    <a:pt x="79" y="620"/>
                  </a:lnTo>
                  <a:lnTo>
                    <a:pt x="74" y="630"/>
                  </a:lnTo>
                  <a:lnTo>
                    <a:pt x="68" y="640"/>
                  </a:lnTo>
                  <a:lnTo>
                    <a:pt x="60" y="648"/>
                  </a:lnTo>
                  <a:lnTo>
                    <a:pt x="51" y="655"/>
                  </a:lnTo>
                  <a:lnTo>
                    <a:pt x="41" y="662"/>
                  </a:lnTo>
                  <a:lnTo>
                    <a:pt x="36" y="662"/>
                  </a:lnTo>
                  <a:lnTo>
                    <a:pt x="32" y="660"/>
                  </a:lnTo>
                  <a:lnTo>
                    <a:pt x="29" y="658"/>
                  </a:lnTo>
                  <a:lnTo>
                    <a:pt x="29" y="653"/>
                  </a:lnTo>
                  <a:lnTo>
                    <a:pt x="47" y="628"/>
                  </a:lnTo>
                  <a:lnTo>
                    <a:pt x="63" y="601"/>
                  </a:lnTo>
                  <a:lnTo>
                    <a:pt x="74" y="574"/>
                  </a:lnTo>
                  <a:lnTo>
                    <a:pt x="83" y="545"/>
                  </a:lnTo>
                  <a:lnTo>
                    <a:pt x="89" y="514"/>
                  </a:lnTo>
                  <a:lnTo>
                    <a:pt x="93" y="483"/>
                  </a:lnTo>
                  <a:lnTo>
                    <a:pt x="97" y="450"/>
                  </a:lnTo>
                  <a:lnTo>
                    <a:pt x="99" y="419"/>
                  </a:lnTo>
                  <a:lnTo>
                    <a:pt x="99" y="375"/>
                  </a:lnTo>
                  <a:lnTo>
                    <a:pt x="98" y="331"/>
                  </a:lnTo>
                  <a:lnTo>
                    <a:pt x="93" y="288"/>
                  </a:lnTo>
                  <a:lnTo>
                    <a:pt x="86" y="244"/>
                  </a:lnTo>
                  <a:lnTo>
                    <a:pt x="79" y="202"/>
                  </a:lnTo>
                  <a:lnTo>
                    <a:pt x="68" y="161"/>
                  </a:lnTo>
                  <a:lnTo>
                    <a:pt x="55" y="120"/>
                  </a:lnTo>
                  <a:lnTo>
                    <a:pt x="40" y="81"/>
                  </a:lnTo>
                  <a:lnTo>
                    <a:pt x="34" y="74"/>
                  </a:lnTo>
                  <a:lnTo>
                    <a:pt x="30" y="64"/>
                  </a:lnTo>
                  <a:lnTo>
                    <a:pt x="27" y="55"/>
                  </a:lnTo>
                  <a:lnTo>
                    <a:pt x="24" y="46"/>
                  </a:lnTo>
                  <a:lnTo>
                    <a:pt x="16" y="35"/>
                  </a:lnTo>
                  <a:lnTo>
                    <a:pt x="6" y="23"/>
                  </a:lnTo>
                  <a:lnTo>
                    <a:pt x="0" y="12"/>
                  </a:lnTo>
                  <a:lnTo>
                    <a:pt x="5" y="0"/>
                  </a:lnTo>
                  <a:lnTo>
                    <a:pt x="15" y="1"/>
                  </a:lnTo>
                  <a:lnTo>
                    <a:pt x="24" y="7"/>
                  </a:lnTo>
                  <a:lnTo>
                    <a:pt x="31" y="15"/>
                  </a:lnTo>
                  <a:lnTo>
                    <a:pt x="39" y="2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5" name="未知"/>
            <p:cNvSpPr/>
            <p:nvPr/>
          </p:nvSpPr>
          <p:spPr>
            <a:xfrm>
              <a:off x="515" y="382"/>
              <a:ext cx="78" cy="69"/>
            </a:xfrm>
            <a:custGeom>
              <a:avLst/>
              <a:gdLst>
                <a:gd name="txL" fmla="*/ 0 w 156"/>
                <a:gd name="txT" fmla="*/ 0 h 139"/>
                <a:gd name="txR" fmla="*/ 156 w 156"/>
                <a:gd name="txB" fmla="*/ 139 h 139"/>
              </a:gdLst>
              <a:ahLst/>
              <a:cxnLst>
                <a:cxn ang="0">
                  <a:pos x="53" y="5"/>
                </a:cxn>
                <a:cxn ang="0">
                  <a:pos x="49" y="16"/>
                </a:cxn>
                <a:cxn ang="0">
                  <a:pos x="44" y="27"/>
                </a:cxn>
                <a:cxn ang="0">
                  <a:pos x="40" y="38"/>
                </a:cxn>
                <a:cxn ang="0">
                  <a:pos x="40" y="51"/>
                </a:cxn>
                <a:cxn ang="0">
                  <a:pos x="41" y="57"/>
                </a:cxn>
                <a:cxn ang="0">
                  <a:pos x="41" y="60"/>
                </a:cxn>
                <a:cxn ang="0">
                  <a:pos x="42" y="62"/>
                </a:cxn>
                <a:cxn ang="0">
                  <a:pos x="45" y="65"/>
                </a:cxn>
                <a:cxn ang="0">
                  <a:pos x="55" y="77"/>
                </a:cxn>
                <a:cxn ang="0">
                  <a:pos x="66" y="87"/>
                </a:cxn>
                <a:cxn ang="0">
                  <a:pos x="79" y="96"/>
                </a:cxn>
                <a:cxn ang="0">
                  <a:pos x="93" y="102"/>
                </a:cxn>
                <a:cxn ang="0">
                  <a:pos x="108" y="107"/>
                </a:cxn>
                <a:cxn ang="0">
                  <a:pos x="122" y="110"/>
                </a:cxn>
                <a:cxn ang="0">
                  <a:pos x="138" y="111"/>
                </a:cxn>
                <a:cxn ang="0">
                  <a:pos x="153" y="111"/>
                </a:cxn>
                <a:cxn ang="0">
                  <a:pos x="156" y="116"/>
                </a:cxn>
                <a:cxn ang="0">
                  <a:pos x="154" y="121"/>
                </a:cxn>
                <a:cxn ang="0">
                  <a:pos x="149" y="125"/>
                </a:cxn>
                <a:cxn ang="0">
                  <a:pos x="146" y="128"/>
                </a:cxn>
                <a:cxn ang="0">
                  <a:pos x="139" y="131"/>
                </a:cxn>
                <a:cxn ang="0">
                  <a:pos x="132" y="134"/>
                </a:cxn>
                <a:cxn ang="0">
                  <a:pos x="124" y="136"/>
                </a:cxn>
                <a:cxn ang="0">
                  <a:pos x="115" y="138"/>
                </a:cxn>
                <a:cxn ang="0">
                  <a:pos x="108" y="139"/>
                </a:cxn>
                <a:cxn ang="0">
                  <a:pos x="99" y="139"/>
                </a:cxn>
                <a:cxn ang="0">
                  <a:pos x="90" y="139"/>
                </a:cxn>
                <a:cxn ang="0">
                  <a:pos x="83" y="139"/>
                </a:cxn>
                <a:cxn ang="0">
                  <a:pos x="71" y="136"/>
                </a:cxn>
                <a:cxn ang="0">
                  <a:pos x="60" y="134"/>
                </a:cxn>
                <a:cxn ang="0">
                  <a:pos x="49" y="130"/>
                </a:cxn>
                <a:cxn ang="0">
                  <a:pos x="37" y="125"/>
                </a:cxn>
                <a:cxn ang="0">
                  <a:pos x="27" y="119"/>
                </a:cxn>
                <a:cxn ang="0">
                  <a:pos x="19" y="111"/>
                </a:cxn>
                <a:cxn ang="0">
                  <a:pos x="11" y="101"/>
                </a:cxn>
                <a:cxn ang="0">
                  <a:pos x="3" y="91"/>
                </a:cxn>
                <a:cxn ang="0">
                  <a:pos x="0" y="75"/>
                </a:cxn>
                <a:cxn ang="0">
                  <a:pos x="0" y="57"/>
                </a:cxn>
                <a:cxn ang="0">
                  <a:pos x="3" y="41"/>
                </a:cxn>
                <a:cxn ang="0">
                  <a:pos x="11" y="27"/>
                </a:cxn>
                <a:cxn ang="0">
                  <a:pos x="16" y="23"/>
                </a:cxn>
                <a:cxn ang="0">
                  <a:pos x="20" y="18"/>
                </a:cxn>
                <a:cxn ang="0">
                  <a:pos x="24" y="14"/>
                </a:cxn>
                <a:cxn ang="0">
                  <a:pos x="29" y="10"/>
                </a:cxn>
                <a:cxn ang="0">
                  <a:pos x="32" y="7"/>
                </a:cxn>
                <a:cxn ang="0">
                  <a:pos x="37" y="4"/>
                </a:cxn>
                <a:cxn ang="0">
                  <a:pos x="42" y="2"/>
                </a:cxn>
                <a:cxn ang="0">
                  <a:pos x="49" y="0"/>
                </a:cxn>
                <a:cxn ang="0">
                  <a:pos x="53" y="5"/>
                </a:cxn>
              </a:cxnLst>
              <a:rect l="txL" t="txT" r="txR" b="txB"/>
              <a:pathLst>
                <a:path w="156" h="139">
                  <a:moveTo>
                    <a:pt x="53" y="5"/>
                  </a:moveTo>
                  <a:lnTo>
                    <a:pt x="49" y="16"/>
                  </a:lnTo>
                  <a:lnTo>
                    <a:pt x="44" y="27"/>
                  </a:lnTo>
                  <a:lnTo>
                    <a:pt x="40" y="38"/>
                  </a:lnTo>
                  <a:lnTo>
                    <a:pt x="40" y="51"/>
                  </a:lnTo>
                  <a:lnTo>
                    <a:pt x="41" y="57"/>
                  </a:lnTo>
                  <a:lnTo>
                    <a:pt x="41" y="60"/>
                  </a:lnTo>
                  <a:lnTo>
                    <a:pt x="42" y="62"/>
                  </a:lnTo>
                  <a:lnTo>
                    <a:pt x="45" y="65"/>
                  </a:lnTo>
                  <a:lnTo>
                    <a:pt x="55" y="77"/>
                  </a:lnTo>
                  <a:lnTo>
                    <a:pt x="66" y="87"/>
                  </a:lnTo>
                  <a:lnTo>
                    <a:pt x="79" y="96"/>
                  </a:lnTo>
                  <a:lnTo>
                    <a:pt x="93" y="102"/>
                  </a:lnTo>
                  <a:lnTo>
                    <a:pt x="108" y="107"/>
                  </a:lnTo>
                  <a:lnTo>
                    <a:pt x="122" y="110"/>
                  </a:lnTo>
                  <a:lnTo>
                    <a:pt x="138" y="111"/>
                  </a:lnTo>
                  <a:lnTo>
                    <a:pt x="153" y="111"/>
                  </a:lnTo>
                  <a:lnTo>
                    <a:pt x="156" y="116"/>
                  </a:lnTo>
                  <a:lnTo>
                    <a:pt x="154" y="121"/>
                  </a:lnTo>
                  <a:lnTo>
                    <a:pt x="149" y="125"/>
                  </a:lnTo>
                  <a:lnTo>
                    <a:pt x="146" y="128"/>
                  </a:lnTo>
                  <a:lnTo>
                    <a:pt x="139" y="131"/>
                  </a:lnTo>
                  <a:lnTo>
                    <a:pt x="132" y="134"/>
                  </a:lnTo>
                  <a:lnTo>
                    <a:pt x="124" y="136"/>
                  </a:lnTo>
                  <a:lnTo>
                    <a:pt x="115" y="138"/>
                  </a:lnTo>
                  <a:lnTo>
                    <a:pt x="108" y="139"/>
                  </a:lnTo>
                  <a:lnTo>
                    <a:pt x="99" y="139"/>
                  </a:lnTo>
                  <a:lnTo>
                    <a:pt x="90" y="139"/>
                  </a:lnTo>
                  <a:lnTo>
                    <a:pt x="83" y="139"/>
                  </a:lnTo>
                  <a:lnTo>
                    <a:pt x="71" y="136"/>
                  </a:lnTo>
                  <a:lnTo>
                    <a:pt x="60" y="134"/>
                  </a:lnTo>
                  <a:lnTo>
                    <a:pt x="49" y="130"/>
                  </a:lnTo>
                  <a:lnTo>
                    <a:pt x="37" y="125"/>
                  </a:lnTo>
                  <a:lnTo>
                    <a:pt x="27" y="119"/>
                  </a:lnTo>
                  <a:lnTo>
                    <a:pt x="19" y="111"/>
                  </a:lnTo>
                  <a:lnTo>
                    <a:pt x="11" y="101"/>
                  </a:lnTo>
                  <a:lnTo>
                    <a:pt x="3" y="91"/>
                  </a:lnTo>
                  <a:lnTo>
                    <a:pt x="0" y="75"/>
                  </a:lnTo>
                  <a:lnTo>
                    <a:pt x="0" y="57"/>
                  </a:lnTo>
                  <a:lnTo>
                    <a:pt x="3" y="41"/>
                  </a:lnTo>
                  <a:lnTo>
                    <a:pt x="11" y="27"/>
                  </a:lnTo>
                  <a:lnTo>
                    <a:pt x="16" y="23"/>
                  </a:lnTo>
                  <a:lnTo>
                    <a:pt x="20" y="18"/>
                  </a:lnTo>
                  <a:lnTo>
                    <a:pt x="24" y="14"/>
                  </a:lnTo>
                  <a:lnTo>
                    <a:pt x="29" y="10"/>
                  </a:lnTo>
                  <a:lnTo>
                    <a:pt x="32" y="7"/>
                  </a:lnTo>
                  <a:lnTo>
                    <a:pt x="37" y="4"/>
                  </a:lnTo>
                  <a:lnTo>
                    <a:pt x="42" y="2"/>
                  </a:lnTo>
                  <a:lnTo>
                    <a:pt x="49" y="0"/>
                  </a:lnTo>
                  <a:lnTo>
                    <a:pt x="53" y="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6" name="未知"/>
            <p:cNvSpPr/>
            <p:nvPr/>
          </p:nvSpPr>
          <p:spPr>
            <a:xfrm>
              <a:off x="444" y="428"/>
              <a:ext cx="147" cy="184"/>
            </a:xfrm>
            <a:custGeom>
              <a:avLst/>
              <a:gdLst>
                <a:gd name="txL" fmla="*/ 0 w 294"/>
                <a:gd name="txT" fmla="*/ 0 h 369"/>
                <a:gd name="txR" fmla="*/ 294 w 294"/>
                <a:gd name="txB" fmla="*/ 369 h 369"/>
              </a:gdLst>
              <a:ahLst/>
              <a:cxnLst>
                <a:cxn ang="0">
                  <a:pos x="105" y="39"/>
                </a:cxn>
                <a:cxn ang="0">
                  <a:pos x="77" y="95"/>
                </a:cxn>
                <a:cxn ang="0">
                  <a:pos x="61" y="154"/>
                </a:cxn>
                <a:cxn ang="0">
                  <a:pos x="57" y="218"/>
                </a:cxn>
                <a:cxn ang="0">
                  <a:pos x="62" y="260"/>
                </a:cxn>
                <a:cxn ang="0">
                  <a:pos x="70" y="277"/>
                </a:cxn>
                <a:cxn ang="0">
                  <a:pos x="82" y="294"/>
                </a:cxn>
                <a:cxn ang="0">
                  <a:pos x="99" y="304"/>
                </a:cxn>
                <a:cxn ang="0">
                  <a:pos x="129" y="302"/>
                </a:cxn>
                <a:cxn ang="0">
                  <a:pos x="165" y="286"/>
                </a:cxn>
                <a:cxn ang="0">
                  <a:pos x="197" y="260"/>
                </a:cxn>
                <a:cxn ang="0">
                  <a:pos x="223" y="229"/>
                </a:cxn>
                <a:cxn ang="0">
                  <a:pos x="241" y="204"/>
                </a:cxn>
                <a:cxn ang="0">
                  <a:pos x="252" y="188"/>
                </a:cxn>
                <a:cxn ang="0">
                  <a:pos x="264" y="172"/>
                </a:cxn>
                <a:cxn ang="0">
                  <a:pos x="274" y="155"/>
                </a:cxn>
                <a:cxn ang="0">
                  <a:pos x="280" y="144"/>
                </a:cxn>
                <a:cxn ang="0">
                  <a:pos x="287" y="144"/>
                </a:cxn>
                <a:cxn ang="0">
                  <a:pos x="294" y="148"/>
                </a:cxn>
                <a:cxn ang="0">
                  <a:pos x="262" y="246"/>
                </a:cxn>
                <a:cxn ang="0">
                  <a:pos x="246" y="277"/>
                </a:cxn>
                <a:cxn ang="0">
                  <a:pos x="227" y="307"/>
                </a:cxn>
                <a:cxn ang="0">
                  <a:pos x="203" y="333"/>
                </a:cxn>
                <a:cxn ang="0">
                  <a:pos x="174" y="348"/>
                </a:cxn>
                <a:cxn ang="0">
                  <a:pos x="148" y="360"/>
                </a:cxn>
                <a:cxn ang="0">
                  <a:pos x="119" y="369"/>
                </a:cxn>
                <a:cxn ang="0">
                  <a:pos x="90" y="367"/>
                </a:cxn>
                <a:cxn ang="0">
                  <a:pos x="60" y="353"/>
                </a:cxn>
                <a:cxn ang="0">
                  <a:pos x="33" y="329"/>
                </a:cxn>
                <a:cxn ang="0">
                  <a:pos x="14" y="300"/>
                </a:cxn>
                <a:cxn ang="0">
                  <a:pos x="3" y="266"/>
                </a:cxn>
                <a:cxn ang="0">
                  <a:pos x="0" y="226"/>
                </a:cxn>
                <a:cxn ang="0">
                  <a:pos x="5" y="183"/>
                </a:cxn>
                <a:cxn ang="0">
                  <a:pos x="19" y="141"/>
                </a:cxn>
                <a:cxn ang="0">
                  <a:pos x="37" y="101"/>
                </a:cxn>
                <a:cxn ang="0">
                  <a:pos x="56" y="71"/>
                </a:cxn>
                <a:cxn ang="0">
                  <a:pos x="66" y="57"/>
                </a:cxn>
                <a:cxn ang="0">
                  <a:pos x="92" y="22"/>
                </a:cxn>
                <a:cxn ang="0">
                  <a:pos x="104" y="12"/>
                </a:cxn>
                <a:cxn ang="0">
                  <a:pos x="125" y="0"/>
                </a:cxn>
              </a:cxnLst>
              <a:rect l="txL" t="txT" r="txR" b="txB"/>
              <a:pathLst>
                <a:path w="294" h="369">
                  <a:moveTo>
                    <a:pt x="125" y="14"/>
                  </a:moveTo>
                  <a:lnTo>
                    <a:pt x="105" y="39"/>
                  </a:lnTo>
                  <a:lnTo>
                    <a:pt x="90" y="66"/>
                  </a:lnTo>
                  <a:lnTo>
                    <a:pt x="77" y="95"/>
                  </a:lnTo>
                  <a:lnTo>
                    <a:pt x="67" y="124"/>
                  </a:lnTo>
                  <a:lnTo>
                    <a:pt x="61" y="154"/>
                  </a:lnTo>
                  <a:lnTo>
                    <a:pt x="58" y="185"/>
                  </a:lnTo>
                  <a:lnTo>
                    <a:pt x="57" y="218"/>
                  </a:lnTo>
                  <a:lnTo>
                    <a:pt x="58" y="251"/>
                  </a:lnTo>
                  <a:lnTo>
                    <a:pt x="62" y="260"/>
                  </a:lnTo>
                  <a:lnTo>
                    <a:pt x="66" y="268"/>
                  </a:lnTo>
                  <a:lnTo>
                    <a:pt x="70" y="277"/>
                  </a:lnTo>
                  <a:lnTo>
                    <a:pt x="76" y="286"/>
                  </a:lnTo>
                  <a:lnTo>
                    <a:pt x="82" y="294"/>
                  </a:lnTo>
                  <a:lnTo>
                    <a:pt x="90" y="300"/>
                  </a:lnTo>
                  <a:lnTo>
                    <a:pt x="99" y="304"/>
                  </a:lnTo>
                  <a:lnTo>
                    <a:pt x="109" y="306"/>
                  </a:lnTo>
                  <a:lnTo>
                    <a:pt x="129" y="302"/>
                  </a:lnTo>
                  <a:lnTo>
                    <a:pt x="148" y="296"/>
                  </a:lnTo>
                  <a:lnTo>
                    <a:pt x="165" y="286"/>
                  </a:lnTo>
                  <a:lnTo>
                    <a:pt x="182" y="273"/>
                  </a:lnTo>
                  <a:lnTo>
                    <a:pt x="197" y="260"/>
                  </a:lnTo>
                  <a:lnTo>
                    <a:pt x="211" y="245"/>
                  </a:lnTo>
                  <a:lnTo>
                    <a:pt x="223" y="229"/>
                  </a:lnTo>
                  <a:lnTo>
                    <a:pt x="236" y="213"/>
                  </a:lnTo>
                  <a:lnTo>
                    <a:pt x="241" y="204"/>
                  </a:lnTo>
                  <a:lnTo>
                    <a:pt x="246" y="195"/>
                  </a:lnTo>
                  <a:lnTo>
                    <a:pt x="252" y="188"/>
                  </a:lnTo>
                  <a:lnTo>
                    <a:pt x="257" y="179"/>
                  </a:lnTo>
                  <a:lnTo>
                    <a:pt x="264" y="172"/>
                  </a:lnTo>
                  <a:lnTo>
                    <a:pt x="269" y="164"/>
                  </a:lnTo>
                  <a:lnTo>
                    <a:pt x="274" y="155"/>
                  </a:lnTo>
                  <a:lnTo>
                    <a:pt x="277" y="146"/>
                  </a:lnTo>
                  <a:lnTo>
                    <a:pt x="280" y="144"/>
                  </a:lnTo>
                  <a:lnTo>
                    <a:pt x="284" y="143"/>
                  </a:lnTo>
                  <a:lnTo>
                    <a:pt x="287" y="144"/>
                  </a:lnTo>
                  <a:lnTo>
                    <a:pt x="291" y="144"/>
                  </a:lnTo>
                  <a:lnTo>
                    <a:pt x="294" y="148"/>
                  </a:lnTo>
                  <a:lnTo>
                    <a:pt x="270" y="231"/>
                  </a:lnTo>
                  <a:lnTo>
                    <a:pt x="262" y="246"/>
                  </a:lnTo>
                  <a:lnTo>
                    <a:pt x="253" y="261"/>
                  </a:lnTo>
                  <a:lnTo>
                    <a:pt x="246" y="277"/>
                  </a:lnTo>
                  <a:lnTo>
                    <a:pt x="237" y="292"/>
                  </a:lnTo>
                  <a:lnTo>
                    <a:pt x="227" y="307"/>
                  </a:lnTo>
                  <a:lnTo>
                    <a:pt x="216" y="320"/>
                  </a:lnTo>
                  <a:lnTo>
                    <a:pt x="203" y="333"/>
                  </a:lnTo>
                  <a:lnTo>
                    <a:pt x="187" y="341"/>
                  </a:lnTo>
                  <a:lnTo>
                    <a:pt x="174" y="348"/>
                  </a:lnTo>
                  <a:lnTo>
                    <a:pt x="162" y="355"/>
                  </a:lnTo>
                  <a:lnTo>
                    <a:pt x="148" y="360"/>
                  </a:lnTo>
                  <a:lnTo>
                    <a:pt x="134" y="365"/>
                  </a:lnTo>
                  <a:lnTo>
                    <a:pt x="119" y="369"/>
                  </a:lnTo>
                  <a:lnTo>
                    <a:pt x="105" y="369"/>
                  </a:lnTo>
                  <a:lnTo>
                    <a:pt x="90" y="367"/>
                  </a:lnTo>
                  <a:lnTo>
                    <a:pt x="76" y="362"/>
                  </a:lnTo>
                  <a:lnTo>
                    <a:pt x="60" y="353"/>
                  </a:lnTo>
                  <a:lnTo>
                    <a:pt x="46" y="341"/>
                  </a:lnTo>
                  <a:lnTo>
                    <a:pt x="33" y="329"/>
                  </a:lnTo>
                  <a:lnTo>
                    <a:pt x="23" y="315"/>
                  </a:lnTo>
                  <a:lnTo>
                    <a:pt x="14" y="300"/>
                  </a:lnTo>
                  <a:lnTo>
                    <a:pt x="8" y="282"/>
                  </a:lnTo>
                  <a:lnTo>
                    <a:pt x="3" y="266"/>
                  </a:lnTo>
                  <a:lnTo>
                    <a:pt x="0" y="248"/>
                  </a:lnTo>
                  <a:lnTo>
                    <a:pt x="0" y="226"/>
                  </a:lnTo>
                  <a:lnTo>
                    <a:pt x="2" y="204"/>
                  </a:lnTo>
                  <a:lnTo>
                    <a:pt x="5" y="183"/>
                  </a:lnTo>
                  <a:lnTo>
                    <a:pt x="12" y="161"/>
                  </a:lnTo>
                  <a:lnTo>
                    <a:pt x="19" y="141"/>
                  </a:lnTo>
                  <a:lnTo>
                    <a:pt x="27" y="121"/>
                  </a:lnTo>
                  <a:lnTo>
                    <a:pt x="37" y="101"/>
                  </a:lnTo>
                  <a:lnTo>
                    <a:pt x="47" y="82"/>
                  </a:lnTo>
                  <a:lnTo>
                    <a:pt x="56" y="71"/>
                  </a:lnTo>
                  <a:lnTo>
                    <a:pt x="62" y="63"/>
                  </a:lnTo>
                  <a:lnTo>
                    <a:pt x="66" y="57"/>
                  </a:lnTo>
                  <a:lnTo>
                    <a:pt x="72" y="46"/>
                  </a:lnTo>
                  <a:lnTo>
                    <a:pt x="92" y="22"/>
                  </a:lnTo>
                  <a:lnTo>
                    <a:pt x="96" y="19"/>
                  </a:lnTo>
                  <a:lnTo>
                    <a:pt x="104" y="12"/>
                  </a:lnTo>
                  <a:lnTo>
                    <a:pt x="114" y="4"/>
                  </a:lnTo>
                  <a:lnTo>
                    <a:pt x="125" y="0"/>
                  </a:lnTo>
                  <a:lnTo>
                    <a:pt x="125" y="14"/>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7" name="未知"/>
            <p:cNvSpPr/>
            <p:nvPr/>
          </p:nvSpPr>
          <p:spPr>
            <a:xfrm>
              <a:off x="785" y="432"/>
              <a:ext cx="78" cy="34"/>
            </a:xfrm>
            <a:custGeom>
              <a:avLst/>
              <a:gdLst>
                <a:gd name="txL" fmla="*/ 0 w 155"/>
                <a:gd name="txT" fmla="*/ 0 h 68"/>
                <a:gd name="txR" fmla="*/ 155 w 155"/>
                <a:gd name="txB" fmla="*/ 68 h 68"/>
              </a:gdLst>
              <a:ahLst/>
              <a:cxnLst>
                <a:cxn ang="0">
                  <a:pos x="151" y="5"/>
                </a:cxn>
                <a:cxn ang="0">
                  <a:pos x="155" y="15"/>
                </a:cxn>
                <a:cxn ang="0">
                  <a:pos x="153" y="25"/>
                </a:cxn>
                <a:cxn ang="0">
                  <a:pos x="150" y="35"/>
                </a:cxn>
                <a:cxn ang="0">
                  <a:pos x="146" y="45"/>
                </a:cxn>
                <a:cxn ang="0">
                  <a:pos x="142" y="50"/>
                </a:cxn>
                <a:cxn ang="0">
                  <a:pos x="137" y="56"/>
                </a:cxn>
                <a:cxn ang="0">
                  <a:pos x="132" y="58"/>
                </a:cxn>
                <a:cxn ang="0">
                  <a:pos x="126" y="59"/>
                </a:cxn>
                <a:cxn ang="0">
                  <a:pos x="119" y="61"/>
                </a:cxn>
                <a:cxn ang="0">
                  <a:pos x="113" y="62"/>
                </a:cxn>
                <a:cxn ang="0">
                  <a:pos x="108" y="64"/>
                </a:cxn>
                <a:cxn ang="0">
                  <a:pos x="102" y="67"/>
                </a:cxn>
                <a:cxn ang="0">
                  <a:pos x="89" y="68"/>
                </a:cxn>
                <a:cxn ang="0">
                  <a:pos x="75" y="68"/>
                </a:cxn>
                <a:cxn ang="0">
                  <a:pos x="63" y="68"/>
                </a:cxn>
                <a:cxn ang="0">
                  <a:pos x="50" y="66"/>
                </a:cxn>
                <a:cxn ang="0">
                  <a:pos x="37" y="63"/>
                </a:cxn>
                <a:cxn ang="0">
                  <a:pos x="26" y="61"/>
                </a:cxn>
                <a:cxn ang="0">
                  <a:pos x="15" y="56"/>
                </a:cxn>
                <a:cxn ang="0">
                  <a:pos x="3" y="50"/>
                </a:cxn>
                <a:cxn ang="0">
                  <a:pos x="2" y="48"/>
                </a:cxn>
                <a:cxn ang="0">
                  <a:pos x="1" y="44"/>
                </a:cxn>
                <a:cxn ang="0">
                  <a:pos x="0" y="42"/>
                </a:cxn>
                <a:cxn ang="0">
                  <a:pos x="1" y="38"/>
                </a:cxn>
                <a:cxn ang="0">
                  <a:pos x="9" y="35"/>
                </a:cxn>
                <a:cxn ang="0">
                  <a:pos x="16" y="37"/>
                </a:cxn>
                <a:cxn ang="0">
                  <a:pos x="24" y="38"/>
                </a:cxn>
                <a:cxn ang="0">
                  <a:pos x="32" y="39"/>
                </a:cxn>
                <a:cxn ang="0">
                  <a:pos x="43" y="40"/>
                </a:cxn>
                <a:cxn ang="0">
                  <a:pos x="53" y="39"/>
                </a:cxn>
                <a:cxn ang="0">
                  <a:pos x="63" y="37"/>
                </a:cxn>
                <a:cxn ang="0">
                  <a:pos x="71" y="34"/>
                </a:cxn>
                <a:cxn ang="0">
                  <a:pos x="80" y="32"/>
                </a:cxn>
                <a:cxn ang="0">
                  <a:pos x="90" y="28"/>
                </a:cxn>
                <a:cxn ang="0">
                  <a:pos x="99" y="24"/>
                </a:cxn>
                <a:cxn ang="0">
                  <a:pos x="108" y="20"/>
                </a:cxn>
                <a:cxn ang="0">
                  <a:pos x="112" y="15"/>
                </a:cxn>
                <a:cxn ang="0">
                  <a:pos x="117" y="10"/>
                </a:cxn>
                <a:cxn ang="0">
                  <a:pos x="122" y="5"/>
                </a:cxn>
                <a:cxn ang="0">
                  <a:pos x="127" y="3"/>
                </a:cxn>
                <a:cxn ang="0">
                  <a:pos x="133" y="0"/>
                </a:cxn>
                <a:cxn ang="0">
                  <a:pos x="139" y="0"/>
                </a:cxn>
                <a:cxn ang="0">
                  <a:pos x="144" y="1"/>
                </a:cxn>
                <a:cxn ang="0">
                  <a:pos x="151" y="5"/>
                </a:cxn>
              </a:cxnLst>
              <a:rect l="txL" t="txT" r="txR" b="txB"/>
              <a:pathLst>
                <a:path w="155" h="68">
                  <a:moveTo>
                    <a:pt x="151" y="5"/>
                  </a:moveTo>
                  <a:lnTo>
                    <a:pt x="155" y="15"/>
                  </a:lnTo>
                  <a:lnTo>
                    <a:pt x="153" y="25"/>
                  </a:lnTo>
                  <a:lnTo>
                    <a:pt x="150" y="35"/>
                  </a:lnTo>
                  <a:lnTo>
                    <a:pt x="146" y="45"/>
                  </a:lnTo>
                  <a:lnTo>
                    <a:pt x="142" y="50"/>
                  </a:lnTo>
                  <a:lnTo>
                    <a:pt x="137" y="56"/>
                  </a:lnTo>
                  <a:lnTo>
                    <a:pt x="132" y="58"/>
                  </a:lnTo>
                  <a:lnTo>
                    <a:pt x="126" y="59"/>
                  </a:lnTo>
                  <a:lnTo>
                    <a:pt x="119" y="61"/>
                  </a:lnTo>
                  <a:lnTo>
                    <a:pt x="113" y="62"/>
                  </a:lnTo>
                  <a:lnTo>
                    <a:pt x="108" y="64"/>
                  </a:lnTo>
                  <a:lnTo>
                    <a:pt x="102" y="67"/>
                  </a:lnTo>
                  <a:lnTo>
                    <a:pt x="89" y="68"/>
                  </a:lnTo>
                  <a:lnTo>
                    <a:pt x="75" y="68"/>
                  </a:lnTo>
                  <a:lnTo>
                    <a:pt x="63" y="68"/>
                  </a:lnTo>
                  <a:lnTo>
                    <a:pt x="50" y="66"/>
                  </a:lnTo>
                  <a:lnTo>
                    <a:pt x="37" y="63"/>
                  </a:lnTo>
                  <a:lnTo>
                    <a:pt x="26" y="61"/>
                  </a:lnTo>
                  <a:lnTo>
                    <a:pt x="15" y="56"/>
                  </a:lnTo>
                  <a:lnTo>
                    <a:pt x="3" y="50"/>
                  </a:lnTo>
                  <a:lnTo>
                    <a:pt x="2" y="48"/>
                  </a:lnTo>
                  <a:lnTo>
                    <a:pt x="1" y="44"/>
                  </a:lnTo>
                  <a:lnTo>
                    <a:pt x="0" y="42"/>
                  </a:lnTo>
                  <a:lnTo>
                    <a:pt x="1" y="38"/>
                  </a:lnTo>
                  <a:lnTo>
                    <a:pt x="9" y="35"/>
                  </a:lnTo>
                  <a:lnTo>
                    <a:pt x="16" y="37"/>
                  </a:lnTo>
                  <a:lnTo>
                    <a:pt x="24" y="38"/>
                  </a:lnTo>
                  <a:lnTo>
                    <a:pt x="32" y="39"/>
                  </a:lnTo>
                  <a:lnTo>
                    <a:pt x="43" y="40"/>
                  </a:lnTo>
                  <a:lnTo>
                    <a:pt x="53" y="39"/>
                  </a:lnTo>
                  <a:lnTo>
                    <a:pt x="63" y="37"/>
                  </a:lnTo>
                  <a:lnTo>
                    <a:pt x="71" y="34"/>
                  </a:lnTo>
                  <a:lnTo>
                    <a:pt x="80" y="32"/>
                  </a:lnTo>
                  <a:lnTo>
                    <a:pt x="90" y="28"/>
                  </a:lnTo>
                  <a:lnTo>
                    <a:pt x="99" y="24"/>
                  </a:lnTo>
                  <a:lnTo>
                    <a:pt x="108" y="20"/>
                  </a:lnTo>
                  <a:lnTo>
                    <a:pt x="112" y="15"/>
                  </a:lnTo>
                  <a:lnTo>
                    <a:pt x="117" y="10"/>
                  </a:lnTo>
                  <a:lnTo>
                    <a:pt x="122" y="5"/>
                  </a:lnTo>
                  <a:lnTo>
                    <a:pt x="127" y="3"/>
                  </a:lnTo>
                  <a:lnTo>
                    <a:pt x="133" y="0"/>
                  </a:lnTo>
                  <a:lnTo>
                    <a:pt x="139" y="0"/>
                  </a:lnTo>
                  <a:lnTo>
                    <a:pt x="144" y="1"/>
                  </a:lnTo>
                  <a:lnTo>
                    <a:pt x="151" y="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8" name="未知"/>
            <p:cNvSpPr/>
            <p:nvPr/>
          </p:nvSpPr>
          <p:spPr>
            <a:xfrm>
              <a:off x="789" y="464"/>
              <a:ext cx="124" cy="147"/>
            </a:xfrm>
            <a:custGeom>
              <a:avLst/>
              <a:gdLst>
                <a:gd name="txL" fmla="*/ 0 w 248"/>
                <a:gd name="txT" fmla="*/ 0 h 295"/>
                <a:gd name="txR" fmla="*/ 248 w 248"/>
                <a:gd name="txB" fmla="*/ 295 h 295"/>
              </a:gdLst>
              <a:ahLst/>
              <a:cxnLst>
                <a:cxn ang="0">
                  <a:pos x="172" y="24"/>
                </a:cxn>
                <a:cxn ang="0">
                  <a:pos x="189" y="43"/>
                </a:cxn>
                <a:cxn ang="0">
                  <a:pos x="213" y="80"/>
                </a:cxn>
                <a:cxn ang="0">
                  <a:pos x="237" y="136"/>
                </a:cxn>
                <a:cxn ang="0">
                  <a:pos x="247" y="198"/>
                </a:cxn>
                <a:cxn ang="0">
                  <a:pos x="245" y="261"/>
                </a:cxn>
                <a:cxn ang="0">
                  <a:pos x="235" y="294"/>
                </a:cxn>
                <a:cxn ang="0">
                  <a:pos x="232" y="295"/>
                </a:cxn>
                <a:cxn ang="0">
                  <a:pos x="227" y="285"/>
                </a:cxn>
                <a:cxn ang="0">
                  <a:pos x="228" y="266"/>
                </a:cxn>
                <a:cxn ang="0">
                  <a:pos x="225" y="231"/>
                </a:cxn>
                <a:cxn ang="0">
                  <a:pos x="214" y="182"/>
                </a:cxn>
                <a:cxn ang="0">
                  <a:pos x="196" y="135"/>
                </a:cxn>
                <a:cxn ang="0">
                  <a:pos x="170" y="92"/>
                </a:cxn>
                <a:cxn ang="0">
                  <a:pos x="147" y="75"/>
                </a:cxn>
                <a:cxn ang="0">
                  <a:pos x="137" y="78"/>
                </a:cxn>
                <a:cxn ang="0">
                  <a:pos x="127" y="82"/>
                </a:cxn>
                <a:cxn ang="0">
                  <a:pos x="117" y="85"/>
                </a:cxn>
                <a:cxn ang="0">
                  <a:pos x="98" y="88"/>
                </a:cxn>
                <a:cxn ang="0">
                  <a:pos x="69" y="91"/>
                </a:cxn>
                <a:cxn ang="0">
                  <a:pos x="40" y="87"/>
                </a:cxn>
                <a:cxn ang="0">
                  <a:pos x="14" y="78"/>
                </a:cxn>
                <a:cxn ang="0">
                  <a:pos x="0" y="70"/>
                </a:cxn>
                <a:cxn ang="0">
                  <a:pos x="1" y="65"/>
                </a:cxn>
                <a:cxn ang="0">
                  <a:pos x="9" y="61"/>
                </a:cxn>
                <a:cxn ang="0">
                  <a:pos x="24" y="62"/>
                </a:cxn>
                <a:cxn ang="0">
                  <a:pos x="39" y="66"/>
                </a:cxn>
                <a:cxn ang="0">
                  <a:pos x="54" y="67"/>
                </a:cxn>
                <a:cxn ang="0">
                  <a:pos x="76" y="65"/>
                </a:cxn>
                <a:cxn ang="0">
                  <a:pos x="103" y="54"/>
                </a:cxn>
                <a:cxn ang="0">
                  <a:pos x="126" y="37"/>
                </a:cxn>
                <a:cxn ang="0">
                  <a:pos x="145" y="14"/>
                </a:cxn>
                <a:cxn ang="0">
                  <a:pos x="157" y="0"/>
                </a:cxn>
                <a:cxn ang="0">
                  <a:pos x="166" y="8"/>
                </a:cxn>
              </a:cxnLst>
              <a:rect l="txL" t="txT" r="txR" b="txB"/>
              <a:pathLst>
                <a:path w="248" h="295">
                  <a:moveTo>
                    <a:pt x="169" y="13"/>
                  </a:moveTo>
                  <a:lnTo>
                    <a:pt x="172" y="24"/>
                  </a:lnTo>
                  <a:lnTo>
                    <a:pt x="180" y="34"/>
                  </a:lnTo>
                  <a:lnTo>
                    <a:pt x="189" y="43"/>
                  </a:lnTo>
                  <a:lnTo>
                    <a:pt x="198" y="53"/>
                  </a:lnTo>
                  <a:lnTo>
                    <a:pt x="213" y="80"/>
                  </a:lnTo>
                  <a:lnTo>
                    <a:pt x="225" y="107"/>
                  </a:lnTo>
                  <a:lnTo>
                    <a:pt x="237" y="136"/>
                  </a:lnTo>
                  <a:lnTo>
                    <a:pt x="243" y="166"/>
                  </a:lnTo>
                  <a:lnTo>
                    <a:pt x="247" y="198"/>
                  </a:lnTo>
                  <a:lnTo>
                    <a:pt x="248" y="229"/>
                  </a:lnTo>
                  <a:lnTo>
                    <a:pt x="245" y="261"/>
                  </a:lnTo>
                  <a:lnTo>
                    <a:pt x="238" y="292"/>
                  </a:lnTo>
                  <a:lnTo>
                    <a:pt x="235" y="294"/>
                  </a:lnTo>
                  <a:lnTo>
                    <a:pt x="233" y="295"/>
                  </a:lnTo>
                  <a:lnTo>
                    <a:pt x="232" y="295"/>
                  </a:lnTo>
                  <a:lnTo>
                    <a:pt x="229" y="294"/>
                  </a:lnTo>
                  <a:lnTo>
                    <a:pt x="227" y="285"/>
                  </a:lnTo>
                  <a:lnTo>
                    <a:pt x="227" y="276"/>
                  </a:lnTo>
                  <a:lnTo>
                    <a:pt x="228" y="266"/>
                  </a:lnTo>
                  <a:lnTo>
                    <a:pt x="228" y="256"/>
                  </a:lnTo>
                  <a:lnTo>
                    <a:pt x="225" y="231"/>
                  </a:lnTo>
                  <a:lnTo>
                    <a:pt x="220" y="206"/>
                  </a:lnTo>
                  <a:lnTo>
                    <a:pt x="214" y="182"/>
                  </a:lnTo>
                  <a:lnTo>
                    <a:pt x="206" y="158"/>
                  </a:lnTo>
                  <a:lnTo>
                    <a:pt x="196" y="135"/>
                  </a:lnTo>
                  <a:lnTo>
                    <a:pt x="184" y="114"/>
                  </a:lnTo>
                  <a:lnTo>
                    <a:pt x="170" y="92"/>
                  </a:lnTo>
                  <a:lnTo>
                    <a:pt x="152" y="73"/>
                  </a:lnTo>
                  <a:lnTo>
                    <a:pt x="147" y="75"/>
                  </a:lnTo>
                  <a:lnTo>
                    <a:pt x="142" y="76"/>
                  </a:lnTo>
                  <a:lnTo>
                    <a:pt x="137" y="78"/>
                  </a:lnTo>
                  <a:lnTo>
                    <a:pt x="132" y="81"/>
                  </a:lnTo>
                  <a:lnTo>
                    <a:pt x="127" y="82"/>
                  </a:lnTo>
                  <a:lnTo>
                    <a:pt x="122" y="83"/>
                  </a:lnTo>
                  <a:lnTo>
                    <a:pt x="117" y="85"/>
                  </a:lnTo>
                  <a:lnTo>
                    <a:pt x="112" y="85"/>
                  </a:lnTo>
                  <a:lnTo>
                    <a:pt x="98" y="88"/>
                  </a:lnTo>
                  <a:lnTo>
                    <a:pt x="84" y="90"/>
                  </a:lnTo>
                  <a:lnTo>
                    <a:pt x="69" y="91"/>
                  </a:lnTo>
                  <a:lnTo>
                    <a:pt x="55" y="90"/>
                  </a:lnTo>
                  <a:lnTo>
                    <a:pt x="40" y="87"/>
                  </a:lnTo>
                  <a:lnTo>
                    <a:pt x="26" y="83"/>
                  </a:lnTo>
                  <a:lnTo>
                    <a:pt x="14" y="78"/>
                  </a:lnTo>
                  <a:lnTo>
                    <a:pt x="1" y="72"/>
                  </a:lnTo>
                  <a:lnTo>
                    <a:pt x="0" y="70"/>
                  </a:lnTo>
                  <a:lnTo>
                    <a:pt x="0" y="67"/>
                  </a:lnTo>
                  <a:lnTo>
                    <a:pt x="1" y="65"/>
                  </a:lnTo>
                  <a:lnTo>
                    <a:pt x="1" y="62"/>
                  </a:lnTo>
                  <a:lnTo>
                    <a:pt x="9" y="61"/>
                  </a:lnTo>
                  <a:lnTo>
                    <a:pt x="16" y="62"/>
                  </a:lnTo>
                  <a:lnTo>
                    <a:pt x="24" y="62"/>
                  </a:lnTo>
                  <a:lnTo>
                    <a:pt x="31" y="63"/>
                  </a:lnTo>
                  <a:lnTo>
                    <a:pt x="39" y="66"/>
                  </a:lnTo>
                  <a:lnTo>
                    <a:pt x="47" y="66"/>
                  </a:lnTo>
                  <a:lnTo>
                    <a:pt x="54" y="67"/>
                  </a:lnTo>
                  <a:lnTo>
                    <a:pt x="62" y="66"/>
                  </a:lnTo>
                  <a:lnTo>
                    <a:pt x="76" y="65"/>
                  </a:lnTo>
                  <a:lnTo>
                    <a:pt x="89" y="61"/>
                  </a:lnTo>
                  <a:lnTo>
                    <a:pt x="103" y="54"/>
                  </a:lnTo>
                  <a:lnTo>
                    <a:pt x="115" y="47"/>
                  </a:lnTo>
                  <a:lnTo>
                    <a:pt x="126" y="37"/>
                  </a:lnTo>
                  <a:lnTo>
                    <a:pt x="136" y="27"/>
                  </a:lnTo>
                  <a:lnTo>
                    <a:pt x="145" y="14"/>
                  </a:lnTo>
                  <a:lnTo>
                    <a:pt x="152" y="2"/>
                  </a:lnTo>
                  <a:lnTo>
                    <a:pt x="157" y="0"/>
                  </a:lnTo>
                  <a:lnTo>
                    <a:pt x="162" y="3"/>
                  </a:lnTo>
                  <a:lnTo>
                    <a:pt x="166" y="8"/>
                  </a:lnTo>
                  <a:lnTo>
                    <a:pt x="169" y="13"/>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79" name="未知"/>
            <p:cNvSpPr/>
            <p:nvPr/>
          </p:nvSpPr>
          <p:spPr>
            <a:xfrm>
              <a:off x="692" y="469"/>
              <a:ext cx="46" cy="158"/>
            </a:xfrm>
            <a:custGeom>
              <a:avLst/>
              <a:gdLst>
                <a:gd name="txL" fmla="*/ 0 w 91"/>
                <a:gd name="txT" fmla="*/ 0 h 316"/>
                <a:gd name="txR" fmla="*/ 91 w 91"/>
                <a:gd name="txB" fmla="*/ 316 h 316"/>
              </a:gdLst>
              <a:ahLst/>
              <a:cxnLst>
                <a:cxn ang="0">
                  <a:pos x="44" y="26"/>
                </a:cxn>
                <a:cxn ang="0">
                  <a:pos x="53" y="23"/>
                </a:cxn>
                <a:cxn ang="0">
                  <a:pos x="63" y="21"/>
                </a:cxn>
                <a:cxn ang="0">
                  <a:pos x="73" y="22"/>
                </a:cxn>
                <a:cxn ang="0">
                  <a:pos x="86" y="31"/>
                </a:cxn>
                <a:cxn ang="0">
                  <a:pos x="91" y="51"/>
                </a:cxn>
                <a:cxn ang="0">
                  <a:pos x="89" y="70"/>
                </a:cxn>
                <a:cxn ang="0">
                  <a:pos x="73" y="76"/>
                </a:cxn>
                <a:cxn ang="0">
                  <a:pos x="53" y="75"/>
                </a:cxn>
                <a:cxn ang="0">
                  <a:pos x="37" y="71"/>
                </a:cxn>
                <a:cxn ang="0">
                  <a:pos x="33" y="99"/>
                </a:cxn>
                <a:cxn ang="0">
                  <a:pos x="44" y="95"/>
                </a:cxn>
                <a:cxn ang="0">
                  <a:pos x="57" y="91"/>
                </a:cxn>
                <a:cxn ang="0">
                  <a:pos x="70" y="91"/>
                </a:cxn>
                <a:cxn ang="0">
                  <a:pos x="81" y="97"/>
                </a:cxn>
                <a:cxn ang="0">
                  <a:pos x="90" y="107"/>
                </a:cxn>
                <a:cxn ang="0">
                  <a:pos x="90" y="122"/>
                </a:cxn>
                <a:cxn ang="0">
                  <a:pos x="80" y="140"/>
                </a:cxn>
                <a:cxn ang="0">
                  <a:pos x="62" y="150"/>
                </a:cxn>
                <a:cxn ang="0">
                  <a:pos x="46" y="145"/>
                </a:cxn>
                <a:cxn ang="0">
                  <a:pos x="29" y="138"/>
                </a:cxn>
                <a:cxn ang="0">
                  <a:pos x="26" y="153"/>
                </a:cxn>
                <a:cxn ang="0">
                  <a:pos x="29" y="168"/>
                </a:cxn>
                <a:cxn ang="0">
                  <a:pos x="44" y="160"/>
                </a:cxn>
                <a:cxn ang="0">
                  <a:pos x="62" y="159"/>
                </a:cxn>
                <a:cxn ang="0">
                  <a:pos x="76" y="168"/>
                </a:cxn>
                <a:cxn ang="0">
                  <a:pos x="83" y="183"/>
                </a:cxn>
                <a:cxn ang="0">
                  <a:pos x="78" y="199"/>
                </a:cxn>
                <a:cxn ang="0">
                  <a:pos x="65" y="209"/>
                </a:cxn>
                <a:cxn ang="0">
                  <a:pos x="63" y="209"/>
                </a:cxn>
                <a:cxn ang="0">
                  <a:pos x="62" y="211"/>
                </a:cxn>
                <a:cxn ang="0">
                  <a:pos x="75" y="219"/>
                </a:cxn>
                <a:cxn ang="0">
                  <a:pos x="82" y="233"/>
                </a:cxn>
                <a:cxn ang="0">
                  <a:pos x="81" y="247"/>
                </a:cxn>
                <a:cxn ang="0">
                  <a:pos x="71" y="258"/>
                </a:cxn>
                <a:cxn ang="0">
                  <a:pos x="60" y="261"/>
                </a:cxn>
                <a:cxn ang="0">
                  <a:pos x="42" y="260"/>
                </a:cxn>
                <a:cxn ang="0">
                  <a:pos x="28" y="265"/>
                </a:cxn>
                <a:cxn ang="0">
                  <a:pos x="26" y="284"/>
                </a:cxn>
                <a:cxn ang="0">
                  <a:pos x="38" y="294"/>
                </a:cxn>
                <a:cxn ang="0">
                  <a:pos x="53" y="292"/>
                </a:cxn>
                <a:cxn ang="0">
                  <a:pos x="60" y="290"/>
                </a:cxn>
                <a:cxn ang="0">
                  <a:pos x="67" y="289"/>
                </a:cxn>
                <a:cxn ang="0">
                  <a:pos x="70" y="296"/>
                </a:cxn>
                <a:cxn ang="0">
                  <a:pos x="70" y="304"/>
                </a:cxn>
                <a:cxn ang="0">
                  <a:pos x="58" y="313"/>
                </a:cxn>
                <a:cxn ang="0">
                  <a:pos x="46" y="316"/>
                </a:cxn>
                <a:cxn ang="0">
                  <a:pos x="33" y="313"/>
                </a:cxn>
                <a:cxn ang="0">
                  <a:pos x="21" y="306"/>
                </a:cxn>
                <a:cxn ang="0">
                  <a:pos x="10" y="299"/>
                </a:cxn>
                <a:cxn ang="0">
                  <a:pos x="4" y="286"/>
                </a:cxn>
                <a:cxn ang="0">
                  <a:pos x="4" y="253"/>
                </a:cxn>
                <a:cxn ang="0">
                  <a:pos x="5" y="222"/>
                </a:cxn>
                <a:cxn ang="0">
                  <a:pos x="8" y="193"/>
                </a:cxn>
                <a:cxn ang="0">
                  <a:pos x="2" y="163"/>
                </a:cxn>
                <a:cxn ang="0">
                  <a:pos x="2" y="140"/>
                </a:cxn>
                <a:cxn ang="0">
                  <a:pos x="9" y="119"/>
                </a:cxn>
                <a:cxn ang="0">
                  <a:pos x="8" y="87"/>
                </a:cxn>
                <a:cxn ang="0">
                  <a:pos x="17" y="57"/>
                </a:cxn>
                <a:cxn ang="0">
                  <a:pos x="10" y="28"/>
                </a:cxn>
                <a:cxn ang="0">
                  <a:pos x="22" y="0"/>
                </a:cxn>
                <a:cxn ang="0">
                  <a:pos x="33" y="12"/>
                </a:cxn>
                <a:cxn ang="0">
                  <a:pos x="39" y="28"/>
                </a:cxn>
              </a:cxnLst>
              <a:rect l="txL" t="txT" r="txR" b="txB"/>
              <a:pathLst>
                <a:path w="91" h="316">
                  <a:moveTo>
                    <a:pt x="39" y="28"/>
                  </a:moveTo>
                  <a:lnTo>
                    <a:pt x="44" y="26"/>
                  </a:lnTo>
                  <a:lnTo>
                    <a:pt x="48" y="24"/>
                  </a:lnTo>
                  <a:lnTo>
                    <a:pt x="53" y="23"/>
                  </a:lnTo>
                  <a:lnTo>
                    <a:pt x="58" y="22"/>
                  </a:lnTo>
                  <a:lnTo>
                    <a:pt x="63" y="21"/>
                  </a:lnTo>
                  <a:lnTo>
                    <a:pt x="68" y="21"/>
                  </a:lnTo>
                  <a:lnTo>
                    <a:pt x="73" y="22"/>
                  </a:lnTo>
                  <a:lnTo>
                    <a:pt x="78" y="23"/>
                  </a:lnTo>
                  <a:lnTo>
                    <a:pt x="86" y="31"/>
                  </a:lnTo>
                  <a:lnTo>
                    <a:pt x="90" y="41"/>
                  </a:lnTo>
                  <a:lnTo>
                    <a:pt x="91" y="51"/>
                  </a:lnTo>
                  <a:lnTo>
                    <a:pt x="91" y="61"/>
                  </a:lnTo>
                  <a:lnTo>
                    <a:pt x="89" y="70"/>
                  </a:lnTo>
                  <a:lnTo>
                    <a:pt x="81" y="75"/>
                  </a:lnTo>
                  <a:lnTo>
                    <a:pt x="73" y="76"/>
                  </a:lnTo>
                  <a:lnTo>
                    <a:pt x="63" y="76"/>
                  </a:lnTo>
                  <a:lnTo>
                    <a:pt x="53" y="75"/>
                  </a:lnTo>
                  <a:lnTo>
                    <a:pt x="44" y="71"/>
                  </a:lnTo>
                  <a:lnTo>
                    <a:pt x="37" y="71"/>
                  </a:lnTo>
                  <a:lnTo>
                    <a:pt x="32" y="81"/>
                  </a:lnTo>
                  <a:lnTo>
                    <a:pt x="33" y="99"/>
                  </a:lnTo>
                  <a:lnTo>
                    <a:pt x="38" y="97"/>
                  </a:lnTo>
                  <a:lnTo>
                    <a:pt x="44" y="95"/>
                  </a:lnTo>
                  <a:lnTo>
                    <a:pt x="51" y="92"/>
                  </a:lnTo>
                  <a:lnTo>
                    <a:pt x="57" y="91"/>
                  </a:lnTo>
                  <a:lnTo>
                    <a:pt x="63" y="91"/>
                  </a:lnTo>
                  <a:lnTo>
                    <a:pt x="70" y="91"/>
                  </a:lnTo>
                  <a:lnTo>
                    <a:pt x="76" y="94"/>
                  </a:lnTo>
                  <a:lnTo>
                    <a:pt x="81" y="97"/>
                  </a:lnTo>
                  <a:lnTo>
                    <a:pt x="87" y="102"/>
                  </a:lnTo>
                  <a:lnTo>
                    <a:pt x="90" y="107"/>
                  </a:lnTo>
                  <a:lnTo>
                    <a:pt x="91" y="115"/>
                  </a:lnTo>
                  <a:lnTo>
                    <a:pt x="90" y="122"/>
                  </a:lnTo>
                  <a:lnTo>
                    <a:pt x="86" y="133"/>
                  </a:lnTo>
                  <a:lnTo>
                    <a:pt x="80" y="140"/>
                  </a:lnTo>
                  <a:lnTo>
                    <a:pt x="72" y="146"/>
                  </a:lnTo>
                  <a:lnTo>
                    <a:pt x="62" y="150"/>
                  </a:lnTo>
                  <a:lnTo>
                    <a:pt x="53" y="149"/>
                  </a:lnTo>
                  <a:lnTo>
                    <a:pt x="46" y="145"/>
                  </a:lnTo>
                  <a:lnTo>
                    <a:pt x="37" y="141"/>
                  </a:lnTo>
                  <a:lnTo>
                    <a:pt x="29" y="138"/>
                  </a:lnTo>
                  <a:lnTo>
                    <a:pt x="27" y="145"/>
                  </a:lnTo>
                  <a:lnTo>
                    <a:pt x="26" y="153"/>
                  </a:lnTo>
                  <a:lnTo>
                    <a:pt x="27" y="160"/>
                  </a:lnTo>
                  <a:lnTo>
                    <a:pt x="29" y="168"/>
                  </a:lnTo>
                  <a:lnTo>
                    <a:pt x="37" y="164"/>
                  </a:lnTo>
                  <a:lnTo>
                    <a:pt x="44" y="160"/>
                  </a:lnTo>
                  <a:lnTo>
                    <a:pt x="53" y="158"/>
                  </a:lnTo>
                  <a:lnTo>
                    <a:pt x="62" y="159"/>
                  </a:lnTo>
                  <a:lnTo>
                    <a:pt x="70" y="163"/>
                  </a:lnTo>
                  <a:lnTo>
                    <a:pt x="76" y="168"/>
                  </a:lnTo>
                  <a:lnTo>
                    <a:pt x="81" y="174"/>
                  </a:lnTo>
                  <a:lnTo>
                    <a:pt x="83" y="183"/>
                  </a:lnTo>
                  <a:lnTo>
                    <a:pt x="82" y="192"/>
                  </a:lnTo>
                  <a:lnTo>
                    <a:pt x="78" y="199"/>
                  </a:lnTo>
                  <a:lnTo>
                    <a:pt x="73" y="206"/>
                  </a:lnTo>
                  <a:lnTo>
                    <a:pt x="65" y="209"/>
                  </a:lnTo>
                  <a:lnTo>
                    <a:pt x="63" y="209"/>
                  </a:lnTo>
                  <a:lnTo>
                    <a:pt x="63" y="209"/>
                  </a:lnTo>
                  <a:lnTo>
                    <a:pt x="62" y="209"/>
                  </a:lnTo>
                  <a:lnTo>
                    <a:pt x="62" y="211"/>
                  </a:lnTo>
                  <a:lnTo>
                    <a:pt x="68" y="214"/>
                  </a:lnTo>
                  <a:lnTo>
                    <a:pt x="75" y="219"/>
                  </a:lnTo>
                  <a:lnTo>
                    <a:pt x="80" y="226"/>
                  </a:lnTo>
                  <a:lnTo>
                    <a:pt x="82" y="233"/>
                  </a:lnTo>
                  <a:lnTo>
                    <a:pt x="82" y="241"/>
                  </a:lnTo>
                  <a:lnTo>
                    <a:pt x="81" y="247"/>
                  </a:lnTo>
                  <a:lnTo>
                    <a:pt x="77" y="252"/>
                  </a:lnTo>
                  <a:lnTo>
                    <a:pt x="71" y="258"/>
                  </a:lnTo>
                  <a:lnTo>
                    <a:pt x="66" y="260"/>
                  </a:lnTo>
                  <a:lnTo>
                    <a:pt x="60" y="261"/>
                  </a:lnTo>
                  <a:lnTo>
                    <a:pt x="51" y="260"/>
                  </a:lnTo>
                  <a:lnTo>
                    <a:pt x="42" y="260"/>
                  </a:lnTo>
                  <a:lnTo>
                    <a:pt x="34" y="262"/>
                  </a:lnTo>
                  <a:lnTo>
                    <a:pt x="28" y="265"/>
                  </a:lnTo>
                  <a:lnTo>
                    <a:pt x="26" y="272"/>
                  </a:lnTo>
                  <a:lnTo>
                    <a:pt x="26" y="284"/>
                  </a:lnTo>
                  <a:lnTo>
                    <a:pt x="31" y="289"/>
                  </a:lnTo>
                  <a:lnTo>
                    <a:pt x="38" y="294"/>
                  </a:lnTo>
                  <a:lnTo>
                    <a:pt x="46" y="295"/>
                  </a:lnTo>
                  <a:lnTo>
                    <a:pt x="53" y="292"/>
                  </a:lnTo>
                  <a:lnTo>
                    <a:pt x="56" y="291"/>
                  </a:lnTo>
                  <a:lnTo>
                    <a:pt x="60" y="290"/>
                  </a:lnTo>
                  <a:lnTo>
                    <a:pt x="63" y="289"/>
                  </a:lnTo>
                  <a:lnTo>
                    <a:pt x="67" y="289"/>
                  </a:lnTo>
                  <a:lnTo>
                    <a:pt x="68" y="292"/>
                  </a:lnTo>
                  <a:lnTo>
                    <a:pt x="70" y="296"/>
                  </a:lnTo>
                  <a:lnTo>
                    <a:pt x="70" y="300"/>
                  </a:lnTo>
                  <a:lnTo>
                    <a:pt x="70" y="304"/>
                  </a:lnTo>
                  <a:lnTo>
                    <a:pt x="65" y="309"/>
                  </a:lnTo>
                  <a:lnTo>
                    <a:pt x="58" y="313"/>
                  </a:lnTo>
                  <a:lnTo>
                    <a:pt x="52" y="315"/>
                  </a:lnTo>
                  <a:lnTo>
                    <a:pt x="46" y="316"/>
                  </a:lnTo>
                  <a:lnTo>
                    <a:pt x="39" y="314"/>
                  </a:lnTo>
                  <a:lnTo>
                    <a:pt x="33" y="313"/>
                  </a:lnTo>
                  <a:lnTo>
                    <a:pt x="27" y="310"/>
                  </a:lnTo>
                  <a:lnTo>
                    <a:pt x="21" y="306"/>
                  </a:lnTo>
                  <a:lnTo>
                    <a:pt x="16" y="303"/>
                  </a:lnTo>
                  <a:lnTo>
                    <a:pt x="10" y="299"/>
                  </a:lnTo>
                  <a:lnTo>
                    <a:pt x="7" y="292"/>
                  </a:lnTo>
                  <a:lnTo>
                    <a:pt x="4" y="286"/>
                  </a:lnTo>
                  <a:lnTo>
                    <a:pt x="2" y="269"/>
                  </a:lnTo>
                  <a:lnTo>
                    <a:pt x="4" y="253"/>
                  </a:lnTo>
                  <a:lnTo>
                    <a:pt x="7" y="237"/>
                  </a:lnTo>
                  <a:lnTo>
                    <a:pt x="5" y="222"/>
                  </a:lnTo>
                  <a:lnTo>
                    <a:pt x="5" y="208"/>
                  </a:lnTo>
                  <a:lnTo>
                    <a:pt x="8" y="193"/>
                  </a:lnTo>
                  <a:lnTo>
                    <a:pt x="9" y="178"/>
                  </a:lnTo>
                  <a:lnTo>
                    <a:pt x="2" y="163"/>
                  </a:lnTo>
                  <a:lnTo>
                    <a:pt x="0" y="150"/>
                  </a:lnTo>
                  <a:lnTo>
                    <a:pt x="2" y="140"/>
                  </a:lnTo>
                  <a:lnTo>
                    <a:pt x="4" y="130"/>
                  </a:lnTo>
                  <a:lnTo>
                    <a:pt x="9" y="119"/>
                  </a:lnTo>
                  <a:lnTo>
                    <a:pt x="5" y="104"/>
                  </a:lnTo>
                  <a:lnTo>
                    <a:pt x="8" y="87"/>
                  </a:lnTo>
                  <a:lnTo>
                    <a:pt x="12" y="72"/>
                  </a:lnTo>
                  <a:lnTo>
                    <a:pt x="17" y="57"/>
                  </a:lnTo>
                  <a:lnTo>
                    <a:pt x="12" y="43"/>
                  </a:lnTo>
                  <a:lnTo>
                    <a:pt x="10" y="28"/>
                  </a:lnTo>
                  <a:lnTo>
                    <a:pt x="14" y="13"/>
                  </a:lnTo>
                  <a:lnTo>
                    <a:pt x="22" y="0"/>
                  </a:lnTo>
                  <a:lnTo>
                    <a:pt x="29" y="4"/>
                  </a:lnTo>
                  <a:lnTo>
                    <a:pt x="33" y="12"/>
                  </a:lnTo>
                  <a:lnTo>
                    <a:pt x="34" y="21"/>
                  </a:lnTo>
                  <a:lnTo>
                    <a:pt x="39" y="28"/>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80" name="未知"/>
            <p:cNvSpPr/>
            <p:nvPr/>
          </p:nvSpPr>
          <p:spPr>
            <a:xfrm>
              <a:off x="712" y="489"/>
              <a:ext cx="15" cy="10"/>
            </a:xfrm>
            <a:custGeom>
              <a:avLst/>
              <a:gdLst>
                <a:gd name="txL" fmla="*/ 0 w 32"/>
                <a:gd name="txT" fmla="*/ 0 h 20"/>
                <a:gd name="txR" fmla="*/ 32 w 32"/>
                <a:gd name="txB" fmla="*/ 20 h 20"/>
              </a:gdLst>
              <a:ahLst/>
              <a:cxnLst>
                <a:cxn ang="0">
                  <a:pos x="32" y="8"/>
                </a:cxn>
                <a:cxn ang="0">
                  <a:pos x="32" y="14"/>
                </a:cxn>
                <a:cxn ang="0">
                  <a:pos x="31" y="16"/>
                </a:cxn>
                <a:cxn ang="0">
                  <a:pos x="28" y="19"/>
                </a:cxn>
                <a:cxn ang="0">
                  <a:pos x="26" y="20"/>
                </a:cxn>
                <a:cxn ang="0">
                  <a:pos x="13" y="20"/>
                </a:cxn>
                <a:cxn ang="0">
                  <a:pos x="12" y="19"/>
                </a:cxn>
                <a:cxn ang="0">
                  <a:pos x="8" y="16"/>
                </a:cxn>
                <a:cxn ang="0">
                  <a:pos x="3" y="12"/>
                </a:cxn>
                <a:cxn ang="0">
                  <a:pos x="0" y="8"/>
                </a:cxn>
                <a:cxn ang="0">
                  <a:pos x="5" y="3"/>
                </a:cxn>
                <a:cxn ang="0">
                  <a:pos x="17" y="0"/>
                </a:cxn>
                <a:cxn ang="0">
                  <a:pos x="27" y="0"/>
                </a:cxn>
                <a:cxn ang="0">
                  <a:pos x="32" y="8"/>
                </a:cxn>
              </a:cxnLst>
              <a:rect l="txL" t="txT" r="txR" b="txB"/>
              <a:pathLst>
                <a:path w="32" h="20">
                  <a:moveTo>
                    <a:pt x="32" y="8"/>
                  </a:moveTo>
                  <a:lnTo>
                    <a:pt x="32" y="14"/>
                  </a:lnTo>
                  <a:lnTo>
                    <a:pt x="31" y="16"/>
                  </a:lnTo>
                  <a:lnTo>
                    <a:pt x="28" y="19"/>
                  </a:lnTo>
                  <a:lnTo>
                    <a:pt x="26" y="20"/>
                  </a:lnTo>
                  <a:lnTo>
                    <a:pt x="13" y="20"/>
                  </a:lnTo>
                  <a:lnTo>
                    <a:pt x="12" y="19"/>
                  </a:lnTo>
                  <a:lnTo>
                    <a:pt x="8" y="16"/>
                  </a:lnTo>
                  <a:lnTo>
                    <a:pt x="3" y="12"/>
                  </a:lnTo>
                  <a:lnTo>
                    <a:pt x="0" y="8"/>
                  </a:lnTo>
                  <a:lnTo>
                    <a:pt x="5" y="3"/>
                  </a:lnTo>
                  <a:lnTo>
                    <a:pt x="17" y="0"/>
                  </a:lnTo>
                  <a:lnTo>
                    <a:pt x="27" y="0"/>
                  </a:lnTo>
                  <a:lnTo>
                    <a:pt x="32" y="8"/>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81" name="未知"/>
            <p:cNvSpPr/>
            <p:nvPr/>
          </p:nvSpPr>
          <p:spPr>
            <a:xfrm>
              <a:off x="791" y="524"/>
              <a:ext cx="95" cy="171"/>
            </a:xfrm>
            <a:custGeom>
              <a:avLst/>
              <a:gdLst>
                <a:gd name="txL" fmla="*/ 0 w 190"/>
                <a:gd name="txT" fmla="*/ 0 h 342"/>
                <a:gd name="txR" fmla="*/ 190 w 190"/>
                <a:gd name="txB" fmla="*/ 342 h 342"/>
              </a:gdLst>
              <a:ahLst/>
              <a:cxnLst>
                <a:cxn ang="0">
                  <a:pos x="21" y="55"/>
                </a:cxn>
                <a:cxn ang="0">
                  <a:pos x="34" y="93"/>
                </a:cxn>
                <a:cxn ang="0">
                  <a:pos x="49" y="130"/>
                </a:cxn>
                <a:cxn ang="0">
                  <a:pos x="66" y="166"/>
                </a:cxn>
                <a:cxn ang="0">
                  <a:pos x="84" y="200"/>
                </a:cxn>
                <a:cxn ang="0">
                  <a:pos x="106" y="234"/>
                </a:cxn>
                <a:cxn ang="0">
                  <a:pos x="130" y="267"/>
                </a:cxn>
                <a:cxn ang="0">
                  <a:pos x="156" y="297"/>
                </a:cxn>
                <a:cxn ang="0">
                  <a:pos x="186" y="326"/>
                </a:cxn>
                <a:cxn ang="0">
                  <a:pos x="188" y="328"/>
                </a:cxn>
                <a:cxn ang="0">
                  <a:pos x="190" y="332"/>
                </a:cxn>
                <a:cxn ang="0">
                  <a:pos x="190" y="336"/>
                </a:cxn>
                <a:cxn ang="0">
                  <a:pos x="189" y="340"/>
                </a:cxn>
                <a:cxn ang="0">
                  <a:pos x="181" y="342"/>
                </a:cxn>
                <a:cxn ang="0">
                  <a:pos x="175" y="342"/>
                </a:cxn>
                <a:cxn ang="0">
                  <a:pos x="169" y="341"/>
                </a:cxn>
                <a:cxn ang="0">
                  <a:pos x="162" y="339"/>
                </a:cxn>
                <a:cxn ang="0">
                  <a:pos x="156" y="336"/>
                </a:cxn>
                <a:cxn ang="0">
                  <a:pos x="150" y="332"/>
                </a:cxn>
                <a:cxn ang="0">
                  <a:pos x="144" y="330"/>
                </a:cxn>
                <a:cxn ang="0">
                  <a:pos x="137" y="327"/>
                </a:cxn>
                <a:cxn ang="0">
                  <a:pos x="103" y="300"/>
                </a:cxn>
                <a:cxn ang="0">
                  <a:pos x="76" y="268"/>
                </a:cxn>
                <a:cxn ang="0">
                  <a:pos x="53" y="235"/>
                </a:cxn>
                <a:cxn ang="0">
                  <a:pos x="35" y="199"/>
                </a:cxn>
                <a:cxn ang="0">
                  <a:pos x="21" y="160"/>
                </a:cxn>
                <a:cxn ang="0">
                  <a:pos x="11" y="121"/>
                </a:cxn>
                <a:cxn ang="0">
                  <a:pos x="4" y="79"/>
                </a:cxn>
                <a:cxn ang="0">
                  <a:pos x="0" y="38"/>
                </a:cxn>
                <a:cxn ang="0">
                  <a:pos x="1" y="28"/>
                </a:cxn>
                <a:cxn ang="0">
                  <a:pos x="3" y="18"/>
                </a:cxn>
                <a:cxn ang="0">
                  <a:pos x="5" y="7"/>
                </a:cxn>
                <a:cxn ang="0">
                  <a:pos x="11" y="0"/>
                </a:cxn>
                <a:cxn ang="0">
                  <a:pos x="20" y="11"/>
                </a:cxn>
                <a:cxn ang="0">
                  <a:pos x="20" y="25"/>
                </a:cxn>
                <a:cxn ang="0">
                  <a:pos x="19" y="41"/>
                </a:cxn>
                <a:cxn ang="0">
                  <a:pos x="21" y="55"/>
                </a:cxn>
              </a:cxnLst>
              <a:rect l="txL" t="txT" r="txR" b="txB"/>
              <a:pathLst>
                <a:path w="190" h="342">
                  <a:moveTo>
                    <a:pt x="21" y="55"/>
                  </a:moveTo>
                  <a:lnTo>
                    <a:pt x="34" y="93"/>
                  </a:lnTo>
                  <a:lnTo>
                    <a:pt x="49" y="130"/>
                  </a:lnTo>
                  <a:lnTo>
                    <a:pt x="66" y="166"/>
                  </a:lnTo>
                  <a:lnTo>
                    <a:pt x="84" y="200"/>
                  </a:lnTo>
                  <a:lnTo>
                    <a:pt x="106" y="234"/>
                  </a:lnTo>
                  <a:lnTo>
                    <a:pt x="130" y="267"/>
                  </a:lnTo>
                  <a:lnTo>
                    <a:pt x="156" y="297"/>
                  </a:lnTo>
                  <a:lnTo>
                    <a:pt x="186" y="326"/>
                  </a:lnTo>
                  <a:lnTo>
                    <a:pt x="188" y="328"/>
                  </a:lnTo>
                  <a:lnTo>
                    <a:pt x="190" y="332"/>
                  </a:lnTo>
                  <a:lnTo>
                    <a:pt x="190" y="336"/>
                  </a:lnTo>
                  <a:lnTo>
                    <a:pt x="189" y="340"/>
                  </a:lnTo>
                  <a:lnTo>
                    <a:pt x="181" y="342"/>
                  </a:lnTo>
                  <a:lnTo>
                    <a:pt x="175" y="342"/>
                  </a:lnTo>
                  <a:lnTo>
                    <a:pt x="169" y="341"/>
                  </a:lnTo>
                  <a:lnTo>
                    <a:pt x="162" y="339"/>
                  </a:lnTo>
                  <a:lnTo>
                    <a:pt x="156" y="336"/>
                  </a:lnTo>
                  <a:lnTo>
                    <a:pt x="150" y="332"/>
                  </a:lnTo>
                  <a:lnTo>
                    <a:pt x="144" y="330"/>
                  </a:lnTo>
                  <a:lnTo>
                    <a:pt x="137" y="327"/>
                  </a:lnTo>
                  <a:lnTo>
                    <a:pt x="103" y="300"/>
                  </a:lnTo>
                  <a:lnTo>
                    <a:pt x="76" y="268"/>
                  </a:lnTo>
                  <a:lnTo>
                    <a:pt x="53" y="235"/>
                  </a:lnTo>
                  <a:lnTo>
                    <a:pt x="35" y="199"/>
                  </a:lnTo>
                  <a:lnTo>
                    <a:pt x="21" y="160"/>
                  </a:lnTo>
                  <a:lnTo>
                    <a:pt x="11" y="121"/>
                  </a:lnTo>
                  <a:lnTo>
                    <a:pt x="4" y="79"/>
                  </a:lnTo>
                  <a:lnTo>
                    <a:pt x="0" y="38"/>
                  </a:lnTo>
                  <a:lnTo>
                    <a:pt x="1" y="28"/>
                  </a:lnTo>
                  <a:lnTo>
                    <a:pt x="3" y="18"/>
                  </a:lnTo>
                  <a:lnTo>
                    <a:pt x="5" y="7"/>
                  </a:lnTo>
                  <a:lnTo>
                    <a:pt x="11" y="0"/>
                  </a:lnTo>
                  <a:lnTo>
                    <a:pt x="20" y="11"/>
                  </a:lnTo>
                  <a:lnTo>
                    <a:pt x="20" y="25"/>
                  </a:lnTo>
                  <a:lnTo>
                    <a:pt x="19" y="41"/>
                  </a:lnTo>
                  <a:lnTo>
                    <a:pt x="21" y="5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82" name="未知"/>
            <p:cNvSpPr/>
            <p:nvPr/>
          </p:nvSpPr>
          <p:spPr>
            <a:xfrm>
              <a:off x="712" y="523"/>
              <a:ext cx="15" cy="11"/>
            </a:xfrm>
            <a:custGeom>
              <a:avLst/>
              <a:gdLst>
                <a:gd name="txL" fmla="*/ 0 w 32"/>
                <a:gd name="txT" fmla="*/ 0 h 21"/>
                <a:gd name="txR" fmla="*/ 32 w 32"/>
                <a:gd name="txB" fmla="*/ 21 h 21"/>
              </a:gdLst>
              <a:ahLst/>
              <a:cxnLst>
                <a:cxn ang="0">
                  <a:pos x="32" y="11"/>
                </a:cxn>
                <a:cxn ang="0">
                  <a:pos x="32" y="15"/>
                </a:cxn>
                <a:cxn ang="0">
                  <a:pos x="31" y="16"/>
                </a:cxn>
                <a:cxn ang="0">
                  <a:pos x="27" y="19"/>
                </a:cxn>
                <a:cxn ang="0">
                  <a:pos x="24" y="21"/>
                </a:cxn>
                <a:cxn ang="0">
                  <a:pos x="17" y="20"/>
                </a:cxn>
                <a:cxn ang="0">
                  <a:pos x="9" y="16"/>
                </a:cxn>
                <a:cxn ang="0">
                  <a:pos x="4" y="11"/>
                </a:cxn>
                <a:cxn ang="0">
                  <a:pos x="0" y="7"/>
                </a:cxn>
                <a:cxn ang="0">
                  <a:pos x="8" y="3"/>
                </a:cxn>
                <a:cxn ang="0">
                  <a:pos x="19" y="0"/>
                </a:cxn>
                <a:cxn ang="0">
                  <a:pos x="29" y="2"/>
                </a:cxn>
                <a:cxn ang="0">
                  <a:pos x="32" y="11"/>
                </a:cxn>
              </a:cxnLst>
              <a:rect l="txL" t="txT" r="txR" b="txB"/>
              <a:pathLst>
                <a:path w="32" h="21">
                  <a:moveTo>
                    <a:pt x="32" y="11"/>
                  </a:moveTo>
                  <a:lnTo>
                    <a:pt x="32" y="15"/>
                  </a:lnTo>
                  <a:lnTo>
                    <a:pt x="31" y="16"/>
                  </a:lnTo>
                  <a:lnTo>
                    <a:pt x="27" y="19"/>
                  </a:lnTo>
                  <a:lnTo>
                    <a:pt x="24" y="21"/>
                  </a:lnTo>
                  <a:lnTo>
                    <a:pt x="17" y="20"/>
                  </a:lnTo>
                  <a:lnTo>
                    <a:pt x="9" y="16"/>
                  </a:lnTo>
                  <a:lnTo>
                    <a:pt x="4" y="11"/>
                  </a:lnTo>
                  <a:lnTo>
                    <a:pt x="0" y="7"/>
                  </a:lnTo>
                  <a:lnTo>
                    <a:pt x="8" y="3"/>
                  </a:lnTo>
                  <a:lnTo>
                    <a:pt x="19" y="0"/>
                  </a:lnTo>
                  <a:lnTo>
                    <a:pt x="29" y="2"/>
                  </a:lnTo>
                  <a:lnTo>
                    <a:pt x="32" y="11"/>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83" name="未知"/>
            <p:cNvSpPr/>
            <p:nvPr/>
          </p:nvSpPr>
          <p:spPr>
            <a:xfrm>
              <a:off x="0" y="545"/>
              <a:ext cx="617" cy="382"/>
            </a:xfrm>
            <a:custGeom>
              <a:avLst/>
              <a:gdLst>
                <a:gd name="txL" fmla="*/ 0 w 1232"/>
                <a:gd name="txT" fmla="*/ 0 h 764"/>
                <a:gd name="txR" fmla="*/ 1232 w 1232"/>
                <a:gd name="txB" fmla="*/ 764 h 764"/>
              </a:gdLst>
              <a:ahLst/>
              <a:cxnLst>
                <a:cxn ang="0">
                  <a:pos x="823" y="10"/>
                </a:cxn>
                <a:cxn ang="0">
                  <a:pos x="798" y="17"/>
                </a:cxn>
                <a:cxn ang="0">
                  <a:pos x="734" y="22"/>
                </a:cxn>
                <a:cxn ang="0">
                  <a:pos x="670" y="25"/>
                </a:cxn>
                <a:cxn ang="0">
                  <a:pos x="604" y="26"/>
                </a:cxn>
                <a:cxn ang="0">
                  <a:pos x="540" y="30"/>
                </a:cxn>
                <a:cxn ang="0">
                  <a:pos x="476" y="36"/>
                </a:cxn>
                <a:cxn ang="0">
                  <a:pos x="413" y="41"/>
                </a:cxn>
                <a:cxn ang="0">
                  <a:pos x="347" y="45"/>
                </a:cxn>
                <a:cxn ang="0">
                  <a:pos x="282" y="49"/>
                </a:cxn>
                <a:cxn ang="0">
                  <a:pos x="216" y="56"/>
                </a:cxn>
                <a:cxn ang="0">
                  <a:pos x="155" y="68"/>
                </a:cxn>
                <a:cxn ang="0">
                  <a:pos x="123" y="75"/>
                </a:cxn>
                <a:cxn ang="0">
                  <a:pos x="106" y="78"/>
                </a:cxn>
                <a:cxn ang="0">
                  <a:pos x="91" y="84"/>
                </a:cxn>
                <a:cxn ang="0">
                  <a:pos x="103" y="108"/>
                </a:cxn>
                <a:cxn ang="0">
                  <a:pos x="160" y="142"/>
                </a:cxn>
                <a:cxn ang="0">
                  <a:pos x="234" y="189"/>
                </a:cxn>
                <a:cxn ang="0">
                  <a:pos x="308" y="231"/>
                </a:cxn>
                <a:cxn ang="0">
                  <a:pos x="434" y="297"/>
                </a:cxn>
                <a:cxn ang="0">
                  <a:pos x="558" y="366"/>
                </a:cxn>
                <a:cxn ang="0">
                  <a:pos x="681" y="437"/>
                </a:cxn>
                <a:cxn ang="0">
                  <a:pos x="804" y="510"/>
                </a:cxn>
                <a:cxn ang="0">
                  <a:pos x="926" y="583"/>
                </a:cxn>
                <a:cxn ang="0">
                  <a:pos x="996" y="622"/>
                </a:cxn>
                <a:cxn ang="0">
                  <a:pos x="1038" y="647"/>
                </a:cxn>
                <a:cxn ang="0">
                  <a:pos x="1081" y="672"/>
                </a:cxn>
                <a:cxn ang="0">
                  <a:pos x="1124" y="697"/>
                </a:cxn>
                <a:cxn ang="0">
                  <a:pos x="1168" y="721"/>
                </a:cxn>
                <a:cxn ang="0">
                  <a:pos x="1207" y="741"/>
                </a:cxn>
                <a:cxn ang="0">
                  <a:pos x="1232" y="763"/>
                </a:cxn>
                <a:cxn ang="0">
                  <a:pos x="1217" y="760"/>
                </a:cxn>
                <a:cxn ang="0">
                  <a:pos x="1143" y="722"/>
                </a:cxn>
                <a:cxn ang="0">
                  <a:pos x="1038" y="668"/>
                </a:cxn>
                <a:cxn ang="0">
                  <a:pos x="934" y="614"/>
                </a:cxn>
                <a:cxn ang="0">
                  <a:pos x="829" y="560"/>
                </a:cxn>
                <a:cxn ang="0">
                  <a:pos x="725" y="507"/>
                </a:cxn>
                <a:cxn ang="0">
                  <a:pos x="623" y="455"/>
                </a:cxn>
                <a:cxn ang="0">
                  <a:pos x="527" y="404"/>
                </a:cxn>
                <a:cxn ang="0">
                  <a:pos x="432" y="353"/>
                </a:cxn>
                <a:cxn ang="0">
                  <a:pos x="336" y="303"/>
                </a:cxn>
                <a:cxn ang="0">
                  <a:pos x="242" y="250"/>
                </a:cxn>
                <a:cxn ang="0">
                  <a:pos x="148" y="194"/>
                </a:cxn>
                <a:cxn ang="0">
                  <a:pos x="89" y="158"/>
                </a:cxn>
                <a:cxn ang="0">
                  <a:pos x="33" y="121"/>
                </a:cxn>
                <a:cxn ang="0">
                  <a:pos x="0" y="78"/>
                </a:cxn>
                <a:cxn ang="0">
                  <a:pos x="6" y="54"/>
                </a:cxn>
                <a:cxn ang="0">
                  <a:pos x="33" y="43"/>
                </a:cxn>
                <a:cxn ang="0">
                  <a:pos x="62" y="37"/>
                </a:cxn>
                <a:cxn ang="0">
                  <a:pos x="125" y="30"/>
                </a:cxn>
                <a:cxn ang="0">
                  <a:pos x="253" y="19"/>
                </a:cxn>
                <a:cxn ang="0">
                  <a:pos x="381" y="12"/>
                </a:cxn>
                <a:cxn ang="0">
                  <a:pos x="511" y="9"/>
                </a:cxn>
                <a:cxn ang="0">
                  <a:pos x="641" y="5"/>
                </a:cxn>
                <a:cxn ang="0">
                  <a:pos x="772" y="0"/>
                </a:cxn>
                <a:cxn ang="0">
                  <a:pos x="792" y="0"/>
                </a:cxn>
                <a:cxn ang="0">
                  <a:pos x="811" y="1"/>
                </a:cxn>
              </a:cxnLst>
              <a:rect l="txL" t="txT" r="txR" b="txB"/>
              <a:pathLst>
                <a:path w="1232" h="764">
                  <a:moveTo>
                    <a:pt x="822" y="3"/>
                  </a:moveTo>
                  <a:lnTo>
                    <a:pt x="823" y="7"/>
                  </a:lnTo>
                  <a:lnTo>
                    <a:pt x="823" y="10"/>
                  </a:lnTo>
                  <a:lnTo>
                    <a:pt x="822" y="12"/>
                  </a:lnTo>
                  <a:lnTo>
                    <a:pt x="819" y="15"/>
                  </a:lnTo>
                  <a:lnTo>
                    <a:pt x="798" y="17"/>
                  </a:lnTo>
                  <a:lnTo>
                    <a:pt x="777" y="20"/>
                  </a:lnTo>
                  <a:lnTo>
                    <a:pt x="755" y="21"/>
                  </a:lnTo>
                  <a:lnTo>
                    <a:pt x="734" y="22"/>
                  </a:lnTo>
                  <a:lnTo>
                    <a:pt x="712" y="24"/>
                  </a:lnTo>
                  <a:lnTo>
                    <a:pt x="691" y="25"/>
                  </a:lnTo>
                  <a:lnTo>
                    <a:pt x="670" y="25"/>
                  </a:lnTo>
                  <a:lnTo>
                    <a:pt x="648" y="25"/>
                  </a:lnTo>
                  <a:lnTo>
                    <a:pt x="627" y="26"/>
                  </a:lnTo>
                  <a:lnTo>
                    <a:pt x="604" y="26"/>
                  </a:lnTo>
                  <a:lnTo>
                    <a:pt x="583" y="27"/>
                  </a:lnTo>
                  <a:lnTo>
                    <a:pt x="561" y="29"/>
                  </a:lnTo>
                  <a:lnTo>
                    <a:pt x="540" y="30"/>
                  </a:lnTo>
                  <a:lnTo>
                    <a:pt x="519" y="31"/>
                  </a:lnTo>
                  <a:lnTo>
                    <a:pt x="497" y="34"/>
                  </a:lnTo>
                  <a:lnTo>
                    <a:pt x="476" y="36"/>
                  </a:lnTo>
                  <a:lnTo>
                    <a:pt x="454" y="39"/>
                  </a:lnTo>
                  <a:lnTo>
                    <a:pt x="434" y="40"/>
                  </a:lnTo>
                  <a:lnTo>
                    <a:pt x="413" y="41"/>
                  </a:lnTo>
                  <a:lnTo>
                    <a:pt x="390" y="43"/>
                  </a:lnTo>
                  <a:lnTo>
                    <a:pt x="369" y="44"/>
                  </a:lnTo>
                  <a:lnTo>
                    <a:pt x="347" y="45"/>
                  </a:lnTo>
                  <a:lnTo>
                    <a:pt x="325" y="46"/>
                  </a:lnTo>
                  <a:lnTo>
                    <a:pt x="303" y="48"/>
                  </a:lnTo>
                  <a:lnTo>
                    <a:pt x="282" y="49"/>
                  </a:lnTo>
                  <a:lnTo>
                    <a:pt x="259" y="51"/>
                  </a:lnTo>
                  <a:lnTo>
                    <a:pt x="238" y="54"/>
                  </a:lnTo>
                  <a:lnTo>
                    <a:pt x="216" y="56"/>
                  </a:lnTo>
                  <a:lnTo>
                    <a:pt x="196" y="59"/>
                  </a:lnTo>
                  <a:lnTo>
                    <a:pt x="175" y="63"/>
                  </a:lnTo>
                  <a:lnTo>
                    <a:pt x="155" y="68"/>
                  </a:lnTo>
                  <a:lnTo>
                    <a:pt x="135" y="73"/>
                  </a:lnTo>
                  <a:lnTo>
                    <a:pt x="128" y="74"/>
                  </a:lnTo>
                  <a:lnTo>
                    <a:pt x="123" y="75"/>
                  </a:lnTo>
                  <a:lnTo>
                    <a:pt x="117" y="75"/>
                  </a:lnTo>
                  <a:lnTo>
                    <a:pt x="112" y="77"/>
                  </a:lnTo>
                  <a:lnTo>
                    <a:pt x="106" y="78"/>
                  </a:lnTo>
                  <a:lnTo>
                    <a:pt x="101" y="79"/>
                  </a:lnTo>
                  <a:lnTo>
                    <a:pt x="96" y="82"/>
                  </a:lnTo>
                  <a:lnTo>
                    <a:pt x="91" y="84"/>
                  </a:lnTo>
                  <a:lnTo>
                    <a:pt x="92" y="94"/>
                  </a:lnTo>
                  <a:lnTo>
                    <a:pt x="97" y="102"/>
                  </a:lnTo>
                  <a:lnTo>
                    <a:pt x="103" y="108"/>
                  </a:lnTo>
                  <a:lnTo>
                    <a:pt x="111" y="113"/>
                  </a:lnTo>
                  <a:lnTo>
                    <a:pt x="136" y="128"/>
                  </a:lnTo>
                  <a:lnTo>
                    <a:pt x="160" y="142"/>
                  </a:lnTo>
                  <a:lnTo>
                    <a:pt x="185" y="158"/>
                  </a:lnTo>
                  <a:lnTo>
                    <a:pt x="209" y="173"/>
                  </a:lnTo>
                  <a:lnTo>
                    <a:pt x="234" y="189"/>
                  </a:lnTo>
                  <a:lnTo>
                    <a:pt x="258" y="204"/>
                  </a:lnTo>
                  <a:lnTo>
                    <a:pt x="283" y="217"/>
                  </a:lnTo>
                  <a:lnTo>
                    <a:pt x="308" y="231"/>
                  </a:lnTo>
                  <a:lnTo>
                    <a:pt x="350" y="253"/>
                  </a:lnTo>
                  <a:lnTo>
                    <a:pt x="393" y="274"/>
                  </a:lnTo>
                  <a:lnTo>
                    <a:pt x="434" y="297"/>
                  </a:lnTo>
                  <a:lnTo>
                    <a:pt x="476" y="319"/>
                  </a:lnTo>
                  <a:lnTo>
                    <a:pt x="517" y="342"/>
                  </a:lnTo>
                  <a:lnTo>
                    <a:pt x="558" y="366"/>
                  </a:lnTo>
                  <a:lnTo>
                    <a:pt x="599" y="389"/>
                  </a:lnTo>
                  <a:lnTo>
                    <a:pt x="641" y="413"/>
                  </a:lnTo>
                  <a:lnTo>
                    <a:pt x="681" y="437"/>
                  </a:lnTo>
                  <a:lnTo>
                    <a:pt x="722" y="460"/>
                  </a:lnTo>
                  <a:lnTo>
                    <a:pt x="763" y="484"/>
                  </a:lnTo>
                  <a:lnTo>
                    <a:pt x="804" y="510"/>
                  </a:lnTo>
                  <a:lnTo>
                    <a:pt x="845" y="533"/>
                  </a:lnTo>
                  <a:lnTo>
                    <a:pt x="885" y="557"/>
                  </a:lnTo>
                  <a:lnTo>
                    <a:pt x="926" y="583"/>
                  </a:lnTo>
                  <a:lnTo>
                    <a:pt x="967" y="606"/>
                  </a:lnTo>
                  <a:lnTo>
                    <a:pt x="982" y="614"/>
                  </a:lnTo>
                  <a:lnTo>
                    <a:pt x="996" y="622"/>
                  </a:lnTo>
                  <a:lnTo>
                    <a:pt x="1011" y="630"/>
                  </a:lnTo>
                  <a:lnTo>
                    <a:pt x="1025" y="638"/>
                  </a:lnTo>
                  <a:lnTo>
                    <a:pt x="1038" y="647"/>
                  </a:lnTo>
                  <a:lnTo>
                    <a:pt x="1054" y="656"/>
                  </a:lnTo>
                  <a:lnTo>
                    <a:pt x="1067" y="663"/>
                  </a:lnTo>
                  <a:lnTo>
                    <a:pt x="1081" y="672"/>
                  </a:lnTo>
                  <a:lnTo>
                    <a:pt x="1096" y="681"/>
                  </a:lnTo>
                  <a:lnTo>
                    <a:pt x="1110" y="688"/>
                  </a:lnTo>
                  <a:lnTo>
                    <a:pt x="1124" y="697"/>
                  </a:lnTo>
                  <a:lnTo>
                    <a:pt x="1139" y="705"/>
                  </a:lnTo>
                  <a:lnTo>
                    <a:pt x="1154" y="713"/>
                  </a:lnTo>
                  <a:lnTo>
                    <a:pt x="1168" y="721"/>
                  </a:lnTo>
                  <a:lnTo>
                    <a:pt x="1183" y="727"/>
                  </a:lnTo>
                  <a:lnTo>
                    <a:pt x="1198" y="735"/>
                  </a:lnTo>
                  <a:lnTo>
                    <a:pt x="1207" y="741"/>
                  </a:lnTo>
                  <a:lnTo>
                    <a:pt x="1217" y="746"/>
                  </a:lnTo>
                  <a:lnTo>
                    <a:pt x="1227" y="753"/>
                  </a:lnTo>
                  <a:lnTo>
                    <a:pt x="1232" y="763"/>
                  </a:lnTo>
                  <a:lnTo>
                    <a:pt x="1227" y="764"/>
                  </a:lnTo>
                  <a:lnTo>
                    <a:pt x="1222" y="763"/>
                  </a:lnTo>
                  <a:lnTo>
                    <a:pt x="1217" y="760"/>
                  </a:lnTo>
                  <a:lnTo>
                    <a:pt x="1212" y="759"/>
                  </a:lnTo>
                  <a:lnTo>
                    <a:pt x="1177" y="741"/>
                  </a:lnTo>
                  <a:lnTo>
                    <a:pt x="1143" y="722"/>
                  </a:lnTo>
                  <a:lnTo>
                    <a:pt x="1108" y="705"/>
                  </a:lnTo>
                  <a:lnTo>
                    <a:pt x="1072" y="687"/>
                  </a:lnTo>
                  <a:lnTo>
                    <a:pt x="1038" y="668"/>
                  </a:lnTo>
                  <a:lnTo>
                    <a:pt x="1003" y="651"/>
                  </a:lnTo>
                  <a:lnTo>
                    <a:pt x="969" y="632"/>
                  </a:lnTo>
                  <a:lnTo>
                    <a:pt x="934" y="614"/>
                  </a:lnTo>
                  <a:lnTo>
                    <a:pt x="900" y="596"/>
                  </a:lnTo>
                  <a:lnTo>
                    <a:pt x="865" y="578"/>
                  </a:lnTo>
                  <a:lnTo>
                    <a:pt x="829" y="560"/>
                  </a:lnTo>
                  <a:lnTo>
                    <a:pt x="796" y="542"/>
                  </a:lnTo>
                  <a:lnTo>
                    <a:pt x="760" y="525"/>
                  </a:lnTo>
                  <a:lnTo>
                    <a:pt x="725" y="507"/>
                  </a:lnTo>
                  <a:lnTo>
                    <a:pt x="690" y="491"/>
                  </a:lnTo>
                  <a:lnTo>
                    <a:pt x="655" y="473"/>
                  </a:lnTo>
                  <a:lnTo>
                    <a:pt x="623" y="455"/>
                  </a:lnTo>
                  <a:lnTo>
                    <a:pt x="592" y="438"/>
                  </a:lnTo>
                  <a:lnTo>
                    <a:pt x="560" y="420"/>
                  </a:lnTo>
                  <a:lnTo>
                    <a:pt x="527" y="404"/>
                  </a:lnTo>
                  <a:lnTo>
                    <a:pt x="496" y="387"/>
                  </a:lnTo>
                  <a:lnTo>
                    <a:pt x="464" y="370"/>
                  </a:lnTo>
                  <a:lnTo>
                    <a:pt x="432" y="353"/>
                  </a:lnTo>
                  <a:lnTo>
                    <a:pt x="400" y="337"/>
                  </a:lnTo>
                  <a:lnTo>
                    <a:pt x="369" y="319"/>
                  </a:lnTo>
                  <a:lnTo>
                    <a:pt x="336" y="303"/>
                  </a:lnTo>
                  <a:lnTo>
                    <a:pt x="305" y="285"/>
                  </a:lnTo>
                  <a:lnTo>
                    <a:pt x="273" y="268"/>
                  </a:lnTo>
                  <a:lnTo>
                    <a:pt x="242" y="250"/>
                  </a:lnTo>
                  <a:lnTo>
                    <a:pt x="210" y="231"/>
                  </a:lnTo>
                  <a:lnTo>
                    <a:pt x="179" y="212"/>
                  </a:lnTo>
                  <a:lnTo>
                    <a:pt x="148" y="194"/>
                  </a:lnTo>
                  <a:lnTo>
                    <a:pt x="130" y="181"/>
                  </a:lnTo>
                  <a:lnTo>
                    <a:pt x="109" y="170"/>
                  </a:lnTo>
                  <a:lnTo>
                    <a:pt x="89" y="158"/>
                  </a:lnTo>
                  <a:lnTo>
                    <a:pt x="70" y="147"/>
                  </a:lnTo>
                  <a:lnTo>
                    <a:pt x="51" y="134"/>
                  </a:lnTo>
                  <a:lnTo>
                    <a:pt x="33" y="121"/>
                  </a:lnTo>
                  <a:lnTo>
                    <a:pt x="16" y="105"/>
                  </a:lnTo>
                  <a:lnTo>
                    <a:pt x="1" y="87"/>
                  </a:lnTo>
                  <a:lnTo>
                    <a:pt x="0" y="78"/>
                  </a:lnTo>
                  <a:lnTo>
                    <a:pt x="0" y="70"/>
                  </a:lnTo>
                  <a:lnTo>
                    <a:pt x="1" y="61"/>
                  </a:lnTo>
                  <a:lnTo>
                    <a:pt x="6" y="54"/>
                  </a:lnTo>
                  <a:lnTo>
                    <a:pt x="15" y="49"/>
                  </a:lnTo>
                  <a:lnTo>
                    <a:pt x="24" y="46"/>
                  </a:lnTo>
                  <a:lnTo>
                    <a:pt x="33" y="43"/>
                  </a:lnTo>
                  <a:lnTo>
                    <a:pt x="43" y="41"/>
                  </a:lnTo>
                  <a:lnTo>
                    <a:pt x="51" y="40"/>
                  </a:lnTo>
                  <a:lnTo>
                    <a:pt x="62" y="37"/>
                  </a:lnTo>
                  <a:lnTo>
                    <a:pt x="72" y="36"/>
                  </a:lnTo>
                  <a:lnTo>
                    <a:pt x="82" y="35"/>
                  </a:lnTo>
                  <a:lnTo>
                    <a:pt x="125" y="30"/>
                  </a:lnTo>
                  <a:lnTo>
                    <a:pt x="167" y="26"/>
                  </a:lnTo>
                  <a:lnTo>
                    <a:pt x="210" y="22"/>
                  </a:lnTo>
                  <a:lnTo>
                    <a:pt x="253" y="19"/>
                  </a:lnTo>
                  <a:lnTo>
                    <a:pt x="296" y="16"/>
                  </a:lnTo>
                  <a:lnTo>
                    <a:pt x="339" y="14"/>
                  </a:lnTo>
                  <a:lnTo>
                    <a:pt x="381" y="12"/>
                  </a:lnTo>
                  <a:lnTo>
                    <a:pt x="424" y="11"/>
                  </a:lnTo>
                  <a:lnTo>
                    <a:pt x="467" y="10"/>
                  </a:lnTo>
                  <a:lnTo>
                    <a:pt x="511" y="9"/>
                  </a:lnTo>
                  <a:lnTo>
                    <a:pt x="554" y="7"/>
                  </a:lnTo>
                  <a:lnTo>
                    <a:pt x="598" y="6"/>
                  </a:lnTo>
                  <a:lnTo>
                    <a:pt x="641" y="5"/>
                  </a:lnTo>
                  <a:lnTo>
                    <a:pt x="685" y="3"/>
                  </a:lnTo>
                  <a:lnTo>
                    <a:pt x="728" y="2"/>
                  </a:lnTo>
                  <a:lnTo>
                    <a:pt x="772" y="0"/>
                  </a:lnTo>
                  <a:lnTo>
                    <a:pt x="778" y="0"/>
                  </a:lnTo>
                  <a:lnTo>
                    <a:pt x="784" y="0"/>
                  </a:lnTo>
                  <a:lnTo>
                    <a:pt x="792" y="0"/>
                  </a:lnTo>
                  <a:lnTo>
                    <a:pt x="798" y="0"/>
                  </a:lnTo>
                  <a:lnTo>
                    <a:pt x="804" y="0"/>
                  </a:lnTo>
                  <a:lnTo>
                    <a:pt x="811" y="1"/>
                  </a:lnTo>
                  <a:lnTo>
                    <a:pt x="816" y="2"/>
                  </a:lnTo>
                  <a:lnTo>
                    <a:pt x="822" y="3"/>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84" name="未知"/>
            <p:cNvSpPr/>
            <p:nvPr/>
          </p:nvSpPr>
          <p:spPr>
            <a:xfrm>
              <a:off x="710" y="555"/>
              <a:ext cx="15" cy="10"/>
            </a:xfrm>
            <a:custGeom>
              <a:avLst/>
              <a:gdLst>
                <a:gd name="txL" fmla="*/ 0 w 30"/>
                <a:gd name="txT" fmla="*/ 0 h 20"/>
                <a:gd name="txR" fmla="*/ 30 w 30"/>
                <a:gd name="txB" fmla="*/ 20 h 20"/>
              </a:gdLst>
              <a:ahLst/>
              <a:cxnLst>
                <a:cxn ang="0">
                  <a:pos x="30" y="10"/>
                </a:cxn>
                <a:cxn ang="0">
                  <a:pos x="27" y="17"/>
                </a:cxn>
                <a:cxn ang="0">
                  <a:pos x="21" y="20"/>
                </a:cxn>
                <a:cxn ang="0">
                  <a:pos x="13" y="19"/>
                </a:cxn>
                <a:cxn ang="0">
                  <a:pos x="7" y="15"/>
                </a:cxn>
                <a:cxn ang="0">
                  <a:pos x="3" y="12"/>
                </a:cxn>
                <a:cxn ang="0">
                  <a:pos x="0" y="10"/>
                </a:cxn>
                <a:cxn ang="0">
                  <a:pos x="1" y="6"/>
                </a:cxn>
                <a:cxn ang="0">
                  <a:pos x="11" y="1"/>
                </a:cxn>
                <a:cxn ang="0">
                  <a:pos x="19" y="0"/>
                </a:cxn>
                <a:cxn ang="0">
                  <a:pos x="24" y="1"/>
                </a:cxn>
                <a:cxn ang="0">
                  <a:pos x="27" y="5"/>
                </a:cxn>
                <a:cxn ang="0">
                  <a:pos x="30" y="10"/>
                </a:cxn>
              </a:cxnLst>
              <a:rect l="txL" t="txT" r="txR" b="txB"/>
              <a:pathLst>
                <a:path w="30" h="20">
                  <a:moveTo>
                    <a:pt x="30" y="10"/>
                  </a:moveTo>
                  <a:lnTo>
                    <a:pt x="27" y="17"/>
                  </a:lnTo>
                  <a:lnTo>
                    <a:pt x="21" y="20"/>
                  </a:lnTo>
                  <a:lnTo>
                    <a:pt x="13" y="19"/>
                  </a:lnTo>
                  <a:lnTo>
                    <a:pt x="7" y="15"/>
                  </a:lnTo>
                  <a:lnTo>
                    <a:pt x="3" y="12"/>
                  </a:lnTo>
                  <a:lnTo>
                    <a:pt x="0" y="10"/>
                  </a:lnTo>
                  <a:lnTo>
                    <a:pt x="1" y="6"/>
                  </a:lnTo>
                  <a:lnTo>
                    <a:pt x="11" y="1"/>
                  </a:lnTo>
                  <a:lnTo>
                    <a:pt x="19" y="0"/>
                  </a:lnTo>
                  <a:lnTo>
                    <a:pt x="24" y="1"/>
                  </a:lnTo>
                  <a:lnTo>
                    <a:pt x="27" y="5"/>
                  </a:lnTo>
                  <a:lnTo>
                    <a:pt x="30" y="10"/>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85" name="未知"/>
            <p:cNvSpPr/>
            <p:nvPr/>
          </p:nvSpPr>
          <p:spPr>
            <a:xfrm>
              <a:off x="707" y="569"/>
              <a:ext cx="10" cy="11"/>
            </a:xfrm>
            <a:custGeom>
              <a:avLst/>
              <a:gdLst>
                <a:gd name="txL" fmla="*/ 0 w 18"/>
                <a:gd name="txT" fmla="*/ 0 h 21"/>
                <a:gd name="txR" fmla="*/ 18 w 18"/>
                <a:gd name="txB" fmla="*/ 21 h 21"/>
              </a:gdLst>
              <a:ahLst/>
              <a:cxnLst>
                <a:cxn ang="0">
                  <a:pos x="1" y="21"/>
                </a:cxn>
                <a:cxn ang="0">
                  <a:pos x="0" y="17"/>
                </a:cxn>
                <a:cxn ang="0">
                  <a:pos x="0" y="10"/>
                </a:cxn>
                <a:cxn ang="0">
                  <a:pos x="0" y="3"/>
                </a:cxn>
                <a:cxn ang="0">
                  <a:pos x="2" y="0"/>
                </a:cxn>
                <a:cxn ang="0">
                  <a:pos x="18" y="8"/>
                </a:cxn>
                <a:cxn ang="0">
                  <a:pos x="1" y="21"/>
                </a:cxn>
              </a:cxnLst>
              <a:rect l="txL" t="txT" r="txR" b="txB"/>
              <a:pathLst>
                <a:path w="18" h="21">
                  <a:moveTo>
                    <a:pt x="1" y="21"/>
                  </a:moveTo>
                  <a:lnTo>
                    <a:pt x="0" y="17"/>
                  </a:lnTo>
                  <a:lnTo>
                    <a:pt x="0" y="10"/>
                  </a:lnTo>
                  <a:lnTo>
                    <a:pt x="0" y="3"/>
                  </a:lnTo>
                  <a:lnTo>
                    <a:pt x="2" y="0"/>
                  </a:lnTo>
                  <a:lnTo>
                    <a:pt x="18" y="8"/>
                  </a:lnTo>
                  <a:lnTo>
                    <a:pt x="1" y="21"/>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86" name="未知"/>
            <p:cNvSpPr/>
            <p:nvPr/>
          </p:nvSpPr>
          <p:spPr>
            <a:xfrm>
              <a:off x="135" y="573"/>
              <a:ext cx="287" cy="82"/>
            </a:xfrm>
            <a:custGeom>
              <a:avLst/>
              <a:gdLst>
                <a:gd name="txL" fmla="*/ 0 w 574"/>
                <a:gd name="txT" fmla="*/ 0 h 164"/>
                <a:gd name="txR" fmla="*/ 574 w 574"/>
                <a:gd name="txB" fmla="*/ 164 h 164"/>
              </a:gdLst>
              <a:ahLst/>
              <a:cxnLst>
                <a:cxn ang="0">
                  <a:pos x="574" y="39"/>
                </a:cxn>
                <a:cxn ang="0">
                  <a:pos x="571" y="45"/>
                </a:cxn>
                <a:cxn ang="0">
                  <a:pos x="550" y="42"/>
                </a:cxn>
                <a:cxn ang="0">
                  <a:pos x="518" y="35"/>
                </a:cxn>
                <a:cxn ang="0">
                  <a:pos x="484" y="32"/>
                </a:cxn>
                <a:cxn ang="0">
                  <a:pos x="450" y="30"/>
                </a:cxn>
                <a:cxn ang="0">
                  <a:pos x="414" y="30"/>
                </a:cxn>
                <a:cxn ang="0">
                  <a:pos x="380" y="33"/>
                </a:cxn>
                <a:cxn ang="0">
                  <a:pos x="346" y="38"/>
                </a:cxn>
                <a:cxn ang="0">
                  <a:pos x="312" y="43"/>
                </a:cxn>
                <a:cxn ang="0">
                  <a:pos x="271" y="50"/>
                </a:cxn>
                <a:cxn ang="0">
                  <a:pos x="222" y="59"/>
                </a:cxn>
                <a:cxn ang="0">
                  <a:pos x="171" y="68"/>
                </a:cxn>
                <a:cxn ang="0">
                  <a:pos x="121" y="76"/>
                </a:cxn>
                <a:cxn ang="0">
                  <a:pos x="95" y="79"/>
                </a:cxn>
                <a:cxn ang="0">
                  <a:pos x="91" y="81"/>
                </a:cxn>
                <a:cxn ang="0">
                  <a:pos x="96" y="89"/>
                </a:cxn>
                <a:cxn ang="0">
                  <a:pos x="109" y="98"/>
                </a:cxn>
                <a:cxn ang="0">
                  <a:pos x="122" y="106"/>
                </a:cxn>
                <a:cxn ang="0">
                  <a:pos x="136" y="112"/>
                </a:cxn>
                <a:cxn ang="0">
                  <a:pos x="203" y="150"/>
                </a:cxn>
                <a:cxn ang="0">
                  <a:pos x="205" y="155"/>
                </a:cxn>
                <a:cxn ang="0">
                  <a:pos x="207" y="160"/>
                </a:cxn>
                <a:cxn ang="0">
                  <a:pos x="195" y="162"/>
                </a:cxn>
                <a:cxn ang="0">
                  <a:pos x="183" y="160"/>
                </a:cxn>
                <a:cxn ang="0">
                  <a:pos x="144" y="146"/>
                </a:cxn>
                <a:cxn ang="0">
                  <a:pos x="106" y="131"/>
                </a:cxn>
                <a:cxn ang="0">
                  <a:pos x="68" y="115"/>
                </a:cxn>
                <a:cxn ang="0">
                  <a:pos x="29" y="102"/>
                </a:cxn>
                <a:cxn ang="0">
                  <a:pos x="9" y="88"/>
                </a:cxn>
                <a:cxn ang="0">
                  <a:pos x="0" y="64"/>
                </a:cxn>
                <a:cxn ang="0">
                  <a:pos x="8" y="54"/>
                </a:cxn>
                <a:cxn ang="0">
                  <a:pos x="18" y="50"/>
                </a:cxn>
                <a:cxn ang="0">
                  <a:pos x="29" y="49"/>
                </a:cxn>
                <a:cxn ang="0">
                  <a:pos x="41" y="45"/>
                </a:cxn>
                <a:cxn ang="0">
                  <a:pos x="95" y="35"/>
                </a:cxn>
                <a:cxn ang="0">
                  <a:pos x="149" y="28"/>
                </a:cxn>
                <a:cxn ang="0">
                  <a:pos x="202" y="22"/>
                </a:cxn>
                <a:cxn ang="0">
                  <a:pos x="256" y="16"/>
                </a:cxn>
                <a:cxn ang="0">
                  <a:pos x="310" y="11"/>
                </a:cxn>
                <a:cxn ang="0">
                  <a:pos x="364" y="8"/>
                </a:cxn>
                <a:cxn ang="0">
                  <a:pos x="418" y="5"/>
                </a:cxn>
                <a:cxn ang="0">
                  <a:pos x="474" y="1"/>
                </a:cxn>
                <a:cxn ang="0">
                  <a:pos x="501" y="1"/>
                </a:cxn>
                <a:cxn ang="0">
                  <a:pos x="529" y="6"/>
                </a:cxn>
                <a:cxn ang="0">
                  <a:pos x="553" y="18"/>
                </a:cxn>
                <a:cxn ang="0">
                  <a:pos x="573" y="35"/>
                </a:cxn>
              </a:cxnLst>
              <a:rect l="txL" t="txT" r="txR" b="txB"/>
              <a:pathLst>
                <a:path w="574" h="164">
                  <a:moveTo>
                    <a:pt x="573" y="35"/>
                  </a:moveTo>
                  <a:lnTo>
                    <a:pt x="574" y="39"/>
                  </a:lnTo>
                  <a:lnTo>
                    <a:pt x="573" y="43"/>
                  </a:lnTo>
                  <a:lnTo>
                    <a:pt x="571" y="45"/>
                  </a:lnTo>
                  <a:lnTo>
                    <a:pt x="567" y="45"/>
                  </a:lnTo>
                  <a:lnTo>
                    <a:pt x="550" y="42"/>
                  </a:lnTo>
                  <a:lnTo>
                    <a:pt x="534" y="38"/>
                  </a:lnTo>
                  <a:lnTo>
                    <a:pt x="518" y="35"/>
                  </a:lnTo>
                  <a:lnTo>
                    <a:pt x="500" y="33"/>
                  </a:lnTo>
                  <a:lnTo>
                    <a:pt x="484" y="32"/>
                  </a:lnTo>
                  <a:lnTo>
                    <a:pt x="466" y="30"/>
                  </a:lnTo>
                  <a:lnTo>
                    <a:pt x="450" y="30"/>
                  </a:lnTo>
                  <a:lnTo>
                    <a:pt x="432" y="30"/>
                  </a:lnTo>
                  <a:lnTo>
                    <a:pt x="414" y="30"/>
                  </a:lnTo>
                  <a:lnTo>
                    <a:pt x="398" y="32"/>
                  </a:lnTo>
                  <a:lnTo>
                    <a:pt x="380" y="33"/>
                  </a:lnTo>
                  <a:lnTo>
                    <a:pt x="363" y="35"/>
                  </a:lnTo>
                  <a:lnTo>
                    <a:pt x="346" y="38"/>
                  </a:lnTo>
                  <a:lnTo>
                    <a:pt x="330" y="39"/>
                  </a:lnTo>
                  <a:lnTo>
                    <a:pt x="312" y="43"/>
                  </a:lnTo>
                  <a:lnTo>
                    <a:pt x="296" y="45"/>
                  </a:lnTo>
                  <a:lnTo>
                    <a:pt x="271" y="50"/>
                  </a:lnTo>
                  <a:lnTo>
                    <a:pt x="247" y="54"/>
                  </a:lnTo>
                  <a:lnTo>
                    <a:pt x="222" y="59"/>
                  </a:lnTo>
                  <a:lnTo>
                    <a:pt x="197" y="63"/>
                  </a:lnTo>
                  <a:lnTo>
                    <a:pt x="171" y="68"/>
                  </a:lnTo>
                  <a:lnTo>
                    <a:pt x="146" y="72"/>
                  </a:lnTo>
                  <a:lnTo>
                    <a:pt x="121" y="76"/>
                  </a:lnTo>
                  <a:lnTo>
                    <a:pt x="96" y="78"/>
                  </a:lnTo>
                  <a:lnTo>
                    <a:pt x="95" y="79"/>
                  </a:lnTo>
                  <a:lnTo>
                    <a:pt x="93" y="81"/>
                  </a:lnTo>
                  <a:lnTo>
                    <a:pt x="91" y="81"/>
                  </a:lnTo>
                  <a:lnTo>
                    <a:pt x="91" y="83"/>
                  </a:lnTo>
                  <a:lnTo>
                    <a:pt x="96" y="89"/>
                  </a:lnTo>
                  <a:lnTo>
                    <a:pt x="102" y="95"/>
                  </a:lnTo>
                  <a:lnTo>
                    <a:pt x="109" y="98"/>
                  </a:lnTo>
                  <a:lnTo>
                    <a:pt x="115" y="102"/>
                  </a:lnTo>
                  <a:lnTo>
                    <a:pt x="122" y="106"/>
                  </a:lnTo>
                  <a:lnTo>
                    <a:pt x="129" y="110"/>
                  </a:lnTo>
                  <a:lnTo>
                    <a:pt x="136" y="112"/>
                  </a:lnTo>
                  <a:lnTo>
                    <a:pt x="143" y="116"/>
                  </a:lnTo>
                  <a:lnTo>
                    <a:pt x="203" y="150"/>
                  </a:lnTo>
                  <a:lnTo>
                    <a:pt x="204" y="152"/>
                  </a:lnTo>
                  <a:lnTo>
                    <a:pt x="205" y="155"/>
                  </a:lnTo>
                  <a:lnTo>
                    <a:pt x="207" y="156"/>
                  </a:lnTo>
                  <a:lnTo>
                    <a:pt x="207" y="160"/>
                  </a:lnTo>
                  <a:lnTo>
                    <a:pt x="200" y="164"/>
                  </a:lnTo>
                  <a:lnTo>
                    <a:pt x="195" y="162"/>
                  </a:lnTo>
                  <a:lnTo>
                    <a:pt x="189" y="161"/>
                  </a:lnTo>
                  <a:lnTo>
                    <a:pt x="183" y="160"/>
                  </a:lnTo>
                  <a:lnTo>
                    <a:pt x="163" y="154"/>
                  </a:lnTo>
                  <a:lnTo>
                    <a:pt x="144" y="146"/>
                  </a:lnTo>
                  <a:lnTo>
                    <a:pt x="125" y="139"/>
                  </a:lnTo>
                  <a:lnTo>
                    <a:pt x="106" y="131"/>
                  </a:lnTo>
                  <a:lnTo>
                    <a:pt x="87" y="122"/>
                  </a:lnTo>
                  <a:lnTo>
                    <a:pt x="68" y="115"/>
                  </a:lnTo>
                  <a:lnTo>
                    <a:pt x="49" y="108"/>
                  </a:lnTo>
                  <a:lnTo>
                    <a:pt x="29" y="102"/>
                  </a:lnTo>
                  <a:lnTo>
                    <a:pt x="18" y="96"/>
                  </a:lnTo>
                  <a:lnTo>
                    <a:pt x="9" y="88"/>
                  </a:lnTo>
                  <a:lnTo>
                    <a:pt x="2" y="78"/>
                  </a:lnTo>
                  <a:lnTo>
                    <a:pt x="0" y="64"/>
                  </a:lnTo>
                  <a:lnTo>
                    <a:pt x="3" y="58"/>
                  </a:lnTo>
                  <a:lnTo>
                    <a:pt x="8" y="54"/>
                  </a:lnTo>
                  <a:lnTo>
                    <a:pt x="13" y="53"/>
                  </a:lnTo>
                  <a:lnTo>
                    <a:pt x="18" y="50"/>
                  </a:lnTo>
                  <a:lnTo>
                    <a:pt x="24" y="50"/>
                  </a:lnTo>
                  <a:lnTo>
                    <a:pt x="29" y="49"/>
                  </a:lnTo>
                  <a:lnTo>
                    <a:pt x="36" y="48"/>
                  </a:lnTo>
                  <a:lnTo>
                    <a:pt x="41" y="45"/>
                  </a:lnTo>
                  <a:lnTo>
                    <a:pt x="68" y="40"/>
                  </a:lnTo>
                  <a:lnTo>
                    <a:pt x="95" y="35"/>
                  </a:lnTo>
                  <a:lnTo>
                    <a:pt x="121" y="32"/>
                  </a:lnTo>
                  <a:lnTo>
                    <a:pt x="149" y="28"/>
                  </a:lnTo>
                  <a:lnTo>
                    <a:pt x="175" y="25"/>
                  </a:lnTo>
                  <a:lnTo>
                    <a:pt x="202" y="22"/>
                  </a:lnTo>
                  <a:lnTo>
                    <a:pt x="229" y="19"/>
                  </a:lnTo>
                  <a:lnTo>
                    <a:pt x="256" y="16"/>
                  </a:lnTo>
                  <a:lnTo>
                    <a:pt x="282" y="14"/>
                  </a:lnTo>
                  <a:lnTo>
                    <a:pt x="310" y="11"/>
                  </a:lnTo>
                  <a:lnTo>
                    <a:pt x="336" y="10"/>
                  </a:lnTo>
                  <a:lnTo>
                    <a:pt x="364" y="8"/>
                  </a:lnTo>
                  <a:lnTo>
                    <a:pt x="391" y="6"/>
                  </a:lnTo>
                  <a:lnTo>
                    <a:pt x="418" y="5"/>
                  </a:lnTo>
                  <a:lnTo>
                    <a:pt x="446" y="3"/>
                  </a:lnTo>
                  <a:lnTo>
                    <a:pt x="474" y="1"/>
                  </a:lnTo>
                  <a:lnTo>
                    <a:pt x="487" y="0"/>
                  </a:lnTo>
                  <a:lnTo>
                    <a:pt x="501" y="1"/>
                  </a:lnTo>
                  <a:lnTo>
                    <a:pt x="515" y="3"/>
                  </a:lnTo>
                  <a:lnTo>
                    <a:pt x="529" y="6"/>
                  </a:lnTo>
                  <a:lnTo>
                    <a:pt x="542" y="11"/>
                  </a:lnTo>
                  <a:lnTo>
                    <a:pt x="553" y="18"/>
                  </a:lnTo>
                  <a:lnTo>
                    <a:pt x="563" y="25"/>
                  </a:lnTo>
                  <a:lnTo>
                    <a:pt x="573" y="3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87" name="未知"/>
            <p:cNvSpPr/>
            <p:nvPr/>
          </p:nvSpPr>
          <p:spPr>
            <a:xfrm>
              <a:off x="586" y="582"/>
              <a:ext cx="423" cy="195"/>
            </a:xfrm>
            <a:custGeom>
              <a:avLst/>
              <a:gdLst>
                <a:gd name="txL" fmla="*/ 0 w 847"/>
                <a:gd name="txT" fmla="*/ 0 h 390"/>
                <a:gd name="txR" fmla="*/ 847 w 847"/>
                <a:gd name="txB" fmla="*/ 390 h 390"/>
              </a:gdLst>
              <a:ahLst/>
              <a:cxnLst>
                <a:cxn ang="0">
                  <a:pos x="200" y="84"/>
                </a:cxn>
                <a:cxn ang="0">
                  <a:pos x="231" y="99"/>
                </a:cxn>
                <a:cxn ang="0">
                  <a:pos x="264" y="114"/>
                </a:cxn>
                <a:cxn ang="0">
                  <a:pos x="295" y="129"/>
                </a:cxn>
                <a:cxn ang="0">
                  <a:pos x="346" y="150"/>
                </a:cxn>
                <a:cxn ang="0">
                  <a:pos x="414" y="178"/>
                </a:cxn>
                <a:cxn ang="0">
                  <a:pos x="481" y="207"/>
                </a:cxn>
                <a:cxn ang="0">
                  <a:pos x="546" y="239"/>
                </a:cxn>
                <a:cxn ang="0">
                  <a:pos x="613" y="270"/>
                </a:cxn>
                <a:cxn ang="0">
                  <a:pos x="678" y="302"/>
                </a:cxn>
                <a:cxn ang="0">
                  <a:pos x="745" y="333"/>
                </a:cxn>
                <a:cxn ang="0">
                  <a:pos x="810" y="364"/>
                </a:cxn>
                <a:cxn ang="0">
                  <a:pos x="846" y="381"/>
                </a:cxn>
                <a:cxn ang="0">
                  <a:pos x="847" y="385"/>
                </a:cxn>
                <a:cxn ang="0">
                  <a:pos x="842" y="390"/>
                </a:cxn>
                <a:cxn ang="0">
                  <a:pos x="808" y="379"/>
                </a:cxn>
                <a:cxn ang="0">
                  <a:pos x="775" y="366"/>
                </a:cxn>
                <a:cxn ang="0">
                  <a:pos x="741" y="353"/>
                </a:cxn>
                <a:cxn ang="0">
                  <a:pos x="708" y="341"/>
                </a:cxn>
                <a:cxn ang="0">
                  <a:pos x="676" y="328"/>
                </a:cxn>
                <a:cxn ang="0">
                  <a:pos x="642" y="316"/>
                </a:cxn>
                <a:cxn ang="0">
                  <a:pos x="609" y="304"/>
                </a:cxn>
                <a:cxn ang="0">
                  <a:pos x="575" y="293"/>
                </a:cxn>
                <a:cxn ang="0">
                  <a:pos x="564" y="287"/>
                </a:cxn>
                <a:cxn ang="0">
                  <a:pos x="551" y="283"/>
                </a:cxn>
                <a:cxn ang="0">
                  <a:pos x="538" y="278"/>
                </a:cxn>
                <a:cxn ang="0">
                  <a:pos x="527" y="273"/>
                </a:cxn>
                <a:cxn ang="0">
                  <a:pos x="470" y="249"/>
                </a:cxn>
                <a:cxn ang="0">
                  <a:pos x="415" y="226"/>
                </a:cxn>
                <a:cxn ang="0">
                  <a:pos x="360" y="201"/>
                </a:cxn>
                <a:cxn ang="0">
                  <a:pos x="304" y="177"/>
                </a:cxn>
                <a:cxn ang="0">
                  <a:pos x="249" y="152"/>
                </a:cxn>
                <a:cxn ang="0">
                  <a:pos x="194" y="128"/>
                </a:cxn>
                <a:cxn ang="0">
                  <a:pos x="139" y="103"/>
                </a:cxn>
                <a:cxn ang="0">
                  <a:pos x="84" y="78"/>
                </a:cxn>
                <a:cxn ang="0">
                  <a:pos x="63" y="63"/>
                </a:cxn>
                <a:cxn ang="0">
                  <a:pos x="40" y="49"/>
                </a:cxn>
                <a:cxn ang="0">
                  <a:pos x="19" y="35"/>
                </a:cxn>
                <a:cxn ang="0">
                  <a:pos x="0" y="16"/>
                </a:cxn>
                <a:cxn ang="0">
                  <a:pos x="1" y="7"/>
                </a:cxn>
                <a:cxn ang="0">
                  <a:pos x="5" y="0"/>
                </a:cxn>
                <a:cxn ang="0">
                  <a:pos x="50" y="19"/>
                </a:cxn>
                <a:cxn ang="0">
                  <a:pos x="95" y="39"/>
                </a:cxn>
                <a:cxn ang="0">
                  <a:pos x="139" y="59"/>
                </a:cxn>
                <a:cxn ang="0">
                  <a:pos x="183" y="78"/>
                </a:cxn>
              </a:cxnLst>
              <a:rect l="txL" t="txT" r="txR" b="txB"/>
              <a:pathLst>
                <a:path w="847" h="390">
                  <a:moveTo>
                    <a:pt x="183" y="78"/>
                  </a:moveTo>
                  <a:lnTo>
                    <a:pt x="200" y="84"/>
                  </a:lnTo>
                  <a:lnTo>
                    <a:pt x="216" y="92"/>
                  </a:lnTo>
                  <a:lnTo>
                    <a:pt x="231" y="99"/>
                  </a:lnTo>
                  <a:lnTo>
                    <a:pt x="248" y="107"/>
                  </a:lnTo>
                  <a:lnTo>
                    <a:pt x="264" y="114"/>
                  </a:lnTo>
                  <a:lnTo>
                    <a:pt x="279" y="122"/>
                  </a:lnTo>
                  <a:lnTo>
                    <a:pt x="295" y="129"/>
                  </a:lnTo>
                  <a:lnTo>
                    <a:pt x="312" y="137"/>
                  </a:lnTo>
                  <a:lnTo>
                    <a:pt x="346" y="150"/>
                  </a:lnTo>
                  <a:lnTo>
                    <a:pt x="380" y="163"/>
                  </a:lnTo>
                  <a:lnTo>
                    <a:pt x="414" y="178"/>
                  </a:lnTo>
                  <a:lnTo>
                    <a:pt x="447" y="192"/>
                  </a:lnTo>
                  <a:lnTo>
                    <a:pt x="481" y="207"/>
                  </a:lnTo>
                  <a:lnTo>
                    <a:pt x="513" y="223"/>
                  </a:lnTo>
                  <a:lnTo>
                    <a:pt x="546" y="239"/>
                  </a:lnTo>
                  <a:lnTo>
                    <a:pt x="580" y="254"/>
                  </a:lnTo>
                  <a:lnTo>
                    <a:pt x="613" y="270"/>
                  </a:lnTo>
                  <a:lnTo>
                    <a:pt x="645" y="287"/>
                  </a:lnTo>
                  <a:lnTo>
                    <a:pt x="678" y="302"/>
                  </a:lnTo>
                  <a:lnTo>
                    <a:pt x="711" y="318"/>
                  </a:lnTo>
                  <a:lnTo>
                    <a:pt x="745" y="333"/>
                  </a:lnTo>
                  <a:lnTo>
                    <a:pt x="778" y="348"/>
                  </a:lnTo>
                  <a:lnTo>
                    <a:pt x="810" y="364"/>
                  </a:lnTo>
                  <a:lnTo>
                    <a:pt x="844" y="379"/>
                  </a:lnTo>
                  <a:lnTo>
                    <a:pt x="846" y="381"/>
                  </a:lnTo>
                  <a:lnTo>
                    <a:pt x="847" y="384"/>
                  </a:lnTo>
                  <a:lnTo>
                    <a:pt x="847" y="385"/>
                  </a:lnTo>
                  <a:lnTo>
                    <a:pt x="846" y="387"/>
                  </a:lnTo>
                  <a:lnTo>
                    <a:pt x="842" y="390"/>
                  </a:lnTo>
                  <a:lnTo>
                    <a:pt x="825" y="384"/>
                  </a:lnTo>
                  <a:lnTo>
                    <a:pt x="808" y="379"/>
                  </a:lnTo>
                  <a:lnTo>
                    <a:pt x="791" y="372"/>
                  </a:lnTo>
                  <a:lnTo>
                    <a:pt x="775" y="366"/>
                  </a:lnTo>
                  <a:lnTo>
                    <a:pt x="759" y="360"/>
                  </a:lnTo>
                  <a:lnTo>
                    <a:pt x="741" y="353"/>
                  </a:lnTo>
                  <a:lnTo>
                    <a:pt x="725" y="347"/>
                  </a:lnTo>
                  <a:lnTo>
                    <a:pt x="708" y="341"/>
                  </a:lnTo>
                  <a:lnTo>
                    <a:pt x="692" y="335"/>
                  </a:lnTo>
                  <a:lnTo>
                    <a:pt x="676" y="328"/>
                  </a:lnTo>
                  <a:lnTo>
                    <a:pt x="658" y="322"/>
                  </a:lnTo>
                  <a:lnTo>
                    <a:pt x="642" y="316"/>
                  </a:lnTo>
                  <a:lnTo>
                    <a:pt x="625" y="311"/>
                  </a:lnTo>
                  <a:lnTo>
                    <a:pt x="609" y="304"/>
                  </a:lnTo>
                  <a:lnTo>
                    <a:pt x="591" y="298"/>
                  </a:lnTo>
                  <a:lnTo>
                    <a:pt x="575" y="293"/>
                  </a:lnTo>
                  <a:lnTo>
                    <a:pt x="570" y="291"/>
                  </a:lnTo>
                  <a:lnTo>
                    <a:pt x="564" y="287"/>
                  </a:lnTo>
                  <a:lnTo>
                    <a:pt x="557" y="284"/>
                  </a:lnTo>
                  <a:lnTo>
                    <a:pt x="551" y="283"/>
                  </a:lnTo>
                  <a:lnTo>
                    <a:pt x="545" y="280"/>
                  </a:lnTo>
                  <a:lnTo>
                    <a:pt x="538" y="278"/>
                  </a:lnTo>
                  <a:lnTo>
                    <a:pt x="533" y="275"/>
                  </a:lnTo>
                  <a:lnTo>
                    <a:pt x="527" y="273"/>
                  </a:lnTo>
                  <a:lnTo>
                    <a:pt x="499" y="262"/>
                  </a:lnTo>
                  <a:lnTo>
                    <a:pt x="470" y="249"/>
                  </a:lnTo>
                  <a:lnTo>
                    <a:pt x="443" y="238"/>
                  </a:lnTo>
                  <a:lnTo>
                    <a:pt x="415" y="226"/>
                  </a:lnTo>
                  <a:lnTo>
                    <a:pt x="387" y="214"/>
                  </a:lnTo>
                  <a:lnTo>
                    <a:pt x="360" y="201"/>
                  </a:lnTo>
                  <a:lnTo>
                    <a:pt x="332" y="190"/>
                  </a:lnTo>
                  <a:lnTo>
                    <a:pt x="304" y="177"/>
                  </a:lnTo>
                  <a:lnTo>
                    <a:pt x="277" y="165"/>
                  </a:lnTo>
                  <a:lnTo>
                    <a:pt x="249" y="152"/>
                  </a:lnTo>
                  <a:lnTo>
                    <a:pt x="221" y="141"/>
                  </a:lnTo>
                  <a:lnTo>
                    <a:pt x="194" y="128"/>
                  </a:lnTo>
                  <a:lnTo>
                    <a:pt x="166" y="116"/>
                  </a:lnTo>
                  <a:lnTo>
                    <a:pt x="139" y="103"/>
                  </a:lnTo>
                  <a:lnTo>
                    <a:pt x="112" y="90"/>
                  </a:lnTo>
                  <a:lnTo>
                    <a:pt x="84" y="78"/>
                  </a:lnTo>
                  <a:lnTo>
                    <a:pt x="74" y="70"/>
                  </a:lnTo>
                  <a:lnTo>
                    <a:pt x="63" y="63"/>
                  </a:lnTo>
                  <a:lnTo>
                    <a:pt x="51" y="56"/>
                  </a:lnTo>
                  <a:lnTo>
                    <a:pt x="40" y="49"/>
                  </a:lnTo>
                  <a:lnTo>
                    <a:pt x="29" y="43"/>
                  </a:lnTo>
                  <a:lnTo>
                    <a:pt x="19" y="35"/>
                  </a:lnTo>
                  <a:lnTo>
                    <a:pt x="8" y="26"/>
                  </a:lnTo>
                  <a:lnTo>
                    <a:pt x="0" y="16"/>
                  </a:lnTo>
                  <a:lnTo>
                    <a:pt x="0" y="12"/>
                  </a:lnTo>
                  <a:lnTo>
                    <a:pt x="1" y="7"/>
                  </a:lnTo>
                  <a:lnTo>
                    <a:pt x="2" y="4"/>
                  </a:lnTo>
                  <a:lnTo>
                    <a:pt x="5" y="0"/>
                  </a:lnTo>
                  <a:lnTo>
                    <a:pt x="27" y="9"/>
                  </a:lnTo>
                  <a:lnTo>
                    <a:pt x="50" y="19"/>
                  </a:lnTo>
                  <a:lnTo>
                    <a:pt x="73" y="29"/>
                  </a:lnTo>
                  <a:lnTo>
                    <a:pt x="95" y="39"/>
                  </a:lnTo>
                  <a:lnTo>
                    <a:pt x="118" y="49"/>
                  </a:lnTo>
                  <a:lnTo>
                    <a:pt x="139" y="59"/>
                  </a:lnTo>
                  <a:lnTo>
                    <a:pt x="162" y="68"/>
                  </a:lnTo>
                  <a:lnTo>
                    <a:pt x="183" y="78"/>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88" name="未知"/>
            <p:cNvSpPr/>
            <p:nvPr/>
          </p:nvSpPr>
          <p:spPr>
            <a:xfrm>
              <a:off x="710" y="583"/>
              <a:ext cx="15" cy="9"/>
            </a:xfrm>
            <a:custGeom>
              <a:avLst/>
              <a:gdLst>
                <a:gd name="txL" fmla="*/ 0 w 30"/>
                <a:gd name="txT" fmla="*/ 0 h 18"/>
                <a:gd name="txR" fmla="*/ 30 w 30"/>
                <a:gd name="txB" fmla="*/ 18 h 18"/>
              </a:gdLst>
              <a:ahLst/>
              <a:cxnLst>
                <a:cxn ang="0">
                  <a:pos x="30" y="12"/>
                </a:cxn>
                <a:cxn ang="0">
                  <a:pos x="26" y="14"/>
                </a:cxn>
                <a:cxn ang="0">
                  <a:pos x="22" y="17"/>
                </a:cxn>
                <a:cxn ang="0">
                  <a:pos x="19" y="18"/>
                </a:cxn>
                <a:cxn ang="0">
                  <a:pos x="15" y="18"/>
                </a:cxn>
                <a:cxn ang="0">
                  <a:pos x="11" y="17"/>
                </a:cxn>
                <a:cxn ang="0">
                  <a:pos x="7" y="13"/>
                </a:cxn>
                <a:cxn ang="0">
                  <a:pos x="3" y="9"/>
                </a:cxn>
                <a:cxn ang="0">
                  <a:pos x="0" y="7"/>
                </a:cxn>
                <a:cxn ang="0">
                  <a:pos x="7" y="3"/>
                </a:cxn>
                <a:cxn ang="0">
                  <a:pos x="19" y="0"/>
                </a:cxn>
                <a:cxn ang="0">
                  <a:pos x="27" y="2"/>
                </a:cxn>
                <a:cxn ang="0">
                  <a:pos x="30" y="12"/>
                </a:cxn>
              </a:cxnLst>
              <a:rect l="txL" t="txT" r="txR" b="txB"/>
              <a:pathLst>
                <a:path w="30" h="18">
                  <a:moveTo>
                    <a:pt x="30" y="12"/>
                  </a:moveTo>
                  <a:lnTo>
                    <a:pt x="26" y="14"/>
                  </a:lnTo>
                  <a:lnTo>
                    <a:pt x="22" y="17"/>
                  </a:lnTo>
                  <a:lnTo>
                    <a:pt x="19" y="18"/>
                  </a:lnTo>
                  <a:lnTo>
                    <a:pt x="15" y="18"/>
                  </a:lnTo>
                  <a:lnTo>
                    <a:pt x="11" y="17"/>
                  </a:lnTo>
                  <a:lnTo>
                    <a:pt x="7" y="13"/>
                  </a:lnTo>
                  <a:lnTo>
                    <a:pt x="3" y="9"/>
                  </a:lnTo>
                  <a:lnTo>
                    <a:pt x="0" y="7"/>
                  </a:lnTo>
                  <a:lnTo>
                    <a:pt x="7" y="3"/>
                  </a:lnTo>
                  <a:lnTo>
                    <a:pt x="19" y="0"/>
                  </a:lnTo>
                  <a:lnTo>
                    <a:pt x="27" y="2"/>
                  </a:lnTo>
                  <a:lnTo>
                    <a:pt x="30" y="12"/>
                  </a:lnTo>
                  <a:close/>
                </a:path>
              </a:pathLst>
            </a:custGeom>
            <a:solidFill>
              <a:srgbClr val="FFFFFF"/>
            </a:solidFill>
            <a:ln w="9525">
              <a:noFill/>
            </a:ln>
          </p:spPr>
          <p:txBody>
            <a:bodyPr/>
            <a:p>
              <a:endParaRPr lang="zh-CN" altLang="en-US" dirty="0">
                <a:latin typeface="黑体" panose="02010609060101010101" pitchFamily="49" charset="-122"/>
              </a:endParaRPr>
            </a:p>
          </p:txBody>
        </p:sp>
        <p:sp>
          <p:nvSpPr>
            <p:cNvPr id="142389" name="未知"/>
            <p:cNvSpPr/>
            <p:nvPr/>
          </p:nvSpPr>
          <p:spPr>
            <a:xfrm>
              <a:off x="257" y="627"/>
              <a:ext cx="250" cy="111"/>
            </a:xfrm>
            <a:custGeom>
              <a:avLst/>
              <a:gdLst>
                <a:gd name="txL" fmla="*/ 0 w 500"/>
                <a:gd name="txT" fmla="*/ 0 h 222"/>
                <a:gd name="txR" fmla="*/ 500 w 500"/>
                <a:gd name="txB" fmla="*/ 222 h 222"/>
              </a:gdLst>
              <a:ahLst/>
              <a:cxnLst>
                <a:cxn ang="0">
                  <a:pos x="362" y="13"/>
                </a:cxn>
                <a:cxn ang="0">
                  <a:pos x="335" y="21"/>
                </a:cxn>
                <a:cxn ang="0">
                  <a:pos x="287" y="31"/>
                </a:cxn>
                <a:cxn ang="0">
                  <a:pos x="241" y="39"/>
                </a:cxn>
                <a:cxn ang="0">
                  <a:pos x="194" y="49"/>
                </a:cxn>
                <a:cxn ang="0">
                  <a:pos x="148" y="61"/>
                </a:cxn>
                <a:cxn ang="0">
                  <a:pos x="103" y="76"/>
                </a:cxn>
                <a:cxn ang="0">
                  <a:pos x="97" y="92"/>
                </a:cxn>
                <a:cxn ang="0">
                  <a:pos x="136" y="121"/>
                </a:cxn>
                <a:cxn ang="0">
                  <a:pos x="197" y="151"/>
                </a:cxn>
                <a:cxn ang="0">
                  <a:pos x="258" y="180"/>
                </a:cxn>
                <a:cxn ang="0">
                  <a:pos x="305" y="183"/>
                </a:cxn>
                <a:cxn ang="0">
                  <a:pos x="350" y="177"/>
                </a:cxn>
                <a:cxn ang="0">
                  <a:pos x="393" y="165"/>
                </a:cxn>
                <a:cxn ang="0">
                  <a:pos x="437" y="154"/>
                </a:cxn>
                <a:cxn ang="0">
                  <a:pos x="481" y="145"/>
                </a:cxn>
                <a:cxn ang="0">
                  <a:pos x="499" y="149"/>
                </a:cxn>
                <a:cxn ang="0">
                  <a:pos x="485" y="160"/>
                </a:cxn>
                <a:cxn ang="0">
                  <a:pos x="441" y="177"/>
                </a:cxn>
                <a:cxn ang="0">
                  <a:pos x="398" y="194"/>
                </a:cxn>
                <a:cxn ang="0">
                  <a:pos x="355" y="211"/>
                </a:cxn>
                <a:cxn ang="0">
                  <a:pos x="309" y="222"/>
                </a:cxn>
                <a:cxn ang="0">
                  <a:pos x="261" y="214"/>
                </a:cxn>
                <a:cxn ang="0">
                  <a:pos x="195" y="185"/>
                </a:cxn>
                <a:cxn ang="0">
                  <a:pos x="130" y="156"/>
                </a:cxn>
                <a:cxn ang="0">
                  <a:pos x="80" y="134"/>
                </a:cxn>
                <a:cxn ang="0">
                  <a:pos x="62" y="119"/>
                </a:cxn>
                <a:cxn ang="0">
                  <a:pos x="48" y="101"/>
                </a:cxn>
                <a:cxn ang="0">
                  <a:pos x="34" y="91"/>
                </a:cxn>
                <a:cxn ang="0">
                  <a:pos x="17" y="83"/>
                </a:cxn>
                <a:cxn ang="0">
                  <a:pos x="0" y="75"/>
                </a:cxn>
                <a:cxn ang="0">
                  <a:pos x="3" y="66"/>
                </a:cxn>
                <a:cxn ang="0">
                  <a:pos x="17" y="62"/>
                </a:cxn>
                <a:cxn ang="0">
                  <a:pos x="37" y="63"/>
                </a:cxn>
                <a:cxn ang="0">
                  <a:pos x="53" y="57"/>
                </a:cxn>
                <a:cxn ang="0">
                  <a:pos x="101" y="48"/>
                </a:cxn>
                <a:cxn ang="0">
                  <a:pos x="149" y="39"/>
                </a:cxn>
                <a:cxn ang="0">
                  <a:pos x="198" y="31"/>
                </a:cxn>
                <a:cxn ang="0">
                  <a:pos x="246" y="21"/>
                </a:cxn>
                <a:cxn ang="0">
                  <a:pos x="294" y="9"/>
                </a:cxn>
                <a:cxn ang="0">
                  <a:pos x="324" y="3"/>
                </a:cxn>
                <a:cxn ang="0">
                  <a:pos x="345" y="0"/>
                </a:cxn>
                <a:cxn ang="0">
                  <a:pos x="365" y="2"/>
                </a:cxn>
              </a:cxnLst>
              <a:rect l="txL" t="txT" r="txR" b="txB"/>
              <a:pathLst>
                <a:path w="500" h="222">
                  <a:moveTo>
                    <a:pt x="365" y="2"/>
                  </a:moveTo>
                  <a:lnTo>
                    <a:pt x="365" y="9"/>
                  </a:lnTo>
                  <a:lnTo>
                    <a:pt x="362" y="13"/>
                  </a:lnTo>
                  <a:lnTo>
                    <a:pt x="355" y="14"/>
                  </a:lnTo>
                  <a:lnTo>
                    <a:pt x="350" y="17"/>
                  </a:lnTo>
                  <a:lnTo>
                    <a:pt x="335" y="21"/>
                  </a:lnTo>
                  <a:lnTo>
                    <a:pt x="319" y="24"/>
                  </a:lnTo>
                  <a:lnTo>
                    <a:pt x="304" y="27"/>
                  </a:lnTo>
                  <a:lnTo>
                    <a:pt x="287" y="31"/>
                  </a:lnTo>
                  <a:lnTo>
                    <a:pt x="272" y="33"/>
                  </a:lnTo>
                  <a:lnTo>
                    <a:pt x="256" y="37"/>
                  </a:lnTo>
                  <a:lnTo>
                    <a:pt x="241" y="39"/>
                  </a:lnTo>
                  <a:lnTo>
                    <a:pt x="226" y="43"/>
                  </a:lnTo>
                  <a:lnTo>
                    <a:pt x="209" y="46"/>
                  </a:lnTo>
                  <a:lnTo>
                    <a:pt x="194" y="49"/>
                  </a:lnTo>
                  <a:lnTo>
                    <a:pt x="179" y="53"/>
                  </a:lnTo>
                  <a:lnTo>
                    <a:pt x="164" y="57"/>
                  </a:lnTo>
                  <a:lnTo>
                    <a:pt x="148" y="61"/>
                  </a:lnTo>
                  <a:lnTo>
                    <a:pt x="134" y="66"/>
                  </a:lnTo>
                  <a:lnTo>
                    <a:pt x="119" y="71"/>
                  </a:lnTo>
                  <a:lnTo>
                    <a:pt x="103" y="76"/>
                  </a:lnTo>
                  <a:lnTo>
                    <a:pt x="100" y="81"/>
                  </a:lnTo>
                  <a:lnTo>
                    <a:pt x="97" y="86"/>
                  </a:lnTo>
                  <a:lnTo>
                    <a:pt x="97" y="92"/>
                  </a:lnTo>
                  <a:lnTo>
                    <a:pt x="98" y="97"/>
                  </a:lnTo>
                  <a:lnTo>
                    <a:pt x="117" y="110"/>
                  </a:lnTo>
                  <a:lnTo>
                    <a:pt x="136" y="121"/>
                  </a:lnTo>
                  <a:lnTo>
                    <a:pt x="156" y="133"/>
                  </a:lnTo>
                  <a:lnTo>
                    <a:pt x="176" y="141"/>
                  </a:lnTo>
                  <a:lnTo>
                    <a:pt x="197" y="151"/>
                  </a:lnTo>
                  <a:lnTo>
                    <a:pt x="218" y="160"/>
                  </a:lnTo>
                  <a:lnTo>
                    <a:pt x="238" y="170"/>
                  </a:lnTo>
                  <a:lnTo>
                    <a:pt x="258" y="180"/>
                  </a:lnTo>
                  <a:lnTo>
                    <a:pt x="275" y="183"/>
                  </a:lnTo>
                  <a:lnTo>
                    <a:pt x="290" y="183"/>
                  </a:lnTo>
                  <a:lnTo>
                    <a:pt x="305" y="183"/>
                  </a:lnTo>
                  <a:lnTo>
                    <a:pt x="321" y="182"/>
                  </a:lnTo>
                  <a:lnTo>
                    <a:pt x="335" y="179"/>
                  </a:lnTo>
                  <a:lnTo>
                    <a:pt x="350" y="177"/>
                  </a:lnTo>
                  <a:lnTo>
                    <a:pt x="365" y="173"/>
                  </a:lnTo>
                  <a:lnTo>
                    <a:pt x="379" y="169"/>
                  </a:lnTo>
                  <a:lnTo>
                    <a:pt x="393" y="165"/>
                  </a:lnTo>
                  <a:lnTo>
                    <a:pt x="408" y="162"/>
                  </a:lnTo>
                  <a:lnTo>
                    <a:pt x="422" y="158"/>
                  </a:lnTo>
                  <a:lnTo>
                    <a:pt x="437" y="154"/>
                  </a:lnTo>
                  <a:lnTo>
                    <a:pt x="451" y="150"/>
                  </a:lnTo>
                  <a:lnTo>
                    <a:pt x="466" y="148"/>
                  </a:lnTo>
                  <a:lnTo>
                    <a:pt x="481" y="145"/>
                  </a:lnTo>
                  <a:lnTo>
                    <a:pt x="496" y="144"/>
                  </a:lnTo>
                  <a:lnTo>
                    <a:pt x="499" y="145"/>
                  </a:lnTo>
                  <a:lnTo>
                    <a:pt x="499" y="149"/>
                  </a:lnTo>
                  <a:lnTo>
                    <a:pt x="500" y="151"/>
                  </a:lnTo>
                  <a:lnTo>
                    <a:pt x="500" y="155"/>
                  </a:lnTo>
                  <a:lnTo>
                    <a:pt x="485" y="160"/>
                  </a:lnTo>
                  <a:lnTo>
                    <a:pt x="470" y="165"/>
                  </a:lnTo>
                  <a:lnTo>
                    <a:pt x="456" y="172"/>
                  </a:lnTo>
                  <a:lnTo>
                    <a:pt x="441" y="177"/>
                  </a:lnTo>
                  <a:lnTo>
                    <a:pt x="427" y="183"/>
                  </a:lnTo>
                  <a:lnTo>
                    <a:pt x="413" y="188"/>
                  </a:lnTo>
                  <a:lnTo>
                    <a:pt x="398" y="194"/>
                  </a:lnTo>
                  <a:lnTo>
                    <a:pt x="384" y="199"/>
                  </a:lnTo>
                  <a:lnTo>
                    <a:pt x="370" y="206"/>
                  </a:lnTo>
                  <a:lnTo>
                    <a:pt x="355" y="211"/>
                  </a:lnTo>
                  <a:lnTo>
                    <a:pt x="340" y="216"/>
                  </a:lnTo>
                  <a:lnTo>
                    <a:pt x="325" y="219"/>
                  </a:lnTo>
                  <a:lnTo>
                    <a:pt x="309" y="222"/>
                  </a:lnTo>
                  <a:lnTo>
                    <a:pt x="292" y="222"/>
                  </a:lnTo>
                  <a:lnTo>
                    <a:pt x="276" y="219"/>
                  </a:lnTo>
                  <a:lnTo>
                    <a:pt x="261" y="214"/>
                  </a:lnTo>
                  <a:lnTo>
                    <a:pt x="239" y="204"/>
                  </a:lnTo>
                  <a:lnTo>
                    <a:pt x="217" y="195"/>
                  </a:lnTo>
                  <a:lnTo>
                    <a:pt x="195" y="185"/>
                  </a:lnTo>
                  <a:lnTo>
                    <a:pt x="174" y="175"/>
                  </a:lnTo>
                  <a:lnTo>
                    <a:pt x="153" y="165"/>
                  </a:lnTo>
                  <a:lnTo>
                    <a:pt x="130" y="156"/>
                  </a:lnTo>
                  <a:lnTo>
                    <a:pt x="109" y="146"/>
                  </a:lnTo>
                  <a:lnTo>
                    <a:pt x="86" y="138"/>
                  </a:lnTo>
                  <a:lnTo>
                    <a:pt x="80" y="134"/>
                  </a:lnTo>
                  <a:lnTo>
                    <a:pt x="73" y="129"/>
                  </a:lnTo>
                  <a:lnTo>
                    <a:pt x="67" y="125"/>
                  </a:lnTo>
                  <a:lnTo>
                    <a:pt x="62" y="119"/>
                  </a:lnTo>
                  <a:lnTo>
                    <a:pt x="57" y="114"/>
                  </a:lnTo>
                  <a:lnTo>
                    <a:pt x="52" y="107"/>
                  </a:lnTo>
                  <a:lnTo>
                    <a:pt x="48" y="101"/>
                  </a:lnTo>
                  <a:lnTo>
                    <a:pt x="47" y="94"/>
                  </a:lnTo>
                  <a:lnTo>
                    <a:pt x="41" y="92"/>
                  </a:lnTo>
                  <a:lnTo>
                    <a:pt x="34" y="91"/>
                  </a:lnTo>
                  <a:lnTo>
                    <a:pt x="28" y="88"/>
                  </a:lnTo>
                  <a:lnTo>
                    <a:pt x="23" y="86"/>
                  </a:lnTo>
                  <a:lnTo>
                    <a:pt x="17" y="83"/>
                  </a:lnTo>
                  <a:lnTo>
                    <a:pt x="12" y="81"/>
                  </a:lnTo>
                  <a:lnTo>
                    <a:pt x="5" y="78"/>
                  </a:lnTo>
                  <a:lnTo>
                    <a:pt x="0" y="75"/>
                  </a:lnTo>
                  <a:lnTo>
                    <a:pt x="0" y="71"/>
                  </a:lnTo>
                  <a:lnTo>
                    <a:pt x="0" y="68"/>
                  </a:lnTo>
                  <a:lnTo>
                    <a:pt x="3" y="66"/>
                  </a:lnTo>
                  <a:lnTo>
                    <a:pt x="4" y="63"/>
                  </a:lnTo>
                  <a:lnTo>
                    <a:pt x="10" y="62"/>
                  </a:lnTo>
                  <a:lnTo>
                    <a:pt x="17" y="62"/>
                  </a:lnTo>
                  <a:lnTo>
                    <a:pt x="24" y="62"/>
                  </a:lnTo>
                  <a:lnTo>
                    <a:pt x="30" y="63"/>
                  </a:lnTo>
                  <a:lnTo>
                    <a:pt x="37" y="63"/>
                  </a:lnTo>
                  <a:lnTo>
                    <a:pt x="42" y="62"/>
                  </a:lnTo>
                  <a:lnTo>
                    <a:pt x="48" y="61"/>
                  </a:lnTo>
                  <a:lnTo>
                    <a:pt x="53" y="57"/>
                  </a:lnTo>
                  <a:lnTo>
                    <a:pt x="69" y="53"/>
                  </a:lnTo>
                  <a:lnTo>
                    <a:pt x="85" y="51"/>
                  </a:lnTo>
                  <a:lnTo>
                    <a:pt x="101" y="48"/>
                  </a:lnTo>
                  <a:lnTo>
                    <a:pt x="117" y="44"/>
                  </a:lnTo>
                  <a:lnTo>
                    <a:pt x="134" y="42"/>
                  </a:lnTo>
                  <a:lnTo>
                    <a:pt x="149" y="39"/>
                  </a:lnTo>
                  <a:lnTo>
                    <a:pt x="165" y="36"/>
                  </a:lnTo>
                  <a:lnTo>
                    <a:pt x="182" y="33"/>
                  </a:lnTo>
                  <a:lnTo>
                    <a:pt x="198" y="31"/>
                  </a:lnTo>
                  <a:lnTo>
                    <a:pt x="214" y="27"/>
                  </a:lnTo>
                  <a:lnTo>
                    <a:pt x="229" y="24"/>
                  </a:lnTo>
                  <a:lnTo>
                    <a:pt x="246" y="21"/>
                  </a:lnTo>
                  <a:lnTo>
                    <a:pt x="262" y="17"/>
                  </a:lnTo>
                  <a:lnTo>
                    <a:pt x="278" y="13"/>
                  </a:lnTo>
                  <a:lnTo>
                    <a:pt x="294" y="9"/>
                  </a:lnTo>
                  <a:lnTo>
                    <a:pt x="310" y="5"/>
                  </a:lnTo>
                  <a:lnTo>
                    <a:pt x="316" y="4"/>
                  </a:lnTo>
                  <a:lnTo>
                    <a:pt x="324" y="3"/>
                  </a:lnTo>
                  <a:lnTo>
                    <a:pt x="331" y="2"/>
                  </a:lnTo>
                  <a:lnTo>
                    <a:pt x="338" y="0"/>
                  </a:lnTo>
                  <a:lnTo>
                    <a:pt x="345" y="0"/>
                  </a:lnTo>
                  <a:lnTo>
                    <a:pt x="353" y="0"/>
                  </a:lnTo>
                  <a:lnTo>
                    <a:pt x="359" y="0"/>
                  </a:lnTo>
                  <a:lnTo>
                    <a:pt x="365" y="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0" name="未知"/>
            <p:cNvSpPr/>
            <p:nvPr/>
          </p:nvSpPr>
          <p:spPr>
            <a:xfrm>
              <a:off x="498" y="647"/>
              <a:ext cx="212" cy="160"/>
            </a:xfrm>
            <a:custGeom>
              <a:avLst/>
              <a:gdLst>
                <a:gd name="txL" fmla="*/ 0 w 423"/>
                <a:gd name="txT" fmla="*/ 0 h 319"/>
                <a:gd name="txR" fmla="*/ 423 w 423"/>
                <a:gd name="txB" fmla="*/ 319 h 319"/>
              </a:gdLst>
              <a:ahLst/>
              <a:cxnLst>
                <a:cxn ang="0">
                  <a:pos x="306" y="13"/>
                </a:cxn>
                <a:cxn ang="0">
                  <a:pos x="312" y="20"/>
                </a:cxn>
                <a:cxn ang="0">
                  <a:pos x="298" y="27"/>
                </a:cxn>
                <a:cxn ang="0">
                  <a:pos x="272" y="29"/>
                </a:cxn>
                <a:cxn ang="0">
                  <a:pos x="245" y="26"/>
                </a:cxn>
                <a:cxn ang="0">
                  <a:pos x="217" y="26"/>
                </a:cxn>
                <a:cxn ang="0">
                  <a:pos x="191" y="29"/>
                </a:cxn>
                <a:cxn ang="0">
                  <a:pos x="166" y="32"/>
                </a:cxn>
                <a:cxn ang="0">
                  <a:pos x="143" y="40"/>
                </a:cxn>
                <a:cxn ang="0">
                  <a:pos x="126" y="55"/>
                </a:cxn>
                <a:cxn ang="0">
                  <a:pos x="109" y="84"/>
                </a:cxn>
                <a:cxn ang="0">
                  <a:pos x="94" y="118"/>
                </a:cxn>
                <a:cxn ang="0">
                  <a:pos x="80" y="154"/>
                </a:cxn>
                <a:cxn ang="0">
                  <a:pos x="69" y="190"/>
                </a:cxn>
                <a:cxn ang="0">
                  <a:pos x="61" y="219"/>
                </a:cxn>
                <a:cxn ang="0">
                  <a:pos x="58" y="239"/>
                </a:cxn>
                <a:cxn ang="0">
                  <a:pos x="74" y="258"/>
                </a:cxn>
                <a:cxn ang="0">
                  <a:pos x="103" y="268"/>
                </a:cxn>
                <a:cxn ang="0">
                  <a:pos x="133" y="274"/>
                </a:cxn>
                <a:cxn ang="0">
                  <a:pos x="165" y="279"/>
                </a:cxn>
                <a:cxn ang="0">
                  <a:pos x="195" y="283"/>
                </a:cxn>
                <a:cxn ang="0">
                  <a:pos x="224" y="287"/>
                </a:cxn>
                <a:cxn ang="0">
                  <a:pos x="253" y="288"/>
                </a:cxn>
                <a:cxn ang="0">
                  <a:pos x="282" y="290"/>
                </a:cxn>
                <a:cxn ang="0">
                  <a:pos x="311" y="292"/>
                </a:cxn>
                <a:cxn ang="0">
                  <a:pos x="340" y="294"/>
                </a:cxn>
                <a:cxn ang="0">
                  <a:pos x="369" y="297"/>
                </a:cxn>
                <a:cxn ang="0">
                  <a:pos x="397" y="299"/>
                </a:cxn>
                <a:cxn ang="0">
                  <a:pos x="415" y="303"/>
                </a:cxn>
                <a:cxn ang="0">
                  <a:pos x="420" y="307"/>
                </a:cxn>
                <a:cxn ang="0">
                  <a:pos x="423" y="313"/>
                </a:cxn>
                <a:cxn ang="0">
                  <a:pos x="419" y="317"/>
                </a:cxn>
                <a:cxn ang="0">
                  <a:pos x="392" y="318"/>
                </a:cxn>
                <a:cxn ang="0">
                  <a:pos x="345" y="319"/>
                </a:cxn>
                <a:cxn ang="0">
                  <a:pos x="296" y="318"/>
                </a:cxn>
                <a:cxn ang="0">
                  <a:pos x="248" y="316"/>
                </a:cxn>
                <a:cxn ang="0">
                  <a:pos x="200" y="313"/>
                </a:cxn>
                <a:cxn ang="0">
                  <a:pos x="151" y="311"/>
                </a:cxn>
                <a:cxn ang="0">
                  <a:pos x="103" y="307"/>
                </a:cxn>
                <a:cxn ang="0">
                  <a:pos x="56" y="303"/>
                </a:cxn>
                <a:cxn ang="0">
                  <a:pos x="21" y="299"/>
                </a:cxn>
                <a:cxn ang="0">
                  <a:pos x="5" y="283"/>
                </a:cxn>
                <a:cxn ang="0">
                  <a:pos x="1" y="258"/>
                </a:cxn>
                <a:cxn ang="0">
                  <a:pos x="21" y="201"/>
                </a:cxn>
                <a:cxn ang="0">
                  <a:pos x="40" y="144"/>
                </a:cxn>
                <a:cxn ang="0">
                  <a:pos x="61" y="89"/>
                </a:cxn>
                <a:cxn ang="0">
                  <a:pos x="87" y="35"/>
                </a:cxn>
                <a:cxn ang="0">
                  <a:pos x="122" y="6"/>
                </a:cxn>
                <a:cxn ang="0">
                  <a:pos x="167" y="0"/>
                </a:cxn>
                <a:cxn ang="0">
                  <a:pos x="216" y="2"/>
                </a:cxn>
                <a:cxn ang="0">
                  <a:pos x="263" y="6"/>
                </a:cxn>
              </a:cxnLst>
              <a:rect l="txL" t="txT" r="txR" b="txB"/>
              <a:pathLst>
                <a:path w="423" h="319">
                  <a:moveTo>
                    <a:pt x="301" y="11"/>
                  </a:moveTo>
                  <a:lnTo>
                    <a:pt x="306" y="13"/>
                  </a:lnTo>
                  <a:lnTo>
                    <a:pt x="309" y="16"/>
                  </a:lnTo>
                  <a:lnTo>
                    <a:pt x="312" y="20"/>
                  </a:lnTo>
                  <a:lnTo>
                    <a:pt x="311" y="24"/>
                  </a:lnTo>
                  <a:lnTo>
                    <a:pt x="298" y="27"/>
                  </a:lnTo>
                  <a:lnTo>
                    <a:pt x="284" y="29"/>
                  </a:lnTo>
                  <a:lnTo>
                    <a:pt x="272" y="29"/>
                  </a:lnTo>
                  <a:lnTo>
                    <a:pt x="258" y="27"/>
                  </a:lnTo>
                  <a:lnTo>
                    <a:pt x="245" y="26"/>
                  </a:lnTo>
                  <a:lnTo>
                    <a:pt x="231" y="26"/>
                  </a:lnTo>
                  <a:lnTo>
                    <a:pt x="217" y="26"/>
                  </a:lnTo>
                  <a:lnTo>
                    <a:pt x="204" y="27"/>
                  </a:lnTo>
                  <a:lnTo>
                    <a:pt x="191" y="29"/>
                  </a:lnTo>
                  <a:lnTo>
                    <a:pt x="178" y="30"/>
                  </a:lnTo>
                  <a:lnTo>
                    <a:pt x="166" y="32"/>
                  </a:lnTo>
                  <a:lnTo>
                    <a:pt x="155" y="35"/>
                  </a:lnTo>
                  <a:lnTo>
                    <a:pt x="143" y="40"/>
                  </a:lnTo>
                  <a:lnTo>
                    <a:pt x="133" y="46"/>
                  </a:lnTo>
                  <a:lnTo>
                    <a:pt x="126" y="55"/>
                  </a:lnTo>
                  <a:lnTo>
                    <a:pt x="118" y="66"/>
                  </a:lnTo>
                  <a:lnTo>
                    <a:pt x="109" y="84"/>
                  </a:lnTo>
                  <a:lnTo>
                    <a:pt x="102" y="100"/>
                  </a:lnTo>
                  <a:lnTo>
                    <a:pt x="94" y="118"/>
                  </a:lnTo>
                  <a:lnTo>
                    <a:pt x="88" y="136"/>
                  </a:lnTo>
                  <a:lnTo>
                    <a:pt x="80" y="154"/>
                  </a:lnTo>
                  <a:lnTo>
                    <a:pt x="74" y="172"/>
                  </a:lnTo>
                  <a:lnTo>
                    <a:pt x="69" y="190"/>
                  </a:lnTo>
                  <a:lnTo>
                    <a:pt x="63" y="209"/>
                  </a:lnTo>
                  <a:lnTo>
                    <a:pt x="61" y="219"/>
                  </a:lnTo>
                  <a:lnTo>
                    <a:pt x="59" y="229"/>
                  </a:lnTo>
                  <a:lnTo>
                    <a:pt x="58" y="239"/>
                  </a:lnTo>
                  <a:lnTo>
                    <a:pt x="61" y="249"/>
                  </a:lnTo>
                  <a:lnTo>
                    <a:pt x="74" y="258"/>
                  </a:lnTo>
                  <a:lnTo>
                    <a:pt x="88" y="264"/>
                  </a:lnTo>
                  <a:lnTo>
                    <a:pt x="103" y="268"/>
                  </a:lnTo>
                  <a:lnTo>
                    <a:pt x="118" y="272"/>
                  </a:lnTo>
                  <a:lnTo>
                    <a:pt x="133" y="274"/>
                  </a:lnTo>
                  <a:lnTo>
                    <a:pt x="148" y="277"/>
                  </a:lnTo>
                  <a:lnTo>
                    <a:pt x="165" y="279"/>
                  </a:lnTo>
                  <a:lnTo>
                    <a:pt x="180" y="282"/>
                  </a:lnTo>
                  <a:lnTo>
                    <a:pt x="195" y="283"/>
                  </a:lnTo>
                  <a:lnTo>
                    <a:pt x="209" y="285"/>
                  </a:lnTo>
                  <a:lnTo>
                    <a:pt x="224" y="287"/>
                  </a:lnTo>
                  <a:lnTo>
                    <a:pt x="238" y="288"/>
                  </a:lnTo>
                  <a:lnTo>
                    <a:pt x="253" y="288"/>
                  </a:lnTo>
                  <a:lnTo>
                    <a:pt x="267" y="289"/>
                  </a:lnTo>
                  <a:lnTo>
                    <a:pt x="282" y="290"/>
                  </a:lnTo>
                  <a:lnTo>
                    <a:pt x="296" y="292"/>
                  </a:lnTo>
                  <a:lnTo>
                    <a:pt x="311" y="292"/>
                  </a:lnTo>
                  <a:lnTo>
                    <a:pt x="324" y="293"/>
                  </a:lnTo>
                  <a:lnTo>
                    <a:pt x="340" y="294"/>
                  </a:lnTo>
                  <a:lnTo>
                    <a:pt x="353" y="295"/>
                  </a:lnTo>
                  <a:lnTo>
                    <a:pt x="369" y="297"/>
                  </a:lnTo>
                  <a:lnTo>
                    <a:pt x="382" y="298"/>
                  </a:lnTo>
                  <a:lnTo>
                    <a:pt x="397" y="299"/>
                  </a:lnTo>
                  <a:lnTo>
                    <a:pt x="411" y="302"/>
                  </a:lnTo>
                  <a:lnTo>
                    <a:pt x="415" y="303"/>
                  </a:lnTo>
                  <a:lnTo>
                    <a:pt x="418" y="306"/>
                  </a:lnTo>
                  <a:lnTo>
                    <a:pt x="420" y="307"/>
                  </a:lnTo>
                  <a:lnTo>
                    <a:pt x="421" y="311"/>
                  </a:lnTo>
                  <a:lnTo>
                    <a:pt x="423" y="313"/>
                  </a:lnTo>
                  <a:lnTo>
                    <a:pt x="421" y="316"/>
                  </a:lnTo>
                  <a:lnTo>
                    <a:pt x="419" y="317"/>
                  </a:lnTo>
                  <a:lnTo>
                    <a:pt x="416" y="318"/>
                  </a:lnTo>
                  <a:lnTo>
                    <a:pt x="392" y="318"/>
                  </a:lnTo>
                  <a:lnTo>
                    <a:pt x="369" y="319"/>
                  </a:lnTo>
                  <a:lnTo>
                    <a:pt x="345" y="319"/>
                  </a:lnTo>
                  <a:lnTo>
                    <a:pt x="321" y="318"/>
                  </a:lnTo>
                  <a:lnTo>
                    <a:pt x="296" y="318"/>
                  </a:lnTo>
                  <a:lnTo>
                    <a:pt x="272" y="317"/>
                  </a:lnTo>
                  <a:lnTo>
                    <a:pt x="248" y="316"/>
                  </a:lnTo>
                  <a:lnTo>
                    <a:pt x="224" y="314"/>
                  </a:lnTo>
                  <a:lnTo>
                    <a:pt x="200" y="313"/>
                  </a:lnTo>
                  <a:lnTo>
                    <a:pt x="175" y="312"/>
                  </a:lnTo>
                  <a:lnTo>
                    <a:pt x="151" y="311"/>
                  </a:lnTo>
                  <a:lnTo>
                    <a:pt x="127" y="308"/>
                  </a:lnTo>
                  <a:lnTo>
                    <a:pt x="103" y="307"/>
                  </a:lnTo>
                  <a:lnTo>
                    <a:pt x="79" y="306"/>
                  </a:lnTo>
                  <a:lnTo>
                    <a:pt x="56" y="303"/>
                  </a:lnTo>
                  <a:lnTo>
                    <a:pt x="32" y="302"/>
                  </a:lnTo>
                  <a:lnTo>
                    <a:pt x="21" y="299"/>
                  </a:lnTo>
                  <a:lnTo>
                    <a:pt x="12" y="292"/>
                  </a:lnTo>
                  <a:lnTo>
                    <a:pt x="5" y="283"/>
                  </a:lnTo>
                  <a:lnTo>
                    <a:pt x="0" y="273"/>
                  </a:lnTo>
                  <a:lnTo>
                    <a:pt x="1" y="258"/>
                  </a:lnTo>
                  <a:lnTo>
                    <a:pt x="11" y="230"/>
                  </a:lnTo>
                  <a:lnTo>
                    <a:pt x="21" y="201"/>
                  </a:lnTo>
                  <a:lnTo>
                    <a:pt x="31" y="173"/>
                  </a:lnTo>
                  <a:lnTo>
                    <a:pt x="40" y="144"/>
                  </a:lnTo>
                  <a:lnTo>
                    <a:pt x="50" y="117"/>
                  </a:lnTo>
                  <a:lnTo>
                    <a:pt x="61" y="89"/>
                  </a:lnTo>
                  <a:lnTo>
                    <a:pt x="73" y="61"/>
                  </a:lnTo>
                  <a:lnTo>
                    <a:pt x="87" y="35"/>
                  </a:lnTo>
                  <a:lnTo>
                    <a:pt x="103" y="17"/>
                  </a:lnTo>
                  <a:lnTo>
                    <a:pt x="122" y="6"/>
                  </a:lnTo>
                  <a:lnTo>
                    <a:pt x="144" y="1"/>
                  </a:lnTo>
                  <a:lnTo>
                    <a:pt x="167" y="0"/>
                  </a:lnTo>
                  <a:lnTo>
                    <a:pt x="192" y="0"/>
                  </a:lnTo>
                  <a:lnTo>
                    <a:pt x="216" y="2"/>
                  </a:lnTo>
                  <a:lnTo>
                    <a:pt x="240" y="5"/>
                  </a:lnTo>
                  <a:lnTo>
                    <a:pt x="263" y="6"/>
                  </a:lnTo>
                  <a:lnTo>
                    <a:pt x="301" y="11"/>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1" name="未知"/>
            <p:cNvSpPr/>
            <p:nvPr/>
          </p:nvSpPr>
          <p:spPr>
            <a:xfrm>
              <a:off x="5" y="659"/>
              <a:ext cx="255" cy="205"/>
            </a:xfrm>
            <a:custGeom>
              <a:avLst/>
              <a:gdLst>
                <a:gd name="txL" fmla="*/ 0 w 509"/>
                <a:gd name="txT" fmla="*/ 0 h 412"/>
                <a:gd name="txR" fmla="*/ 509 w 509"/>
                <a:gd name="txB" fmla="*/ 412 h 412"/>
              </a:gdLst>
              <a:ahLst/>
              <a:cxnLst>
                <a:cxn ang="0">
                  <a:pos x="24" y="36"/>
                </a:cxn>
                <a:cxn ang="0">
                  <a:pos x="35" y="48"/>
                </a:cxn>
                <a:cxn ang="0">
                  <a:pos x="49" y="58"/>
                </a:cxn>
                <a:cxn ang="0">
                  <a:pos x="64" y="67"/>
                </a:cxn>
                <a:cxn ang="0">
                  <a:pos x="96" y="87"/>
                </a:cxn>
                <a:cxn ang="0">
                  <a:pos x="146" y="119"/>
                </a:cxn>
                <a:cxn ang="0">
                  <a:pos x="196" y="149"/>
                </a:cxn>
                <a:cxn ang="0">
                  <a:pos x="245" y="180"/>
                </a:cxn>
                <a:cxn ang="0">
                  <a:pos x="284" y="207"/>
                </a:cxn>
                <a:cxn ang="0">
                  <a:pos x="313" y="224"/>
                </a:cxn>
                <a:cxn ang="0">
                  <a:pos x="342" y="243"/>
                </a:cxn>
                <a:cxn ang="0">
                  <a:pos x="371" y="261"/>
                </a:cxn>
                <a:cxn ang="0">
                  <a:pos x="400" y="280"/>
                </a:cxn>
                <a:cxn ang="0">
                  <a:pos x="429" y="297"/>
                </a:cxn>
                <a:cxn ang="0">
                  <a:pos x="458" y="316"/>
                </a:cxn>
                <a:cxn ang="0">
                  <a:pos x="487" y="334"/>
                </a:cxn>
                <a:cxn ang="0">
                  <a:pos x="505" y="344"/>
                </a:cxn>
                <a:cxn ang="0">
                  <a:pos x="509" y="347"/>
                </a:cxn>
                <a:cxn ang="0">
                  <a:pos x="487" y="339"/>
                </a:cxn>
                <a:cxn ang="0">
                  <a:pos x="443" y="319"/>
                </a:cxn>
                <a:cxn ang="0">
                  <a:pos x="399" y="299"/>
                </a:cxn>
                <a:cxn ang="0">
                  <a:pos x="357" y="277"/>
                </a:cxn>
                <a:cxn ang="0">
                  <a:pos x="323" y="257"/>
                </a:cxn>
                <a:cxn ang="0">
                  <a:pos x="291" y="238"/>
                </a:cxn>
                <a:cxn ang="0">
                  <a:pos x="259" y="221"/>
                </a:cxn>
                <a:cxn ang="0">
                  <a:pos x="228" y="203"/>
                </a:cxn>
                <a:cxn ang="0">
                  <a:pos x="195" y="185"/>
                </a:cxn>
                <a:cxn ang="0">
                  <a:pos x="162" y="169"/>
                </a:cxn>
                <a:cxn ang="0">
                  <a:pos x="131" y="151"/>
                </a:cxn>
                <a:cxn ang="0">
                  <a:pos x="99" y="134"/>
                </a:cxn>
                <a:cxn ang="0">
                  <a:pos x="74" y="161"/>
                </a:cxn>
                <a:cxn ang="0">
                  <a:pos x="68" y="241"/>
                </a:cxn>
                <a:cxn ang="0">
                  <a:pos x="62" y="310"/>
                </a:cxn>
                <a:cxn ang="0">
                  <a:pos x="57" y="370"/>
                </a:cxn>
                <a:cxn ang="0">
                  <a:pos x="54" y="404"/>
                </a:cxn>
                <a:cxn ang="0">
                  <a:pos x="54" y="409"/>
                </a:cxn>
                <a:cxn ang="0">
                  <a:pos x="48" y="411"/>
                </a:cxn>
                <a:cxn ang="0">
                  <a:pos x="43" y="406"/>
                </a:cxn>
                <a:cxn ang="0">
                  <a:pos x="40" y="326"/>
                </a:cxn>
                <a:cxn ang="0">
                  <a:pos x="35" y="173"/>
                </a:cxn>
                <a:cxn ang="0">
                  <a:pos x="15" y="76"/>
                </a:cxn>
                <a:cxn ang="0">
                  <a:pos x="0" y="28"/>
                </a:cxn>
                <a:cxn ang="0">
                  <a:pos x="2" y="2"/>
                </a:cxn>
                <a:cxn ang="0">
                  <a:pos x="6" y="0"/>
                </a:cxn>
                <a:cxn ang="0">
                  <a:pos x="14" y="5"/>
                </a:cxn>
                <a:cxn ang="0">
                  <a:pos x="16" y="20"/>
                </a:cxn>
              </a:cxnLst>
              <a:rect l="txL" t="txT" r="txR" b="txB"/>
              <a:pathLst>
                <a:path w="509" h="412">
                  <a:moveTo>
                    <a:pt x="19" y="28"/>
                  </a:moveTo>
                  <a:lnTo>
                    <a:pt x="24" y="36"/>
                  </a:lnTo>
                  <a:lnTo>
                    <a:pt x="30" y="42"/>
                  </a:lnTo>
                  <a:lnTo>
                    <a:pt x="35" y="48"/>
                  </a:lnTo>
                  <a:lnTo>
                    <a:pt x="43" y="53"/>
                  </a:lnTo>
                  <a:lnTo>
                    <a:pt x="49" y="58"/>
                  </a:lnTo>
                  <a:lnTo>
                    <a:pt x="57" y="63"/>
                  </a:lnTo>
                  <a:lnTo>
                    <a:pt x="64" y="67"/>
                  </a:lnTo>
                  <a:lnTo>
                    <a:pt x="72" y="71"/>
                  </a:lnTo>
                  <a:lnTo>
                    <a:pt x="96" y="87"/>
                  </a:lnTo>
                  <a:lnTo>
                    <a:pt x="121" y="104"/>
                  </a:lnTo>
                  <a:lnTo>
                    <a:pt x="146" y="119"/>
                  </a:lnTo>
                  <a:lnTo>
                    <a:pt x="171" y="134"/>
                  </a:lnTo>
                  <a:lnTo>
                    <a:pt x="196" y="149"/>
                  </a:lnTo>
                  <a:lnTo>
                    <a:pt x="222" y="164"/>
                  </a:lnTo>
                  <a:lnTo>
                    <a:pt x="245" y="180"/>
                  </a:lnTo>
                  <a:lnTo>
                    <a:pt x="269" y="198"/>
                  </a:lnTo>
                  <a:lnTo>
                    <a:pt x="284" y="207"/>
                  </a:lnTo>
                  <a:lnTo>
                    <a:pt x="298" y="216"/>
                  </a:lnTo>
                  <a:lnTo>
                    <a:pt x="313" y="224"/>
                  </a:lnTo>
                  <a:lnTo>
                    <a:pt x="329" y="233"/>
                  </a:lnTo>
                  <a:lnTo>
                    <a:pt x="342" y="243"/>
                  </a:lnTo>
                  <a:lnTo>
                    <a:pt x="357" y="252"/>
                  </a:lnTo>
                  <a:lnTo>
                    <a:pt x="371" y="261"/>
                  </a:lnTo>
                  <a:lnTo>
                    <a:pt x="386" y="270"/>
                  </a:lnTo>
                  <a:lnTo>
                    <a:pt x="400" y="280"/>
                  </a:lnTo>
                  <a:lnTo>
                    <a:pt x="415" y="289"/>
                  </a:lnTo>
                  <a:lnTo>
                    <a:pt x="429" y="297"/>
                  </a:lnTo>
                  <a:lnTo>
                    <a:pt x="444" y="307"/>
                  </a:lnTo>
                  <a:lnTo>
                    <a:pt x="458" y="316"/>
                  </a:lnTo>
                  <a:lnTo>
                    <a:pt x="473" y="325"/>
                  </a:lnTo>
                  <a:lnTo>
                    <a:pt x="487" y="334"/>
                  </a:lnTo>
                  <a:lnTo>
                    <a:pt x="502" y="343"/>
                  </a:lnTo>
                  <a:lnTo>
                    <a:pt x="505" y="344"/>
                  </a:lnTo>
                  <a:lnTo>
                    <a:pt x="507" y="345"/>
                  </a:lnTo>
                  <a:lnTo>
                    <a:pt x="509" y="347"/>
                  </a:lnTo>
                  <a:lnTo>
                    <a:pt x="509" y="349"/>
                  </a:lnTo>
                  <a:lnTo>
                    <a:pt x="487" y="339"/>
                  </a:lnTo>
                  <a:lnTo>
                    <a:pt x="464" y="329"/>
                  </a:lnTo>
                  <a:lnTo>
                    <a:pt x="443" y="319"/>
                  </a:lnTo>
                  <a:lnTo>
                    <a:pt x="420" y="309"/>
                  </a:lnTo>
                  <a:lnTo>
                    <a:pt x="399" y="299"/>
                  </a:lnTo>
                  <a:lnTo>
                    <a:pt x="379" y="289"/>
                  </a:lnTo>
                  <a:lnTo>
                    <a:pt x="357" y="277"/>
                  </a:lnTo>
                  <a:lnTo>
                    <a:pt x="339" y="267"/>
                  </a:lnTo>
                  <a:lnTo>
                    <a:pt x="323" y="257"/>
                  </a:lnTo>
                  <a:lnTo>
                    <a:pt x="307" y="248"/>
                  </a:lnTo>
                  <a:lnTo>
                    <a:pt x="291" y="238"/>
                  </a:lnTo>
                  <a:lnTo>
                    <a:pt x="276" y="229"/>
                  </a:lnTo>
                  <a:lnTo>
                    <a:pt x="259" y="221"/>
                  </a:lnTo>
                  <a:lnTo>
                    <a:pt x="243" y="212"/>
                  </a:lnTo>
                  <a:lnTo>
                    <a:pt x="228" y="203"/>
                  </a:lnTo>
                  <a:lnTo>
                    <a:pt x="211" y="194"/>
                  </a:lnTo>
                  <a:lnTo>
                    <a:pt x="195" y="185"/>
                  </a:lnTo>
                  <a:lnTo>
                    <a:pt x="179" y="177"/>
                  </a:lnTo>
                  <a:lnTo>
                    <a:pt x="162" y="169"/>
                  </a:lnTo>
                  <a:lnTo>
                    <a:pt x="147" y="160"/>
                  </a:lnTo>
                  <a:lnTo>
                    <a:pt x="131" y="151"/>
                  </a:lnTo>
                  <a:lnTo>
                    <a:pt x="115" y="143"/>
                  </a:lnTo>
                  <a:lnTo>
                    <a:pt x="99" y="134"/>
                  </a:lnTo>
                  <a:lnTo>
                    <a:pt x="83" y="125"/>
                  </a:lnTo>
                  <a:lnTo>
                    <a:pt x="74" y="161"/>
                  </a:lnTo>
                  <a:lnTo>
                    <a:pt x="70" y="200"/>
                  </a:lnTo>
                  <a:lnTo>
                    <a:pt x="68" y="241"/>
                  </a:lnTo>
                  <a:lnTo>
                    <a:pt x="64" y="279"/>
                  </a:lnTo>
                  <a:lnTo>
                    <a:pt x="62" y="310"/>
                  </a:lnTo>
                  <a:lnTo>
                    <a:pt x="59" y="340"/>
                  </a:lnTo>
                  <a:lnTo>
                    <a:pt x="57" y="370"/>
                  </a:lnTo>
                  <a:lnTo>
                    <a:pt x="57" y="402"/>
                  </a:lnTo>
                  <a:lnTo>
                    <a:pt x="54" y="404"/>
                  </a:lnTo>
                  <a:lnTo>
                    <a:pt x="54" y="407"/>
                  </a:lnTo>
                  <a:lnTo>
                    <a:pt x="54" y="409"/>
                  </a:lnTo>
                  <a:lnTo>
                    <a:pt x="52" y="412"/>
                  </a:lnTo>
                  <a:lnTo>
                    <a:pt x="48" y="411"/>
                  </a:lnTo>
                  <a:lnTo>
                    <a:pt x="45" y="408"/>
                  </a:lnTo>
                  <a:lnTo>
                    <a:pt x="43" y="406"/>
                  </a:lnTo>
                  <a:lnTo>
                    <a:pt x="43" y="402"/>
                  </a:lnTo>
                  <a:lnTo>
                    <a:pt x="40" y="326"/>
                  </a:lnTo>
                  <a:lnTo>
                    <a:pt x="38" y="250"/>
                  </a:lnTo>
                  <a:lnTo>
                    <a:pt x="35" y="173"/>
                  </a:lnTo>
                  <a:lnTo>
                    <a:pt x="33" y="96"/>
                  </a:lnTo>
                  <a:lnTo>
                    <a:pt x="15" y="76"/>
                  </a:lnTo>
                  <a:lnTo>
                    <a:pt x="5" y="53"/>
                  </a:lnTo>
                  <a:lnTo>
                    <a:pt x="0" y="28"/>
                  </a:lnTo>
                  <a:lnTo>
                    <a:pt x="0" y="2"/>
                  </a:lnTo>
                  <a:lnTo>
                    <a:pt x="2" y="2"/>
                  </a:lnTo>
                  <a:lnTo>
                    <a:pt x="4" y="0"/>
                  </a:lnTo>
                  <a:lnTo>
                    <a:pt x="6" y="0"/>
                  </a:lnTo>
                  <a:lnTo>
                    <a:pt x="9" y="0"/>
                  </a:lnTo>
                  <a:lnTo>
                    <a:pt x="14" y="5"/>
                  </a:lnTo>
                  <a:lnTo>
                    <a:pt x="16" y="13"/>
                  </a:lnTo>
                  <a:lnTo>
                    <a:pt x="16" y="20"/>
                  </a:lnTo>
                  <a:lnTo>
                    <a:pt x="19" y="28"/>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2" name="未知"/>
            <p:cNvSpPr/>
            <p:nvPr/>
          </p:nvSpPr>
          <p:spPr>
            <a:xfrm>
              <a:off x="639" y="669"/>
              <a:ext cx="73" cy="117"/>
            </a:xfrm>
            <a:custGeom>
              <a:avLst/>
              <a:gdLst>
                <a:gd name="txL" fmla="*/ 0 w 148"/>
                <a:gd name="txT" fmla="*/ 0 h 234"/>
                <a:gd name="txR" fmla="*/ 148 w 148"/>
                <a:gd name="txB" fmla="*/ 234 h 234"/>
              </a:gdLst>
              <a:ahLst/>
              <a:cxnLst>
                <a:cxn ang="0">
                  <a:pos x="131" y="7"/>
                </a:cxn>
                <a:cxn ang="0">
                  <a:pos x="144" y="27"/>
                </a:cxn>
                <a:cxn ang="0">
                  <a:pos x="143" y="48"/>
                </a:cxn>
                <a:cxn ang="0">
                  <a:pos x="144" y="66"/>
                </a:cxn>
                <a:cxn ang="0">
                  <a:pos x="145" y="114"/>
                </a:cxn>
                <a:cxn ang="0">
                  <a:pos x="148" y="190"/>
                </a:cxn>
                <a:cxn ang="0">
                  <a:pos x="128" y="230"/>
                </a:cxn>
                <a:cxn ang="0">
                  <a:pos x="107" y="234"/>
                </a:cxn>
                <a:cxn ang="0">
                  <a:pos x="87" y="231"/>
                </a:cxn>
                <a:cxn ang="0">
                  <a:pos x="66" y="229"/>
                </a:cxn>
                <a:cxn ang="0">
                  <a:pos x="53" y="225"/>
                </a:cxn>
                <a:cxn ang="0">
                  <a:pos x="52" y="217"/>
                </a:cxn>
                <a:cxn ang="0">
                  <a:pos x="61" y="210"/>
                </a:cxn>
                <a:cxn ang="0">
                  <a:pos x="76" y="202"/>
                </a:cxn>
                <a:cxn ang="0">
                  <a:pos x="90" y="194"/>
                </a:cxn>
                <a:cxn ang="0">
                  <a:pos x="99" y="180"/>
                </a:cxn>
                <a:cxn ang="0">
                  <a:pos x="100" y="59"/>
                </a:cxn>
                <a:cxn ang="0">
                  <a:pos x="96" y="50"/>
                </a:cxn>
                <a:cxn ang="0">
                  <a:pos x="89" y="44"/>
                </a:cxn>
                <a:cxn ang="0">
                  <a:pos x="76" y="43"/>
                </a:cxn>
                <a:cxn ang="0">
                  <a:pos x="63" y="40"/>
                </a:cxn>
                <a:cxn ang="0">
                  <a:pos x="49" y="40"/>
                </a:cxn>
                <a:cxn ang="0">
                  <a:pos x="38" y="44"/>
                </a:cxn>
                <a:cxn ang="0">
                  <a:pos x="24" y="87"/>
                </a:cxn>
                <a:cxn ang="0">
                  <a:pos x="14" y="129"/>
                </a:cxn>
                <a:cxn ang="0">
                  <a:pos x="7" y="129"/>
                </a:cxn>
                <a:cxn ang="0">
                  <a:pos x="3" y="124"/>
                </a:cxn>
                <a:cxn ang="0">
                  <a:pos x="0" y="59"/>
                </a:cxn>
                <a:cxn ang="0">
                  <a:pos x="22" y="2"/>
                </a:cxn>
                <a:cxn ang="0">
                  <a:pos x="46" y="0"/>
                </a:cxn>
                <a:cxn ang="0">
                  <a:pos x="72" y="0"/>
                </a:cxn>
                <a:cxn ang="0">
                  <a:pos x="97" y="1"/>
                </a:cxn>
                <a:cxn ang="0">
                  <a:pos x="123" y="1"/>
                </a:cxn>
              </a:cxnLst>
              <a:rect l="txL" t="txT" r="txR" b="txB"/>
              <a:pathLst>
                <a:path w="148" h="234">
                  <a:moveTo>
                    <a:pt x="123" y="1"/>
                  </a:moveTo>
                  <a:lnTo>
                    <a:pt x="131" y="7"/>
                  </a:lnTo>
                  <a:lnTo>
                    <a:pt x="139" y="16"/>
                  </a:lnTo>
                  <a:lnTo>
                    <a:pt x="144" y="27"/>
                  </a:lnTo>
                  <a:lnTo>
                    <a:pt x="145" y="40"/>
                  </a:lnTo>
                  <a:lnTo>
                    <a:pt x="143" y="48"/>
                  </a:lnTo>
                  <a:lnTo>
                    <a:pt x="143" y="58"/>
                  </a:lnTo>
                  <a:lnTo>
                    <a:pt x="144" y="66"/>
                  </a:lnTo>
                  <a:lnTo>
                    <a:pt x="145" y="77"/>
                  </a:lnTo>
                  <a:lnTo>
                    <a:pt x="145" y="114"/>
                  </a:lnTo>
                  <a:lnTo>
                    <a:pt x="148" y="152"/>
                  </a:lnTo>
                  <a:lnTo>
                    <a:pt x="148" y="190"/>
                  </a:lnTo>
                  <a:lnTo>
                    <a:pt x="136" y="225"/>
                  </a:lnTo>
                  <a:lnTo>
                    <a:pt x="128" y="230"/>
                  </a:lnTo>
                  <a:lnTo>
                    <a:pt x="117" y="233"/>
                  </a:lnTo>
                  <a:lnTo>
                    <a:pt x="107" y="234"/>
                  </a:lnTo>
                  <a:lnTo>
                    <a:pt x="97" y="234"/>
                  </a:lnTo>
                  <a:lnTo>
                    <a:pt x="87" y="231"/>
                  </a:lnTo>
                  <a:lnTo>
                    <a:pt x="77" y="230"/>
                  </a:lnTo>
                  <a:lnTo>
                    <a:pt x="66" y="229"/>
                  </a:lnTo>
                  <a:lnTo>
                    <a:pt x="56" y="228"/>
                  </a:lnTo>
                  <a:lnTo>
                    <a:pt x="53" y="225"/>
                  </a:lnTo>
                  <a:lnTo>
                    <a:pt x="52" y="221"/>
                  </a:lnTo>
                  <a:lnTo>
                    <a:pt x="52" y="217"/>
                  </a:lnTo>
                  <a:lnTo>
                    <a:pt x="53" y="214"/>
                  </a:lnTo>
                  <a:lnTo>
                    <a:pt x="61" y="210"/>
                  </a:lnTo>
                  <a:lnTo>
                    <a:pt x="68" y="206"/>
                  </a:lnTo>
                  <a:lnTo>
                    <a:pt x="76" y="202"/>
                  </a:lnTo>
                  <a:lnTo>
                    <a:pt x="82" y="199"/>
                  </a:lnTo>
                  <a:lnTo>
                    <a:pt x="90" y="194"/>
                  </a:lnTo>
                  <a:lnTo>
                    <a:pt x="95" y="187"/>
                  </a:lnTo>
                  <a:lnTo>
                    <a:pt x="99" y="180"/>
                  </a:lnTo>
                  <a:lnTo>
                    <a:pt x="100" y="171"/>
                  </a:lnTo>
                  <a:lnTo>
                    <a:pt x="100" y="59"/>
                  </a:lnTo>
                  <a:lnTo>
                    <a:pt x="97" y="55"/>
                  </a:lnTo>
                  <a:lnTo>
                    <a:pt x="96" y="50"/>
                  </a:lnTo>
                  <a:lnTo>
                    <a:pt x="94" y="46"/>
                  </a:lnTo>
                  <a:lnTo>
                    <a:pt x="89" y="44"/>
                  </a:lnTo>
                  <a:lnTo>
                    <a:pt x="82" y="43"/>
                  </a:lnTo>
                  <a:lnTo>
                    <a:pt x="76" y="43"/>
                  </a:lnTo>
                  <a:lnTo>
                    <a:pt x="70" y="41"/>
                  </a:lnTo>
                  <a:lnTo>
                    <a:pt x="63" y="40"/>
                  </a:lnTo>
                  <a:lnTo>
                    <a:pt x="57" y="40"/>
                  </a:lnTo>
                  <a:lnTo>
                    <a:pt x="49" y="40"/>
                  </a:lnTo>
                  <a:lnTo>
                    <a:pt x="44" y="41"/>
                  </a:lnTo>
                  <a:lnTo>
                    <a:pt x="38" y="44"/>
                  </a:lnTo>
                  <a:lnTo>
                    <a:pt x="31" y="65"/>
                  </a:lnTo>
                  <a:lnTo>
                    <a:pt x="24" y="87"/>
                  </a:lnTo>
                  <a:lnTo>
                    <a:pt x="19" y="108"/>
                  </a:lnTo>
                  <a:lnTo>
                    <a:pt x="14" y="129"/>
                  </a:lnTo>
                  <a:lnTo>
                    <a:pt x="10" y="129"/>
                  </a:lnTo>
                  <a:lnTo>
                    <a:pt x="7" y="129"/>
                  </a:lnTo>
                  <a:lnTo>
                    <a:pt x="4" y="127"/>
                  </a:lnTo>
                  <a:lnTo>
                    <a:pt x="3" y="124"/>
                  </a:lnTo>
                  <a:lnTo>
                    <a:pt x="2" y="92"/>
                  </a:lnTo>
                  <a:lnTo>
                    <a:pt x="0" y="59"/>
                  </a:lnTo>
                  <a:lnTo>
                    <a:pt x="4" y="29"/>
                  </a:lnTo>
                  <a:lnTo>
                    <a:pt x="22" y="2"/>
                  </a:lnTo>
                  <a:lnTo>
                    <a:pt x="34" y="1"/>
                  </a:lnTo>
                  <a:lnTo>
                    <a:pt x="46" y="0"/>
                  </a:lnTo>
                  <a:lnTo>
                    <a:pt x="58" y="0"/>
                  </a:lnTo>
                  <a:lnTo>
                    <a:pt x="72" y="0"/>
                  </a:lnTo>
                  <a:lnTo>
                    <a:pt x="85" y="1"/>
                  </a:lnTo>
                  <a:lnTo>
                    <a:pt x="97" y="1"/>
                  </a:lnTo>
                  <a:lnTo>
                    <a:pt x="110" y="1"/>
                  </a:lnTo>
                  <a:lnTo>
                    <a:pt x="123" y="1"/>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3" name="未知"/>
            <p:cNvSpPr/>
            <p:nvPr/>
          </p:nvSpPr>
          <p:spPr>
            <a:xfrm>
              <a:off x="567" y="679"/>
              <a:ext cx="30" cy="24"/>
            </a:xfrm>
            <a:custGeom>
              <a:avLst/>
              <a:gdLst>
                <a:gd name="txL" fmla="*/ 0 w 59"/>
                <a:gd name="txT" fmla="*/ 0 h 47"/>
                <a:gd name="txR" fmla="*/ 59 w 59"/>
                <a:gd name="txB" fmla="*/ 47 h 47"/>
              </a:gdLst>
              <a:ahLst/>
              <a:cxnLst>
                <a:cxn ang="0">
                  <a:pos x="30" y="5"/>
                </a:cxn>
                <a:cxn ang="0">
                  <a:pos x="30" y="11"/>
                </a:cxn>
                <a:cxn ang="0">
                  <a:pos x="29" y="16"/>
                </a:cxn>
                <a:cxn ang="0">
                  <a:pos x="26" y="21"/>
                </a:cxn>
                <a:cxn ang="0">
                  <a:pos x="30" y="25"/>
                </a:cxn>
                <a:cxn ang="0">
                  <a:pos x="36" y="27"/>
                </a:cxn>
                <a:cxn ang="0">
                  <a:pos x="44" y="27"/>
                </a:cxn>
                <a:cxn ang="0">
                  <a:pos x="51" y="27"/>
                </a:cxn>
                <a:cxn ang="0">
                  <a:pos x="59" y="30"/>
                </a:cxn>
                <a:cxn ang="0">
                  <a:pos x="59" y="35"/>
                </a:cxn>
                <a:cxn ang="0">
                  <a:pos x="58" y="40"/>
                </a:cxn>
                <a:cxn ang="0">
                  <a:pos x="55" y="44"/>
                </a:cxn>
                <a:cxn ang="0">
                  <a:pos x="51" y="46"/>
                </a:cxn>
                <a:cxn ang="0">
                  <a:pos x="46" y="46"/>
                </a:cxn>
                <a:cxn ang="0">
                  <a:pos x="40" y="46"/>
                </a:cxn>
                <a:cxn ang="0">
                  <a:pos x="35" y="46"/>
                </a:cxn>
                <a:cxn ang="0">
                  <a:pos x="29" y="47"/>
                </a:cxn>
                <a:cxn ang="0">
                  <a:pos x="23" y="47"/>
                </a:cxn>
                <a:cxn ang="0">
                  <a:pos x="18" y="46"/>
                </a:cxn>
                <a:cxn ang="0">
                  <a:pos x="11" y="46"/>
                </a:cxn>
                <a:cxn ang="0">
                  <a:pos x="6" y="45"/>
                </a:cxn>
                <a:cxn ang="0">
                  <a:pos x="4" y="39"/>
                </a:cxn>
                <a:cxn ang="0">
                  <a:pos x="1" y="32"/>
                </a:cxn>
                <a:cxn ang="0">
                  <a:pos x="0" y="25"/>
                </a:cxn>
                <a:cxn ang="0">
                  <a:pos x="1" y="17"/>
                </a:cxn>
                <a:cxn ang="0">
                  <a:pos x="4" y="12"/>
                </a:cxn>
                <a:cxn ang="0">
                  <a:pos x="7" y="8"/>
                </a:cxn>
                <a:cxn ang="0">
                  <a:pos x="11" y="3"/>
                </a:cxn>
                <a:cxn ang="0">
                  <a:pos x="16" y="0"/>
                </a:cxn>
                <a:cxn ang="0">
                  <a:pos x="20" y="0"/>
                </a:cxn>
                <a:cxn ang="0">
                  <a:pos x="24" y="0"/>
                </a:cxn>
                <a:cxn ang="0">
                  <a:pos x="26" y="2"/>
                </a:cxn>
                <a:cxn ang="0">
                  <a:pos x="30" y="5"/>
                </a:cxn>
              </a:cxnLst>
              <a:rect l="txL" t="txT" r="txR" b="txB"/>
              <a:pathLst>
                <a:path w="59" h="47">
                  <a:moveTo>
                    <a:pt x="30" y="5"/>
                  </a:moveTo>
                  <a:lnTo>
                    <a:pt x="30" y="11"/>
                  </a:lnTo>
                  <a:lnTo>
                    <a:pt x="29" y="16"/>
                  </a:lnTo>
                  <a:lnTo>
                    <a:pt x="26" y="21"/>
                  </a:lnTo>
                  <a:lnTo>
                    <a:pt x="30" y="25"/>
                  </a:lnTo>
                  <a:lnTo>
                    <a:pt x="36" y="27"/>
                  </a:lnTo>
                  <a:lnTo>
                    <a:pt x="44" y="27"/>
                  </a:lnTo>
                  <a:lnTo>
                    <a:pt x="51" y="27"/>
                  </a:lnTo>
                  <a:lnTo>
                    <a:pt x="59" y="30"/>
                  </a:lnTo>
                  <a:lnTo>
                    <a:pt x="59" y="35"/>
                  </a:lnTo>
                  <a:lnTo>
                    <a:pt x="58" y="40"/>
                  </a:lnTo>
                  <a:lnTo>
                    <a:pt x="55" y="44"/>
                  </a:lnTo>
                  <a:lnTo>
                    <a:pt x="51" y="46"/>
                  </a:lnTo>
                  <a:lnTo>
                    <a:pt x="46" y="46"/>
                  </a:lnTo>
                  <a:lnTo>
                    <a:pt x="40" y="46"/>
                  </a:lnTo>
                  <a:lnTo>
                    <a:pt x="35" y="46"/>
                  </a:lnTo>
                  <a:lnTo>
                    <a:pt x="29" y="47"/>
                  </a:lnTo>
                  <a:lnTo>
                    <a:pt x="23" y="47"/>
                  </a:lnTo>
                  <a:lnTo>
                    <a:pt x="18" y="46"/>
                  </a:lnTo>
                  <a:lnTo>
                    <a:pt x="11" y="46"/>
                  </a:lnTo>
                  <a:lnTo>
                    <a:pt x="6" y="45"/>
                  </a:lnTo>
                  <a:lnTo>
                    <a:pt x="4" y="39"/>
                  </a:lnTo>
                  <a:lnTo>
                    <a:pt x="1" y="32"/>
                  </a:lnTo>
                  <a:lnTo>
                    <a:pt x="0" y="25"/>
                  </a:lnTo>
                  <a:lnTo>
                    <a:pt x="1" y="17"/>
                  </a:lnTo>
                  <a:lnTo>
                    <a:pt x="4" y="12"/>
                  </a:lnTo>
                  <a:lnTo>
                    <a:pt x="7" y="8"/>
                  </a:lnTo>
                  <a:lnTo>
                    <a:pt x="11" y="3"/>
                  </a:lnTo>
                  <a:lnTo>
                    <a:pt x="16" y="0"/>
                  </a:lnTo>
                  <a:lnTo>
                    <a:pt x="20" y="0"/>
                  </a:lnTo>
                  <a:lnTo>
                    <a:pt x="24" y="0"/>
                  </a:lnTo>
                  <a:lnTo>
                    <a:pt x="26" y="2"/>
                  </a:lnTo>
                  <a:lnTo>
                    <a:pt x="30" y="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4" name="未知"/>
            <p:cNvSpPr/>
            <p:nvPr/>
          </p:nvSpPr>
          <p:spPr>
            <a:xfrm>
              <a:off x="561" y="703"/>
              <a:ext cx="32" cy="23"/>
            </a:xfrm>
            <a:custGeom>
              <a:avLst/>
              <a:gdLst>
                <a:gd name="txL" fmla="*/ 0 w 62"/>
                <a:gd name="txT" fmla="*/ 0 h 47"/>
                <a:gd name="txR" fmla="*/ 62 w 62"/>
                <a:gd name="txB" fmla="*/ 47 h 47"/>
              </a:gdLst>
              <a:ahLst/>
              <a:cxnLst>
                <a:cxn ang="0">
                  <a:pos x="21" y="7"/>
                </a:cxn>
                <a:cxn ang="0">
                  <a:pos x="21" y="12"/>
                </a:cxn>
                <a:cxn ang="0">
                  <a:pos x="22" y="16"/>
                </a:cxn>
                <a:cxn ang="0">
                  <a:pos x="23" y="19"/>
                </a:cxn>
                <a:cxn ang="0">
                  <a:pos x="25" y="23"/>
                </a:cxn>
                <a:cxn ang="0">
                  <a:pos x="30" y="24"/>
                </a:cxn>
                <a:cxn ang="0">
                  <a:pos x="36" y="26"/>
                </a:cxn>
                <a:cxn ang="0">
                  <a:pos x="42" y="26"/>
                </a:cxn>
                <a:cxn ang="0">
                  <a:pos x="49" y="27"/>
                </a:cxn>
                <a:cxn ang="0">
                  <a:pos x="54" y="29"/>
                </a:cxn>
                <a:cxn ang="0">
                  <a:pos x="57" y="32"/>
                </a:cxn>
                <a:cxn ang="0">
                  <a:pos x="61" y="37"/>
                </a:cxn>
                <a:cxn ang="0">
                  <a:pos x="62" y="43"/>
                </a:cxn>
                <a:cxn ang="0">
                  <a:pos x="57" y="46"/>
                </a:cxn>
                <a:cxn ang="0">
                  <a:pos x="51" y="47"/>
                </a:cxn>
                <a:cxn ang="0">
                  <a:pos x="46" y="47"/>
                </a:cxn>
                <a:cxn ang="0">
                  <a:pos x="40" y="47"/>
                </a:cxn>
                <a:cxn ang="0">
                  <a:pos x="34" y="47"/>
                </a:cxn>
                <a:cxn ang="0">
                  <a:pos x="27" y="47"/>
                </a:cxn>
                <a:cxn ang="0">
                  <a:pos x="22" y="47"/>
                </a:cxn>
                <a:cxn ang="0">
                  <a:pos x="16" y="47"/>
                </a:cxn>
                <a:cxn ang="0">
                  <a:pos x="11" y="46"/>
                </a:cxn>
                <a:cxn ang="0">
                  <a:pos x="6" y="43"/>
                </a:cxn>
                <a:cxn ang="0">
                  <a:pos x="2" y="41"/>
                </a:cxn>
                <a:cxn ang="0">
                  <a:pos x="0" y="36"/>
                </a:cxn>
                <a:cxn ang="0">
                  <a:pos x="1" y="26"/>
                </a:cxn>
                <a:cxn ang="0">
                  <a:pos x="3" y="16"/>
                </a:cxn>
                <a:cxn ang="0">
                  <a:pos x="7" y="7"/>
                </a:cxn>
                <a:cxn ang="0">
                  <a:pos x="12" y="0"/>
                </a:cxn>
                <a:cxn ang="0">
                  <a:pos x="15" y="0"/>
                </a:cxn>
                <a:cxn ang="0">
                  <a:pos x="18" y="2"/>
                </a:cxn>
                <a:cxn ang="0">
                  <a:pos x="20" y="4"/>
                </a:cxn>
                <a:cxn ang="0">
                  <a:pos x="21" y="7"/>
                </a:cxn>
              </a:cxnLst>
              <a:rect l="txL" t="txT" r="txR" b="txB"/>
              <a:pathLst>
                <a:path w="62" h="47">
                  <a:moveTo>
                    <a:pt x="21" y="7"/>
                  </a:moveTo>
                  <a:lnTo>
                    <a:pt x="21" y="12"/>
                  </a:lnTo>
                  <a:lnTo>
                    <a:pt x="22" y="16"/>
                  </a:lnTo>
                  <a:lnTo>
                    <a:pt x="23" y="19"/>
                  </a:lnTo>
                  <a:lnTo>
                    <a:pt x="25" y="23"/>
                  </a:lnTo>
                  <a:lnTo>
                    <a:pt x="30" y="24"/>
                  </a:lnTo>
                  <a:lnTo>
                    <a:pt x="36" y="26"/>
                  </a:lnTo>
                  <a:lnTo>
                    <a:pt x="42" y="26"/>
                  </a:lnTo>
                  <a:lnTo>
                    <a:pt x="49" y="27"/>
                  </a:lnTo>
                  <a:lnTo>
                    <a:pt x="54" y="29"/>
                  </a:lnTo>
                  <a:lnTo>
                    <a:pt x="57" y="32"/>
                  </a:lnTo>
                  <a:lnTo>
                    <a:pt x="61" y="37"/>
                  </a:lnTo>
                  <a:lnTo>
                    <a:pt x="62" y="43"/>
                  </a:lnTo>
                  <a:lnTo>
                    <a:pt x="57" y="46"/>
                  </a:lnTo>
                  <a:lnTo>
                    <a:pt x="51" y="47"/>
                  </a:lnTo>
                  <a:lnTo>
                    <a:pt x="46" y="47"/>
                  </a:lnTo>
                  <a:lnTo>
                    <a:pt x="40" y="47"/>
                  </a:lnTo>
                  <a:lnTo>
                    <a:pt x="34" y="47"/>
                  </a:lnTo>
                  <a:lnTo>
                    <a:pt x="27" y="47"/>
                  </a:lnTo>
                  <a:lnTo>
                    <a:pt x="22" y="47"/>
                  </a:lnTo>
                  <a:lnTo>
                    <a:pt x="16" y="47"/>
                  </a:lnTo>
                  <a:lnTo>
                    <a:pt x="11" y="46"/>
                  </a:lnTo>
                  <a:lnTo>
                    <a:pt x="6" y="43"/>
                  </a:lnTo>
                  <a:lnTo>
                    <a:pt x="2" y="41"/>
                  </a:lnTo>
                  <a:lnTo>
                    <a:pt x="0" y="36"/>
                  </a:lnTo>
                  <a:lnTo>
                    <a:pt x="1" y="26"/>
                  </a:lnTo>
                  <a:lnTo>
                    <a:pt x="3" y="16"/>
                  </a:lnTo>
                  <a:lnTo>
                    <a:pt x="7" y="7"/>
                  </a:lnTo>
                  <a:lnTo>
                    <a:pt x="12" y="0"/>
                  </a:lnTo>
                  <a:lnTo>
                    <a:pt x="15" y="0"/>
                  </a:lnTo>
                  <a:lnTo>
                    <a:pt x="18" y="2"/>
                  </a:lnTo>
                  <a:lnTo>
                    <a:pt x="20" y="4"/>
                  </a:lnTo>
                  <a:lnTo>
                    <a:pt x="21" y="7"/>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5" name="未知"/>
            <p:cNvSpPr/>
            <p:nvPr/>
          </p:nvSpPr>
          <p:spPr>
            <a:xfrm>
              <a:off x="496" y="707"/>
              <a:ext cx="267" cy="159"/>
            </a:xfrm>
            <a:custGeom>
              <a:avLst/>
              <a:gdLst>
                <a:gd name="txL" fmla="*/ 0 w 532"/>
                <a:gd name="txT" fmla="*/ 0 h 317"/>
                <a:gd name="txR" fmla="*/ 532 w 532"/>
                <a:gd name="txB" fmla="*/ 317 h 317"/>
              </a:gdLst>
              <a:ahLst/>
              <a:cxnLst>
                <a:cxn ang="0">
                  <a:pos x="477" y="23"/>
                </a:cxn>
                <a:cxn ang="0">
                  <a:pos x="493" y="66"/>
                </a:cxn>
                <a:cxn ang="0">
                  <a:pos x="507" y="109"/>
                </a:cxn>
                <a:cxn ang="0">
                  <a:pos x="522" y="153"/>
                </a:cxn>
                <a:cxn ang="0">
                  <a:pos x="532" y="199"/>
                </a:cxn>
                <a:cxn ang="0">
                  <a:pos x="529" y="248"/>
                </a:cxn>
                <a:cxn ang="0">
                  <a:pos x="521" y="285"/>
                </a:cxn>
                <a:cxn ang="0">
                  <a:pos x="505" y="304"/>
                </a:cxn>
                <a:cxn ang="0">
                  <a:pos x="485" y="315"/>
                </a:cxn>
                <a:cxn ang="0">
                  <a:pos x="464" y="317"/>
                </a:cxn>
                <a:cxn ang="0">
                  <a:pos x="443" y="317"/>
                </a:cxn>
                <a:cxn ang="0">
                  <a:pos x="420" y="317"/>
                </a:cxn>
                <a:cxn ang="0">
                  <a:pos x="385" y="315"/>
                </a:cxn>
                <a:cxn ang="0">
                  <a:pos x="339" y="311"/>
                </a:cxn>
                <a:cxn ang="0">
                  <a:pos x="292" y="307"/>
                </a:cxn>
                <a:cxn ang="0">
                  <a:pos x="244" y="304"/>
                </a:cxn>
                <a:cxn ang="0">
                  <a:pos x="198" y="301"/>
                </a:cxn>
                <a:cxn ang="0">
                  <a:pos x="150" y="297"/>
                </a:cxn>
                <a:cxn ang="0">
                  <a:pos x="103" y="295"/>
                </a:cxn>
                <a:cxn ang="0">
                  <a:pos x="57" y="294"/>
                </a:cxn>
                <a:cxn ang="0">
                  <a:pos x="23" y="291"/>
                </a:cxn>
                <a:cxn ang="0">
                  <a:pos x="10" y="276"/>
                </a:cxn>
                <a:cxn ang="0">
                  <a:pos x="0" y="248"/>
                </a:cxn>
                <a:cxn ang="0">
                  <a:pos x="4" y="210"/>
                </a:cxn>
                <a:cxn ang="0">
                  <a:pos x="11" y="190"/>
                </a:cxn>
                <a:cxn ang="0">
                  <a:pos x="18" y="192"/>
                </a:cxn>
                <a:cxn ang="0">
                  <a:pos x="23" y="214"/>
                </a:cxn>
                <a:cxn ang="0">
                  <a:pos x="35" y="255"/>
                </a:cxn>
                <a:cxn ang="0">
                  <a:pos x="72" y="268"/>
                </a:cxn>
                <a:cxn ang="0">
                  <a:pos x="109" y="273"/>
                </a:cxn>
                <a:cxn ang="0">
                  <a:pos x="148" y="275"/>
                </a:cxn>
                <a:cxn ang="0">
                  <a:pos x="189" y="275"/>
                </a:cxn>
                <a:cxn ang="0">
                  <a:pos x="224" y="275"/>
                </a:cxn>
                <a:cxn ang="0">
                  <a:pos x="254" y="275"/>
                </a:cxn>
                <a:cxn ang="0">
                  <a:pos x="284" y="276"/>
                </a:cxn>
                <a:cxn ang="0">
                  <a:pos x="315" y="277"/>
                </a:cxn>
                <a:cxn ang="0">
                  <a:pos x="344" y="277"/>
                </a:cxn>
                <a:cxn ang="0">
                  <a:pos x="374" y="277"/>
                </a:cxn>
                <a:cxn ang="0">
                  <a:pos x="404" y="276"/>
                </a:cxn>
                <a:cxn ang="0">
                  <a:pos x="434" y="275"/>
                </a:cxn>
                <a:cxn ang="0">
                  <a:pos x="462" y="268"/>
                </a:cxn>
                <a:cxn ang="0">
                  <a:pos x="478" y="251"/>
                </a:cxn>
                <a:cxn ang="0">
                  <a:pos x="488" y="228"/>
                </a:cxn>
                <a:cxn ang="0">
                  <a:pos x="493" y="203"/>
                </a:cxn>
                <a:cxn ang="0">
                  <a:pos x="487" y="144"/>
                </a:cxn>
                <a:cxn ang="0">
                  <a:pos x="466" y="52"/>
                </a:cxn>
                <a:cxn ang="0">
                  <a:pos x="462" y="2"/>
                </a:cxn>
                <a:cxn ang="0">
                  <a:pos x="467" y="2"/>
                </a:cxn>
              </a:cxnLst>
              <a:rect l="txL" t="txT" r="txR" b="txB"/>
              <a:pathLst>
                <a:path w="532" h="317">
                  <a:moveTo>
                    <a:pt x="469" y="2"/>
                  </a:moveTo>
                  <a:lnTo>
                    <a:pt x="477" y="23"/>
                  </a:lnTo>
                  <a:lnTo>
                    <a:pt x="486" y="44"/>
                  </a:lnTo>
                  <a:lnTo>
                    <a:pt x="493" y="66"/>
                  </a:lnTo>
                  <a:lnTo>
                    <a:pt x="501" y="87"/>
                  </a:lnTo>
                  <a:lnTo>
                    <a:pt x="507" y="109"/>
                  </a:lnTo>
                  <a:lnTo>
                    <a:pt x="515" y="131"/>
                  </a:lnTo>
                  <a:lnTo>
                    <a:pt x="522" y="153"/>
                  </a:lnTo>
                  <a:lnTo>
                    <a:pt x="529" y="174"/>
                  </a:lnTo>
                  <a:lnTo>
                    <a:pt x="532" y="199"/>
                  </a:lnTo>
                  <a:lnTo>
                    <a:pt x="531" y="224"/>
                  </a:lnTo>
                  <a:lnTo>
                    <a:pt x="529" y="248"/>
                  </a:lnTo>
                  <a:lnTo>
                    <a:pt x="525" y="272"/>
                  </a:lnTo>
                  <a:lnTo>
                    <a:pt x="521" y="285"/>
                  </a:lnTo>
                  <a:lnTo>
                    <a:pt x="514" y="295"/>
                  </a:lnTo>
                  <a:lnTo>
                    <a:pt x="505" y="304"/>
                  </a:lnTo>
                  <a:lnTo>
                    <a:pt x="495" y="311"/>
                  </a:lnTo>
                  <a:lnTo>
                    <a:pt x="485" y="315"/>
                  </a:lnTo>
                  <a:lnTo>
                    <a:pt x="474" y="316"/>
                  </a:lnTo>
                  <a:lnTo>
                    <a:pt x="464" y="317"/>
                  </a:lnTo>
                  <a:lnTo>
                    <a:pt x="454" y="317"/>
                  </a:lnTo>
                  <a:lnTo>
                    <a:pt x="443" y="317"/>
                  </a:lnTo>
                  <a:lnTo>
                    <a:pt x="432" y="317"/>
                  </a:lnTo>
                  <a:lnTo>
                    <a:pt x="420" y="317"/>
                  </a:lnTo>
                  <a:lnTo>
                    <a:pt x="409" y="317"/>
                  </a:lnTo>
                  <a:lnTo>
                    <a:pt x="385" y="315"/>
                  </a:lnTo>
                  <a:lnTo>
                    <a:pt x="362" y="312"/>
                  </a:lnTo>
                  <a:lnTo>
                    <a:pt x="339" y="311"/>
                  </a:lnTo>
                  <a:lnTo>
                    <a:pt x="315" y="309"/>
                  </a:lnTo>
                  <a:lnTo>
                    <a:pt x="292" y="307"/>
                  </a:lnTo>
                  <a:lnTo>
                    <a:pt x="268" y="305"/>
                  </a:lnTo>
                  <a:lnTo>
                    <a:pt x="244" y="304"/>
                  </a:lnTo>
                  <a:lnTo>
                    <a:pt x="221" y="302"/>
                  </a:lnTo>
                  <a:lnTo>
                    <a:pt x="198" y="301"/>
                  </a:lnTo>
                  <a:lnTo>
                    <a:pt x="174" y="299"/>
                  </a:lnTo>
                  <a:lnTo>
                    <a:pt x="150" y="297"/>
                  </a:lnTo>
                  <a:lnTo>
                    <a:pt x="127" y="296"/>
                  </a:lnTo>
                  <a:lnTo>
                    <a:pt x="103" y="295"/>
                  </a:lnTo>
                  <a:lnTo>
                    <a:pt x="79" y="295"/>
                  </a:lnTo>
                  <a:lnTo>
                    <a:pt x="57" y="294"/>
                  </a:lnTo>
                  <a:lnTo>
                    <a:pt x="33" y="292"/>
                  </a:lnTo>
                  <a:lnTo>
                    <a:pt x="23" y="291"/>
                  </a:lnTo>
                  <a:lnTo>
                    <a:pt x="15" y="285"/>
                  </a:lnTo>
                  <a:lnTo>
                    <a:pt x="10" y="276"/>
                  </a:lnTo>
                  <a:lnTo>
                    <a:pt x="4" y="267"/>
                  </a:lnTo>
                  <a:lnTo>
                    <a:pt x="0" y="248"/>
                  </a:lnTo>
                  <a:lnTo>
                    <a:pt x="0" y="229"/>
                  </a:lnTo>
                  <a:lnTo>
                    <a:pt x="4" y="210"/>
                  </a:lnTo>
                  <a:lnTo>
                    <a:pt x="9" y="192"/>
                  </a:lnTo>
                  <a:lnTo>
                    <a:pt x="11" y="190"/>
                  </a:lnTo>
                  <a:lnTo>
                    <a:pt x="15" y="190"/>
                  </a:lnTo>
                  <a:lnTo>
                    <a:pt x="18" y="192"/>
                  </a:lnTo>
                  <a:lnTo>
                    <a:pt x="20" y="193"/>
                  </a:lnTo>
                  <a:lnTo>
                    <a:pt x="23" y="214"/>
                  </a:lnTo>
                  <a:lnTo>
                    <a:pt x="26" y="236"/>
                  </a:lnTo>
                  <a:lnTo>
                    <a:pt x="35" y="255"/>
                  </a:lnTo>
                  <a:lnTo>
                    <a:pt x="54" y="265"/>
                  </a:lnTo>
                  <a:lnTo>
                    <a:pt x="72" y="268"/>
                  </a:lnTo>
                  <a:lnTo>
                    <a:pt x="91" y="271"/>
                  </a:lnTo>
                  <a:lnTo>
                    <a:pt x="109" y="273"/>
                  </a:lnTo>
                  <a:lnTo>
                    <a:pt x="128" y="275"/>
                  </a:lnTo>
                  <a:lnTo>
                    <a:pt x="148" y="275"/>
                  </a:lnTo>
                  <a:lnTo>
                    <a:pt x="169" y="275"/>
                  </a:lnTo>
                  <a:lnTo>
                    <a:pt x="189" y="275"/>
                  </a:lnTo>
                  <a:lnTo>
                    <a:pt x="209" y="275"/>
                  </a:lnTo>
                  <a:lnTo>
                    <a:pt x="224" y="275"/>
                  </a:lnTo>
                  <a:lnTo>
                    <a:pt x="239" y="275"/>
                  </a:lnTo>
                  <a:lnTo>
                    <a:pt x="254" y="275"/>
                  </a:lnTo>
                  <a:lnTo>
                    <a:pt x="269" y="276"/>
                  </a:lnTo>
                  <a:lnTo>
                    <a:pt x="284" y="276"/>
                  </a:lnTo>
                  <a:lnTo>
                    <a:pt x="300" y="276"/>
                  </a:lnTo>
                  <a:lnTo>
                    <a:pt x="315" y="277"/>
                  </a:lnTo>
                  <a:lnTo>
                    <a:pt x="330" y="277"/>
                  </a:lnTo>
                  <a:lnTo>
                    <a:pt x="344" y="277"/>
                  </a:lnTo>
                  <a:lnTo>
                    <a:pt x="359" y="277"/>
                  </a:lnTo>
                  <a:lnTo>
                    <a:pt x="374" y="277"/>
                  </a:lnTo>
                  <a:lnTo>
                    <a:pt x="389" y="277"/>
                  </a:lnTo>
                  <a:lnTo>
                    <a:pt x="404" y="276"/>
                  </a:lnTo>
                  <a:lnTo>
                    <a:pt x="419" y="276"/>
                  </a:lnTo>
                  <a:lnTo>
                    <a:pt x="434" y="275"/>
                  </a:lnTo>
                  <a:lnTo>
                    <a:pt x="449" y="273"/>
                  </a:lnTo>
                  <a:lnTo>
                    <a:pt x="462" y="268"/>
                  </a:lnTo>
                  <a:lnTo>
                    <a:pt x="471" y="261"/>
                  </a:lnTo>
                  <a:lnTo>
                    <a:pt x="478" y="251"/>
                  </a:lnTo>
                  <a:lnTo>
                    <a:pt x="485" y="239"/>
                  </a:lnTo>
                  <a:lnTo>
                    <a:pt x="488" y="228"/>
                  </a:lnTo>
                  <a:lnTo>
                    <a:pt x="491" y="216"/>
                  </a:lnTo>
                  <a:lnTo>
                    <a:pt x="493" y="203"/>
                  </a:lnTo>
                  <a:lnTo>
                    <a:pt x="496" y="190"/>
                  </a:lnTo>
                  <a:lnTo>
                    <a:pt x="487" y="144"/>
                  </a:lnTo>
                  <a:lnTo>
                    <a:pt x="476" y="98"/>
                  </a:lnTo>
                  <a:lnTo>
                    <a:pt x="466" y="52"/>
                  </a:lnTo>
                  <a:lnTo>
                    <a:pt x="461" y="3"/>
                  </a:lnTo>
                  <a:lnTo>
                    <a:pt x="462" y="2"/>
                  </a:lnTo>
                  <a:lnTo>
                    <a:pt x="464" y="0"/>
                  </a:lnTo>
                  <a:lnTo>
                    <a:pt x="467" y="2"/>
                  </a:lnTo>
                  <a:lnTo>
                    <a:pt x="469" y="2"/>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6" name="未知"/>
            <p:cNvSpPr/>
            <p:nvPr/>
          </p:nvSpPr>
          <p:spPr>
            <a:xfrm>
              <a:off x="556" y="729"/>
              <a:ext cx="31" cy="23"/>
            </a:xfrm>
            <a:custGeom>
              <a:avLst/>
              <a:gdLst>
                <a:gd name="txL" fmla="*/ 0 w 63"/>
                <a:gd name="txT" fmla="*/ 0 h 46"/>
                <a:gd name="txR" fmla="*/ 63 w 63"/>
                <a:gd name="txB" fmla="*/ 46 h 46"/>
              </a:gdLst>
              <a:ahLst/>
              <a:cxnLst>
                <a:cxn ang="0">
                  <a:pos x="24" y="5"/>
                </a:cxn>
                <a:cxn ang="0">
                  <a:pos x="23" y="12"/>
                </a:cxn>
                <a:cxn ang="0">
                  <a:pos x="24" y="17"/>
                </a:cxn>
                <a:cxn ang="0">
                  <a:pos x="28" y="20"/>
                </a:cxn>
                <a:cxn ang="0">
                  <a:pos x="34" y="22"/>
                </a:cxn>
                <a:cxn ang="0">
                  <a:pos x="43" y="22"/>
                </a:cxn>
                <a:cxn ang="0">
                  <a:pos x="51" y="22"/>
                </a:cxn>
                <a:cxn ang="0">
                  <a:pos x="58" y="24"/>
                </a:cxn>
                <a:cxn ang="0">
                  <a:pos x="63" y="32"/>
                </a:cxn>
                <a:cxn ang="0">
                  <a:pos x="57" y="38"/>
                </a:cxn>
                <a:cxn ang="0">
                  <a:pos x="49" y="43"/>
                </a:cxn>
                <a:cxn ang="0">
                  <a:pos x="39" y="46"/>
                </a:cxn>
                <a:cxn ang="0">
                  <a:pos x="29" y="46"/>
                </a:cxn>
                <a:cxn ang="0">
                  <a:pos x="20" y="46"/>
                </a:cxn>
                <a:cxn ang="0">
                  <a:pos x="13" y="43"/>
                </a:cxn>
                <a:cxn ang="0">
                  <a:pos x="5" y="39"/>
                </a:cxn>
                <a:cxn ang="0">
                  <a:pos x="0" y="32"/>
                </a:cxn>
                <a:cxn ang="0">
                  <a:pos x="0" y="23"/>
                </a:cxn>
                <a:cxn ang="0">
                  <a:pos x="3" y="14"/>
                </a:cxn>
                <a:cxn ang="0">
                  <a:pos x="7" y="8"/>
                </a:cxn>
                <a:cxn ang="0">
                  <a:pos x="12" y="2"/>
                </a:cxn>
                <a:cxn ang="0">
                  <a:pos x="15" y="0"/>
                </a:cxn>
                <a:cxn ang="0">
                  <a:pos x="19" y="2"/>
                </a:cxn>
                <a:cxn ang="0">
                  <a:pos x="22" y="3"/>
                </a:cxn>
                <a:cxn ang="0">
                  <a:pos x="24" y="5"/>
                </a:cxn>
              </a:cxnLst>
              <a:rect l="txL" t="txT" r="txR" b="txB"/>
              <a:pathLst>
                <a:path w="63" h="46">
                  <a:moveTo>
                    <a:pt x="24" y="5"/>
                  </a:moveTo>
                  <a:lnTo>
                    <a:pt x="23" y="12"/>
                  </a:lnTo>
                  <a:lnTo>
                    <a:pt x="24" y="17"/>
                  </a:lnTo>
                  <a:lnTo>
                    <a:pt x="28" y="20"/>
                  </a:lnTo>
                  <a:lnTo>
                    <a:pt x="34" y="22"/>
                  </a:lnTo>
                  <a:lnTo>
                    <a:pt x="43" y="22"/>
                  </a:lnTo>
                  <a:lnTo>
                    <a:pt x="51" y="22"/>
                  </a:lnTo>
                  <a:lnTo>
                    <a:pt x="58" y="24"/>
                  </a:lnTo>
                  <a:lnTo>
                    <a:pt x="63" y="32"/>
                  </a:lnTo>
                  <a:lnTo>
                    <a:pt x="57" y="38"/>
                  </a:lnTo>
                  <a:lnTo>
                    <a:pt x="49" y="43"/>
                  </a:lnTo>
                  <a:lnTo>
                    <a:pt x="39" y="46"/>
                  </a:lnTo>
                  <a:lnTo>
                    <a:pt x="29" y="46"/>
                  </a:lnTo>
                  <a:lnTo>
                    <a:pt x="20" y="46"/>
                  </a:lnTo>
                  <a:lnTo>
                    <a:pt x="13" y="43"/>
                  </a:lnTo>
                  <a:lnTo>
                    <a:pt x="5" y="39"/>
                  </a:lnTo>
                  <a:lnTo>
                    <a:pt x="0" y="32"/>
                  </a:lnTo>
                  <a:lnTo>
                    <a:pt x="0" y="23"/>
                  </a:lnTo>
                  <a:lnTo>
                    <a:pt x="3" y="14"/>
                  </a:lnTo>
                  <a:lnTo>
                    <a:pt x="7" y="8"/>
                  </a:lnTo>
                  <a:lnTo>
                    <a:pt x="12" y="2"/>
                  </a:lnTo>
                  <a:lnTo>
                    <a:pt x="15" y="0"/>
                  </a:lnTo>
                  <a:lnTo>
                    <a:pt x="19" y="2"/>
                  </a:lnTo>
                  <a:lnTo>
                    <a:pt x="22" y="3"/>
                  </a:lnTo>
                  <a:lnTo>
                    <a:pt x="24" y="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7" name="未知"/>
            <p:cNvSpPr/>
            <p:nvPr/>
          </p:nvSpPr>
          <p:spPr>
            <a:xfrm>
              <a:off x="682" y="827"/>
              <a:ext cx="416" cy="118"/>
            </a:xfrm>
            <a:custGeom>
              <a:avLst/>
              <a:gdLst>
                <a:gd name="txL" fmla="*/ 0 w 832"/>
                <a:gd name="txT" fmla="*/ 0 h 235"/>
                <a:gd name="txR" fmla="*/ 832 w 832"/>
                <a:gd name="txB" fmla="*/ 235 h 235"/>
              </a:gdLst>
              <a:ahLst/>
              <a:cxnLst>
                <a:cxn ang="0">
                  <a:pos x="832" y="51"/>
                </a:cxn>
                <a:cxn ang="0">
                  <a:pos x="821" y="127"/>
                </a:cxn>
                <a:cxn ang="0">
                  <a:pos x="819" y="170"/>
                </a:cxn>
                <a:cxn ang="0">
                  <a:pos x="815" y="177"/>
                </a:cxn>
                <a:cxn ang="0">
                  <a:pos x="805" y="175"/>
                </a:cxn>
                <a:cxn ang="0">
                  <a:pos x="800" y="153"/>
                </a:cxn>
                <a:cxn ang="0">
                  <a:pos x="797" y="122"/>
                </a:cxn>
                <a:cxn ang="0">
                  <a:pos x="790" y="84"/>
                </a:cxn>
                <a:cxn ang="0">
                  <a:pos x="763" y="64"/>
                </a:cxn>
                <a:cxn ang="0">
                  <a:pos x="735" y="61"/>
                </a:cxn>
                <a:cxn ang="0">
                  <a:pos x="708" y="68"/>
                </a:cxn>
                <a:cxn ang="0">
                  <a:pos x="679" y="76"/>
                </a:cxn>
                <a:cxn ang="0">
                  <a:pos x="636" y="88"/>
                </a:cxn>
                <a:cxn ang="0">
                  <a:pos x="577" y="103"/>
                </a:cxn>
                <a:cxn ang="0">
                  <a:pos x="516" y="117"/>
                </a:cxn>
                <a:cxn ang="0">
                  <a:pos x="456" y="131"/>
                </a:cxn>
                <a:cxn ang="0">
                  <a:pos x="396" y="144"/>
                </a:cxn>
                <a:cxn ang="0">
                  <a:pos x="336" y="158"/>
                </a:cxn>
                <a:cxn ang="0">
                  <a:pos x="276" y="173"/>
                </a:cxn>
                <a:cxn ang="0">
                  <a:pos x="217" y="189"/>
                </a:cxn>
                <a:cxn ang="0">
                  <a:pos x="165" y="202"/>
                </a:cxn>
                <a:cxn ang="0">
                  <a:pos x="124" y="212"/>
                </a:cxn>
                <a:cxn ang="0">
                  <a:pos x="82" y="223"/>
                </a:cxn>
                <a:cxn ang="0">
                  <a:pos x="39" y="231"/>
                </a:cxn>
                <a:cxn ang="0">
                  <a:pos x="13" y="234"/>
                </a:cxn>
                <a:cxn ang="0">
                  <a:pos x="3" y="229"/>
                </a:cxn>
                <a:cxn ang="0">
                  <a:pos x="7" y="221"/>
                </a:cxn>
                <a:cxn ang="0">
                  <a:pos x="19" y="216"/>
                </a:cxn>
                <a:cxn ang="0">
                  <a:pos x="32" y="211"/>
                </a:cxn>
                <a:cxn ang="0">
                  <a:pos x="46" y="209"/>
                </a:cxn>
                <a:cxn ang="0">
                  <a:pos x="92" y="196"/>
                </a:cxn>
                <a:cxn ang="0">
                  <a:pos x="171" y="173"/>
                </a:cxn>
                <a:cxn ang="0">
                  <a:pos x="251" y="149"/>
                </a:cxn>
                <a:cxn ang="0">
                  <a:pos x="330" y="127"/>
                </a:cxn>
                <a:cxn ang="0">
                  <a:pos x="409" y="104"/>
                </a:cxn>
                <a:cxn ang="0">
                  <a:pos x="489" y="80"/>
                </a:cxn>
                <a:cxn ang="0">
                  <a:pos x="568" y="58"/>
                </a:cxn>
                <a:cxn ang="0">
                  <a:pos x="646" y="34"/>
                </a:cxn>
                <a:cxn ang="0">
                  <a:pos x="701" y="17"/>
                </a:cxn>
                <a:cxn ang="0">
                  <a:pos x="733" y="10"/>
                </a:cxn>
                <a:cxn ang="0">
                  <a:pos x="766" y="2"/>
                </a:cxn>
                <a:cxn ang="0">
                  <a:pos x="800" y="0"/>
                </a:cxn>
                <a:cxn ang="0">
                  <a:pos x="826" y="15"/>
                </a:cxn>
              </a:cxnLst>
              <a:rect l="txL" t="txT" r="txR" b="txB"/>
              <a:pathLst>
                <a:path w="832" h="235">
                  <a:moveTo>
                    <a:pt x="826" y="15"/>
                  </a:moveTo>
                  <a:lnTo>
                    <a:pt x="832" y="51"/>
                  </a:lnTo>
                  <a:lnTo>
                    <a:pt x="829" y="89"/>
                  </a:lnTo>
                  <a:lnTo>
                    <a:pt x="821" y="127"/>
                  </a:lnTo>
                  <a:lnTo>
                    <a:pt x="820" y="166"/>
                  </a:lnTo>
                  <a:lnTo>
                    <a:pt x="819" y="170"/>
                  </a:lnTo>
                  <a:lnTo>
                    <a:pt x="817" y="173"/>
                  </a:lnTo>
                  <a:lnTo>
                    <a:pt x="815" y="177"/>
                  </a:lnTo>
                  <a:lnTo>
                    <a:pt x="812" y="180"/>
                  </a:lnTo>
                  <a:lnTo>
                    <a:pt x="805" y="175"/>
                  </a:lnTo>
                  <a:lnTo>
                    <a:pt x="801" y="165"/>
                  </a:lnTo>
                  <a:lnTo>
                    <a:pt x="800" y="153"/>
                  </a:lnTo>
                  <a:lnTo>
                    <a:pt x="798" y="142"/>
                  </a:lnTo>
                  <a:lnTo>
                    <a:pt x="797" y="122"/>
                  </a:lnTo>
                  <a:lnTo>
                    <a:pt x="796" y="102"/>
                  </a:lnTo>
                  <a:lnTo>
                    <a:pt x="790" y="84"/>
                  </a:lnTo>
                  <a:lnTo>
                    <a:pt x="777" y="70"/>
                  </a:lnTo>
                  <a:lnTo>
                    <a:pt x="763" y="64"/>
                  </a:lnTo>
                  <a:lnTo>
                    <a:pt x="749" y="61"/>
                  </a:lnTo>
                  <a:lnTo>
                    <a:pt x="735" y="61"/>
                  </a:lnTo>
                  <a:lnTo>
                    <a:pt x="722" y="64"/>
                  </a:lnTo>
                  <a:lnTo>
                    <a:pt x="708" y="68"/>
                  </a:lnTo>
                  <a:lnTo>
                    <a:pt x="693" y="73"/>
                  </a:lnTo>
                  <a:lnTo>
                    <a:pt x="679" y="76"/>
                  </a:lnTo>
                  <a:lnTo>
                    <a:pt x="665" y="79"/>
                  </a:lnTo>
                  <a:lnTo>
                    <a:pt x="636" y="88"/>
                  </a:lnTo>
                  <a:lnTo>
                    <a:pt x="606" y="95"/>
                  </a:lnTo>
                  <a:lnTo>
                    <a:pt x="577" y="103"/>
                  </a:lnTo>
                  <a:lnTo>
                    <a:pt x="547" y="110"/>
                  </a:lnTo>
                  <a:lnTo>
                    <a:pt x="516" y="117"/>
                  </a:lnTo>
                  <a:lnTo>
                    <a:pt x="486" y="124"/>
                  </a:lnTo>
                  <a:lnTo>
                    <a:pt x="456" y="131"/>
                  </a:lnTo>
                  <a:lnTo>
                    <a:pt x="426" y="138"/>
                  </a:lnTo>
                  <a:lnTo>
                    <a:pt x="396" y="144"/>
                  </a:lnTo>
                  <a:lnTo>
                    <a:pt x="365" y="151"/>
                  </a:lnTo>
                  <a:lnTo>
                    <a:pt x="336" y="158"/>
                  </a:lnTo>
                  <a:lnTo>
                    <a:pt x="306" y="166"/>
                  </a:lnTo>
                  <a:lnTo>
                    <a:pt x="276" y="173"/>
                  </a:lnTo>
                  <a:lnTo>
                    <a:pt x="246" y="181"/>
                  </a:lnTo>
                  <a:lnTo>
                    <a:pt x="217" y="189"/>
                  </a:lnTo>
                  <a:lnTo>
                    <a:pt x="187" y="197"/>
                  </a:lnTo>
                  <a:lnTo>
                    <a:pt x="165" y="202"/>
                  </a:lnTo>
                  <a:lnTo>
                    <a:pt x="145" y="207"/>
                  </a:lnTo>
                  <a:lnTo>
                    <a:pt x="124" y="212"/>
                  </a:lnTo>
                  <a:lnTo>
                    <a:pt x="103" y="217"/>
                  </a:lnTo>
                  <a:lnTo>
                    <a:pt x="82" y="223"/>
                  </a:lnTo>
                  <a:lnTo>
                    <a:pt x="61" y="228"/>
                  </a:lnTo>
                  <a:lnTo>
                    <a:pt x="39" y="231"/>
                  </a:lnTo>
                  <a:lnTo>
                    <a:pt x="18" y="235"/>
                  </a:lnTo>
                  <a:lnTo>
                    <a:pt x="13" y="234"/>
                  </a:lnTo>
                  <a:lnTo>
                    <a:pt x="8" y="233"/>
                  </a:lnTo>
                  <a:lnTo>
                    <a:pt x="3" y="229"/>
                  </a:lnTo>
                  <a:lnTo>
                    <a:pt x="0" y="224"/>
                  </a:lnTo>
                  <a:lnTo>
                    <a:pt x="7" y="221"/>
                  </a:lnTo>
                  <a:lnTo>
                    <a:pt x="13" y="219"/>
                  </a:lnTo>
                  <a:lnTo>
                    <a:pt x="19" y="216"/>
                  </a:lnTo>
                  <a:lnTo>
                    <a:pt x="25" y="214"/>
                  </a:lnTo>
                  <a:lnTo>
                    <a:pt x="32" y="211"/>
                  </a:lnTo>
                  <a:lnTo>
                    <a:pt x="39" y="210"/>
                  </a:lnTo>
                  <a:lnTo>
                    <a:pt x="46" y="209"/>
                  </a:lnTo>
                  <a:lnTo>
                    <a:pt x="53" y="207"/>
                  </a:lnTo>
                  <a:lnTo>
                    <a:pt x="92" y="196"/>
                  </a:lnTo>
                  <a:lnTo>
                    <a:pt x="132" y="185"/>
                  </a:lnTo>
                  <a:lnTo>
                    <a:pt x="171" y="173"/>
                  </a:lnTo>
                  <a:lnTo>
                    <a:pt x="212" y="162"/>
                  </a:lnTo>
                  <a:lnTo>
                    <a:pt x="251" y="149"/>
                  </a:lnTo>
                  <a:lnTo>
                    <a:pt x="291" y="138"/>
                  </a:lnTo>
                  <a:lnTo>
                    <a:pt x="330" y="127"/>
                  </a:lnTo>
                  <a:lnTo>
                    <a:pt x="370" y="116"/>
                  </a:lnTo>
                  <a:lnTo>
                    <a:pt x="409" y="104"/>
                  </a:lnTo>
                  <a:lnTo>
                    <a:pt x="450" y="93"/>
                  </a:lnTo>
                  <a:lnTo>
                    <a:pt x="489" y="80"/>
                  </a:lnTo>
                  <a:lnTo>
                    <a:pt x="528" y="69"/>
                  </a:lnTo>
                  <a:lnTo>
                    <a:pt x="568" y="58"/>
                  </a:lnTo>
                  <a:lnTo>
                    <a:pt x="607" y="45"/>
                  </a:lnTo>
                  <a:lnTo>
                    <a:pt x="646" y="34"/>
                  </a:lnTo>
                  <a:lnTo>
                    <a:pt x="685" y="21"/>
                  </a:lnTo>
                  <a:lnTo>
                    <a:pt x="701" y="17"/>
                  </a:lnTo>
                  <a:lnTo>
                    <a:pt x="718" y="14"/>
                  </a:lnTo>
                  <a:lnTo>
                    <a:pt x="733" y="10"/>
                  </a:lnTo>
                  <a:lnTo>
                    <a:pt x="749" y="6"/>
                  </a:lnTo>
                  <a:lnTo>
                    <a:pt x="766" y="2"/>
                  </a:lnTo>
                  <a:lnTo>
                    <a:pt x="782" y="1"/>
                  </a:lnTo>
                  <a:lnTo>
                    <a:pt x="800" y="0"/>
                  </a:lnTo>
                  <a:lnTo>
                    <a:pt x="816" y="2"/>
                  </a:lnTo>
                  <a:lnTo>
                    <a:pt x="826" y="15"/>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8" name="未知"/>
            <p:cNvSpPr/>
            <p:nvPr/>
          </p:nvSpPr>
          <p:spPr>
            <a:xfrm>
              <a:off x="656" y="936"/>
              <a:ext cx="344" cy="93"/>
            </a:xfrm>
            <a:custGeom>
              <a:avLst/>
              <a:gdLst>
                <a:gd name="txL" fmla="*/ 0 w 689"/>
                <a:gd name="txT" fmla="*/ 0 h 187"/>
                <a:gd name="txR" fmla="*/ 689 w 689"/>
                <a:gd name="txB" fmla="*/ 187 h 187"/>
              </a:gdLst>
              <a:ahLst/>
              <a:cxnLst>
                <a:cxn ang="0">
                  <a:pos x="686" y="12"/>
                </a:cxn>
                <a:cxn ang="0">
                  <a:pos x="624" y="30"/>
                </a:cxn>
                <a:cxn ang="0">
                  <a:pos x="562" y="48"/>
                </a:cxn>
                <a:cxn ang="0">
                  <a:pos x="499" y="67"/>
                </a:cxn>
                <a:cxn ang="0">
                  <a:pos x="437" y="86"/>
                </a:cxn>
                <a:cxn ang="0">
                  <a:pos x="374" y="103"/>
                </a:cxn>
                <a:cxn ang="0">
                  <a:pos x="311" y="120"/>
                </a:cxn>
                <a:cxn ang="0">
                  <a:pos x="247" y="137"/>
                </a:cxn>
                <a:cxn ang="0">
                  <a:pos x="184" y="153"/>
                </a:cxn>
                <a:cxn ang="0">
                  <a:pos x="143" y="164"/>
                </a:cxn>
                <a:cxn ang="0">
                  <a:pos x="99" y="171"/>
                </a:cxn>
                <a:cxn ang="0">
                  <a:pos x="56" y="179"/>
                </a:cxn>
                <a:cxn ang="0">
                  <a:pos x="13" y="187"/>
                </a:cxn>
                <a:cxn ang="0">
                  <a:pos x="5" y="185"/>
                </a:cxn>
                <a:cxn ang="0">
                  <a:pos x="0" y="180"/>
                </a:cxn>
                <a:cxn ang="0">
                  <a:pos x="5" y="163"/>
                </a:cxn>
                <a:cxn ang="0">
                  <a:pos x="22" y="153"/>
                </a:cxn>
                <a:cxn ang="0">
                  <a:pos x="47" y="144"/>
                </a:cxn>
                <a:cxn ang="0">
                  <a:pos x="72" y="137"/>
                </a:cxn>
                <a:cxn ang="0">
                  <a:pos x="99" y="132"/>
                </a:cxn>
                <a:cxn ang="0">
                  <a:pos x="125" y="127"/>
                </a:cxn>
                <a:cxn ang="0">
                  <a:pos x="151" y="122"/>
                </a:cxn>
                <a:cxn ang="0">
                  <a:pos x="178" y="117"/>
                </a:cxn>
                <a:cxn ang="0">
                  <a:pos x="203" y="111"/>
                </a:cxn>
                <a:cxn ang="0">
                  <a:pos x="228" y="102"/>
                </a:cxn>
                <a:cxn ang="0">
                  <a:pos x="285" y="91"/>
                </a:cxn>
                <a:cxn ang="0">
                  <a:pos x="342" y="78"/>
                </a:cxn>
                <a:cxn ang="0">
                  <a:pos x="398" y="64"/>
                </a:cxn>
                <a:cxn ang="0">
                  <a:pos x="454" y="51"/>
                </a:cxn>
                <a:cxn ang="0">
                  <a:pos x="509" y="38"/>
                </a:cxn>
                <a:cxn ang="0">
                  <a:pos x="566" y="24"/>
                </a:cxn>
                <a:cxn ang="0">
                  <a:pos x="622" y="12"/>
                </a:cxn>
                <a:cxn ang="0">
                  <a:pos x="679" y="0"/>
                </a:cxn>
                <a:cxn ang="0">
                  <a:pos x="684" y="0"/>
                </a:cxn>
                <a:cxn ang="0">
                  <a:pos x="689" y="4"/>
                </a:cxn>
              </a:cxnLst>
              <a:rect l="txL" t="txT" r="txR" b="txB"/>
              <a:pathLst>
                <a:path w="689" h="187">
                  <a:moveTo>
                    <a:pt x="689" y="4"/>
                  </a:moveTo>
                  <a:lnTo>
                    <a:pt x="686" y="12"/>
                  </a:lnTo>
                  <a:lnTo>
                    <a:pt x="655" y="20"/>
                  </a:lnTo>
                  <a:lnTo>
                    <a:pt x="624" y="30"/>
                  </a:lnTo>
                  <a:lnTo>
                    <a:pt x="593" y="39"/>
                  </a:lnTo>
                  <a:lnTo>
                    <a:pt x="562" y="48"/>
                  </a:lnTo>
                  <a:lnTo>
                    <a:pt x="530" y="58"/>
                  </a:lnTo>
                  <a:lnTo>
                    <a:pt x="499" y="67"/>
                  </a:lnTo>
                  <a:lnTo>
                    <a:pt x="467" y="76"/>
                  </a:lnTo>
                  <a:lnTo>
                    <a:pt x="437" y="86"/>
                  </a:lnTo>
                  <a:lnTo>
                    <a:pt x="406" y="95"/>
                  </a:lnTo>
                  <a:lnTo>
                    <a:pt x="374" y="103"/>
                  </a:lnTo>
                  <a:lnTo>
                    <a:pt x="343" y="112"/>
                  </a:lnTo>
                  <a:lnTo>
                    <a:pt x="311" y="120"/>
                  </a:lnTo>
                  <a:lnTo>
                    <a:pt x="280" y="129"/>
                  </a:lnTo>
                  <a:lnTo>
                    <a:pt x="247" y="137"/>
                  </a:lnTo>
                  <a:lnTo>
                    <a:pt x="216" y="145"/>
                  </a:lnTo>
                  <a:lnTo>
                    <a:pt x="184" y="153"/>
                  </a:lnTo>
                  <a:lnTo>
                    <a:pt x="163" y="159"/>
                  </a:lnTo>
                  <a:lnTo>
                    <a:pt x="143" y="164"/>
                  </a:lnTo>
                  <a:lnTo>
                    <a:pt x="120" y="168"/>
                  </a:lnTo>
                  <a:lnTo>
                    <a:pt x="99" y="171"/>
                  </a:lnTo>
                  <a:lnTo>
                    <a:pt x="77" y="175"/>
                  </a:lnTo>
                  <a:lnTo>
                    <a:pt x="56" y="179"/>
                  </a:lnTo>
                  <a:lnTo>
                    <a:pt x="34" y="183"/>
                  </a:lnTo>
                  <a:lnTo>
                    <a:pt x="13" y="187"/>
                  </a:lnTo>
                  <a:lnTo>
                    <a:pt x="9" y="185"/>
                  </a:lnTo>
                  <a:lnTo>
                    <a:pt x="5" y="185"/>
                  </a:lnTo>
                  <a:lnTo>
                    <a:pt x="2" y="183"/>
                  </a:lnTo>
                  <a:lnTo>
                    <a:pt x="0" y="180"/>
                  </a:lnTo>
                  <a:lnTo>
                    <a:pt x="0" y="169"/>
                  </a:lnTo>
                  <a:lnTo>
                    <a:pt x="5" y="163"/>
                  </a:lnTo>
                  <a:lnTo>
                    <a:pt x="14" y="158"/>
                  </a:lnTo>
                  <a:lnTo>
                    <a:pt x="22" y="153"/>
                  </a:lnTo>
                  <a:lnTo>
                    <a:pt x="34" y="148"/>
                  </a:lnTo>
                  <a:lnTo>
                    <a:pt x="47" y="144"/>
                  </a:lnTo>
                  <a:lnTo>
                    <a:pt x="60" y="141"/>
                  </a:lnTo>
                  <a:lnTo>
                    <a:pt x="72" y="137"/>
                  </a:lnTo>
                  <a:lnTo>
                    <a:pt x="86" y="135"/>
                  </a:lnTo>
                  <a:lnTo>
                    <a:pt x="99" y="132"/>
                  </a:lnTo>
                  <a:lnTo>
                    <a:pt x="112" y="130"/>
                  </a:lnTo>
                  <a:lnTo>
                    <a:pt x="125" y="127"/>
                  </a:lnTo>
                  <a:lnTo>
                    <a:pt x="138" y="125"/>
                  </a:lnTo>
                  <a:lnTo>
                    <a:pt x="151" y="122"/>
                  </a:lnTo>
                  <a:lnTo>
                    <a:pt x="164" y="120"/>
                  </a:lnTo>
                  <a:lnTo>
                    <a:pt x="178" y="117"/>
                  </a:lnTo>
                  <a:lnTo>
                    <a:pt x="190" y="114"/>
                  </a:lnTo>
                  <a:lnTo>
                    <a:pt x="203" y="111"/>
                  </a:lnTo>
                  <a:lnTo>
                    <a:pt x="216" y="107"/>
                  </a:lnTo>
                  <a:lnTo>
                    <a:pt x="228" y="102"/>
                  </a:lnTo>
                  <a:lnTo>
                    <a:pt x="257" y="97"/>
                  </a:lnTo>
                  <a:lnTo>
                    <a:pt x="285" y="91"/>
                  </a:lnTo>
                  <a:lnTo>
                    <a:pt x="314" y="85"/>
                  </a:lnTo>
                  <a:lnTo>
                    <a:pt x="342" y="78"/>
                  </a:lnTo>
                  <a:lnTo>
                    <a:pt x="369" y="72"/>
                  </a:lnTo>
                  <a:lnTo>
                    <a:pt x="398" y="64"/>
                  </a:lnTo>
                  <a:lnTo>
                    <a:pt x="426" y="58"/>
                  </a:lnTo>
                  <a:lnTo>
                    <a:pt x="454" y="51"/>
                  </a:lnTo>
                  <a:lnTo>
                    <a:pt x="481" y="44"/>
                  </a:lnTo>
                  <a:lnTo>
                    <a:pt x="509" y="38"/>
                  </a:lnTo>
                  <a:lnTo>
                    <a:pt x="538" y="30"/>
                  </a:lnTo>
                  <a:lnTo>
                    <a:pt x="566" y="24"/>
                  </a:lnTo>
                  <a:lnTo>
                    <a:pt x="593" y="18"/>
                  </a:lnTo>
                  <a:lnTo>
                    <a:pt x="622" y="12"/>
                  </a:lnTo>
                  <a:lnTo>
                    <a:pt x="650" y="5"/>
                  </a:lnTo>
                  <a:lnTo>
                    <a:pt x="679" y="0"/>
                  </a:lnTo>
                  <a:lnTo>
                    <a:pt x="681" y="0"/>
                  </a:lnTo>
                  <a:lnTo>
                    <a:pt x="684" y="0"/>
                  </a:lnTo>
                  <a:lnTo>
                    <a:pt x="686" y="1"/>
                  </a:lnTo>
                  <a:lnTo>
                    <a:pt x="689" y="4"/>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399" name="未知"/>
            <p:cNvSpPr/>
            <p:nvPr/>
          </p:nvSpPr>
          <p:spPr>
            <a:xfrm>
              <a:off x="576" y="948"/>
              <a:ext cx="70" cy="288"/>
            </a:xfrm>
            <a:custGeom>
              <a:avLst/>
              <a:gdLst>
                <a:gd name="txL" fmla="*/ 0 w 139"/>
                <a:gd name="txT" fmla="*/ 0 h 577"/>
                <a:gd name="txR" fmla="*/ 139 w 139"/>
                <a:gd name="txB" fmla="*/ 577 h 577"/>
              </a:gdLst>
              <a:ahLst/>
              <a:cxnLst>
                <a:cxn ang="0">
                  <a:pos x="137" y="35"/>
                </a:cxn>
                <a:cxn ang="0">
                  <a:pos x="137" y="88"/>
                </a:cxn>
                <a:cxn ang="0">
                  <a:pos x="135" y="125"/>
                </a:cxn>
                <a:cxn ang="0">
                  <a:pos x="129" y="146"/>
                </a:cxn>
                <a:cxn ang="0">
                  <a:pos x="115" y="157"/>
                </a:cxn>
                <a:cxn ang="0">
                  <a:pos x="104" y="161"/>
                </a:cxn>
                <a:cxn ang="0">
                  <a:pos x="93" y="161"/>
                </a:cxn>
                <a:cxn ang="0">
                  <a:pos x="80" y="160"/>
                </a:cxn>
                <a:cxn ang="0">
                  <a:pos x="70" y="156"/>
                </a:cxn>
                <a:cxn ang="0">
                  <a:pos x="62" y="152"/>
                </a:cxn>
                <a:cxn ang="0">
                  <a:pos x="52" y="160"/>
                </a:cxn>
                <a:cxn ang="0">
                  <a:pos x="42" y="355"/>
                </a:cxn>
                <a:cxn ang="0">
                  <a:pos x="35" y="549"/>
                </a:cxn>
                <a:cxn ang="0">
                  <a:pos x="33" y="563"/>
                </a:cxn>
                <a:cxn ang="0">
                  <a:pos x="28" y="577"/>
                </a:cxn>
                <a:cxn ang="0">
                  <a:pos x="18" y="573"/>
                </a:cxn>
                <a:cxn ang="0">
                  <a:pos x="13" y="562"/>
                </a:cxn>
                <a:cxn ang="0">
                  <a:pos x="3" y="419"/>
                </a:cxn>
                <a:cxn ang="0">
                  <a:pos x="0" y="275"/>
                </a:cxn>
                <a:cxn ang="0">
                  <a:pos x="2" y="208"/>
                </a:cxn>
                <a:cxn ang="0">
                  <a:pos x="5" y="142"/>
                </a:cxn>
                <a:cxn ang="0">
                  <a:pos x="10" y="121"/>
                </a:cxn>
                <a:cxn ang="0">
                  <a:pos x="23" y="105"/>
                </a:cxn>
                <a:cxn ang="0">
                  <a:pos x="36" y="102"/>
                </a:cxn>
                <a:cxn ang="0">
                  <a:pos x="49" y="105"/>
                </a:cxn>
                <a:cxn ang="0">
                  <a:pos x="59" y="111"/>
                </a:cxn>
                <a:cxn ang="0">
                  <a:pos x="69" y="115"/>
                </a:cxn>
                <a:cxn ang="0">
                  <a:pos x="81" y="115"/>
                </a:cxn>
                <a:cxn ang="0">
                  <a:pos x="93" y="115"/>
                </a:cxn>
                <a:cxn ang="0">
                  <a:pos x="104" y="93"/>
                </a:cxn>
                <a:cxn ang="0">
                  <a:pos x="107" y="68"/>
                </a:cxn>
                <a:cxn ang="0">
                  <a:pos x="112" y="33"/>
                </a:cxn>
                <a:cxn ang="0">
                  <a:pos x="123" y="0"/>
                </a:cxn>
                <a:cxn ang="0">
                  <a:pos x="133" y="3"/>
                </a:cxn>
                <a:cxn ang="0">
                  <a:pos x="139" y="10"/>
                </a:cxn>
              </a:cxnLst>
              <a:rect l="txL" t="txT" r="txR" b="txB"/>
              <a:pathLst>
                <a:path w="139" h="577">
                  <a:moveTo>
                    <a:pt x="139" y="10"/>
                  </a:moveTo>
                  <a:lnTo>
                    <a:pt x="137" y="35"/>
                  </a:lnTo>
                  <a:lnTo>
                    <a:pt x="137" y="62"/>
                  </a:lnTo>
                  <a:lnTo>
                    <a:pt x="137" y="88"/>
                  </a:lnTo>
                  <a:lnTo>
                    <a:pt x="134" y="113"/>
                  </a:lnTo>
                  <a:lnTo>
                    <a:pt x="135" y="125"/>
                  </a:lnTo>
                  <a:lnTo>
                    <a:pt x="134" y="136"/>
                  </a:lnTo>
                  <a:lnTo>
                    <a:pt x="129" y="146"/>
                  </a:lnTo>
                  <a:lnTo>
                    <a:pt x="122" y="155"/>
                  </a:lnTo>
                  <a:lnTo>
                    <a:pt x="115" y="157"/>
                  </a:lnTo>
                  <a:lnTo>
                    <a:pt x="110" y="160"/>
                  </a:lnTo>
                  <a:lnTo>
                    <a:pt x="104" y="161"/>
                  </a:lnTo>
                  <a:lnTo>
                    <a:pt x="98" y="161"/>
                  </a:lnTo>
                  <a:lnTo>
                    <a:pt x="93" y="161"/>
                  </a:lnTo>
                  <a:lnTo>
                    <a:pt x="86" y="161"/>
                  </a:lnTo>
                  <a:lnTo>
                    <a:pt x="80" y="160"/>
                  </a:lnTo>
                  <a:lnTo>
                    <a:pt x="74" y="157"/>
                  </a:lnTo>
                  <a:lnTo>
                    <a:pt x="70" y="156"/>
                  </a:lnTo>
                  <a:lnTo>
                    <a:pt x="66" y="154"/>
                  </a:lnTo>
                  <a:lnTo>
                    <a:pt x="62" y="152"/>
                  </a:lnTo>
                  <a:lnTo>
                    <a:pt x="57" y="151"/>
                  </a:lnTo>
                  <a:lnTo>
                    <a:pt x="52" y="160"/>
                  </a:lnTo>
                  <a:lnTo>
                    <a:pt x="46" y="257"/>
                  </a:lnTo>
                  <a:lnTo>
                    <a:pt x="42" y="355"/>
                  </a:lnTo>
                  <a:lnTo>
                    <a:pt x="39" y="453"/>
                  </a:lnTo>
                  <a:lnTo>
                    <a:pt x="35" y="549"/>
                  </a:lnTo>
                  <a:lnTo>
                    <a:pt x="33" y="557"/>
                  </a:lnTo>
                  <a:lnTo>
                    <a:pt x="33" y="563"/>
                  </a:lnTo>
                  <a:lnTo>
                    <a:pt x="32" y="570"/>
                  </a:lnTo>
                  <a:lnTo>
                    <a:pt x="28" y="577"/>
                  </a:lnTo>
                  <a:lnTo>
                    <a:pt x="22" y="577"/>
                  </a:lnTo>
                  <a:lnTo>
                    <a:pt x="18" y="573"/>
                  </a:lnTo>
                  <a:lnTo>
                    <a:pt x="16" y="567"/>
                  </a:lnTo>
                  <a:lnTo>
                    <a:pt x="13" y="562"/>
                  </a:lnTo>
                  <a:lnTo>
                    <a:pt x="7" y="491"/>
                  </a:lnTo>
                  <a:lnTo>
                    <a:pt x="3" y="419"/>
                  </a:lnTo>
                  <a:lnTo>
                    <a:pt x="1" y="348"/>
                  </a:lnTo>
                  <a:lnTo>
                    <a:pt x="0" y="275"/>
                  </a:lnTo>
                  <a:lnTo>
                    <a:pt x="1" y="242"/>
                  </a:lnTo>
                  <a:lnTo>
                    <a:pt x="2" y="208"/>
                  </a:lnTo>
                  <a:lnTo>
                    <a:pt x="3" y="174"/>
                  </a:lnTo>
                  <a:lnTo>
                    <a:pt x="5" y="142"/>
                  </a:lnTo>
                  <a:lnTo>
                    <a:pt x="7" y="131"/>
                  </a:lnTo>
                  <a:lnTo>
                    <a:pt x="10" y="121"/>
                  </a:lnTo>
                  <a:lnTo>
                    <a:pt x="15" y="111"/>
                  </a:lnTo>
                  <a:lnTo>
                    <a:pt x="23" y="105"/>
                  </a:lnTo>
                  <a:lnTo>
                    <a:pt x="30" y="103"/>
                  </a:lnTo>
                  <a:lnTo>
                    <a:pt x="36" y="102"/>
                  </a:lnTo>
                  <a:lnTo>
                    <a:pt x="42" y="103"/>
                  </a:lnTo>
                  <a:lnTo>
                    <a:pt x="49" y="105"/>
                  </a:lnTo>
                  <a:lnTo>
                    <a:pt x="54" y="108"/>
                  </a:lnTo>
                  <a:lnTo>
                    <a:pt x="59" y="111"/>
                  </a:lnTo>
                  <a:lnTo>
                    <a:pt x="64" y="113"/>
                  </a:lnTo>
                  <a:lnTo>
                    <a:pt x="69" y="115"/>
                  </a:lnTo>
                  <a:lnTo>
                    <a:pt x="75" y="115"/>
                  </a:lnTo>
                  <a:lnTo>
                    <a:pt x="81" y="115"/>
                  </a:lnTo>
                  <a:lnTo>
                    <a:pt x="86" y="115"/>
                  </a:lnTo>
                  <a:lnTo>
                    <a:pt x="93" y="115"/>
                  </a:lnTo>
                  <a:lnTo>
                    <a:pt x="101" y="105"/>
                  </a:lnTo>
                  <a:lnTo>
                    <a:pt x="104" y="93"/>
                  </a:lnTo>
                  <a:lnTo>
                    <a:pt x="104" y="79"/>
                  </a:lnTo>
                  <a:lnTo>
                    <a:pt x="107" y="68"/>
                  </a:lnTo>
                  <a:lnTo>
                    <a:pt x="109" y="50"/>
                  </a:lnTo>
                  <a:lnTo>
                    <a:pt x="112" y="33"/>
                  </a:lnTo>
                  <a:lnTo>
                    <a:pt x="115" y="17"/>
                  </a:lnTo>
                  <a:lnTo>
                    <a:pt x="123" y="0"/>
                  </a:lnTo>
                  <a:lnTo>
                    <a:pt x="128" y="0"/>
                  </a:lnTo>
                  <a:lnTo>
                    <a:pt x="133" y="3"/>
                  </a:lnTo>
                  <a:lnTo>
                    <a:pt x="137" y="5"/>
                  </a:lnTo>
                  <a:lnTo>
                    <a:pt x="139" y="10"/>
                  </a:lnTo>
                  <a:close/>
                </a:path>
              </a:pathLst>
            </a:custGeom>
            <a:solidFill>
              <a:srgbClr val="000000"/>
            </a:solidFill>
            <a:ln w="9525">
              <a:noFill/>
            </a:ln>
          </p:spPr>
          <p:txBody>
            <a:bodyPr/>
            <a:p>
              <a:endParaRPr lang="zh-CN" altLang="en-US" dirty="0">
                <a:latin typeface="黑体" panose="02010609060101010101" pitchFamily="49" charset="-122"/>
              </a:endParaRPr>
            </a:p>
          </p:txBody>
        </p:sp>
        <p:sp>
          <p:nvSpPr>
            <p:cNvPr id="142400" name="未知"/>
            <p:cNvSpPr/>
            <p:nvPr/>
          </p:nvSpPr>
          <p:spPr>
            <a:xfrm>
              <a:off x="620" y="392"/>
              <a:ext cx="53" cy="226"/>
            </a:xfrm>
            <a:custGeom>
              <a:avLst/>
              <a:gdLst>
                <a:gd name="txL" fmla="*/ 0 w 107"/>
                <a:gd name="txT" fmla="*/ 0 h 451"/>
                <a:gd name="txR" fmla="*/ 107 w 107"/>
                <a:gd name="txB" fmla="*/ 451 h 451"/>
              </a:gdLst>
              <a:ahLst/>
              <a:cxnLst>
                <a:cxn ang="0">
                  <a:pos x="105" y="6"/>
                </a:cxn>
                <a:cxn ang="0">
                  <a:pos x="107" y="0"/>
                </a:cxn>
                <a:cxn ang="0">
                  <a:pos x="104" y="0"/>
                </a:cxn>
                <a:cxn ang="0">
                  <a:pos x="100" y="2"/>
                </a:cxn>
                <a:cxn ang="0">
                  <a:pos x="99" y="3"/>
                </a:cxn>
                <a:cxn ang="0">
                  <a:pos x="93" y="12"/>
                </a:cxn>
                <a:cxn ang="0">
                  <a:pos x="85" y="20"/>
                </a:cxn>
                <a:cxn ang="0">
                  <a:pos x="78" y="28"/>
                </a:cxn>
                <a:cxn ang="0">
                  <a:pos x="70" y="37"/>
                </a:cxn>
                <a:cxn ang="0">
                  <a:pos x="64" y="46"/>
                </a:cxn>
                <a:cxn ang="0">
                  <a:pos x="59" y="54"/>
                </a:cxn>
                <a:cxn ang="0">
                  <a:pos x="55" y="62"/>
                </a:cxn>
                <a:cxn ang="0">
                  <a:pos x="54" y="70"/>
                </a:cxn>
                <a:cxn ang="0">
                  <a:pos x="51" y="83"/>
                </a:cxn>
                <a:cxn ang="0">
                  <a:pos x="46" y="89"/>
                </a:cxn>
                <a:cxn ang="0">
                  <a:pos x="46" y="95"/>
                </a:cxn>
                <a:cxn ang="0">
                  <a:pos x="54" y="107"/>
                </a:cxn>
                <a:cxn ang="0">
                  <a:pos x="65" y="115"/>
                </a:cxn>
                <a:cxn ang="0">
                  <a:pos x="71" y="118"/>
                </a:cxn>
                <a:cxn ang="0">
                  <a:pos x="74" y="117"/>
                </a:cxn>
                <a:cxn ang="0">
                  <a:pos x="74" y="115"/>
                </a:cxn>
                <a:cxn ang="0">
                  <a:pos x="68" y="125"/>
                </a:cxn>
                <a:cxn ang="0">
                  <a:pos x="64" y="132"/>
                </a:cxn>
                <a:cxn ang="0">
                  <a:pos x="56" y="151"/>
                </a:cxn>
                <a:cxn ang="0">
                  <a:pos x="45" y="178"/>
                </a:cxn>
                <a:cxn ang="0">
                  <a:pos x="31" y="216"/>
                </a:cxn>
                <a:cxn ang="0">
                  <a:pos x="19" y="259"/>
                </a:cxn>
                <a:cxn ang="0">
                  <a:pos x="7" y="308"/>
                </a:cxn>
                <a:cxn ang="0">
                  <a:pos x="1" y="360"/>
                </a:cxn>
                <a:cxn ang="0">
                  <a:pos x="0" y="414"/>
                </a:cxn>
                <a:cxn ang="0">
                  <a:pos x="6" y="419"/>
                </a:cxn>
                <a:cxn ang="0">
                  <a:pos x="13" y="424"/>
                </a:cxn>
                <a:cxn ang="0">
                  <a:pos x="21" y="429"/>
                </a:cxn>
                <a:cxn ang="0">
                  <a:pos x="29" y="434"/>
                </a:cxn>
                <a:cxn ang="0">
                  <a:pos x="36" y="439"/>
                </a:cxn>
                <a:cxn ang="0">
                  <a:pos x="44" y="443"/>
                </a:cxn>
                <a:cxn ang="0">
                  <a:pos x="51" y="446"/>
                </a:cxn>
                <a:cxn ang="0">
                  <a:pos x="58" y="449"/>
                </a:cxn>
                <a:cxn ang="0">
                  <a:pos x="66" y="451"/>
                </a:cxn>
                <a:cxn ang="0">
                  <a:pos x="70" y="449"/>
                </a:cxn>
                <a:cxn ang="0">
                  <a:pos x="69" y="438"/>
                </a:cxn>
                <a:cxn ang="0">
                  <a:pos x="68" y="414"/>
                </a:cxn>
                <a:cxn ang="0">
                  <a:pos x="68" y="356"/>
                </a:cxn>
                <a:cxn ang="0">
                  <a:pos x="71" y="266"/>
                </a:cxn>
                <a:cxn ang="0">
                  <a:pos x="78" y="181"/>
                </a:cxn>
                <a:cxn ang="0">
                  <a:pos x="83" y="134"/>
                </a:cxn>
                <a:cxn ang="0">
                  <a:pos x="86" y="123"/>
                </a:cxn>
                <a:cxn ang="0">
                  <a:pos x="86" y="117"/>
                </a:cxn>
                <a:cxn ang="0">
                  <a:pos x="84" y="110"/>
                </a:cxn>
                <a:cxn ang="0">
                  <a:pos x="76" y="103"/>
                </a:cxn>
                <a:cxn ang="0">
                  <a:pos x="73" y="94"/>
                </a:cxn>
                <a:cxn ang="0">
                  <a:pos x="74" y="84"/>
                </a:cxn>
                <a:cxn ang="0">
                  <a:pos x="78" y="74"/>
                </a:cxn>
                <a:cxn ang="0">
                  <a:pos x="79" y="61"/>
                </a:cxn>
                <a:cxn ang="0">
                  <a:pos x="83" y="51"/>
                </a:cxn>
                <a:cxn ang="0">
                  <a:pos x="90" y="35"/>
                </a:cxn>
                <a:cxn ang="0">
                  <a:pos x="99" y="18"/>
                </a:cxn>
                <a:cxn ang="0">
                  <a:pos x="105" y="6"/>
                </a:cxn>
              </a:cxnLst>
              <a:rect l="txL" t="txT" r="txR" b="txB"/>
              <a:pathLst>
                <a:path w="107" h="451">
                  <a:moveTo>
                    <a:pt x="105" y="6"/>
                  </a:moveTo>
                  <a:lnTo>
                    <a:pt x="107" y="0"/>
                  </a:lnTo>
                  <a:lnTo>
                    <a:pt x="104" y="0"/>
                  </a:lnTo>
                  <a:lnTo>
                    <a:pt x="100" y="2"/>
                  </a:lnTo>
                  <a:lnTo>
                    <a:pt x="99" y="3"/>
                  </a:lnTo>
                  <a:lnTo>
                    <a:pt x="93" y="12"/>
                  </a:lnTo>
                  <a:lnTo>
                    <a:pt x="85" y="20"/>
                  </a:lnTo>
                  <a:lnTo>
                    <a:pt x="78" y="28"/>
                  </a:lnTo>
                  <a:lnTo>
                    <a:pt x="70" y="37"/>
                  </a:lnTo>
                  <a:lnTo>
                    <a:pt x="64" y="46"/>
                  </a:lnTo>
                  <a:lnTo>
                    <a:pt x="59" y="54"/>
                  </a:lnTo>
                  <a:lnTo>
                    <a:pt x="55" y="62"/>
                  </a:lnTo>
                  <a:lnTo>
                    <a:pt x="54" y="70"/>
                  </a:lnTo>
                  <a:lnTo>
                    <a:pt x="51" y="83"/>
                  </a:lnTo>
                  <a:lnTo>
                    <a:pt x="46" y="89"/>
                  </a:lnTo>
                  <a:lnTo>
                    <a:pt x="46" y="95"/>
                  </a:lnTo>
                  <a:lnTo>
                    <a:pt x="54" y="107"/>
                  </a:lnTo>
                  <a:lnTo>
                    <a:pt x="65" y="115"/>
                  </a:lnTo>
                  <a:lnTo>
                    <a:pt x="71" y="118"/>
                  </a:lnTo>
                  <a:lnTo>
                    <a:pt x="74" y="117"/>
                  </a:lnTo>
                  <a:lnTo>
                    <a:pt x="74" y="115"/>
                  </a:lnTo>
                  <a:lnTo>
                    <a:pt x="68" y="125"/>
                  </a:lnTo>
                  <a:lnTo>
                    <a:pt x="64" y="132"/>
                  </a:lnTo>
                  <a:lnTo>
                    <a:pt x="56" y="151"/>
                  </a:lnTo>
                  <a:lnTo>
                    <a:pt x="45" y="178"/>
                  </a:lnTo>
                  <a:lnTo>
                    <a:pt x="31" y="216"/>
                  </a:lnTo>
                  <a:lnTo>
                    <a:pt x="19" y="259"/>
                  </a:lnTo>
                  <a:lnTo>
                    <a:pt x="7" y="308"/>
                  </a:lnTo>
                  <a:lnTo>
                    <a:pt x="1" y="360"/>
                  </a:lnTo>
                  <a:lnTo>
                    <a:pt x="0" y="414"/>
                  </a:lnTo>
                  <a:lnTo>
                    <a:pt x="6" y="419"/>
                  </a:lnTo>
                  <a:lnTo>
                    <a:pt x="13" y="424"/>
                  </a:lnTo>
                  <a:lnTo>
                    <a:pt x="21" y="429"/>
                  </a:lnTo>
                  <a:lnTo>
                    <a:pt x="29" y="434"/>
                  </a:lnTo>
                  <a:lnTo>
                    <a:pt x="36" y="439"/>
                  </a:lnTo>
                  <a:lnTo>
                    <a:pt x="44" y="443"/>
                  </a:lnTo>
                  <a:lnTo>
                    <a:pt x="51" y="446"/>
                  </a:lnTo>
                  <a:lnTo>
                    <a:pt x="58" y="449"/>
                  </a:lnTo>
                  <a:lnTo>
                    <a:pt x="66" y="451"/>
                  </a:lnTo>
                  <a:lnTo>
                    <a:pt x="70" y="449"/>
                  </a:lnTo>
                  <a:lnTo>
                    <a:pt x="69" y="438"/>
                  </a:lnTo>
                  <a:lnTo>
                    <a:pt x="68" y="414"/>
                  </a:lnTo>
                  <a:lnTo>
                    <a:pt x="68" y="356"/>
                  </a:lnTo>
                  <a:lnTo>
                    <a:pt x="71" y="266"/>
                  </a:lnTo>
                  <a:lnTo>
                    <a:pt x="78" y="181"/>
                  </a:lnTo>
                  <a:lnTo>
                    <a:pt x="83" y="134"/>
                  </a:lnTo>
                  <a:lnTo>
                    <a:pt x="86" y="123"/>
                  </a:lnTo>
                  <a:lnTo>
                    <a:pt x="86" y="117"/>
                  </a:lnTo>
                  <a:lnTo>
                    <a:pt x="84" y="110"/>
                  </a:lnTo>
                  <a:lnTo>
                    <a:pt x="76" y="103"/>
                  </a:lnTo>
                  <a:lnTo>
                    <a:pt x="73" y="94"/>
                  </a:lnTo>
                  <a:lnTo>
                    <a:pt x="74" y="84"/>
                  </a:lnTo>
                  <a:lnTo>
                    <a:pt x="78" y="74"/>
                  </a:lnTo>
                  <a:lnTo>
                    <a:pt x="79" y="61"/>
                  </a:lnTo>
                  <a:lnTo>
                    <a:pt x="83" y="51"/>
                  </a:lnTo>
                  <a:lnTo>
                    <a:pt x="90" y="35"/>
                  </a:lnTo>
                  <a:lnTo>
                    <a:pt x="99" y="18"/>
                  </a:lnTo>
                  <a:lnTo>
                    <a:pt x="105" y="6"/>
                  </a:lnTo>
                  <a:close/>
                </a:path>
              </a:pathLst>
            </a:custGeom>
            <a:solidFill>
              <a:srgbClr val="000000"/>
            </a:solidFill>
            <a:ln w="9525">
              <a:noFill/>
            </a:ln>
          </p:spPr>
          <p:txBody>
            <a:bodyPr/>
            <a:p>
              <a:endParaRPr lang="zh-CN" altLang="en-US" dirty="0">
                <a:latin typeface="黑体" panose="02010609060101010101" pitchFamily="49" charset="-122"/>
              </a:endParaRPr>
            </a:p>
          </p:txBody>
        </p:sp>
      </p:grpSp>
      <p:pic>
        <p:nvPicPr>
          <p:cNvPr id="138296" name="Picture 56" descr="BD07153_"/>
          <p:cNvPicPr>
            <a:picLocks noChangeAspect="1"/>
          </p:cNvPicPr>
          <p:nvPr/>
        </p:nvPicPr>
        <p:blipFill>
          <a:blip r:embed="rId2"/>
          <a:stretch>
            <a:fillRect/>
          </a:stretch>
        </p:blipFill>
        <p:spPr>
          <a:xfrm>
            <a:off x="6356350" y="2205038"/>
            <a:ext cx="2374900" cy="2398712"/>
          </a:xfrm>
          <a:prstGeom prst="rect">
            <a:avLst/>
          </a:prstGeom>
          <a:noFill/>
          <a:ln w="9525">
            <a:noFill/>
          </a:ln>
        </p:spPr>
      </p:pic>
      <p:sp>
        <p:nvSpPr>
          <p:cNvPr id="138297" name="Line 57"/>
          <p:cNvSpPr/>
          <p:nvPr/>
        </p:nvSpPr>
        <p:spPr>
          <a:xfrm>
            <a:off x="3938588" y="4292600"/>
            <a:ext cx="2438400" cy="1588"/>
          </a:xfrm>
          <a:prstGeom prst="line">
            <a:avLst/>
          </a:prstGeom>
          <a:ln w="57150" cap="flat" cmpd="sng">
            <a:solidFill>
              <a:srgbClr val="000099"/>
            </a:solidFill>
            <a:prstDash val="solid"/>
            <a:headEnd type="none" w="med" len="med"/>
            <a:tailEnd type="triangle" w="med" len="med"/>
          </a:ln>
        </p:spPr>
      </p:sp>
      <p:sp>
        <p:nvSpPr>
          <p:cNvPr id="138298" name="Text Box 58"/>
          <p:cNvSpPr txBox="1">
            <a:spLocks noChangeArrowheads="1"/>
          </p:cNvSpPr>
          <p:nvPr/>
        </p:nvSpPr>
        <p:spPr bwMode="auto">
          <a:xfrm>
            <a:off x="2690813" y="4652963"/>
            <a:ext cx="1169988" cy="579438"/>
          </a:xfrm>
          <a:prstGeom prst="rect">
            <a:avLst/>
          </a:prstGeom>
          <a:solidFill>
            <a:srgbClr val="FFFF00"/>
          </a:solidFill>
          <a:ln w="9525">
            <a:noFill/>
            <a:miter lim="800000"/>
          </a:ln>
          <a:effectLst/>
        </p:spPr>
        <p:txBody>
          <a:bodyPr>
            <a:spAutoFit/>
          </a:bodyPr>
          <a:lstStyle/>
          <a:p>
            <a:pPr marR="0" algn="l" defTabSz="914400">
              <a:buClrTx/>
              <a:buSzTx/>
              <a:buFontTx/>
              <a:buNone/>
              <a:defRPr/>
            </a:pPr>
            <a:r>
              <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rPr>
              <a:t>表达</a:t>
            </a:r>
            <a:endPar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endParaRPr>
          </a:p>
        </p:txBody>
      </p:sp>
      <p:sp>
        <p:nvSpPr>
          <p:cNvPr id="138299" name="Text Box 59"/>
          <p:cNvSpPr txBox="1">
            <a:spLocks noChangeArrowheads="1"/>
          </p:cNvSpPr>
          <p:nvPr/>
        </p:nvSpPr>
        <p:spPr bwMode="auto">
          <a:xfrm>
            <a:off x="6513513" y="4649788"/>
            <a:ext cx="995363" cy="579438"/>
          </a:xfrm>
          <a:prstGeom prst="rect">
            <a:avLst/>
          </a:prstGeom>
          <a:solidFill>
            <a:srgbClr val="FFFF00"/>
          </a:solidFill>
          <a:ln w="9525">
            <a:noFill/>
            <a:miter lim="800000"/>
          </a:ln>
          <a:effectLst/>
        </p:spPr>
        <p:txBody>
          <a:bodyPr wrap="none">
            <a:spAutoFit/>
          </a:bodyPr>
          <a:lstStyle/>
          <a:p>
            <a:pPr marR="0" algn="l" defTabSz="914400">
              <a:buClrTx/>
              <a:buSzTx/>
              <a:buFontTx/>
              <a:buNone/>
              <a:defRPr/>
            </a:pPr>
            <a:r>
              <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rPr>
              <a:t>倾听</a:t>
            </a:r>
            <a:endPar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endParaRPr>
          </a:p>
        </p:txBody>
      </p:sp>
      <p:sp>
        <p:nvSpPr>
          <p:cNvPr id="138300" name="Line 60"/>
          <p:cNvSpPr/>
          <p:nvPr/>
        </p:nvSpPr>
        <p:spPr>
          <a:xfrm flipH="1">
            <a:off x="3860800" y="3357563"/>
            <a:ext cx="2438400" cy="1587"/>
          </a:xfrm>
          <a:prstGeom prst="line">
            <a:avLst/>
          </a:prstGeom>
          <a:ln w="57150" cap="flat" cmpd="sng">
            <a:solidFill>
              <a:srgbClr val="000099"/>
            </a:solidFill>
            <a:prstDash val="solid"/>
            <a:headEnd type="none" w="med" len="med"/>
            <a:tailEnd type="triangle" w="med" len="med"/>
          </a:ln>
        </p:spPr>
      </p:sp>
      <p:sp>
        <p:nvSpPr>
          <p:cNvPr id="138301" name="Text Box 61"/>
          <p:cNvSpPr txBox="1">
            <a:spLocks noChangeArrowheads="1"/>
          </p:cNvSpPr>
          <p:nvPr/>
        </p:nvSpPr>
        <p:spPr bwMode="auto">
          <a:xfrm>
            <a:off x="4641850" y="2492375"/>
            <a:ext cx="1095375" cy="579438"/>
          </a:xfrm>
          <a:prstGeom prst="rect">
            <a:avLst/>
          </a:prstGeom>
          <a:solidFill>
            <a:srgbClr val="FFFF00"/>
          </a:solidFill>
          <a:ln w="9525">
            <a:noFill/>
            <a:miter lim="800000"/>
          </a:ln>
          <a:effectLst/>
        </p:spPr>
        <p:txBody>
          <a:bodyPr>
            <a:spAutoFit/>
          </a:bodyPr>
          <a:lstStyle/>
          <a:p>
            <a:pPr marR="0" algn="l" defTabSz="914400">
              <a:buClrTx/>
              <a:buSzTx/>
              <a:buFontTx/>
              <a:buNone/>
              <a:defRPr/>
            </a:pPr>
            <a:r>
              <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rPr>
              <a:t>反馈</a:t>
            </a:r>
            <a:endParaRPr kumimoji="0" lang="zh-CN" altLang="en-US" sz="3200" b="1" kern="1200" cap="none" spc="0" normalizeH="0" baseline="0" noProof="0" smtClean="0">
              <a:solidFill>
                <a:srgbClr val="000099"/>
              </a:solidFill>
              <a:effectLst>
                <a:outerShdw blurRad="38100" dist="38100" dir="2700000" algn="tl">
                  <a:srgbClr val="000000"/>
                </a:outerShdw>
              </a:effectLst>
              <a:latin typeface="Arial Narrow" panose="020B0606020202030204" pitchFamily="34" charset="0"/>
              <a:ea typeface="黑体" panose="02010609060101010101" pitchFamily="49" charset="-122"/>
              <a:cs typeface="+mn-cs"/>
            </a:endParaRPr>
          </a:p>
        </p:txBody>
      </p:sp>
      <p:sp>
        <p:nvSpPr>
          <p:cNvPr id="142346" name="Line 62"/>
          <p:cNvSpPr/>
          <p:nvPr/>
        </p:nvSpPr>
        <p:spPr>
          <a:xfrm>
            <a:off x="4406900" y="3357563"/>
            <a:ext cx="1949450" cy="0"/>
          </a:xfrm>
          <a:prstGeom prst="line">
            <a:avLst/>
          </a:prstGeom>
          <a:ln w="57150" cap="flat" cmpd="sng">
            <a:solidFill>
              <a:srgbClr val="0000CC"/>
            </a:solidFill>
            <a:prstDash val="solid"/>
            <a:headEnd type="none" w="med" len="med"/>
            <a:tailEnd type="triangle" w="med" len="med"/>
          </a:ln>
        </p:spPr>
      </p:sp>
      <p:sp>
        <p:nvSpPr>
          <p:cNvPr id="142347" name="Line 63"/>
          <p:cNvSpPr/>
          <p:nvPr/>
        </p:nvSpPr>
        <p:spPr>
          <a:xfrm flipH="1">
            <a:off x="3860800" y="4292600"/>
            <a:ext cx="2263775" cy="0"/>
          </a:xfrm>
          <a:prstGeom prst="line">
            <a:avLst/>
          </a:prstGeom>
          <a:ln w="57150" cap="flat" cmpd="sng">
            <a:solidFill>
              <a:srgbClr val="0000CC"/>
            </a:solidFill>
            <a:prstDash val="solid"/>
            <a:headEnd type="none" w="med" len="med"/>
            <a:tailEnd type="triangle" w="med" len="med"/>
          </a:ln>
        </p:spPr>
      </p:sp>
      <p:sp>
        <p:nvSpPr>
          <p:cNvPr id="142348" name="Rectangle 64"/>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8297"/>
                                        </p:tgtEl>
                                        <p:attrNameLst>
                                          <p:attrName>style.visibility</p:attrName>
                                        </p:attrNameLst>
                                      </p:cBhvr>
                                      <p:to>
                                        <p:strVal val="visible"/>
                                      </p:to>
                                    </p:set>
                                    <p:anim calcmode="lin" valueType="num">
                                      <p:cBhvr additive="base">
                                        <p:cTn id="13" dur="500" fill="hold"/>
                                        <p:tgtEl>
                                          <p:spTgt spid="138297"/>
                                        </p:tgtEl>
                                        <p:attrNameLst>
                                          <p:attrName>ppt_x</p:attrName>
                                        </p:attrNameLst>
                                      </p:cBhvr>
                                      <p:tavLst>
                                        <p:tav tm="0">
                                          <p:val>
                                            <p:strVal val="0-#ppt_w/2"/>
                                          </p:val>
                                        </p:tav>
                                        <p:tav tm="100000">
                                          <p:val>
                                            <p:strVal val="#ppt_x"/>
                                          </p:val>
                                        </p:tav>
                                      </p:tavLst>
                                    </p:anim>
                                    <p:anim calcmode="lin" valueType="num">
                                      <p:cBhvr additive="base">
                                        <p:cTn id="14" dur="500" fill="hold"/>
                                        <p:tgtEl>
                                          <p:spTgt spid="1382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98"/>
                                        </p:tgtEl>
                                        <p:attrNameLst>
                                          <p:attrName>style.visibility</p:attrName>
                                        </p:attrNameLst>
                                      </p:cBhvr>
                                      <p:to>
                                        <p:strVal val="visible"/>
                                      </p:to>
                                    </p:set>
                                    <p:anim calcmode="lin" valueType="num">
                                      <p:cBhvr additive="base">
                                        <p:cTn id="19" dur="500" fill="hold"/>
                                        <p:tgtEl>
                                          <p:spTgt spid="138298"/>
                                        </p:tgtEl>
                                        <p:attrNameLst>
                                          <p:attrName>ppt_x</p:attrName>
                                        </p:attrNameLst>
                                      </p:cBhvr>
                                      <p:tavLst>
                                        <p:tav tm="0">
                                          <p:val>
                                            <p:strVal val="0-#ppt_w/2"/>
                                          </p:val>
                                        </p:tav>
                                        <p:tav tm="100000">
                                          <p:val>
                                            <p:strVal val="#ppt_x"/>
                                          </p:val>
                                        </p:tav>
                                      </p:tavLst>
                                    </p:anim>
                                    <p:anim calcmode="lin" valueType="num">
                                      <p:cBhvr additive="base">
                                        <p:cTn id="20" dur="500" fill="hold"/>
                                        <p:tgtEl>
                                          <p:spTgt spid="1382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8296"/>
                                        </p:tgtEl>
                                        <p:attrNameLst>
                                          <p:attrName>style.visibility</p:attrName>
                                        </p:attrNameLst>
                                      </p:cBhvr>
                                      <p:to>
                                        <p:strVal val="visible"/>
                                      </p:to>
                                    </p:set>
                                    <p:anim calcmode="lin" valueType="num">
                                      <p:cBhvr additive="base">
                                        <p:cTn id="25" dur="500" fill="hold"/>
                                        <p:tgtEl>
                                          <p:spTgt spid="138296"/>
                                        </p:tgtEl>
                                        <p:attrNameLst>
                                          <p:attrName>ppt_x</p:attrName>
                                        </p:attrNameLst>
                                      </p:cBhvr>
                                      <p:tavLst>
                                        <p:tav tm="0">
                                          <p:val>
                                            <p:strVal val="0-#ppt_w/2"/>
                                          </p:val>
                                        </p:tav>
                                        <p:tav tm="100000">
                                          <p:val>
                                            <p:strVal val="#ppt_x"/>
                                          </p:val>
                                        </p:tav>
                                      </p:tavLst>
                                    </p:anim>
                                    <p:anim calcmode="lin" valueType="num">
                                      <p:cBhvr additive="base">
                                        <p:cTn id="26" dur="500" fill="hold"/>
                                        <p:tgtEl>
                                          <p:spTgt spid="13829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99"/>
                                        </p:tgtEl>
                                        <p:attrNameLst>
                                          <p:attrName>style.visibility</p:attrName>
                                        </p:attrNameLst>
                                      </p:cBhvr>
                                      <p:to>
                                        <p:strVal val="visible"/>
                                      </p:to>
                                    </p:set>
                                    <p:anim calcmode="lin" valueType="num">
                                      <p:cBhvr additive="base">
                                        <p:cTn id="31" dur="500" fill="hold"/>
                                        <p:tgtEl>
                                          <p:spTgt spid="138299"/>
                                        </p:tgtEl>
                                        <p:attrNameLst>
                                          <p:attrName>ppt_x</p:attrName>
                                        </p:attrNameLst>
                                      </p:cBhvr>
                                      <p:tavLst>
                                        <p:tav tm="0">
                                          <p:val>
                                            <p:strVal val="0-#ppt_w/2"/>
                                          </p:val>
                                        </p:tav>
                                        <p:tav tm="100000">
                                          <p:val>
                                            <p:strVal val="#ppt_x"/>
                                          </p:val>
                                        </p:tav>
                                      </p:tavLst>
                                    </p:anim>
                                    <p:anim calcmode="lin" valueType="num">
                                      <p:cBhvr additive="base">
                                        <p:cTn id="32" dur="500" fill="hold"/>
                                        <p:tgtEl>
                                          <p:spTgt spid="13829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8300"/>
                                        </p:tgtEl>
                                        <p:attrNameLst>
                                          <p:attrName>style.visibility</p:attrName>
                                        </p:attrNameLst>
                                      </p:cBhvr>
                                      <p:to>
                                        <p:strVal val="visible"/>
                                      </p:to>
                                    </p:set>
                                    <p:anim calcmode="lin" valueType="num">
                                      <p:cBhvr additive="base">
                                        <p:cTn id="37" dur="500" fill="hold"/>
                                        <p:tgtEl>
                                          <p:spTgt spid="138300"/>
                                        </p:tgtEl>
                                        <p:attrNameLst>
                                          <p:attrName>ppt_x</p:attrName>
                                        </p:attrNameLst>
                                      </p:cBhvr>
                                      <p:tavLst>
                                        <p:tav tm="0">
                                          <p:val>
                                            <p:strVal val="0-#ppt_w/2"/>
                                          </p:val>
                                        </p:tav>
                                        <p:tav tm="100000">
                                          <p:val>
                                            <p:strVal val="#ppt_x"/>
                                          </p:val>
                                        </p:tav>
                                      </p:tavLst>
                                    </p:anim>
                                    <p:anim calcmode="lin" valueType="num">
                                      <p:cBhvr additive="base">
                                        <p:cTn id="38" dur="500" fill="hold"/>
                                        <p:tgtEl>
                                          <p:spTgt spid="13830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8301"/>
                                        </p:tgtEl>
                                        <p:attrNameLst>
                                          <p:attrName>style.visibility</p:attrName>
                                        </p:attrNameLst>
                                      </p:cBhvr>
                                      <p:to>
                                        <p:strVal val="visible"/>
                                      </p:to>
                                    </p:set>
                                    <p:anim calcmode="lin" valueType="num">
                                      <p:cBhvr additive="base">
                                        <p:cTn id="43" dur="500" fill="hold"/>
                                        <p:tgtEl>
                                          <p:spTgt spid="138301"/>
                                        </p:tgtEl>
                                        <p:attrNameLst>
                                          <p:attrName>ppt_x</p:attrName>
                                        </p:attrNameLst>
                                      </p:cBhvr>
                                      <p:tavLst>
                                        <p:tav tm="0">
                                          <p:val>
                                            <p:strVal val="0-#ppt_w/2"/>
                                          </p:val>
                                        </p:tav>
                                        <p:tav tm="100000">
                                          <p:val>
                                            <p:strVal val="#ppt_x"/>
                                          </p:val>
                                        </p:tav>
                                      </p:tavLst>
                                    </p:anim>
                                    <p:anim calcmode="lin" valueType="num">
                                      <p:cBhvr additive="base">
                                        <p:cTn id="44" dur="500" fill="hold"/>
                                        <p:tgtEl>
                                          <p:spTgt spid="138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8" grpId="0" animBg="1"/>
      <p:bldP spid="138299" grpId="0" animBg="1"/>
      <p:bldP spid="13830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3362" name="Rectangle 2"/>
          <p:cNvSpPr/>
          <p:nvPr/>
        </p:nvSpPr>
        <p:spPr>
          <a:xfrm>
            <a:off x="704850" y="2781300"/>
            <a:ext cx="1439863" cy="3527425"/>
          </a:xfrm>
          <a:prstGeom prst="rect">
            <a:avLst/>
          </a:prstGeom>
          <a:solidFill>
            <a:srgbClr val="FFFF99">
              <a:alpha val="63136"/>
            </a:srgbClr>
          </a:solidFill>
          <a:ln w="9525" cap="flat" cmpd="sng">
            <a:solidFill>
              <a:srgbClr val="FF9900"/>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3363" name="Rectangle 3"/>
          <p:cNvSpPr/>
          <p:nvPr>
            <p:ph type="title"/>
          </p:nvPr>
        </p:nvSpPr>
        <p:spPr>
          <a:xfrm>
            <a:off x="776288" y="2809875"/>
            <a:ext cx="1803400" cy="3355975"/>
          </a:xfrm>
          <a:noFill/>
          <a:ln>
            <a:noFill/>
          </a:ln>
        </p:spPr>
        <p:txBody>
          <a:bodyPr/>
          <a:p>
            <a:pPr algn="l" eaLnBrk="1" hangingPunct="1"/>
            <a:r>
              <a:rPr lang="en-US" altLang="zh-CN" sz="3200" b="1" dirty="0">
                <a:latin typeface="黑体" panose="02010609060101010101" pitchFamily="49" charset="-122"/>
              </a:rPr>
              <a:t>WHY</a:t>
            </a:r>
            <a:br>
              <a:rPr lang="en-US" altLang="zh-CN" sz="3200" b="1" dirty="0">
                <a:latin typeface="黑体" panose="02010609060101010101" pitchFamily="49" charset="-122"/>
              </a:rPr>
            </a:br>
            <a:r>
              <a:rPr lang="en-US" altLang="zh-CN" sz="3200" b="1" dirty="0">
                <a:latin typeface="黑体" panose="02010609060101010101" pitchFamily="49" charset="-122"/>
              </a:rPr>
              <a:t>WHAT</a:t>
            </a:r>
            <a:br>
              <a:rPr lang="en-US" altLang="zh-CN" sz="3200" b="1" dirty="0">
                <a:latin typeface="黑体" panose="02010609060101010101" pitchFamily="49" charset="-122"/>
              </a:rPr>
            </a:br>
            <a:r>
              <a:rPr lang="en-US" altLang="zh-CN" sz="3200" b="1" dirty="0">
                <a:latin typeface="黑体" panose="02010609060101010101" pitchFamily="49" charset="-122"/>
              </a:rPr>
              <a:t>WHO</a:t>
            </a:r>
            <a:br>
              <a:rPr lang="en-US" altLang="zh-CN" sz="3200" b="1" dirty="0">
                <a:latin typeface="黑体" panose="02010609060101010101" pitchFamily="49" charset="-122"/>
              </a:rPr>
            </a:br>
            <a:r>
              <a:rPr lang="en-US" altLang="zh-CN" sz="3200" b="1" dirty="0">
                <a:latin typeface="黑体" panose="02010609060101010101" pitchFamily="49" charset="-122"/>
              </a:rPr>
              <a:t>WHERE</a:t>
            </a:r>
            <a:br>
              <a:rPr lang="en-US" altLang="zh-CN" sz="3200" b="1" dirty="0">
                <a:latin typeface="黑体" panose="02010609060101010101" pitchFamily="49" charset="-122"/>
              </a:rPr>
            </a:br>
            <a:r>
              <a:rPr lang="en-US" altLang="zh-CN" sz="3200" b="1" dirty="0">
                <a:latin typeface="黑体" panose="02010609060101010101" pitchFamily="49" charset="-122"/>
              </a:rPr>
              <a:t>WHEN</a:t>
            </a:r>
            <a:br>
              <a:rPr lang="en-US" altLang="zh-CN" sz="3200" b="1" dirty="0">
                <a:latin typeface="黑体" panose="02010609060101010101" pitchFamily="49" charset="-122"/>
              </a:rPr>
            </a:br>
            <a:r>
              <a:rPr lang="en-US" altLang="zh-CN" sz="3200" b="1" dirty="0">
                <a:latin typeface="黑体" panose="02010609060101010101" pitchFamily="49" charset="-122"/>
              </a:rPr>
              <a:t>HOW</a:t>
            </a:r>
            <a:endParaRPr lang="en-US" altLang="zh-CN" sz="3200" b="1" dirty="0">
              <a:latin typeface="黑体" panose="02010609060101010101" pitchFamily="49" charset="-122"/>
            </a:endParaRPr>
          </a:p>
        </p:txBody>
      </p:sp>
      <p:grpSp>
        <p:nvGrpSpPr>
          <p:cNvPr id="2" name="Group 4"/>
          <p:cNvGrpSpPr/>
          <p:nvPr/>
        </p:nvGrpSpPr>
        <p:grpSpPr>
          <a:xfrm>
            <a:off x="2936875" y="2565400"/>
            <a:ext cx="6711950" cy="3959225"/>
            <a:chOff x="0" y="0"/>
            <a:chExt cx="4228" cy="2494"/>
          </a:xfrm>
        </p:grpSpPr>
        <p:sp>
          <p:nvSpPr>
            <p:cNvPr id="143369" name="AutoShape 5"/>
            <p:cNvSpPr/>
            <p:nvPr/>
          </p:nvSpPr>
          <p:spPr>
            <a:xfrm>
              <a:off x="0" y="0"/>
              <a:ext cx="3901" cy="2449"/>
            </a:xfrm>
            <a:prstGeom prst="horizontalScroll">
              <a:avLst>
                <a:gd name="adj" fmla="val 7560"/>
              </a:avLst>
            </a:prstGeom>
            <a:solidFill>
              <a:srgbClr val="FFFF99">
                <a:alpha val="63136"/>
              </a:srgbClr>
            </a:solidFill>
            <a:ln w="9525" cap="flat" cmpd="sng">
              <a:solidFill>
                <a:srgbClr val="FF99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3370" name="Rectangle 6"/>
            <p:cNvSpPr/>
            <p:nvPr/>
          </p:nvSpPr>
          <p:spPr>
            <a:xfrm>
              <a:off x="136" y="79"/>
              <a:ext cx="4092" cy="2415"/>
            </a:xfrm>
            <a:prstGeom prst="rect">
              <a:avLst/>
            </a:prstGeom>
            <a:noFill/>
            <a:ln w="9525">
              <a:noFill/>
            </a:ln>
          </p:spPr>
          <p:txBody>
            <a:bodyPr/>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沟通的目的</a:t>
              </a:r>
              <a:endParaRPr lang="zh-CN" altLang="en-US" sz="2400" b="1" dirty="0">
                <a:latin typeface="黑体" panose="02010609060101010101" pitchFamily="49" charset="-122"/>
              </a:endParaRPr>
            </a:p>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沟通的内容</a:t>
              </a:r>
              <a:endParaRPr lang="zh-CN" altLang="en-US" sz="2400" b="1" dirty="0">
                <a:latin typeface="黑体" panose="02010609060101010101" pitchFamily="49" charset="-122"/>
              </a:endParaRPr>
            </a:p>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评估沟通对象的特色</a:t>
              </a:r>
              <a:endParaRPr lang="zh-CN" altLang="en-US" sz="2400" b="1" dirty="0">
                <a:latin typeface="黑体" panose="02010609060101010101" pitchFamily="49" charset="-122"/>
              </a:endParaRPr>
            </a:p>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让沟通对象感觉受重视，安静独立的空间。</a:t>
              </a:r>
              <a:endParaRPr lang="zh-CN" altLang="en-US" sz="2400" b="1" dirty="0">
                <a:latin typeface="黑体" panose="02010609060101010101" pitchFamily="49" charset="-122"/>
              </a:endParaRPr>
            </a:p>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选择适当的时机</a:t>
              </a:r>
              <a:endParaRPr lang="zh-CN" altLang="en-US" sz="2400" b="1" dirty="0">
                <a:latin typeface="黑体" panose="02010609060101010101" pitchFamily="49" charset="-122"/>
              </a:endParaRPr>
            </a:p>
            <a:p>
              <a:pPr marL="342900" indent="-342900" algn="l">
                <a:lnSpc>
                  <a:spcPct val="140000"/>
                </a:lnSpc>
                <a:spcBef>
                  <a:spcPct val="20000"/>
                </a:spcBef>
                <a:buFont typeface="Wingdings" panose="05000000000000000000" pitchFamily="2" charset="2"/>
              </a:pPr>
              <a:r>
                <a:rPr lang="zh-CN" altLang="en-US" sz="2400" b="1" dirty="0">
                  <a:latin typeface="黑体" panose="02010609060101010101" pitchFamily="49" charset="-122"/>
                </a:rPr>
                <a:t>简单交流或书面的资料等等</a:t>
              </a:r>
              <a:endParaRPr lang="zh-CN" altLang="en-US" sz="2400" b="1" dirty="0">
                <a:latin typeface="黑体" panose="02010609060101010101" pitchFamily="49" charset="-122"/>
              </a:endParaRPr>
            </a:p>
          </p:txBody>
        </p:sp>
      </p:grpSp>
      <p:sp>
        <p:nvSpPr>
          <p:cNvPr id="143365" name="Rectangle 7"/>
          <p:cNvSpPr/>
          <p:nvPr/>
        </p:nvSpPr>
        <p:spPr>
          <a:xfrm>
            <a:off x="1285875" y="1412875"/>
            <a:ext cx="5170488" cy="854075"/>
          </a:xfrm>
          <a:prstGeom prst="rect">
            <a:avLst/>
          </a:prstGeom>
          <a:noFill/>
          <a:ln w="9525">
            <a:noFill/>
          </a:ln>
        </p:spPr>
        <p:txBody>
          <a:bodyPr anchor="ctr" anchorCtr="0"/>
          <a:p>
            <a:r>
              <a:rPr lang="zh-CN" altLang="en-US" b="1" dirty="0">
                <a:latin typeface="Arial Black" panose="020B0A04020102020204" pitchFamily="34" charset="0"/>
              </a:rPr>
              <a:t>沟通前的准备</a:t>
            </a:r>
            <a:endParaRPr lang="zh-CN" altLang="en-US" b="1" dirty="0">
              <a:latin typeface="Arial Black" panose="020B0A04020102020204" pitchFamily="34" charset="0"/>
            </a:endParaRPr>
          </a:p>
        </p:txBody>
      </p:sp>
      <p:sp>
        <p:nvSpPr>
          <p:cNvPr id="143366" name="Rectangle 8"/>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43367" name="Rectangle 9"/>
          <p:cNvSpPr/>
          <p:nvPr/>
        </p:nvSpPr>
        <p:spPr>
          <a:xfrm>
            <a:off x="5448300" y="1557338"/>
            <a:ext cx="2241550" cy="639762"/>
          </a:xfrm>
          <a:prstGeom prst="rect">
            <a:avLst/>
          </a:prstGeom>
          <a:noFill/>
          <a:ln w="9525">
            <a:noFill/>
          </a:ln>
        </p:spPr>
        <p:txBody>
          <a:bodyPr wrap="none">
            <a:spAutoFit/>
          </a:bodyPr>
          <a:p>
            <a:r>
              <a:rPr lang="en-US" altLang="zh-CN" b="1" dirty="0">
                <a:solidFill>
                  <a:schemeClr val="tx2"/>
                </a:solidFill>
                <a:latin typeface="Arial" panose="020B0604020202020204" pitchFamily="34" charset="0"/>
              </a:rPr>
              <a:t>——5WIH</a:t>
            </a:r>
            <a:endParaRPr lang="en-US" altLang="zh-CN" b="1" dirty="0">
              <a:solidFill>
                <a:schemeClr val="tx2"/>
              </a:solidFill>
              <a:latin typeface="Arial" panose="020B0604020202020204" pitchFamily="34" charset="0"/>
            </a:endParaRPr>
          </a:p>
        </p:txBody>
      </p:sp>
      <p:sp>
        <p:nvSpPr>
          <p:cNvPr id="139274" name="AutoShape 10"/>
          <p:cNvSpPr/>
          <p:nvPr/>
        </p:nvSpPr>
        <p:spPr>
          <a:xfrm>
            <a:off x="2216150" y="3644900"/>
            <a:ext cx="719138" cy="1944688"/>
          </a:xfrm>
          <a:custGeom>
            <a:avLst/>
            <a:gdLst>
              <a:gd name="txL" fmla="*/ 3375 w 21600"/>
              <a:gd name="txT" fmla="*/ 5400 h 21600"/>
              <a:gd name="txR" fmla="*/ 18900 w 21600"/>
              <a:gd name="txB" fmla="*/ 16200 h 21600"/>
            </a:gdLst>
            <a:ahLst/>
            <a:cxnLst>
              <a:cxn ang="17694720">
                <a:pos x="539353" y="0"/>
              </a:cxn>
              <a:cxn ang="11796480">
                <a:pos x="0" y="972344"/>
              </a:cxn>
              <a:cxn ang="5898240">
                <a:pos x="539353" y="1944688"/>
              </a:cxn>
              <a:cxn ang="0">
                <a:pos x="719138" y="972344"/>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74"/>
                                        </p:tgtEl>
                                        <p:attrNameLst>
                                          <p:attrName>style.visibility</p:attrName>
                                        </p:attrNameLst>
                                      </p:cBhvr>
                                      <p:to>
                                        <p:strVal val="visible"/>
                                      </p:to>
                                    </p:set>
                                    <p:anim calcmode="lin" valueType="num">
                                      <p:cBhvr additive="base">
                                        <p:cTn id="7" dur="500" fill="hold"/>
                                        <p:tgtEl>
                                          <p:spTgt spid="139274"/>
                                        </p:tgtEl>
                                        <p:attrNameLst>
                                          <p:attrName>ppt_x</p:attrName>
                                        </p:attrNameLst>
                                      </p:cBhvr>
                                      <p:tavLst>
                                        <p:tav tm="0">
                                          <p:val>
                                            <p:strVal val="0-#ppt_w/2"/>
                                          </p:val>
                                        </p:tav>
                                        <p:tav tm="100000">
                                          <p:val>
                                            <p:strVal val="#ppt_x"/>
                                          </p:val>
                                        </p:tav>
                                      </p:tavLst>
                                    </p:anim>
                                    <p:anim calcmode="lin" valueType="num">
                                      <p:cBhvr additive="base">
                                        <p:cTn id="8" dur="500" fill="hold"/>
                                        <p:tgtEl>
                                          <p:spTgt spid="139274"/>
                                        </p:tgtEl>
                                        <p:attrNameLst>
                                          <p:attrName>ppt_y</p:attrName>
                                        </p:attrNameLst>
                                      </p:cBhvr>
                                      <p:tavLst>
                                        <p:tav tm="0">
                                          <p:val>
                                            <p:strVal val="#ppt_y"/>
                                          </p:val>
                                        </p:tav>
                                        <p:tav tm="100000">
                                          <p:val>
                                            <p:strVal val="#ppt_y"/>
                                          </p:val>
                                        </p:tav>
                                      </p:tavLst>
                                    </p:anim>
                                  </p:childTnLst>
                                </p:cTn>
                              </p:par>
                              <p:par>
                                <p:cTn id="9" presetID="17"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00000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9459" name="AutoShape 3"/>
          <p:cNvSpPr>
            <a:spLocks noChangeArrowheads="1"/>
          </p:cNvSpPr>
          <p:nvPr/>
        </p:nvSpPr>
        <p:spPr bwMode="auto">
          <a:xfrm>
            <a:off x="488950" y="836613"/>
            <a:ext cx="5148263"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CSI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30723" name="Text Box 4"/>
          <p:cNvSpPr txBox="1"/>
          <p:nvPr/>
        </p:nvSpPr>
        <p:spPr>
          <a:xfrm>
            <a:off x="1281113" y="1916113"/>
            <a:ext cx="3671887" cy="641350"/>
          </a:xfrm>
          <a:prstGeom prst="rect">
            <a:avLst/>
          </a:prstGeom>
          <a:noFill/>
          <a:ln w="9525">
            <a:noFill/>
          </a:ln>
        </p:spPr>
        <p:txBody>
          <a:bodyPr>
            <a:spAutoFit/>
          </a:bodyPr>
          <a:p>
            <a:pPr>
              <a:spcBef>
                <a:spcPct val="50000"/>
              </a:spcBef>
            </a:pPr>
            <a:r>
              <a:rPr lang="en-US" altLang="zh-CN" dirty="0">
                <a:latin typeface="黑体" panose="02010609060101010101" pitchFamily="49" charset="-122"/>
              </a:rPr>
              <a:t>J.D.Power</a:t>
            </a:r>
            <a:r>
              <a:rPr lang="zh-CN" altLang="en-US" dirty="0">
                <a:latin typeface="黑体" panose="02010609060101010101" pitchFamily="49" charset="-122"/>
              </a:rPr>
              <a:t>及</a:t>
            </a:r>
            <a:r>
              <a:rPr lang="en-US" altLang="zh-CN" dirty="0">
                <a:latin typeface="黑体" panose="02010609060101010101" pitchFamily="49" charset="-122"/>
              </a:rPr>
              <a:t>CSI?</a:t>
            </a:r>
            <a:endParaRPr lang="en-US" altLang="zh-CN" dirty="0">
              <a:latin typeface="黑体" panose="02010609060101010101" pitchFamily="49"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4386" name="Rectangle 2"/>
          <p:cNvSpPr/>
          <p:nvPr>
            <p:ph type="title"/>
          </p:nvPr>
        </p:nvSpPr>
        <p:spPr>
          <a:xfrm>
            <a:off x="495300" y="1484313"/>
            <a:ext cx="8915400" cy="1143000"/>
          </a:xfrm>
          <a:noFill/>
          <a:ln>
            <a:noFill/>
          </a:ln>
        </p:spPr>
        <p:txBody>
          <a:bodyPr/>
          <a:p>
            <a:pPr eaLnBrk="1" hangingPunct="1"/>
            <a:r>
              <a:rPr lang="zh-CN" altLang="en-US" sz="3600" b="1" dirty="0">
                <a:solidFill>
                  <a:schemeClr val="tx1"/>
                </a:solidFill>
                <a:latin typeface="黑体" panose="02010609060101010101" pitchFamily="49" charset="-122"/>
              </a:rPr>
              <a:t>  表达的技巧</a:t>
            </a:r>
            <a:r>
              <a:rPr lang="en-US" altLang="zh-CN" sz="3600" b="1" dirty="0">
                <a:solidFill>
                  <a:schemeClr val="tx1"/>
                </a:solidFill>
                <a:latin typeface="Arial" panose="020B0604020202020204" pitchFamily="34" charset="0"/>
              </a:rPr>
              <a:t>——</a:t>
            </a:r>
            <a:r>
              <a:rPr lang="zh-CN" altLang="en-US" sz="3600" b="1" dirty="0">
                <a:solidFill>
                  <a:schemeClr val="tx1"/>
                </a:solidFill>
                <a:latin typeface="黑体" panose="02010609060101010101" pitchFamily="49" charset="-122"/>
              </a:rPr>
              <a:t>正确的提问</a:t>
            </a:r>
            <a:endParaRPr lang="zh-CN" altLang="en-US" sz="3600" b="1" dirty="0">
              <a:solidFill>
                <a:schemeClr val="tx1"/>
              </a:solidFill>
              <a:latin typeface="黑体" panose="02010609060101010101" pitchFamily="49" charset="-122"/>
            </a:endParaRPr>
          </a:p>
        </p:txBody>
      </p:sp>
      <p:pic>
        <p:nvPicPr>
          <p:cNvPr id="144387" name="Picture 3" descr="j0089048[1]"/>
          <p:cNvPicPr>
            <a:picLocks noChangeAspect="1"/>
          </p:cNvPicPr>
          <p:nvPr>
            <p:ph sz="quarter" idx="2"/>
          </p:nvPr>
        </p:nvPicPr>
        <p:blipFill>
          <a:blip r:embed="rId2"/>
          <a:stretch>
            <a:fillRect/>
          </a:stretch>
        </p:blipFill>
        <p:spPr>
          <a:xfrm>
            <a:off x="992188" y="4005263"/>
            <a:ext cx="1031875" cy="1816100"/>
          </a:xfrm>
          <a:noFill/>
          <a:ln>
            <a:noFill/>
          </a:ln>
        </p:spPr>
      </p:pic>
      <p:sp>
        <p:nvSpPr>
          <p:cNvPr id="144388" name="Rectangle 4"/>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grpSp>
        <p:nvGrpSpPr>
          <p:cNvPr id="144389" name="Group 5"/>
          <p:cNvGrpSpPr/>
          <p:nvPr/>
        </p:nvGrpSpPr>
        <p:grpSpPr>
          <a:xfrm>
            <a:off x="2762250" y="2636838"/>
            <a:ext cx="6583363" cy="3394075"/>
            <a:chOff x="0" y="0"/>
            <a:chExt cx="1440" cy="2016"/>
          </a:xfrm>
        </p:grpSpPr>
        <p:sp>
          <p:nvSpPr>
            <p:cNvPr id="144390" name="AutoShape 6"/>
            <p:cNvSpPr>
              <a:spLocks noChangeAspect="1" noTextEdit="1"/>
            </p:cNvSpPr>
            <p:nvPr/>
          </p:nvSpPr>
          <p:spPr>
            <a:xfrm>
              <a:off x="0" y="0"/>
              <a:ext cx="1440" cy="2016"/>
            </a:xfrm>
            <a:prstGeom prst="rect">
              <a:avLst/>
            </a:prstGeom>
            <a:noFill/>
            <a:ln w="9525">
              <a:noFill/>
            </a:ln>
          </p:spPr>
          <p:txBody>
            <a:bodyPr/>
            <a:p>
              <a:endParaRPr lang="zh-CN" altLang="en-US"/>
            </a:p>
          </p:txBody>
        </p:sp>
        <p:cxnSp>
          <p:nvCxnSpPr>
            <p:cNvPr id="144391" name="_s626706"/>
            <p:cNvCxnSpPr>
              <a:stCxn id="144399" idx="3"/>
              <a:endCxn id="144395" idx="2"/>
            </p:cNvCxnSpPr>
            <p:nvPr/>
          </p:nvCxnSpPr>
          <p:spPr>
            <a:xfrm flipV="1">
              <a:off x="864" y="288"/>
              <a:ext cx="144" cy="1585"/>
            </a:xfrm>
            <a:prstGeom prst="bentConnector2">
              <a:avLst/>
            </a:prstGeom>
            <a:ln w="28575" cap="flat" cmpd="sng">
              <a:solidFill>
                <a:schemeClr val="tx1"/>
              </a:solidFill>
              <a:prstDash val="solid"/>
              <a:miter/>
              <a:headEnd type="none" w="med" len="med"/>
              <a:tailEnd type="none" w="med" len="med"/>
            </a:ln>
          </p:spPr>
        </p:cxnSp>
        <p:cxnSp>
          <p:nvCxnSpPr>
            <p:cNvPr id="144392" name="_s626703"/>
            <p:cNvCxnSpPr>
              <a:stCxn id="144398" idx="3"/>
              <a:endCxn id="144395" idx="2"/>
            </p:cNvCxnSpPr>
            <p:nvPr/>
          </p:nvCxnSpPr>
          <p:spPr>
            <a:xfrm flipV="1">
              <a:off x="864" y="288"/>
              <a:ext cx="144" cy="1152"/>
            </a:xfrm>
            <a:prstGeom prst="bentConnector2">
              <a:avLst/>
            </a:prstGeom>
            <a:ln w="28575" cap="flat" cmpd="sng">
              <a:solidFill>
                <a:schemeClr val="tx1"/>
              </a:solidFill>
              <a:prstDash val="solid"/>
              <a:miter/>
              <a:headEnd type="none" w="med" len="med"/>
              <a:tailEnd type="none" w="med" len="med"/>
            </a:ln>
          </p:spPr>
        </p:cxnSp>
        <p:cxnSp>
          <p:nvCxnSpPr>
            <p:cNvPr id="144393" name="_s626702"/>
            <p:cNvCxnSpPr>
              <a:stCxn id="144397" idx="3"/>
              <a:endCxn id="144395" idx="2"/>
            </p:cNvCxnSpPr>
            <p:nvPr/>
          </p:nvCxnSpPr>
          <p:spPr>
            <a:xfrm flipV="1">
              <a:off x="864" y="288"/>
              <a:ext cx="144" cy="720"/>
            </a:xfrm>
            <a:prstGeom prst="bentConnector2">
              <a:avLst/>
            </a:prstGeom>
            <a:ln w="28575" cap="flat" cmpd="sng">
              <a:solidFill>
                <a:schemeClr val="tx1"/>
              </a:solidFill>
              <a:prstDash val="solid"/>
              <a:miter/>
              <a:headEnd type="none" w="med" len="med"/>
              <a:tailEnd type="none" w="med" len="med"/>
            </a:ln>
          </p:spPr>
        </p:cxnSp>
        <p:cxnSp>
          <p:nvCxnSpPr>
            <p:cNvPr id="144394" name="_s626701"/>
            <p:cNvCxnSpPr>
              <a:stCxn id="144396" idx="3"/>
              <a:endCxn id="144395" idx="2"/>
            </p:cNvCxnSpPr>
            <p:nvPr/>
          </p:nvCxnSpPr>
          <p:spPr>
            <a:xfrm flipV="1">
              <a:off x="864" y="288"/>
              <a:ext cx="144" cy="288"/>
            </a:xfrm>
            <a:prstGeom prst="bentConnector2">
              <a:avLst/>
            </a:prstGeom>
            <a:ln w="28575" cap="flat" cmpd="sng">
              <a:solidFill>
                <a:schemeClr val="tx1"/>
              </a:solidFill>
              <a:prstDash val="solid"/>
              <a:miter/>
              <a:headEnd type="none" w="med" len="med"/>
              <a:tailEnd type="none" w="med" len="med"/>
            </a:ln>
          </p:spPr>
        </p:cxnSp>
        <p:sp>
          <p:nvSpPr>
            <p:cNvPr id="144395" name="_s626697"/>
            <p:cNvSpPr/>
            <p:nvPr/>
          </p:nvSpPr>
          <p:spPr>
            <a:xfrm>
              <a:off x="576" y="0"/>
              <a:ext cx="864" cy="288"/>
            </a:xfrm>
            <a:prstGeom prst="rect">
              <a:avLst/>
            </a:prstGeom>
            <a:noFill/>
            <a:ln w="9525" cap="flat" cmpd="sng">
              <a:solidFill>
                <a:schemeClr val="tx1"/>
              </a:solidFill>
              <a:prstDash val="solid"/>
              <a:miter/>
              <a:headEnd type="none" w="med" len="med"/>
              <a:tailEnd type="none" w="med" len="med"/>
            </a:ln>
          </p:spPr>
          <p:txBody>
            <a:bodyPr wrap="none" lIns="0" tIns="0" rIns="0" bIns="0" anchor="ctr" anchorCtr="0"/>
            <a:p>
              <a:r>
                <a:rPr lang="zh-CN" altLang="en-US" sz="2000" dirty="0">
                  <a:latin typeface="Arial" panose="020B0604020202020204" pitchFamily="34" charset="0"/>
                </a:rPr>
                <a:t>提问方式</a:t>
              </a:r>
              <a:endParaRPr lang="zh-CN" altLang="en-US" sz="2000" dirty="0">
                <a:latin typeface="Arial" panose="020B0604020202020204" pitchFamily="34" charset="0"/>
              </a:endParaRPr>
            </a:p>
          </p:txBody>
        </p:sp>
        <p:sp>
          <p:nvSpPr>
            <p:cNvPr id="144396" name="_s626698"/>
            <p:cNvSpPr/>
            <p:nvPr/>
          </p:nvSpPr>
          <p:spPr>
            <a:xfrm>
              <a:off x="0" y="432"/>
              <a:ext cx="864" cy="288"/>
            </a:xfrm>
            <a:prstGeom prst="rect">
              <a:avLst/>
            </a:prstGeom>
            <a:noFill/>
            <a:ln w="9525" cap="flat" cmpd="sng">
              <a:solidFill>
                <a:schemeClr val="tx1"/>
              </a:solidFill>
              <a:prstDash val="solid"/>
              <a:miter/>
              <a:headEnd type="none" w="med" len="med"/>
              <a:tailEnd type="none" w="med" len="med"/>
            </a:ln>
          </p:spPr>
          <p:txBody>
            <a:bodyPr wrap="none" lIns="0" tIns="0" rIns="0" bIns="0" anchor="ctr" anchorCtr="0"/>
            <a:p>
              <a:r>
                <a:rPr lang="zh-CN" altLang="en-US" sz="2000" dirty="0">
                  <a:latin typeface="Arial" panose="020B0604020202020204" pitchFamily="34" charset="0"/>
                </a:rPr>
                <a:t>开放式提问</a:t>
              </a:r>
              <a:endParaRPr lang="zh-CN" altLang="en-US" sz="2000" dirty="0">
                <a:latin typeface="Arial" panose="020B0604020202020204" pitchFamily="34" charset="0"/>
              </a:endParaRPr>
            </a:p>
          </p:txBody>
        </p:sp>
        <p:sp>
          <p:nvSpPr>
            <p:cNvPr id="144397" name="_s626699"/>
            <p:cNvSpPr/>
            <p:nvPr/>
          </p:nvSpPr>
          <p:spPr>
            <a:xfrm>
              <a:off x="0" y="864"/>
              <a:ext cx="864" cy="288"/>
            </a:xfrm>
            <a:prstGeom prst="rect">
              <a:avLst/>
            </a:prstGeom>
            <a:noFill/>
            <a:ln w="9525" cap="flat" cmpd="sng">
              <a:solidFill>
                <a:schemeClr val="tx1"/>
              </a:solidFill>
              <a:prstDash val="solid"/>
              <a:miter/>
              <a:headEnd type="none" w="med" len="med"/>
              <a:tailEnd type="none" w="med" len="med"/>
            </a:ln>
          </p:spPr>
          <p:txBody>
            <a:bodyPr wrap="none" lIns="0" tIns="0" rIns="0" bIns="0" anchor="ctr" anchorCtr="0"/>
            <a:p>
              <a:r>
                <a:rPr lang="zh-CN" altLang="en-US" sz="2000" dirty="0">
                  <a:latin typeface="Arial" panose="020B0604020202020204" pitchFamily="34" charset="0"/>
                </a:rPr>
                <a:t>特定的问题</a:t>
              </a:r>
              <a:endParaRPr lang="zh-CN" altLang="en-US" sz="2000" dirty="0">
                <a:latin typeface="Arial" panose="020B0604020202020204" pitchFamily="34" charset="0"/>
              </a:endParaRPr>
            </a:p>
          </p:txBody>
        </p:sp>
        <p:sp>
          <p:nvSpPr>
            <p:cNvPr id="144398" name="_s626700"/>
            <p:cNvSpPr/>
            <p:nvPr/>
          </p:nvSpPr>
          <p:spPr>
            <a:xfrm>
              <a:off x="0" y="1296"/>
              <a:ext cx="864" cy="288"/>
            </a:xfrm>
            <a:prstGeom prst="rect">
              <a:avLst/>
            </a:prstGeom>
            <a:noFill/>
            <a:ln w="9525" cap="flat" cmpd="sng">
              <a:solidFill>
                <a:schemeClr val="tx1"/>
              </a:solidFill>
              <a:prstDash val="solid"/>
              <a:miter/>
              <a:headEnd type="none" w="med" len="med"/>
              <a:tailEnd type="none" w="med" len="med"/>
            </a:ln>
          </p:spPr>
          <p:txBody>
            <a:bodyPr wrap="none" lIns="0" tIns="0" rIns="0" bIns="0" anchor="ctr" anchorCtr="0"/>
            <a:p>
              <a:r>
                <a:rPr lang="zh-CN" altLang="en-US" sz="2000" dirty="0">
                  <a:latin typeface="Arial" panose="020B0604020202020204" pitchFamily="34" charset="0"/>
                </a:rPr>
                <a:t>封闭式提问</a:t>
              </a:r>
              <a:endParaRPr lang="zh-CN" altLang="en-US" sz="2000" dirty="0">
                <a:latin typeface="Arial" panose="020B0604020202020204" pitchFamily="34" charset="0"/>
              </a:endParaRPr>
            </a:p>
          </p:txBody>
        </p:sp>
        <p:sp>
          <p:nvSpPr>
            <p:cNvPr id="144399" name="_s626705"/>
            <p:cNvSpPr/>
            <p:nvPr/>
          </p:nvSpPr>
          <p:spPr>
            <a:xfrm>
              <a:off x="1" y="1728"/>
              <a:ext cx="863" cy="288"/>
            </a:xfrm>
            <a:prstGeom prst="rect">
              <a:avLst/>
            </a:prstGeom>
            <a:noFill/>
            <a:ln w="9525" cap="flat" cmpd="sng">
              <a:solidFill>
                <a:schemeClr val="tx1"/>
              </a:solidFill>
              <a:prstDash val="solid"/>
              <a:miter/>
              <a:headEnd type="none" w="med" len="med"/>
              <a:tailEnd type="none" w="med" len="med"/>
            </a:ln>
          </p:spPr>
          <p:txBody>
            <a:bodyPr wrap="none" lIns="0" tIns="0" rIns="0" bIns="0" anchor="ctr" anchorCtr="0"/>
            <a:p>
              <a:r>
                <a:rPr lang="zh-CN" altLang="en-US" sz="2000" dirty="0">
                  <a:latin typeface="Arial" panose="020B0604020202020204" pitchFamily="34" charset="0"/>
                </a:rPr>
                <a:t>可选择式提问</a:t>
              </a:r>
              <a:endParaRPr lang="zh-CN" altLang="en-US" sz="2000" dirty="0">
                <a:latin typeface="Arial" panose="020B0604020202020204" pitchFamily="34" charset="0"/>
              </a:endParaRPr>
            </a:p>
          </p:txBody>
        </p:sp>
      </p:gr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7170" name="Object 2"/>
          <p:cNvGraphicFramePr>
            <a:graphicFrameLocks noChangeAspect="1"/>
          </p:cNvGraphicFramePr>
          <p:nvPr/>
        </p:nvGraphicFramePr>
        <p:xfrm>
          <a:off x="1860550" y="2420938"/>
          <a:ext cx="6096000" cy="4067175"/>
        </p:xfrm>
        <a:graphic>
          <a:graphicData uri="http://schemas.openxmlformats.org/presentationml/2006/ole">
            <mc:AlternateContent xmlns:mc="http://schemas.openxmlformats.org/markup-compatibility/2006">
              <mc:Choice xmlns:v="urn:schemas-microsoft-com:vml" Requires="v">
                <p:oleObj spid="_x0000_s3083" name="" r:id="rId2" imgW="5746115" imgH="3836670" progId="MSGraph.Chart.8">
                  <p:embed/>
                </p:oleObj>
              </mc:Choice>
              <mc:Fallback>
                <p:oleObj name="" r:id="rId2" imgW="5746115" imgH="3836670" progId="MSGraph.Chart.8">
                  <p:embed/>
                  <p:pic>
                    <p:nvPicPr>
                      <p:cNvPr id="0" name="图片 3082"/>
                      <p:cNvPicPr/>
                      <p:nvPr/>
                    </p:nvPicPr>
                    <p:blipFill>
                      <a:blip r:embed="rId3"/>
                      <a:stretch>
                        <a:fillRect/>
                      </a:stretch>
                    </p:blipFill>
                    <p:spPr>
                      <a:xfrm>
                        <a:off x="1860550" y="2420938"/>
                        <a:ext cx="6096000" cy="4067175"/>
                      </a:xfrm>
                      <a:prstGeom prst="rect">
                        <a:avLst/>
                      </a:prstGeom>
                      <a:noFill/>
                      <a:ln w="38100">
                        <a:noFill/>
                        <a:miter/>
                      </a:ln>
                    </p:spPr>
                  </p:pic>
                </p:oleObj>
              </mc:Fallback>
            </mc:AlternateContent>
          </a:graphicData>
        </a:graphic>
      </p:graphicFrame>
      <p:sp>
        <p:nvSpPr>
          <p:cNvPr id="7171" name="Text Box 3"/>
          <p:cNvSpPr txBox="1"/>
          <p:nvPr/>
        </p:nvSpPr>
        <p:spPr>
          <a:xfrm>
            <a:off x="6732588" y="1773238"/>
            <a:ext cx="2468562" cy="639762"/>
          </a:xfrm>
          <a:prstGeom prst="rect">
            <a:avLst/>
          </a:prstGeom>
          <a:noFill/>
          <a:ln w="9525">
            <a:noFill/>
          </a:ln>
        </p:spPr>
        <p:txBody>
          <a:bodyPr wrap="none">
            <a:spAutoFit/>
          </a:bodyPr>
          <a:p>
            <a:pPr algn="l"/>
            <a:r>
              <a:rPr lang="zh-CN" altLang="en-US" b="1" dirty="0">
                <a:solidFill>
                  <a:srgbClr val="FF0000"/>
                </a:solidFill>
                <a:latin typeface="黑体" panose="02010609060101010101" pitchFamily="49" charset="-122"/>
              </a:rPr>
              <a:t>表达的结构</a:t>
            </a:r>
            <a:endParaRPr lang="zh-CN" altLang="en-US" b="1" dirty="0">
              <a:solidFill>
                <a:srgbClr val="FF0000"/>
              </a:solidFill>
              <a:latin typeface="黑体" panose="02010609060101010101" pitchFamily="49" charset="-122"/>
            </a:endParaRPr>
          </a:p>
        </p:txBody>
      </p:sp>
      <p:sp>
        <p:nvSpPr>
          <p:cNvPr id="141316" name="Text Box 4"/>
          <p:cNvSpPr txBox="1"/>
          <p:nvPr/>
        </p:nvSpPr>
        <p:spPr>
          <a:xfrm rot="262485">
            <a:off x="4027488" y="2492375"/>
            <a:ext cx="995362" cy="579438"/>
          </a:xfrm>
          <a:prstGeom prst="rect">
            <a:avLst/>
          </a:prstGeom>
          <a:noFill/>
          <a:ln w="9525">
            <a:noFill/>
          </a:ln>
        </p:spPr>
        <p:txBody>
          <a:bodyPr wrap="none">
            <a:spAutoFit/>
          </a:bodyPr>
          <a:p>
            <a:pPr algn="l"/>
            <a:r>
              <a:rPr lang="zh-CN" altLang="en-US" sz="1600" b="1" dirty="0">
                <a:solidFill>
                  <a:srgbClr val="0000FF"/>
                </a:solidFill>
                <a:latin typeface="文鼎特粗黑简" pitchFamily="1" charset="-122"/>
                <a:ea typeface="文鼎特粗黑简" pitchFamily="1" charset="-122"/>
              </a:rPr>
              <a:t>语言文字</a:t>
            </a:r>
            <a:endParaRPr lang="zh-CN" altLang="en-US" sz="1600" b="1" dirty="0">
              <a:solidFill>
                <a:srgbClr val="0000FF"/>
              </a:solidFill>
              <a:latin typeface="文鼎特粗黑简" pitchFamily="1" charset="-122"/>
              <a:ea typeface="文鼎特粗黑简" pitchFamily="1" charset="-122"/>
            </a:endParaRPr>
          </a:p>
          <a:p>
            <a:pPr algn="l"/>
            <a:r>
              <a:rPr lang="zh-CN" altLang="en-US" sz="1600" b="1" dirty="0">
                <a:solidFill>
                  <a:srgbClr val="0000FF"/>
                </a:solidFill>
                <a:latin typeface="文鼎特粗黑简" pitchFamily="1" charset="-122"/>
                <a:ea typeface="文鼎特粗黑简" pitchFamily="1" charset="-122"/>
              </a:rPr>
              <a:t>    </a:t>
            </a:r>
            <a:r>
              <a:rPr lang="en-US" altLang="zh-CN" sz="1600" b="1" dirty="0">
                <a:solidFill>
                  <a:srgbClr val="0000FF"/>
                </a:solidFill>
                <a:latin typeface="文鼎特粗黑简" pitchFamily="1" charset="-122"/>
                <a:ea typeface="文鼎特粗黑简" pitchFamily="1" charset="-122"/>
              </a:rPr>
              <a:t>7%</a:t>
            </a:r>
            <a:endParaRPr lang="en-US" altLang="zh-CN" sz="1600" b="1" dirty="0">
              <a:solidFill>
                <a:srgbClr val="0000FF"/>
              </a:solidFill>
              <a:latin typeface="文鼎特粗黑简" pitchFamily="1" charset="-122"/>
              <a:ea typeface="文鼎特粗黑简" pitchFamily="1" charset="-122"/>
            </a:endParaRPr>
          </a:p>
        </p:txBody>
      </p:sp>
      <p:sp>
        <p:nvSpPr>
          <p:cNvPr id="141317" name="Text Box 5"/>
          <p:cNvSpPr txBox="1"/>
          <p:nvPr/>
        </p:nvSpPr>
        <p:spPr>
          <a:xfrm>
            <a:off x="4641850" y="3644900"/>
            <a:ext cx="1401763" cy="334963"/>
          </a:xfrm>
          <a:prstGeom prst="rect">
            <a:avLst/>
          </a:prstGeom>
          <a:noFill/>
          <a:ln w="9525">
            <a:noFill/>
          </a:ln>
        </p:spPr>
        <p:txBody>
          <a:bodyPr wrap="none">
            <a:spAutoFit/>
          </a:bodyPr>
          <a:p>
            <a:pPr algn="l"/>
            <a:r>
              <a:rPr lang="zh-CN" altLang="en-US" sz="1600" b="1" dirty="0">
                <a:solidFill>
                  <a:srgbClr val="0000FF"/>
                </a:solidFill>
                <a:latin typeface="文鼎特粗黑简" pitchFamily="1" charset="-122"/>
                <a:ea typeface="文鼎特粗黑简" pitchFamily="1" charset="-122"/>
              </a:rPr>
              <a:t>语调语气 </a:t>
            </a:r>
            <a:r>
              <a:rPr lang="en-US" altLang="zh-CN" sz="1600" b="1" dirty="0">
                <a:solidFill>
                  <a:srgbClr val="0000FF"/>
                </a:solidFill>
                <a:latin typeface="文鼎特粗黑简" pitchFamily="1" charset="-122"/>
                <a:ea typeface="文鼎特粗黑简" pitchFamily="1" charset="-122"/>
              </a:rPr>
              <a:t>38%</a:t>
            </a:r>
            <a:endParaRPr lang="en-US" altLang="zh-CN" sz="1600" b="1" dirty="0">
              <a:solidFill>
                <a:srgbClr val="0000FF"/>
              </a:solidFill>
              <a:latin typeface="文鼎特粗黑简" pitchFamily="1" charset="-122"/>
              <a:ea typeface="文鼎特粗黑简" pitchFamily="1" charset="-122"/>
            </a:endParaRPr>
          </a:p>
        </p:txBody>
      </p:sp>
      <p:sp>
        <p:nvSpPr>
          <p:cNvPr id="141318" name="Text Box 6"/>
          <p:cNvSpPr txBox="1"/>
          <p:nvPr/>
        </p:nvSpPr>
        <p:spPr>
          <a:xfrm>
            <a:off x="2925763" y="3716338"/>
            <a:ext cx="1401762" cy="579437"/>
          </a:xfrm>
          <a:prstGeom prst="rect">
            <a:avLst/>
          </a:prstGeom>
          <a:noFill/>
          <a:ln w="9525">
            <a:noFill/>
          </a:ln>
        </p:spPr>
        <p:txBody>
          <a:bodyPr wrap="none">
            <a:spAutoFit/>
          </a:bodyPr>
          <a:p>
            <a:pPr algn="l"/>
            <a:r>
              <a:rPr lang="zh-CN" altLang="en-US" sz="1600" b="1" dirty="0">
                <a:solidFill>
                  <a:srgbClr val="0000FF"/>
                </a:solidFill>
                <a:latin typeface="文鼎特粗黑简" pitchFamily="1" charset="-122"/>
                <a:ea typeface="文鼎特粗黑简" pitchFamily="1" charset="-122"/>
              </a:rPr>
              <a:t>非语言</a:t>
            </a:r>
            <a:r>
              <a:rPr lang="en-US" altLang="zh-CN" sz="1600" b="1" dirty="0">
                <a:solidFill>
                  <a:srgbClr val="0000FF"/>
                </a:solidFill>
                <a:latin typeface="文鼎特粗黑简" pitchFamily="1" charset="-122"/>
                <a:ea typeface="文鼎特粗黑简" pitchFamily="1" charset="-122"/>
              </a:rPr>
              <a:t>/ </a:t>
            </a:r>
            <a:r>
              <a:rPr lang="zh-CN" altLang="en-US" sz="1600" b="1" dirty="0">
                <a:solidFill>
                  <a:srgbClr val="0000FF"/>
                </a:solidFill>
                <a:latin typeface="文鼎特粗黑简" pitchFamily="1" charset="-122"/>
                <a:ea typeface="文鼎特粗黑简" pitchFamily="1" charset="-122"/>
              </a:rPr>
              <a:t>肢体</a:t>
            </a:r>
            <a:endParaRPr lang="zh-CN" altLang="en-US" sz="1600" b="1" dirty="0">
              <a:solidFill>
                <a:srgbClr val="0000FF"/>
              </a:solidFill>
              <a:latin typeface="文鼎特粗黑简" pitchFamily="1" charset="-122"/>
              <a:ea typeface="文鼎特粗黑简" pitchFamily="1" charset="-122"/>
            </a:endParaRPr>
          </a:p>
          <a:p>
            <a:pPr algn="l"/>
            <a:r>
              <a:rPr lang="zh-CN" altLang="en-US" sz="1600" b="1" dirty="0">
                <a:solidFill>
                  <a:srgbClr val="0000FF"/>
                </a:solidFill>
                <a:latin typeface="文鼎特粗黑简" pitchFamily="1" charset="-122"/>
                <a:ea typeface="文鼎特粗黑简" pitchFamily="1" charset="-122"/>
              </a:rPr>
              <a:t>语言 </a:t>
            </a:r>
            <a:r>
              <a:rPr lang="en-US" altLang="zh-CN" sz="1600" b="1" dirty="0">
                <a:solidFill>
                  <a:srgbClr val="0000FF"/>
                </a:solidFill>
                <a:latin typeface="文鼎特粗黑简" pitchFamily="1" charset="-122"/>
                <a:ea typeface="文鼎特粗黑简" pitchFamily="1" charset="-122"/>
              </a:rPr>
              <a:t>55%</a:t>
            </a:r>
            <a:endParaRPr lang="en-US" altLang="zh-CN" sz="1600" b="1" dirty="0">
              <a:solidFill>
                <a:srgbClr val="0000FF"/>
              </a:solidFill>
              <a:latin typeface="文鼎特粗黑简" pitchFamily="1" charset="-122"/>
              <a:ea typeface="文鼎特粗黑简" pitchFamily="1" charset="-122"/>
            </a:endParaRPr>
          </a:p>
        </p:txBody>
      </p:sp>
      <p:sp>
        <p:nvSpPr>
          <p:cNvPr id="7175" name="Rectangle 7"/>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7176" name="Rectangle 8"/>
          <p:cNvSpPr/>
          <p:nvPr/>
        </p:nvSpPr>
        <p:spPr>
          <a:xfrm>
            <a:off x="200025" y="1412875"/>
            <a:ext cx="8915400" cy="1143000"/>
          </a:xfrm>
          <a:prstGeom prst="rect">
            <a:avLst/>
          </a:prstGeom>
          <a:noFill/>
          <a:ln w="9525">
            <a:noFill/>
          </a:ln>
        </p:spPr>
        <p:txBody>
          <a:bodyPr/>
          <a:p>
            <a:pPr algn="l"/>
            <a:r>
              <a:rPr lang="zh-CN" altLang="en-US" dirty="0">
                <a:solidFill>
                  <a:schemeClr val="tx2"/>
                </a:solidFill>
                <a:latin typeface="Arial Black" panose="020B0A04020102020204" pitchFamily="34" charset="0"/>
              </a:rPr>
              <a:t>表达技巧</a:t>
            </a:r>
            <a:r>
              <a:rPr lang="en-US" altLang="zh-CN" dirty="0">
                <a:solidFill>
                  <a:schemeClr val="tx2"/>
                </a:solidFill>
                <a:latin typeface="Arial" panose="020B0604020202020204" pitchFamily="34" charset="0"/>
              </a:rPr>
              <a:t>——</a:t>
            </a:r>
            <a:r>
              <a:rPr lang="zh-CN" altLang="en-US" dirty="0">
                <a:solidFill>
                  <a:schemeClr val="tx2"/>
                </a:solidFill>
                <a:latin typeface="Arial Black" panose="020B0A04020102020204" pitchFamily="34" charset="0"/>
              </a:rPr>
              <a:t>非言语沟通</a:t>
            </a:r>
            <a:endParaRPr lang="zh-CN" altLang="en-US" dirty="0">
              <a:solidFill>
                <a:schemeClr val="tx2"/>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500" fill="hold"/>
                                        <p:tgtEl>
                                          <p:spTgt spid="141316"/>
                                        </p:tgtEl>
                                        <p:attrNameLst>
                                          <p:attrName>ppt_x</p:attrName>
                                        </p:attrNameLst>
                                      </p:cBhvr>
                                      <p:tavLst>
                                        <p:tav tm="0">
                                          <p:val>
                                            <p:strVal val="#ppt_x"/>
                                          </p:val>
                                        </p:tav>
                                        <p:tav tm="100000">
                                          <p:val>
                                            <p:strVal val="#ppt_x"/>
                                          </p:val>
                                        </p:tav>
                                      </p:tavLst>
                                    </p:anim>
                                    <p:anim calcmode="lin" valueType="num">
                                      <p:cBhvr additive="base">
                                        <p:cTn id="8"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7"/>
                                        </p:tgtEl>
                                        <p:attrNameLst>
                                          <p:attrName>style.visibility</p:attrName>
                                        </p:attrNameLst>
                                      </p:cBhvr>
                                      <p:to>
                                        <p:strVal val="visible"/>
                                      </p:to>
                                    </p:set>
                                    <p:anim calcmode="lin" valueType="num">
                                      <p:cBhvr additive="base">
                                        <p:cTn id="13" dur="500" fill="hold"/>
                                        <p:tgtEl>
                                          <p:spTgt spid="141317"/>
                                        </p:tgtEl>
                                        <p:attrNameLst>
                                          <p:attrName>ppt_x</p:attrName>
                                        </p:attrNameLst>
                                      </p:cBhvr>
                                      <p:tavLst>
                                        <p:tav tm="0">
                                          <p:val>
                                            <p:strVal val="#ppt_x"/>
                                          </p:val>
                                        </p:tav>
                                        <p:tav tm="100000">
                                          <p:val>
                                            <p:strVal val="#ppt_x"/>
                                          </p:val>
                                        </p:tav>
                                      </p:tavLst>
                                    </p:anim>
                                    <p:anim calcmode="lin" valueType="num">
                                      <p:cBhvr additive="base">
                                        <p:cTn id="14"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18"/>
                                        </p:tgtEl>
                                        <p:attrNameLst>
                                          <p:attrName>style.visibility</p:attrName>
                                        </p:attrNameLst>
                                      </p:cBhvr>
                                      <p:to>
                                        <p:strVal val="visible"/>
                                      </p:to>
                                    </p:set>
                                    <p:anim calcmode="lin" valueType="num">
                                      <p:cBhvr additive="base">
                                        <p:cTn id="19" dur="500" fill="hold"/>
                                        <p:tgtEl>
                                          <p:spTgt spid="141318"/>
                                        </p:tgtEl>
                                        <p:attrNameLst>
                                          <p:attrName>ppt_x</p:attrName>
                                        </p:attrNameLst>
                                      </p:cBhvr>
                                      <p:tavLst>
                                        <p:tav tm="0">
                                          <p:val>
                                            <p:strVal val="#ppt_x"/>
                                          </p:val>
                                        </p:tav>
                                        <p:tav tm="100000">
                                          <p:val>
                                            <p:strVal val="#ppt_x"/>
                                          </p:val>
                                        </p:tav>
                                      </p:tavLst>
                                    </p:anim>
                                    <p:anim calcmode="lin" valueType="num">
                                      <p:cBhvr additive="base">
                                        <p:cTn id="20" dur="500" fill="hold"/>
                                        <p:tgtEl>
                                          <p:spTgt spid="141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45410" name="Picture 2" descr="072ac03486ae34a5d0a2d3ca">
            <a:hlinkClick r:id="rId2"/>
          </p:cNvPr>
          <p:cNvPicPr>
            <a:picLocks noChangeAspect="1"/>
          </p:cNvPicPr>
          <p:nvPr/>
        </p:nvPicPr>
        <p:blipFill>
          <a:blip r:embed="rId3"/>
          <a:srcRect l="8719" t="5989" r="9027" b="7379"/>
          <a:stretch>
            <a:fillRect/>
          </a:stretch>
        </p:blipFill>
        <p:spPr>
          <a:xfrm>
            <a:off x="6969125" y="3113088"/>
            <a:ext cx="2667000" cy="3744912"/>
          </a:xfrm>
          <a:prstGeom prst="rect">
            <a:avLst/>
          </a:prstGeom>
          <a:noFill/>
          <a:ln w="9525">
            <a:noFill/>
          </a:ln>
        </p:spPr>
      </p:pic>
      <p:sp>
        <p:nvSpPr>
          <p:cNvPr id="145411" name="Rectangle 3"/>
          <p:cNvSpPr/>
          <p:nvPr>
            <p:ph type="title"/>
          </p:nvPr>
        </p:nvSpPr>
        <p:spPr>
          <a:xfrm>
            <a:off x="200025" y="1412875"/>
            <a:ext cx="8915400" cy="1143000"/>
          </a:xfrm>
          <a:noFill/>
          <a:ln>
            <a:noFill/>
          </a:ln>
        </p:spPr>
        <p:txBody>
          <a:bodyPr/>
          <a:p>
            <a:pPr algn="l" eaLnBrk="1" hangingPunct="1"/>
            <a:r>
              <a:rPr lang="zh-CN" altLang="en-US" sz="3600" dirty="0"/>
              <a:t>表达技巧</a:t>
            </a:r>
            <a:r>
              <a:rPr lang="en-US" altLang="zh-CN" sz="3600" dirty="0">
                <a:latin typeface="Arial" panose="020B0604020202020204" pitchFamily="34" charset="0"/>
              </a:rPr>
              <a:t>——</a:t>
            </a:r>
            <a:r>
              <a:rPr lang="zh-CN" altLang="en-US" sz="3600" dirty="0"/>
              <a:t>非言语沟通</a:t>
            </a:r>
            <a:endParaRPr lang="zh-CN" altLang="en-US" sz="3600" dirty="0"/>
          </a:p>
        </p:txBody>
      </p:sp>
      <p:sp>
        <p:nvSpPr>
          <p:cNvPr id="145412" name="Rectangle 4"/>
          <p:cNvSpPr/>
          <p:nvPr>
            <p:ph type="body" sz="half" idx="1"/>
          </p:nvPr>
        </p:nvSpPr>
        <p:spPr>
          <a:xfrm>
            <a:off x="200025" y="1744663"/>
            <a:ext cx="8358188" cy="5113337"/>
          </a:xfrm>
          <a:noFill/>
          <a:ln>
            <a:noFill/>
          </a:ln>
        </p:spPr>
        <p:txBody>
          <a:bodyPr/>
          <a:p>
            <a:pPr lvl="2" eaLnBrk="1" hangingPunct="1">
              <a:lnSpc>
                <a:spcPct val="110000"/>
              </a:lnSpc>
              <a:buNone/>
            </a:pPr>
            <a:endParaRPr lang="zh-CN" altLang="en-US" sz="2000" b="0" dirty="0">
              <a:solidFill>
                <a:srgbClr val="000099"/>
              </a:solidFill>
            </a:endParaRPr>
          </a:p>
          <a:p>
            <a:pPr lvl="3" eaLnBrk="1" hangingPunct="1">
              <a:lnSpc>
                <a:spcPct val="110000"/>
              </a:lnSpc>
            </a:pPr>
            <a:r>
              <a:rPr lang="zh-CN" altLang="en-US" b="0" dirty="0">
                <a:solidFill>
                  <a:srgbClr val="000099"/>
                </a:solidFill>
              </a:rPr>
              <a:t>体态：稳重、大方</a:t>
            </a:r>
            <a:endParaRPr lang="zh-CN" altLang="en-US" b="0" dirty="0">
              <a:solidFill>
                <a:srgbClr val="000099"/>
              </a:solidFill>
            </a:endParaRPr>
          </a:p>
          <a:p>
            <a:pPr lvl="3" eaLnBrk="1" hangingPunct="1">
              <a:lnSpc>
                <a:spcPct val="110000"/>
              </a:lnSpc>
            </a:pPr>
            <a:r>
              <a:rPr lang="zh-CN" altLang="en-US" b="0" dirty="0">
                <a:solidFill>
                  <a:srgbClr val="000099"/>
                </a:solidFill>
              </a:rPr>
              <a:t>空间位置关系：利用而不滥用</a:t>
            </a:r>
            <a:endParaRPr lang="zh-CN" altLang="en-US" b="0" dirty="0">
              <a:solidFill>
                <a:srgbClr val="000099"/>
              </a:solidFill>
            </a:endParaRPr>
          </a:p>
          <a:p>
            <a:pPr lvl="3" eaLnBrk="1" hangingPunct="1">
              <a:lnSpc>
                <a:spcPct val="110000"/>
              </a:lnSpc>
            </a:pPr>
            <a:r>
              <a:rPr lang="zh-CN" altLang="en-US" b="0" dirty="0">
                <a:solidFill>
                  <a:srgbClr val="000099"/>
                </a:solidFill>
              </a:rPr>
              <a:t>手势：切勿太大，稳重冷静</a:t>
            </a:r>
            <a:endParaRPr lang="zh-CN" altLang="en-US" b="0" dirty="0">
              <a:solidFill>
                <a:srgbClr val="000099"/>
              </a:solidFill>
            </a:endParaRPr>
          </a:p>
          <a:p>
            <a:pPr lvl="3" eaLnBrk="1" hangingPunct="1">
              <a:lnSpc>
                <a:spcPct val="110000"/>
              </a:lnSpc>
            </a:pPr>
            <a:r>
              <a:rPr lang="zh-CN" altLang="en-US" b="0" dirty="0">
                <a:solidFill>
                  <a:srgbClr val="000099"/>
                </a:solidFill>
              </a:rPr>
              <a:t>眼神：温柔平和，坦然自信</a:t>
            </a:r>
            <a:endParaRPr lang="zh-CN" altLang="en-US" b="0" dirty="0">
              <a:solidFill>
                <a:srgbClr val="000099"/>
              </a:solidFill>
            </a:endParaRPr>
          </a:p>
          <a:p>
            <a:pPr lvl="3" eaLnBrk="1" hangingPunct="1">
              <a:lnSpc>
                <a:spcPct val="110000"/>
              </a:lnSpc>
            </a:pPr>
            <a:r>
              <a:rPr lang="zh-CN" altLang="en-US" b="0" dirty="0">
                <a:solidFill>
                  <a:srgbClr val="000099"/>
                </a:solidFill>
              </a:rPr>
              <a:t>服饰：注意场合，不要装扮过度</a:t>
            </a:r>
            <a:endParaRPr lang="zh-CN" altLang="en-US" b="0" dirty="0">
              <a:solidFill>
                <a:srgbClr val="000099"/>
              </a:solidFill>
            </a:endParaRPr>
          </a:p>
          <a:p>
            <a:pPr lvl="3" eaLnBrk="1" hangingPunct="1">
              <a:lnSpc>
                <a:spcPct val="110000"/>
              </a:lnSpc>
            </a:pPr>
            <a:r>
              <a:rPr lang="zh-CN" altLang="en-US" b="0" dirty="0">
                <a:solidFill>
                  <a:srgbClr val="000099"/>
                </a:solidFill>
              </a:rPr>
              <a:t>表情：微笑</a:t>
            </a:r>
            <a:endParaRPr lang="zh-CN" altLang="en-US" b="0" dirty="0">
              <a:solidFill>
                <a:srgbClr val="000099"/>
              </a:solidFill>
            </a:endParaRPr>
          </a:p>
          <a:p>
            <a:pPr lvl="3" eaLnBrk="1" hangingPunct="1">
              <a:lnSpc>
                <a:spcPct val="110000"/>
              </a:lnSpc>
            </a:pPr>
            <a:r>
              <a:rPr lang="zh-CN" altLang="en-US" b="0" dirty="0">
                <a:solidFill>
                  <a:srgbClr val="000099"/>
                </a:solidFill>
              </a:rPr>
              <a:t>语气、语调：恰当、充分</a:t>
            </a:r>
            <a:endParaRPr lang="zh-CN" altLang="en-US" b="0" dirty="0">
              <a:solidFill>
                <a:srgbClr val="000099"/>
              </a:solidFill>
            </a:endParaRPr>
          </a:p>
        </p:txBody>
      </p:sp>
      <p:pic>
        <p:nvPicPr>
          <p:cNvPr id="142341" name="Picture 5" descr="094dp">
            <a:hlinkClick r:id="rId4"/>
          </p:cNvPr>
          <p:cNvPicPr>
            <a:picLocks noChangeAspect="1" noChangeArrowheads="1"/>
          </p:cNvPicPr>
          <p:nvPr/>
        </p:nvPicPr>
        <p:blipFill>
          <a:blip r:embed="rId5"/>
          <a:srcRect t="7855" b="40141"/>
          <a:stretch>
            <a:fillRect/>
          </a:stretch>
        </p:blipFill>
        <p:spPr bwMode="auto">
          <a:xfrm>
            <a:off x="1639888" y="5157788"/>
            <a:ext cx="4044950" cy="1447800"/>
          </a:xfrm>
          <a:prstGeom prst="rect">
            <a:avLst/>
          </a:prstGeom>
          <a:noFill/>
          <a:ln w="9525">
            <a:noFill/>
            <a:miter lim="800000"/>
            <a:headEnd/>
            <a:tailEnd/>
          </a:ln>
          <a:effectLst>
            <a:outerShdw dist="107763" dir="18900000" algn="ctr" rotWithShape="0">
              <a:srgbClr val="808080"/>
            </a:outerShdw>
          </a:effectLst>
        </p:spPr>
      </p:pic>
      <p:sp>
        <p:nvSpPr>
          <p:cNvPr id="145414" name="AutoShape 6"/>
          <p:cNvSpPr/>
          <p:nvPr/>
        </p:nvSpPr>
        <p:spPr>
          <a:xfrm>
            <a:off x="6438900" y="1219200"/>
            <a:ext cx="2806700" cy="1905000"/>
          </a:xfrm>
          <a:prstGeom prst="cloudCallout">
            <a:avLst>
              <a:gd name="adj1" fmla="val -14338"/>
              <a:gd name="adj2" fmla="val 90000"/>
            </a:avLst>
          </a:prstGeom>
          <a:solidFill>
            <a:schemeClr val="accent1"/>
          </a:solidFill>
          <a:ln w="9525" cap="flat" cmpd="sng">
            <a:solidFill>
              <a:schemeClr val="tx1"/>
            </a:solidFill>
            <a:prstDash val="solid"/>
            <a:headEnd type="none" w="med" len="med"/>
            <a:tailEnd type="none" w="med" len="med"/>
          </a:ln>
        </p:spPr>
        <p:txBody>
          <a:bodyPr/>
          <a:p>
            <a:r>
              <a:rPr lang="zh-CN" altLang="en-US" sz="2800" b="1" dirty="0">
                <a:solidFill>
                  <a:srgbClr val="CC0066"/>
                </a:solidFill>
                <a:latin typeface="Arial" panose="020B0604020202020204" pitchFamily="34" charset="0"/>
              </a:rPr>
              <a:t>你今天微笑了吗？</a:t>
            </a:r>
            <a:endParaRPr lang="zh-CN" altLang="en-US" sz="2800" b="1" dirty="0">
              <a:solidFill>
                <a:srgbClr val="CC0066"/>
              </a:solidFill>
              <a:latin typeface="Arial" panose="020B0604020202020204" pitchFamily="34" charset="0"/>
            </a:endParaRPr>
          </a:p>
        </p:txBody>
      </p:sp>
      <p:sp>
        <p:nvSpPr>
          <p:cNvPr id="145415" name="Rectangle 7"/>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6434" name="Rectangle 2"/>
          <p:cNvSpPr/>
          <p:nvPr>
            <p:ph type="title"/>
          </p:nvPr>
        </p:nvSpPr>
        <p:spPr>
          <a:xfrm>
            <a:off x="488950" y="1341438"/>
            <a:ext cx="8370888" cy="1143000"/>
          </a:xfrm>
          <a:noFill/>
          <a:ln>
            <a:noFill/>
          </a:ln>
        </p:spPr>
        <p:txBody>
          <a:bodyPr/>
          <a:p>
            <a:pPr algn="l" eaLnBrk="1" hangingPunct="1"/>
            <a:r>
              <a:rPr lang="zh-CN" altLang="en-US" sz="3600" b="1" dirty="0">
                <a:solidFill>
                  <a:schemeClr val="tx1"/>
                </a:solidFill>
              </a:rPr>
              <a:t>倾听的技巧</a:t>
            </a:r>
            <a:endParaRPr lang="zh-CN" altLang="en-US" sz="3600" b="1" dirty="0">
              <a:solidFill>
                <a:schemeClr val="tx1"/>
              </a:solidFill>
            </a:endParaRPr>
          </a:p>
        </p:txBody>
      </p:sp>
      <p:grpSp>
        <p:nvGrpSpPr>
          <p:cNvPr id="2" name="Group 3"/>
          <p:cNvGrpSpPr/>
          <p:nvPr/>
        </p:nvGrpSpPr>
        <p:grpSpPr>
          <a:xfrm>
            <a:off x="1423988" y="1844675"/>
            <a:ext cx="5616575" cy="4059238"/>
            <a:chOff x="0" y="0"/>
            <a:chExt cx="3538" cy="2557"/>
          </a:xfrm>
        </p:grpSpPr>
        <p:sp>
          <p:nvSpPr>
            <p:cNvPr id="146439" name="AutoShape 4"/>
            <p:cNvSpPr/>
            <p:nvPr/>
          </p:nvSpPr>
          <p:spPr>
            <a:xfrm>
              <a:off x="0" y="318"/>
              <a:ext cx="3493" cy="453"/>
            </a:xfrm>
            <a:prstGeom prst="bevel">
              <a:avLst>
                <a:gd name="adj" fmla="val 12500"/>
              </a:avLst>
            </a:prstGeom>
            <a:gradFill rotWithShape="1">
              <a:gsLst>
                <a:gs pos="0">
                  <a:schemeClr val="bg1"/>
                </a:gs>
                <a:gs pos="100000">
                  <a:srgbClr val="FF0066">
                    <a:alpha val="67998"/>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6440" name="AutoShape 5"/>
            <p:cNvSpPr/>
            <p:nvPr/>
          </p:nvSpPr>
          <p:spPr>
            <a:xfrm>
              <a:off x="0" y="771"/>
              <a:ext cx="3493" cy="453"/>
            </a:xfrm>
            <a:prstGeom prst="bevel">
              <a:avLst>
                <a:gd name="adj" fmla="val 12500"/>
              </a:avLst>
            </a:prstGeom>
            <a:gradFill rotWithShape="1">
              <a:gsLst>
                <a:gs pos="0">
                  <a:schemeClr val="bg1"/>
                </a:gs>
                <a:gs pos="100000">
                  <a:srgbClr val="FF0066">
                    <a:alpha val="67998"/>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6441" name="AutoShape 6"/>
            <p:cNvSpPr/>
            <p:nvPr/>
          </p:nvSpPr>
          <p:spPr>
            <a:xfrm>
              <a:off x="0" y="1225"/>
              <a:ext cx="3493" cy="453"/>
            </a:xfrm>
            <a:prstGeom prst="bevel">
              <a:avLst>
                <a:gd name="adj" fmla="val 12500"/>
              </a:avLst>
            </a:prstGeom>
            <a:gradFill rotWithShape="1">
              <a:gsLst>
                <a:gs pos="0">
                  <a:schemeClr val="bg1"/>
                </a:gs>
                <a:gs pos="100000">
                  <a:srgbClr val="FF0066">
                    <a:alpha val="67998"/>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6442" name="AutoShape 7"/>
            <p:cNvSpPr/>
            <p:nvPr/>
          </p:nvSpPr>
          <p:spPr>
            <a:xfrm>
              <a:off x="0" y="1633"/>
              <a:ext cx="3493" cy="453"/>
            </a:xfrm>
            <a:prstGeom prst="bevel">
              <a:avLst>
                <a:gd name="adj" fmla="val 12500"/>
              </a:avLst>
            </a:prstGeom>
            <a:gradFill rotWithShape="1">
              <a:gsLst>
                <a:gs pos="0">
                  <a:schemeClr val="bg1"/>
                </a:gs>
                <a:gs pos="100000">
                  <a:srgbClr val="FF0066">
                    <a:alpha val="67998"/>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6443" name="AutoShape 8"/>
            <p:cNvSpPr/>
            <p:nvPr/>
          </p:nvSpPr>
          <p:spPr>
            <a:xfrm>
              <a:off x="0" y="2087"/>
              <a:ext cx="3493" cy="453"/>
            </a:xfrm>
            <a:prstGeom prst="bevel">
              <a:avLst>
                <a:gd name="adj" fmla="val 12500"/>
              </a:avLst>
            </a:prstGeom>
            <a:gradFill rotWithShape="1">
              <a:gsLst>
                <a:gs pos="0">
                  <a:schemeClr val="bg1"/>
                </a:gs>
                <a:gs pos="100000">
                  <a:srgbClr val="FF0066">
                    <a:alpha val="67998"/>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46444" name="Rectangle 9"/>
            <p:cNvSpPr/>
            <p:nvPr/>
          </p:nvSpPr>
          <p:spPr>
            <a:xfrm>
              <a:off x="0" y="0"/>
              <a:ext cx="3538" cy="2557"/>
            </a:xfrm>
            <a:prstGeom prst="rect">
              <a:avLst/>
            </a:prstGeom>
            <a:noFill/>
            <a:ln w="9525">
              <a:noFill/>
            </a:ln>
          </p:spPr>
          <p:txBody>
            <a:bodyPr/>
            <a:p>
              <a:pPr marL="342900" indent="-342900" algn="r">
                <a:lnSpc>
                  <a:spcPct val="110000"/>
                </a:lnSpc>
              </a:pPr>
              <a:endParaRPr lang="zh-CN" altLang="en-US" sz="2000" i="1" dirty="0">
                <a:solidFill>
                  <a:srgbClr val="CC0066"/>
                </a:solidFill>
                <a:latin typeface="黑体" panose="02010609060101010101" pitchFamily="49" charset="-122"/>
              </a:endParaRPr>
            </a:p>
            <a:p>
              <a:pPr marL="342900" indent="-342900" algn="l">
                <a:lnSpc>
                  <a:spcPct val="210000"/>
                </a:lnSpc>
              </a:pPr>
              <a:r>
                <a:rPr lang="zh-CN" altLang="en-US" sz="2000" dirty="0">
                  <a:latin typeface="黑体" panose="02010609060101010101" pitchFamily="49" charset="-122"/>
                </a:rPr>
                <a:t>（ </a:t>
              </a:r>
              <a:r>
                <a:rPr lang="en-US" altLang="zh-CN" sz="2000" dirty="0">
                  <a:latin typeface="黑体" panose="02010609060101010101" pitchFamily="49" charset="-122"/>
                </a:rPr>
                <a:t>1 </a:t>
              </a:r>
              <a:r>
                <a:rPr lang="zh-CN" altLang="en-US" sz="2000" dirty="0">
                  <a:latin typeface="黑体" panose="02010609060101010101" pitchFamily="49" charset="-122"/>
                </a:rPr>
                <a:t>）抓住重点，留心细节。</a:t>
              </a:r>
              <a:endParaRPr lang="zh-CN" altLang="en-US" sz="2000" dirty="0">
                <a:latin typeface="黑体" panose="02010609060101010101" pitchFamily="49" charset="-122"/>
              </a:endParaRPr>
            </a:p>
            <a:p>
              <a:pPr marL="342900" indent="-342900" algn="l">
                <a:lnSpc>
                  <a:spcPct val="210000"/>
                </a:lnSpc>
                <a:spcBef>
                  <a:spcPct val="20000"/>
                </a:spcBef>
              </a:pPr>
              <a:r>
                <a:rPr lang="zh-CN" altLang="en-US" sz="2000" dirty="0">
                  <a:latin typeface="黑体" panose="02010609060101010101" pitchFamily="49" charset="-122"/>
                </a:rPr>
                <a:t>（ </a:t>
              </a:r>
              <a:r>
                <a:rPr lang="en-US" altLang="zh-CN" sz="2000" dirty="0">
                  <a:latin typeface="黑体" panose="02010609060101010101" pitchFamily="49" charset="-122"/>
                </a:rPr>
                <a:t>2 </a:t>
              </a:r>
              <a:r>
                <a:rPr lang="zh-CN" altLang="en-US" sz="2000" dirty="0">
                  <a:latin typeface="黑体" panose="02010609060101010101" pitchFamily="49" charset="-122"/>
                </a:rPr>
                <a:t>）让对方感到您在用心听他讲话。</a:t>
              </a:r>
              <a:endParaRPr lang="zh-CN" altLang="en-US" sz="2000" dirty="0">
                <a:latin typeface="黑体" panose="02010609060101010101" pitchFamily="49" charset="-122"/>
              </a:endParaRPr>
            </a:p>
            <a:p>
              <a:pPr marL="342900" indent="-342900" algn="l">
                <a:lnSpc>
                  <a:spcPct val="210000"/>
                </a:lnSpc>
                <a:spcBef>
                  <a:spcPct val="20000"/>
                </a:spcBef>
              </a:pPr>
              <a:r>
                <a:rPr lang="zh-CN" altLang="en-US" sz="2000" dirty="0">
                  <a:latin typeface="黑体" panose="02010609060101010101" pitchFamily="49" charset="-122"/>
                </a:rPr>
                <a:t>（ </a:t>
              </a:r>
              <a:r>
                <a:rPr lang="en-US" altLang="zh-CN" sz="2000" dirty="0">
                  <a:latin typeface="黑体" panose="02010609060101010101" pitchFamily="49" charset="-122"/>
                </a:rPr>
                <a:t>3 </a:t>
              </a:r>
              <a:r>
                <a:rPr lang="zh-CN" altLang="en-US" sz="2000" dirty="0">
                  <a:latin typeface="黑体" panose="02010609060101010101" pitchFamily="49" charset="-122"/>
                </a:rPr>
                <a:t>）重要内容要复述得到确认。</a:t>
              </a:r>
              <a:endParaRPr lang="zh-CN" altLang="en-US" sz="2000" dirty="0">
                <a:latin typeface="黑体" panose="02010609060101010101" pitchFamily="49" charset="-122"/>
              </a:endParaRPr>
            </a:p>
            <a:p>
              <a:pPr marL="342900" indent="-342900" algn="l">
                <a:lnSpc>
                  <a:spcPct val="210000"/>
                </a:lnSpc>
                <a:spcBef>
                  <a:spcPct val="20000"/>
                </a:spcBef>
              </a:pPr>
              <a:r>
                <a:rPr lang="zh-CN" altLang="en-US" sz="2000" dirty="0">
                  <a:latin typeface="黑体" panose="02010609060101010101" pitchFamily="49" charset="-122"/>
                </a:rPr>
                <a:t>（ </a:t>
              </a:r>
              <a:r>
                <a:rPr lang="en-US" altLang="zh-CN" sz="2000" dirty="0">
                  <a:latin typeface="黑体" panose="02010609060101010101" pitchFamily="49" charset="-122"/>
                </a:rPr>
                <a:t>4 </a:t>
              </a:r>
              <a:r>
                <a:rPr lang="zh-CN" altLang="en-US" sz="2000" dirty="0">
                  <a:latin typeface="黑体" panose="02010609060101010101" pitchFamily="49" charset="-122"/>
                </a:rPr>
                <a:t>）不要随意打断对方的说话。</a:t>
              </a:r>
              <a:endParaRPr lang="zh-CN" altLang="en-US" sz="2000" dirty="0">
                <a:latin typeface="黑体" panose="02010609060101010101" pitchFamily="49" charset="-122"/>
              </a:endParaRPr>
            </a:p>
            <a:p>
              <a:pPr marL="342900" indent="-342900" algn="l">
                <a:lnSpc>
                  <a:spcPct val="210000"/>
                </a:lnSpc>
                <a:spcBef>
                  <a:spcPct val="20000"/>
                </a:spcBef>
              </a:pPr>
              <a:r>
                <a:rPr lang="zh-CN" altLang="en-US" sz="2000" dirty="0">
                  <a:latin typeface="黑体" panose="02010609060101010101" pitchFamily="49" charset="-122"/>
                </a:rPr>
                <a:t>（ </a:t>
              </a:r>
              <a:r>
                <a:rPr lang="en-US" altLang="zh-CN" sz="2000" dirty="0">
                  <a:latin typeface="黑体" panose="02010609060101010101" pitchFamily="49" charset="-122"/>
                </a:rPr>
                <a:t>5 </a:t>
              </a:r>
              <a:r>
                <a:rPr lang="zh-CN" altLang="en-US" sz="2000" dirty="0">
                  <a:latin typeface="黑体" panose="02010609060101010101" pitchFamily="49" charset="-122"/>
                </a:rPr>
                <a:t>）有目的地将你感兴趣的话题引向深入。</a:t>
              </a:r>
              <a:endParaRPr lang="zh-CN" altLang="en-US" sz="2000" dirty="0">
                <a:latin typeface="黑体" panose="02010609060101010101" pitchFamily="49" charset="-122"/>
              </a:endParaRPr>
            </a:p>
          </p:txBody>
        </p:sp>
      </p:grpSp>
      <p:pic>
        <p:nvPicPr>
          <p:cNvPr id="146436" name="Picture 10"/>
          <p:cNvPicPr>
            <a:picLocks noChangeAspect="1"/>
          </p:cNvPicPr>
          <p:nvPr/>
        </p:nvPicPr>
        <p:blipFill>
          <a:blip r:embed="rId2"/>
          <a:stretch>
            <a:fillRect/>
          </a:stretch>
        </p:blipFill>
        <p:spPr>
          <a:xfrm rot="785777">
            <a:off x="7643813" y="2708275"/>
            <a:ext cx="1701800" cy="2528888"/>
          </a:xfrm>
          <a:prstGeom prst="rect">
            <a:avLst/>
          </a:prstGeom>
          <a:noFill/>
          <a:ln w="9525">
            <a:noFill/>
          </a:ln>
        </p:spPr>
      </p:pic>
      <p:sp>
        <p:nvSpPr>
          <p:cNvPr id="146437" name="Rectangle 11"/>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43372" name="Rectangle 12"/>
          <p:cNvSpPr>
            <a:spLocks noChangeArrowheads="1"/>
          </p:cNvSpPr>
          <p:nvPr/>
        </p:nvSpPr>
        <p:spPr bwMode="auto">
          <a:xfrm>
            <a:off x="560388" y="2347913"/>
            <a:ext cx="792163" cy="3529013"/>
          </a:xfrm>
          <a:prstGeom prst="rect">
            <a:avLst/>
          </a:prstGeom>
          <a:gradFill rotWithShape="1">
            <a:gsLst>
              <a:gs pos="0">
                <a:schemeClr val="bg1"/>
              </a:gs>
              <a:gs pos="50000">
                <a:srgbClr val="66CCFF"/>
              </a:gs>
              <a:gs pos="100000">
                <a:schemeClr val="bg1"/>
              </a:gs>
            </a:gsLst>
            <a:lin ang="0" scaled="1"/>
          </a:gradFill>
          <a:ln w="9525">
            <a:noFill/>
            <a:miter lim="800000"/>
          </a:ln>
          <a:effectLst>
            <a:prstShdw prst="shdw12">
              <a:schemeClr val="bg2">
                <a:alpha val="50000"/>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改善倾听质量的建议</a:t>
            </a:r>
            <a:endParaRPr kumimoji="0" lang="zh-CN" altLang="en-US" sz="24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00000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7458" name="Rectangle 2"/>
          <p:cNvSpPr/>
          <p:nvPr>
            <p:ph type="title"/>
          </p:nvPr>
        </p:nvSpPr>
        <p:spPr>
          <a:xfrm>
            <a:off x="488950" y="1412875"/>
            <a:ext cx="8915400" cy="719138"/>
          </a:xfrm>
          <a:noFill/>
          <a:ln>
            <a:noFill/>
          </a:ln>
        </p:spPr>
        <p:txBody>
          <a:bodyPr/>
          <a:p>
            <a:pPr algn="l" eaLnBrk="1" hangingPunct="1"/>
            <a:r>
              <a:rPr lang="zh-CN" altLang="en-US" sz="3600" dirty="0"/>
              <a:t>反馈技巧</a:t>
            </a:r>
            <a:endParaRPr lang="zh-CN" altLang="en-US" sz="3600" dirty="0"/>
          </a:p>
        </p:txBody>
      </p:sp>
      <p:pic>
        <p:nvPicPr>
          <p:cNvPr id="147459" name="Picture 3" descr="U651P308T17D169F374DT20050204114625"/>
          <p:cNvPicPr>
            <a:picLocks noChangeAspect="1"/>
          </p:cNvPicPr>
          <p:nvPr>
            <p:ph sz="quarter" idx="2"/>
          </p:nvPr>
        </p:nvPicPr>
        <p:blipFill>
          <a:blip r:embed="rId2"/>
          <a:stretch>
            <a:fillRect/>
          </a:stretch>
        </p:blipFill>
        <p:spPr>
          <a:xfrm>
            <a:off x="6753225" y="2284413"/>
            <a:ext cx="2184400" cy="2289175"/>
          </a:xfrm>
          <a:noFill/>
          <a:ln>
            <a:noFill/>
          </a:ln>
        </p:spPr>
      </p:pic>
      <p:sp>
        <p:nvSpPr>
          <p:cNvPr id="147460" name="Rectangle 4"/>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44389" name="Rectangle 5"/>
          <p:cNvSpPr>
            <a:spLocks noChangeArrowheads="1"/>
          </p:cNvSpPr>
          <p:nvPr/>
        </p:nvSpPr>
        <p:spPr bwMode="auto">
          <a:xfrm>
            <a:off x="776288" y="2636838"/>
            <a:ext cx="2232025" cy="639763"/>
          </a:xfrm>
          <a:prstGeom prst="rect">
            <a:avLst/>
          </a:prstGeom>
          <a:solidFill>
            <a:srgbClr val="66CCFF"/>
          </a:solidFill>
          <a:ln w="9525">
            <a:noFill/>
            <a:miter lim="800000"/>
          </a:ln>
          <a:effectLst>
            <a:outerShdw sy="50000" kx="-2453608" algn="bl" rotWithShape="0">
              <a:schemeClr val="bg2">
                <a:alpha val="50000"/>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不争辩</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44390" name="Rectangle 6"/>
          <p:cNvSpPr>
            <a:spLocks noChangeArrowheads="1"/>
          </p:cNvSpPr>
          <p:nvPr/>
        </p:nvSpPr>
        <p:spPr bwMode="auto">
          <a:xfrm>
            <a:off x="1568450" y="3933825"/>
            <a:ext cx="2468563" cy="639763"/>
          </a:xfrm>
          <a:prstGeom prst="rect">
            <a:avLst/>
          </a:prstGeom>
          <a:solidFill>
            <a:srgbClr val="66CCFF"/>
          </a:solidFill>
          <a:ln w="9525">
            <a:noFill/>
            <a:miter lim="800000"/>
          </a:ln>
          <a:effectLst>
            <a:outerShdw sy="50000" kx="-2453608" algn="bl"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接纳：微笑</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44391" name="Rectangle 7"/>
          <p:cNvSpPr>
            <a:spLocks noChangeArrowheads="1"/>
          </p:cNvSpPr>
          <p:nvPr/>
        </p:nvSpPr>
        <p:spPr bwMode="auto">
          <a:xfrm>
            <a:off x="3717925" y="5300663"/>
            <a:ext cx="2468563" cy="639763"/>
          </a:xfrm>
          <a:prstGeom prst="rect">
            <a:avLst/>
          </a:prstGeom>
          <a:solidFill>
            <a:srgbClr val="66CCFF"/>
          </a:solidFill>
          <a:ln w="9525">
            <a:noFill/>
            <a:miter lim="800000"/>
          </a:ln>
          <a:effectLst>
            <a:outerShdw sy="50000" kx="-2453608" algn="bl"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赞美、感激</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additive="base">
                                        <p:cTn id="7" dur="500" fill="hold"/>
                                        <p:tgtEl>
                                          <p:spTgt spid="144389"/>
                                        </p:tgtEl>
                                        <p:attrNameLst>
                                          <p:attrName>ppt_x</p:attrName>
                                        </p:attrNameLst>
                                      </p:cBhvr>
                                      <p:tavLst>
                                        <p:tav tm="0">
                                          <p:val>
                                            <p:strVal val="#ppt_x"/>
                                          </p:val>
                                        </p:tav>
                                        <p:tav tm="100000">
                                          <p:val>
                                            <p:strVal val="#ppt_x"/>
                                          </p:val>
                                        </p:tav>
                                      </p:tavLst>
                                    </p:anim>
                                    <p:anim calcmode="lin" valueType="num">
                                      <p:cBhvr additive="base">
                                        <p:cTn id="8" dur="500" fill="hold"/>
                                        <p:tgtEl>
                                          <p:spTgt spid="14438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4390"/>
                                        </p:tgtEl>
                                        <p:attrNameLst>
                                          <p:attrName>style.visibility</p:attrName>
                                        </p:attrNameLst>
                                      </p:cBhvr>
                                      <p:to>
                                        <p:strVal val="visible"/>
                                      </p:to>
                                    </p:set>
                                    <p:anim calcmode="lin" valueType="num">
                                      <p:cBhvr additive="base">
                                        <p:cTn id="13" dur="500" fill="hold"/>
                                        <p:tgtEl>
                                          <p:spTgt spid="144390"/>
                                        </p:tgtEl>
                                        <p:attrNameLst>
                                          <p:attrName>ppt_x</p:attrName>
                                        </p:attrNameLst>
                                      </p:cBhvr>
                                      <p:tavLst>
                                        <p:tav tm="0">
                                          <p:val>
                                            <p:strVal val="#ppt_x"/>
                                          </p:val>
                                        </p:tav>
                                        <p:tav tm="100000">
                                          <p:val>
                                            <p:strVal val="#ppt_x"/>
                                          </p:val>
                                        </p:tav>
                                      </p:tavLst>
                                    </p:anim>
                                    <p:anim calcmode="lin" valueType="num">
                                      <p:cBhvr additive="base">
                                        <p:cTn id="14" dur="500" fill="hold"/>
                                        <p:tgtEl>
                                          <p:spTgt spid="14439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 calcmode="lin" valueType="num">
                                      <p:cBhvr additive="base">
                                        <p:cTn id="19" dur="500" fill="hold"/>
                                        <p:tgtEl>
                                          <p:spTgt spid="144391"/>
                                        </p:tgtEl>
                                        <p:attrNameLst>
                                          <p:attrName>ppt_x</p:attrName>
                                        </p:attrNameLst>
                                      </p:cBhvr>
                                      <p:tavLst>
                                        <p:tav tm="0">
                                          <p:val>
                                            <p:strVal val="#ppt_x"/>
                                          </p:val>
                                        </p:tav>
                                        <p:tav tm="100000">
                                          <p:val>
                                            <p:strVal val="#ppt_x"/>
                                          </p:val>
                                        </p:tav>
                                      </p:tavLst>
                                    </p:anim>
                                    <p:anim calcmode="lin" valueType="num">
                                      <p:cBhvr additive="base">
                                        <p:cTn id="20" dur="500" fill="hold"/>
                                        <p:tgtEl>
                                          <p:spTgt spid="1443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0" grpId="0" animBg="1"/>
      <p:bldP spid="144391"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8482" name="Text Box 2"/>
          <p:cNvSpPr txBox="1"/>
          <p:nvPr/>
        </p:nvSpPr>
        <p:spPr>
          <a:xfrm flipV="1">
            <a:off x="1281113" y="981075"/>
            <a:ext cx="6604000" cy="457200"/>
          </a:xfrm>
          <a:prstGeom prst="rect">
            <a:avLst/>
          </a:prstGeom>
          <a:noFill/>
          <a:ln w="9525">
            <a:noFill/>
          </a:ln>
        </p:spPr>
        <p:txBody>
          <a:bodyPr rot="10800000">
            <a:spAutoFit/>
          </a:bodyPr>
          <a:p>
            <a:pPr algn="l">
              <a:spcBef>
                <a:spcPct val="50000"/>
              </a:spcBef>
            </a:pPr>
            <a:endParaRPr lang="zh-CN" altLang="en-US" sz="2400" dirty="0">
              <a:latin typeface="Times New Roman" panose="02020603050405020304" pitchFamily="18" charset="0"/>
            </a:endParaRPr>
          </a:p>
        </p:txBody>
      </p:sp>
      <p:sp>
        <p:nvSpPr>
          <p:cNvPr id="145411" name="Text Box 3"/>
          <p:cNvSpPr txBox="1"/>
          <p:nvPr/>
        </p:nvSpPr>
        <p:spPr>
          <a:xfrm>
            <a:off x="1641475" y="2636838"/>
            <a:ext cx="6821488" cy="519112"/>
          </a:xfrm>
          <a:prstGeom prst="rect">
            <a:avLst/>
          </a:prstGeom>
          <a:solidFill>
            <a:srgbClr val="99CCFF"/>
          </a:solidFill>
          <a:ln w="9525">
            <a:noFill/>
          </a:ln>
        </p:spPr>
        <p:txBody>
          <a:bodyPr>
            <a:spAutoFit/>
          </a:bodyPr>
          <a:p>
            <a:pPr algn="just">
              <a:spcBef>
                <a:spcPct val="50000"/>
              </a:spcBef>
            </a:pPr>
            <a:r>
              <a:rPr lang="en-US" altLang="zh-CN" sz="2800" b="1" dirty="0">
                <a:solidFill>
                  <a:srgbClr val="01015F"/>
                </a:solidFill>
                <a:latin typeface="Times New Roman" panose="02020603050405020304" pitchFamily="18" charset="0"/>
              </a:rPr>
              <a:t>P----</a:t>
            </a:r>
            <a:r>
              <a:rPr lang="zh-CN" altLang="en-US" sz="2800" b="1" dirty="0">
                <a:solidFill>
                  <a:srgbClr val="01015F"/>
                </a:solidFill>
                <a:latin typeface="Times New Roman" panose="02020603050405020304" pitchFamily="18" charset="0"/>
              </a:rPr>
              <a:t>权威、优越感、命令、指责、呵护</a:t>
            </a:r>
            <a:endParaRPr lang="zh-CN" altLang="en-US" sz="2800" b="1" dirty="0">
              <a:solidFill>
                <a:srgbClr val="01015F"/>
              </a:solidFill>
              <a:latin typeface="Times New Roman" panose="02020603050405020304" pitchFamily="18" charset="0"/>
            </a:endParaRPr>
          </a:p>
        </p:txBody>
      </p:sp>
      <p:pic>
        <p:nvPicPr>
          <p:cNvPr id="148484" name="Picture 4"/>
          <p:cNvPicPr>
            <a:picLocks noChangeAspect="1"/>
          </p:cNvPicPr>
          <p:nvPr/>
        </p:nvPicPr>
        <p:blipFill>
          <a:blip r:embed="rId2"/>
          <a:stretch>
            <a:fillRect/>
          </a:stretch>
        </p:blipFill>
        <p:spPr>
          <a:xfrm>
            <a:off x="7605713" y="4365625"/>
            <a:ext cx="1722437" cy="2035175"/>
          </a:xfrm>
          <a:prstGeom prst="rect">
            <a:avLst/>
          </a:prstGeom>
          <a:noFill/>
          <a:ln w="9525">
            <a:noFill/>
          </a:ln>
        </p:spPr>
      </p:pic>
      <p:sp>
        <p:nvSpPr>
          <p:cNvPr id="148485" name="Text Box 5"/>
          <p:cNvSpPr txBox="1"/>
          <p:nvPr/>
        </p:nvSpPr>
        <p:spPr>
          <a:xfrm>
            <a:off x="488950" y="1563688"/>
            <a:ext cx="7677150" cy="639762"/>
          </a:xfrm>
          <a:prstGeom prst="rect">
            <a:avLst/>
          </a:prstGeom>
          <a:noFill/>
          <a:ln w="9525">
            <a:noFill/>
          </a:ln>
        </p:spPr>
        <p:txBody>
          <a:bodyPr>
            <a:spAutoFit/>
          </a:bodyPr>
          <a:p>
            <a:pPr algn="l">
              <a:spcBef>
                <a:spcPct val="50000"/>
              </a:spcBef>
            </a:pPr>
            <a:r>
              <a:rPr lang="en-US" altLang="zh-CN" b="1" dirty="0">
                <a:latin typeface="黑体" panose="02010609060101010101" pitchFamily="49" charset="-122"/>
              </a:rPr>
              <a:t>PAC</a:t>
            </a:r>
            <a:r>
              <a:rPr lang="zh-CN" altLang="en-US" b="1" dirty="0">
                <a:latin typeface="黑体" panose="02010609060101010101" pitchFamily="49" charset="-122"/>
              </a:rPr>
              <a:t>理论</a:t>
            </a:r>
            <a:endParaRPr lang="zh-CN" altLang="en-US" b="1" dirty="0">
              <a:latin typeface="黑体" panose="02010609060101010101" pitchFamily="49" charset="-122"/>
            </a:endParaRPr>
          </a:p>
        </p:txBody>
      </p:sp>
      <p:sp>
        <p:nvSpPr>
          <p:cNvPr id="148486" name="Rectangle 6"/>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33CC33"/>
                </a:solidFill>
                <a:latin typeface="Arial" panose="020B0604020202020204" pitchFamily="34" charset="0"/>
              </a:rPr>
              <a:t>沟通概论与技巧</a:t>
            </a:r>
            <a:endParaRPr lang="zh-CN" altLang="en-US" sz="2800" dirty="0">
              <a:solidFill>
                <a:srgbClr val="33CC33"/>
              </a:solidFill>
              <a:latin typeface="Arial" panose="020B0604020202020204" pitchFamily="34" charset="0"/>
            </a:endParaRPr>
          </a:p>
        </p:txBody>
      </p:sp>
      <p:sp>
        <p:nvSpPr>
          <p:cNvPr id="145415" name="Text Box 7"/>
          <p:cNvSpPr txBox="1"/>
          <p:nvPr/>
        </p:nvSpPr>
        <p:spPr>
          <a:xfrm>
            <a:off x="1641475" y="3228975"/>
            <a:ext cx="6821488" cy="517525"/>
          </a:xfrm>
          <a:prstGeom prst="rect">
            <a:avLst/>
          </a:prstGeom>
          <a:solidFill>
            <a:srgbClr val="99CCFF"/>
          </a:solidFill>
          <a:ln w="9525">
            <a:noFill/>
          </a:ln>
        </p:spPr>
        <p:txBody>
          <a:bodyPr>
            <a:spAutoFit/>
          </a:bodyPr>
          <a:p>
            <a:pPr algn="just">
              <a:spcBef>
                <a:spcPct val="50000"/>
              </a:spcBef>
            </a:pPr>
            <a:r>
              <a:rPr lang="en-US" altLang="zh-CN" sz="2800" b="1" dirty="0">
                <a:solidFill>
                  <a:srgbClr val="01015F"/>
                </a:solidFill>
                <a:latin typeface="Times New Roman" panose="02020603050405020304" pitchFamily="18" charset="0"/>
              </a:rPr>
              <a:t>A----</a:t>
            </a:r>
            <a:r>
              <a:rPr lang="zh-CN" altLang="en-US" sz="2800" b="1" dirty="0">
                <a:solidFill>
                  <a:srgbClr val="01015F"/>
                </a:solidFill>
                <a:latin typeface="Times New Roman" panose="02020603050405020304" pitchFamily="18" charset="0"/>
              </a:rPr>
              <a:t>客观、理智、成熟、稳重</a:t>
            </a:r>
            <a:endParaRPr lang="zh-CN" altLang="en-US" sz="2800" b="1" dirty="0">
              <a:solidFill>
                <a:srgbClr val="01015F"/>
              </a:solidFill>
              <a:latin typeface="Times New Roman" panose="02020603050405020304" pitchFamily="18" charset="0"/>
            </a:endParaRPr>
          </a:p>
        </p:txBody>
      </p:sp>
      <p:sp>
        <p:nvSpPr>
          <p:cNvPr id="145416" name="Text Box 8"/>
          <p:cNvSpPr txBox="1"/>
          <p:nvPr/>
        </p:nvSpPr>
        <p:spPr>
          <a:xfrm>
            <a:off x="1641475" y="3805238"/>
            <a:ext cx="6821488" cy="519112"/>
          </a:xfrm>
          <a:prstGeom prst="rect">
            <a:avLst/>
          </a:prstGeom>
          <a:solidFill>
            <a:srgbClr val="99CCFF"/>
          </a:solidFill>
          <a:ln w="9525">
            <a:noFill/>
          </a:ln>
        </p:spPr>
        <p:txBody>
          <a:bodyPr>
            <a:spAutoFit/>
          </a:bodyPr>
          <a:p>
            <a:pPr algn="just">
              <a:spcBef>
                <a:spcPct val="50000"/>
              </a:spcBef>
            </a:pPr>
            <a:r>
              <a:rPr lang="en-US" altLang="zh-CN" sz="2800" b="1" dirty="0">
                <a:solidFill>
                  <a:srgbClr val="01015F"/>
                </a:solidFill>
                <a:latin typeface="Times New Roman" panose="02020603050405020304" pitchFamily="18" charset="0"/>
              </a:rPr>
              <a:t>C----</a:t>
            </a:r>
            <a:r>
              <a:rPr lang="zh-CN" altLang="en-US" sz="2800" b="1" dirty="0">
                <a:solidFill>
                  <a:srgbClr val="01015F"/>
                </a:solidFill>
                <a:latin typeface="Times New Roman" panose="02020603050405020304" pitchFamily="18" charset="0"/>
              </a:rPr>
              <a:t>情绪化、任性、撒娇、服从</a:t>
            </a:r>
            <a:endParaRPr lang="zh-CN" altLang="en-US" sz="2800" b="1" dirty="0">
              <a:solidFill>
                <a:srgbClr val="01015F"/>
              </a:solidFill>
              <a:latin typeface="Times New Roman" panose="02020603050405020304" pitchFamily="18" charset="0"/>
            </a:endParaRPr>
          </a:p>
        </p:txBody>
      </p:sp>
      <p:sp>
        <p:nvSpPr>
          <p:cNvPr id="145417" name="Text Box 9"/>
          <p:cNvSpPr txBox="1"/>
          <p:nvPr/>
        </p:nvSpPr>
        <p:spPr>
          <a:xfrm>
            <a:off x="704850" y="4941888"/>
            <a:ext cx="8035925" cy="1096962"/>
          </a:xfrm>
          <a:prstGeom prst="rect">
            <a:avLst/>
          </a:prstGeom>
          <a:noFill/>
          <a:ln w="9525">
            <a:noFill/>
          </a:ln>
        </p:spPr>
        <p:txBody>
          <a:bodyPr>
            <a:spAutoFit/>
          </a:bodyPr>
          <a:p>
            <a:pPr algn="l">
              <a:spcBef>
                <a:spcPct val="50000"/>
              </a:spcBef>
            </a:pPr>
            <a:r>
              <a:rPr lang="zh-CN" altLang="en-US" sz="2400" b="1" dirty="0">
                <a:latin typeface="黑体" panose="02010609060101010101" pitchFamily="49" charset="-122"/>
              </a:rPr>
              <a:t>艾里克的人格结构的</a:t>
            </a:r>
            <a:r>
              <a:rPr lang="zh-CN" altLang="zh-CN" sz="2400" b="1" dirty="0">
                <a:latin typeface="黑体" panose="02010609060101010101" pitchFamily="49" charset="-122"/>
              </a:rPr>
              <a:t>PAC</a:t>
            </a:r>
            <a:r>
              <a:rPr lang="zh-CN" altLang="en-US" sz="2400" b="1" dirty="0">
                <a:latin typeface="黑体" panose="02010609060101010101" pitchFamily="49" charset="-122"/>
              </a:rPr>
              <a:t>理论将人分为三种心理状态：</a:t>
            </a:r>
            <a:endParaRPr lang="zh-CN" altLang="en-US" sz="2400" b="1" dirty="0">
              <a:latin typeface="黑体" panose="02010609060101010101" pitchFamily="49" charset="-122"/>
            </a:endParaRPr>
          </a:p>
          <a:p>
            <a:pPr algn="l">
              <a:spcBef>
                <a:spcPct val="50000"/>
              </a:spcBef>
            </a:pPr>
            <a:r>
              <a:rPr lang="en-US" altLang="zh-CN" sz="2800" b="1" dirty="0">
                <a:solidFill>
                  <a:srgbClr val="3333CC"/>
                </a:solidFill>
                <a:latin typeface="黑体" panose="02010609060101010101" pitchFamily="49" charset="-122"/>
              </a:rPr>
              <a:t>Parent</a:t>
            </a:r>
            <a:r>
              <a:rPr lang="en-US" altLang="zh-CN" sz="2400" b="1" dirty="0">
                <a:solidFill>
                  <a:srgbClr val="FF0000"/>
                </a:solidFill>
                <a:latin typeface="黑体" panose="02010609060101010101" pitchFamily="49" charset="-122"/>
              </a:rPr>
              <a:t>(</a:t>
            </a:r>
            <a:r>
              <a:rPr lang="zh-CN" altLang="en-US" sz="2400" b="1" dirty="0">
                <a:solidFill>
                  <a:srgbClr val="FF0000"/>
                </a:solidFill>
                <a:latin typeface="黑体" panose="02010609060101010101" pitchFamily="49" charset="-122"/>
              </a:rPr>
              <a:t>父母</a:t>
            </a:r>
            <a:r>
              <a:rPr lang="en-US" altLang="zh-CN" sz="2400" b="1" dirty="0">
                <a:solidFill>
                  <a:srgbClr val="FF0000"/>
                </a:solidFill>
                <a:latin typeface="黑体" panose="02010609060101010101" pitchFamily="49" charset="-122"/>
              </a:rPr>
              <a:t>)</a:t>
            </a:r>
            <a:r>
              <a:rPr lang="zh-CN" altLang="en-US" sz="2400" b="1" dirty="0">
                <a:solidFill>
                  <a:srgbClr val="FF0000"/>
                </a:solidFill>
                <a:latin typeface="黑体" panose="02010609060101010101" pitchFamily="49" charset="-122"/>
              </a:rPr>
              <a:t>、</a:t>
            </a:r>
            <a:r>
              <a:rPr lang="en-US" altLang="zh-CN" sz="2800" b="1" dirty="0">
                <a:solidFill>
                  <a:srgbClr val="3333CC"/>
                </a:solidFill>
                <a:latin typeface="黑体" panose="02010609060101010101" pitchFamily="49" charset="-122"/>
              </a:rPr>
              <a:t>Adult</a:t>
            </a:r>
            <a:r>
              <a:rPr lang="en-US" altLang="zh-CN" sz="2400" b="1" dirty="0">
                <a:solidFill>
                  <a:srgbClr val="FF0000"/>
                </a:solidFill>
                <a:latin typeface="黑体" panose="02010609060101010101" pitchFamily="49" charset="-122"/>
              </a:rPr>
              <a:t>(</a:t>
            </a:r>
            <a:r>
              <a:rPr lang="zh-CN" altLang="en-US" sz="2400" b="1" dirty="0">
                <a:solidFill>
                  <a:srgbClr val="FF0000"/>
                </a:solidFill>
                <a:latin typeface="黑体" panose="02010609060101010101" pitchFamily="49" charset="-122"/>
              </a:rPr>
              <a:t>成人</a:t>
            </a:r>
            <a:r>
              <a:rPr lang="en-US" altLang="zh-CN" sz="2400" b="1" dirty="0">
                <a:solidFill>
                  <a:srgbClr val="FF0000"/>
                </a:solidFill>
                <a:latin typeface="黑体" panose="02010609060101010101" pitchFamily="49" charset="-122"/>
              </a:rPr>
              <a:t>)</a:t>
            </a:r>
            <a:r>
              <a:rPr lang="zh-CN" altLang="en-US" sz="2400" b="1" dirty="0">
                <a:solidFill>
                  <a:srgbClr val="FF0000"/>
                </a:solidFill>
                <a:latin typeface="黑体" panose="02010609060101010101" pitchFamily="49" charset="-122"/>
              </a:rPr>
              <a:t>、</a:t>
            </a:r>
            <a:r>
              <a:rPr lang="en-US" altLang="zh-CN" sz="2800" b="1" dirty="0">
                <a:solidFill>
                  <a:srgbClr val="3333CC"/>
                </a:solidFill>
                <a:latin typeface="黑体" panose="02010609060101010101" pitchFamily="49" charset="-122"/>
              </a:rPr>
              <a:t>Child</a:t>
            </a:r>
            <a:r>
              <a:rPr lang="en-US" altLang="zh-CN" sz="2400" b="1" dirty="0">
                <a:solidFill>
                  <a:srgbClr val="FF0000"/>
                </a:solidFill>
                <a:latin typeface="黑体" panose="02010609060101010101" pitchFamily="49" charset="-122"/>
              </a:rPr>
              <a:t>(</a:t>
            </a:r>
            <a:r>
              <a:rPr lang="zh-CN" altLang="en-US" sz="2400" b="1" dirty="0">
                <a:solidFill>
                  <a:srgbClr val="FF0000"/>
                </a:solidFill>
                <a:latin typeface="黑体" panose="02010609060101010101" pitchFamily="49" charset="-122"/>
              </a:rPr>
              <a:t>孩童）</a:t>
            </a:r>
            <a:endParaRPr lang="zh-CN" altLang="en-US" sz="2400" b="1"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1">
                                            <p:txEl>
                                              <p:charRg st="0" end="2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15">
                                            <p:txEl>
                                              <p:charRg st="0"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416">
                                            <p:txEl>
                                              <p:charRg st="0" end="1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7"/>
                                        </p:tgtEl>
                                        <p:attrNameLst>
                                          <p:attrName>style.visibility</p:attrName>
                                        </p:attrNameLst>
                                      </p:cBhvr>
                                      <p:to>
                                        <p:strVal val="visible"/>
                                      </p:to>
                                    </p:set>
                                    <p:anim calcmode="lin" valueType="num">
                                      <p:cBhvr additive="base">
                                        <p:cTn id="19" dur="500" fill="hold"/>
                                        <p:tgtEl>
                                          <p:spTgt spid="145417"/>
                                        </p:tgtEl>
                                        <p:attrNameLst>
                                          <p:attrName>ppt_x</p:attrName>
                                        </p:attrNameLst>
                                      </p:cBhvr>
                                      <p:tavLst>
                                        <p:tav tm="0">
                                          <p:val>
                                            <p:strVal val="#ppt_x"/>
                                          </p:val>
                                        </p:tav>
                                        <p:tav tm="100000">
                                          <p:val>
                                            <p:strVal val="#ppt_x"/>
                                          </p:val>
                                        </p:tav>
                                      </p:tavLst>
                                    </p:anim>
                                    <p:anim calcmode="lin" valueType="num">
                                      <p:cBhvr additive="base">
                                        <p:cTn id="20" dur="500" fill="hold"/>
                                        <p:tgtEl>
                                          <p:spTgt spid="145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5" grpId="0" build="p"/>
      <p:bldP spid="145416" grpId="0" build="p"/>
      <p:bldP spid="145417" grpId="0" bldLvl="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6434" name="Oval 2"/>
          <p:cNvSpPr>
            <a:spLocks noChangeArrowheads="1"/>
          </p:cNvSpPr>
          <p:nvPr/>
        </p:nvSpPr>
        <p:spPr bwMode="auto">
          <a:xfrm>
            <a:off x="1092200" y="1776413"/>
            <a:ext cx="6837363" cy="647700"/>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6435" name="Oval 3"/>
          <p:cNvSpPr>
            <a:spLocks noChangeArrowheads="1"/>
          </p:cNvSpPr>
          <p:nvPr/>
        </p:nvSpPr>
        <p:spPr bwMode="auto">
          <a:xfrm>
            <a:off x="1087438" y="2747963"/>
            <a:ext cx="6837363" cy="647700"/>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6436" name="Oval 4"/>
          <p:cNvSpPr>
            <a:spLocks noChangeArrowheads="1"/>
          </p:cNvSpPr>
          <p:nvPr/>
        </p:nvSpPr>
        <p:spPr bwMode="auto">
          <a:xfrm>
            <a:off x="1087438" y="3648075"/>
            <a:ext cx="6837363" cy="647700"/>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6437" name="Oval 5"/>
          <p:cNvSpPr>
            <a:spLocks noChangeArrowheads="1"/>
          </p:cNvSpPr>
          <p:nvPr/>
        </p:nvSpPr>
        <p:spPr bwMode="auto">
          <a:xfrm>
            <a:off x="1065213" y="4546600"/>
            <a:ext cx="6837363" cy="647700"/>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9510" name="Rectangle 6"/>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
        <p:nvSpPr>
          <p:cNvPr id="149511" name="Rectangle 7"/>
          <p:cNvSpPr/>
          <p:nvPr>
            <p:ph idx="1"/>
          </p:nvPr>
        </p:nvSpPr>
        <p:spPr>
          <a:xfrm>
            <a:off x="1208088" y="1520825"/>
            <a:ext cx="6337300" cy="4140200"/>
          </a:xfrm>
          <a:noFill/>
          <a:ln>
            <a:noFill/>
          </a:ln>
        </p:spPr>
        <p:txBody>
          <a:bodyPr/>
          <a:p>
            <a:pPr algn="ctr" eaLnBrk="1" hangingPunct="1">
              <a:lnSpc>
                <a:spcPct val="190000"/>
              </a:lnSpc>
              <a:buNone/>
            </a:pPr>
            <a:r>
              <a:rPr lang="zh-CN" altLang="en-US" sz="2800" dirty="0">
                <a:solidFill>
                  <a:srgbClr val="003366"/>
                </a:solidFill>
              </a:rPr>
              <a:t>什么是抱怨投诉及其影响</a:t>
            </a:r>
            <a:endParaRPr lang="zh-CN" altLang="en-US" sz="2800" dirty="0">
              <a:solidFill>
                <a:srgbClr val="003366"/>
              </a:solidFill>
            </a:endParaRPr>
          </a:p>
          <a:p>
            <a:pPr algn="ctr" eaLnBrk="1" hangingPunct="1">
              <a:lnSpc>
                <a:spcPct val="190000"/>
              </a:lnSpc>
              <a:buNone/>
            </a:pPr>
            <a:r>
              <a:rPr lang="zh-CN" altLang="en-US" sz="2800" dirty="0">
                <a:solidFill>
                  <a:srgbClr val="003366"/>
                </a:solidFill>
              </a:rPr>
              <a:t>客户抱怨与行为分析</a:t>
            </a:r>
            <a:endParaRPr lang="zh-CN" altLang="en-US" sz="2800" dirty="0">
              <a:solidFill>
                <a:srgbClr val="003366"/>
              </a:solidFill>
            </a:endParaRPr>
          </a:p>
          <a:p>
            <a:pPr algn="ctr" eaLnBrk="1" hangingPunct="1">
              <a:lnSpc>
                <a:spcPct val="190000"/>
              </a:lnSpc>
              <a:buNone/>
            </a:pPr>
            <a:r>
              <a:rPr lang="zh-CN" altLang="en-US" sz="2800" dirty="0">
                <a:solidFill>
                  <a:srgbClr val="003366"/>
                </a:solidFill>
              </a:rPr>
              <a:t>抱怨投诉处理技巧</a:t>
            </a:r>
            <a:endParaRPr lang="zh-CN" altLang="en-US" sz="2800" dirty="0">
              <a:solidFill>
                <a:srgbClr val="003366"/>
              </a:solidFill>
            </a:endParaRPr>
          </a:p>
          <a:p>
            <a:pPr algn="ctr" eaLnBrk="1" hangingPunct="1">
              <a:lnSpc>
                <a:spcPct val="190000"/>
              </a:lnSpc>
              <a:buNone/>
            </a:pPr>
            <a:r>
              <a:rPr lang="zh-CN" altLang="en-US" sz="2800" dirty="0">
                <a:solidFill>
                  <a:srgbClr val="003366"/>
                </a:solidFill>
              </a:rPr>
              <a:t>车间投诉原因分析及处理实践</a:t>
            </a:r>
            <a:endParaRPr lang="zh-CN" altLang="en-US" sz="2800" dirty="0">
              <a:solidFill>
                <a:srgbClr val="003366"/>
              </a:solidFill>
            </a:endParaRPr>
          </a:p>
        </p:txBody>
      </p:sp>
      <p:pic>
        <p:nvPicPr>
          <p:cNvPr id="149512" name="Picture 8" descr="j0291984"/>
          <p:cNvPicPr>
            <a:picLocks noChangeAspect="1"/>
          </p:cNvPicPr>
          <p:nvPr/>
        </p:nvPicPr>
        <p:blipFill>
          <a:blip r:embed="rId2"/>
          <a:stretch>
            <a:fillRect/>
          </a:stretch>
        </p:blipFill>
        <p:spPr>
          <a:xfrm>
            <a:off x="7977188" y="4322763"/>
            <a:ext cx="1808162" cy="1914525"/>
          </a:xfrm>
          <a:prstGeom prst="rect">
            <a:avLst/>
          </a:prstGeom>
          <a:noFill/>
          <a:ln w="9525">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0530" name="Text Box 2"/>
          <p:cNvSpPr txBox="1"/>
          <p:nvPr/>
        </p:nvSpPr>
        <p:spPr>
          <a:xfrm>
            <a:off x="776288" y="2276475"/>
            <a:ext cx="5068887" cy="639763"/>
          </a:xfrm>
          <a:prstGeom prst="rect">
            <a:avLst/>
          </a:prstGeom>
          <a:noFill/>
          <a:ln w="9525">
            <a:noFill/>
          </a:ln>
        </p:spPr>
        <p:txBody>
          <a:bodyPr>
            <a:spAutoFit/>
          </a:bodyPr>
          <a:p>
            <a:pPr algn="l" defTabSz="762000">
              <a:spcBef>
                <a:spcPct val="50000"/>
              </a:spcBef>
            </a:pPr>
            <a:r>
              <a:rPr lang="zh-CN" altLang="en-US" b="1" dirty="0">
                <a:solidFill>
                  <a:schemeClr val="tx2"/>
                </a:solidFill>
                <a:latin typeface="Times New Roman" panose="02020603050405020304" pitchFamily="18" charset="0"/>
              </a:rPr>
              <a:t>什么是抱怨？</a:t>
            </a:r>
            <a:endParaRPr lang="zh-CN" altLang="en-US" b="1" dirty="0">
              <a:solidFill>
                <a:schemeClr val="tx2"/>
              </a:solidFill>
              <a:latin typeface="Times New Roman" panose="02020603050405020304" pitchFamily="18" charset="0"/>
            </a:endParaRPr>
          </a:p>
        </p:txBody>
      </p:sp>
      <p:sp>
        <p:nvSpPr>
          <p:cNvPr id="150531" name="Text Box 3"/>
          <p:cNvSpPr txBox="1"/>
          <p:nvPr/>
        </p:nvSpPr>
        <p:spPr>
          <a:xfrm>
            <a:off x="776288" y="3429000"/>
            <a:ext cx="4710112" cy="1644650"/>
          </a:xfrm>
          <a:prstGeom prst="rect">
            <a:avLst/>
          </a:prstGeom>
          <a:noFill/>
          <a:ln w="9525">
            <a:noFill/>
          </a:ln>
        </p:spPr>
        <p:txBody>
          <a:bodyPr>
            <a:spAutoFit/>
          </a:bodyPr>
          <a:p>
            <a:pPr algn="l">
              <a:lnSpc>
                <a:spcPct val="170000"/>
              </a:lnSpc>
            </a:pPr>
            <a:r>
              <a:rPr lang="zh-CN" altLang="en-US" sz="3200" b="1" dirty="0">
                <a:solidFill>
                  <a:srgbClr val="FF0000"/>
                </a:solidFill>
                <a:latin typeface="Times New Roman" panose="02020603050405020304" pitchFamily="18" charset="0"/>
              </a:rPr>
              <a:t>讨论：</a:t>
            </a:r>
            <a:r>
              <a:rPr lang="zh-CN" altLang="en-US" sz="2800" b="1" dirty="0">
                <a:solidFill>
                  <a:srgbClr val="FF0000"/>
                </a:solidFill>
                <a:latin typeface="Times New Roman" panose="02020603050405020304" pitchFamily="18" charset="0"/>
              </a:rPr>
              <a:t>顾客抱怨是好事？</a:t>
            </a:r>
            <a:endParaRPr lang="zh-CN" altLang="en-US" sz="2800" b="1" dirty="0">
              <a:solidFill>
                <a:srgbClr val="FF0000"/>
              </a:solidFill>
              <a:latin typeface="Times New Roman" panose="02020603050405020304" pitchFamily="18" charset="0"/>
            </a:endParaRPr>
          </a:p>
          <a:p>
            <a:pPr algn="l">
              <a:lnSpc>
                <a:spcPct val="170000"/>
              </a:lnSpc>
            </a:pPr>
            <a:r>
              <a:rPr lang="zh-CN" altLang="en-US" sz="2800" b="1" dirty="0">
                <a:solidFill>
                  <a:srgbClr val="FF0000"/>
                </a:solidFill>
                <a:latin typeface="Times New Roman" panose="02020603050405020304" pitchFamily="18" charset="0"/>
              </a:rPr>
              <a:t>              还是坏事？</a:t>
            </a:r>
            <a:endParaRPr lang="zh-CN" altLang="en-US" sz="2800" b="1" dirty="0">
              <a:solidFill>
                <a:srgbClr val="FF0000"/>
              </a:solidFill>
              <a:latin typeface="Times New Roman" panose="02020603050405020304" pitchFamily="18" charset="0"/>
            </a:endParaRPr>
          </a:p>
        </p:txBody>
      </p:sp>
      <p:grpSp>
        <p:nvGrpSpPr>
          <p:cNvPr id="150532" name="Group 4"/>
          <p:cNvGrpSpPr/>
          <p:nvPr/>
        </p:nvGrpSpPr>
        <p:grpSpPr>
          <a:xfrm>
            <a:off x="5576888" y="3573463"/>
            <a:ext cx="3744912" cy="2413000"/>
            <a:chOff x="0" y="0"/>
            <a:chExt cx="2592" cy="1982"/>
          </a:xfrm>
        </p:grpSpPr>
        <p:pic>
          <p:nvPicPr>
            <p:cNvPr id="150534" name="Picture 5" descr="CD002-SL1450"/>
            <p:cNvPicPr>
              <a:picLocks noChangeAspect="1"/>
            </p:cNvPicPr>
            <p:nvPr/>
          </p:nvPicPr>
          <p:blipFill>
            <a:blip r:embed="rId2"/>
            <a:stretch>
              <a:fillRect/>
            </a:stretch>
          </p:blipFill>
          <p:spPr>
            <a:xfrm>
              <a:off x="0" y="0"/>
              <a:ext cx="2592" cy="1982"/>
            </a:xfrm>
            <a:prstGeom prst="rect">
              <a:avLst/>
            </a:prstGeom>
            <a:noFill/>
            <a:ln w="9525">
              <a:noFill/>
            </a:ln>
          </p:spPr>
        </p:pic>
        <p:sp>
          <p:nvSpPr>
            <p:cNvPr id="150535" name="Text Box 6"/>
            <p:cNvSpPr txBox="1"/>
            <p:nvPr/>
          </p:nvSpPr>
          <p:spPr>
            <a:xfrm rot="-1278483">
              <a:off x="1835" y="649"/>
              <a:ext cx="624" cy="277"/>
            </a:xfrm>
            <a:prstGeom prst="rect">
              <a:avLst/>
            </a:prstGeom>
            <a:noFill/>
            <a:ln w="9525">
              <a:noFill/>
            </a:ln>
          </p:spPr>
          <p:txBody>
            <a:bodyPr lIns="90000" tIns="46800" rIns="90000" bIns="46800">
              <a:spAutoFit/>
            </a:bodyPr>
            <a:p>
              <a:pPr algn="l">
                <a:spcBef>
                  <a:spcPct val="50000"/>
                </a:spcBef>
              </a:pPr>
              <a:r>
                <a:rPr lang="en-US" altLang="zh-CN" sz="1600" dirty="0">
                  <a:latin typeface="Arial" panose="020B0604020202020204" pitchFamily="34" charset="0"/>
                </a:rPr>
                <a:t>Good?</a:t>
              </a:r>
              <a:endParaRPr lang="en-US" altLang="zh-CN" sz="1600" dirty="0">
                <a:latin typeface="Arial" panose="020B0604020202020204" pitchFamily="34" charset="0"/>
              </a:endParaRPr>
            </a:p>
          </p:txBody>
        </p:sp>
        <p:sp>
          <p:nvSpPr>
            <p:cNvPr id="150536" name="Text Box 7"/>
            <p:cNvSpPr txBox="1"/>
            <p:nvPr/>
          </p:nvSpPr>
          <p:spPr>
            <a:xfrm rot="1484078">
              <a:off x="1716" y="1531"/>
              <a:ext cx="623" cy="276"/>
            </a:xfrm>
            <a:prstGeom prst="rect">
              <a:avLst/>
            </a:prstGeom>
            <a:noFill/>
            <a:ln w="9525">
              <a:noFill/>
            </a:ln>
          </p:spPr>
          <p:txBody>
            <a:bodyPr lIns="90000" tIns="46800" rIns="90000" bIns="46800">
              <a:spAutoFit/>
            </a:bodyPr>
            <a:p>
              <a:pPr algn="l">
                <a:spcBef>
                  <a:spcPct val="50000"/>
                </a:spcBef>
              </a:pPr>
              <a:r>
                <a:rPr lang="en-US" altLang="zh-CN" sz="1600" dirty="0">
                  <a:latin typeface="Arial" panose="020B0604020202020204" pitchFamily="34" charset="0"/>
                </a:rPr>
                <a:t>Bad?</a:t>
              </a:r>
              <a:endParaRPr lang="en-US" altLang="zh-CN" sz="1600" dirty="0">
                <a:latin typeface="Arial" panose="020B0604020202020204" pitchFamily="34" charset="0"/>
              </a:endParaRPr>
            </a:p>
          </p:txBody>
        </p:sp>
      </p:grpSp>
      <p:sp>
        <p:nvSpPr>
          <p:cNvPr id="150533" name="Rectangle 8"/>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Tree>
  </p:cSld>
  <p:clrMapOvr>
    <a:masterClrMapping/>
  </p:clrMapOvr>
  <p:transition>
    <p:pull dir="ru"/>
  </p:transition>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1554" name="Rectangle 2"/>
          <p:cNvSpPr/>
          <p:nvPr>
            <p:ph type="title"/>
          </p:nvPr>
        </p:nvSpPr>
        <p:spPr>
          <a:xfrm>
            <a:off x="488950" y="1423988"/>
            <a:ext cx="8915400" cy="709612"/>
          </a:xfrm>
          <a:noFill/>
          <a:ln>
            <a:noFill/>
          </a:ln>
        </p:spPr>
        <p:txBody>
          <a:bodyPr/>
          <a:p>
            <a:pPr algn="l" eaLnBrk="1" hangingPunct="1"/>
            <a:r>
              <a:rPr lang="zh-CN" altLang="en-US" sz="3600" dirty="0"/>
              <a:t>负面影响的乘数效应</a:t>
            </a:r>
            <a:endParaRPr lang="zh-CN" altLang="en-US" sz="3600" dirty="0"/>
          </a:p>
        </p:txBody>
      </p:sp>
      <p:graphicFrame>
        <p:nvGraphicFramePr>
          <p:cNvPr id="148483" name="Group 3"/>
          <p:cNvGraphicFramePr>
            <a:graphicFrameLocks noGrp="1"/>
          </p:cNvGraphicFramePr>
          <p:nvPr>
            <p:ph sz="half" idx="4294967295"/>
          </p:nvPr>
        </p:nvGraphicFramePr>
        <p:xfrm>
          <a:off x="2216150" y="2276475"/>
          <a:ext cx="5616575" cy="3565525"/>
        </p:xfrm>
        <a:graphic>
          <a:graphicData uri="http://schemas.openxmlformats.org/drawingml/2006/table">
            <a:tbl>
              <a:tblPr/>
              <a:tblGrid>
                <a:gridCol w="1096963"/>
                <a:gridCol w="2333625"/>
                <a:gridCol w="2185987"/>
              </a:tblGrid>
              <a:tr h="8874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口头方式的</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沟通传播</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信息时代的</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沟通传播</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75">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      </a:t>
                      </a: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总</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体</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形</a:t>
                      </a:r>
                      <a:endPar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象</a:t>
                      </a: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 </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1572" name="Picture 20" descr="1"/>
          <p:cNvPicPr>
            <a:picLocks noChangeAspect="1"/>
          </p:cNvPicPr>
          <p:nvPr>
            <p:ph sz="half" idx="2"/>
          </p:nvPr>
        </p:nvPicPr>
        <p:blipFill>
          <a:blip r:embed="rId2"/>
          <a:stretch>
            <a:fillRect/>
          </a:stretch>
        </p:blipFill>
        <p:spPr>
          <a:xfrm>
            <a:off x="3384550" y="3284538"/>
            <a:ext cx="4135438" cy="1655762"/>
          </a:xfrm>
          <a:noFill/>
          <a:ln>
            <a:noFill/>
          </a:ln>
        </p:spPr>
      </p:pic>
      <p:sp>
        <p:nvSpPr>
          <p:cNvPr id="151573" name="Text Box 21"/>
          <p:cNvSpPr txBox="1"/>
          <p:nvPr/>
        </p:nvSpPr>
        <p:spPr>
          <a:xfrm>
            <a:off x="3775075" y="5157788"/>
            <a:ext cx="1073150" cy="639762"/>
          </a:xfrm>
          <a:prstGeom prst="rect">
            <a:avLst/>
          </a:prstGeom>
          <a:noFill/>
          <a:ln w="9525">
            <a:noFill/>
          </a:ln>
        </p:spPr>
        <p:txBody>
          <a:bodyPr wrap="none">
            <a:spAutoFit/>
          </a:bodyPr>
          <a:p>
            <a:pPr algn="l">
              <a:buSzPct val="215000"/>
              <a:buFont typeface="Wingdings" panose="05000000000000000000" pitchFamily="2" charset="2"/>
              <a:buChar char="l"/>
            </a:pPr>
            <a:r>
              <a:rPr lang="zh-CN" altLang="en-US" sz="1200" b="1" dirty="0">
                <a:latin typeface="Arial" panose="020B0604020202020204" pitchFamily="34" charset="0"/>
                <a:ea typeface="方正书宋简体" charset="-122"/>
              </a:rPr>
              <a:t>特约店</a:t>
            </a:r>
            <a:endParaRPr lang="zh-CN" altLang="en-US" sz="1200" b="1" dirty="0">
              <a:latin typeface="Times New Roman" panose="02020603050405020304" pitchFamily="18" charset="0"/>
            </a:endParaRPr>
          </a:p>
          <a:p>
            <a:pPr algn="l"/>
            <a:r>
              <a:rPr lang="zh-CN" altLang="en-US" sz="1200" b="1" dirty="0">
                <a:latin typeface="Arial" panose="020B0604020202020204" pitchFamily="34" charset="0"/>
                <a:ea typeface="方正书宋简体" charset="-122"/>
              </a:rPr>
              <a:t> </a:t>
            </a:r>
            <a:r>
              <a:rPr lang="en-US" altLang="zh-CN" sz="1200" b="1" dirty="0">
                <a:latin typeface="Arial" panose="020B0604020202020204" pitchFamily="34" charset="0"/>
                <a:ea typeface="方正书宋简体" charset="-122"/>
              </a:rPr>
              <a:t>●  </a:t>
            </a:r>
            <a:r>
              <a:rPr lang="zh-CN" altLang="en-US" sz="1200" b="1" dirty="0">
                <a:latin typeface="Arial" panose="020B0604020202020204" pitchFamily="34" charset="0"/>
                <a:ea typeface="方正书宋简体" charset="-122"/>
              </a:rPr>
              <a:t>客户</a:t>
            </a:r>
            <a:endParaRPr lang="zh-CN" altLang="en-US" sz="1200" b="1" dirty="0">
              <a:latin typeface="Times New Roman" panose="02020603050405020304" pitchFamily="18" charset="0"/>
            </a:endParaRPr>
          </a:p>
          <a:p>
            <a:pPr algn="l"/>
            <a:r>
              <a:rPr lang="zh-CN" altLang="en-US" sz="1200" b="1" dirty="0">
                <a:latin typeface="Arial" panose="020B0604020202020204" pitchFamily="34" charset="0"/>
                <a:ea typeface="方正书宋简体" charset="-122"/>
              </a:rPr>
              <a:t> </a:t>
            </a:r>
            <a:r>
              <a:rPr lang="en-US" altLang="zh-CN" sz="1200" b="1" dirty="0">
                <a:latin typeface="Arial" panose="020B0604020202020204" pitchFamily="34" charset="0"/>
                <a:ea typeface="方正书宋简体" charset="-122"/>
              </a:rPr>
              <a:t>○  </a:t>
            </a:r>
            <a:r>
              <a:rPr lang="zh-CN" altLang="en-US" sz="1200" b="1" dirty="0">
                <a:latin typeface="Arial" panose="020B0604020202020204" pitchFamily="34" charset="0"/>
                <a:ea typeface="方正书宋简体" charset="-122"/>
              </a:rPr>
              <a:t>潜在客户</a:t>
            </a:r>
            <a:endParaRPr lang="zh-CN" altLang="en-US" sz="1200" b="1" dirty="0">
              <a:latin typeface="Times New Roman" panose="02020603050405020304" pitchFamily="18" charset="0"/>
            </a:endParaRPr>
          </a:p>
        </p:txBody>
      </p:sp>
      <p:sp>
        <p:nvSpPr>
          <p:cNvPr id="151574" name="Text Box 22"/>
          <p:cNvSpPr txBox="1"/>
          <p:nvPr/>
        </p:nvSpPr>
        <p:spPr>
          <a:xfrm>
            <a:off x="5959475" y="5157788"/>
            <a:ext cx="1073150" cy="639762"/>
          </a:xfrm>
          <a:prstGeom prst="rect">
            <a:avLst/>
          </a:prstGeom>
          <a:noFill/>
          <a:ln w="9525">
            <a:noFill/>
          </a:ln>
        </p:spPr>
        <p:txBody>
          <a:bodyPr wrap="none">
            <a:spAutoFit/>
          </a:bodyPr>
          <a:p>
            <a:pPr algn="l">
              <a:buSzPct val="215000"/>
              <a:buFont typeface="Wingdings" panose="05000000000000000000" pitchFamily="2" charset="2"/>
              <a:buChar char="l"/>
            </a:pPr>
            <a:r>
              <a:rPr lang="zh-CN" altLang="en-US" sz="1200" b="1" dirty="0">
                <a:latin typeface="Arial" panose="020B0604020202020204" pitchFamily="34" charset="0"/>
                <a:ea typeface="方正书宋简体" charset="-122"/>
              </a:rPr>
              <a:t>特约店</a:t>
            </a:r>
            <a:endParaRPr lang="zh-CN" altLang="en-US" sz="1200" b="1" dirty="0">
              <a:latin typeface="Times New Roman" panose="02020603050405020304" pitchFamily="18" charset="0"/>
            </a:endParaRPr>
          </a:p>
          <a:p>
            <a:pPr algn="l"/>
            <a:r>
              <a:rPr lang="zh-CN" altLang="en-US" sz="1200" b="1" dirty="0">
                <a:latin typeface="Arial" panose="020B0604020202020204" pitchFamily="34" charset="0"/>
                <a:ea typeface="方正书宋简体" charset="-122"/>
              </a:rPr>
              <a:t> </a:t>
            </a:r>
            <a:r>
              <a:rPr lang="en-US" altLang="zh-CN" sz="1200" b="1" dirty="0">
                <a:latin typeface="Arial" panose="020B0604020202020204" pitchFamily="34" charset="0"/>
                <a:ea typeface="方正书宋简体" charset="-122"/>
              </a:rPr>
              <a:t>●  </a:t>
            </a:r>
            <a:r>
              <a:rPr lang="zh-CN" altLang="en-US" sz="1200" b="1" dirty="0">
                <a:latin typeface="Arial" panose="020B0604020202020204" pitchFamily="34" charset="0"/>
                <a:ea typeface="方正书宋简体" charset="-122"/>
              </a:rPr>
              <a:t>客户</a:t>
            </a:r>
            <a:endParaRPr lang="zh-CN" altLang="en-US" sz="1200" b="1" dirty="0">
              <a:latin typeface="Times New Roman" panose="02020603050405020304" pitchFamily="18" charset="0"/>
            </a:endParaRPr>
          </a:p>
          <a:p>
            <a:pPr algn="l"/>
            <a:r>
              <a:rPr lang="zh-CN" altLang="en-US" sz="1200" b="1" dirty="0">
                <a:latin typeface="Arial" panose="020B0604020202020204" pitchFamily="34" charset="0"/>
                <a:ea typeface="方正书宋简体" charset="-122"/>
              </a:rPr>
              <a:t> </a:t>
            </a:r>
            <a:r>
              <a:rPr lang="en-US" altLang="zh-CN" sz="1200" b="1" dirty="0">
                <a:latin typeface="Arial" panose="020B0604020202020204" pitchFamily="34" charset="0"/>
                <a:ea typeface="方正书宋简体" charset="-122"/>
              </a:rPr>
              <a:t>○  </a:t>
            </a:r>
            <a:r>
              <a:rPr lang="zh-CN" altLang="en-US" sz="1200" b="1" dirty="0">
                <a:latin typeface="Arial" panose="020B0604020202020204" pitchFamily="34" charset="0"/>
                <a:ea typeface="方正书宋简体" charset="-122"/>
              </a:rPr>
              <a:t>潜在客户</a:t>
            </a:r>
            <a:endParaRPr lang="zh-CN" altLang="en-US" sz="1200" b="1" dirty="0">
              <a:latin typeface="Times New Roman" panose="02020603050405020304" pitchFamily="18" charset="0"/>
            </a:endParaRPr>
          </a:p>
        </p:txBody>
      </p:sp>
      <p:sp>
        <p:nvSpPr>
          <p:cNvPr id="151575" name="Text Box 23"/>
          <p:cNvSpPr txBox="1"/>
          <p:nvPr/>
        </p:nvSpPr>
        <p:spPr>
          <a:xfrm>
            <a:off x="614363" y="6092825"/>
            <a:ext cx="3043237" cy="396875"/>
          </a:xfrm>
          <a:prstGeom prst="rect">
            <a:avLst/>
          </a:prstGeom>
          <a:noFill/>
          <a:ln w="9525">
            <a:noFill/>
          </a:ln>
        </p:spPr>
        <p:txBody>
          <a:bodyPr>
            <a:spAutoFit/>
          </a:bodyPr>
          <a:p>
            <a:pPr algn="l">
              <a:spcBef>
                <a:spcPct val="50000"/>
              </a:spcBef>
            </a:pPr>
            <a:r>
              <a:rPr lang="zh-CN" altLang="en-US" sz="2000" dirty="0">
                <a:solidFill>
                  <a:srgbClr val="FF0000"/>
                </a:solidFill>
                <a:latin typeface="Arial" panose="020B0604020202020204" pitchFamily="34" charset="0"/>
              </a:rPr>
              <a:t>游戏：对折纸</a:t>
            </a:r>
            <a:r>
              <a:rPr lang="en-US" altLang="zh-CN" sz="2000" dirty="0">
                <a:solidFill>
                  <a:srgbClr val="FF0000"/>
                </a:solidFill>
                <a:latin typeface="Arial" panose="020B0604020202020204" pitchFamily="34" charset="0"/>
              </a:rPr>
              <a:t>30</a:t>
            </a:r>
            <a:r>
              <a:rPr lang="zh-CN" altLang="en-US" sz="2000" dirty="0">
                <a:solidFill>
                  <a:srgbClr val="FF0000"/>
                </a:solidFill>
                <a:latin typeface="Arial" panose="020B0604020202020204" pitchFamily="34" charset="0"/>
              </a:rPr>
              <a:t>次。</a:t>
            </a:r>
            <a:endParaRPr lang="zh-CN" altLang="en-US" sz="2000" dirty="0">
              <a:solidFill>
                <a:srgbClr val="FF0000"/>
              </a:solidFill>
              <a:latin typeface="Arial" panose="020B0604020202020204" pitchFamily="34" charset="0"/>
            </a:endParaRPr>
          </a:p>
        </p:txBody>
      </p:sp>
      <p:sp>
        <p:nvSpPr>
          <p:cNvPr id="151576" name="Rectangle 24"/>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52578" name="Picture 2" descr="1"/>
          <p:cNvPicPr>
            <a:picLocks noChangeAspect="1"/>
          </p:cNvPicPr>
          <p:nvPr/>
        </p:nvPicPr>
        <p:blipFill>
          <a:blip r:embed="rId2"/>
          <a:stretch>
            <a:fillRect/>
          </a:stretch>
        </p:blipFill>
        <p:spPr>
          <a:xfrm>
            <a:off x="1712913" y="2924175"/>
            <a:ext cx="5111750" cy="3722688"/>
          </a:xfrm>
          <a:prstGeom prst="rect">
            <a:avLst/>
          </a:prstGeom>
          <a:noFill/>
          <a:ln w="9525">
            <a:noFill/>
          </a:ln>
        </p:spPr>
      </p:pic>
      <p:sp>
        <p:nvSpPr>
          <p:cNvPr id="152579" name="Text Box 3"/>
          <p:cNvSpPr txBox="1"/>
          <p:nvPr/>
        </p:nvSpPr>
        <p:spPr>
          <a:xfrm>
            <a:off x="5240338" y="2852738"/>
            <a:ext cx="1443037" cy="566737"/>
          </a:xfrm>
          <a:prstGeom prst="rect">
            <a:avLst/>
          </a:prstGeom>
          <a:noFill/>
          <a:ln w="9525">
            <a:noFill/>
          </a:ln>
        </p:spPr>
        <p:txBody>
          <a:bodyPr/>
          <a:p>
            <a:pPr algn="just" eaLnBrk="0" hangingPunct="0">
              <a:lnSpc>
                <a:spcPct val="96000"/>
              </a:lnSpc>
            </a:pPr>
            <a:r>
              <a:rPr lang="zh-CN" altLang="en-US" sz="2400" b="1" dirty="0">
                <a:latin typeface="Times New Roman" panose="02020603050405020304" pitchFamily="18" charset="0"/>
              </a:rPr>
              <a:t>投诉</a:t>
            </a:r>
            <a:endParaRPr lang="zh-CN" altLang="en-US" sz="2400" b="1" dirty="0">
              <a:latin typeface="Times New Roman" panose="02020603050405020304" pitchFamily="18" charset="0"/>
            </a:endParaRPr>
          </a:p>
        </p:txBody>
      </p:sp>
      <p:sp>
        <p:nvSpPr>
          <p:cNvPr id="152580" name="Line 4"/>
          <p:cNvSpPr/>
          <p:nvPr/>
        </p:nvSpPr>
        <p:spPr>
          <a:xfrm>
            <a:off x="7031038" y="3421063"/>
            <a:ext cx="0" cy="3143250"/>
          </a:xfrm>
          <a:prstGeom prst="line">
            <a:avLst/>
          </a:prstGeom>
          <a:ln w="38100" cap="flat" cmpd="sng">
            <a:solidFill>
              <a:srgbClr val="000000"/>
            </a:solidFill>
            <a:prstDash val="solid"/>
            <a:headEnd type="triangle" w="med" len="med"/>
            <a:tailEnd type="triangle" w="med" len="med"/>
          </a:ln>
        </p:spPr>
      </p:sp>
      <p:sp>
        <p:nvSpPr>
          <p:cNvPr id="152581" name="Text Box 5"/>
          <p:cNvSpPr txBox="1"/>
          <p:nvPr/>
        </p:nvSpPr>
        <p:spPr>
          <a:xfrm>
            <a:off x="7229475" y="4733925"/>
            <a:ext cx="781050" cy="215900"/>
          </a:xfrm>
          <a:prstGeom prst="rect">
            <a:avLst/>
          </a:prstGeom>
          <a:noFill/>
          <a:ln w="9525">
            <a:noFill/>
          </a:ln>
        </p:spPr>
        <p:txBody>
          <a:bodyPr/>
          <a:p>
            <a:pPr algn="just" eaLnBrk="0" hangingPunct="0">
              <a:lnSpc>
                <a:spcPct val="96000"/>
              </a:lnSpc>
            </a:pPr>
            <a:endParaRPr lang="en-US" altLang="zh-CN" sz="1000" dirty="0">
              <a:latin typeface="Times New Roman" panose="02020603050405020304" pitchFamily="18" charset="0"/>
            </a:endParaRPr>
          </a:p>
        </p:txBody>
      </p:sp>
      <p:sp>
        <p:nvSpPr>
          <p:cNvPr id="152582" name="Text Box 6"/>
          <p:cNvSpPr txBox="1"/>
          <p:nvPr/>
        </p:nvSpPr>
        <p:spPr>
          <a:xfrm>
            <a:off x="5635625" y="2781300"/>
            <a:ext cx="2562225" cy="330200"/>
          </a:xfrm>
          <a:prstGeom prst="rect">
            <a:avLst/>
          </a:prstGeom>
          <a:noFill/>
          <a:ln w="9525">
            <a:noFill/>
          </a:ln>
        </p:spPr>
        <p:txBody>
          <a:bodyPr lIns="0" tIns="0" rIns="0" bIns="0"/>
          <a:p>
            <a:pPr algn="just" eaLnBrk="0" hangingPunct="0"/>
            <a:endParaRPr lang="en-US" altLang="zh-CN" sz="1000" dirty="0">
              <a:latin typeface="Times New Roman" panose="02020603050405020304" pitchFamily="18" charset="0"/>
            </a:endParaRPr>
          </a:p>
        </p:txBody>
      </p:sp>
      <p:sp>
        <p:nvSpPr>
          <p:cNvPr id="152583" name="AutoShape 7"/>
          <p:cNvSpPr/>
          <p:nvPr/>
        </p:nvSpPr>
        <p:spPr>
          <a:xfrm>
            <a:off x="1065213" y="2276475"/>
            <a:ext cx="2292350" cy="839788"/>
          </a:xfrm>
          <a:prstGeom prst="cloudCallout">
            <a:avLst>
              <a:gd name="adj1" fmla="val 69204"/>
              <a:gd name="adj2" fmla="val 94611"/>
            </a:avLst>
          </a:prstGeom>
          <a:solidFill>
            <a:srgbClr val="FF0000"/>
          </a:solidFill>
          <a:ln w="9525" cap="flat" cmpd="sng">
            <a:solidFill>
              <a:schemeClr val="tx1"/>
            </a:solidFill>
            <a:prstDash val="solid"/>
            <a:headEnd type="none" w="med" len="med"/>
            <a:tailEnd type="none" w="med" len="med"/>
          </a:ln>
        </p:spPr>
        <p:txBody>
          <a:bodyPr/>
          <a:p>
            <a:r>
              <a:rPr lang="zh-CN" altLang="en-US" sz="2800" b="1" dirty="0">
                <a:latin typeface="Times New Roman" panose="02020603050405020304" pitchFamily="18" charset="0"/>
              </a:rPr>
              <a:t>投诉！</a:t>
            </a:r>
            <a:endParaRPr lang="zh-CN" altLang="en-US" sz="2800" b="1" dirty="0">
              <a:latin typeface="Times New Roman" panose="02020603050405020304" pitchFamily="18" charset="0"/>
            </a:endParaRPr>
          </a:p>
        </p:txBody>
      </p:sp>
      <p:sp>
        <p:nvSpPr>
          <p:cNvPr id="152584" name="Rectangle 8"/>
          <p:cNvSpPr/>
          <p:nvPr/>
        </p:nvSpPr>
        <p:spPr>
          <a:xfrm>
            <a:off x="7258050" y="3357563"/>
            <a:ext cx="1073150" cy="3095625"/>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r>
              <a:rPr lang="zh-CN" altLang="en-US" sz="3200" b="1" dirty="0">
                <a:latin typeface="Times New Roman" panose="02020603050405020304" pitchFamily="18" charset="0"/>
              </a:rPr>
              <a:t>不</a:t>
            </a:r>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满</a:t>
            </a:r>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意</a:t>
            </a:r>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度</a:t>
            </a:r>
            <a:endParaRPr lang="zh-CN" altLang="en-US" sz="3200" b="1" dirty="0">
              <a:latin typeface="Times New Roman" panose="02020603050405020304" pitchFamily="18" charset="0"/>
            </a:endParaRPr>
          </a:p>
        </p:txBody>
      </p:sp>
      <p:sp>
        <p:nvSpPr>
          <p:cNvPr id="152585" name="Rectangle 9"/>
          <p:cNvSpPr/>
          <p:nvPr/>
        </p:nvSpPr>
        <p:spPr>
          <a:xfrm>
            <a:off x="488950" y="1268413"/>
            <a:ext cx="9555163" cy="1143000"/>
          </a:xfrm>
          <a:prstGeom prst="rect">
            <a:avLst/>
          </a:prstGeom>
          <a:noFill/>
          <a:ln w="9525">
            <a:noFill/>
          </a:ln>
        </p:spPr>
        <p:txBody>
          <a:bodyPr anchor="ctr" anchorCtr="0"/>
          <a:p>
            <a:pPr algn="l">
              <a:spcBef>
                <a:spcPct val="50000"/>
              </a:spcBef>
            </a:pPr>
            <a:r>
              <a:rPr lang="zh-CN" altLang="en-US" dirty="0">
                <a:solidFill>
                  <a:schemeClr val="tx2"/>
                </a:solidFill>
                <a:latin typeface="Arial Black" panose="020B0A04020102020204" pitchFamily="34" charset="0"/>
              </a:rPr>
              <a:t>最大的伤害？</a:t>
            </a:r>
            <a:endParaRPr lang="zh-CN" altLang="en-US" dirty="0">
              <a:solidFill>
                <a:schemeClr val="tx2"/>
              </a:solidFill>
              <a:latin typeface="Arial Black" panose="020B0A04020102020204" pitchFamily="34" charset="0"/>
            </a:endParaRPr>
          </a:p>
        </p:txBody>
      </p:sp>
      <p:sp>
        <p:nvSpPr>
          <p:cNvPr id="152586" name="Rectangle 10"/>
          <p:cNvSpPr/>
          <p:nvPr>
            <p:ph type="title"/>
          </p:nvPr>
        </p:nvSpPr>
        <p:spPr>
          <a:xfrm>
            <a:off x="488950" y="836613"/>
            <a:ext cx="8915400" cy="519112"/>
          </a:xfrm>
          <a:gradFill rotWithShape="1">
            <a:gsLst>
              <a:gs pos="0">
                <a:schemeClr val="bg1"/>
              </a:gs>
              <a:gs pos="100000">
                <a:srgbClr val="CCFFCC"/>
              </a:gs>
            </a:gsLst>
            <a:path path="shape">
              <a:fillToRect l="50000" t="50000" r="50000" b="50000"/>
            </a:path>
            <a:tileRect/>
          </a:gradFill>
          <a:ln>
            <a:noFill/>
          </a:ln>
        </p:spPr>
        <p:txBody>
          <a:bodyPr>
            <a:spAutoFit/>
          </a:bodyPr>
          <a:p>
            <a:pPr marL="381000" indent="-381000">
              <a:spcBef>
                <a:spcPct val="50000"/>
              </a:spcBef>
              <a:buFont typeface="Wingdings" panose="05000000000000000000" pitchFamily="2" charset="2"/>
              <a:buNone/>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741363" y="1916113"/>
            <a:ext cx="8461375" cy="3910012"/>
            <a:chOff x="0" y="0"/>
            <a:chExt cx="4920" cy="2463"/>
          </a:xfrm>
        </p:grpSpPr>
        <p:sp>
          <p:nvSpPr>
            <p:cNvPr id="31748" name="AutoShape 3"/>
            <p:cNvSpPr>
              <a:spLocks noChangeAspect="1" noTextEdit="1"/>
            </p:cNvSpPr>
            <p:nvPr/>
          </p:nvSpPr>
          <p:spPr>
            <a:xfrm>
              <a:off x="0" y="0"/>
              <a:ext cx="4920" cy="2424"/>
            </a:xfrm>
            <a:prstGeom prst="rect">
              <a:avLst/>
            </a:prstGeom>
            <a:noFill/>
            <a:ln w="9525">
              <a:noFill/>
            </a:ln>
          </p:spPr>
          <p:txBody>
            <a:bodyPr/>
            <a:p>
              <a:endParaRPr lang="zh-CN" altLang="en-US"/>
            </a:p>
          </p:txBody>
        </p:sp>
        <p:sp>
          <p:nvSpPr>
            <p:cNvPr id="31749" name="未知"/>
            <p:cNvSpPr/>
            <p:nvPr/>
          </p:nvSpPr>
          <p:spPr>
            <a:xfrm>
              <a:off x="2804" y="529"/>
              <a:ext cx="778" cy="893"/>
            </a:xfrm>
            <a:custGeom>
              <a:avLst/>
              <a:gdLst>
                <a:gd name="txL" fmla="*/ 0 w 778"/>
                <a:gd name="txT" fmla="*/ 0 h 893"/>
                <a:gd name="txR" fmla="*/ 778 w 778"/>
                <a:gd name="txB" fmla="*/ 893 h 893"/>
              </a:gdLst>
              <a:ahLst/>
              <a:cxnLst>
                <a:cxn ang="0">
                  <a:pos x="0" y="589"/>
                </a:cxn>
                <a:cxn ang="0">
                  <a:pos x="778" y="0"/>
                </a:cxn>
                <a:cxn ang="0">
                  <a:pos x="778" y="303"/>
                </a:cxn>
                <a:cxn ang="0">
                  <a:pos x="0" y="893"/>
                </a:cxn>
                <a:cxn ang="0">
                  <a:pos x="0" y="589"/>
                </a:cxn>
              </a:cxnLst>
              <a:rect l="txL" t="txT" r="txR" b="txB"/>
              <a:pathLst>
                <a:path w="778" h="893">
                  <a:moveTo>
                    <a:pt x="0" y="589"/>
                  </a:moveTo>
                  <a:lnTo>
                    <a:pt x="778" y="0"/>
                  </a:lnTo>
                  <a:lnTo>
                    <a:pt x="778" y="303"/>
                  </a:lnTo>
                  <a:lnTo>
                    <a:pt x="0" y="893"/>
                  </a:lnTo>
                  <a:lnTo>
                    <a:pt x="0" y="589"/>
                  </a:lnTo>
                  <a:close/>
                </a:path>
              </a:pathLst>
            </a:custGeom>
            <a:solidFill>
              <a:srgbClr val="5E7072"/>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0" name="未知"/>
            <p:cNvSpPr/>
            <p:nvPr/>
          </p:nvSpPr>
          <p:spPr>
            <a:xfrm>
              <a:off x="2804" y="377"/>
              <a:ext cx="778" cy="741"/>
            </a:xfrm>
            <a:custGeom>
              <a:avLst/>
              <a:gdLst>
                <a:gd name="txL" fmla="*/ 0 w 778"/>
                <a:gd name="txT" fmla="*/ 0 h 741"/>
                <a:gd name="txR" fmla="*/ 778 w 778"/>
                <a:gd name="txB" fmla="*/ 741 h 741"/>
              </a:gdLst>
              <a:ahLst/>
              <a:cxnLst>
                <a:cxn ang="0">
                  <a:pos x="0" y="0"/>
                </a:cxn>
                <a:cxn ang="0">
                  <a:pos x="24" y="0"/>
                </a:cxn>
                <a:cxn ang="0">
                  <a:pos x="48" y="0"/>
                </a:cxn>
                <a:cxn ang="0">
                  <a:pos x="67" y="0"/>
                </a:cxn>
                <a:cxn ang="0">
                  <a:pos x="91" y="0"/>
                </a:cxn>
                <a:cxn ang="0">
                  <a:pos x="115" y="0"/>
                </a:cxn>
                <a:cxn ang="0">
                  <a:pos x="133" y="0"/>
                </a:cxn>
                <a:cxn ang="0">
                  <a:pos x="158" y="6"/>
                </a:cxn>
                <a:cxn ang="0">
                  <a:pos x="182" y="6"/>
                </a:cxn>
                <a:cxn ang="0">
                  <a:pos x="200" y="6"/>
                </a:cxn>
                <a:cxn ang="0">
                  <a:pos x="200" y="6"/>
                </a:cxn>
                <a:cxn ang="0">
                  <a:pos x="225" y="12"/>
                </a:cxn>
                <a:cxn ang="0">
                  <a:pos x="249" y="12"/>
                </a:cxn>
                <a:cxn ang="0">
                  <a:pos x="267" y="12"/>
                </a:cxn>
                <a:cxn ang="0">
                  <a:pos x="292" y="18"/>
                </a:cxn>
                <a:cxn ang="0">
                  <a:pos x="316" y="18"/>
                </a:cxn>
                <a:cxn ang="0">
                  <a:pos x="334" y="24"/>
                </a:cxn>
                <a:cxn ang="0">
                  <a:pos x="358" y="24"/>
                </a:cxn>
                <a:cxn ang="0">
                  <a:pos x="377" y="30"/>
                </a:cxn>
                <a:cxn ang="0">
                  <a:pos x="401" y="36"/>
                </a:cxn>
                <a:cxn ang="0">
                  <a:pos x="419" y="36"/>
                </a:cxn>
                <a:cxn ang="0">
                  <a:pos x="444" y="42"/>
                </a:cxn>
                <a:cxn ang="0">
                  <a:pos x="462" y="48"/>
                </a:cxn>
                <a:cxn ang="0">
                  <a:pos x="486" y="54"/>
                </a:cxn>
                <a:cxn ang="0">
                  <a:pos x="504" y="54"/>
                </a:cxn>
                <a:cxn ang="0">
                  <a:pos x="529" y="60"/>
                </a:cxn>
                <a:cxn ang="0">
                  <a:pos x="547" y="66"/>
                </a:cxn>
                <a:cxn ang="0">
                  <a:pos x="565" y="73"/>
                </a:cxn>
                <a:cxn ang="0">
                  <a:pos x="590" y="79"/>
                </a:cxn>
                <a:cxn ang="0">
                  <a:pos x="608" y="85"/>
                </a:cxn>
                <a:cxn ang="0">
                  <a:pos x="608" y="85"/>
                </a:cxn>
                <a:cxn ang="0">
                  <a:pos x="626" y="91"/>
                </a:cxn>
                <a:cxn ang="0">
                  <a:pos x="650" y="97"/>
                </a:cxn>
                <a:cxn ang="0">
                  <a:pos x="669" y="103"/>
                </a:cxn>
                <a:cxn ang="0">
                  <a:pos x="687" y="109"/>
                </a:cxn>
                <a:cxn ang="0">
                  <a:pos x="705" y="115"/>
                </a:cxn>
                <a:cxn ang="0">
                  <a:pos x="723" y="127"/>
                </a:cxn>
                <a:cxn ang="0">
                  <a:pos x="742" y="133"/>
                </a:cxn>
                <a:cxn ang="0">
                  <a:pos x="760" y="139"/>
                </a:cxn>
                <a:cxn ang="0">
                  <a:pos x="778" y="145"/>
                </a:cxn>
                <a:cxn ang="0">
                  <a:pos x="0" y="741"/>
                </a:cxn>
                <a:cxn ang="0">
                  <a:pos x="0" y="0"/>
                </a:cxn>
              </a:cxnLst>
              <a:rect l="txL" t="txT" r="txR" b="txB"/>
              <a:pathLst>
                <a:path w="778" h="741">
                  <a:moveTo>
                    <a:pt x="0" y="0"/>
                  </a:moveTo>
                  <a:lnTo>
                    <a:pt x="24" y="0"/>
                  </a:lnTo>
                  <a:lnTo>
                    <a:pt x="48" y="0"/>
                  </a:lnTo>
                  <a:lnTo>
                    <a:pt x="67" y="0"/>
                  </a:lnTo>
                  <a:lnTo>
                    <a:pt x="91" y="0"/>
                  </a:lnTo>
                  <a:lnTo>
                    <a:pt x="115" y="0"/>
                  </a:lnTo>
                  <a:lnTo>
                    <a:pt x="133" y="0"/>
                  </a:lnTo>
                  <a:lnTo>
                    <a:pt x="158" y="6"/>
                  </a:lnTo>
                  <a:lnTo>
                    <a:pt x="182" y="6"/>
                  </a:lnTo>
                  <a:lnTo>
                    <a:pt x="200" y="6"/>
                  </a:lnTo>
                  <a:lnTo>
                    <a:pt x="200" y="6"/>
                  </a:lnTo>
                  <a:lnTo>
                    <a:pt x="225" y="12"/>
                  </a:lnTo>
                  <a:lnTo>
                    <a:pt x="249" y="12"/>
                  </a:lnTo>
                  <a:lnTo>
                    <a:pt x="267" y="12"/>
                  </a:lnTo>
                  <a:lnTo>
                    <a:pt x="292" y="18"/>
                  </a:lnTo>
                  <a:lnTo>
                    <a:pt x="316" y="18"/>
                  </a:lnTo>
                  <a:lnTo>
                    <a:pt x="334" y="24"/>
                  </a:lnTo>
                  <a:lnTo>
                    <a:pt x="358" y="24"/>
                  </a:lnTo>
                  <a:lnTo>
                    <a:pt x="377" y="30"/>
                  </a:lnTo>
                  <a:lnTo>
                    <a:pt x="401" y="36"/>
                  </a:lnTo>
                  <a:lnTo>
                    <a:pt x="419" y="36"/>
                  </a:lnTo>
                  <a:lnTo>
                    <a:pt x="444" y="42"/>
                  </a:lnTo>
                  <a:lnTo>
                    <a:pt x="462" y="48"/>
                  </a:lnTo>
                  <a:lnTo>
                    <a:pt x="486" y="54"/>
                  </a:lnTo>
                  <a:lnTo>
                    <a:pt x="504" y="54"/>
                  </a:lnTo>
                  <a:lnTo>
                    <a:pt x="529" y="60"/>
                  </a:lnTo>
                  <a:lnTo>
                    <a:pt x="547" y="66"/>
                  </a:lnTo>
                  <a:lnTo>
                    <a:pt x="565" y="73"/>
                  </a:lnTo>
                  <a:lnTo>
                    <a:pt x="590" y="79"/>
                  </a:lnTo>
                  <a:lnTo>
                    <a:pt x="608" y="85"/>
                  </a:lnTo>
                  <a:lnTo>
                    <a:pt x="608" y="85"/>
                  </a:lnTo>
                  <a:lnTo>
                    <a:pt x="626" y="91"/>
                  </a:lnTo>
                  <a:lnTo>
                    <a:pt x="650" y="97"/>
                  </a:lnTo>
                  <a:lnTo>
                    <a:pt x="669" y="103"/>
                  </a:lnTo>
                  <a:lnTo>
                    <a:pt x="687" y="109"/>
                  </a:lnTo>
                  <a:lnTo>
                    <a:pt x="705" y="115"/>
                  </a:lnTo>
                  <a:lnTo>
                    <a:pt x="723" y="127"/>
                  </a:lnTo>
                  <a:lnTo>
                    <a:pt x="742" y="133"/>
                  </a:lnTo>
                  <a:lnTo>
                    <a:pt x="760" y="139"/>
                  </a:lnTo>
                  <a:lnTo>
                    <a:pt x="778" y="145"/>
                  </a:lnTo>
                  <a:lnTo>
                    <a:pt x="0" y="741"/>
                  </a:lnTo>
                  <a:lnTo>
                    <a:pt x="0" y="0"/>
                  </a:lnTo>
                  <a:close/>
                </a:path>
              </a:pathLst>
            </a:custGeom>
            <a:solidFill>
              <a:srgbClr val="BBE0E3"/>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1" name="未知"/>
            <p:cNvSpPr/>
            <p:nvPr/>
          </p:nvSpPr>
          <p:spPr>
            <a:xfrm>
              <a:off x="1569" y="905"/>
              <a:ext cx="1235" cy="517"/>
            </a:xfrm>
            <a:custGeom>
              <a:avLst/>
              <a:gdLst>
                <a:gd name="txL" fmla="*/ 0 w 1235"/>
                <a:gd name="txT" fmla="*/ 0 h 517"/>
                <a:gd name="txR" fmla="*/ 1235 w 1235"/>
                <a:gd name="txB" fmla="*/ 517 h 517"/>
              </a:gdLst>
              <a:ahLst/>
              <a:cxnLst>
                <a:cxn ang="0">
                  <a:pos x="1235" y="213"/>
                </a:cxn>
                <a:cxn ang="0">
                  <a:pos x="0" y="0"/>
                </a:cxn>
                <a:cxn ang="0">
                  <a:pos x="0" y="304"/>
                </a:cxn>
                <a:cxn ang="0">
                  <a:pos x="1235" y="517"/>
                </a:cxn>
                <a:cxn ang="0">
                  <a:pos x="1235" y="213"/>
                </a:cxn>
              </a:cxnLst>
              <a:rect l="txL" t="txT" r="txR" b="txB"/>
              <a:pathLst>
                <a:path w="1235" h="517">
                  <a:moveTo>
                    <a:pt x="1235" y="213"/>
                  </a:moveTo>
                  <a:lnTo>
                    <a:pt x="0" y="0"/>
                  </a:lnTo>
                  <a:lnTo>
                    <a:pt x="0" y="304"/>
                  </a:lnTo>
                  <a:lnTo>
                    <a:pt x="1235" y="517"/>
                  </a:lnTo>
                  <a:lnTo>
                    <a:pt x="1235" y="213"/>
                  </a:lnTo>
                  <a:close/>
                </a:path>
              </a:pathLst>
            </a:custGeom>
            <a:solidFill>
              <a:srgbClr val="003366"/>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2" name="未知"/>
            <p:cNvSpPr/>
            <p:nvPr/>
          </p:nvSpPr>
          <p:spPr>
            <a:xfrm>
              <a:off x="1569" y="377"/>
              <a:ext cx="1235" cy="741"/>
            </a:xfrm>
            <a:custGeom>
              <a:avLst/>
              <a:gdLst>
                <a:gd name="txL" fmla="*/ 0 w 1235"/>
                <a:gd name="txT" fmla="*/ 0 h 741"/>
                <a:gd name="txR" fmla="*/ 1235 w 1235"/>
                <a:gd name="txB" fmla="*/ 741 h 741"/>
              </a:gdLst>
              <a:ahLst/>
              <a:cxnLst>
                <a:cxn ang="0">
                  <a:pos x="6" y="510"/>
                </a:cxn>
                <a:cxn ang="0">
                  <a:pos x="24" y="486"/>
                </a:cxn>
                <a:cxn ang="0">
                  <a:pos x="37" y="461"/>
                </a:cxn>
                <a:cxn ang="0">
                  <a:pos x="55" y="437"/>
                </a:cxn>
                <a:cxn ang="0">
                  <a:pos x="73" y="413"/>
                </a:cxn>
                <a:cxn ang="0">
                  <a:pos x="97" y="388"/>
                </a:cxn>
                <a:cxn ang="0">
                  <a:pos x="116" y="370"/>
                </a:cxn>
                <a:cxn ang="0">
                  <a:pos x="140" y="346"/>
                </a:cxn>
                <a:cxn ang="0">
                  <a:pos x="164" y="328"/>
                </a:cxn>
                <a:cxn ang="0">
                  <a:pos x="176" y="316"/>
                </a:cxn>
                <a:cxn ang="0">
                  <a:pos x="207" y="291"/>
                </a:cxn>
                <a:cxn ang="0">
                  <a:pos x="231" y="273"/>
                </a:cxn>
                <a:cxn ang="0">
                  <a:pos x="262" y="255"/>
                </a:cxn>
                <a:cxn ang="0">
                  <a:pos x="292" y="237"/>
                </a:cxn>
                <a:cxn ang="0">
                  <a:pos x="322" y="212"/>
                </a:cxn>
                <a:cxn ang="0">
                  <a:pos x="353" y="200"/>
                </a:cxn>
                <a:cxn ang="0">
                  <a:pos x="389" y="182"/>
                </a:cxn>
                <a:cxn ang="0">
                  <a:pos x="426" y="164"/>
                </a:cxn>
                <a:cxn ang="0">
                  <a:pos x="456" y="145"/>
                </a:cxn>
                <a:cxn ang="0">
                  <a:pos x="493" y="133"/>
                </a:cxn>
                <a:cxn ang="0">
                  <a:pos x="535" y="115"/>
                </a:cxn>
                <a:cxn ang="0">
                  <a:pos x="572" y="103"/>
                </a:cxn>
                <a:cxn ang="0">
                  <a:pos x="608" y="91"/>
                </a:cxn>
                <a:cxn ang="0">
                  <a:pos x="651" y="79"/>
                </a:cxn>
                <a:cxn ang="0">
                  <a:pos x="687" y="66"/>
                </a:cxn>
                <a:cxn ang="0">
                  <a:pos x="730" y="54"/>
                </a:cxn>
                <a:cxn ang="0">
                  <a:pos x="772" y="48"/>
                </a:cxn>
                <a:cxn ang="0">
                  <a:pos x="815" y="36"/>
                </a:cxn>
                <a:cxn ang="0">
                  <a:pos x="839" y="36"/>
                </a:cxn>
                <a:cxn ang="0">
                  <a:pos x="882" y="24"/>
                </a:cxn>
                <a:cxn ang="0">
                  <a:pos x="924" y="18"/>
                </a:cxn>
                <a:cxn ang="0">
                  <a:pos x="967" y="12"/>
                </a:cxn>
                <a:cxn ang="0">
                  <a:pos x="1010" y="12"/>
                </a:cxn>
                <a:cxn ang="0">
                  <a:pos x="1058" y="6"/>
                </a:cxn>
                <a:cxn ang="0">
                  <a:pos x="1101" y="0"/>
                </a:cxn>
                <a:cxn ang="0">
                  <a:pos x="1143" y="0"/>
                </a:cxn>
                <a:cxn ang="0">
                  <a:pos x="1192" y="0"/>
                </a:cxn>
                <a:cxn ang="0">
                  <a:pos x="1235" y="0"/>
                </a:cxn>
                <a:cxn ang="0">
                  <a:pos x="0" y="522"/>
                </a:cxn>
              </a:cxnLst>
              <a:rect l="txL" t="txT" r="txR" b="txB"/>
              <a:pathLst>
                <a:path w="1235" h="741">
                  <a:moveTo>
                    <a:pt x="0" y="522"/>
                  </a:moveTo>
                  <a:lnTo>
                    <a:pt x="6" y="510"/>
                  </a:lnTo>
                  <a:lnTo>
                    <a:pt x="12" y="498"/>
                  </a:lnTo>
                  <a:lnTo>
                    <a:pt x="24" y="486"/>
                  </a:lnTo>
                  <a:lnTo>
                    <a:pt x="30" y="474"/>
                  </a:lnTo>
                  <a:lnTo>
                    <a:pt x="37" y="461"/>
                  </a:lnTo>
                  <a:lnTo>
                    <a:pt x="49" y="449"/>
                  </a:lnTo>
                  <a:lnTo>
                    <a:pt x="55" y="437"/>
                  </a:lnTo>
                  <a:lnTo>
                    <a:pt x="67" y="425"/>
                  </a:lnTo>
                  <a:lnTo>
                    <a:pt x="73" y="413"/>
                  </a:lnTo>
                  <a:lnTo>
                    <a:pt x="85" y="401"/>
                  </a:lnTo>
                  <a:lnTo>
                    <a:pt x="97" y="388"/>
                  </a:lnTo>
                  <a:lnTo>
                    <a:pt x="103" y="382"/>
                  </a:lnTo>
                  <a:lnTo>
                    <a:pt x="116" y="370"/>
                  </a:lnTo>
                  <a:lnTo>
                    <a:pt x="128" y="358"/>
                  </a:lnTo>
                  <a:lnTo>
                    <a:pt x="140" y="346"/>
                  </a:lnTo>
                  <a:lnTo>
                    <a:pt x="152" y="334"/>
                  </a:lnTo>
                  <a:lnTo>
                    <a:pt x="164" y="328"/>
                  </a:lnTo>
                  <a:lnTo>
                    <a:pt x="176" y="316"/>
                  </a:lnTo>
                  <a:lnTo>
                    <a:pt x="176" y="316"/>
                  </a:lnTo>
                  <a:lnTo>
                    <a:pt x="189" y="303"/>
                  </a:lnTo>
                  <a:lnTo>
                    <a:pt x="207" y="291"/>
                  </a:lnTo>
                  <a:lnTo>
                    <a:pt x="219" y="285"/>
                  </a:lnTo>
                  <a:lnTo>
                    <a:pt x="231" y="273"/>
                  </a:lnTo>
                  <a:lnTo>
                    <a:pt x="243" y="261"/>
                  </a:lnTo>
                  <a:lnTo>
                    <a:pt x="262" y="255"/>
                  </a:lnTo>
                  <a:lnTo>
                    <a:pt x="274" y="243"/>
                  </a:lnTo>
                  <a:lnTo>
                    <a:pt x="292" y="237"/>
                  </a:lnTo>
                  <a:lnTo>
                    <a:pt x="304" y="224"/>
                  </a:lnTo>
                  <a:lnTo>
                    <a:pt x="322" y="212"/>
                  </a:lnTo>
                  <a:lnTo>
                    <a:pt x="341" y="206"/>
                  </a:lnTo>
                  <a:lnTo>
                    <a:pt x="353" y="200"/>
                  </a:lnTo>
                  <a:lnTo>
                    <a:pt x="371" y="188"/>
                  </a:lnTo>
                  <a:lnTo>
                    <a:pt x="389" y="182"/>
                  </a:lnTo>
                  <a:lnTo>
                    <a:pt x="408" y="170"/>
                  </a:lnTo>
                  <a:lnTo>
                    <a:pt x="426" y="164"/>
                  </a:lnTo>
                  <a:lnTo>
                    <a:pt x="438" y="158"/>
                  </a:lnTo>
                  <a:lnTo>
                    <a:pt x="456" y="145"/>
                  </a:lnTo>
                  <a:lnTo>
                    <a:pt x="474" y="139"/>
                  </a:lnTo>
                  <a:lnTo>
                    <a:pt x="493" y="133"/>
                  </a:lnTo>
                  <a:lnTo>
                    <a:pt x="511" y="127"/>
                  </a:lnTo>
                  <a:lnTo>
                    <a:pt x="535" y="115"/>
                  </a:lnTo>
                  <a:lnTo>
                    <a:pt x="553" y="109"/>
                  </a:lnTo>
                  <a:lnTo>
                    <a:pt x="572" y="103"/>
                  </a:lnTo>
                  <a:lnTo>
                    <a:pt x="590" y="97"/>
                  </a:lnTo>
                  <a:lnTo>
                    <a:pt x="608" y="91"/>
                  </a:lnTo>
                  <a:lnTo>
                    <a:pt x="626" y="85"/>
                  </a:lnTo>
                  <a:lnTo>
                    <a:pt x="651" y="79"/>
                  </a:lnTo>
                  <a:lnTo>
                    <a:pt x="669" y="73"/>
                  </a:lnTo>
                  <a:lnTo>
                    <a:pt x="687" y="66"/>
                  </a:lnTo>
                  <a:lnTo>
                    <a:pt x="712" y="60"/>
                  </a:lnTo>
                  <a:lnTo>
                    <a:pt x="730" y="54"/>
                  </a:lnTo>
                  <a:lnTo>
                    <a:pt x="754" y="54"/>
                  </a:lnTo>
                  <a:lnTo>
                    <a:pt x="772" y="48"/>
                  </a:lnTo>
                  <a:lnTo>
                    <a:pt x="797" y="42"/>
                  </a:lnTo>
                  <a:lnTo>
                    <a:pt x="815" y="36"/>
                  </a:lnTo>
                  <a:lnTo>
                    <a:pt x="839" y="36"/>
                  </a:lnTo>
                  <a:lnTo>
                    <a:pt x="839" y="36"/>
                  </a:lnTo>
                  <a:lnTo>
                    <a:pt x="858" y="30"/>
                  </a:lnTo>
                  <a:lnTo>
                    <a:pt x="882" y="24"/>
                  </a:lnTo>
                  <a:lnTo>
                    <a:pt x="900" y="24"/>
                  </a:lnTo>
                  <a:lnTo>
                    <a:pt x="924" y="18"/>
                  </a:lnTo>
                  <a:lnTo>
                    <a:pt x="943" y="18"/>
                  </a:lnTo>
                  <a:lnTo>
                    <a:pt x="967" y="12"/>
                  </a:lnTo>
                  <a:lnTo>
                    <a:pt x="991" y="12"/>
                  </a:lnTo>
                  <a:lnTo>
                    <a:pt x="1010" y="12"/>
                  </a:lnTo>
                  <a:lnTo>
                    <a:pt x="1034" y="6"/>
                  </a:lnTo>
                  <a:lnTo>
                    <a:pt x="1058" y="6"/>
                  </a:lnTo>
                  <a:lnTo>
                    <a:pt x="1076" y="6"/>
                  </a:lnTo>
                  <a:lnTo>
                    <a:pt x="1101" y="0"/>
                  </a:lnTo>
                  <a:lnTo>
                    <a:pt x="1125" y="0"/>
                  </a:lnTo>
                  <a:lnTo>
                    <a:pt x="1143" y="0"/>
                  </a:lnTo>
                  <a:lnTo>
                    <a:pt x="1168" y="0"/>
                  </a:lnTo>
                  <a:lnTo>
                    <a:pt x="1192" y="0"/>
                  </a:lnTo>
                  <a:lnTo>
                    <a:pt x="1216" y="0"/>
                  </a:lnTo>
                  <a:lnTo>
                    <a:pt x="1235" y="0"/>
                  </a:lnTo>
                  <a:lnTo>
                    <a:pt x="1235" y="741"/>
                  </a:lnTo>
                  <a:lnTo>
                    <a:pt x="0" y="522"/>
                  </a:lnTo>
                  <a:close/>
                </a:path>
              </a:pathLst>
            </a:custGeom>
            <a:solidFill>
              <a:srgbClr val="0066CC"/>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3" name="未知"/>
            <p:cNvSpPr/>
            <p:nvPr/>
          </p:nvSpPr>
          <p:spPr>
            <a:xfrm>
              <a:off x="2804" y="966"/>
              <a:ext cx="1265" cy="456"/>
            </a:xfrm>
            <a:custGeom>
              <a:avLst/>
              <a:gdLst>
                <a:gd name="txL" fmla="*/ 0 w 1265"/>
                <a:gd name="txT" fmla="*/ 0 h 456"/>
                <a:gd name="txR" fmla="*/ 1265 w 1265"/>
                <a:gd name="txB" fmla="*/ 456 h 456"/>
              </a:gdLst>
              <a:ahLst/>
              <a:cxnLst>
                <a:cxn ang="0">
                  <a:pos x="0" y="152"/>
                </a:cxn>
                <a:cxn ang="0">
                  <a:pos x="1265" y="0"/>
                </a:cxn>
                <a:cxn ang="0">
                  <a:pos x="1265" y="304"/>
                </a:cxn>
                <a:cxn ang="0">
                  <a:pos x="0" y="456"/>
                </a:cxn>
                <a:cxn ang="0">
                  <a:pos x="0" y="152"/>
                </a:cxn>
              </a:cxnLst>
              <a:rect l="txL" t="txT" r="txR" b="txB"/>
              <a:pathLst>
                <a:path w="1265" h="456">
                  <a:moveTo>
                    <a:pt x="0" y="152"/>
                  </a:moveTo>
                  <a:lnTo>
                    <a:pt x="1265" y="0"/>
                  </a:lnTo>
                  <a:lnTo>
                    <a:pt x="1265" y="304"/>
                  </a:lnTo>
                  <a:lnTo>
                    <a:pt x="0" y="456"/>
                  </a:lnTo>
                  <a:lnTo>
                    <a:pt x="0" y="152"/>
                  </a:lnTo>
                  <a:close/>
                </a:path>
              </a:pathLst>
            </a:custGeom>
            <a:solidFill>
              <a:srgbClr val="1A1A4D"/>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4" name="未知"/>
            <p:cNvSpPr/>
            <p:nvPr/>
          </p:nvSpPr>
          <p:spPr>
            <a:xfrm>
              <a:off x="2804" y="522"/>
              <a:ext cx="1265" cy="596"/>
            </a:xfrm>
            <a:custGeom>
              <a:avLst/>
              <a:gdLst>
                <a:gd name="txL" fmla="*/ 0 w 1265"/>
                <a:gd name="txT" fmla="*/ 0 h 596"/>
                <a:gd name="txR" fmla="*/ 1265 w 1265"/>
                <a:gd name="txB" fmla="*/ 596 h 596"/>
              </a:gdLst>
              <a:ahLst/>
              <a:cxnLst>
                <a:cxn ang="0">
                  <a:pos x="778" y="0"/>
                </a:cxn>
                <a:cxn ang="0">
                  <a:pos x="796" y="13"/>
                </a:cxn>
                <a:cxn ang="0">
                  <a:pos x="815" y="19"/>
                </a:cxn>
                <a:cxn ang="0">
                  <a:pos x="833" y="25"/>
                </a:cxn>
                <a:cxn ang="0">
                  <a:pos x="851" y="37"/>
                </a:cxn>
                <a:cxn ang="0">
                  <a:pos x="863" y="43"/>
                </a:cxn>
                <a:cxn ang="0">
                  <a:pos x="881" y="55"/>
                </a:cxn>
                <a:cxn ang="0">
                  <a:pos x="900" y="61"/>
                </a:cxn>
                <a:cxn ang="0">
                  <a:pos x="918" y="67"/>
                </a:cxn>
                <a:cxn ang="0">
                  <a:pos x="930" y="79"/>
                </a:cxn>
                <a:cxn ang="0">
                  <a:pos x="948" y="92"/>
                </a:cxn>
                <a:cxn ang="0">
                  <a:pos x="960" y="98"/>
                </a:cxn>
                <a:cxn ang="0">
                  <a:pos x="979" y="110"/>
                </a:cxn>
                <a:cxn ang="0">
                  <a:pos x="991" y="116"/>
                </a:cxn>
                <a:cxn ang="0">
                  <a:pos x="1003" y="128"/>
                </a:cxn>
                <a:cxn ang="0">
                  <a:pos x="1021" y="140"/>
                </a:cxn>
                <a:cxn ang="0">
                  <a:pos x="1033" y="146"/>
                </a:cxn>
                <a:cxn ang="0">
                  <a:pos x="1046" y="158"/>
                </a:cxn>
                <a:cxn ang="0">
                  <a:pos x="1058" y="171"/>
                </a:cxn>
                <a:cxn ang="0">
                  <a:pos x="1070" y="183"/>
                </a:cxn>
                <a:cxn ang="0">
                  <a:pos x="1082" y="189"/>
                </a:cxn>
                <a:cxn ang="0">
                  <a:pos x="1094" y="201"/>
                </a:cxn>
                <a:cxn ang="0">
                  <a:pos x="1094" y="201"/>
                </a:cxn>
                <a:cxn ang="0">
                  <a:pos x="1106" y="213"/>
                </a:cxn>
                <a:cxn ang="0">
                  <a:pos x="1119" y="225"/>
                </a:cxn>
                <a:cxn ang="0">
                  <a:pos x="1131" y="237"/>
                </a:cxn>
                <a:cxn ang="0">
                  <a:pos x="1143" y="243"/>
                </a:cxn>
                <a:cxn ang="0">
                  <a:pos x="1155" y="256"/>
                </a:cxn>
                <a:cxn ang="0">
                  <a:pos x="1161" y="268"/>
                </a:cxn>
                <a:cxn ang="0">
                  <a:pos x="1173" y="280"/>
                </a:cxn>
                <a:cxn ang="0">
                  <a:pos x="1179" y="292"/>
                </a:cxn>
                <a:cxn ang="0">
                  <a:pos x="1192" y="304"/>
                </a:cxn>
                <a:cxn ang="0">
                  <a:pos x="1198" y="316"/>
                </a:cxn>
                <a:cxn ang="0">
                  <a:pos x="1210" y="329"/>
                </a:cxn>
                <a:cxn ang="0">
                  <a:pos x="1216" y="341"/>
                </a:cxn>
                <a:cxn ang="0">
                  <a:pos x="1222" y="353"/>
                </a:cxn>
                <a:cxn ang="0">
                  <a:pos x="1228" y="365"/>
                </a:cxn>
                <a:cxn ang="0">
                  <a:pos x="1234" y="377"/>
                </a:cxn>
                <a:cxn ang="0">
                  <a:pos x="1246" y="389"/>
                </a:cxn>
                <a:cxn ang="0">
                  <a:pos x="1252" y="401"/>
                </a:cxn>
                <a:cxn ang="0">
                  <a:pos x="1252" y="414"/>
                </a:cxn>
                <a:cxn ang="0">
                  <a:pos x="1258" y="426"/>
                </a:cxn>
                <a:cxn ang="0">
                  <a:pos x="1265" y="438"/>
                </a:cxn>
                <a:cxn ang="0">
                  <a:pos x="0" y="596"/>
                </a:cxn>
                <a:cxn ang="0">
                  <a:pos x="778" y="0"/>
                </a:cxn>
              </a:cxnLst>
              <a:rect l="txL" t="txT" r="txR" b="txB"/>
              <a:pathLst>
                <a:path w="1265" h="596">
                  <a:moveTo>
                    <a:pt x="778" y="0"/>
                  </a:moveTo>
                  <a:lnTo>
                    <a:pt x="796" y="13"/>
                  </a:lnTo>
                  <a:lnTo>
                    <a:pt x="815" y="19"/>
                  </a:lnTo>
                  <a:lnTo>
                    <a:pt x="833" y="25"/>
                  </a:lnTo>
                  <a:lnTo>
                    <a:pt x="851" y="37"/>
                  </a:lnTo>
                  <a:lnTo>
                    <a:pt x="863" y="43"/>
                  </a:lnTo>
                  <a:lnTo>
                    <a:pt x="881" y="55"/>
                  </a:lnTo>
                  <a:lnTo>
                    <a:pt x="900" y="61"/>
                  </a:lnTo>
                  <a:lnTo>
                    <a:pt x="918" y="67"/>
                  </a:lnTo>
                  <a:lnTo>
                    <a:pt x="930" y="79"/>
                  </a:lnTo>
                  <a:lnTo>
                    <a:pt x="948" y="92"/>
                  </a:lnTo>
                  <a:lnTo>
                    <a:pt x="960" y="98"/>
                  </a:lnTo>
                  <a:lnTo>
                    <a:pt x="979" y="110"/>
                  </a:lnTo>
                  <a:lnTo>
                    <a:pt x="991" y="116"/>
                  </a:lnTo>
                  <a:lnTo>
                    <a:pt x="1003" y="128"/>
                  </a:lnTo>
                  <a:lnTo>
                    <a:pt x="1021" y="140"/>
                  </a:lnTo>
                  <a:lnTo>
                    <a:pt x="1033" y="146"/>
                  </a:lnTo>
                  <a:lnTo>
                    <a:pt x="1046" y="158"/>
                  </a:lnTo>
                  <a:lnTo>
                    <a:pt x="1058" y="171"/>
                  </a:lnTo>
                  <a:lnTo>
                    <a:pt x="1070" y="183"/>
                  </a:lnTo>
                  <a:lnTo>
                    <a:pt x="1082" y="189"/>
                  </a:lnTo>
                  <a:lnTo>
                    <a:pt x="1094" y="201"/>
                  </a:lnTo>
                  <a:lnTo>
                    <a:pt x="1094" y="201"/>
                  </a:lnTo>
                  <a:lnTo>
                    <a:pt x="1106" y="213"/>
                  </a:lnTo>
                  <a:lnTo>
                    <a:pt x="1119" y="225"/>
                  </a:lnTo>
                  <a:lnTo>
                    <a:pt x="1131" y="237"/>
                  </a:lnTo>
                  <a:lnTo>
                    <a:pt x="1143" y="243"/>
                  </a:lnTo>
                  <a:lnTo>
                    <a:pt x="1155" y="256"/>
                  </a:lnTo>
                  <a:lnTo>
                    <a:pt x="1161" y="268"/>
                  </a:lnTo>
                  <a:lnTo>
                    <a:pt x="1173" y="280"/>
                  </a:lnTo>
                  <a:lnTo>
                    <a:pt x="1179" y="292"/>
                  </a:lnTo>
                  <a:lnTo>
                    <a:pt x="1192" y="304"/>
                  </a:lnTo>
                  <a:lnTo>
                    <a:pt x="1198" y="316"/>
                  </a:lnTo>
                  <a:lnTo>
                    <a:pt x="1210" y="329"/>
                  </a:lnTo>
                  <a:lnTo>
                    <a:pt x="1216" y="341"/>
                  </a:lnTo>
                  <a:lnTo>
                    <a:pt x="1222" y="353"/>
                  </a:lnTo>
                  <a:lnTo>
                    <a:pt x="1228" y="365"/>
                  </a:lnTo>
                  <a:lnTo>
                    <a:pt x="1234" y="377"/>
                  </a:lnTo>
                  <a:lnTo>
                    <a:pt x="1246" y="389"/>
                  </a:lnTo>
                  <a:lnTo>
                    <a:pt x="1252" y="401"/>
                  </a:lnTo>
                  <a:lnTo>
                    <a:pt x="1252" y="414"/>
                  </a:lnTo>
                  <a:lnTo>
                    <a:pt x="1258" y="426"/>
                  </a:lnTo>
                  <a:lnTo>
                    <a:pt x="1265" y="438"/>
                  </a:lnTo>
                  <a:lnTo>
                    <a:pt x="0" y="596"/>
                  </a:lnTo>
                  <a:lnTo>
                    <a:pt x="778" y="0"/>
                  </a:lnTo>
                  <a:close/>
                </a:path>
              </a:pathLst>
            </a:custGeom>
            <a:solidFill>
              <a:srgbClr val="333399"/>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5" name="未知"/>
            <p:cNvSpPr/>
            <p:nvPr/>
          </p:nvSpPr>
          <p:spPr>
            <a:xfrm>
              <a:off x="3898" y="1118"/>
              <a:ext cx="201" cy="692"/>
            </a:xfrm>
            <a:custGeom>
              <a:avLst/>
              <a:gdLst>
                <a:gd name="txL" fmla="*/ 0 w 201"/>
                <a:gd name="txT" fmla="*/ 0 h 692"/>
                <a:gd name="txR" fmla="*/ 201 w 201"/>
                <a:gd name="txB" fmla="*/ 692 h 692"/>
              </a:gdLst>
              <a:ahLst/>
              <a:cxnLst>
                <a:cxn ang="0">
                  <a:pos x="201" y="12"/>
                </a:cxn>
                <a:cxn ang="0">
                  <a:pos x="195" y="36"/>
                </a:cxn>
                <a:cxn ang="0">
                  <a:pos x="195" y="61"/>
                </a:cxn>
                <a:cxn ang="0">
                  <a:pos x="189" y="91"/>
                </a:cxn>
                <a:cxn ang="0">
                  <a:pos x="183" y="115"/>
                </a:cxn>
                <a:cxn ang="0">
                  <a:pos x="177" y="140"/>
                </a:cxn>
                <a:cxn ang="0">
                  <a:pos x="164" y="164"/>
                </a:cxn>
                <a:cxn ang="0">
                  <a:pos x="158" y="188"/>
                </a:cxn>
                <a:cxn ang="0">
                  <a:pos x="152" y="200"/>
                </a:cxn>
                <a:cxn ang="0">
                  <a:pos x="134" y="225"/>
                </a:cxn>
                <a:cxn ang="0">
                  <a:pos x="122" y="249"/>
                </a:cxn>
                <a:cxn ang="0">
                  <a:pos x="104" y="273"/>
                </a:cxn>
                <a:cxn ang="0">
                  <a:pos x="85" y="298"/>
                </a:cxn>
                <a:cxn ang="0">
                  <a:pos x="67" y="322"/>
                </a:cxn>
                <a:cxn ang="0">
                  <a:pos x="49" y="346"/>
                </a:cxn>
                <a:cxn ang="0">
                  <a:pos x="25" y="370"/>
                </a:cxn>
                <a:cxn ang="0">
                  <a:pos x="0" y="389"/>
                </a:cxn>
                <a:cxn ang="0">
                  <a:pos x="12" y="686"/>
                </a:cxn>
                <a:cxn ang="0">
                  <a:pos x="37" y="662"/>
                </a:cxn>
                <a:cxn ang="0">
                  <a:pos x="61" y="638"/>
                </a:cxn>
                <a:cxn ang="0">
                  <a:pos x="79" y="613"/>
                </a:cxn>
                <a:cxn ang="0">
                  <a:pos x="98" y="589"/>
                </a:cxn>
                <a:cxn ang="0">
                  <a:pos x="116" y="565"/>
                </a:cxn>
                <a:cxn ang="0">
                  <a:pos x="128" y="541"/>
                </a:cxn>
                <a:cxn ang="0">
                  <a:pos x="140" y="516"/>
                </a:cxn>
                <a:cxn ang="0">
                  <a:pos x="152" y="504"/>
                </a:cxn>
                <a:cxn ang="0">
                  <a:pos x="158" y="480"/>
                </a:cxn>
                <a:cxn ang="0">
                  <a:pos x="171" y="455"/>
                </a:cxn>
                <a:cxn ang="0">
                  <a:pos x="183" y="431"/>
                </a:cxn>
                <a:cxn ang="0">
                  <a:pos x="189" y="407"/>
                </a:cxn>
                <a:cxn ang="0">
                  <a:pos x="195" y="383"/>
                </a:cxn>
                <a:cxn ang="0">
                  <a:pos x="195" y="352"/>
                </a:cxn>
                <a:cxn ang="0">
                  <a:pos x="201" y="328"/>
                </a:cxn>
                <a:cxn ang="0">
                  <a:pos x="201" y="304"/>
                </a:cxn>
              </a:cxnLst>
              <a:rect l="txL" t="txT" r="txR" b="txB"/>
              <a:pathLst>
                <a:path w="201" h="692">
                  <a:moveTo>
                    <a:pt x="201" y="0"/>
                  </a:moveTo>
                  <a:lnTo>
                    <a:pt x="201" y="12"/>
                  </a:lnTo>
                  <a:lnTo>
                    <a:pt x="201" y="24"/>
                  </a:lnTo>
                  <a:lnTo>
                    <a:pt x="195" y="36"/>
                  </a:lnTo>
                  <a:lnTo>
                    <a:pt x="195" y="48"/>
                  </a:lnTo>
                  <a:lnTo>
                    <a:pt x="195" y="61"/>
                  </a:lnTo>
                  <a:lnTo>
                    <a:pt x="195" y="79"/>
                  </a:lnTo>
                  <a:lnTo>
                    <a:pt x="189" y="91"/>
                  </a:lnTo>
                  <a:lnTo>
                    <a:pt x="189" y="103"/>
                  </a:lnTo>
                  <a:lnTo>
                    <a:pt x="183" y="115"/>
                  </a:lnTo>
                  <a:lnTo>
                    <a:pt x="183" y="127"/>
                  </a:lnTo>
                  <a:lnTo>
                    <a:pt x="177" y="140"/>
                  </a:lnTo>
                  <a:lnTo>
                    <a:pt x="171" y="152"/>
                  </a:lnTo>
                  <a:lnTo>
                    <a:pt x="164" y="164"/>
                  </a:lnTo>
                  <a:lnTo>
                    <a:pt x="158" y="176"/>
                  </a:lnTo>
                  <a:lnTo>
                    <a:pt x="158" y="188"/>
                  </a:lnTo>
                  <a:lnTo>
                    <a:pt x="152" y="200"/>
                  </a:lnTo>
                  <a:lnTo>
                    <a:pt x="152" y="200"/>
                  </a:lnTo>
                  <a:lnTo>
                    <a:pt x="140" y="212"/>
                  </a:lnTo>
                  <a:lnTo>
                    <a:pt x="134" y="225"/>
                  </a:lnTo>
                  <a:lnTo>
                    <a:pt x="128" y="237"/>
                  </a:lnTo>
                  <a:lnTo>
                    <a:pt x="122" y="249"/>
                  </a:lnTo>
                  <a:lnTo>
                    <a:pt x="116" y="261"/>
                  </a:lnTo>
                  <a:lnTo>
                    <a:pt x="104" y="273"/>
                  </a:lnTo>
                  <a:lnTo>
                    <a:pt x="98" y="285"/>
                  </a:lnTo>
                  <a:lnTo>
                    <a:pt x="85" y="298"/>
                  </a:lnTo>
                  <a:lnTo>
                    <a:pt x="79" y="310"/>
                  </a:lnTo>
                  <a:lnTo>
                    <a:pt x="67" y="322"/>
                  </a:lnTo>
                  <a:lnTo>
                    <a:pt x="61" y="334"/>
                  </a:lnTo>
                  <a:lnTo>
                    <a:pt x="49" y="346"/>
                  </a:lnTo>
                  <a:lnTo>
                    <a:pt x="37" y="358"/>
                  </a:lnTo>
                  <a:lnTo>
                    <a:pt x="25" y="370"/>
                  </a:lnTo>
                  <a:lnTo>
                    <a:pt x="12" y="383"/>
                  </a:lnTo>
                  <a:lnTo>
                    <a:pt x="0" y="389"/>
                  </a:lnTo>
                  <a:lnTo>
                    <a:pt x="0" y="692"/>
                  </a:lnTo>
                  <a:lnTo>
                    <a:pt x="12" y="686"/>
                  </a:lnTo>
                  <a:lnTo>
                    <a:pt x="25" y="674"/>
                  </a:lnTo>
                  <a:lnTo>
                    <a:pt x="37" y="662"/>
                  </a:lnTo>
                  <a:lnTo>
                    <a:pt x="49" y="650"/>
                  </a:lnTo>
                  <a:lnTo>
                    <a:pt x="61" y="638"/>
                  </a:lnTo>
                  <a:lnTo>
                    <a:pt x="67" y="626"/>
                  </a:lnTo>
                  <a:lnTo>
                    <a:pt x="79" y="613"/>
                  </a:lnTo>
                  <a:lnTo>
                    <a:pt x="85" y="601"/>
                  </a:lnTo>
                  <a:lnTo>
                    <a:pt x="98" y="589"/>
                  </a:lnTo>
                  <a:lnTo>
                    <a:pt x="104" y="577"/>
                  </a:lnTo>
                  <a:lnTo>
                    <a:pt x="116" y="565"/>
                  </a:lnTo>
                  <a:lnTo>
                    <a:pt x="122" y="553"/>
                  </a:lnTo>
                  <a:lnTo>
                    <a:pt x="128" y="541"/>
                  </a:lnTo>
                  <a:lnTo>
                    <a:pt x="134" y="528"/>
                  </a:lnTo>
                  <a:lnTo>
                    <a:pt x="140" y="516"/>
                  </a:lnTo>
                  <a:lnTo>
                    <a:pt x="152" y="504"/>
                  </a:lnTo>
                  <a:lnTo>
                    <a:pt x="152" y="504"/>
                  </a:lnTo>
                  <a:lnTo>
                    <a:pt x="158" y="492"/>
                  </a:lnTo>
                  <a:lnTo>
                    <a:pt x="158" y="480"/>
                  </a:lnTo>
                  <a:lnTo>
                    <a:pt x="164" y="468"/>
                  </a:lnTo>
                  <a:lnTo>
                    <a:pt x="171" y="455"/>
                  </a:lnTo>
                  <a:lnTo>
                    <a:pt x="177" y="443"/>
                  </a:lnTo>
                  <a:lnTo>
                    <a:pt x="183" y="431"/>
                  </a:lnTo>
                  <a:lnTo>
                    <a:pt x="183" y="419"/>
                  </a:lnTo>
                  <a:lnTo>
                    <a:pt x="189" y="407"/>
                  </a:lnTo>
                  <a:lnTo>
                    <a:pt x="189" y="395"/>
                  </a:lnTo>
                  <a:lnTo>
                    <a:pt x="195" y="383"/>
                  </a:lnTo>
                  <a:lnTo>
                    <a:pt x="195" y="364"/>
                  </a:lnTo>
                  <a:lnTo>
                    <a:pt x="195" y="352"/>
                  </a:lnTo>
                  <a:lnTo>
                    <a:pt x="195" y="340"/>
                  </a:lnTo>
                  <a:lnTo>
                    <a:pt x="201" y="328"/>
                  </a:lnTo>
                  <a:lnTo>
                    <a:pt x="201" y="316"/>
                  </a:lnTo>
                  <a:lnTo>
                    <a:pt x="201" y="304"/>
                  </a:lnTo>
                  <a:lnTo>
                    <a:pt x="201" y="0"/>
                  </a:lnTo>
                  <a:close/>
                </a:path>
              </a:pathLst>
            </a:custGeom>
            <a:solidFill>
              <a:srgbClr val="004D4D"/>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6" name="未知"/>
            <p:cNvSpPr/>
            <p:nvPr/>
          </p:nvSpPr>
          <p:spPr>
            <a:xfrm>
              <a:off x="2804" y="1118"/>
              <a:ext cx="1094" cy="692"/>
            </a:xfrm>
            <a:custGeom>
              <a:avLst/>
              <a:gdLst>
                <a:gd name="txL" fmla="*/ 0 w 1094"/>
                <a:gd name="txT" fmla="*/ 0 h 692"/>
                <a:gd name="txR" fmla="*/ 1094 w 1094"/>
                <a:gd name="txB" fmla="*/ 692 h 692"/>
              </a:gdLst>
              <a:ahLst/>
              <a:cxnLst>
                <a:cxn ang="0">
                  <a:pos x="0" y="0"/>
                </a:cxn>
                <a:cxn ang="0">
                  <a:pos x="1094" y="389"/>
                </a:cxn>
                <a:cxn ang="0">
                  <a:pos x="1094" y="692"/>
                </a:cxn>
                <a:cxn ang="0">
                  <a:pos x="0" y="304"/>
                </a:cxn>
                <a:cxn ang="0">
                  <a:pos x="0" y="0"/>
                </a:cxn>
              </a:cxnLst>
              <a:rect l="txL" t="txT" r="txR" b="txB"/>
              <a:pathLst>
                <a:path w="1094" h="692">
                  <a:moveTo>
                    <a:pt x="0" y="0"/>
                  </a:moveTo>
                  <a:lnTo>
                    <a:pt x="1094" y="389"/>
                  </a:lnTo>
                  <a:lnTo>
                    <a:pt x="1094" y="692"/>
                  </a:lnTo>
                  <a:lnTo>
                    <a:pt x="0" y="304"/>
                  </a:lnTo>
                  <a:lnTo>
                    <a:pt x="0" y="0"/>
                  </a:lnTo>
                  <a:close/>
                </a:path>
              </a:pathLst>
            </a:custGeom>
            <a:solidFill>
              <a:srgbClr val="004D4D"/>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7" name="未知"/>
            <p:cNvSpPr/>
            <p:nvPr/>
          </p:nvSpPr>
          <p:spPr>
            <a:xfrm>
              <a:off x="2804" y="960"/>
              <a:ext cx="1295" cy="547"/>
            </a:xfrm>
            <a:custGeom>
              <a:avLst/>
              <a:gdLst>
                <a:gd name="txL" fmla="*/ 0 w 1295"/>
                <a:gd name="txT" fmla="*/ 0 h 547"/>
                <a:gd name="txR" fmla="*/ 1295 w 1295"/>
                <a:gd name="txB" fmla="*/ 547 h 547"/>
              </a:gdLst>
              <a:ahLst/>
              <a:cxnLst>
                <a:cxn ang="0">
                  <a:pos x="1265" y="0"/>
                </a:cxn>
                <a:cxn ang="0">
                  <a:pos x="1271" y="12"/>
                </a:cxn>
                <a:cxn ang="0">
                  <a:pos x="1277" y="30"/>
                </a:cxn>
                <a:cxn ang="0">
                  <a:pos x="1277" y="42"/>
                </a:cxn>
                <a:cxn ang="0">
                  <a:pos x="1283" y="55"/>
                </a:cxn>
                <a:cxn ang="0">
                  <a:pos x="1283" y="67"/>
                </a:cxn>
                <a:cxn ang="0">
                  <a:pos x="1289" y="79"/>
                </a:cxn>
                <a:cxn ang="0">
                  <a:pos x="1289" y="91"/>
                </a:cxn>
                <a:cxn ang="0">
                  <a:pos x="1289" y="103"/>
                </a:cxn>
                <a:cxn ang="0">
                  <a:pos x="1289" y="115"/>
                </a:cxn>
                <a:cxn ang="0">
                  <a:pos x="1295" y="127"/>
                </a:cxn>
                <a:cxn ang="0">
                  <a:pos x="1295" y="146"/>
                </a:cxn>
                <a:cxn ang="0">
                  <a:pos x="1295" y="158"/>
                </a:cxn>
                <a:cxn ang="0">
                  <a:pos x="1295" y="170"/>
                </a:cxn>
                <a:cxn ang="0">
                  <a:pos x="1295" y="182"/>
                </a:cxn>
                <a:cxn ang="0">
                  <a:pos x="1289" y="194"/>
                </a:cxn>
                <a:cxn ang="0">
                  <a:pos x="1289" y="206"/>
                </a:cxn>
                <a:cxn ang="0">
                  <a:pos x="1289" y="219"/>
                </a:cxn>
                <a:cxn ang="0">
                  <a:pos x="1289" y="237"/>
                </a:cxn>
                <a:cxn ang="0">
                  <a:pos x="1283" y="249"/>
                </a:cxn>
                <a:cxn ang="0">
                  <a:pos x="1283" y="261"/>
                </a:cxn>
                <a:cxn ang="0">
                  <a:pos x="1277" y="273"/>
                </a:cxn>
                <a:cxn ang="0">
                  <a:pos x="1277" y="285"/>
                </a:cxn>
                <a:cxn ang="0">
                  <a:pos x="1277" y="285"/>
                </a:cxn>
                <a:cxn ang="0">
                  <a:pos x="1271" y="298"/>
                </a:cxn>
                <a:cxn ang="0">
                  <a:pos x="1265" y="310"/>
                </a:cxn>
                <a:cxn ang="0">
                  <a:pos x="1258" y="322"/>
                </a:cxn>
                <a:cxn ang="0">
                  <a:pos x="1252" y="334"/>
                </a:cxn>
                <a:cxn ang="0">
                  <a:pos x="1252" y="346"/>
                </a:cxn>
                <a:cxn ang="0">
                  <a:pos x="1246" y="358"/>
                </a:cxn>
                <a:cxn ang="0">
                  <a:pos x="1234" y="370"/>
                </a:cxn>
                <a:cxn ang="0">
                  <a:pos x="1228" y="383"/>
                </a:cxn>
                <a:cxn ang="0">
                  <a:pos x="1222" y="395"/>
                </a:cxn>
                <a:cxn ang="0">
                  <a:pos x="1216" y="407"/>
                </a:cxn>
                <a:cxn ang="0">
                  <a:pos x="1210" y="419"/>
                </a:cxn>
                <a:cxn ang="0">
                  <a:pos x="1198" y="431"/>
                </a:cxn>
                <a:cxn ang="0">
                  <a:pos x="1192" y="443"/>
                </a:cxn>
                <a:cxn ang="0">
                  <a:pos x="1179" y="456"/>
                </a:cxn>
                <a:cxn ang="0">
                  <a:pos x="1173" y="468"/>
                </a:cxn>
                <a:cxn ang="0">
                  <a:pos x="1161" y="480"/>
                </a:cxn>
                <a:cxn ang="0">
                  <a:pos x="1155" y="492"/>
                </a:cxn>
                <a:cxn ang="0">
                  <a:pos x="1143" y="504"/>
                </a:cxn>
                <a:cxn ang="0">
                  <a:pos x="1131" y="516"/>
                </a:cxn>
                <a:cxn ang="0">
                  <a:pos x="1119" y="528"/>
                </a:cxn>
                <a:cxn ang="0">
                  <a:pos x="1106" y="541"/>
                </a:cxn>
                <a:cxn ang="0">
                  <a:pos x="1094" y="547"/>
                </a:cxn>
                <a:cxn ang="0">
                  <a:pos x="0" y="158"/>
                </a:cxn>
                <a:cxn ang="0">
                  <a:pos x="1265" y="0"/>
                </a:cxn>
              </a:cxnLst>
              <a:rect l="txL" t="txT" r="txR" b="txB"/>
              <a:pathLst>
                <a:path w="1295" h="547">
                  <a:moveTo>
                    <a:pt x="1265" y="0"/>
                  </a:moveTo>
                  <a:lnTo>
                    <a:pt x="1271" y="12"/>
                  </a:lnTo>
                  <a:lnTo>
                    <a:pt x="1277" y="30"/>
                  </a:lnTo>
                  <a:lnTo>
                    <a:pt x="1277" y="42"/>
                  </a:lnTo>
                  <a:lnTo>
                    <a:pt x="1283" y="55"/>
                  </a:lnTo>
                  <a:lnTo>
                    <a:pt x="1283" y="67"/>
                  </a:lnTo>
                  <a:lnTo>
                    <a:pt x="1289" y="79"/>
                  </a:lnTo>
                  <a:lnTo>
                    <a:pt x="1289" y="91"/>
                  </a:lnTo>
                  <a:lnTo>
                    <a:pt x="1289" y="103"/>
                  </a:lnTo>
                  <a:lnTo>
                    <a:pt x="1289" y="115"/>
                  </a:lnTo>
                  <a:lnTo>
                    <a:pt x="1295" y="127"/>
                  </a:lnTo>
                  <a:lnTo>
                    <a:pt x="1295" y="146"/>
                  </a:lnTo>
                  <a:lnTo>
                    <a:pt x="1295" y="158"/>
                  </a:lnTo>
                  <a:lnTo>
                    <a:pt x="1295" y="170"/>
                  </a:lnTo>
                  <a:lnTo>
                    <a:pt x="1295" y="182"/>
                  </a:lnTo>
                  <a:lnTo>
                    <a:pt x="1289" y="194"/>
                  </a:lnTo>
                  <a:lnTo>
                    <a:pt x="1289" y="206"/>
                  </a:lnTo>
                  <a:lnTo>
                    <a:pt x="1289" y="219"/>
                  </a:lnTo>
                  <a:lnTo>
                    <a:pt x="1289" y="237"/>
                  </a:lnTo>
                  <a:lnTo>
                    <a:pt x="1283" y="249"/>
                  </a:lnTo>
                  <a:lnTo>
                    <a:pt x="1283" y="261"/>
                  </a:lnTo>
                  <a:lnTo>
                    <a:pt x="1277" y="273"/>
                  </a:lnTo>
                  <a:lnTo>
                    <a:pt x="1277" y="285"/>
                  </a:lnTo>
                  <a:lnTo>
                    <a:pt x="1277" y="285"/>
                  </a:lnTo>
                  <a:lnTo>
                    <a:pt x="1271" y="298"/>
                  </a:lnTo>
                  <a:lnTo>
                    <a:pt x="1265" y="310"/>
                  </a:lnTo>
                  <a:lnTo>
                    <a:pt x="1258" y="322"/>
                  </a:lnTo>
                  <a:lnTo>
                    <a:pt x="1252" y="334"/>
                  </a:lnTo>
                  <a:lnTo>
                    <a:pt x="1252" y="346"/>
                  </a:lnTo>
                  <a:lnTo>
                    <a:pt x="1246" y="358"/>
                  </a:lnTo>
                  <a:lnTo>
                    <a:pt x="1234" y="370"/>
                  </a:lnTo>
                  <a:lnTo>
                    <a:pt x="1228" y="383"/>
                  </a:lnTo>
                  <a:lnTo>
                    <a:pt x="1222" y="395"/>
                  </a:lnTo>
                  <a:lnTo>
                    <a:pt x="1216" y="407"/>
                  </a:lnTo>
                  <a:lnTo>
                    <a:pt x="1210" y="419"/>
                  </a:lnTo>
                  <a:lnTo>
                    <a:pt x="1198" y="431"/>
                  </a:lnTo>
                  <a:lnTo>
                    <a:pt x="1192" y="443"/>
                  </a:lnTo>
                  <a:lnTo>
                    <a:pt x="1179" y="456"/>
                  </a:lnTo>
                  <a:lnTo>
                    <a:pt x="1173" y="468"/>
                  </a:lnTo>
                  <a:lnTo>
                    <a:pt x="1161" y="480"/>
                  </a:lnTo>
                  <a:lnTo>
                    <a:pt x="1155" y="492"/>
                  </a:lnTo>
                  <a:lnTo>
                    <a:pt x="1143" y="504"/>
                  </a:lnTo>
                  <a:lnTo>
                    <a:pt x="1131" y="516"/>
                  </a:lnTo>
                  <a:lnTo>
                    <a:pt x="1119" y="528"/>
                  </a:lnTo>
                  <a:lnTo>
                    <a:pt x="1106" y="541"/>
                  </a:lnTo>
                  <a:lnTo>
                    <a:pt x="1094" y="547"/>
                  </a:lnTo>
                  <a:lnTo>
                    <a:pt x="0" y="158"/>
                  </a:lnTo>
                  <a:lnTo>
                    <a:pt x="1265" y="0"/>
                  </a:lnTo>
                  <a:close/>
                </a:path>
              </a:pathLst>
            </a:custGeom>
            <a:solidFill>
              <a:srgbClr val="009999"/>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8" name="未知"/>
            <p:cNvSpPr/>
            <p:nvPr/>
          </p:nvSpPr>
          <p:spPr>
            <a:xfrm>
              <a:off x="1514" y="1118"/>
              <a:ext cx="298" cy="777"/>
            </a:xfrm>
            <a:custGeom>
              <a:avLst/>
              <a:gdLst>
                <a:gd name="txL" fmla="*/ 0 w 298"/>
                <a:gd name="txT" fmla="*/ 0 h 777"/>
                <a:gd name="txR" fmla="*/ 298 w 298"/>
                <a:gd name="txB" fmla="*/ 777 h 777"/>
              </a:gdLst>
              <a:ahLst/>
              <a:cxnLst>
                <a:cxn ang="0">
                  <a:pos x="286" y="468"/>
                </a:cxn>
                <a:cxn ang="0">
                  <a:pos x="262" y="443"/>
                </a:cxn>
                <a:cxn ang="0">
                  <a:pos x="231" y="425"/>
                </a:cxn>
                <a:cxn ang="0">
                  <a:pos x="207" y="401"/>
                </a:cxn>
                <a:cxn ang="0">
                  <a:pos x="183" y="383"/>
                </a:cxn>
                <a:cxn ang="0">
                  <a:pos x="171" y="370"/>
                </a:cxn>
                <a:cxn ang="0">
                  <a:pos x="152" y="346"/>
                </a:cxn>
                <a:cxn ang="0">
                  <a:pos x="128" y="322"/>
                </a:cxn>
                <a:cxn ang="0">
                  <a:pos x="110" y="298"/>
                </a:cxn>
                <a:cxn ang="0">
                  <a:pos x="92" y="273"/>
                </a:cxn>
                <a:cxn ang="0">
                  <a:pos x="79" y="249"/>
                </a:cxn>
                <a:cxn ang="0">
                  <a:pos x="61" y="225"/>
                </a:cxn>
                <a:cxn ang="0">
                  <a:pos x="49" y="200"/>
                </a:cxn>
                <a:cxn ang="0">
                  <a:pos x="37" y="176"/>
                </a:cxn>
                <a:cxn ang="0">
                  <a:pos x="25" y="152"/>
                </a:cxn>
                <a:cxn ang="0">
                  <a:pos x="19" y="127"/>
                </a:cxn>
                <a:cxn ang="0">
                  <a:pos x="12" y="115"/>
                </a:cxn>
                <a:cxn ang="0">
                  <a:pos x="6" y="91"/>
                </a:cxn>
                <a:cxn ang="0">
                  <a:pos x="6" y="61"/>
                </a:cxn>
                <a:cxn ang="0">
                  <a:pos x="0" y="36"/>
                </a:cxn>
                <a:cxn ang="0">
                  <a:pos x="0" y="12"/>
                </a:cxn>
                <a:cxn ang="0">
                  <a:pos x="0" y="304"/>
                </a:cxn>
                <a:cxn ang="0">
                  <a:pos x="0" y="328"/>
                </a:cxn>
                <a:cxn ang="0">
                  <a:pos x="0" y="352"/>
                </a:cxn>
                <a:cxn ang="0">
                  <a:pos x="6" y="383"/>
                </a:cxn>
                <a:cxn ang="0">
                  <a:pos x="12" y="407"/>
                </a:cxn>
                <a:cxn ang="0">
                  <a:pos x="19" y="431"/>
                </a:cxn>
                <a:cxn ang="0">
                  <a:pos x="25" y="443"/>
                </a:cxn>
                <a:cxn ang="0">
                  <a:pos x="31" y="468"/>
                </a:cxn>
                <a:cxn ang="0">
                  <a:pos x="43" y="492"/>
                </a:cxn>
                <a:cxn ang="0">
                  <a:pos x="55" y="516"/>
                </a:cxn>
                <a:cxn ang="0">
                  <a:pos x="67" y="541"/>
                </a:cxn>
                <a:cxn ang="0">
                  <a:pos x="85" y="565"/>
                </a:cxn>
                <a:cxn ang="0">
                  <a:pos x="104" y="589"/>
                </a:cxn>
                <a:cxn ang="0">
                  <a:pos x="122" y="613"/>
                </a:cxn>
                <a:cxn ang="0">
                  <a:pos x="140" y="638"/>
                </a:cxn>
                <a:cxn ang="0">
                  <a:pos x="158" y="662"/>
                </a:cxn>
                <a:cxn ang="0">
                  <a:pos x="171" y="674"/>
                </a:cxn>
                <a:cxn ang="0">
                  <a:pos x="195" y="692"/>
                </a:cxn>
                <a:cxn ang="0">
                  <a:pos x="219" y="717"/>
                </a:cxn>
                <a:cxn ang="0">
                  <a:pos x="244" y="735"/>
                </a:cxn>
                <a:cxn ang="0">
                  <a:pos x="274" y="759"/>
                </a:cxn>
                <a:cxn ang="0">
                  <a:pos x="298" y="777"/>
                </a:cxn>
              </a:cxnLst>
              <a:rect l="txL" t="txT" r="txR" b="txB"/>
              <a:pathLst>
                <a:path w="298" h="777">
                  <a:moveTo>
                    <a:pt x="298" y="474"/>
                  </a:moveTo>
                  <a:lnTo>
                    <a:pt x="286" y="468"/>
                  </a:lnTo>
                  <a:lnTo>
                    <a:pt x="274" y="455"/>
                  </a:lnTo>
                  <a:lnTo>
                    <a:pt x="262" y="443"/>
                  </a:lnTo>
                  <a:lnTo>
                    <a:pt x="244" y="431"/>
                  </a:lnTo>
                  <a:lnTo>
                    <a:pt x="231" y="425"/>
                  </a:lnTo>
                  <a:lnTo>
                    <a:pt x="219" y="413"/>
                  </a:lnTo>
                  <a:lnTo>
                    <a:pt x="207" y="401"/>
                  </a:lnTo>
                  <a:lnTo>
                    <a:pt x="195" y="389"/>
                  </a:lnTo>
                  <a:lnTo>
                    <a:pt x="183" y="383"/>
                  </a:lnTo>
                  <a:lnTo>
                    <a:pt x="171" y="370"/>
                  </a:lnTo>
                  <a:lnTo>
                    <a:pt x="171" y="370"/>
                  </a:lnTo>
                  <a:lnTo>
                    <a:pt x="158" y="358"/>
                  </a:lnTo>
                  <a:lnTo>
                    <a:pt x="152" y="346"/>
                  </a:lnTo>
                  <a:lnTo>
                    <a:pt x="140" y="334"/>
                  </a:lnTo>
                  <a:lnTo>
                    <a:pt x="128" y="322"/>
                  </a:lnTo>
                  <a:lnTo>
                    <a:pt x="122" y="310"/>
                  </a:lnTo>
                  <a:lnTo>
                    <a:pt x="110" y="298"/>
                  </a:lnTo>
                  <a:lnTo>
                    <a:pt x="104" y="285"/>
                  </a:lnTo>
                  <a:lnTo>
                    <a:pt x="92" y="273"/>
                  </a:lnTo>
                  <a:lnTo>
                    <a:pt x="85" y="261"/>
                  </a:lnTo>
                  <a:lnTo>
                    <a:pt x="79" y="249"/>
                  </a:lnTo>
                  <a:lnTo>
                    <a:pt x="67" y="237"/>
                  </a:lnTo>
                  <a:lnTo>
                    <a:pt x="61" y="225"/>
                  </a:lnTo>
                  <a:lnTo>
                    <a:pt x="55" y="212"/>
                  </a:lnTo>
                  <a:lnTo>
                    <a:pt x="49" y="200"/>
                  </a:lnTo>
                  <a:lnTo>
                    <a:pt x="43" y="188"/>
                  </a:lnTo>
                  <a:lnTo>
                    <a:pt x="37" y="176"/>
                  </a:lnTo>
                  <a:lnTo>
                    <a:pt x="31" y="164"/>
                  </a:lnTo>
                  <a:lnTo>
                    <a:pt x="25" y="152"/>
                  </a:lnTo>
                  <a:lnTo>
                    <a:pt x="25" y="140"/>
                  </a:lnTo>
                  <a:lnTo>
                    <a:pt x="19" y="127"/>
                  </a:lnTo>
                  <a:lnTo>
                    <a:pt x="19" y="127"/>
                  </a:lnTo>
                  <a:lnTo>
                    <a:pt x="12" y="115"/>
                  </a:lnTo>
                  <a:lnTo>
                    <a:pt x="12" y="103"/>
                  </a:lnTo>
                  <a:lnTo>
                    <a:pt x="6" y="91"/>
                  </a:lnTo>
                  <a:lnTo>
                    <a:pt x="6" y="79"/>
                  </a:lnTo>
                  <a:lnTo>
                    <a:pt x="6" y="61"/>
                  </a:lnTo>
                  <a:lnTo>
                    <a:pt x="0" y="48"/>
                  </a:lnTo>
                  <a:lnTo>
                    <a:pt x="0" y="36"/>
                  </a:lnTo>
                  <a:lnTo>
                    <a:pt x="0" y="24"/>
                  </a:lnTo>
                  <a:lnTo>
                    <a:pt x="0" y="12"/>
                  </a:lnTo>
                  <a:lnTo>
                    <a:pt x="0" y="0"/>
                  </a:lnTo>
                  <a:lnTo>
                    <a:pt x="0" y="304"/>
                  </a:lnTo>
                  <a:lnTo>
                    <a:pt x="0" y="316"/>
                  </a:lnTo>
                  <a:lnTo>
                    <a:pt x="0" y="328"/>
                  </a:lnTo>
                  <a:lnTo>
                    <a:pt x="0" y="340"/>
                  </a:lnTo>
                  <a:lnTo>
                    <a:pt x="0" y="352"/>
                  </a:lnTo>
                  <a:lnTo>
                    <a:pt x="6" y="364"/>
                  </a:lnTo>
                  <a:lnTo>
                    <a:pt x="6" y="383"/>
                  </a:lnTo>
                  <a:lnTo>
                    <a:pt x="6" y="395"/>
                  </a:lnTo>
                  <a:lnTo>
                    <a:pt x="12" y="407"/>
                  </a:lnTo>
                  <a:lnTo>
                    <a:pt x="12" y="419"/>
                  </a:lnTo>
                  <a:lnTo>
                    <a:pt x="19" y="431"/>
                  </a:lnTo>
                  <a:lnTo>
                    <a:pt x="19" y="431"/>
                  </a:lnTo>
                  <a:lnTo>
                    <a:pt x="25" y="443"/>
                  </a:lnTo>
                  <a:lnTo>
                    <a:pt x="25" y="455"/>
                  </a:lnTo>
                  <a:lnTo>
                    <a:pt x="31" y="468"/>
                  </a:lnTo>
                  <a:lnTo>
                    <a:pt x="37" y="480"/>
                  </a:lnTo>
                  <a:lnTo>
                    <a:pt x="43" y="492"/>
                  </a:lnTo>
                  <a:lnTo>
                    <a:pt x="49" y="504"/>
                  </a:lnTo>
                  <a:lnTo>
                    <a:pt x="55" y="516"/>
                  </a:lnTo>
                  <a:lnTo>
                    <a:pt x="61" y="528"/>
                  </a:lnTo>
                  <a:lnTo>
                    <a:pt x="67" y="541"/>
                  </a:lnTo>
                  <a:lnTo>
                    <a:pt x="79" y="553"/>
                  </a:lnTo>
                  <a:lnTo>
                    <a:pt x="85" y="565"/>
                  </a:lnTo>
                  <a:lnTo>
                    <a:pt x="92" y="577"/>
                  </a:lnTo>
                  <a:lnTo>
                    <a:pt x="104" y="589"/>
                  </a:lnTo>
                  <a:lnTo>
                    <a:pt x="110" y="601"/>
                  </a:lnTo>
                  <a:lnTo>
                    <a:pt x="122" y="613"/>
                  </a:lnTo>
                  <a:lnTo>
                    <a:pt x="128" y="626"/>
                  </a:lnTo>
                  <a:lnTo>
                    <a:pt x="140" y="638"/>
                  </a:lnTo>
                  <a:lnTo>
                    <a:pt x="152" y="650"/>
                  </a:lnTo>
                  <a:lnTo>
                    <a:pt x="158" y="662"/>
                  </a:lnTo>
                  <a:lnTo>
                    <a:pt x="171" y="674"/>
                  </a:lnTo>
                  <a:lnTo>
                    <a:pt x="171" y="674"/>
                  </a:lnTo>
                  <a:lnTo>
                    <a:pt x="183" y="686"/>
                  </a:lnTo>
                  <a:lnTo>
                    <a:pt x="195" y="692"/>
                  </a:lnTo>
                  <a:lnTo>
                    <a:pt x="207" y="705"/>
                  </a:lnTo>
                  <a:lnTo>
                    <a:pt x="219" y="717"/>
                  </a:lnTo>
                  <a:lnTo>
                    <a:pt x="231" y="729"/>
                  </a:lnTo>
                  <a:lnTo>
                    <a:pt x="244" y="735"/>
                  </a:lnTo>
                  <a:lnTo>
                    <a:pt x="262" y="747"/>
                  </a:lnTo>
                  <a:lnTo>
                    <a:pt x="274" y="759"/>
                  </a:lnTo>
                  <a:lnTo>
                    <a:pt x="286" y="771"/>
                  </a:lnTo>
                  <a:lnTo>
                    <a:pt x="298" y="777"/>
                  </a:lnTo>
                  <a:lnTo>
                    <a:pt x="298" y="474"/>
                  </a:lnTo>
                  <a:close/>
                </a:path>
              </a:pathLst>
            </a:custGeom>
            <a:solidFill>
              <a:srgbClr val="0000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59" name="未知"/>
            <p:cNvSpPr/>
            <p:nvPr/>
          </p:nvSpPr>
          <p:spPr>
            <a:xfrm>
              <a:off x="1812" y="1118"/>
              <a:ext cx="992" cy="777"/>
            </a:xfrm>
            <a:custGeom>
              <a:avLst/>
              <a:gdLst>
                <a:gd name="txL" fmla="*/ 0 w 992"/>
                <a:gd name="txT" fmla="*/ 0 h 777"/>
                <a:gd name="txR" fmla="*/ 992 w 992"/>
                <a:gd name="txB" fmla="*/ 777 h 777"/>
              </a:gdLst>
              <a:ahLst/>
              <a:cxnLst>
                <a:cxn ang="0">
                  <a:pos x="992" y="0"/>
                </a:cxn>
                <a:cxn ang="0">
                  <a:pos x="0" y="474"/>
                </a:cxn>
                <a:cxn ang="0">
                  <a:pos x="0" y="777"/>
                </a:cxn>
                <a:cxn ang="0">
                  <a:pos x="992" y="304"/>
                </a:cxn>
                <a:cxn ang="0">
                  <a:pos x="992" y="0"/>
                </a:cxn>
              </a:cxnLst>
              <a:rect l="txL" t="txT" r="txR" b="txB"/>
              <a:pathLst>
                <a:path w="992" h="777">
                  <a:moveTo>
                    <a:pt x="992" y="0"/>
                  </a:moveTo>
                  <a:lnTo>
                    <a:pt x="0" y="474"/>
                  </a:lnTo>
                  <a:lnTo>
                    <a:pt x="0" y="777"/>
                  </a:lnTo>
                  <a:lnTo>
                    <a:pt x="992" y="304"/>
                  </a:lnTo>
                  <a:lnTo>
                    <a:pt x="992" y="0"/>
                  </a:lnTo>
                  <a:close/>
                </a:path>
              </a:pathLst>
            </a:custGeom>
            <a:solidFill>
              <a:srgbClr val="0000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0" name="未知"/>
            <p:cNvSpPr/>
            <p:nvPr/>
          </p:nvSpPr>
          <p:spPr>
            <a:xfrm>
              <a:off x="1514" y="899"/>
              <a:ext cx="1290" cy="693"/>
            </a:xfrm>
            <a:custGeom>
              <a:avLst/>
              <a:gdLst>
                <a:gd name="txL" fmla="*/ 0 w 1290"/>
                <a:gd name="txT" fmla="*/ 0 h 693"/>
                <a:gd name="txR" fmla="*/ 1290 w 1290"/>
                <a:gd name="txB" fmla="*/ 693 h 693"/>
              </a:gdLst>
              <a:ahLst/>
              <a:cxnLst>
                <a:cxn ang="0">
                  <a:pos x="298" y="693"/>
                </a:cxn>
                <a:cxn ang="0">
                  <a:pos x="286" y="687"/>
                </a:cxn>
                <a:cxn ang="0">
                  <a:pos x="274" y="674"/>
                </a:cxn>
                <a:cxn ang="0">
                  <a:pos x="262" y="662"/>
                </a:cxn>
                <a:cxn ang="0">
                  <a:pos x="244" y="650"/>
                </a:cxn>
                <a:cxn ang="0">
                  <a:pos x="231" y="644"/>
                </a:cxn>
                <a:cxn ang="0">
                  <a:pos x="219" y="632"/>
                </a:cxn>
                <a:cxn ang="0">
                  <a:pos x="207" y="620"/>
                </a:cxn>
                <a:cxn ang="0">
                  <a:pos x="195" y="608"/>
                </a:cxn>
                <a:cxn ang="0">
                  <a:pos x="183" y="602"/>
                </a:cxn>
                <a:cxn ang="0">
                  <a:pos x="171" y="589"/>
                </a:cxn>
                <a:cxn ang="0">
                  <a:pos x="158" y="577"/>
                </a:cxn>
                <a:cxn ang="0">
                  <a:pos x="152" y="565"/>
                </a:cxn>
                <a:cxn ang="0">
                  <a:pos x="140" y="553"/>
                </a:cxn>
                <a:cxn ang="0">
                  <a:pos x="128" y="541"/>
                </a:cxn>
                <a:cxn ang="0">
                  <a:pos x="122" y="529"/>
                </a:cxn>
                <a:cxn ang="0">
                  <a:pos x="110" y="517"/>
                </a:cxn>
                <a:cxn ang="0">
                  <a:pos x="104" y="504"/>
                </a:cxn>
                <a:cxn ang="0">
                  <a:pos x="92" y="492"/>
                </a:cxn>
                <a:cxn ang="0">
                  <a:pos x="85" y="480"/>
                </a:cxn>
                <a:cxn ang="0">
                  <a:pos x="79" y="468"/>
                </a:cxn>
                <a:cxn ang="0">
                  <a:pos x="67" y="456"/>
                </a:cxn>
                <a:cxn ang="0">
                  <a:pos x="61" y="444"/>
                </a:cxn>
                <a:cxn ang="0">
                  <a:pos x="55" y="431"/>
                </a:cxn>
                <a:cxn ang="0">
                  <a:pos x="49" y="419"/>
                </a:cxn>
                <a:cxn ang="0">
                  <a:pos x="43" y="407"/>
                </a:cxn>
                <a:cxn ang="0">
                  <a:pos x="37" y="395"/>
                </a:cxn>
                <a:cxn ang="0">
                  <a:pos x="31" y="383"/>
                </a:cxn>
                <a:cxn ang="0">
                  <a:pos x="25" y="371"/>
                </a:cxn>
                <a:cxn ang="0">
                  <a:pos x="25" y="359"/>
                </a:cxn>
                <a:cxn ang="0">
                  <a:pos x="19" y="346"/>
                </a:cxn>
                <a:cxn ang="0">
                  <a:pos x="12" y="334"/>
                </a:cxn>
                <a:cxn ang="0">
                  <a:pos x="12" y="322"/>
                </a:cxn>
                <a:cxn ang="0">
                  <a:pos x="6" y="310"/>
                </a:cxn>
                <a:cxn ang="0">
                  <a:pos x="6" y="298"/>
                </a:cxn>
                <a:cxn ang="0">
                  <a:pos x="6" y="280"/>
                </a:cxn>
                <a:cxn ang="0">
                  <a:pos x="0" y="267"/>
                </a:cxn>
                <a:cxn ang="0">
                  <a:pos x="0" y="255"/>
                </a:cxn>
                <a:cxn ang="0">
                  <a:pos x="0" y="243"/>
                </a:cxn>
                <a:cxn ang="0">
                  <a:pos x="0" y="231"/>
                </a:cxn>
                <a:cxn ang="0">
                  <a:pos x="0" y="219"/>
                </a:cxn>
                <a:cxn ang="0">
                  <a:pos x="0" y="207"/>
                </a:cxn>
                <a:cxn ang="0">
                  <a:pos x="0" y="188"/>
                </a:cxn>
                <a:cxn ang="0">
                  <a:pos x="0" y="176"/>
                </a:cxn>
                <a:cxn ang="0">
                  <a:pos x="0" y="164"/>
                </a:cxn>
                <a:cxn ang="0">
                  <a:pos x="6" y="152"/>
                </a:cxn>
                <a:cxn ang="0">
                  <a:pos x="6" y="140"/>
                </a:cxn>
                <a:cxn ang="0">
                  <a:pos x="6" y="128"/>
                </a:cxn>
                <a:cxn ang="0">
                  <a:pos x="12" y="116"/>
                </a:cxn>
                <a:cxn ang="0">
                  <a:pos x="12" y="103"/>
                </a:cxn>
                <a:cxn ang="0">
                  <a:pos x="19" y="91"/>
                </a:cxn>
                <a:cxn ang="0">
                  <a:pos x="25" y="73"/>
                </a:cxn>
                <a:cxn ang="0">
                  <a:pos x="25" y="61"/>
                </a:cxn>
                <a:cxn ang="0">
                  <a:pos x="31" y="49"/>
                </a:cxn>
                <a:cxn ang="0">
                  <a:pos x="37" y="37"/>
                </a:cxn>
                <a:cxn ang="0">
                  <a:pos x="43" y="24"/>
                </a:cxn>
                <a:cxn ang="0">
                  <a:pos x="49" y="12"/>
                </a:cxn>
                <a:cxn ang="0">
                  <a:pos x="55" y="0"/>
                </a:cxn>
                <a:cxn ang="0">
                  <a:pos x="1290" y="219"/>
                </a:cxn>
                <a:cxn ang="0">
                  <a:pos x="298" y="693"/>
                </a:cxn>
              </a:cxnLst>
              <a:rect l="txL" t="txT" r="txR" b="txB"/>
              <a:pathLst>
                <a:path w="1290" h="693">
                  <a:moveTo>
                    <a:pt x="298" y="693"/>
                  </a:moveTo>
                  <a:lnTo>
                    <a:pt x="286" y="687"/>
                  </a:lnTo>
                  <a:lnTo>
                    <a:pt x="274" y="674"/>
                  </a:lnTo>
                  <a:lnTo>
                    <a:pt x="262" y="662"/>
                  </a:lnTo>
                  <a:lnTo>
                    <a:pt x="244" y="650"/>
                  </a:lnTo>
                  <a:lnTo>
                    <a:pt x="231" y="644"/>
                  </a:lnTo>
                  <a:lnTo>
                    <a:pt x="219" y="632"/>
                  </a:lnTo>
                  <a:lnTo>
                    <a:pt x="207" y="620"/>
                  </a:lnTo>
                  <a:lnTo>
                    <a:pt x="195" y="608"/>
                  </a:lnTo>
                  <a:lnTo>
                    <a:pt x="183" y="602"/>
                  </a:lnTo>
                  <a:lnTo>
                    <a:pt x="171" y="589"/>
                  </a:lnTo>
                  <a:lnTo>
                    <a:pt x="158" y="577"/>
                  </a:lnTo>
                  <a:lnTo>
                    <a:pt x="152" y="565"/>
                  </a:lnTo>
                  <a:lnTo>
                    <a:pt x="140" y="553"/>
                  </a:lnTo>
                  <a:lnTo>
                    <a:pt x="128" y="541"/>
                  </a:lnTo>
                  <a:lnTo>
                    <a:pt x="122" y="529"/>
                  </a:lnTo>
                  <a:lnTo>
                    <a:pt x="110" y="517"/>
                  </a:lnTo>
                  <a:lnTo>
                    <a:pt x="104" y="504"/>
                  </a:lnTo>
                  <a:lnTo>
                    <a:pt x="92" y="492"/>
                  </a:lnTo>
                  <a:lnTo>
                    <a:pt x="85" y="480"/>
                  </a:lnTo>
                  <a:lnTo>
                    <a:pt x="79" y="468"/>
                  </a:lnTo>
                  <a:lnTo>
                    <a:pt x="67" y="456"/>
                  </a:lnTo>
                  <a:lnTo>
                    <a:pt x="61" y="444"/>
                  </a:lnTo>
                  <a:lnTo>
                    <a:pt x="55" y="431"/>
                  </a:lnTo>
                  <a:lnTo>
                    <a:pt x="49" y="419"/>
                  </a:lnTo>
                  <a:lnTo>
                    <a:pt x="43" y="407"/>
                  </a:lnTo>
                  <a:lnTo>
                    <a:pt x="37" y="395"/>
                  </a:lnTo>
                  <a:lnTo>
                    <a:pt x="31" y="383"/>
                  </a:lnTo>
                  <a:lnTo>
                    <a:pt x="25" y="371"/>
                  </a:lnTo>
                  <a:lnTo>
                    <a:pt x="25" y="359"/>
                  </a:lnTo>
                  <a:lnTo>
                    <a:pt x="19" y="346"/>
                  </a:lnTo>
                  <a:lnTo>
                    <a:pt x="12" y="334"/>
                  </a:lnTo>
                  <a:lnTo>
                    <a:pt x="12" y="322"/>
                  </a:lnTo>
                  <a:lnTo>
                    <a:pt x="6" y="310"/>
                  </a:lnTo>
                  <a:lnTo>
                    <a:pt x="6" y="298"/>
                  </a:lnTo>
                  <a:lnTo>
                    <a:pt x="6" y="280"/>
                  </a:lnTo>
                  <a:lnTo>
                    <a:pt x="0" y="267"/>
                  </a:lnTo>
                  <a:lnTo>
                    <a:pt x="0" y="255"/>
                  </a:lnTo>
                  <a:lnTo>
                    <a:pt x="0" y="243"/>
                  </a:lnTo>
                  <a:lnTo>
                    <a:pt x="0" y="231"/>
                  </a:lnTo>
                  <a:lnTo>
                    <a:pt x="0" y="219"/>
                  </a:lnTo>
                  <a:lnTo>
                    <a:pt x="0" y="207"/>
                  </a:lnTo>
                  <a:lnTo>
                    <a:pt x="0" y="188"/>
                  </a:lnTo>
                  <a:lnTo>
                    <a:pt x="0" y="176"/>
                  </a:lnTo>
                  <a:lnTo>
                    <a:pt x="0" y="164"/>
                  </a:lnTo>
                  <a:lnTo>
                    <a:pt x="6" y="152"/>
                  </a:lnTo>
                  <a:lnTo>
                    <a:pt x="6" y="140"/>
                  </a:lnTo>
                  <a:lnTo>
                    <a:pt x="6" y="128"/>
                  </a:lnTo>
                  <a:lnTo>
                    <a:pt x="12" y="116"/>
                  </a:lnTo>
                  <a:lnTo>
                    <a:pt x="12" y="103"/>
                  </a:lnTo>
                  <a:lnTo>
                    <a:pt x="19" y="91"/>
                  </a:lnTo>
                  <a:lnTo>
                    <a:pt x="25" y="73"/>
                  </a:lnTo>
                  <a:lnTo>
                    <a:pt x="25" y="61"/>
                  </a:lnTo>
                  <a:lnTo>
                    <a:pt x="31" y="49"/>
                  </a:lnTo>
                  <a:lnTo>
                    <a:pt x="37" y="37"/>
                  </a:lnTo>
                  <a:lnTo>
                    <a:pt x="43" y="24"/>
                  </a:lnTo>
                  <a:lnTo>
                    <a:pt x="49" y="12"/>
                  </a:lnTo>
                  <a:lnTo>
                    <a:pt x="55" y="0"/>
                  </a:lnTo>
                  <a:lnTo>
                    <a:pt x="1290" y="219"/>
                  </a:lnTo>
                  <a:lnTo>
                    <a:pt x="298" y="693"/>
                  </a:lnTo>
                  <a:close/>
                </a:path>
              </a:pathLst>
            </a:custGeom>
            <a:solidFill>
              <a:srgbClr val="0000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1" name="未知"/>
            <p:cNvSpPr/>
            <p:nvPr/>
          </p:nvSpPr>
          <p:spPr>
            <a:xfrm>
              <a:off x="2871" y="1507"/>
              <a:ext cx="1027" cy="656"/>
            </a:xfrm>
            <a:custGeom>
              <a:avLst/>
              <a:gdLst>
                <a:gd name="txL" fmla="*/ 0 w 1027"/>
                <a:gd name="txT" fmla="*/ 0 h 656"/>
                <a:gd name="txR" fmla="*/ 1027 w 1027"/>
                <a:gd name="txB" fmla="*/ 656 h 656"/>
              </a:gdLst>
              <a:ahLst/>
              <a:cxnLst>
                <a:cxn ang="0">
                  <a:pos x="1015" y="12"/>
                </a:cxn>
                <a:cxn ang="0">
                  <a:pos x="991" y="36"/>
                </a:cxn>
                <a:cxn ang="0">
                  <a:pos x="966" y="54"/>
                </a:cxn>
                <a:cxn ang="0">
                  <a:pos x="936" y="79"/>
                </a:cxn>
                <a:cxn ang="0">
                  <a:pos x="912" y="97"/>
                </a:cxn>
                <a:cxn ang="0">
                  <a:pos x="881" y="115"/>
                </a:cxn>
                <a:cxn ang="0">
                  <a:pos x="851" y="133"/>
                </a:cxn>
                <a:cxn ang="0">
                  <a:pos x="833" y="145"/>
                </a:cxn>
                <a:cxn ang="0">
                  <a:pos x="796" y="158"/>
                </a:cxn>
                <a:cxn ang="0">
                  <a:pos x="766" y="176"/>
                </a:cxn>
                <a:cxn ang="0">
                  <a:pos x="729" y="194"/>
                </a:cxn>
                <a:cxn ang="0">
                  <a:pos x="693" y="206"/>
                </a:cxn>
                <a:cxn ang="0">
                  <a:pos x="656" y="224"/>
                </a:cxn>
                <a:cxn ang="0">
                  <a:pos x="620" y="237"/>
                </a:cxn>
                <a:cxn ang="0">
                  <a:pos x="583" y="249"/>
                </a:cxn>
                <a:cxn ang="0">
                  <a:pos x="541" y="261"/>
                </a:cxn>
                <a:cxn ang="0">
                  <a:pos x="498" y="273"/>
                </a:cxn>
                <a:cxn ang="0">
                  <a:pos x="462" y="285"/>
                </a:cxn>
                <a:cxn ang="0">
                  <a:pos x="419" y="297"/>
                </a:cxn>
                <a:cxn ang="0">
                  <a:pos x="377" y="303"/>
                </a:cxn>
                <a:cxn ang="0">
                  <a:pos x="334" y="316"/>
                </a:cxn>
                <a:cxn ang="0">
                  <a:pos x="310" y="316"/>
                </a:cxn>
                <a:cxn ang="0">
                  <a:pos x="267" y="328"/>
                </a:cxn>
                <a:cxn ang="0">
                  <a:pos x="225" y="334"/>
                </a:cxn>
                <a:cxn ang="0">
                  <a:pos x="182" y="340"/>
                </a:cxn>
                <a:cxn ang="0">
                  <a:pos x="133" y="340"/>
                </a:cxn>
                <a:cxn ang="0">
                  <a:pos x="91" y="346"/>
                </a:cxn>
                <a:cxn ang="0">
                  <a:pos x="48" y="346"/>
                </a:cxn>
                <a:cxn ang="0">
                  <a:pos x="0" y="352"/>
                </a:cxn>
                <a:cxn ang="0">
                  <a:pos x="24" y="650"/>
                </a:cxn>
                <a:cxn ang="0">
                  <a:pos x="66" y="650"/>
                </a:cxn>
                <a:cxn ang="0">
                  <a:pos x="115" y="650"/>
                </a:cxn>
                <a:cxn ang="0">
                  <a:pos x="158" y="644"/>
                </a:cxn>
                <a:cxn ang="0">
                  <a:pos x="200" y="638"/>
                </a:cxn>
                <a:cxn ang="0">
                  <a:pos x="249" y="631"/>
                </a:cxn>
                <a:cxn ang="0">
                  <a:pos x="291" y="625"/>
                </a:cxn>
                <a:cxn ang="0">
                  <a:pos x="310" y="619"/>
                </a:cxn>
                <a:cxn ang="0">
                  <a:pos x="352" y="613"/>
                </a:cxn>
                <a:cxn ang="0">
                  <a:pos x="395" y="607"/>
                </a:cxn>
                <a:cxn ang="0">
                  <a:pos x="437" y="595"/>
                </a:cxn>
                <a:cxn ang="0">
                  <a:pos x="480" y="583"/>
                </a:cxn>
                <a:cxn ang="0">
                  <a:pos x="523" y="571"/>
                </a:cxn>
                <a:cxn ang="0">
                  <a:pos x="559" y="559"/>
                </a:cxn>
                <a:cxn ang="0">
                  <a:pos x="602" y="546"/>
                </a:cxn>
                <a:cxn ang="0">
                  <a:pos x="638" y="534"/>
                </a:cxn>
                <a:cxn ang="0">
                  <a:pos x="675" y="522"/>
                </a:cxn>
                <a:cxn ang="0">
                  <a:pos x="711" y="504"/>
                </a:cxn>
                <a:cxn ang="0">
                  <a:pos x="748" y="492"/>
                </a:cxn>
                <a:cxn ang="0">
                  <a:pos x="784" y="474"/>
                </a:cxn>
                <a:cxn ang="0">
                  <a:pos x="814" y="455"/>
                </a:cxn>
                <a:cxn ang="0">
                  <a:pos x="833" y="449"/>
                </a:cxn>
                <a:cxn ang="0">
                  <a:pos x="863" y="425"/>
                </a:cxn>
                <a:cxn ang="0">
                  <a:pos x="893" y="407"/>
                </a:cxn>
                <a:cxn ang="0">
                  <a:pos x="924" y="388"/>
                </a:cxn>
                <a:cxn ang="0">
                  <a:pos x="954" y="370"/>
                </a:cxn>
                <a:cxn ang="0">
                  <a:pos x="979" y="346"/>
                </a:cxn>
                <a:cxn ang="0">
                  <a:pos x="1003" y="328"/>
                </a:cxn>
                <a:cxn ang="0">
                  <a:pos x="1027" y="303"/>
                </a:cxn>
              </a:cxnLst>
              <a:rect l="txL" t="txT" r="txR" b="txB"/>
              <a:pathLst>
                <a:path w="1027" h="656">
                  <a:moveTo>
                    <a:pt x="1027" y="0"/>
                  </a:moveTo>
                  <a:lnTo>
                    <a:pt x="1015" y="12"/>
                  </a:lnTo>
                  <a:lnTo>
                    <a:pt x="1003" y="24"/>
                  </a:lnTo>
                  <a:lnTo>
                    <a:pt x="991" y="36"/>
                  </a:lnTo>
                  <a:lnTo>
                    <a:pt x="979" y="42"/>
                  </a:lnTo>
                  <a:lnTo>
                    <a:pt x="966" y="54"/>
                  </a:lnTo>
                  <a:lnTo>
                    <a:pt x="954" y="66"/>
                  </a:lnTo>
                  <a:lnTo>
                    <a:pt x="936" y="79"/>
                  </a:lnTo>
                  <a:lnTo>
                    <a:pt x="924" y="85"/>
                  </a:lnTo>
                  <a:lnTo>
                    <a:pt x="912" y="97"/>
                  </a:lnTo>
                  <a:lnTo>
                    <a:pt x="893" y="103"/>
                  </a:lnTo>
                  <a:lnTo>
                    <a:pt x="881" y="115"/>
                  </a:lnTo>
                  <a:lnTo>
                    <a:pt x="863" y="121"/>
                  </a:lnTo>
                  <a:lnTo>
                    <a:pt x="851" y="133"/>
                  </a:lnTo>
                  <a:lnTo>
                    <a:pt x="833" y="145"/>
                  </a:lnTo>
                  <a:lnTo>
                    <a:pt x="833" y="145"/>
                  </a:lnTo>
                  <a:lnTo>
                    <a:pt x="814" y="152"/>
                  </a:lnTo>
                  <a:lnTo>
                    <a:pt x="796" y="158"/>
                  </a:lnTo>
                  <a:lnTo>
                    <a:pt x="784" y="170"/>
                  </a:lnTo>
                  <a:lnTo>
                    <a:pt x="766" y="176"/>
                  </a:lnTo>
                  <a:lnTo>
                    <a:pt x="748" y="188"/>
                  </a:lnTo>
                  <a:lnTo>
                    <a:pt x="729" y="194"/>
                  </a:lnTo>
                  <a:lnTo>
                    <a:pt x="711" y="200"/>
                  </a:lnTo>
                  <a:lnTo>
                    <a:pt x="693" y="206"/>
                  </a:lnTo>
                  <a:lnTo>
                    <a:pt x="675" y="218"/>
                  </a:lnTo>
                  <a:lnTo>
                    <a:pt x="656" y="224"/>
                  </a:lnTo>
                  <a:lnTo>
                    <a:pt x="638" y="231"/>
                  </a:lnTo>
                  <a:lnTo>
                    <a:pt x="620" y="237"/>
                  </a:lnTo>
                  <a:lnTo>
                    <a:pt x="602" y="243"/>
                  </a:lnTo>
                  <a:lnTo>
                    <a:pt x="583" y="249"/>
                  </a:lnTo>
                  <a:lnTo>
                    <a:pt x="559" y="255"/>
                  </a:lnTo>
                  <a:lnTo>
                    <a:pt x="541" y="261"/>
                  </a:lnTo>
                  <a:lnTo>
                    <a:pt x="523" y="267"/>
                  </a:lnTo>
                  <a:lnTo>
                    <a:pt x="498" y="273"/>
                  </a:lnTo>
                  <a:lnTo>
                    <a:pt x="480" y="279"/>
                  </a:lnTo>
                  <a:lnTo>
                    <a:pt x="462" y="285"/>
                  </a:lnTo>
                  <a:lnTo>
                    <a:pt x="437" y="291"/>
                  </a:lnTo>
                  <a:lnTo>
                    <a:pt x="419" y="297"/>
                  </a:lnTo>
                  <a:lnTo>
                    <a:pt x="395" y="303"/>
                  </a:lnTo>
                  <a:lnTo>
                    <a:pt x="377" y="303"/>
                  </a:lnTo>
                  <a:lnTo>
                    <a:pt x="352" y="309"/>
                  </a:lnTo>
                  <a:lnTo>
                    <a:pt x="334" y="316"/>
                  </a:lnTo>
                  <a:lnTo>
                    <a:pt x="310" y="316"/>
                  </a:lnTo>
                  <a:lnTo>
                    <a:pt x="310" y="316"/>
                  </a:lnTo>
                  <a:lnTo>
                    <a:pt x="291" y="322"/>
                  </a:lnTo>
                  <a:lnTo>
                    <a:pt x="267" y="328"/>
                  </a:lnTo>
                  <a:lnTo>
                    <a:pt x="249" y="328"/>
                  </a:lnTo>
                  <a:lnTo>
                    <a:pt x="225" y="334"/>
                  </a:lnTo>
                  <a:lnTo>
                    <a:pt x="200" y="334"/>
                  </a:lnTo>
                  <a:lnTo>
                    <a:pt x="182" y="340"/>
                  </a:lnTo>
                  <a:lnTo>
                    <a:pt x="158" y="340"/>
                  </a:lnTo>
                  <a:lnTo>
                    <a:pt x="133" y="340"/>
                  </a:lnTo>
                  <a:lnTo>
                    <a:pt x="115" y="346"/>
                  </a:lnTo>
                  <a:lnTo>
                    <a:pt x="91" y="346"/>
                  </a:lnTo>
                  <a:lnTo>
                    <a:pt x="66" y="346"/>
                  </a:lnTo>
                  <a:lnTo>
                    <a:pt x="48" y="346"/>
                  </a:lnTo>
                  <a:lnTo>
                    <a:pt x="24" y="346"/>
                  </a:lnTo>
                  <a:lnTo>
                    <a:pt x="0" y="352"/>
                  </a:lnTo>
                  <a:lnTo>
                    <a:pt x="0" y="656"/>
                  </a:lnTo>
                  <a:lnTo>
                    <a:pt x="24" y="650"/>
                  </a:lnTo>
                  <a:lnTo>
                    <a:pt x="48" y="650"/>
                  </a:lnTo>
                  <a:lnTo>
                    <a:pt x="66" y="650"/>
                  </a:lnTo>
                  <a:lnTo>
                    <a:pt x="91" y="650"/>
                  </a:lnTo>
                  <a:lnTo>
                    <a:pt x="115" y="650"/>
                  </a:lnTo>
                  <a:lnTo>
                    <a:pt x="133" y="644"/>
                  </a:lnTo>
                  <a:lnTo>
                    <a:pt x="158" y="644"/>
                  </a:lnTo>
                  <a:lnTo>
                    <a:pt x="182" y="644"/>
                  </a:lnTo>
                  <a:lnTo>
                    <a:pt x="200" y="638"/>
                  </a:lnTo>
                  <a:lnTo>
                    <a:pt x="225" y="638"/>
                  </a:lnTo>
                  <a:lnTo>
                    <a:pt x="249" y="631"/>
                  </a:lnTo>
                  <a:lnTo>
                    <a:pt x="267" y="631"/>
                  </a:lnTo>
                  <a:lnTo>
                    <a:pt x="291" y="625"/>
                  </a:lnTo>
                  <a:lnTo>
                    <a:pt x="310" y="619"/>
                  </a:lnTo>
                  <a:lnTo>
                    <a:pt x="310" y="619"/>
                  </a:lnTo>
                  <a:lnTo>
                    <a:pt x="334" y="619"/>
                  </a:lnTo>
                  <a:lnTo>
                    <a:pt x="352" y="613"/>
                  </a:lnTo>
                  <a:lnTo>
                    <a:pt x="377" y="607"/>
                  </a:lnTo>
                  <a:lnTo>
                    <a:pt x="395" y="607"/>
                  </a:lnTo>
                  <a:lnTo>
                    <a:pt x="419" y="601"/>
                  </a:lnTo>
                  <a:lnTo>
                    <a:pt x="437" y="595"/>
                  </a:lnTo>
                  <a:lnTo>
                    <a:pt x="462" y="589"/>
                  </a:lnTo>
                  <a:lnTo>
                    <a:pt x="480" y="583"/>
                  </a:lnTo>
                  <a:lnTo>
                    <a:pt x="498" y="577"/>
                  </a:lnTo>
                  <a:lnTo>
                    <a:pt x="523" y="571"/>
                  </a:lnTo>
                  <a:lnTo>
                    <a:pt x="541" y="565"/>
                  </a:lnTo>
                  <a:lnTo>
                    <a:pt x="559" y="559"/>
                  </a:lnTo>
                  <a:lnTo>
                    <a:pt x="583" y="552"/>
                  </a:lnTo>
                  <a:lnTo>
                    <a:pt x="602" y="546"/>
                  </a:lnTo>
                  <a:lnTo>
                    <a:pt x="620" y="540"/>
                  </a:lnTo>
                  <a:lnTo>
                    <a:pt x="638" y="534"/>
                  </a:lnTo>
                  <a:lnTo>
                    <a:pt x="656" y="528"/>
                  </a:lnTo>
                  <a:lnTo>
                    <a:pt x="675" y="522"/>
                  </a:lnTo>
                  <a:lnTo>
                    <a:pt x="693" y="510"/>
                  </a:lnTo>
                  <a:lnTo>
                    <a:pt x="711" y="504"/>
                  </a:lnTo>
                  <a:lnTo>
                    <a:pt x="729" y="498"/>
                  </a:lnTo>
                  <a:lnTo>
                    <a:pt x="748" y="492"/>
                  </a:lnTo>
                  <a:lnTo>
                    <a:pt x="766" y="480"/>
                  </a:lnTo>
                  <a:lnTo>
                    <a:pt x="784" y="474"/>
                  </a:lnTo>
                  <a:lnTo>
                    <a:pt x="796" y="461"/>
                  </a:lnTo>
                  <a:lnTo>
                    <a:pt x="814" y="455"/>
                  </a:lnTo>
                  <a:lnTo>
                    <a:pt x="833" y="449"/>
                  </a:lnTo>
                  <a:lnTo>
                    <a:pt x="833" y="449"/>
                  </a:lnTo>
                  <a:lnTo>
                    <a:pt x="851" y="437"/>
                  </a:lnTo>
                  <a:lnTo>
                    <a:pt x="863" y="425"/>
                  </a:lnTo>
                  <a:lnTo>
                    <a:pt x="881" y="419"/>
                  </a:lnTo>
                  <a:lnTo>
                    <a:pt x="893" y="407"/>
                  </a:lnTo>
                  <a:lnTo>
                    <a:pt x="912" y="401"/>
                  </a:lnTo>
                  <a:lnTo>
                    <a:pt x="924" y="388"/>
                  </a:lnTo>
                  <a:lnTo>
                    <a:pt x="936" y="382"/>
                  </a:lnTo>
                  <a:lnTo>
                    <a:pt x="954" y="370"/>
                  </a:lnTo>
                  <a:lnTo>
                    <a:pt x="966" y="358"/>
                  </a:lnTo>
                  <a:lnTo>
                    <a:pt x="979" y="346"/>
                  </a:lnTo>
                  <a:lnTo>
                    <a:pt x="991" y="340"/>
                  </a:lnTo>
                  <a:lnTo>
                    <a:pt x="1003" y="328"/>
                  </a:lnTo>
                  <a:lnTo>
                    <a:pt x="1015" y="316"/>
                  </a:lnTo>
                  <a:lnTo>
                    <a:pt x="1027" y="303"/>
                  </a:lnTo>
                  <a:lnTo>
                    <a:pt x="1027" y="0"/>
                  </a:lnTo>
                  <a:close/>
                </a:path>
              </a:pathLst>
            </a:custGeom>
            <a:solidFill>
              <a:srgbClr val="4D66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2" name="未知"/>
            <p:cNvSpPr/>
            <p:nvPr/>
          </p:nvSpPr>
          <p:spPr>
            <a:xfrm>
              <a:off x="2804" y="1118"/>
              <a:ext cx="67" cy="1045"/>
            </a:xfrm>
            <a:custGeom>
              <a:avLst/>
              <a:gdLst>
                <a:gd name="txL" fmla="*/ 0 w 67"/>
                <a:gd name="txT" fmla="*/ 0 h 1045"/>
                <a:gd name="txR" fmla="*/ 67 w 67"/>
                <a:gd name="txB" fmla="*/ 1045 h 1045"/>
              </a:gdLst>
              <a:ahLst/>
              <a:cxnLst>
                <a:cxn ang="0">
                  <a:pos x="0" y="0"/>
                </a:cxn>
                <a:cxn ang="0">
                  <a:pos x="67" y="741"/>
                </a:cxn>
                <a:cxn ang="0">
                  <a:pos x="67" y="1045"/>
                </a:cxn>
                <a:cxn ang="0">
                  <a:pos x="0" y="304"/>
                </a:cxn>
                <a:cxn ang="0">
                  <a:pos x="0" y="0"/>
                </a:cxn>
              </a:cxnLst>
              <a:rect l="txL" t="txT" r="txR" b="txB"/>
              <a:pathLst>
                <a:path w="67" h="1045">
                  <a:moveTo>
                    <a:pt x="0" y="0"/>
                  </a:moveTo>
                  <a:lnTo>
                    <a:pt x="67" y="741"/>
                  </a:lnTo>
                  <a:lnTo>
                    <a:pt x="67" y="1045"/>
                  </a:lnTo>
                  <a:lnTo>
                    <a:pt x="0" y="304"/>
                  </a:lnTo>
                  <a:lnTo>
                    <a:pt x="0" y="0"/>
                  </a:lnTo>
                  <a:close/>
                </a:path>
              </a:pathLst>
            </a:custGeom>
            <a:solidFill>
              <a:srgbClr val="4D66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3" name="未知"/>
            <p:cNvSpPr/>
            <p:nvPr/>
          </p:nvSpPr>
          <p:spPr>
            <a:xfrm>
              <a:off x="2804" y="1118"/>
              <a:ext cx="1094" cy="741"/>
            </a:xfrm>
            <a:custGeom>
              <a:avLst/>
              <a:gdLst>
                <a:gd name="txL" fmla="*/ 0 w 1094"/>
                <a:gd name="txT" fmla="*/ 0 h 741"/>
                <a:gd name="txR" fmla="*/ 1094 w 1094"/>
                <a:gd name="txB" fmla="*/ 741 h 741"/>
              </a:gdLst>
              <a:ahLst/>
              <a:cxnLst>
                <a:cxn ang="0">
                  <a:pos x="1094" y="389"/>
                </a:cxn>
                <a:cxn ang="0">
                  <a:pos x="1082" y="401"/>
                </a:cxn>
                <a:cxn ang="0">
                  <a:pos x="1070" y="413"/>
                </a:cxn>
                <a:cxn ang="0">
                  <a:pos x="1058" y="425"/>
                </a:cxn>
                <a:cxn ang="0">
                  <a:pos x="1046" y="431"/>
                </a:cxn>
                <a:cxn ang="0">
                  <a:pos x="1033" y="443"/>
                </a:cxn>
                <a:cxn ang="0">
                  <a:pos x="1021" y="455"/>
                </a:cxn>
                <a:cxn ang="0">
                  <a:pos x="1003" y="468"/>
                </a:cxn>
                <a:cxn ang="0">
                  <a:pos x="991" y="474"/>
                </a:cxn>
                <a:cxn ang="0">
                  <a:pos x="979" y="486"/>
                </a:cxn>
                <a:cxn ang="0">
                  <a:pos x="960" y="492"/>
                </a:cxn>
                <a:cxn ang="0">
                  <a:pos x="948" y="504"/>
                </a:cxn>
                <a:cxn ang="0">
                  <a:pos x="930" y="510"/>
                </a:cxn>
                <a:cxn ang="0">
                  <a:pos x="918" y="522"/>
                </a:cxn>
                <a:cxn ang="0">
                  <a:pos x="900" y="534"/>
                </a:cxn>
                <a:cxn ang="0">
                  <a:pos x="900" y="534"/>
                </a:cxn>
                <a:cxn ang="0">
                  <a:pos x="881" y="541"/>
                </a:cxn>
                <a:cxn ang="0">
                  <a:pos x="863" y="547"/>
                </a:cxn>
                <a:cxn ang="0">
                  <a:pos x="851" y="559"/>
                </a:cxn>
                <a:cxn ang="0">
                  <a:pos x="833" y="565"/>
                </a:cxn>
                <a:cxn ang="0">
                  <a:pos x="815" y="577"/>
                </a:cxn>
                <a:cxn ang="0">
                  <a:pos x="796" y="583"/>
                </a:cxn>
                <a:cxn ang="0">
                  <a:pos x="778" y="589"/>
                </a:cxn>
                <a:cxn ang="0">
                  <a:pos x="760" y="595"/>
                </a:cxn>
                <a:cxn ang="0">
                  <a:pos x="742" y="607"/>
                </a:cxn>
                <a:cxn ang="0">
                  <a:pos x="723" y="613"/>
                </a:cxn>
                <a:cxn ang="0">
                  <a:pos x="705" y="620"/>
                </a:cxn>
                <a:cxn ang="0">
                  <a:pos x="687" y="626"/>
                </a:cxn>
                <a:cxn ang="0">
                  <a:pos x="669" y="632"/>
                </a:cxn>
                <a:cxn ang="0">
                  <a:pos x="650" y="638"/>
                </a:cxn>
                <a:cxn ang="0">
                  <a:pos x="626" y="644"/>
                </a:cxn>
                <a:cxn ang="0">
                  <a:pos x="608" y="650"/>
                </a:cxn>
                <a:cxn ang="0">
                  <a:pos x="590" y="656"/>
                </a:cxn>
                <a:cxn ang="0">
                  <a:pos x="565" y="662"/>
                </a:cxn>
                <a:cxn ang="0">
                  <a:pos x="547" y="668"/>
                </a:cxn>
                <a:cxn ang="0">
                  <a:pos x="529" y="674"/>
                </a:cxn>
                <a:cxn ang="0">
                  <a:pos x="504" y="680"/>
                </a:cxn>
                <a:cxn ang="0">
                  <a:pos x="486" y="686"/>
                </a:cxn>
                <a:cxn ang="0">
                  <a:pos x="462" y="692"/>
                </a:cxn>
                <a:cxn ang="0">
                  <a:pos x="444" y="692"/>
                </a:cxn>
                <a:cxn ang="0">
                  <a:pos x="419" y="698"/>
                </a:cxn>
                <a:cxn ang="0">
                  <a:pos x="401" y="705"/>
                </a:cxn>
                <a:cxn ang="0">
                  <a:pos x="377" y="705"/>
                </a:cxn>
                <a:cxn ang="0">
                  <a:pos x="377" y="705"/>
                </a:cxn>
                <a:cxn ang="0">
                  <a:pos x="358" y="711"/>
                </a:cxn>
                <a:cxn ang="0">
                  <a:pos x="334" y="717"/>
                </a:cxn>
                <a:cxn ang="0">
                  <a:pos x="316" y="717"/>
                </a:cxn>
                <a:cxn ang="0">
                  <a:pos x="292" y="723"/>
                </a:cxn>
                <a:cxn ang="0">
                  <a:pos x="267" y="723"/>
                </a:cxn>
                <a:cxn ang="0">
                  <a:pos x="249" y="729"/>
                </a:cxn>
                <a:cxn ang="0">
                  <a:pos x="225" y="729"/>
                </a:cxn>
                <a:cxn ang="0">
                  <a:pos x="200" y="729"/>
                </a:cxn>
                <a:cxn ang="0">
                  <a:pos x="182" y="735"/>
                </a:cxn>
                <a:cxn ang="0">
                  <a:pos x="158" y="735"/>
                </a:cxn>
                <a:cxn ang="0">
                  <a:pos x="133" y="735"/>
                </a:cxn>
                <a:cxn ang="0">
                  <a:pos x="115" y="735"/>
                </a:cxn>
                <a:cxn ang="0">
                  <a:pos x="91" y="735"/>
                </a:cxn>
                <a:cxn ang="0">
                  <a:pos x="67" y="741"/>
                </a:cxn>
                <a:cxn ang="0">
                  <a:pos x="0" y="0"/>
                </a:cxn>
                <a:cxn ang="0">
                  <a:pos x="1094" y="389"/>
                </a:cxn>
              </a:cxnLst>
              <a:rect l="txL" t="txT" r="txR" b="txB"/>
              <a:pathLst>
                <a:path w="1094" h="741">
                  <a:moveTo>
                    <a:pt x="1094" y="389"/>
                  </a:moveTo>
                  <a:lnTo>
                    <a:pt x="1082" y="401"/>
                  </a:lnTo>
                  <a:lnTo>
                    <a:pt x="1070" y="413"/>
                  </a:lnTo>
                  <a:lnTo>
                    <a:pt x="1058" y="425"/>
                  </a:lnTo>
                  <a:lnTo>
                    <a:pt x="1046" y="431"/>
                  </a:lnTo>
                  <a:lnTo>
                    <a:pt x="1033" y="443"/>
                  </a:lnTo>
                  <a:lnTo>
                    <a:pt x="1021" y="455"/>
                  </a:lnTo>
                  <a:lnTo>
                    <a:pt x="1003" y="468"/>
                  </a:lnTo>
                  <a:lnTo>
                    <a:pt x="991" y="474"/>
                  </a:lnTo>
                  <a:lnTo>
                    <a:pt x="979" y="486"/>
                  </a:lnTo>
                  <a:lnTo>
                    <a:pt x="960" y="492"/>
                  </a:lnTo>
                  <a:lnTo>
                    <a:pt x="948" y="504"/>
                  </a:lnTo>
                  <a:lnTo>
                    <a:pt x="930" y="510"/>
                  </a:lnTo>
                  <a:lnTo>
                    <a:pt x="918" y="522"/>
                  </a:lnTo>
                  <a:lnTo>
                    <a:pt x="900" y="534"/>
                  </a:lnTo>
                  <a:lnTo>
                    <a:pt x="900" y="534"/>
                  </a:lnTo>
                  <a:lnTo>
                    <a:pt x="881" y="541"/>
                  </a:lnTo>
                  <a:lnTo>
                    <a:pt x="863" y="547"/>
                  </a:lnTo>
                  <a:lnTo>
                    <a:pt x="851" y="559"/>
                  </a:lnTo>
                  <a:lnTo>
                    <a:pt x="833" y="565"/>
                  </a:lnTo>
                  <a:lnTo>
                    <a:pt x="815" y="577"/>
                  </a:lnTo>
                  <a:lnTo>
                    <a:pt x="796" y="583"/>
                  </a:lnTo>
                  <a:lnTo>
                    <a:pt x="778" y="589"/>
                  </a:lnTo>
                  <a:lnTo>
                    <a:pt x="760" y="595"/>
                  </a:lnTo>
                  <a:lnTo>
                    <a:pt x="742" y="607"/>
                  </a:lnTo>
                  <a:lnTo>
                    <a:pt x="723" y="613"/>
                  </a:lnTo>
                  <a:lnTo>
                    <a:pt x="705" y="620"/>
                  </a:lnTo>
                  <a:lnTo>
                    <a:pt x="687" y="626"/>
                  </a:lnTo>
                  <a:lnTo>
                    <a:pt x="669" y="632"/>
                  </a:lnTo>
                  <a:lnTo>
                    <a:pt x="650" y="638"/>
                  </a:lnTo>
                  <a:lnTo>
                    <a:pt x="626" y="644"/>
                  </a:lnTo>
                  <a:lnTo>
                    <a:pt x="608" y="650"/>
                  </a:lnTo>
                  <a:lnTo>
                    <a:pt x="590" y="656"/>
                  </a:lnTo>
                  <a:lnTo>
                    <a:pt x="565" y="662"/>
                  </a:lnTo>
                  <a:lnTo>
                    <a:pt x="547" y="668"/>
                  </a:lnTo>
                  <a:lnTo>
                    <a:pt x="529" y="674"/>
                  </a:lnTo>
                  <a:lnTo>
                    <a:pt x="504" y="680"/>
                  </a:lnTo>
                  <a:lnTo>
                    <a:pt x="486" y="686"/>
                  </a:lnTo>
                  <a:lnTo>
                    <a:pt x="462" y="692"/>
                  </a:lnTo>
                  <a:lnTo>
                    <a:pt x="444" y="692"/>
                  </a:lnTo>
                  <a:lnTo>
                    <a:pt x="419" y="698"/>
                  </a:lnTo>
                  <a:lnTo>
                    <a:pt x="401" y="705"/>
                  </a:lnTo>
                  <a:lnTo>
                    <a:pt x="377" y="705"/>
                  </a:lnTo>
                  <a:lnTo>
                    <a:pt x="377" y="705"/>
                  </a:lnTo>
                  <a:lnTo>
                    <a:pt x="358" y="711"/>
                  </a:lnTo>
                  <a:lnTo>
                    <a:pt x="334" y="717"/>
                  </a:lnTo>
                  <a:lnTo>
                    <a:pt x="316" y="717"/>
                  </a:lnTo>
                  <a:lnTo>
                    <a:pt x="292" y="723"/>
                  </a:lnTo>
                  <a:lnTo>
                    <a:pt x="267" y="723"/>
                  </a:lnTo>
                  <a:lnTo>
                    <a:pt x="249" y="729"/>
                  </a:lnTo>
                  <a:lnTo>
                    <a:pt x="225" y="729"/>
                  </a:lnTo>
                  <a:lnTo>
                    <a:pt x="200" y="729"/>
                  </a:lnTo>
                  <a:lnTo>
                    <a:pt x="182" y="735"/>
                  </a:lnTo>
                  <a:lnTo>
                    <a:pt x="158" y="735"/>
                  </a:lnTo>
                  <a:lnTo>
                    <a:pt x="133" y="735"/>
                  </a:lnTo>
                  <a:lnTo>
                    <a:pt x="115" y="735"/>
                  </a:lnTo>
                  <a:lnTo>
                    <a:pt x="91" y="735"/>
                  </a:lnTo>
                  <a:lnTo>
                    <a:pt x="67" y="741"/>
                  </a:lnTo>
                  <a:lnTo>
                    <a:pt x="0" y="0"/>
                  </a:lnTo>
                  <a:lnTo>
                    <a:pt x="1094" y="389"/>
                  </a:lnTo>
                  <a:close/>
                </a:path>
              </a:pathLst>
            </a:custGeom>
            <a:solidFill>
              <a:srgbClr val="99CC0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4" name="未知"/>
            <p:cNvSpPr/>
            <p:nvPr/>
          </p:nvSpPr>
          <p:spPr>
            <a:xfrm>
              <a:off x="1812" y="1592"/>
              <a:ext cx="1059" cy="571"/>
            </a:xfrm>
            <a:custGeom>
              <a:avLst/>
              <a:gdLst>
                <a:gd name="txL" fmla="*/ 0 w 1059"/>
                <a:gd name="txT" fmla="*/ 0 h 571"/>
                <a:gd name="txR" fmla="*/ 1059 w 1059"/>
                <a:gd name="txB" fmla="*/ 571 h 571"/>
              </a:gdLst>
              <a:ahLst/>
              <a:cxnLst>
                <a:cxn ang="0">
                  <a:pos x="1040" y="267"/>
                </a:cxn>
                <a:cxn ang="0">
                  <a:pos x="992" y="267"/>
                </a:cxn>
                <a:cxn ang="0">
                  <a:pos x="949" y="267"/>
                </a:cxn>
                <a:cxn ang="0">
                  <a:pos x="900" y="261"/>
                </a:cxn>
                <a:cxn ang="0">
                  <a:pos x="858" y="261"/>
                </a:cxn>
                <a:cxn ang="0">
                  <a:pos x="815" y="261"/>
                </a:cxn>
                <a:cxn ang="0">
                  <a:pos x="767" y="255"/>
                </a:cxn>
                <a:cxn ang="0">
                  <a:pos x="724" y="249"/>
                </a:cxn>
                <a:cxn ang="0">
                  <a:pos x="681" y="243"/>
                </a:cxn>
                <a:cxn ang="0">
                  <a:pos x="639" y="237"/>
                </a:cxn>
                <a:cxn ang="0">
                  <a:pos x="596" y="231"/>
                </a:cxn>
                <a:cxn ang="0">
                  <a:pos x="554" y="218"/>
                </a:cxn>
                <a:cxn ang="0">
                  <a:pos x="511" y="212"/>
                </a:cxn>
                <a:cxn ang="0">
                  <a:pos x="469" y="200"/>
                </a:cxn>
                <a:cxn ang="0">
                  <a:pos x="444" y="194"/>
                </a:cxn>
                <a:cxn ang="0">
                  <a:pos x="408" y="182"/>
                </a:cxn>
                <a:cxn ang="0">
                  <a:pos x="365" y="170"/>
                </a:cxn>
                <a:cxn ang="0">
                  <a:pos x="329" y="158"/>
                </a:cxn>
                <a:cxn ang="0">
                  <a:pos x="292" y="146"/>
                </a:cxn>
                <a:cxn ang="0">
                  <a:pos x="250" y="133"/>
                </a:cxn>
                <a:cxn ang="0">
                  <a:pos x="213" y="115"/>
                </a:cxn>
                <a:cxn ang="0">
                  <a:pos x="183" y="103"/>
                </a:cxn>
                <a:cxn ang="0">
                  <a:pos x="146" y="85"/>
                </a:cxn>
                <a:cxn ang="0">
                  <a:pos x="110" y="67"/>
                </a:cxn>
                <a:cxn ang="0">
                  <a:pos x="79" y="48"/>
                </a:cxn>
                <a:cxn ang="0">
                  <a:pos x="49" y="30"/>
                </a:cxn>
                <a:cxn ang="0">
                  <a:pos x="19" y="12"/>
                </a:cxn>
                <a:cxn ang="0">
                  <a:pos x="0" y="303"/>
                </a:cxn>
                <a:cxn ang="0">
                  <a:pos x="31" y="322"/>
                </a:cxn>
                <a:cxn ang="0">
                  <a:pos x="61" y="340"/>
                </a:cxn>
                <a:cxn ang="0">
                  <a:pos x="98" y="364"/>
                </a:cxn>
                <a:cxn ang="0">
                  <a:pos x="128" y="376"/>
                </a:cxn>
                <a:cxn ang="0">
                  <a:pos x="165" y="395"/>
                </a:cxn>
                <a:cxn ang="0">
                  <a:pos x="195" y="413"/>
                </a:cxn>
                <a:cxn ang="0">
                  <a:pos x="231" y="425"/>
                </a:cxn>
                <a:cxn ang="0">
                  <a:pos x="268" y="443"/>
                </a:cxn>
                <a:cxn ang="0">
                  <a:pos x="310" y="455"/>
                </a:cxn>
                <a:cxn ang="0">
                  <a:pos x="347" y="467"/>
                </a:cxn>
                <a:cxn ang="0">
                  <a:pos x="383" y="480"/>
                </a:cxn>
                <a:cxn ang="0">
                  <a:pos x="426" y="492"/>
                </a:cxn>
                <a:cxn ang="0">
                  <a:pos x="469" y="504"/>
                </a:cxn>
                <a:cxn ang="0">
                  <a:pos x="487" y="510"/>
                </a:cxn>
                <a:cxn ang="0">
                  <a:pos x="529" y="522"/>
                </a:cxn>
                <a:cxn ang="0">
                  <a:pos x="572" y="528"/>
                </a:cxn>
                <a:cxn ang="0">
                  <a:pos x="615" y="534"/>
                </a:cxn>
                <a:cxn ang="0">
                  <a:pos x="657" y="546"/>
                </a:cxn>
                <a:cxn ang="0">
                  <a:pos x="700" y="553"/>
                </a:cxn>
                <a:cxn ang="0">
                  <a:pos x="748" y="559"/>
                </a:cxn>
                <a:cxn ang="0">
                  <a:pos x="791" y="559"/>
                </a:cxn>
                <a:cxn ang="0">
                  <a:pos x="833" y="565"/>
                </a:cxn>
                <a:cxn ang="0">
                  <a:pos x="882" y="565"/>
                </a:cxn>
                <a:cxn ang="0">
                  <a:pos x="925" y="571"/>
                </a:cxn>
                <a:cxn ang="0">
                  <a:pos x="973" y="571"/>
                </a:cxn>
                <a:cxn ang="0">
                  <a:pos x="1016" y="571"/>
                </a:cxn>
                <a:cxn ang="0">
                  <a:pos x="1059" y="571"/>
                </a:cxn>
              </a:cxnLst>
              <a:rect l="txL" t="txT" r="txR" b="txB"/>
              <a:pathLst>
                <a:path w="1059" h="571">
                  <a:moveTo>
                    <a:pt x="1059" y="267"/>
                  </a:moveTo>
                  <a:lnTo>
                    <a:pt x="1040" y="267"/>
                  </a:lnTo>
                  <a:lnTo>
                    <a:pt x="1016" y="267"/>
                  </a:lnTo>
                  <a:lnTo>
                    <a:pt x="992" y="267"/>
                  </a:lnTo>
                  <a:lnTo>
                    <a:pt x="973" y="267"/>
                  </a:lnTo>
                  <a:lnTo>
                    <a:pt x="949" y="267"/>
                  </a:lnTo>
                  <a:lnTo>
                    <a:pt x="925" y="267"/>
                  </a:lnTo>
                  <a:lnTo>
                    <a:pt x="900" y="261"/>
                  </a:lnTo>
                  <a:lnTo>
                    <a:pt x="882" y="261"/>
                  </a:lnTo>
                  <a:lnTo>
                    <a:pt x="858" y="261"/>
                  </a:lnTo>
                  <a:lnTo>
                    <a:pt x="833" y="261"/>
                  </a:lnTo>
                  <a:lnTo>
                    <a:pt x="815" y="261"/>
                  </a:lnTo>
                  <a:lnTo>
                    <a:pt x="791" y="255"/>
                  </a:lnTo>
                  <a:lnTo>
                    <a:pt x="767" y="255"/>
                  </a:lnTo>
                  <a:lnTo>
                    <a:pt x="748" y="255"/>
                  </a:lnTo>
                  <a:lnTo>
                    <a:pt x="724" y="249"/>
                  </a:lnTo>
                  <a:lnTo>
                    <a:pt x="700" y="249"/>
                  </a:lnTo>
                  <a:lnTo>
                    <a:pt x="681" y="243"/>
                  </a:lnTo>
                  <a:lnTo>
                    <a:pt x="657" y="243"/>
                  </a:lnTo>
                  <a:lnTo>
                    <a:pt x="639" y="237"/>
                  </a:lnTo>
                  <a:lnTo>
                    <a:pt x="615" y="231"/>
                  </a:lnTo>
                  <a:lnTo>
                    <a:pt x="596" y="231"/>
                  </a:lnTo>
                  <a:lnTo>
                    <a:pt x="572" y="224"/>
                  </a:lnTo>
                  <a:lnTo>
                    <a:pt x="554" y="218"/>
                  </a:lnTo>
                  <a:lnTo>
                    <a:pt x="529" y="218"/>
                  </a:lnTo>
                  <a:lnTo>
                    <a:pt x="511" y="212"/>
                  </a:lnTo>
                  <a:lnTo>
                    <a:pt x="487" y="206"/>
                  </a:lnTo>
                  <a:lnTo>
                    <a:pt x="469" y="200"/>
                  </a:lnTo>
                  <a:lnTo>
                    <a:pt x="469" y="200"/>
                  </a:lnTo>
                  <a:lnTo>
                    <a:pt x="444" y="194"/>
                  </a:lnTo>
                  <a:lnTo>
                    <a:pt x="426" y="188"/>
                  </a:lnTo>
                  <a:lnTo>
                    <a:pt x="408" y="182"/>
                  </a:lnTo>
                  <a:lnTo>
                    <a:pt x="383" y="176"/>
                  </a:lnTo>
                  <a:lnTo>
                    <a:pt x="365" y="170"/>
                  </a:lnTo>
                  <a:lnTo>
                    <a:pt x="347" y="164"/>
                  </a:lnTo>
                  <a:lnTo>
                    <a:pt x="329" y="158"/>
                  </a:lnTo>
                  <a:lnTo>
                    <a:pt x="310" y="152"/>
                  </a:lnTo>
                  <a:lnTo>
                    <a:pt x="292" y="146"/>
                  </a:lnTo>
                  <a:lnTo>
                    <a:pt x="268" y="139"/>
                  </a:lnTo>
                  <a:lnTo>
                    <a:pt x="250" y="133"/>
                  </a:lnTo>
                  <a:lnTo>
                    <a:pt x="231" y="121"/>
                  </a:lnTo>
                  <a:lnTo>
                    <a:pt x="213" y="115"/>
                  </a:lnTo>
                  <a:lnTo>
                    <a:pt x="195" y="109"/>
                  </a:lnTo>
                  <a:lnTo>
                    <a:pt x="183" y="103"/>
                  </a:lnTo>
                  <a:lnTo>
                    <a:pt x="165" y="91"/>
                  </a:lnTo>
                  <a:lnTo>
                    <a:pt x="146" y="85"/>
                  </a:lnTo>
                  <a:lnTo>
                    <a:pt x="128" y="73"/>
                  </a:lnTo>
                  <a:lnTo>
                    <a:pt x="110" y="67"/>
                  </a:lnTo>
                  <a:lnTo>
                    <a:pt x="98" y="60"/>
                  </a:lnTo>
                  <a:lnTo>
                    <a:pt x="79" y="48"/>
                  </a:lnTo>
                  <a:lnTo>
                    <a:pt x="61" y="36"/>
                  </a:lnTo>
                  <a:lnTo>
                    <a:pt x="49" y="30"/>
                  </a:lnTo>
                  <a:lnTo>
                    <a:pt x="31" y="18"/>
                  </a:lnTo>
                  <a:lnTo>
                    <a:pt x="19" y="12"/>
                  </a:lnTo>
                  <a:lnTo>
                    <a:pt x="0" y="0"/>
                  </a:lnTo>
                  <a:lnTo>
                    <a:pt x="0" y="303"/>
                  </a:lnTo>
                  <a:lnTo>
                    <a:pt x="19" y="316"/>
                  </a:lnTo>
                  <a:lnTo>
                    <a:pt x="31" y="322"/>
                  </a:lnTo>
                  <a:lnTo>
                    <a:pt x="49" y="334"/>
                  </a:lnTo>
                  <a:lnTo>
                    <a:pt x="61" y="340"/>
                  </a:lnTo>
                  <a:lnTo>
                    <a:pt x="79" y="352"/>
                  </a:lnTo>
                  <a:lnTo>
                    <a:pt x="98" y="364"/>
                  </a:lnTo>
                  <a:lnTo>
                    <a:pt x="110" y="370"/>
                  </a:lnTo>
                  <a:lnTo>
                    <a:pt x="128" y="376"/>
                  </a:lnTo>
                  <a:lnTo>
                    <a:pt x="146" y="389"/>
                  </a:lnTo>
                  <a:lnTo>
                    <a:pt x="165" y="395"/>
                  </a:lnTo>
                  <a:lnTo>
                    <a:pt x="183" y="407"/>
                  </a:lnTo>
                  <a:lnTo>
                    <a:pt x="195" y="413"/>
                  </a:lnTo>
                  <a:lnTo>
                    <a:pt x="213" y="419"/>
                  </a:lnTo>
                  <a:lnTo>
                    <a:pt x="231" y="425"/>
                  </a:lnTo>
                  <a:lnTo>
                    <a:pt x="250" y="437"/>
                  </a:lnTo>
                  <a:lnTo>
                    <a:pt x="268" y="443"/>
                  </a:lnTo>
                  <a:lnTo>
                    <a:pt x="292" y="449"/>
                  </a:lnTo>
                  <a:lnTo>
                    <a:pt x="310" y="455"/>
                  </a:lnTo>
                  <a:lnTo>
                    <a:pt x="329" y="461"/>
                  </a:lnTo>
                  <a:lnTo>
                    <a:pt x="347" y="467"/>
                  </a:lnTo>
                  <a:lnTo>
                    <a:pt x="365" y="474"/>
                  </a:lnTo>
                  <a:lnTo>
                    <a:pt x="383" y="480"/>
                  </a:lnTo>
                  <a:lnTo>
                    <a:pt x="408" y="486"/>
                  </a:lnTo>
                  <a:lnTo>
                    <a:pt x="426" y="492"/>
                  </a:lnTo>
                  <a:lnTo>
                    <a:pt x="444" y="498"/>
                  </a:lnTo>
                  <a:lnTo>
                    <a:pt x="469" y="504"/>
                  </a:lnTo>
                  <a:lnTo>
                    <a:pt x="469" y="504"/>
                  </a:lnTo>
                  <a:lnTo>
                    <a:pt x="487" y="510"/>
                  </a:lnTo>
                  <a:lnTo>
                    <a:pt x="511" y="516"/>
                  </a:lnTo>
                  <a:lnTo>
                    <a:pt x="529" y="522"/>
                  </a:lnTo>
                  <a:lnTo>
                    <a:pt x="554" y="522"/>
                  </a:lnTo>
                  <a:lnTo>
                    <a:pt x="572" y="528"/>
                  </a:lnTo>
                  <a:lnTo>
                    <a:pt x="596" y="534"/>
                  </a:lnTo>
                  <a:lnTo>
                    <a:pt x="615" y="534"/>
                  </a:lnTo>
                  <a:lnTo>
                    <a:pt x="639" y="540"/>
                  </a:lnTo>
                  <a:lnTo>
                    <a:pt x="657" y="546"/>
                  </a:lnTo>
                  <a:lnTo>
                    <a:pt x="681" y="546"/>
                  </a:lnTo>
                  <a:lnTo>
                    <a:pt x="700" y="553"/>
                  </a:lnTo>
                  <a:lnTo>
                    <a:pt x="724" y="553"/>
                  </a:lnTo>
                  <a:lnTo>
                    <a:pt x="748" y="559"/>
                  </a:lnTo>
                  <a:lnTo>
                    <a:pt x="767" y="559"/>
                  </a:lnTo>
                  <a:lnTo>
                    <a:pt x="791" y="559"/>
                  </a:lnTo>
                  <a:lnTo>
                    <a:pt x="815" y="565"/>
                  </a:lnTo>
                  <a:lnTo>
                    <a:pt x="833" y="565"/>
                  </a:lnTo>
                  <a:lnTo>
                    <a:pt x="858" y="565"/>
                  </a:lnTo>
                  <a:lnTo>
                    <a:pt x="882" y="565"/>
                  </a:lnTo>
                  <a:lnTo>
                    <a:pt x="900" y="565"/>
                  </a:lnTo>
                  <a:lnTo>
                    <a:pt x="925" y="571"/>
                  </a:lnTo>
                  <a:lnTo>
                    <a:pt x="949" y="571"/>
                  </a:lnTo>
                  <a:lnTo>
                    <a:pt x="973" y="571"/>
                  </a:lnTo>
                  <a:lnTo>
                    <a:pt x="992" y="571"/>
                  </a:lnTo>
                  <a:lnTo>
                    <a:pt x="1016" y="571"/>
                  </a:lnTo>
                  <a:lnTo>
                    <a:pt x="1040" y="571"/>
                  </a:lnTo>
                  <a:lnTo>
                    <a:pt x="1059" y="571"/>
                  </a:lnTo>
                  <a:lnTo>
                    <a:pt x="1059" y="267"/>
                  </a:lnTo>
                  <a:close/>
                </a:path>
              </a:pathLst>
            </a:custGeom>
            <a:solidFill>
              <a:srgbClr val="40404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5" name="未知"/>
            <p:cNvSpPr/>
            <p:nvPr/>
          </p:nvSpPr>
          <p:spPr>
            <a:xfrm>
              <a:off x="1812" y="1118"/>
              <a:ext cx="1059" cy="741"/>
            </a:xfrm>
            <a:custGeom>
              <a:avLst/>
              <a:gdLst>
                <a:gd name="txL" fmla="*/ 0 w 1059"/>
                <a:gd name="txT" fmla="*/ 0 h 741"/>
                <a:gd name="txR" fmla="*/ 1059 w 1059"/>
                <a:gd name="txB" fmla="*/ 741 h 741"/>
              </a:gdLst>
              <a:ahLst/>
              <a:cxnLst>
                <a:cxn ang="0">
                  <a:pos x="1059" y="741"/>
                </a:cxn>
                <a:cxn ang="0">
                  <a:pos x="1040" y="741"/>
                </a:cxn>
                <a:cxn ang="0">
                  <a:pos x="1016" y="741"/>
                </a:cxn>
                <a:cxn ang="0">
                  <a:pos x="992" y="741"/>
                </a:cxn>
                <a:cxn ang="0">
                  <a:pos x="973" y="741"/>
                </a:cxn>
                <a:cxn ang="0">
                  <a:pos x="949" y="741"/>
                </a:cxn>
                <a:cxn ang="0">
                  <a:pos x="925" y="741"/>
                </a:cxn>
                <a:cxn ang="0">
                  <a:pos x="900" y="735"/>
                </a:cxn>
                <a:cxn ang="0">
                  <a:pos x="882" y="735"/>
                </a:cxn>
                <a:cxn ang="0">
                  <a:pos x="858" y="735"/>
                </a:cxn>
                <a:cxn ang="0">
                  <a:pos x="833" y="735"/>
                </a:cxn>
                <a:cxn ang="0">
                  <a:pos x="815" y="735"/>
                </a:cxn>
                <a:cxn ang="0">
                  <a:pos x="791" y="729"/>
                </a:cxn>
                <a:cxn ang="0">
                  <a:pos x="767" y="729"/>
                </a:cxn>
                <a:cxn ang="0">
                  <a:pos x="748" y="729"/>
                </a:cxn>
                <a:cxn ang="0">
                  <a:pos x="724" y="723"/>
                </a:cxn>
                <a:cxn ang="0">
                  <a:pos x="700" y="723"/>
                </a:cxn>
                <a:cxn ang="0">
                  <a:pos x="681" y="717"/>
                </a:cxn>
                <a:cxn ang="0">
                  <a:pos x="657" y="717"/>
                </a:cxn>
                <a:cxn ang="0">
                  <a:pos x="639" y="711"/>
                </a:cxn>
                <a:cxn ang="0">
                  <a:pos x="615" y="705"/>
                </a:cxn>
                <a:cxn ang="0">
                  <a:pos x="596" y="705"/>
                </a:cxn>
                <a:cxn ang="0">
                  <a:pos x="572" y="698"/>
                </a:cxn>
                <a:cxn ang="0">
                  <a:pos x="554" y="692"/>
                </a:cxn>
                <a:cxn ang="0">
                  <a:pos x="529" y="692"/>
                </a:cxn>
                <a:cxn ang="0">
                  <a:pos x="511" y="686"/>
                </a:cxn>
                <a:cxn ang="0">
                  <a:pos x="487" y="680"/>
                </a:cxn>
                <a:cxn ang="0">
                  <a:pos x="469" y="674"/>
                </a:cxn>
                <a:cxn ang="0">
                  <a:pos x="469" y="674"/>
                </a:cxn>
                <a:cxn ang="0">
                  <a:pos x="444" y="668"/>
                </a:cxn>
                <a:cxn ang="0">
                  <a:pos x="426" y="662"/>
                </a:cxn>
                <a:cxn ang="0">
                  <a:pos x="408" y="656"/>
                </a:cxn>
                <a:cxn ang="0">
                  <a:pos x="383" y="650"/>
                </a:cxn>
                <a:cxn ang="0">
                  <a:pos x="365" y="644"/>
                </a:cxn>
                <a:cxn ang="0">
                  <a:pos x="347" y="638"/>
                </a:cxn>
                <a:cxn ang="0">
                  <a:pos x="329" y="632"/>
                </a:cxn>
                <a:cxn ang="0">
                  <a:pos x="310" y="626"/>
                </a:cxn>
                <a:cxn ang="0">
                  <a:pos x="292" y="620"/>
                </a:cxn>
                <a:cxn ang="0">
                  <a:pos x="268" y="613"/>
                </a:cxn>
                <a:cxn ang="0">
                  <a:pos x="250" y="607"/>
                </a:cxn>
                <a:cxn ang="0">
                  <a:pos x="231" y="595"/>
                </a:cxn>
                <a:cxn ang="0">
                  <a:pos x="213" y="589"/>
                </a:cxn>
                <a:cxn ang="0">
                  <a:pos x="195" y="583"/>
                </a:cxn>
                <a:cxn ang="0">
                  <a:pos x="183" y="577"/>
                </a:cxn>
                <a:cxn ang="0">
                  <a:pos x="165" y="565"/>
                </a:cxn>
                <a:cxn ang="0">
                  <a:pos x="146" y="559"/>
                </a:cxn>
                <a:cxn ang="0">
                  <a:pos x="128" y="547"/>
                </a:cxn>
                <a:cxn ang="0">
                  <a:pos x="110" y="541"/>
                </a:cxn>
                <a:cxn ang="0">
                  <a:pos x="98" y="534"/>
                </a:cxn>
                <a:cxn ang="0">
                  <a:pos x="79" y="522"/>
                </a:cxn>
                <a:cxn ang="0">
                  <a:pos x="61" y="510"/>
                </a:cxn>
                <a:cxn ang="0">
                  <a:pos x="49" y="504"/>
                </a:cxn>
                <a:cxn ang="0">
                  <a:pos x="31" y="492"/>
                </a:cxn>
                <a:cxn ang="0">
                  <a:pos x="19" y="486"/>
                </a:cxn>
                <a:cxn ang="0">
                  <a:pos x="0" y="474"/>
                </a:cxn>
                <a:cxn ang="0">
                  <a:pos x="992" y="0"/>
                </a:cxn>
                <a:cxn ang="0">
                  <a:pos x="1059" y="741"/>
                </a:cxn>
              </a:cxnLst>
              <a:rect l="txL" t="txT" r="txR" b="txB"/>
              <a:pathLst>
                <a:path w="1059" h="741">
                  <a:moveTo>
                    <a:pt x="1059" y="741"/>
                  </a:moveTo>
                  <a:lnTo>
                    <a:pt x="1040" y="741"/>
                  </a:lnTo>
                  <a:lnTo>
                    <a:pt x="1016" y="741"/>
                  </a:lnTo>
                  <a:lnTo>
                    <a:pt x="992" y="741"/>
                  </a:lnTo>
                  <a:lnTo>
                    <a:pt x="973" y="741"/>
                  </a:lnTo>
                  <a:lnTo>
                    <a:pt x="949" y="741"/>
                  </a:lnTo>
                  <a:lnTo>
                    <a:pt x="925" y="741"/>
                  </a:lnTo>
                  <a:lnTo>
                    <a:pt x="900" y="735"/>
                  </a:lnTo>
                  <a:lnTo>
                    <a:pt x="882" y="735"/>
                  </a:lnTo>
                  <a:lnTo>
                    <a:pt x="858" y="735"/>
                  </a:lnTo>
                  <a:lnTo>
                    <a:pt x="833" y="735"/>
                  </a:lnTo>
                  <a:lnTo>
                    <a:pt x="815" y="735"/>
                  </a:lnTo>
                  <a:lnTo>
                    <a:pt x="791" y="729"/>
                  </a:lnTo>
                  <a:lnTo>
                    <a:pt x="767" y="729"/>
                  </a:lnTo>
                  <a:lnTo>
                    <a:pt x="748" y="729"/>
                  </a:lnTo>
                  <a:lnTo>
                    <a:pt x="724" y="723"/>
                  </a:lnTo>
                  <a:lnTo>
                    <a:pt x="700" y="723"/>
                  </a:lnTo>
                  <a:lnTo>
                    <a:pt x="681" y="717"/>
                  </a:lnTo>
                  <a:lnTo>
                    <a:pt x="657" y="717"/>
                  </a:lnTo>
                  <a:lnTo>
                    <a:pt x="639" y="711"/>
                  </a:lnTo>
                  <a:lnTo>
                    <a:pt x="615" y="705"/>
                  </a:lnTo>
                  <a:lnTo>
                    <a:pt x="596" y="705"/>
                  </a:lnTo>
                  <a:lnTo>
                    <a:pt x="572" y="698"/>
                  </a:lnTo>
                  <a:lnTo>
                    <a:pt x="554" y="692"/>
                  </a:lnTo>
                  <a:lnTo>
                    <a:pt x="529" y="692"/>
                  </a:lnTo>
                  <a:lnTo>
                    <a:pt x="511" y="686"/>
                  </a:lnTo>
                  <a:lnTo>
                    <a:pt x="487" y="680"/>
                  </a:lnTo>
                  <a:lnTo>
                    <a:pt x="469" y="674"/>
                  </a:lnTo>
                  <a:lnTo>
                    <a:pt x="469" y="674"/>
                  </a:lnTo>
                  <a:lnTo>
                    <a:pt x="444" y="668"/>
                  </a:lnTo>
                  <a:lnTo>
                    <a:pt x="426" y="662"/>
                  </a:lnTo>
                  <a:lnTo>
                    <a:pt x="408" y="656"/>
                  </a:lnTo>
                  <a:lnTo>
                    <a:pt x="383" y="650"/>
                  </a:lnTo>
                  <a:lnTo>
                    <a:pt x="365" y="644"/>
                  </a:lnTo>
                  <a:lnTo>
                    <a:pt x="347" y="638"/>
                  </a:lnTo>
                  <a:lnTo>
                    <a:pt x="329" y="632"/>
                  </a:lnTo>
                  <a:lnTo>
                    <a:pt x="310" y="626"/>
                  </a:lnTo>
                  <a:lnTo>
                    <a:pt x="292" y="620"/>
                  </a:lnTo>
                  <a:lnTo>
                    <a:pt x="268" y="613"/>
                  </a:lnTo>
                  <a:lnTo>
                    <a:pt x="250" y="607"/>
                  </a:lnTo>
                  <a:lnTo>
                    <a:pt x="231" y="595"/>
                  </a:lnTo>
                  <a:lnTo>
                    <a:pt x="213" y="589"/>
                  </a:lnTo>
                  <a:lnTo>
                    <a:pt x="195" y="583"/>
                  </a:lnTo>
                  <a:lnTo>
                    <a:pt x="183" y="577"/>
                  </a:lnTo>
                  <a:lnTo>
                    <a:pt x="165" y="565"/>
                  </a:lnTo>
                  <a:lnTo>
                    <a:pt x="146" y="559"/>
                  </a:lnTo>
                  <a:lnTo>
                    <a:pt x="128" y="547"/>
                  </a:lnTo>
                  <a:lnTo>
                    <a:pt x="110" y="541"/>
                  </a:lnTo>
                  <a:lnTo>
                    <a:pt x="98" y="534"/>
                  </a:lnTo>
                  <a:lnTo>
                    <a:pt x="79" y="522"/>
                  </a:lnTo>
                  <a:lnTo>
                    <a:pt x="61" y="510"/>
                  </a:lnTo>
                  <a:lnTo>
                    <a:pt x="49" y="504"/>
                  </a:lnTo>
                  <a:lnTo>
                    <a:pt x="31" y="492"/>
                  </a:lnTo>
                  <a:lnTo>
                    <a:pt x="19" y="486"/>
                  </a:lnTo>
                  <a:lnTo>
                    <a:pt x="0" y="474"/>
                  </a:lnTo>
                  <a:lnTo>
                    <a:pt x="992" y="0"/>
                  </a:lnTo>
                  <a:lnTo>
                    <a:pt x="1059" y="741"/>
                  </a:lnTo>
                  <a:close/>
                </a:path>
              </a:pathLst>
            </a:custGeom>
            <a:solidFill>
              <a:srgbClr val="808080"/>
            </a:solidFill>
            <a:ln w="9525" cap="flat" cmpd="sng">
              <a:solidFill>
                <a:srgbClr val="000000"/>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31766" name="Rectangle 21"/>
            <p:cNvSpPr/>
            <p:nvPr/>
          </p:nvSpPr>
          <p:spPr>
            <a:xfrm>
              <a:off x="259" y="1180"/>
              <a:ext cx="1192" cy="173"/>
            </a:xfrm>
            <a:prstGeom prst="rect">
              <a:avLst/>
            </a:prstGeom>
            <a:noFill/>
            <a:ln w="9525">
              <a:noFill/>
            </a:ln>
          </p:spPr>
          <p:txBody>
            <a:bodyPr lIns="0" tIns="0" rIns="0" bIns="0">
              <a:spAutoFit/>
            </a:bodyPr>
            <a:p>
              <a:r>
                <a:rPr lang="zh-CN" altLang="en-US" sz="1800" b="1" dirty="0">
                  <a:latin typeface="黑体" panose="02010609060101010101" pitchFamily="49" charset="-122"/>
                </a:rPr>
                <a:t>使用者便利的服务</a:t>
              </a:r>
              <a:endParaRPr lang="zh-CN" altLang="en-US" sz="1800" b="1" dirty="0">
                <a:latin typeface="Arial" panose="020B0604020202020204" pitchFamily="34" charset="0"/>
              </a:endParaRPr>
            </a:p>
          </p:txBody>
        </p:sp>
        <p:sp>
          <p:nvSpPr>
            <p:cNvPr id="31767" name="Rectangle 22"/>
            <p:cNvSpPr/>
            <p:nvPr/>
          </p:nvSpPr>
          <p:spPr>
            <a:xfrm>
              <a:off x="659" y="1361"/>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15.8%</a:t>
              </a:r>
              <a:endParaRPr lang="en-US" altLang="zh-CN" sz="1800" b="1" dirty="0">
                <a:latin typeface="Arial" panose="020B0604020202020204" pitchFamily="34" charset="0"/>
              </a:endParaRPr>
            </a:p>
          </p:txBody>
        </p:sp>
        <p:sp>
          <p:nvSpPr>
            <p:cNvPr id="31768" name="Rectangle 23"/>
            <p:cNvSpPr/>
            <p:nvPr/>
          </p:nvSpPr>
          <p:spPr>
            <a:xfrm>
              <a:off x="1663" y="2151"/>
              <a:ext cx="536"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服务质量</a:t>
              </a:r>
              <a:endParaRPr lang="zh-CN" altLang="en-US" sz="1800" b="1" dirty="0">
                <a:latin typeface="Arial" panose="020B0604020202020204" pitchFamily="34" charset="0"/>
              </a:endParaRPr>
            </a:p>
          </p:txBody>
        </p:sp>
        <p:sp>
          <p:nvSpPr>
            <p:cNvPr id="31769" name="Rectangle 24"/>
            <p:cNvSpPr/>
            <p:nvPr/>
          </p:nvSpPr>
          <p:spPr>
            <a:xfrm>
              <a:off x="1697" y="2290"/>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14.7%</a:t>
              </a:r>
              <a:endParaRPr lang="en-US" altLang="zh-CN" sz="1800" b="1" dirty="0">
                <a:latin typeface="Arial" panose="020B0604020202020204" pitchFamily="34" charset="0"/>
              </a:endParaRPr>
            </a:p>
          </p:txBody>
        </p:sp>
        <p:sp>
          <p:nvSpPr>
            <p:cNvPr id="31770" name="Rectangle 25"/>
            <p:cNvSpPr/>
            <p:nvPr/>
          </p:nvSpPr>
          <p:spPr>
            <a:xfrm>
              <a:off x="3352" y="2072"/>
              <a:ext cx="669"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服务后交车</a:t>
              </a:r>
              <a:endParaRPr lang="zh-CN" altLang="en-US" sz="1800" b="1" dirty="0">
                <a:latin typeface="Arial" panose="020B0604020202020204" pitchFamily="34" charset="0"/>
              </a:endParaRPr>
            </a:p>
          </p:txBody>
        </p:sp>
        <p:sp>
          <p:nvSpPr>
            <p:cNvPr id="31771" name="Rectangle 26"/>
            <p:cNvSpPr/>
            <p:nvPr/>
          </p:nvSpPr>
          <p:spPr>
            <a:xfrm>
              <a:off x="3471" y="2211"/>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15.4%</a:t>
              </a:r>
              <a:endParaRPr lang="en-US" altLang="zh-CN" sz="1800" b="1" dirty="0">
                <a:latin typeface="Arial" panose="020B0604020202020204" pitchFamily="34" charset="0"/>
              </a:endParaRPr>
            </a:p>
          </p:txBody>
        </p:sp>
        <p:sp>
          <p:nvSpPr>
            <p:cNvPr id="31772" name="Rectangle 27"/>
            <p:cNvSpPr/>
            <p:nvPr/>
          </p:nvSpPr>
          <p:spPr>
            <a:xfrm>
              <a:off x="4134" y="1403"/>
              <a:ext cx="536"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服务经历</a:t>
              </a:r>
              <a:endParaRPr lang="zh-CN" altLang="en-US" sz="1800" b="1" dirty="0">
                <a:latin typeface="Arial" panose="020B0604020202020204" pitchFamily="34" charset="0"/>
              </a:endParaRPr>
            </a:p>
          </p:txBody>
        </p:sp>
        <p:sp>
          <p:nvSpPr>
            <p:cNvPr id="31773" name="Rectangle 28"/>
            <p:cNvSpPr/>
            <p:nvPr/>
          </p:nvSpPr>
          <p:spPr>
            <a:xfrm>
              <a:off x="4192" y="1543"/>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12.1%</a:t>
              </a:r>
              <a:endParaRPr lang="en-US" altLang="zh-CN" sz="1800" b="1" dirty="0">
                <a:latin typeface="Arial" panose="020B0604020202020204" pitchFamily="34" charset="0"/>
              </a:endParaRPr>
            </a:p>
          </p:txBody>
        </p:sp>
        <p:sp>
          <p:nvSpPr>
            <p:cNvPr id="31774" name="Rectangle 29"/>
            <p:cNvSpPr/>
            <p:nvPr/>
          </p:nvSpPr>
          <p:spPr>
            <a:xfrm>
              <a:off x="2982" y="49"/>
              <a:ext cx="536"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服务启动</a:t>
              </a:r>
              <a:endParaRPr lang="zh-CN" altLang="en-US" sz="1800" b="1" dirty="0">
                <a:latin typeface="Arial" panose="020B0604020202020204" pitchFamily="34" charset="0"/>
              </a:endParaRPr>
            </a:p>
          </p:txBody>
        </p:sp>
        <p:sp>
          <p:nvSpPr>
            <p:cNvPr id="31775" name="Rectangle 30"/>
            <p:cNvSpPr/>
            <p:nvPr/>
          </p:nvSpPr>
          <p:spPr>
            <a:xfrm>
              <a:off x="3054" y="188"/>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10.2%</a:t>
              </a:r>
              <a:endParaRPr lang="en-US" altLang="zh-CN" sz="1800" b="1" dirty="0">
                <a:latin typeface="Arial" panose="020B0604020202020204" pitchFamily="34" charset="0"/>
              </a:endParaRPr>
            </a:p>
          </p:txBody>
        </p:sp>
        <p:sp>
          <p:nvSpPr>
            <p:cNvPr id="31776" name="Rectangle 31"/>
            <p:cNvSpPr/>
            <p:nvPr/>
          </p:nvSpPr>
          <p:spPr>
            <a:xfrm>
              <a:off x="3919" y="419"/>
              <a:ext cx="536"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服务顾问</a:t>
              </a:r>
              <a:endParaRPr lang="zh-CN" altLang="en-US" sz="1800" b="1" dirty="0">
                <a:latin typeface="Arial" panose="020B0604020202020204" pitchFamily="34" charset="0"/>
              </a:endParaRPr>
            </a:p>
          </p:txBody>
        </p:sp>
        <p:sp>
          <p:nvSpPr>
            <p:cNvPr id="31777" name="Rectangle 32"/>
            <p:cNvSpPr/>
            <p:nvPr/>
          </p:nvSpPr>
          <p:spPr>
            <a:xfrm>
              <a:off x="3965" y="559"/>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11.5%</a:t>
              </a:r>
              <a:endParaRPr lang="en-US" altLang="zh-CN" sz="1800" b="1" dirty="0">
                <a:latin typeface="Arial" panose="020B0604020202020204" pitchFamily="34" charset="0"/>
              </a:endParaRPr>
            </a:p>
          </p:txBody>
        </p:sp>
        <p:sp>
          <p:nvSpPr>
            <p:cNvPr id="31778" name="Rectangle 33"/>
            <p:cNvSpPr/>
            <p:nvPr/>
          </p:nvSpPr>
          <p:spPr>
            <a:xfrm>
              <a:off x="1365" y="170"/>
              <a:ext cx="536" cy="173"/>
            </a:xfrm>
            <a:prstGeom prst="rect">
              <a:avLst/>
            </a:prstGeom>
            <a:noFill/>
            <a:ln w="9525">
              <a:noFill/>
            </a:ln>
          </p:spPr>
          <p:txBody>
            <a:bodyPr wrap="none" lIns="0" tIns="0" rIns="0" bIns="0">
              <a:spAutoFit/>
            </a:bodyPr>
            <a:p>
              <a:r>
                <a:rPr lang="zh-CN" altLang="en-US" sz="1800" b="1" dirty="0">
                  <a:latin typeface="黑体" panose="02010609060101010101" pitchFamily="49" charset="-122"/>
                </a:rPr>
                <a:t>问题经历</a:t>
              </a:r>
              <a:endParaRPr lang="zh-CN" altLang="en-US" sz="1800" b="1" dirty="0">
                <a:latin typeface="Arial" panose="020B0604020202020204" pitchFamily="34" charset="0"/>
              </a:endParaRPr>
            </a:p>
          </p:txBody>
        </p:sp>
        <p:sp>
          <p:nvSpPr>
            <p:cNvPr id="31779" name="Rectangle 34"/>
            <p:cNvSpPr/>
            <p:nvPr/>
          </p:nvSpPr>
          <p:spPr>
            <a:xfrm>
              <a:off x="1422" y="310"/>
              <a:ext cx="456" cy="173"/>
            </a:xfrm>
            <a:prstGeom prst="rect">
              <a:avLst/>
            </a:prstGeom>
            <a:noFill/>
            <a:ln w="9525">
              <a:noFill/>
            </a:ln>
          </p:spPr>
          <p:txBody>
            <a:bodyPr wrap="none" lIns="0" tIns="0" rIns="0" bIns="0">
              <a:spAutoFit/>
            </a:bodyPr>
            <a:p>
              <a:r>
                <a:rPr lang="en-US" altLang="zh-CN" sz="1800" b="1" dirty="0">
                  <a:latin typeface="Tahoma" panose="020B0604030504040204" pitchFamily="34" charset="0"/>
                </a:rPr>
                <a:t>20.4%</a:t>
              </a:r>
              <a:endParaRPr lang="en-US" altLang="zh-CN" sz="1800" b="1" dirty="0">
                <a:latin typeface="Arial" panose="020B0604020202020204" pitchFamily="34" charset="0"/>
              </a:endParaRPr>
            </a:p>
          </p:txBody>
        </p:sp>
      </p:grpSp>
      <p:sp>
        <p:nvSpPr>
          <p:cNvPr id="20515" name="AutoShape 35"/>
          <p:cNvSpPr>
            <a:spLocks noChangeArrowheads="1"/>
          </p:cNvSpPr>
          <p:nvPr/>
        </p:nvSpPr>
        <p:spPr bwMode="auto">
          <a:xfrm>
            <a:off x="488950" y="836613"/>
            <a:ext cx="5148263"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CSI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53602" name="Group 2"/>
          <p:cNvGrpSpPr/>
          <p:nvPr/>
        </p:nvGrpSpPr>
        <p:grpSpPr>
          <a:xfrm>
            <a:off x="0" y="2947988"/>
            <a:ext cx="3797300" cy="3505200"/>
            <a:chOff x="0" y="0"/>
            <a:chExt cx="3787" cy="3478"/>
          </a:xfrm>
        </p:grpSpPr>
        <p:pic>
          <p:nvPicPr>
            <p:cNvPr id="153606" name="Picture 3" descr="A1056-SL1073"/>
            <p:cNvPicPr>
              <a:picLocks noChangeAspect="1"/>
            </p:cNvPicPr>
            <p:nvPr/>
          </p:nvPicPr>
          <p:blipFill>
            <a:blip r:embed="rId2"/>
            <a:stretch>
              <a:fillRect/>
            </a:stretch>
          </p:blipFill>
          <p:spPr>
            <a:xfrm>
              <a:off x="0" y="0"/>
              <a:ext cx="3787" cy="3478"/>
            </a:xfrm>
            <a:prstGeom prst="rect">
              <a:avLst/>
            </a:prstGeom>
            <a:noFill/>
            <a:ln w="9525">
              <a:noFill/>
            </a:ln>
          </p:spPr>
        </p:pic>
        <p:sp>
          <p:nvSpPr>
            <p:cNvPr id="153607" name="Text Box 4"/>
            <p:cNvSpPr txBox="1"/>
            <p:nvPr/>
          </p:nvSpPr>
          <p:spPr>
            <a:xfrm>
              <a:off x="1341" y="384"/>
              <a:ext cx="1367" cy="515"/>
            </a:xfrm>
            <a:prstGeom prst="rect">
              <a:avLst/>
            </a:prstGeom>
            <a:noFill/>
            <a:ln w="9525">
              <a:noFill/>
            </a:ln>
          </p:spPr>
          <p:txBody>
            <a:bodyPr>
              <a:spAutoFit/>
            </a:bodyPr>
            <a:p>
              <a:pPr algn="l">
                <a:spcBef>
                  <a:spcPct val="50000"/>
                </a:spcBef>
              </a:pPr>
              <a:r>
                <a:rPr lang="en-US" altLang="zh-CN" sz="2800" dirty="0">
                  <a:solidFill>
                    <a:srgbClr val="0066FF"/>
                  </a:solidFill>
                  <a:latin typeface="Arial" panose="020B0604020202020204" pitchFamily="34" charset="0"/>
                </a:rPr>
                <a:t>Why?</a:t>
              </a:r>
              <a:endParaRPr lang="en-US" altLang="zh-CN" sz="2800" dirty="0">
                <a:solidFill>
                  <a:srgbClr val="0066FF"/>
                </a:solidFill>
                <a:latin typeface="Arial" panose="020B0604020202020204" pitchFamily="34" charset="0"/>
              </a:endParaRPr>
            </a:p>
          </p:txBody>
        </p:sp>
      </p:grpSp>
      <p:sp>
        <p:nvSpPr>
          <p:cNvPr id="153603" name="Rectangle 5"/>
          <p:cNvSpPr/>
          <p:nvPr/>
        </p:nvSpPr>
        <p:spPr>
          <a:xfrm>
            <a:off x="438150" y="1196975"/>
            <a:ext cx="9555163" cy="1143000"/>
          </a:xfrm>
          <a:prstGeom prst="rect">
            <a:avLst/>
          </a:prstGeom>
          <a:noFill/>
          <a:ln w="9525">
            <a:noFill/>
          </a:ln>
        </p:spPr>
        <p:txBody>
          <a:bodyPr anchor="ctr" anchorCtr="0"/>
          <a:p>
            <a:pPr algn="l">
              <a:spcBef>
                <a:spcPct val="50000"/>
              </a:spcBef>
            </a:pPr>
            <a:r>
              <a:rPr lang="zh-CN" altLang="en-US" dirty="0">
                <a:solidFill>
                  <a:schemeClr val="tx2"/>
                </a:solidFill>
                <a:latin typeface="Arial Black" panose="020B0A04020102020204" pitchFamily="34" charset="0"/>
              </a:rPr>
              <a:t>不满的顾客不直接投诉？</a:t>
            </a:r>
            <a:endParaRPr lang="zh-CN" altLang="en-US" dirty="0">
              <a:solidFill>
                <a:schemeClr val="tx2"/>
              </a:solidFill>
              <a:latin typeface="Arial Black" panose="020B0A04020102020204" pitchFamily="34" charset="0"/>
            </a:endParaRPr>
          </a:p>
        </p:txBody>
      </p:sp>
      <p:sp>
        <p:nvSpPr>
          <p:cNvPr id="150534" name="Rectangle 6"/>
          <p:cNvSpPr/>
          <p:nvPr/>
        </p:nvSpPr>
        <p:spPr>
          <a:xfrm>
            <a:off x="3392488" y="2852738"/>
            <a:ext cx="6005512" cy="3197225"/>
          </a:xfrm>
          <a:prstGeom prst="rect">
            <a:avLst/>
          </a:prstGeom>
          <a:noFill/>
          <a:ln w="9525">
            <a:noFill/>
          </a:ln>
        </p:spPr>
        <p:txBody>
          <a:bodyPr>
            <a:spAutoFit/>
          </a:bodyPr>
          <a:p>
            <a:pPr marL="449580" indent="-449580" algn="l">
              <a:spcBef>
                <a:spcPct val="50000"/>
              </a:spcBef>
              <a:buFont typeface="Wingdings" panose="05000000000000000000" pitchFamily="2" charset="2"/>
              <a:buChar char="v"/>
            </a:pPr>
            <a:r>
              <a:rPr lang="zh-CN" altLang="en-US" sz="2400" b="1" dirty="0">
                <a:solidFill>
                  <a:srgbClr val="003399"/>
                </a:solidFill>
                <a:latin typeface="Arial" panose="020B0604020202020204" pitchFamily="34" charset="0"/>
              </a:rPr>
              <a:t>不知道</a:t>
            </a:r>
            <a:r>
              <a:rPr lang="en-US" altLang="zh-CN" sz="2400" b="1" dirty="0">
                <a:solidFill>
                  <a:srgbClr val="003399"/>
                </a:solidFill>
                <a:latin typeface="Arial" panose="020B0604020202020204" pitchFamily="34" charset="0"/>
              </a:rPr>
              <a:t>—  </a:t>
            </a:r>
            <a:r>
              <a:rPr lang="zh-CN" altLang="en-US" sz="2400" b="1" dirty="0">
                <a:solidFill>
                  <a:srgbClr val="003399"/>
                </a:solidFill>
                <a:latin typeface="Arial" panose="020B0604020202020204" pitchFamily="34" charset="0"/>
              </a:rPr>
              <a:t>如何去投诉？向谁投诉？</a:t>
            </a:r>
            <a:endParaRPr lang="zh-CN" altLang="en-US" sz="2400" b="1" dirty="0">
              <a:solidFill>
                <a:srgbClr val="003399"/>
              </a:solidFill>
              <a:latin typeface="Arial" panose="020B0604020202020204" pitchFamily="34" charset="0"/>
            </a:endParaRPr>
          </a:p>
          <a:p>
            <a:pPr marL="449580" indent="-449580" algn="l">
              <a:spcBef>
                <a:spcPct val="50000"/>
              </a:spcBef>
              <a:buFont typeface="Wingdings" panose="05000000000000000000" pitchFamily="2" charset="2"/>
              <a:buChar char="v"/>
            </a:pPr>
            <a:r>
              <a:rPr lang="zh-CN" altLang="en-US" sz="2400" b="1" dirty="0">
                <a:solidFill>
                  <a:srgbClr val="003399"/>
                </a:solidFill>
                <a:latin typeface="Arial" panose="020B0604020202020204" pitchFamily="34" charset="0"/>
              </a:rPr>
              <a:t>不值得</a:t>
            </a:r>
            <a:r>
              <a:rPr lang="en-US" altLang="zh-CN" sz="2400" b="1" dirty="0">
                <a:solidFill>
                  <a:srgbClr val="003399"/>
                </a:solidFill>
                <a:latin typeface="Arial" panose="020B0604020202020204" pitchFamily="34" charset="0"/>
              </a:rPr>
              <a:t>—  </a:t>
            </a:r>
            <a:r>
              <a:rPr lang="zh-CN" altLang="en-US" sz="2400" b="1" dirty="0">
                <a:solidFill>
                  <a:srgbClr val="003399"/>
                </a:solidFill>
                <a:latin typeface="Arial" panose="020B0604020202020204" pitchFamily="34" charset="0"/>
              </a:rPr>
              <a:t>花费时间和精力</a:t>
            </a:r>
            <a:endParaRPr lang="zh-CN" altLang="en-US" sz="2400" b="1" dirty="0">
              <a:solidFill>
                <a:srgbClr val="003399"/>
              </a:solidFill>
              <a:latin typeface="Arial" panose="020B0604020202020204" pitchFamily="34" charset="0"/>
            </a:endParaRPr>
          </a:p>
          <a:p>
            <a:pPr marL="449580" indent="-449580" algn="l">
              <a:spcBef>
                <a:spcPct val="50000"/>
              </a:spcBef>
              <a:buFont typeface="Wingdings" panose="05000000000000000000" pitchFamily="2" charset="2"/>
              <a:buChar char="v"/>
            </a:pPr>
            <a:r>
              <a:rPr lang="zh-CN" altLang="en-US" sz="2400" b="1" dirty="0">
                <a:solidFill>
                  <a:srgbClr val="003399"/>
                </a:solidFill>
                <a:latin typeface="Arial" panose="020B0604020202020204" pitchFamily="34" charset="0"/>
              </a:rPr>
              <a:t>没信心</a:t>
            </a:r>
            <a:r>
              <a:rPr lang="en-US" altLang="zh-CN" sz="2400" b="1" dirty="0">
                <a:solidFill>
                  <a:srgbClr val="003399"/>
                </a:solidFill>
                <a:latin typeface="Arial" panose="020B0604020202020204" pitchFamily="34" charset="0"/>
              </a:rPr>
              <a:t>—  </a:t>
            </a:r>
            <a:r>
              <a:rPr lang="zh-CN" altLang="en-US" sz="2400" b="1" dirty="0">
                <a:solidFill>
                  <a:srgbClr val="003399"/>
                </a:solidFill>
                <a:latin typeface="Arial" panose="020B0604020202020204" pitchFamily="34" charset="0"/>
              </a:rPr>
              <a:t>认为公司不会有反应</a:t>
            </a:r>
            <a:endParaRPr lang="zh-CN" altLang="en-US" sz="2400" b="1" dirty="0">
              <a:solidFill>
                <a:srgbClr val="003399"/>
              </a:solidFill>
              <a:latin typeface="Arial" panose="020B0604020202020204" pitchFamily="34" charset="0"/>
            </a:endParaRPr>
          </a:p>
          <a:p>
            <a:pPr marL="449580" indent="-449580" algn="l">
              <a:spcBef>
                <a:spcPct val="50000"/>
              </a:spcBef>
              <a:buFont typeface="Wingdings" panose="05000000000000000000" pitchFamily="2" charset="2"/>
              <a:buChar char="v"/>
            </a:pPr>
            <a:r>
              <a:rPr lang="zh-CN" altLang="en-US" sz="2400" b="1" dirty="0">
                <a:solidFill>
                  <a:srgbClr val="003399"/>
                </a:solidFill>
                <a:latin typeface="Arial" panose="020B0604020202020204" pitchFamily="34" charset="0"/>
              </a:rPr>
              <a:t>没胆量</a:t>
            </a:r>
            <a:r>
              <a:rPr lang="en-US" altLang="zh-CN" sz="2400" b="1" dirty="0">
                <a:solidFill>
                  <a:srgbClr val="003399"/>
                </a:solidFill>
                <a:latin typeface="Arial" panose="020B0604020202020204" pitchFamily="34" charset="0"/>
              </a:rPr>
              <a:t>—  </a:t>
            </a:r>
            <a:r>
              <a:rPr lang="zh-CN" altLang="en-US" sz="2400" b="1" dirty="0">
                <a:solidFill>
                  <a:srgbClr val="003399"/>
                </a:solidFill>
                <a:latin typeface="Arial" panose="020B0604020202020204" pitchFamily="34" charset="0"/>
              </a:rPr>
              <a:t>怕受到打击报复</a:t>
            </a:r>
            <a:endParaRPr lang="zh-CN" altLang="en-US" sz="2400" b="1" dirty="0">
              <a:solidFill>
                <a:srgbClr val="003399"/>
              </a:solidFill>
              <a:latin typeface="Arial" panose="020B0604020202020204" pitchFamily="34" charset="0"/>
            </a:endParaRPr>
          </a:p>
          <a:p>
            <a:pPr marL="449580" indent="-449580" algn="l">
              <a:spcBef>
                <a:spcPct val="50000"/>
              </a:spcBef>
              <a:buFont typeface="Wingdings" panose="05000000000000000000" pitchFamily="2" charset="2"/>
              <a:buChar char="v"/>
            </a:pPr>
            <a:r>
              <a:rPr lang="zh-CN" altLang="en-US" sz="2400" b="1" dirty="0">
                <a:solidFill>
                  <a:srgbClr val="003399"/>
                </a:solidFill>
                <a:latin typeface="Arial" panose="020B0604020202020204" pitchFamily="34" charset="0"/>
              </a:rPr>
              <a:t>没勇气</a:t>
            </a:r>
            <a:r>
              <a:rPr lang="en-US" altLang="zh-CN" sz="2400" b="1" dirty="0">
                <a:solidFill>
                  <a:srgbClr val="003399"/>
                </a:solidFill>
                <a:latin typeface="Arial" panose="020B0604020202020204" pitchFamily="34" charset="0"/>
              </a:rPr>
              <a:t>—  </a:t>
            </a:r>
            <a:r>
              <a:rPr lang="zh-CN" altLang="en-US" sz="2400" b="1" dirty="0">
                <a:solidFill>
                  <a:srgbClr val="003399"/>
                </a:solidFill>
                <a:latin typeface="Arial" panose="020B0604020202020204" pitchFamily="34" charset="0"/>
              </a:rPr>
              <a:t>不愿与必须承担错误的 </a:t>
            </a:r>
            <a:endParaRPr lang="zh-CN" altLang="en-US" sz="2400" b="1" dirty="0">
              <a:solidFill>
                <a:srgbClr val="003399"/>
              </a:solidFill>
              <a:latin typeface="Arial" panose="020B0604020202020204" pitchFamily="34" charset="0"/>
            </a:endParaRPr>
          </a:p>
          <a:p>
            <a:pPr marL="449580" indent="-449580" algn="l">
              <a:spcBef>
                <a:spcPct val="50000"/>
              </a:spcBef>
              <a:buFont typeface="Wingdings" panose="05000000000000000000" pitchFamily="2" charset="2"/>
            </a:pPr>
            <a:r>
              <a:rPr lang="zh-CN" altLang="en-US" sz="2400" b="1" dirty="0">
                <a:solidFill>
                  <a:srgbClr val="003399"/>
                </a:solidFill>
                <a:latin typeface="Arial" panose="020B0604020202020204" pitchFamily="34" charset="0"/>
              </a:rPr>
              <a:t>                       员工打交道</a:t>
            </a:r>
            <a:endParaRPr lang="zh-CN" altLang="en-US" sz="2400" b="1" dirty="0">
              <a:solidFill>
                <a:srgbClr val="003399"/>
              </a:solidFill>
              <a:latin typeface="Arial" panose="020B0604020202020204" pitchFamily="34" charset="0"/>
            </a:endParaRPr>
          </a:p>
        </p:txBody>
      </p:sp>
      <p:sp>
        <p:nvSpPr>
          <p:cNvPr id="153605" name="Rectangle 7"/>
          <p:cNvSpPr/>
          <p:nvPr/>
        </p:nvSpPr>
        <p:spPr>
          <a:xfrm>
            <a:off x="488950" y="836613"/>
            <a:ext cx="8915400" cy="519112"/>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4">
                                            <p:txEl>
                                              <p:charRg st="0" end="18"/>
                                            </p:txEl>
                                          </p:spTgt>
                                        </p:tgtEl>
                                        <p:attrNameLst>
                                          <p:attrName>style.visibility</p:attrName>
                                        </p:attrNameLst>
                                      </p:cBhvr>
                                      <p:to>
                                        <p:strVal val="visible"/>
                                      </p:to>
                                    </p:set>
                                    <p:anim calcmode="lin" valueType="num">
                                      <p:cBhvr additive="base">
                                        <p:cTn id="7" dur="500" fill="hold"/>
                                        <p:tgtEl>
                                          <p:spTgt spid="150534">
                                            <p:txEl>
                                              <p:charRg st="0" end="1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4">
                                            <p:txEl>
                                              <p:charRg st="0"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4">
                                            <p:txEl>
                                              <p:charRg st="18" end="32"/>
                                            </p:txEl>
                                          </p:spTgt>
                                        </p:tgtEl>
                                        <p:attrNameLst>
                                          <p:attrName>style.visibility</p:attrName>
                                        </p:attrNameLst>
                                      </p:cBhvr>
                                      <p:to>
                                        <p:strVal val="visible"/>
                                      </p:to>
                                    </p:set>
                                    <p:anim calcmode="lin" valueType="num">
                                      <p:cBhvr additive="base">
                                        <p:cTn id="13" dur="500" fill="hold"/>
                                        <p:tgtEl>
                                          <p:spTgt spid="150534">
                                            <p:txEl>
                                              <p:charRg st="18" end="3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4">
                                            <p:txEl>
                                              <p:charRg st="18" end="3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0534">
                                            <p:txEl>
                                              <p:charRg st="32" end="48"/>
                                            </p:txEl>
                                          </p:spTgt>
                                        </p:tgtEl>
                                        <p:attrNameLst>
                                          <p:attrName>style.visibility</p:attrName>
                                        </p:attrNameLst>
                                      </p:cBhvr>
                                      <p:to>
                                        <p:strVal val="visible"/>
                                      </p:to>
                                    </p:set>
                                    <p:anim calcmode="lin" valueType="num">
                                      <p:cBhvr additive="base">
                                        <p:cTn id="19" dur="500" fill="hold"/>
                                        <p:tgtEl>
                                          <p:spTgt spid="150534">
                                            <p:txEl>
                                              <p:charRg st="32" end="4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4">
                                            <p:txEl>
                                              <p:charRg st="32" end="4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0534">
                                            <p:txEl>
                                              <p:charRg st="48" end="62"/>
                                            </p:txEl>
                                          </p:spTgt>
                                        </p:tgtEl>
                                        <p:attrNameLst>
                                          <p:attrName>style.visibility</p:attrName>
                                        </p:attrNameLst>
                                      </p:cBhvr>
                                      <p:to>
                                        <p:strVal val="visible"/>
                                      </p:to>
                                    </p:set>
                                    <p:anim calcmode="lin" valueType="num">
                                      <p:cBhvr additive="base">
                                        <p:cTn id="25" dur="500" fill="hold"/>
                                        <p:tgtEl>
                                          <p:spTgt spid="150534">
                                            <p:txEl>
                                              <p:charRg st="48" end="6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4">
                                            <p:txEl>
                                              <p:charRg st="48" end="6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0534">
                                            <p:txEl>
                                              <p:charRg st="62" end="80"/>
                                            </p:txEl>
                                          </p:spTgt>
                                        </p:tgtEl>
                                        <p:attrNameLst>
                                          <p:attrName>style.visibility</p:attrName>
                                        </p:attrNameLst>
                                      </p:cBhvr>
                                      <p:to>
                                        <p:strVal val="visible"/>
                                      </p:to>
                                    </p:set>
                                    <p:anim calcmode="lin" valueType="num">
                                      <p:cBhvr additive="base">
                                        <p:cTn id="31" dur="500" fill="hold"/>
                                        <p:tgtEl>
                                          <p:spTgt spid="150534">
                                            <p:txEl>
                                              <p:charRg st="62" end="8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4">
                                            <p:txEl>
                                              <p:charRg st="62" end="8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0534">
                                            <p:txEl>
                                              <p:charRg st="80" end="109"/>
                                            </p:txEl>
                                          </p:spTgt>
                                        </p:tgtEl>
                                        <p:attrNameLst>
                                          <p:attrName>style.visibility</p:attrName>
                                        </p:attrNameLst>
                                      </p:cBhvr>
                                      <p:to>
                                        <p:strVal val="visible"/>
                                      </p:to>
                                    </p:set>
                                    <p:anim calcmode="lin" valueType="num">
                                      <p:cBhvr additive="base">
                                        <p:cTn id="35" dur="500" fill="hold"/>
                                        <p:tgtEl>
                                          <p:spTgt spid="150534">
                                            <p:txEl>
                                              <p:charRg st="80" end="10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0534">
                                            <p:txEl>
                                              <p:charRg st="80" end="10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1554" name="Text Box 2"/>
          <p:cNvSpPr txBox="1"/>
          <p:nvPr/>
        </p:nvSpPr>
        <p:spPr>
          <a:xfrm>
            <a:off x="2262188" y="2565400"/>
            <a:ext cx="5499100" cy="1336675"/>
          </a:xfrm>
          <a:prstGeom prst="rect">
            <a:avLst/>
          </a:prstGeom>
          <a:solidFill>
            <a:srgbClr val="EDF9A5"/>
          </a:solidFill>
          <a:ln w="9525" cap="flat" cmpd="sng">
            <a:solidFill>
              <a:schemeClr val="accent2"/>
            </a:solidFill>
            <a:prstDash val="solid"/>
            <a:miter/>
            <a:headEnd type="none" w="med" len="med"/>
            <a:tailEnd type="none" w="med" len="med"/>
          </a:ln>
        </p:spPr>
        <p:txBody>
          <a:bodyPr lIns="90000" tIns="46800" rIns="90000" bIns="46800" anchor="ctr" anchorCtr="1"/>
          <a:p>
            <a:pPr>
              <a:spcBef>
                <a:spcPct val="50000"/>
              </a:spcBef>
            </a:pPr>
            <a:r>
              <a:rPr lang="zh-CN" altLang="en-US" sz="2800" b="1" dirty="0">
                <a:latin typeface="Times New Roman" panose="02020603050405020304" pitchFamily="18" charset="0"/>
              </a:rPr>
              <a:t>解决引起抱怨的原因，</a:t>
            </a:r>
            <a:endParaRPr lang="zh-CN" altLang="en-US" sz="2800" b="1" dirty="0">
              <a:latin typeface="Times New Roman" panose="02020603050405020304" pitchFamily="18" charset="0"/>
            </a:endParaRPr>
          </a:p>
          <a:p>
            <a:pPr>
              <a:spcBef>
                <a:spcPct val="50000"/>
              </a:spcBef>
            </a:pPr>
            <a:r>
              <a:rPr lang="zh-CN" altLang="en-US" sz="2800" b="1" dirty="0">
                <a:latin typeface="Times New Roman" panose="02020603050405020304" pitchFamily="18" charset="0"/>
              </a:rPr>
              <a:t>而不仅仅是抱怨本身。</a:t>
            </a:r>
            <a:endParaRPr lang="zh-CN" altLang="en-US" sz="2800" b="1" dirty="0">
              <a:latin typeface="Times New Roman" panose="02020603050405020304" pitchFamily="18" charset="0"/>
            </a:endParaRPr>
          </a:p>
        </p:txBody>
      </p:sp>
      <p:pic>
        <p:nvPicPr>
          <p:cNvPr id="154627" name="Picture 3" descr="CD019-SL0413"/>
          <p:cNvPicPr>
            <a:picLocks noChangeAspect="1"/>
          </p:cNvPicPr>
          <p:nvPr/>
        </p:nvPicPr>
        <p:blipFill>
          <a:blip r:embed="rId2"/>
          <a:stretch>
            <a:fillRect/>
          </a:stretch>
        </p:blipFill>
        <p:spPr>
          <a:xfrm>
            <a:off x="3990975" y="3621088"/>
            <a:ext cx="2043113" cy="3255962"/>
          </a:xfrm>
          <a:prstGeom prst="rect">
            <a:avLst/>
          </a:prstGeom>
          <a:noFill/>
          <a:ln w="9525">
            <a:noFill/>
          </a:ln>
        </p:spPr>
      </p:pic>
      <p:sp>
        <p:nvSpPr>
          <p:cNvPr id="151556" name="Rectangle 4"/>
          <p:cNvSpPr/>
          <p:nvPr/>
        </p:nvSpPr>
        <p:spPr>
          <a:xfrm>
            <a:off x="488950" y="1341438"/>
            <a:ext cx="6630988" cy="792162"/>
          </a:xfrm>
          <a:prstGeom prst="rect">
            <a:avLst/>
          </a:prstGeom>
          <a:noFill/>
          <a:ln w="9525">
            <a:noFill/>
          </a:ln>
        </p:spPr>
        <p:txBody>
          <a:bodyPr anchor="ctr" anchorCtr="0"/>
          <a:p>
            <a:pPr>
              <a:spcBef>
                <a:spcPct val="50000"/>
              </a:spcBef>
            </a:pPr>
            <a:r>
              <a:rPr lang="zh-CN" altLang="en-US" dirty="0">
                <a:solidFill>
                  <a:schemeClr val="tx2"/>
                </a:solidFill>
                <a:latin typeface="Arial Black" panose="020B0A04020102020204" pitchFamily="34" charset="0"/>
              </a:rPr>
              <a:t>处理客户抱怨投诉的实质</a:t>
            </a:r>
            <a:endParaRPr lang="zh-CN" altLang="en-US" dirty="0">
              <a:solidFill>
                <a:schemeClr val="tx2"/>
              </a:solidFill>
              <a:latin typeface="Arial Black" panose="020B0A04020102020204" pitchFamily="34" charset="0"/>
            </a:endParaRPr>
          </a:p>
        </p:txBody>
      </p:sp>
      <p:sp>
        <p:nvSpPr>
          <p:cNvPr id="154629"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抱怨与投诉概论</a:t>
            </a:r>
            <a:endParaRPr lang="zh-CN" altLang="en-US" sz="28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additive="base">
                                        <p:cTn id="7" dur="500" fill="hold"/>
                                        <p:tgtEl>
                                          <p:spTgt spid="151556"/>
                                        </p:tgtEl>
                                        <p:attrNameLst>
                                          <p:attrName>ppt_x</p:attrName>
                                        </p:attrNameLst>
                                      </p:cBhvr>
                                      <p:tavLst>
                                        <p:tav tm="0">
                                          <p:val>
                                            <p:strVal val="#ppt_x"/>
                                          </p:val>
                                        </p:tav>
                                        <p:tav tm="100000">
                                          <p:val>
                                            <p:strVal val="#ppt_x"/>
                                          </p:val>
                                        </p:tav>
                                      </p:tavLst>
                                    </p:anim>
                                    <p:anim calcmode="lin" valueType="num">
                                      <p:cBhvr additive="base">
                                        <p:cTn id="8"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4"/>
                                        </p:tgtEl>
                                        <p:attrNameLst>
                                          <p:attrName>style.visibility</p:attrName>
                                        </p:attrNameLst>
                                      </p:cBhvr>
                                      <p:to>
                                        <p:strVal val="visible"/>
                                      </p:to>
                                    </p:set>
                                    <p:anim calcmode="lin" valueType="num">
                                      <p:cBhvr additive="base">
                                        <p:cTn id="13" dur="500" fill="hold"/>
                                        <p:tgtEl>
                                          <p:spTgt spid="151554"/>
                                        </p:tgtEl>
                                        <p:attrNameLst>
                                          <p:attrName>ppt_x</p:attrName>
                                        </p:attrNameLst>
                                      </p:cBhvr>
                                      <p:tavLst>
                                        <p:tav tm="0">
                                          <p:val>
                                            <p:strVal val="#ppt_x"/>
                                          </p:val>
                                        </p:tav>
                                        <p:tav tm="100000">
                                          <p:val>
                                            <p:strVal val="#ppt_x"/>
                                          </p:val>
                                        </p:tav>
                                      </p:tavLst>
                                    </p:anim>
                                    <p:anim calcmode="lin" valueType="num">
                                      <p:cBhvr additive="base">
                                        <p:cTn id="14" dur="500" fill="hold"/>
                                        <p:tgtEl>
                                          <p:spTgt spid="151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bldLvl="0" animBg="1"/>
      <p:bldP spid="151556" grpId="0" bldLvl="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52578" name="Group 2"/>
          <p:cNvGraphicFramePr>
            <a:graphicFrameLocks noGrp="1"/>
          </p:cNvGraphicFramePr>
          <p:nvPr>
            <p:ph sz="half" idx="4294967295"/>
          </p:nvPr>
        </p:nvGraphicFramePr>
        <p:xfrm>
          <a:off x="776288" y="1917700"/>
          <a:ext cx="8785225" cy="914400"/>
        </p:xfrm>
        <a:graphic>
          <a:graphicData uri="http://schemas.openxmlformats.org/drawingml/2006/table">
            <a:tbl>
              <a:tblPr/>
              <a:tblGrid>
                <a:gridCol w="4035425"/>
                <a:gridCol w="47498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禁忌</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993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正确方法</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9933">
                        <a:alpha val="50000"/>
                      </a:srgb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立刻与客户摆道理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先听，后讲</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155661" name="Text Box 13"/>
          <p:cNvSpPr txBox="1"/>
          <p:nvPr/>
        </p:nvSpPr>
        <p:spPr>
          <a:xfrm>
            <a:off x="488950" y="1268413"/>
            <a:ext cx="8420100" cy="579437"/>
          </a:xfrm>
          <a:prstGeom prst="rect">
            <a:avLst/>
          </a:prstGeom>
          <a:noFill/>
          <a:ln w="9525">
            <a:noFill/>
          </a:ln>
        </p:spPr>
        <p:txBody>
          <a:bodyPr>
            <a:spAutoFit/>
          </a:bodyPr>
          <a:p>
            <a:pPr algn="l">
              <a:spcBef>
                <a:spcPct val="50000"/>
              </a:spcBef>
            </a:pPr>
            <a:r>
              <a:rPr lang="zh-CN" altLang="en-US" sz="3200" dirty="0">
                <a:latin typeface="黑体" panose="02010609060101010101" pitchFamily="49" charset="-122"/>
              </a:rPr>
              <a:t>抱怨投诉处理的禁忌</a:t>
            </a:r>
            <a:endParaRPr lang="zh-CN" altLang="en-US" sz="3200" dirty="0">
              <a:latin typeface="黑体" panose="02010609060101010101" pitchFamily="49" charset="-122"/>
            </a:endParaRPr>
          </a:p>
        </p:txBody>
      </p:sp>
      <p:sp>
        <p:nvSpPr>
          <p:cNvPr id="155662" name="Rectangle 14"/>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抱怨与投诉处理技巧</a:t>
            </a:r>
            <a:endParaRPr lang="zh-CN" altLang="en-US" sz="2800" dirty="0">
              <a:solidFill>
                <a:srgbClr val="FF0000"/>
              </a:solidFill>
              <a:latin typeface="Arial" panose="020B0604020202020204" pitchFamily="34" charset="0"/>
            </a:endParaRPr>
          </a:p>
        </p:txBody>
      </p:sp>
      <p:graphicFrame>
        <p:nvGraphicFramePr>
          <p:cNvPr id="152591" name="Group 15"/>
          <p:cNvGraphicFramePr>
            <a:graphicFrameLocks noGrp="1"/>
          </p:cNvGraphicFramePr>
          <p:nvPr/>
        </p:nvGraphicFramePr>
        <p:xfrm>
          <a:off x="776288" y="2852738"/>
          <a:ext cx="8785225" cy="457200"/>
        </p:xfrm>
        <a:graphic>
          <a:graphicData uri="http://schemas.openxmlformats.org/drawingml/2006/table">
            <a:tbl>
              <a:tblPr/>
              <a:tblGrid>
                <a:gridCol w="4035425"/>
                <a:gridCol w="4749800"/>
              </a:tblGrid>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急于得出结论</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先解释，不要直接得出结论</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r>
            </a:tbl>
          </a:graphicData>
        </a:graphic>
      </p:graphicFrame>
      <p:graphicFrame>
        <p:nvGraphicFramePr>
          <p:cNvPr id="152599" name="Group 23"/>
          <p:cNvGraphicFramePr>
            <a:graphicFrameLocks noGrp="1"/>
          </p:cNvGraphicFramePr>
          <p:nvPr/>
        </p:nvGraphicFramePr>
        <p:xfrm>
          <a:off x="776288" y="3284538"/>
          <a:ext cx="8810625" cy="457200"/>
        </p:xfrm>
        <a:graphic>
          <a:graphicData uri="http://schemas.openxmlformats.org/drawingml/2006/table">
            <a:tbl>
              <a:tblPr/>
              <a:tblGrid>
                <a:gridCol w="4060825"/>
                <a:gridCol w="4749800"/>
              </a:tblGrid>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一味的道歉</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道歉不是办法，解决问题是关键</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graphicFrame>
        <p:nvGraphicFramePr>
          <p:cNvPr id="152607" name="Group 31"/>
          <p:cNvGraphicFramePr>
            <a:graphicFrameLocks noGrp="1"/>
          </p:cNvGraphicFramePr>
          <p:nvPr/>
        </p:nvGraphicFramePr>
        <p:xfrm>
          <a:off x="784225" y="3717925"/>
          <a:ext cx="8777288" cy="457200"/>
        </p:xfrm>
        <a:graphic>
          <a:graphicData uri="http://schemas.openxmlformats.org/drawingml/2006/table">
            <a:tbl>
              <a:tblPr/>
              <a:tblGrid>
                <a:gridCol w="4027488"/>
                <a:gridCol w="4749800"/>
              </a:tblGrid>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言行不一，缺乏诚意</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说到做到</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r>
            </a:tbl>
          </a:graphicData>
        </a:graphic>
      </p:graphicFrame>
      <p:graphicFrame>
        <p:nvGraphicFramePr>
          <p:cNvPr id="152615" name="Group 39"/>
          <p:cNvGraphicFramePr>
            <a:graphicFrameLocks noGrp="1"/>
          </p:cNvGraphicFramePr>
          <p:nvPr/>
        </p:nvGraphicFramePr>
        <p:xfrm>
          <a:off x="776288" y="4149725"/>
          <a:ext cx="8785225" cy="457200"/>
        </p:xfrm>
        <a:graphic>
          <a:graphicData uri="http://schemas.openxmlformats.org/drawingml/2006/table">
            <a:tbl>
              <a:tblPr/>
              <a:tblGrid>
                <a:gridCol w="4035425"/>
                <a:gridCol w="4749800"/>
              </a:tblGrid>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这是常有的事</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不要让顾客认为这是普遍性</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graphicFrame>
        <p:nvGraphicFramePr>
          <p:cNvPr id="152623" name="Group 47"/>
          <p:cNvGraphicFramePr>
            <a:graphicFrameLocks noGrp="1"/>
          </p:cNvGraphicFramePr>
          <p:nvPr/>
        </p:nvGraphicFramePr>
        <p:xfrm>
          <a:off x="787400" y="4581525"/>
          <a:ext cx="8772525" cy="1189038"/>
        </p:xfrm>
        <a:graphic>
          <a:graphicData uri="http://schemas.openxmlformats.org/drawingml/2006/table">
            <a:tbl>
              <a:tblPr/>
              <a:tblGrid>
                <a:gridCol w="4025900"/>
                <a:gridCol w="4746625"/>
              </a:tblGrid>
              <a:tr h="1189038">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这个价位，出点小毛病，很正常。你要知道，一分价钱，一分货物</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无论什么车的用户，我们都提供同样优质的服务</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CCFFCC">
                        <a:alpha val="5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591"/>
                                        </p:tgtEl>
                                        <p:attrNameLst>
                                          <p:attrName>style.visibility</p:attrName>
                                        </p:attrNameLst>
                                      </p:cBhvr>
                                      <p:to>
                                        <p:strVal val="visible"/>
                                      </p:to>
                                    </p:set>
                                    <p:anim calcmode="lin" valueType="num">
                                      <p:cBhvr additive="base">
                                        <p:cTn id="13" dur="500" fill="hold"/>
                                        <p:tgtEl>
                                          <p:spTgt spid="152591"/>
                                        </p:tgtEl>
                                        <p:attrNameLst>
                                          <p:attrName>ppt_x</p:attrName>
                                        </p:attrNameLst>
                                      </p:cBhvr>
                                      <p:tavLst>
                                        <p:tav tm="0">
                                          <p:val>
                                            <p:strVal val="#ppt_x"/>
                                          </p:val>
                                        </p:tav>
                                        <p:tav tm="100000">
                                          <p:val>
                                            <p:strVal val="#ppt_x"/>
                                          </p:val>
                                        </p:tav>
                                      </p:tavLst>
                                    </p:anim>
                                    <p:anim calcmode="lin" valueType="num">
                                      <p:cBhvr additive="base">
                                        <p:cTn id="14" dur="500" fill="hold"/>
                                        <p:tgtEl>
                                          <p:spTgt spid="1525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599"/>
                                        </p:tgtEl>
                                        <p:attrNameLst>
                                          <p:attrName>style.visibility</p:attrName>
                                        </p:attrNameLst>
                                      </p:cBhvr>
                                      <p:to>
                                        <p:strVal val="visible"/>
                                      </p:to>
                                    </p:set>
                                    <p:anim calcmode="lin" valueType="num">
                                      <p:cBhvr additive="base">
                                        <p:cTn id="19" dur="500" fill="hold"/>
                                        <p:tgtEl>
                                          <p:spTgt spid="152599"/>
                                        </p:tgtEl>
                                        <p:attrNameLst>
                                          <p:attrName>ppt_x</p:attrName>
                                        </p:attrNameLst>
                                      </p:cBhvr>
                                      <p:tavLst>
                                        <p:tav tm="0">
                                          <p:val>
                                            <p:strVal val="#ppt_x"/>
                                          </p:val>
                                        </p:tav>
                                        <p:tav tm="100000">
                                          <p:val>
                                            <p:strVal val="#ppt_x"/>
                                          </p:val>
                                        </p:tav>
                                      </p:tavLst>
                                    </p:anim>
                                    <p:anim calcmode="lin" valueType="num">
                                      <p:cBhvr additive="base">
                                        <p:cTn id="20" dur="500" fill="hold"/>
                                        <p:tgtEl>
                                          <p:spTgt spid="1525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2607"/>
                                        </p:tgtEl>
                                        <p:attrNameLst>
                                          <p:attrName>style.visibility</p:attrName>
                                        </p:attrNameLst>
                                      </p:cBhvr>
                                      <p:to>
                                        <p:strVal val="visible"/>
                                      </p:to>
                                    </p:set>
                                    <p:anim calcmode="lin" valueType="num">
                                      <p:cBhvr additive="base">
                                        <p:cTn id="25" dur="500" fill="hold"/>
                                        <p:tgtEl>
                                          <p:spTgt spid="152607"/>
                                        </p:tgtEl>
                                        <p:attrNameLst>
                                          <p:attrName>ppt_x</p:attrName>
                                        </p:attrNameLst>
                                      </p:cBhvr>
                                      <p:tavLst>
                                        <p:tav tm="0">
                                          <p:val>
                                            <p:strVal val="#ppt_x"/>
                                          </p:val>
                                        </p:tav>
                                        <p:tav tm="100000">
                                          <p:val>
                                            <p:strVal val="#ppt_x"/>
                                          </p:val>
                                        </p:tav>
                                      </p:tavLst>
                                    </p:anim>
                                    <p:anim calcmode="lin" valueType="num">
                                      <p:cBhvr additive="base">
                                        <p:cTn id="26" dur="500" fill="hold"/>
                                        <p:tgtEl>
                                          <p:spTgt spid="1526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2615"/>
                                        </p:tgtEl>
                                        <p:attrNameLst>
                                          <p:attrName>style.visibility</p:attrName>
                                        </p:attrNameLst>
                                      </p:cBhvr>
                                      <p:to>
                                        <p:strVal val="visible"/>
                                      </p:to>
                                    </p:set>
                                    <p:anim calcmode="lin" valueType="num">
                                      <p:cBhvr additive="base">
                                        <p:cTn id="31" dur="500" fill="hold"/>
                                        <p:tgtEl>
                                          <p:spTgt spid="152615"/>
                                        </p:tgtEl>
                                        <p:attrNameLst>
                                          <p:attrName>ppt_x</p:attrName>
                                        </p:attrNameLst>
                                      </p:cBhvr>
                                      <p:tavLst>
                                        <p:tav tm="0">
                                          <p:val>
                                            <p:strVal val="#ppt_x"/>
                                          </p:val>
                                        </p:tav>
                                        <p:tav tm="100000">
                                          <p:val>
                                            <p:strVal val="#ppt_x"/>
                                          </p:val>
                                        </p:tav>
                                      </p:tavLst>
                                    </p:anim>
                                    <p:anim calcmode="lin" valueType="num">
                                      <p:cBhvr additive="base">
                                        <p:cTn id="32" dur="500" fill="hold"/>
                                        <p:tgtEl>
                                          <p:spTgt spid="1526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623"/>
                                        </p:tgtEl>
                                        <p:attrNameLst>
                                          <p:attrName>style.visibility</p:attrName>
                                        </p:attrNameLst>
                                      </p:cBhvr>
                                      <p:to>
                                        <p:strVal val="visible"/>
                                      </p:to>
                                    </p:set>
                                    <p:anim calcmode="lin" valueType="num">
                                      <p:cBhvr additive="base">
                                        <p:cTn id="37" dur="500" fill="hold"/>
                                        <p:tgtEl>
                                          <p:spTgt spid="152623"/>
                                        </p:tgtEl>
                                        <p:attrNameLst>
                                          <p:attrName>ppt_x</p:attrName>
                                        </p:attrNameLst>
                                      </p:cBhvr>
                                      <p:tavLst>
                                        <p:tav tm="0">
                                          <p:val>
                                            <p:strVal val="#ppt_x"/>
                                          </p:val>
                                        </p:tav>
                                        <p:tav tm="100000">
                                          <p:val>
                                            <p:strVal val="#ppt_x"/>
                                          </p:val>
                                        </p:tav>
                                      </p:tavLst>
                                    </p:anim>
                                    <p:anim calcmode="lin" valueType="num">
                                      <p:cBhvr additive="base">
                                        <p:cTn id="38" dur="500" fill="hold"/>
                                        <p:tgtEl>
                                          <p:spTgt spid="152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53602" name="Group 2"/>
          <p:cNvGraphicFramePr>
            <a:graphicFrameLocks noGrp="1"/>
          </p:cNvGraphicFramePr>
          <p:nvPr>
            <p:ph sz="quarter" idx="4294967295"/>
          </p:nvPr>
        </p:nvGraphicFramePr>
        <p:xfrm>
          <a:off x="523875" y="2149475"/>
          <a:ext cx="8894763" cy="914400"/>
        </p:xfrm>
        <a:graphic>
          <a:graphicData uri="http://schemas.openxmlformats.org/drawingml/2006/table">
            <a:tbl>
              <a:tblPr/>
              <a:tblGrid>
                <a:gridCol w="4557713"/>
                <a:gridCol w="4337050"/>
              </a:tblGrid>
              <a:tr h="4524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禁忌</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993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正确方法</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FF9933">
                        <a:alpha val="50000"/>
                      </a:srgb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绝对不可能</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不要用如此武断的口气</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r>
            </a:tbl>
          </a:graphicData>
        </a:graphic>
      </p:graphicFrame>
      <p:graphicFrame>
        <p:nvGraphicFramePr>
          <p:cNvPr id="153613" name="Group 13"/>
          <p:cNvGraphicFramePr>
            <a:graphicFrameLocks noGrp="1"/>
          </p:cNvGraphicFramePr>
          <p:nvPr>
            <p:ph sz="quarter" idx="4294967295"/>
          </p:nvPr>
        </p:nvGraphicFramePr>
        <p:xfrm>
          <a:off x="523875" y="3106738"/>
          <a:ext cx="8886825" cy="671513"/>
        </p:xfrm>
        <a:graphic>
          <a:graphicData uri="http://schemas.openxmlformats.org/drawingml/2006/table">
            <a:tbl>
              <a:tblPr/>
              <a:tblGrid>
                <a:gridCol w="4559300"/>
                <a:gridCol w="4327525"/>
              </a:tblGrid>
              <a:tr h="671513">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信息沟通不及时</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及时沟通信息</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graphicFrame>
        <p:nvGraphicFramePr>
          <p:cNvPr id="153621" name="Group 21"/>
          <p:cNvGraphicFramePr>
            <a:graphicFrameLocks noGrp="1"/>
          </p:cNvGraphicFramePr>
          <p:nvPr>
            <p:ph sz="quarter" idx="4294967295"/>
          </p:nvPr>
        </p:nvGraphicFramePr>
        <p:xfrm>
          <a:off x="488950" y="3783013"/>
          <a:ext cx="8929688" cy="1293813"/>
        </p:xfrm>
        <a:graphic>
          <a:graphicData uri="http://schemas.openxmlformats.org/drawingml/2006/table">
            <a:tbl>
              <a:tblPr/>
              <a:tblGrid>
                <a:gridCol w="4618038"/>
                <a:gridCol w="4311650"/>
              </a:tblGrid>
              <a:tr h="4699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这个我们不清楚，你去问别人吧</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chemeClr val="bg1">
                        <a:alpha val="50000"/>
                      </a:schemeClr>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为了您能够得到更准确的答复，您最好和</a:t>
                      </a:r>
                      <a:r>
                        <a:rPr kumimoji="0" lang="en-US" altLang="zh-CN"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a:t>
                      </a: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联系</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chemeClr val="bg1">
                        <a:alpha val="50000"/>
                      </a:schemeClr>
                    </a:solidFill>
                  </a:tcPr>
                </a:tc>
              </a:tr>
              <a:tr h="823913">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这个不是我们负责的，你问别的部门吧</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chemeClr val="bg1">
                        <a:alpha val="50000"/>
                      </a:schemeClr>
                    </a:solidFill>
                  </a:tcPr>
                </a:tc>
                <a:tc vMerge="1">
                  <a:tcPr/>
                </a:tc>
              </a:tr>
            </a:tbl>
          </a:graphicData>
        </a:graphic>
      </p:graphicFrame>
      <p:sp>
        <p:nvSpPr>
          <p:cNvPr id="156703" name="Rectangle 31"/>
          <p:cNvSpPr/>
          <p:nvPr>
            <p:ph type="title" sz="quarter"/>
          </p:nvPr>
        </p:nvSpPr>
        <p:spPr>
          <a:xfrm>
            <a:off x="488950" y="1771650"/>
            <a:ext cx="8915400" cy="576263"/>
          </a:xfrm>
          <a:noFill/>
          <a:ln>
            <a:noFill/>
          </a:ln>
        </p:spPr>
        <p:txBody>
          <a:bodyPr anchor="ctr" anchorCtr="0"/>
          <a:p>
            <a:pPr algn="l" eaLnBrk="1" hangingPunct="1"/>
            <a:r>
              <a:rPr lang="zh-CN" altLang="en-US" sz="3200" dirty="0">
                <a:latin typeface="黑体" panose="02010609060101010101" pitchFamily="49" charset="-122"/>
              </a:rPr>
              <a:t>抱怨投诉处理的禁忌</a:t>
            </a:r>
            <a:br>
              <a:rPr lang="zh-CN" altLang="en-US" sz="3200" dirty="0">
                <a:latin typeface="黑体" panose="02010609060101010101" pitchFamily="49" charset="-122"/>
              </a:rPr>
            </a:br>
            <a:endParaRPr lang="zh-CN" altLang="en-US" sz="4000" dirty="0"/>
          </a:p>
        </p:txBody>
      </p:sp>
      <p:sp>
        <p:nvSpPr>
          <p:cNvPr id="156704" name="Rectangle 32"/>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FF0000"/>
                </a:solidFill>
                <a:latin typeface="Arial" panose="020B0604020202020204" pitchFamily="34" charset="0"/>
              </a:rPr>
              <a:t>抱怨与投诉处理技巧</a:t>
            </a:r>
            <a:endParaRPr lang="zh-CN" altLang="en-US" sz="2800" dirty="0">
              <a:solidFill>
                <a:srgbClr val="FF0000"/>
              </a:solidFill>
              <a:latin typeface="Arial" panose="020B0604020202020204" pitchFamily="34" charset="0"/>
            </a:endParaRPr>
          </a:p>
        </p:txBody>
      </p:sp>
      <p:graphicFrame>
        <p:nvGraphicFramePr>
          <p:cNvPr id="153633" name="Group 33"/>
          <p:cNvGraphicFramePr>
            <a:graphicFrameLocks noGrp="1"/>
          </p:cNvGraphicFramePr>
          <p:nvPr>
            <p:ph sz="quarter" idx="4294967295"/>
          </p:nvPr>
        </p:nvGraphicFramePr>
        <p:xfrm>
          <a:off x="488950" y="5076825"/>
          <a:ext cx="8893175" cy="822325"/>
        </p:xfrm>
        <a:graphic>
          <a:graphicData uri="http://schemas.openxmlformats.org/drawingml/2006/table">
            <a:tbl>
              <a:tblPr/>
              <a:tblGrid>
                <a:gridCol w="4594225"/>
                <a:gridCol w="4298950"/>
              </a:tblGrid>
              <a:tr h="8223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公司的规定就是这样的</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为了您的车辆的良好的使用，所以公司制定了这样的规则</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r>
            </a:tbl>
          </a:graphicData>
        </a:graphic>
      </p:graphicFrame>
      <p:graphicFrame>
        <p:nvGraphicFramePr>
          <p:cNvPr id="153641" name="Group 41"/>
          <p:cNvGraphicFramePr>
            <a:graphicFrameLocks noGrp="1"/>
          </p:cNvGraphicFramePr>
          <p:nvPr/>
        </p:nvGraphicFramePr>
        <p:xfrm>
          <a:off x="488950" y="5940425"/>
          <a:ext cx="8929688" cy="512763"/>
        </p:xfrm>
        <a:graphic>
          <a:graphicData uri="http://schemas.openxmlformats.org/drawingml/2006/table">
            <a:tbl>
              <a:tblPr/>
              <a:tblGrid>
                <a:gridCol w="4608513"/>
                <a:gridCol w="4321175"/>
              </a:tblGrid>
              <a:tr h="512763">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知之为知之，不知为不知</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确认了准确信息再回复用户</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a:noFill/>
                    </a:lnTlToBr>
                    <a:lnBlToTr>
                      <a:noFill/>
                    </a:lnBlToTr>
                    <a:solidFill>
                      <a:srgbClr val="99CCFF">
                        <a:alpha val="5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13"/>
                                        </p:tgtEl>
                                        <p:attrNameLst>
                                          <p:attrName>style.visibility</p:attrName>
                                        </p:attrNameLst>
                                      </p:cBhvr>
                                      <p:to>
                                        <p:strVal val="visible"/>
                                      </p:to>
                                    </p:set>
                                    <p:anim calcmode="lin" valueType="num">
                                      <p:cBhvr additive="base">
                                        <p:cTn id="13" dur="500" fill="hold"/>
                                        <p:tgtEl>
                                          <p:spTgt spid="153613"/>
                                        </p:tgtEl>
                                        <p:attrNameLst>
                                          <p:attrName>ppt_x</p:attrName>
                                        </p:attrNameLst>
                                      </p:cBhvr>
                                      <p:tavLst>
                                        <p:tav tm="0">
                                          <p:val>
                                            <p:strVal val="#ppt_x"/>
                                          </p:val>
                                        </p:tav>
                                        <p:tav tm="100000">
                                          <p:val>
                                            <p:strVal val="#ppt_x"/>
                                          </p:val>
                                        </p:tav>
                                      </p:tavLst>
                                    </p:anim>
                                    <p:anim calcmode="lin" valueType="num">
                                      <p:cBhvr additive="base">
                                        <p:cTn id="14" dur="500" fill="hold"/>
                                        <p:tgtEl>
                                          <p:spTgt spid="1536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1"/>
                                        </p:tgtEl>
                                        <p:attrNameLst>
                                          <p:attrName>style.visibility</p:attrName>
                                        </p:attrNameLst>
                                      </p:cBhvr>
                                      <p:to>
                                        <p:strVal val="visible"/>
                                      </p:to>
                                    </p:set>
                                    <p:anim calcmode="lin" valueType="num">
                                      <p:cBhvr additive="base">
                                        <p:cTn id="19" dur="500" fill="hold"/>
                                        <p:tgtEl>
                                          <p:spTgt spid="153621"/>
                                        </p:tgtEl>
                                        <p:attrNameLst>
                                          <p:attrName>ppt_x</p:attrName>
                                        </p:attrNameLst>
                                      </p:cBhvr>
                                      <p:tavLst>
                                        <p:tav tm="0">
                                          <p:val>
                                            <p:strVal val="#ppt_x"/>
                                          </p:val>
                                        </p:tav>
                                        <p:tav tm="100000">
                                          <p:val>
                                            <p:strVal val="#ppt_x"/>
                                          </p:val>
                                        </p:tav>
                                      </p:tavLst>
                                    </p:anim>
                                    <p:anim calcmode="lin" valueType="num">
                                      <p:cBhvr additive="base">
                                        <p:cTn id="20" dur="500" fill="hold"/>
                                        <p:tgtEl>
                                          <p:spTgt spid="1536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3"/>
                                        </p:tgtEl>
                                        <p:attrNameLst>
                                          <p:attrName>style.visibility</p:attrName>
                                        </p:attrNameLst>
                                      </p:cBhvr>
                                      <p:to>
                                        <p:strVal val="visible"/>
                                      </p:to>
                                    </p:set>
                                    <p:anim calcmode="lin" valueType="num">
                                      <p:cBhvr additive="base">
                                        <p:cTn id="25" dur="500" fill="hold"/>
                                        <p:tgtEl>
                                          <p:spTgt spid="153633"/>
                                        </p:tgtEl>
                                        <p:attrNameLst>
                                          <p:attrName>ppt_x</p:attrName>
                                        </p:attrNameLst>
                                      </p:cBhvr>
                                      <p:tavLst>
                                        <p:tav tm="0">
                                          <p:val>
                                            <p:strVal val="#ppt_x"/>
                                          </p:val>
                                        </p:tav>
                                        <p:tav tm="100000">
                                          <p:val>
                                            <p:strVal val="#ppt_x"/>
                                          </p:val>
                                        </p:tav>
                                      </p:tavLst>
                                    </p:anim>
                                    <p:anim calcmode="lin" valueType="num">
                                      <p:cBhvr additive="base">
                                        <p:cTn id="26" dur="500" fill="hold"/>
                                        <p:tgtEl>
                                          <p:spTgt spid="1536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41"/>
                                        </p:tgtEl>
                                        <p:attrNameLst>
                                          <p:attrName>style.visibility</p:attrName>
                                        </p:attrNameLst>
                                      </p:cBhvr>
                                      <p:to>
                                        <p:strVal val="visible"/>
                                      </p:to>
                                    </p:set>
                                    <p:anim calcmode="lin" valueType="num">
                                      <p:cBhvr additive="base">
                                        <p:cTn id="31" dur="500" fill="hold"/>
                                        <p:tgtEl>
                                          <p:spTgt spid="153641"/>
                                        </p:tgtEl>
                                        <p:attrNameLst>
                                          <p:attrName>ppt_x</p:attrName>
                                        </p:attrNameLst>
                                      </p:cBhvr>
                                      <p:tavLst>
                                        <p:tav tm="0">
                                          <p:val>
                                            <p:strVal val="#ppt_x"/>
                                          </p:val>
                                        </p:tav>
                                        <p:tav tm="100000">
                                          <p:val>
                                            <p:strVal val="#ppt_x"/>
                                          </p:val>
                                        </p:tav>
                                      </p:tavLst>
                                    </p:anim>
                                    <p:anim calcmode="lin" valueType="num">
                                      <p:cBhvr additive="base">
                                        <p:cTn id="32" dur="500" fill="hold"/>
                                        <p:tgtEl>
                                          <p:spTgt spid="153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4626" name="Rectangle 2"/>
          <p:cNvSpPr/>
          <p:nvPr/>
        </p:nvSpPr>
        <p:spPr>
          <a:xfrm>
            <a:off x="5048250" y="6037263"/>
            <a:ext cx="2971800" cy="436562"/>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pPr marL="457200" indent="-457200">
              <a:lnSpc>
                <a:spcPct val="110000"/>
              </a:lnSpc>
              <a:spcBef>
                <a:spcPct val="50000"/>
              </a:spcBef>
              <a:spcAft>
                <a:spcPct val="60000"/>
              </a:spcAft>
              <a:buSzPct val="75000"/>
              <a:buFont typeface="Wingdings" panose="05000000000000000000" pitchFamily="2" charset="2"/>
            </a:pPr>
            <a:r>
              <a:rPr lang="zh-CN" altLang="en-US" sz="2000" dirty="0">
                <a:latin typeface="Arial" panose="020B0604020202020204" pitchFamily="34" charset="0"/>
              </a:rPr>
              <a:t>跟踪确认</a:t>
            </a:r>
            <a:endParaRPr lang="zh-CN" altLang="en-US" sz="2000" dirty="0">
              <a:latin typeface="Arial" panose="020B0604020202020204" pitchFamily="34" charset="0"/>
            </a:endParaRPr>
          </a:p>
        </p:txBody>
      </p:sp>
      <p:sp>
        <p:nvSpPr>
          <p:cNvPr id="154627" name="Rectangle 3"/>
          <p:cNvSpPr/>
          <p:nvPr/>
        </p:nvSpPr>
        <p:spPr>
          <a:xfrm>
            <a:off x="5048250" y="5351463"/>
            <a:ext cx="2971800" cy="436562"/>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pPr marL="457200" indent="-457200">
              <a:lnSpc>
                <a:spcPct val="110000"/>
              </a:lnSpc>
              <a:spcBef>
                <a:spcPct val="50000"/>
              </a:spcBef>
              <a:spcAft>
                <a:spcPct val="60000"/>
              </a:spcAft>
              <a:buSzPct val="75000"/>
              <a:buFont typeface="Wingdings" panose="05000000000000000000" pitchFamily="2" charset="2"/>
            </a:pPr>
            <a:r>
              <a:rPr lang="zh-CN" altLang="en-US" sz="2000" dirty="0">
                <a:latin typeface="Arial" panose="020B0604020202020204" pitchFamily="34" charset="0"/>
              </a:rPr>
              <a:t>感谢客户</a:t>
            </a:r>
            <a:endParaRPr lang="zh-CN" altLang="en-US" sz="2000" dirty="0">
              <a:latin typeface="Arial" panose="020B0604020202020204" pitchFamily="34" charset="0"/>
            </a:endParaRPr>
          </a:p>
        </p:txBody>
      </p:sp>
      <p:sp>
        <p:nvSpPr>
          <p:cNvPr id="154628" name="Rectangle 4"/>
          <p:cNvSpPr/>
          <p:nvPr/>
        </p:nvSpPr>
        <p:spPr>
          <a:xfrm>
            <a:off x="5048250" y="4772025"/>
            <a:ext cx="2971800" cy="406400"/>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r>
              <a:rPr lang="zh-CN" altLang="en-US" sz="2000" dirty="0">
                <a:latin typeface="Arial" panose="020B0604020202020204" pitchFamily="34" charset="0"/>
              </a:rPr>
              <a:t>解释将采取的行动</a:t>
            </a:r>
            <a:endParaRPr lang="zh-CN" altLang="en-US" sz="2000" dirty="0">
              <a:latin typeface="Arial" panose="020B0604020202020204" pitchFamily="34" charset="0"/>
            </a:endParaRPr>
          </a:p>
        </p:txBody>
      </p:sp>
      <p:sp>
        <p:nvSpPr>
          <p:cNvPr id="154629" name="Rectangle 5"/>
          <p:cNvSpPr/>
          <p:nvPr/>
        </p:nvSpPr>
        <p:spPr>
          <a:xfrm>
            <a:off x="5048250" y="4132263"/>
            <a:ext cx="2971800" cy="436562"/>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pPr marL="457200" indent="-457200">
              <a:lnSpc>
                <a:spcPct val="110000"/>
              </a:lnSpc>
              <a:spcBef>
                <a:spcPct val="50000"/>
              </a:spcBef>
              <a:spcAft>
                <a:spcPct val="60000"/>
              </a:spcAft>
              <a:buSzPct val="75000"/>
              <a:buFont typeface="Wingdings" panose="05000000000000000000" pitchFamily="2" charset="2"/>
            </a:pPr>
            <a:r>
              <a:rPr lang="zh-CN" altLang="en-US" sz="2000" dirty="0">
                <a:latin typeface="Arial" panose="020B0604020202020204" pitchFamily="34" charset="0"/>
              </a:rPr>
              <a:t>表示歉意</a:t>
            </a:r>
            <a:endParaRPr lang="zh-CN" altLang="en-US" sz="2000" dirty="0">
              <a:latin typeface="Arial" panose="020B0604020202020204" pitchFamily="34" charset="0"/>
            </a:endParaRPr>
          </a:p>
        </p:txBody>
      </p:sp>
      <p:sp>
        <p:nvSpPr>
          <p:cNvPr id="154630" name="Rectangle 6"/>
          <p:cNvSpPr/>
          <p:nvPr/>
        </p:nvSpPr>
        <p:spPr>
          <a:xfrm>
            <a:off x="5048250" y="3552825"/>
            <a:ext cx="2971800" cy="406400"/>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r>
              <a:rPr lang="zh-CN" altLang="en-US" sz="2000" dirty="0">
                <a:latin typeface="Arial" panose="020B0604020202020204" pitchFamily="34" charset="0"/>
              </a:rPr>
              <a:t>确认抱怨内容</a:t>
            </a:r>
            <a:endParaRPr lang="zh-CN" altLang="en-US" sz="2000" dirty="0">
              <a:latin typeface="Arial" panose="020B0604020202020204" pitchFamily="34" charset="0"/>
            </a:endParaRPr>
          </a:p>
        </p:txBody>
      </p:sp>
      <p:sp>
        <p:nvSpPr>
          <p:cNvPr id="154631" name="Rectangle 7"/>
          <p:cNvSpPr/>
          <p:nvPr/>
        </p:nvSpPr>
        <p:spPr>
          <a:xfrm>
            <a:off x="5048250" y="2989263"/>
            <a:ext cx="2971800" cy="436562"/>
          </a:xfrm>
          <a:prstGeom prst="rect">
            <a:avLst/>
          </a:prstGeom>
          <a:noFill/>
          <a:ln w="9525" cap="flat" cmpd="sng">
            <a:solidFill>
              <a:schemeClr val="accent2"/>
            </a:solidFill>
            <a:prstDash val="solid"/>
            <a:miter/>
            <a:headEnd type="none" w="med" len="med"/>
            <a:tailEnd type="none" w="med" len="med"/>
          </a:ln>
        </p:spPr>
        <p:txBody>
          <a:bodyPr lIns="90000" tIns="46800" rIns="90000" bIns="46800">
            <a:spAutoFit/>
          </a:bodyPr>
          <a:p>
            <a:pPr marL="457200" indent="-457200">
              <a:lnSpc>
                <a:spcPct val="110000"/>
              </a:lnSpc>
              <a:spcBef>
                <a:spcPct val="50000"/>
              </a:spcBef>
              <a:spcAft>
                <a:spcPct val="60000"/>
              </a:spcAft>
              <a:buSzPct val="75000"/>
              <a:buFont typeface="Wingdings" panose="05000000000000000000" pitchFamily="2" charset="2"/>
            </a:pPr>
            <a:r>
              <a:rPr lang="zh-CN" altLang="en-US" sz="2000" dirty="0">
                <a:latin typeface="Arial" panose="020B0604020202020204" pitchFamily="34" charset="0"/>
              </a:rPr>
              <a:t>认真倾听并表达同情</a:t>
            </a:r>
            <a:endParaRPr lang="zh-CN" altLang="en-US" sz="2000" dirty="0">
              <a:latin typeface="Arial" panose="020B0604020202020204" pitchFamily="34" charset="0"/>
            </a:endParaRPr>
          </a:p>
        </p:txBody>
      </p:sp>
      <p:pic>
        <p:nvPicPr>
          <p:cNvPr id="157704" name="Picture 8" descr="CD033-SL0726"/>
          <p:cNvPicPr>
            <a:picLocks noChangeAspect="1"/>
          </p:cNvPicPr>
          <p:nvPr/>
        </p:nvPicPr>
        <p:blipFill>
          <a:blip r:embed="rId2"/>
          <a:stretch>
            <a:fillRect/>
          </a:stretch>
        </p:blipFill>
        <p:spPr>
          <a:xfrm>
            <a:off x="993775" y="2420938"/>
            <a:ext cx="3143250" cy="4191000"/>
          </a:xfrm>
          <a:prstGeom prst="rect">
            <a:avLst/>
          </a:prstGeom>
          <a:noFill/>
          <a:ln w="9525">
            <a:noFill/>
          </a:ln>
        </p:spPr>
      </p:pic>
      <p:sp>
        <p:nvSpPr>
          <p:cNvPr id="157705" name="Text Box 9"/>
          <p:cNvSpPr txBox="1"/>
          <p:nvPr/>
        </p:nvSpPr>
        <p:spPr>
          <a:xfrm>
            <a:off x="3644900" y="2425700"/>
            <a:ext cx="330200" cy="366713"/>
          </a:xfrm>
          <a:prstGeom prst="rect">
            <a:avLst/>
          </a:prstGeom>
          <a:noFill/>
          <a:ln w="9525">
            <a:noFill/>
          </a:ln>
        </p:spPr>
        <p:txBody>
          <a:bodyPr lIns="90000" tIns="46800" rIns="90000" bIns="46800">
            <a:spAutoFit/>
          </a:bodyPr>
          <a:p>
            <a:pPr algn="l">
              <a:spcBef>
                <a:spcPct val="50000"/>
              </a:spcBef>
            </a:pPr>
            <a:r>
              <a:rPr lang="en-US" altLang="zh-CN" sz="1800" b="1" dirty="0">
                <a:latin typeface="Arial" panose="020B0604020202020204" pitchFamily="34" charset="0"/>
              </a:rPr>
              <a:t>1</a:t>
            </a:r>
            <a:endParaRPr lang="en-US" altLang="zh-CN" sz="1800" b="1" dirty="0">
              <a:latin typeface="Arial" panose="020B0604020202020204" pitchFamily="34" charset="0"/>
            </a:endParaRPr>
          </a:p>
        </p:txBody>
      </p:sp>
      <p:sp>
        <p:nvSpPr>
          <p:cNvPr id="157706" name="Text Box 10"/>
          <p:cNvSpPr txBox="1"/>
          <p:nvPr/>
        </p:nvSpPr>
        <p:spPr>
          <a:xfrm>
            <a:off x="3644900" y="2882900"/>
            <a:ext cx="330200" cy="366713"/>
          </a:xfrm>
          <a:prstGeom prst="rect">
            <a:avLst/>
          </a:prstGeom>
          <a:noFill/>
          <a:ln w="9525">
            <a:noFill/>
          </a:ln>
        </p:spPr>
        <p:txBody>
          <a:bodyPr lIns="90000" tIns="46800" rIns="90000" bIns="46800">
            <a:spAutoFit/>
          </a:bodyPr>
          <a:p>
            <a:pPr>
              <a:spcBef>
                <a:spcPct val="50000"/>
              </a:spcBef>
            </a:pPr>
            <a:r>
              <a:rPr lang="en-US" altLang="zh-CN" sz="1800" b="1" dirty="0">
                <a:latin typeface="Arial" panose="020B0604020202020204" pitchFamily="34" charset="0"/>
              </a:rPr>
              <a:t>2</a:t>
            </a:r>
            <a:endParaRPr lang="en-US" altLang="zh-CN" sz="1800" b="1" dirty="0">
              <a:latin typeface="Arial" panose="020B0604020202020204" pitchFamily="34" charset="0"/>
            </a:endParaRPr>
          </a:p>
        </p:txBody>
      </p:sp>
      <p:sp>
        <p:nvSpPr>
          <p:cNvPr id="157707" name="Text Box 11"/>
          <p:cNvSpPr txBox="1"/>
          <p:nvPr/>
        </p:nvSpPr>
        <p:spPr>
          <a:xfrm>
            <a:off x="3644900" y="3340100"/>
            <a:ext cx="330200" cy="366713"/>
          </a:xfrm>
          <a:prstGeom prst="rect">
            <a:avLst/>
          </a:prstGeom>
          <a:noFill/>
          <a:ln w="9525">
            <a:noFill/>
          </a:ln>
        </p:spPr>
        <p:txBody>
          <a:bodyPr lIns="90000" tIns="46800" rIns="90000" bIns="46800">
            <a:spAutoFit/>
          </a:bodyPr>
          <a:p>
            <a:pPr>
              <a:spcBef>
                <a:spcPct val="50000"/>
              </a:spcBef>
            </a:pPr>
            <a:r>
              <a:rPr lang="en-US" altLang="zh-CN" sz="1800" b="1" dirty="0">
                <a:latin typeface="Arial" panose="020B0604020202020204" pitchFamily="34" charset="0"/>
              </a:rPr>
              <a:t>3</a:t>
            </a:r>
            <a:endParaRPr lang="en-US" altLang="zh-CN" sz="1800" b="1" dirty="0">
              <a:latin typeface="Arial" panose="020B0604020202020204" pitchFamily="34" charset="0"/>
            </a:endParaRPr>
          </a:p>
        </p:txBody>
      </p:sp>
      <p:sp>
        <p:nvSpPr>
          <p:cNvPr id="157708" name="Text Box 12"/>
          <p:cNvSpPr txBox="1"/>
          <p:nvPr/>
        </p:nvSpPr>
        <p:spPr>
          <a:xfrm>
            <a:off x="3644900" y="3873500"/>
            <a:ext cx="330200" cy="366713"/>
          </a:xfrm>
          <a:prstGeom prst="rect">
            <a:avLst/>
          </a:prstGeom>
          <a:noFill/>
          <a:ln w="9525">
            <a:noFill/>
          </a:ln>
        </p:spPr>
        <p:txBody>
          <a:bodyPr lIns="90000" tIns="46800" rIns="90000" bIns="46800">
            <a:spAutoFit/>
          </a:bodyPr>
          <a:p>
            <a:pPr algn="l">
              <a:spcBef>
                <a:spcPct val="50000"/>
              </a:spcBef>
            </a:pPr>
            <a:r>
              <a:rPr lang="en-US" altLang="zh-CN" sz="1800" b="1" dirty="0">
                <a:latin typeface="Arial" panose="020B0604020202020204" pitchFamily="34" charset="0"/>
              </a:rPr>
              <a:t>4</a:t>
            </a:r>
            <a:endParaRPr lang="en-US" altLang="zh-CN" sz="1800" b="1" dirty="0">
              <a:latin typeface="Arial" panose="020B0604020202020204" pitchFamily="34" charset="0"/>
            </a:endParaRPr>
          </a:p>
        </p:txBody>
      </p:sp>
      <p:sp>
        <p:nvSpPr>
          <p:cNvPr id="157709" name="Text Box 13"/>
          <p:cNvSpPr txBox="1"/>
          <p:nvPr/>
        </p:nvSpPr>
        <p:spPr>
          <a:xfrm>
            <a:off x="3644900" y="4330700"/>
            <a:ext cx="330200" cy="366713"/>
          </a:xfrm>
          <a:prstGeom prst="rect">
            <a:avLst/>
          </a:prstGeom>
          <a:noFill/>
          <a:ln w="9525">
            <a:noFill/>
          </a:ln>
        </p:spPr>
        <p:txBody>
          <a:bodyPr lIns="90000" tIns="46800" rIns="90000" bIns="46800">
            <a:spAutoFit/>
          </a:bodyPr>
          <a:p>
            <a:pPr>
              <a:spcBef>
                <a:spcPct val="50000"/>
              </a:spcBef>
            </a:pPr>
            <a:r>
              <a:rPr lang="en-US" altLang="zh-CN" sz="1800" b="1" dirty="0">
                <a:latin typeface="Arial" panose="020B0604020202020204" pitchFamily="34" charset="0"/>
              </a:rPr>
              <a:t>5</a:t>
            </a:r>
            <a:endParaRPr lang="en-US" altLang="zh-CN" sz="1800" b="1" dirty="0">
              <a:latin typeface="Arial" panose="020B0604020202020204" pitchFamily="34" charset="0"/>
            </a:endParaRPr>
          </a:p>
        </p:txBody>
      </p:sp>
      <p:sp>
        <p:nvSpPr>
          <p:cNvPr id="157710" name="Text Box 14"/>
          <p:cNvSpPr txBox="1"/>
          <p:nvPr/>
        </p:nvSpPr>
        <p:spPr>
          <a:xfrm>
            <a:off x="3644900" y="4787900"/>
            <a:ext cx="330200" cy="366713"/>
          </a:xfrm>
          <a:prstGeom prst="rect">
            <a:avLst/>
          </a:prstGeom>
          <a:noFill/>
          <a:ln w="9525">
            <a:noFill/>
          </a:ln>
        </p:spPr>
        <p:txBody>
          <a:bodyPr lIns="90000" tIns="46800" rIns="90000" bIns="46800">
            <a:spAutoFit/>
          </a:bodyPr>
          <a:p>
            <a:pPr>
              <a:spcBef>
                <a:spcPct val="50000"/>
              </a:spcBef>
            </a:pPr>
            <a:r>
              <a:rPr lang="en-US" altLang="zh-CN" sz="1800" b="1" dirty="0">
                <a:latin typeface="Arial" panose="020B0604020202020204" pitchFamily="34" charset="0"/>
              </a:rPr>
              <a:t>6</a:t>
            </a:r>
            <a:endParaRPr lang="en-US" altLang="zh-CN" sz="1800" b="1" dirty="0">
              <a:latin typeface="Arial" panose="020B0604020202020204" pitchFamily="34" charset="0"/>
            </a:endParaRPr>
          </a:p>
        </p:txBody>
      </p:sp>
      <p:cxnSp>
        <p:nvCxnSpPr>
          <p:cNvPr id="157711" name="AutoShape 15"/>
          <p:cNvCxnSpPr>
            <a:stCxn id="157705" idx="3"/>
            <a:endCxn id="154631" idx="1"/>
          </p:cNvCxnSpPr>
          <p:nvPr/>
        </p:nvCxnSpPr>
        <p:spPr>
          <a:xfrm>
            <a:off x="3975100" y="2609850"/>
            <a:ext cx="1073150" cy="598488"/>
          </a:xfrm>
          <a:prstGeom prst="straightConnector1">
            <a:avLst/>
          </a:prstGeom>
          <a:ln w="9525" cap="flat" cmpd="sng">
            <a:solidFill>
              <a:srgbClr val="0000FF"/>
            </a:solidFill>
            <a:prstDash val="solid"/>
            <a:headEnd type="none" w="med" len="med"/>
            <a:tailEnd type="none" w="med" len="med"/>
          </a:ln>
        </p:spPr>
      </p:cxnSp>
      <p:cxnSp>
        <p:nvCxnSpPr>
          <p:cNvPr id="157712" name="AutoShape 16"/>
          <p:cNvCxnSpPr>
            <a:stCxn id="157706" idx="3"/>
            <a:endCxn id="154630" idx="1"/>
          </p:cNvCxnSpPr>
          <p:nvPr/>
        </p:nvCxnSpPr>
        <p:spPr>
          <a:xfrm>
            <a:off x="3975100" y="3067050"/>
            <a:ext cx="1073150" cy="688975"/>
          </a:xfrm>
          <a:prstGeom prst="straightConnector1">
            <a:avLst/>
          </a:prstGeom>
          <a:ln w="9525" cap="flat" cmpd="sng">
            <a:solidFill>
              <a:srgbClr val="0000FF"/>
            </a:solidFill>
            <a:prstDash val="solid"/>
            <a:headEnd type="none" w="med" len="med"/>
            <a:tailEnd type="none" w="med" len="med"/>
          </a:ln>
        </p:spPr>
      </p:cxnSp>
      <p:cxnSp>
        <p:nvCxnSpPr>
          <p:cNvPr id="157713" name="AutoShape 17"/>
          <p:cNvCxnSpPr>
            <a:stCxn id="157707" idx="3"/>
            <a:endCxn id="154629" idx="1"/>
          </p:cNvCxnSpPr>
          <p:nvPr/>
        </p:nvCxnSpPr>
        <p:spPr>
          <a:xfrm>
            <a:off x="3975100" y="3524250"/>
            <a:ext cx="1073150" cy="827088"/>
          </a:xfrm>
          <a:prstGeom prst="straightConnector1">
            <a:avLst/>
          </a:prstGeom>
          <a:ln w="9525" cap="flat" cmpd="sng">
            <a:solidFill>
              <a:srgbClr val="0000FF"/>
            </a:solidFill>
            <a:prstDash val="solid"/>
            <a:headEnd type="none" w="med" len="med"/>
            <a:tailEnd type="none" w="med" len="med"/>
          </a:ln>
        </p:spPr>
      </p:cxnSp>
      <p:cxnSp>
        <p:nvCxnSpPr>
          <p:cNvPr id="157714" name="AutoShape 18"/>
          <p:cNvCxnSpPr>
            <a:stCxn id="157708" idx="3"/>
            <a:endCxn id="154628" idx="1"/>
          </p:cNvCxnSpPr>
          <p:nvPr/>
        </p:nvCxnSpPr>
        <p:spPr>
          <a:xfrm>
            <a:off x="3975100" y="4057650"/>
            <a:ext cx="1073150" cy="917575"/>
          </a:xfrm>
          <a:prstGeom prst="straightConnector1">
            <a:avLst/>
          </a:prstGeom>
          <a:ln w="9525" cap="flat" cmpd="sng">
            <a:solidFill>
              <a:srgbClr val="0000FF"/>
            </a:solidFill>
            <a:prstDash val="solid"/>
            <a:headEnd type="none" w="med" len="med"/>
            <a:tailEnd type="none" w="med" len="med"/>
          </a:ln>
        </p:spPr>
      </p:cxnSp>
      <p:cxnSp>
        <p:nvCxnSpPr>
          <p:cNvPr id="157715" name="AutoShape 19"/>
          <p:cNvCxnSpPr>
            <a:stCxn id="157709" idx="3"/>
            <a:endCxn id="154627" idx="1"/>
          </p:cNvCxnSpPr>
          <p:nvPr/>
        </p:nvCxnSpPr>
        <p:spPr>
          <a:xfrm>
            <a:off x="3975100" y="4514850"/>
            <a:ext cx="1073150" cy="1055688"/>
          </a:xfrm>
          <a:prstGeom prst="straightConnector1">
            <a:avLst/>
          </a:prstGeom>
          <a:ln w="9525" cap="flat" cmpd="sng">
            <a:solidFill>
              <a:srgbClr val="0000FF"/>
            </a:solidFill>
            <a:prstDash val="solid"/>
            <a:headEnd type="none" w="med" len="med"/>
            <a:tailEnd type="none" w="med" len="med"/>
          </a:ln>
        </p:spPr>
      </p:cxnSp>
      <p:cxnSp>
        <p:nvCxnSpPr>
          <p:cNvPr id="157716" name="AutoShape 20"/>
          <p:cNvCxnSpPr>
            <a:stCxn id="157710" idx="3"/>
            <a:endCxn id="154626" idx="1"/>
          </p:cNvCxnSpPr>
          <p:nvPr/>
        </p:nvCxnSpPr>
        <p:spPr>
          <a:xfrm>
            <a:off x="3975100" y="4972050"/>
            <a:ext cx="1073150" cy="1284288"/>
          </a:xfrm>
          <a:prstGeom prst="straightConnector1">
            <a:avLst/>
          </a:prstGeom>
          <a:ln w="9525" cap="flat" cmpd="sng">
            <a:solidFill>
              <a:srgbClr val="0000FF"/>
            </a:solidFill>
            <a:prstDash val="solid"/>
            <a:headEnd type="none" w="med" len="med"/>
            <a:tailEnd type="none" w="med" len="med"/>
          </a:ln>
        </p:spPr>
      </p:cxnSp>
      <p:sp>
        <p:nvSpPr>
          <p:cNvPr id="157717" name="Rectangle 21"/>
          <p:cNvSpPr/>
          <p:nvPr/>
        </p:nvSpPr>
        <p:spPr>
          <a:xfrm>
            <a:off x="403225" y="1557338"/>
            <a:ext cx="9013825" cy="792162"/>
          </a:xfrm>
          <a:prstGeom prst="rect">
            <a:avLst/>
          </a:prstGeom>
          <a:noFill/>
          <a:ln w="9525">
            <a:noFill/>
          </a:ln>
        </p:spPr>
        <p:txBody>
          <a:bodyPr anchor="ctr" anchorCtr="0"/>
          <a:p>
            <a:pPr algn="l">
              <a:spcBef>
                <a:spcPct val="50000"/>
              </a:spcBef>
            </a:pPr>
            <a:r>
              <a:rPr lang="zh-CN" altLang="en-US" dirty="0">
                <a:solidFill>
                  <a:schemeClr val="tx2"/>
                </a:solidFill>
                <a:latin typeface="Arial Black" panose="020B0A04020102020204" pitchFamily="34" charset="0"/>
              </a:rPr>
              <a:t>处理抱怨投诉的步骤</a:t>
            </a:r>
            <a:endParaRPr lang="zh-CN" altLang="en-US" dirty="0">
              <a:solidFill>
                <a:schemeClr val="tx2"/>
              </a:solidFill>
              <a:latin typeface="Arial Black" panose="020B0A04020102020204" pitchFamily="34" charset="0"/>
            </a:endParaRPr>
          </a:p>
        </p:txBody>
      </p:sp>
      <p:sp>
        <p:nvSpPr>
          <p:cNvPr id="157718" name="Rectangle 22"/>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000066"/>
                </a:solidFill>
                <a:latin typeface="Arial" panose="020B0604020202020204" pitchFamily="34" charset="0"/>
              </a:rPr>
              <a:t>抱怨与投诉处理技巧</a:t>
            </a:r>
            <a:endParaRPr lang="zh-CN" altLang="en-US" sz="2800" dirty="0">
              <a:solidFill>
                <a:srgbClr val="0000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31"/>
                                        </p:tgtEl>
                                        <p:attrNameLst>
                                          <p:attrName>style.visibility</p:attrName>
                                        </p:attrNameLst>
                                      </p:cBhvr>
                                      <p:to>
                                        <p:strVal val="visible"/>
                                      </p:to>
                                    </p:set>
                                    <p:anim calcmode="lin" valueType="num">
                                      <p:cBhvr additive="base">
                                        <p:cTn id="7" dur="500" fill="hold"/>
                                        <p:tgtEl>
                                          <p:spTgt spid="154631"/>
                                        </p:tgtEl>
                                        <p:attrNameLst>
                                          <p:attrName>ppt_x</p:attrName>
                                        </p:attrNameLst>
                                      </p:cBhvr>
                                      <p:tavLst>
                                        <p:tav tm="0">
                                          <p:val>
                                            <p:strVal val="#ppt_x"/>
                                          </p:val>
                                        </p:tav>
                                        <p:tav tm="100000">
                                          <p:val>
                                            <p:strVal val="#ppt_x"/>
                                          </p:val>
                                        </p:tav>
                                      </p:tavLst>
                                    </p:anim>
                                    <p:anim calcmode="lin" valueType="num">
                                      <p:cBhvr additive="base">
                                        <p:cTn id="8" dur="500" fill="hold"/>
                                        <p:tgtEl>
                                          <p:spTgt spid="1546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30"/>
                                        </p:tgtEl>
                                        <p:attrNameLst>
                                          <p:attrName>style.visibility</p:attrName>
                                        </p:attrNameLst>
                                      </p:cBhvr>
                                      <p:to>
                                        <p:strVal val="visible"/>
                                      </p:to>
                                    </p:set>
                                    <p:anim calcmode="lin" valueType="num">
                                      <p:cBhvr additive="base">
                                        <p:cTn id="13" dur="500" fill="hold"/>
                                        <p:tgtEl>
                                          <p:spTgt spid="154630"/>
                                        </p:tgtEl>
                                        <p:attrNameLst>
                                          <p:attrName>ppt_x</p:attrName>
                                        </p:attrNameLst>
                                      </p:cBhvr>
                                      <p:tavLst>
                                        <p:tav tm="0">
                                          <p:val>
                                            <p:strVal val="#ppt_x"/>
                                          </p:val>
                                        </p:tav>
                                        <p:tav tm="100000">
                                          <p:val>
                                            <p:strVal val="#ppt_x"/>
                                          </p:val>
                                        </p:tav>
                                      </p:tavLst>
                                    </p:anim>
                                    <p:anim calcmode="lin" valueType="num">
                                      <p:cBhvr additive="base">
                                        <p:cTn id="14"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629"/>
                                        </p:tgtEl>
                                        <p:attrNameLst>
                                          <p:attrName>style.visibility</p:attrName>
                                        </p:attrNameLst>
                                      </p:cBhvr>
                                      <p:to>
                                        <p:strVal val="visible"/>
                                      </p:to>
                                    </p:set>
                                    <p:anim calcmode="lin" valueType="num">
                                      <p:cBhvr additive="base">
                                        <p:cTn id="19" dur="500" fill="hold"/>
                                        <p:tgtEl>
                                          <p:spTgt spid="154629"/>
                                        </p:tgtEl>
                                        <p:attrNameLst>
                                          <p:attrName>ppt_x</p:attrName>
                                        </p:attrNameLst>
                                      </p:cBhvr>
                                      <p:tavLst>
                                        <p:tav tm="0">
                                          <p:val>
                                            <p:strVal val="#ppt_x"/>
                                          </p:val>
                                        </p:tav>
                                        <p:tav tm="100000">
                                          <p:val>
                                            <p:strVal val="#ppt_x"/>
                                          </p:val>
                                        </p:tav>
                                      </p:tavLst>
                                    </p:anim>
                                    <p:anim calcmode="lin" valueType="num">
                                      <p:cBhvr additive="base">
                                        <p:cTn id="20"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4628"/>
                                        </p:tgtEl>
                                        <p:attrNameLst>
                                          <p:attrName>style.visibility</p:attrName>
                                        </p:attrNameLst>
                                      </p:cBhvr>
                                      <p:to>
                                        <p:strVal val="visible"/>
                                      </p:to>
                                    </p:set>
                                    <p:anim calcmode="lin" valueType="num">
                                      <p:cBhvr additive="base">
                                        <p:cTn id="25" dur="500" fill="hold"/>
                                        <p:tgtEl>
                                          <p:spTgt spid="154628"/>
                                        </p:tgtEl>
                                        <p:attrNameLst>
                                          <p:attrName>ppt_x</p:attrName>
                                        </p:attrNameLst>
                                      </p:cBhvr>
                                      <p:tavLst>
                                        <p:tav tm="0">
                                          <p:val>
                                            <p:strVal val="#ppt_x"/>
                                          </p:val>
                                        </p:tav>
                                        <p:tav tm="100000">
                                          <p:val>
                                            <p:strVal val="#ppt_x"/>
                                          </p:val>
                                        </p:tav>
                                      </p:tavLst>
                                    </p:anim>
                                    <p:anim calcmode="lin" valueType="num">
                                      <p:cBhvr additive="base">
                                        <p:cTn id="26"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4627"/>
                                        </p:tgtEl>
                                        <p:attrNameLst>
                                          <p:attrName>style.visibility</p:attrName>
                                        </p:attrNameLst>
                                      </p:cBhvr>
                                      <p:to>
                                        <p:strVal val="visible"/>
                                      </p:to>
                                    </p:set>
                                    <p:anim calcmode="lin" valueType="num">
                                      <p:cBhvr additive="base">
                                        <p:cTn id="31" dur="500" fill="hold"/>
                                        <p:tgtEl>
                                          <p:spTgt spid="154627"/>
                                        </p:tgtEl>
                                        <p:attrNameLst>
                                          <p:attrName>ppt_x</p:attrName>
                                        </p:attrNameLst>
                                      </p:cBhvr>
                                      <p:tavLst>
                                        <p:tav tm="0">
                                          <p:val>
                                            <p:strVal val="#ppt_x"/>
                                          </p:val>
                                        </p:tav>
                                        <p:tav tm="100000">
                                          <p:val>
                                            <p:strVal val="#ppt_x"/>
                                          </p:val>
                                        </p:tav>
                                      </p:tavLst>
                                    </p:anim>
                                    <p:anim calcmode="lin" valueType="num">
                                      <p:cBhvr additive="base">
                                        <p:cTn id="32" dur="500" fill="hold"/>
                                        <p:tgtEl>
                                          <p:spTgt spid="1546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4626"/>
                                        </p:tgtEl>
                                        <p:attrNameLst>
                                          <p:attrName>style.visibility</p:attrName>
                                        </p:attrNameLst>
                                      </p:cBhvr>
                                      <p:to>
                                        <p:strVal val="visible"/>
                                      </p:to>
                                    </p:set>
                                    <p:anim calcmode="lin" valueType="num">
                                      <p:cBhvr additive="base">
                                        <p:cTn id="37" dur="500" fill="hold"/>
                                        <p:tgtEl>
                                          <p:spTgt spid="154626"/>
                                        </p:tgtEl>
                                        <p:attrNameLst>
                                          <p:attrName>ppt_x</p:attrName>
                                        </p:attrNameLst>
                                      </p:cBhvr>
                                      <p:tavLst>
                                        <p:tav tm="0">
                                          <p:val>
                                            <p:strVal val="#ppt_x"/>
                                          </p:val>
                                        </p:tav>
                                        <p:tav tm="100000">
                                          <p:val>
                                            <p:strVal val="#ppt_x"/>
                                          </p:val>
                                        </p:tav>
                                      </p:tavLst>
                                    </p:anim>
                                    <p:anim calcmode="lin" valueType="num">
                                      <p:cBhvr additive="base">
                                        <p:cTn id="38" dur="500" fill="hold"/>
                                        <p:tgtEl>
                                          <p:spTgt spid="154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ldLvl="0" animBg="1"/>
      <p:bldP spid="154627" grpId="0" bldLvl="0" animBg="1"/>
      <p:bldP spid="154628" grpId="0" bldLvl="0" animBg="1"/>
      <p:bldP spid="154629" grpId="0" bldLvl="0" animBg="1"/>
      <p:bldP spid="154630" grpId="0" bldLvl="0" animBg="1"/>
      <p:bldP spid="154631" grpId="0" bldLvl="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5650" name="Rectangle 2"/>
          <p:cNvSpPr/>
          <p:nvPr>
            <p:ph idx="1"/>
          </p:nvPr>
        </p:nvSpPr>
        <p:spPr>
          <a:xfrm>
            <a:off x="488950" y="1628775"/>
            <a:ext cx="7770813" cy="574675"/>
          </a:xfrm>
          <a:solidFill>
            <a:srgbClr val="99FF99"/>
          </a:solidFill>
          <a:ln>
            <a:noFill/>
          </a:ln>
        </p:spPr>
        <p:txBody>
          <a:bodyPr/>
          <a:p>
            <a:pPr eaLnBrk="1" hangingPunct="1">
              <a:buNone/>
            </a:pPr>
            <a:r>
              <a:rPr lang="en-US" altLang="zh-CN" dirty="0">
                <a:latin typeface="黑体" panose="02010609060101010101" pitchFamily="49" charset="-122"/>
              </a:rPr>
              <a:t>1</a:t>
            </a:r>
            <a:r>
              <a:rPr lang="zh-CN" altLang="en-US" dirty="0">
                <a:latin typeface="黑体" panose="02010609060101010101" pitchFamily="49" charset="-122"/>
              </a:rPr>
              <a:t>、先心情，后事情</a:t>
            </a:r>
            <a:endParaRPr lang="en-US" altLang="zh-CN" dirty="0">
              <a:latin typeface="黑体" panose="02010609060101010101" pitchFamily="49" charset="-122"/>
            </a:endParaRPr>
          </a:p>
        </p:txBody>
      </p:sp>
      <p:sp>
        <p:nvSpPr>
          <p:cNvPr id="155651" name="Rectangle 3"/>
          <p:cNvSpPr/>
          <p:nvPr/>
        </p:nvSpPr>
        <p:spPr>
          <a:xfrm>
            <a:off x="430213" y="2451100"/>
            <a:ext cx="7770812" cy="574675"/>
          </a:xfrm>
          <a:prstGeom prst="rect">
            <a:avLst/>
          </a:prstGeom>
          <a:solidFill>
            <a:srgbClr val="99CCFF"/>
          </a:solidFill>
          <a:ln w="9525">
            <a:noFill/>
          </a:ln>
        </p:spPr>
        <p:txBody>
          <a:bodyPr/>
          <a:p>
            <a:pPr marL="342900" indent="-342900" algn="l">
              <a:spcBef>
                <a:spcPct val="20000"/>
              </a:spcBef>
            </a:pPr>
            <a:r>
              <a:rPr lang="en-US" altLang="zh-CN" sz="3200" dirty="0">
                <a:latin typeface="黑体" panose="02010609060101010101" pitchFamily="49" charset="-122"/>
              </a:rPr>
              <a:t>2</a:t>
            </a:r>
            <a:r>
              <a:rPr lang="zh-CN" altLang="en-US" sz="3200" dirty="0">
                <a:latin typeface="黑体" panose="02010609060101010101" pitchFamily="49" charset="-122"/>
              </a:rPr>
              <a:t>、及时回应</a:t>
            </a:r>
            <a:endParaRPr lang="zh-CN" altLang="en-US" sz="3200" b="1" dirty="0">
              <a:latin typeface="Arial" panose="020B0604020202020204" pitchFamily="34" charset="0"/>
            </a:endParaRPr>
          </a:p>
        </p:txBody>
      </p:sp>
      <p:sp>
        <p:nvSpPr>
          <p:cNvPr id="155652" name="Rectangle 4"/>
          <p:cNvSpPr/>
          <p:nvPr/>
        </p:nvSpPr>
        <p:spPr>
          <a:xfrm>
            <a:off x="430213" y="3286125"/>
            <a:ext cx="7770812" cy="574675"/>
          </a:xfrm>
          <a:prstGeom prst="rect">
            <a:avLst/>
          </a:prstGeom>
          <a:solidFill>
            <a:srgbClr val="99FF99"/>
          </a:solidFill>
          <a:ln w="9525">
            <a:noFill/>
          </a:ln>
        </p:spPr>
        <p:txBody>
          <a:bodyPr/>
          <a:p>
            <a:pPr marL="342900" indent="-342900" algn="l">
              <a:spcBef>
                <a:spcPct val="20000"/>
              </a:spcBef>
            </a:pPr>
            <a:r>
              <a:rPr lang="en-US" altLang="zh-CN" sz="3200" dirty="0">
                <a:latin typeface="黑体" panose="02010609060101010101" pitchFamily="49" charset="-122"/>
              </a:rPr>
              <a:t>3</a:t>
            </a:r>
            <a:r>
              <a:rPr lang="zh-CN" altLang="en-US" sz="3200" dirty="0">
                <a:latin typeface="黑体" panose="02010609060101010101" pitchFamily="49" charset="-122"/>
              </a:rPr>
              <a:t>、安静场所</a:t>
            </a:r>
            <a:endParaRPr lang="zh-CN" altLang="en-US" sz="3200" dirty="0">
              <a:latin typeface="黑体" panose="02010609060101010101" pitchFamily="49" charset="-122"/>
            </a:endParaRPr>
          </a:p>
          <a:p>
            <a:pPr marL="342900" indent="-342900" algn="l">
              <a:spcBef>
                <a:spcPct val="20000"/>
              </a:spcBef>
            </a:pPr>
            <a:endParaRPr lang="zh-CN" altLang="en-US" sz="3200" b="1" dirty="0">
              <a:latin typeface="Arial" panose="020B0604020202020204" pitchFamily="34" charset="0"/>
            </a:endParaRPr>
          </a:p>
        </p:txBody>
      </p:sp>
      <p:sp>
        <p:nvSpPr>
          <p:cNvPr id="155653" name="Rectangle 5"/>
          <p:cNvSpPr/>
          <p:nvPr/>
        </p:nvSpPr>
        <p:spPr>
          <a:xfrm>
            <a:off x="430213" y="4106863"/>
            <a:ext cx="7770812" cy="574675"/>
          </a:xfrm>
          <a:prstGeom prst="rect">
            <a:avLst/>
          </a:prstGeom>
          <a:solidFill>
            <a:srgbClr val="99CCFF"/>
          </a:solidFill>
          <a:ln w="9525">
            <a:noFill/>
          </a:ln>
        </p:spPr>
        <p:txBody>
          <a:bodyPr/>
          <a:p>
            <a:pPr marL="342900" indent="-342900" algn="l">
              <a:spcBef>
                <a:spcPct val="20000"/>
              </a:spcBef>
            </a:pPr>
            <a:r>
              <a:rPr lang="en-US" altLang="zh-CN" sz="3200" dirty="0">
                <a:latin typeface="黑体" panose="02010609060101010101" pitchFamily="49" charset="-122"/>
              </a:rPr>
              <a:t>4</a:t>
            </a:r>
            <a:r>
              <a:rPr lang="zh-CN" altLang="en-US" sz="3200" dirty="0">
                <a:latin typeface="黑体" panose="02010609060101010101" pitchFamily="49" charset="-122"/>
              </a:rPr>
              <a:t>、不要挑战顾客</a:t>
            </a:r>
            <a:endParaRPr lang="zh-CN" altLang="en-US" sz="3200" dirty="0">
              <a:latin typeface="黑体" panose="02010609060101010101" pitchFamily="49" charset="-122"/>
            </a:endParaRPr>
          </a:p>
        </p:txBody>
      </p:sp>
      <p:sp>
        <p:nvSpPr>
          <p:cNvPr id="155654" name="Rectangle 6"/>
          <p:cNvSpPr/>
          <p:nvPr/>
        </p:nvSpPr>
        <p:spPr>
          <a:xfrm>
            <a:off x="495300" y="4941888"/>
            <a:ext cx="7697788" cy="574675"/>
          </a:xfrm>
          <a:prstGeom prst="rect">
            <a:avLst/>
          </a:prstGeom>
          <a:solidFill>
            <a:srgbClr val="99FF99"/>
          </a:solidFill>
          <a:ln w="9525">
            <a:noFill/>
          </a:ln>
        </p:spPr>
        <p:txBody>
          <a:bodyPr/>
          <a:p>
            <a:pPr marL="342900" indent="-342900" algn="l">
              <a:spcBef>
                <a:spcPct val="20000"/>
              </a:spcBef>
            </a:pPr>
            <a:r>
              <a:rPr lang="en-US" altLang="zh-CN" sz="3200" dirty="0">
                <a:latin typeface="黑体" panose="02010609060101010101" pitchFamily="49" charset="-122"/>
              </a:rPr>
              <a:t>5</a:t>
            </a:r>
            <a:r>
              <a:rPr lang="zh-CN" altLang="en-US" sz="3200" dirty="0">
                <a:latin typeface="黑体" panose="02010609060101010101" pitchFamily="49" charset="-122"/>
              </a:rPr>
              <a:t>、不要试图在争执中获胜</a:t>
            </a:r>
            <a:endParaRPr lang="zh-CN" altLang="en-US" sz="3200" b="1" dirty="0">
              <a:latin typeface="Arial" panose="020B0604020202020204" pitchFamily="34" charset="0"/>
            </a:endParaRPr>
          </a:p>
        </p:txBody>
      </p:sp>
      <p:sp>
        <p:nvSpPr>
          <p:cNvPr id="158727" name="Rectangle 7"/>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000066"/>
                </a:solidFill>
                <a:latin typeface="Arial" panose="020B0604020202020204" pitchFamily="34" charset="0"/>
              </a:rPr>
              <a:t>抱怨与投诉处理技巧</a:t>
            </a:r>
            <a:endParaRPr lang="zh-CN" altLang="en-US" sz="2800" dirty="0">
              <a:solidFill>
                <a:srgbClr val="000066"/>
              </a:solidFill>
              <a:latin typeface="Arial" panose="020B0604020202020204" pitchFamily="34" charset="0"/>
            </a:endParaRPr>
          </a:p>
        </p:txBody>
      </p:sp>
      <p:pic>
        <p:nvPicPr>
          <p:cNvPr id="158728" name="Picture 8" descr="j0199549"/>
          <p:cNvPicPr>
            <a:picLocks noChangeAspect="1"/>
          </p:cNvPicPr>
          <p:nvPr/>
        </p:nvPicPr>
        <p:blipFill>
          <a:blip r:embed="rId2"/>
          <a:stretch>
            <a:fillRect/>
          </a:stretch>
        </p:blipFill>
        <p:spPr>
          <a:xfrm>
            <a:off x="7185025" y="4437063"/>
            <a:ext cx="1670050" cy="1793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650">
                                            <p:txEl>
                                              <p:charRg st="0" end="10"/>
                                            </p:txEl>
                                          </p:spTgt>
                                        </p:tgtEl>
                                        <p:attrNameLst>
                                          <p:attrName>style.visibility</p:attrName>
                                        </p:attrNameLst>
                                      </p:cBhvr>
                                      <p:to>
                                        <p:strVal val="visible"/>
                                      </p:to>
                                    </p:set>
                                    <p:anim calcmode="lin" valueType="num">
                                      <p:cBhvr additive="base">
                                        <p:cTn id="13" dur="500" fill="hold"/>
                                        <p:tgtEl>
                                          <p:spTgt spid="155650">
                                            <p:txEl>
                                              <p:charRg st="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5651"/>
                                        </p:tgtEl>
                                        <p:attrNameLst>
                                          <p:attrName>style.visibility</p:attrName>
                                        </p:attrNameLst>
                                      </p:cBhvr>
                                      <p:to>
                                        <p:strVal val="visible"/>
                                      </p:to>
                                    </p:set>
                                    <p:anim calcmode="lin" valueType="num">
                                      <p:cBhvr additive="base">
                                        <p:cTn id="19" dur="500" fill="hold"/>
                                        <p:tgtEl>
                                          <p:spTgt spid="155651"/>
                                        </p:tgtEl>
                                        <p:attrNameLst>
                                          <p:attrName>ppt_x</p:attrName>
                                        </p:attrNameLst>
                                      </p:cBhvr>
                                      <p:tavLst>
                                        <p:tav tm="0">
                                          <p:val>
                                            <p:strVal val="#ppt_x"/>
                                          </p:val>
                                        </p:tav>
                                        <p:tav tm="100000">
                                          <p:val>
                                            <p:strVal val="#ppt_x"/>
                                          </p:val>
                                        </p:tav>
                                      </p:tavLst>
                                    </p:anim>
                                    <p:anim calcmode="lin" valueType="num">
                                      <p:cBhvr additive="base">
                                        <p:cTn id="20" dur="500" fill="hold"/>
                                        <p:tgtEl>
                                          <p:spTgt spid="1556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5652"/>
                                        </p:tgtEl>
                                        <p:attrNameLst>
                                          <p:attrName>style.visibility</p:attrName>
                                        </p:attrNameLst>
                                      </p:cBhvr>
                                      <p:to>
                                        <p:strVal val="visible"/>
                                      </p:to>
                                    </p:set>
                                    <p:anim calcmode="lin" valueType="num">
                                      <p:cBhvr additive="base">
                                        <p:cTn id="25" dur="500" fill="hold"/>
                                        <p:tgtEl>
                                          <p:spTgt spid="155652"/>
                                        </p:tgtEl>
                                        <p:attrNameLst>
                                          <p:attrName>ppt_x</p:attrName>
                                        </p:attrNameLst>
                                      </p:cBhvr>
                                      <p:tavLst>
                                        <p:tav tm="0">
                                          <p:val>
                                            <p:strVal val="#ppt_x"/>
                                          </p:val>
                                        </p:tav>
                                        <p:tav tm="100000">
                                          <p:val>
                                            <p:strVal val="#ppt_x"/>
                                          </p:val>
                                        </p:tav>
                                      </p:tavLst>
                                    </p:anim>
                                    <p:anim calcmode="lin" valueType="num">
                                      <p:cBhvr additive="base">
                                        <p:cTn id="26"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5653"/>
                                        </p:tgtEl>
                                        <p:attrNameLst>
                                          <p:attrName>style.visibility</p:attrName>
                                        </p:attrNameLst>
                                      </p:cBhvr>
                                      <p:to>
                                        <p:strVal val="visible"/>
                                      </p:to>
                                    </p:set>
                                    <p:anim calcmode="lin" valueType="num">
                                      <p:cBhvr additive="base">
                                        <p:cTn id="31" dur="500" fill="hold"/>
                                        <p:tgtEl>
                                          <p:spTgt spid="155653"/>
                                        </p:tgtEl>
                                        <p:attrNameLst>
                                          <p:attrName>ppt_x</p:attrName>
                                        </p:attrNameLst>
                                      </p:cBhvr>
                                      <p:tavLst>
                                        <p:tav tm="0">
                                          <p:val>
                                            <p:strVal val="#ppt_x"/>
                                          </p:val>
                                        </p:tav>
                                        <p:tav tm="100000">
                                          <p:val>
                                            <p:strVal val="#ppt_x"/>
                                          </p:val>
                                        </p:tav>
                                      </p:tavLst>
                                    </p:anim>
                                    <p:anim calcmode="lin" valueType="num">
                                      <p:cBhvr additive="base">
                                        <p:cTn id="32"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5654"/>
                                        </p:tgtEl>
                                        <p:attrNameLst>
                                          <p:attrName>style.visibility</p:attrName>
                                        </p:attrNameLst>
                                      </p:cBhvr>
                                      <p:to>
                                        <p:strVal val="visible"/>
                                      </p:to>
                                    </p:set>
                                    <p:anim calcmode="lin" valueType="num">
                                      <p:cBhvr additive="base">
                                        <p:cTn id="37" dur="500" fill="hold"/>
                                        <p:tgtEl>
                                          <p:spTgt spid="155654"/>
                                        </p:tgtEl>
                                        <p:attrNameLst>
                                          <p:attrName>ppt_x</p:attrName>
                                        </p:attrNameLst>
                                      </p:cBhvr>
                                      <p:tavLst>
                                        <p:tav tm="0">
                                          <p:val>
                                            <p:strVal val="#ppt_x"/>
                                          </p:val>
                                        </p:tav>
                                        <p:tav tm="100000">
                                          <p:val>
                                            <p:strVal val="#ppt_x"/>
                                          </p:val>
                                        </p:tav>
                                      </p:tavLst>
                                    </p:anim>
                                    <p:anim calcmode="lin" valueType="num">
                                      <p:cBhvr additive="base">
                                        <p:cTn id="38" dur="500" fill="hold"/>
                                        <p:tgtEl>
                                          <p:spTgt spid="155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nimBg="1" build="p"/>
      <p:bldP spid="155651" grpId="0" bldLvl="0" animBg="1"/>
      <p:bldP spid="155652" grpId="0" bldLvl="0" animBg="1"/>
      <p:bldP spid="155653" grpId="0" bldLvl="0" animBg="1"/>
      <p:bldP spid="155654" grpId="0" bldLvl="0" animBg="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6674" name="Rectangle 2"/>
          <p:cNvSpPr/>
          <p:nvPr>
            <p:ph idx="1"/>
          </p:nvPr>
        </p:nvSpPr>
        <p:spPr>
          <a:xfrm>
            <a:off x="508000" y="1628775"/>
            <a:ext cx="7685088" cy="504825"/>
          </a:xfrm>
          <a:solidFill>
            <a:srgbClr val="99CCFF"/>
          </a:solidFill>
          <a:ln>
            <a:noFill/>
          </a:ln>
        </p:spPr>
        <p:txBody>
          <a:bodyPr/>
          <a:p>
            <a:pPr eaLnBrk="1" hangingPunct="1">
              <a:buNone/>
            </a:pPr>
            <a:r>
              <a:rPr lang="en-US" altLang="zh-CN" sz="2800" b="0" dirty="0"/>
              <a:t>6</a:t>
            </a:r>
            <a:r>
              <a:rPr lang="zh-CN" altLang="en-US" sz="2800" b="0" dirty="0"/>
              <a:t>、让顾客发泄不满情绪</a:t>
            </a:r>
            <a:endParaRPr lang="en-US" altLang="zh-CN" sz="2800" b="0" dirty="0"/>
          </a:p>
        </p:txBody>
      </p:sp>
      <p:sp>
        <p:nvSpPr>
          <p:cNvPr id="156675" name="Rectangle 3"/>
          <p:cNvSpPr/>
          <p:nvPr/>
        </p:nvSpPr>
        <p:spPr>
          <a:xfrm>
            <a:off x="495300" y="2276475"/>
            <a:ext cx="7685088" cy="504825"/>
          </a:xfrm>
          <a:prstGeom prst="rect">
            <a:avLst/>
          </a:prstGeom>
          <a:solidFill>
            <a:srgbClr val="99FF99"/>
          </a:solidFill>
          <a:ln w="9525">
            <a:noFill/>
          </a:ln>
        </p:spPr>
        <p:txBody>
          <a:bodyPr/>
          <a:p>
            <a:pPr marL="342900" indent="-342900" algn="l">
              <a:lnSpc>
                <a:spcPct val="90000"/>
              </a:lnSpc>
              <a:spcBef>
                <a:spcPct val="20000"/>
              </a:spcBef>
            </a:pPr>
            <a:r>
              <a:rPr lang="en-US" altLang="zh-CN" sz="2800" dirty="0">
                <a:latin typeface="Arial" panose="020B0604020202020204" pitchFamily="34" charset="0"/>
              </a:rPr>
              <a:t>7</a:t>
            </a:r>
            <a:r>
              <a:rPr lang="zh-CN" altLang="en-US" sz="2800" dirty="0">
                <a:latin typeface="Arial" panose="020B0604020202020204" pitchFamily="34" charset="0"/>
              </a:rPr>
              <a:t>、求同存异</a:t>
            </a:r>
            <a:endParaRPr lang="zh-CN" altLang="en-US" sz="2800" b="1" dirty="0">
              <a:latin typeface="Arial" panose="020B0604020202020204" pitchFamily="34" charset="0"/>
            </a:endParaRPr>
          </a:p>
        </p:txBody>
      </p:sp>
      <p:sp>
        <p:nvSpPr>
          <p:cNvPr id="156676" name="Rectangle 4"/>
          <p:cNvSpPr/>
          <p:nvPr/>
        </p:nvSpPr>
        <p:spPr>
          <a:xfrm>
            <a:off x="495300" y="2995613"/>
            <a:ext cx="7685088" cy="504825"/>
          </a:xfrm>
          <a:prstGeom prst="rect">
            <a:avLst/>
          </a:prstGeom>
          <a:solidFill>
            <a:srgbClr val="99CCFF"/>
          </a:solidFill>
          <a:ln w="9525">
            <a:noFill/>
          </a:ln>
        </p:spPr>
        <p:txBody>
          <a:bodyPr/>
          <a:p>
            <a:pPr marL="342900" indent="-342900" algn="l">
              <a:lnSpc>
                <a:spcPct val="90000"/>
              </a:lnSpc>
              <a:spcBef>
                <a:spcPct val="20000"/>
              </a:spcBef>
            </a:pPr>
            <a:r>
              <a:rPr lang="en-US" altLang="zh-CN" sz="2800" dirty="0">
                <a:latin typeface="Arial" panose="020B0604020202020204" pitchFamily="34" charset="0"/>
              </a:rPr>
              <a:t>8</a:t>
            </a:r>
            <a:r>
              <a:rPr lang="zh-CN" altLang="en-US" sz="2800" dirty="0">
                <a:latin typeface="Arial" panose="020B0604020202020204" pitchFamily="34" charset="0"/>
              </a:rPr>
              <a:t>、</a:t>
            </a:r>
            <a:r>
              <a:rPr lang="zh-CN" altLang="en-US" sz="2800" dirty="0">
                <a:latin typeface="黑体" panose="02010609060101010101" pitchFamily="49" charset="-122"/>
              </a:rPr>
              <a:t>让顾客了解事情的进展</a:t>
            </a:r>
            <a:endParaRPr lang="zh-CN" altLang="en-US" sz="2800" dirty="0">
              <a:latin typeface="黑体" panose="02010609060101010101" pitchFamily="49" charset="-122"/>
            </a:endParaRPr>
          </a:p>
        </p:txBody>
      </p:sp>
      <p:sp>
        <p:nvSpPr>
          <p:cNvPr id="156677" name="Rectangle 5"/>
          <p:cNvSpPr/>
          <p:nvPr/>
        </p:nvSpPr>
        <p:spPr>
          <a:xfrm>
            <a:off x="488950" y="3716338"/>
            <a:ext cx="7685088" cy="576262"/>
          </a:xfrm>
          <a:prstGeom prst="rect">
            <a:avLst/>
          </a:prstGeom>
          <a:solidFill>
            <a:srgbClr val="99FF99"/>
          </a:solidFill>
          <a:ln w="9525">
            <a:noFill/>
          </a:ln>
        </p:spPr>
        <p:txBody>
          <a:bodyPr/>
          <a:p>
            <a:pPr marL="342900" indent="-342900" algn="l">
              <a:lnSpc>
                <a:spcPct val="90000"/>
              </a:lnSpc>
              <a:spcBef>
                <a:spcPct val="20000"/>
              </a:spcBef>
            </a:pPr>
            <a:r>
              <a:rPr lang="en-US" altLang="zh-CN" sz="2800" dirty="0">
                <a:latin typeface="Arial" panose="020B0604020202020204" pitchFamily="34" charset="0"/>
              </a:rPr>
              <a:t>9</a:t>
            </a:r>
            <a:r>
              <a:rPr lang="zh-CN" altLang="en-US" sz="2800" dirty="0">
                <a:latin typeface="Arial" panose="020B0604020202020204" pitchFamily="34" charset="0"/>
              </a:rPr>
              <a:t>、</a:t>
            </a:r>
            <a:r>
              <a:rPr lang="zh-CN" altLang="en-US" sz="2800" dirty="0">
                <a:latin typeface="黑体" panose="02010609060101010101" pitchFamily="49" charset="-122"/>
              </a:rPr>
              <a:t>强调你可以做些什么？已经做了什么？</a:t>
            </a:r>
            <a:endParaRPr lang="zh-CN" altLang="en-US" sz="2800" dirty="0">
              <a:latin typeface="黑体" panose="02010609060101010101" pitchFamily="49" charset="-122"/>
            </a:endParaRPr>
          </a:p>
        </p:txBody>
      </p:sp>
      <p:sp>
        <p:nvSpPr>
          <p:cNvPr id="156678" name="Rectangle 6"/>
          <p:cNvSpPr/>
          <p:nvPr/>
        </p:nvSpPr>
        <p:spPr>
          <a:xfrm>
            <a:off x="495300" y="4508500"/>
            <a:ext cx="7685088" cy="504825"/>
          </a:xfrm>
          <a:prstGeom prst="rect">
            <a:avLst/>
          </a:prstGeom>
          <a:solidFill>
            <a:srgbClr val="99CCFF"/>
          </a:solidFill>
          <a:ln w="9525">
            <a:noFill/>
          </a:ln>
        </p:spPr>
        <p:txBody>
          <a:bodyPr/>
          <a:p>
            <a:pPr marL="342900" indent="-342900" algn="l">
              <a:lnSpc>
                <a:spcPct val="90000"/>
              </a:lnSpc>
              <a:spcBef>
                <a:spcPct val="20000"/>
              </a:spcBef>
            </a:pPr>
            <a:r>
              <a:rPr lang="en-US" altLang="zh-CN" sz="2800" dirty="0">
                <a:latin typeface="Arial" panose="020B0604020202020204" pitchFamily="34" charset="0"/>
              </a:rPr>
              <a:t>10</a:t>
            </a:r>
            <a:r>
              <a:rPr lang="zh-CN" altLang="en-US" sz="2800" dirty="0">
                <a:latin typeface="Arial" panose="020B0604020202020204" pitchFamily="34" charset="0"/>
              </a:rPr>
              <a:t>、</a:t>
            </a:r>
            <a:r>
              <a:rPr lang="zh-CN" altLang="en-US" sz="2800" dirty="0">
                <a:latin typeface="黑体" panose="02010609060101010101" pitchFamily="49" charset="-122"/>
              </a:rPr>
              <a:t>将规则和政策作为利益来陈述</a:t>
            </a:r>
            <a:endParaRPr lang="zh-CN" altLang="en-US" sz="2800" dirty="0">
              <a:latin typeface="黑体" panose="02010609060101010101" pitchFamily="49" charset="-122"/>
            </a:endParaRPr>
          </a:p>
        </p:txBody>
      </p:sp>
      <p:sp>
        <p:nvSpPr>
          <p:cNvPr id="159751" name="Rectangle 7"/>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000066"/>
                </a:solidFill>
                <a:latin typeface="Arial" panose="020B0604020202020204" pitchFamily="34" charset="0"/>
              </a:rPr>
              <a:t>抱怨与投诉处理技巧</a:t>
            </a:r>
            <a:endParaRPr lang="zh-CN" altLang="en-US" sz="2800" dirty="0">
              <a:solidFill>
                <a:srgbClr val="000066"/>
              </a:solidFill>
              <a:latin typeface="Arial" panose="020B0604020202020204" pitchFamily="34" charset="0"/>
            </a:endParaRPr>
          </a:p>
        </p:txBody>
      </p:sp>
      <p:pic>
        <p:nvPicPr>
          <p:cNvPr id="159752" name="Picture 8" descr="MCj04125880000[1]"/>
          <p:cNvPicPr>
            <a:picLocks noChangeAspect="1"/>
          </p:cNvPicPr>
          <p:nvPr/>
        </p:nvPicPr>
        <p:blipFill>
          <a:blip r:embed="rId2"/>
          <a:stretch>
            <a:fillRect/>
          </a:stretch>
        </p:blipFill>
        <p:spPr>
          <a:xfrm>
            <a:off x="6969125" y="3789363"/>
            <a:ext cx="2170113" cy="26812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500" fill="hold"/>
                                        <p:tgtEl>
                                          <p:spTgt spid="156674"/>
                                        </p:tgtEl>
                                        <p:attrNameLst>
                                          <p:attrName>ppt_x</p:attrName>
                                        </p:attrNameLst>
                                      </p:cBhvr>
                                      <p:tavLst>
                                        <p:tav tm="0">
                                          <p:val>
                                            <p:strVal val="#ppt_x"/>
                                          </p:val>
                                        </p:tav>
                                        <p:tav tm="100000">
                                          <p:val>
                                            <p:strVal val="#ppt_x"/>
                                          </p:val>
                                        </p:tav>
                                      </p:tavLst>
                                    </p:anim>
                                    <p:anim calcmode="lin" valueType="num">
                                      <p:cBhvr additive="base">
                                        <p:cTn id="8" dur="500" fill="hold"/>
                                        <p:tgtEl>
                                          <p:spTgt spid="156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4">
                                            <p:txEl>
                                              <p:charRg st="0" end="12"/>
                                            </p:txEl>
                                          </p:spTgt>
                                        </p:tgtEl>
                                        <p:attrNameLst>
                                          <p:attrName>style.visibility</p:attrName>
                                        </p:attrNameLst>
                                      </p:cBhvr>
                                      <p:to>
                                        <p:strVal val="visible"/>
                                      </p:to>
                                    </p:set>
                                    <p:anim calcmode="lin" valueType="num">
                                      <p:cBhvr additive="base">
                                        <p:cTn id="13" dur="500" fill="hold"/>
                                        <p:tgtEl>
                                          <p:spTgt spid="156674">
                                            <p:txEl>
                                              <p:charRg st="0"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5"/>
                                        </p:tgtEl>
                                        <p:attrNameLst>
                                          <p:attrName>style.visibility</p:attrName>
                                        </p:attrNameLst>
                                      </p:cBhvr>
                                      <p:to>
                                        <p:strVal val="visible"/>
                                      </p:to>
                                    </p:set>
                                    <p:anim calcmode="lin" valueType="num">
                                      <p:cBhvr additive="base">
                                        <p:cTn id="19" dur="500" fill="hold"/>
                                        <p:tgtEl>
                                          <p:spTgt spid="156675"/>
                                        </p:tgtEl>
                                        <p:attrNameLst>
                                          <p:attrName>ppt_x</p:attrName>
                                        </p:attrNameLst>
                                      </p:cBhvr>
                                      <p:tavLst>
                                        <p:tav tm="0">
                                          <p:val>
                                            <p:strVal val="#ppt_x"/>
                                          </p:val>
                                        </p:tav>
                                        <p:tav tm="100000">
                                          <p:val>
                                            <p:strVal val="#ppt_x"/>
                                          </p:val>
                                        </p:tav>
                                      </p:tavLst>
                                    </p:anim>
                                    <p:anim calcmode="lin" valueType="num">
                                      <p:cBhvr additive="base">
                                        <p:cTn id="20" dur="500" fill="hold"/>
                                        <p:tgtEl>
                                          <p:spTgt spid="1566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6"/>
                                        </p:tgtEl>
                                        <p:attrNameLst>
                                          <p:attrName>style.visibility</p:attrName>
                                        </p:attrNameLst>
                                      </p:cBhvr>
                                      <p:to>
                                        <p:strVal val="visible"/>
                                      </p:to>
                                    </p:set>
                                    <p:anim calcmode="lin" valueType="num">
                                      <p:cBhvr additive="base">
                                        <p:cTn id="25" dur="500" fill="hold"/>
                                        <p:tgtEl>
                                          <p:spTgt spid="156676"/>
                                        </p:tgtEl>
                                        <p:attrNameLst>
                                          <p:attrName>ppt_x</p:attrName>
                                        </p:attrNameLst>
                                      </p:cBhvr>
                                      <p:tavLst>
                                        <p:tav tm="0">
                                          <p:val>
                                            <p:strVal val="#ppt_x"/>
                                          </p:val>
                                        </p:tav>
                                        <p:tav tm="100000">
                                          <p:val>
                                            <p:strVal val="#ppt_x"/>
                                          </p:val>
                                        </p:tav>
                                      </p:tavLst>
                                    </p:anim>
                                    <p:anim calcmode="lin" valueType="num">
                                      <p:cBhvr additive="base">
                                        <p:cTn id="26" dur="500" fill="hold"/>
                                        <p:tgtEl>
                                          <p:spTgt spid="1566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6677"/>
                                        </p:tgtEl>
                                        <p:attrNameLst>
                                          <p:attrName>style.visibility</p:attrName>
                                        </p:attrNameLst>
                                      </p:cBhvr>
                                      <p:to>
                                        <p:strVal val="visible"/>
                                      </p:to>
                                    </p:set>
                                    <p:anim calcmode="lin" valueType="num">
                                      <p:cBhvr additive="base">
                                        <p:cTn id="31" dur="500" fill="hold"/>
                                        <p:tgtEl>
                                          <p:spTgt spid="156677"/>
                                        </p:tgtEl>
                                        <p:attrNameLst>
                                          <p:attrName>ppt_x</p:attrName>
                                        </p:attrNameLst>
                                      </p:cBhvr>
                                      <p:tavLst>
                                        <p:tav tm="0">
                                          <p:val>
                                            <p:strVal val="#ppt_x"/>
                                          </p:val>
                                        </p:tav>
                                        <p:tav tm="100000">
                                          <p:val>
                                            <p:strVal val="#ppt_x"/>
                                          </p:val>
                                        </p:tav>
                                      </p:tavLst>
                                    </p:anim>
                                    <p:anim calcmode="lin" valueType="num">
                                      <p:cBhvr additive="base">
                                        <p:cTn id="32"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6678"/>
                                        </p:tgtEl>
                                        <p:attrNameLst>
                                          <p:attrName>style.visibility</p:attrName>
                                        </p:attrNameLst>
                                      </p:cBhvr>
                                      <p:to>
                                        <p:strVal val="visible"/>
                                      </p:to>
                                    </p:set>
                                    <p:anim calcmode="lin" valueType="num">
                                      <p:cBhvr additive="base">
                                        <p:cTn id="37" dur="500" fill="hold"/>
                                        <p:tgtEl>
                                          <p:spTgt spid="156678"/>
                                        </p:tgtEl>
                                        <p:attrNameLst>
                                          <p:attrName>ppt_x</p:attrName>
                                        </p:attrNameLst>
                                      </p:cBhvr>
                                      <p:tavLst>
                                        <p:tav tm="0">
                                          <p:val>
                                            <p:strVal val="#ppt_x"/>
                                          </p:val>
                                        </p:tav>
                                        <p:tav tm="100000">
                                          <p:val>
                                            <p:strVal val="#ppt_x"/>
                                          </p:val>
                                        </p:tav>
                                      </p:tavLst>
                                    </p:anim>
                                    <p:anim calcmode="lin" valueType="num">
                                      <p:cBhvr additive="base">
                                        <p:cTn id="38" dur="500" fill="hold"/>
                                        <p:tgtEl>
                                          <p:spTgt spid="156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build="p"/>
      <p:bldP spid="156675" grpId="0" bldLvl="0" animBg="1"/>
      <p:bldP spid="156676" grpId="0" bldLvl="0" animBg="1"/>
      <p:bldP spid="156677" grpId="0" bldLvl="0" animBg="1"/>
      <p:bldP spid="156678" grpId="0" bldLvl="0"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60770" name="Picture 2" descr="CD063-SL0674"/>
          <p:cNvPicPr>
            <a:picLocks noChangeAspect="1"/>
          </p:cNvPicPr>
          <p:nvPr>
            <p:ph idx="1"/>
          </p:nvPr>
        </p:nvPicPr>
        <p:blipFill>
          <a:blip r:embed="rId2"/>
          <a:stretch>
            <a:fillRect/>
          </a:stretch>
        </p:blipFill>
        <p:spPr>
          <a:xfrm>
            <a:off x="7258050" y="3716338"/>
            <a:ext cx="1906588" cy="2413000"/>
          </a:xfrm>
          <a:noFill/>
          <a:ln>
            <a:noFill/>
          </a:ln>
        </p:spPr>
      </p:pic>
      <p:grpSp>
        <p:nvGrpSpPr>
          <p:cNvPr id="2" name="Group 3"/>
          <p:cNvGrpSpPr/>
          <p:nvPr/>
        </p:nvGrpSpPr>
        <p:grpSpPr>
          <a:xfrm>
            <a:off x="776288" y="1916113"/>
            <a:ext cx="5657850" cy="2808287"/>
            <a:chOff x="0" y="0"/>
            <a:chExt cx="3564" cy="1769"/>
          </a:xfrm>
        </p:grpSpPr>
        <p:sp>
          <p:nvSpPr>
            <p:cNvPr id="157700" name="Oval 4"/>
            <p:cNvSpPr>
              <a:spLocks noChangeArrowheads="1"/>
            </p:cNvSpPr>
            <p:nvPr/>
          </p:nvSpPr>
          <p:spPr bwMode="auto">
            <a:xfrm>
              <a:off x="3" y="0"/>
              <a:ext cx="3538"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7701" name="Oval 5"/>
            <p:cNvSpPr>
              <a:spLocks noChangeArrowheads="1"/>
            </p:cNvSpPr>
            <p:nvPr/>
          </p:nvSpPr>
          <p:spPr bwMode="auto">
            <a:xfrm>
              <a:off x="0" y="612"/>
              <a:ext cx="3538"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7702" name="Oval 6"/>
            <p:cNvSpPr>
              <a:spLocks noChangeArrowheads="1"/>
            </p:cNvSpPr>
            <p:nvPr/>
          </p:nvSpPr>
          <p:spPr bwMode="auto">
            <a:xfrm>
              <a:off x="0" y="1179"/>
              <a:ext cx="3538"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0776" name="Rectangle 7"/>
            <p:cNvSpPr/>
            <p:nvPr/>
          </p:nvSpPr>
          <p:spPr>
            <a:xfrm>
              <a:off x="272" y="45"/>
              <a:ext cx="3292" cy="1724"/>
            </a:xfrm>
            <a:prstGeom prst="rect">
              <a:avLst/>
            </a:prstGeom>
            <a:noFill/>
            <a:ln w="9525">
              <a:noFill/>
            </a:ln>
          </p:spPr>
          <p:txBody>
            <a:bodyPr/>
            <a:p>
              <a:pPr>
                <a:lnSpc>
                  <a:spcPct val="110000"/>
                </a:lnSpc>
                <a:buClr>
                  <a:schemeClr val="tx1"/>
                </a:buClr>
                <a:buSzPct val="50000"/>
                <a:buFont typeface="Wingdings" panose="05000000000000000000" pitchFamily="2" charset="2"/>
              </a:pPr>
              <a:r>
                <a:rPr lang="zh-CN" altLang="en-US" sz="2800" dirty="0">
                  <a:solidFill>
                    <a:srgbClr val="000099"/>
                  </a:solidFill>
                  <a:latin typeface="Arial Black" panose="020B0A04020102020204" pitchFamily="34" charset="0"/>
                </a:rPr>
                <a:t>车间投诉的类型</a:t>
              </a:r>
              <a:br>
                <a:rPr lang="zh-CN" altLang="en-US" sz="2800" dirty="0">
                  <a:solidFill>
                    <a:srgbClr val="000099"/>
                  </a:solidFill>
                  <a:latin typeface="Arial Black" panose="020B0A04020102020204" pitchFamily="34" charset="0"/>
                </a:rPr>
              </a:br>
              <a:br>
                <a:rPr lang="zh-CN" altLang="en-US" sz="2800" dirty="0">
                  <a:solidFill>
                    <a:schemeClr val="tx2"/>
                  </a:solidFill>
                  <a:latin typeface="Arial Black" panose="020B0A04020102020204" pitchFamily="34" charset="0"/>
                </a:rPr>
              </a:br>
              <a:r>
                <a:rPr lang="zh-CN" altLang="en-US" sz="2800" dirty="0">
                  <a:solidFill>
                    <a:srgbClr val="000099"/>
                  </a:solidFill>
                  <a:latin typeface="Arial Black" panose="020B0A04020102020204" pitchFamily="34" charset="0"/>
                </a:rPr>
                <a:t>投诉客户类型归纳</a:t>
              </a:r>
              <a:br>
                <a:rPr lang="zh-CN" altLang="en-US" sz="2800" dirty="0">
                  <a:solidFill>
                    <a:srgbClr val="000099"/>
                  </a:solidFill>
                  <a:latin typeface="Arial Black" panose="020B0A04020102020204" pitchFamily="34" charset="0"/>
                </a:rPr>
              </a:br>
              <a:br>
                <a:rPr lang="zh-CN" altLang="en-US" sz="2800" dirty="0">
                  <a:solidFill>
                    <a:schemeClr val="tx2"/>
                  </a:solidFill>
                  <a:latin typeface="Arial Black" panose="020B0A04020102020204" pitchFamily="34" charset="0"/>
                </a:rPr>
              </a:br>
              <a:r>
                <a:rPr lang="zh-CN" altLang="en-US" sz="2800" dirty="0">
                  <a:solidFill>
                    <a:srgbClr val="FF0000"/>
                  </a:solidFill>
                  <a:latin typeface="Arial Black" panose="020B0A04020102020204" pitchFamily="34" charset="0"/>
                </a:rPr>
                <a:t>特殊身份的投诉</a:t>
              </a:r>
              <a:endParaRPr lang="zh-CN" altLang="en-US" sz="2800" dirty="0">
                <a:solidFill>
                  <a:srgbClr val="FF0000"/>
                </a:solidFill>
                <a:latin typeface="Arial Black" panose="020B0A04020102020204" pitchFamily="34" charset="0"/>
              </a:endParaRPr>
            </a:p>
          </p:txBody>
        </p:sp>
      </p:grpSp>
      <p:sp>
        <p:nvSpPr>
          <p:cNvPr id="160772" name="Rectangle 8"/>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4505325" y="1557338"/>
            <a:ext cx="5400675" cy="647700"/>
            <a:chOff x="0" y="0"/>
            <a:chExt cx="3402" cy="408"/>
          </a:xfrm>
        </p:grpSpPr>
        <p:sp>
          <p:nvSpPr>
            <p:cNvPr id="158723" name="Oval 3"/>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1798" name="Text Box 4"/>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
        <p:nvSpPr>
          <p:cNvPr id="158725" name="Text Box 5"/>
          <p:cNvSpPr txBox="1"/>
          <p:nvPr/>
        </p:nvSpPr>
        <p:spPr>
          <a:xfrm>
            <a:off x="1065213" y="2565400"/>
            <a:ext cx="6911975" cy="3602038"/>
          </a:xfrm>
          <a:prstGeom prst="rect">
            <a:avLst/>
          </a:prstGeom>
          <a:noFill/>
          <a:ln w="9525">
            <a:noFill/>
          </a:ln>
        </p:spPr>
        <p:txBody>
          <a:bodyPr>
            <a:spAutoFit/>
          </a:bodyPr>
          <a:p>
            <a:pPr algn="l">
              <a:lnSpc>
                <a:spcPct val="120000"/>
              </a:lnSpc>
            </a:pPr>
            <a:r>
              <a:rPr lang="en-US" altLang="zh-CN" sz="2400" dirty="0">
                <a:solidFill>
                  <a:schemeClr val="tx2"/>
                </a:solidFill>
                <a:latin typeface="Arial" panose="020B0604020202020204" pitchFamily="34" charset="0"/>
              </a:rPr>
              <a:t>A</a:t>
            </a:r>
            <a:r>
              <a:rPr lang="zh-CN" altLang="en-US" sz="2400" dirty="0">
                <a:solidFill>
                  <a:schemeClr val="tx2"/>
                </a:solidFill>
                <a:latin typeface="Arial" panose="020B0604020202020204" pitchFamily="34" charset="0"/>
              </a:rPr>
              <a:t>、服务态度及行业经验引发的投诉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B</a:t>
            </a:r>
            <a:r>
              <a:rPr lang="zh-CN" altLang="en-US" sz="2400" dirty="0">
                <a:solidFill>
                  <a:schemeClr val="tx2"/>
                </a:solidFill>
                <a:latin typeface="Arial" panose="020B0604020202020204" pitchFamily="34" charset="0"/>
              </a:rPr>
              <a:t>、车身附件及装潢等引起的投诉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C</a:t>
            </a:r>
            <a:r>
              <a:rPr lang="zh-CN" altLang="en-US" sz="2400" dirty="0">
                <a:solidFill>
                  <a:schemeClr val="tx2"/>
                </a:solidFill>
                <a:latin typeface="Arial" panose="020B0604020202020204" pitchFamily="34" charset="0"/>
              </a:rPr>
              <a:t>、置疑车辆质量引起的投诉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D</a:t>
            </a:r>
            <a:r>
              <a:rPr lang="zh-CN" altLang="en-US" sz="2400" dirty="0">
                <a:solidFill>
                  <a:schemeClr val="tx2"/>
                </a:solidFill>
                <a:latin typeface="Arial" panose="020B0604020202020204" pitchFamily="34" charset="0"/>
              </a:rPr>
              <a:t>、置疑价格引起的投诉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E</a:t>
            </a:r>
            <a:r>
              <a:rPr lang="zh-CN" altLang="en-US" sz="2400" dirty="0">
                <a:solidFill>
                  <a:schemeClr val="tx2"/>
                </a:solidFill>
                <a:latin typeface="Arial" panose="020B0604020202020204" pitchFamily="34" charset="0"/>
              </a:rPr>
              <a:t>、承诺时间内未能兑现引发的投诉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F</a:t>
            </a:r>
            <a:r>
              <a:rPr lang="zh-CN" altLang="en-US" sz="2400" dirty="0">
                <a:solidFill>
                  <a:schemeClr val="tx2"/>
                </a:solidFill>
                <a:latin typeface="Arial" panose="020B0604020202020204" pitchFamily="34" charset="0"/>
              </a:rPr>
              <a:t>、因维修技术引发的投诉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G</a:t>
            </a:r>
            <a:r>
              <a:rPr lang="zh-CN" altLang="en-US" sz="2400" dirty="0">
                <a:solidFill>
                  <a:schemeClr val="tx2"/>
                </a:solidFill>
                <a:latin typeface="Arial" panose="020B0604020202020204" pitchFamily="34" charset="0"/>
              </a:rPr>
              <a:t>、流程、制度引发的投诉</a:t>
            </a:r>
            <a:endParaRPr lang="zh-CN" altLang="en-US" sz="2400" dirty="0">
              <a:solidFill>
                <a:schemeClr val="tx2"/>
              </a:solidFill>
              <a:latin typeface="Arial" panose="020B0604020202020204" pitchFamily="34" charset="0"/>
            </a:endParaRPr>
          </a:p>
          <a:p>
            <a:pPr algn="l">
              <a:lnSpc>
                <a:spcPct val="120000"/>
              </a:lnSpc>
            </a:pPr>
            <a:r>
              <a:rPr lang="en-US" altLang="zh-CN" sz="2400" dirty="0">
                <a:solidFill>
                  <a:schemeClr val="tx2"/>
                </a:solidFill>
                <a:latin typeface="Arial" panose="020B0604020202020204" pitchFamily="34" charset="0"/>
              </a:rPr>
              <a:t>H</a:t>
            </a:r>
            <a:r>
              <a:rPr lang="zh-CN" altLang="en-US" sz="2400" dirty="0">
                <a:solidFill>
                  <a:schemeClr val="tx2"/>
                </a:solidFill>
                <a:latin typeface="Arial" panose="020B0604020202020204" pitchFamily="34" charset="0"/>
              </a:rPr>
              <a:t>、保修引起的投诉</a:t>
            </a:r>
            <a:endParaRPr lang="zh-CN" altLang="en-US" sz="2400" dirty="0">
              <a:solidFill>
                <a:schemeClr val="tx2"/>
              </a:solidFill>
              <a:latin typeface="Arial" panose="020B0604020202020204" pitchFamily="34" charset="0"/>
            </a:endParaRPr>
          </a:p>
        </p:txBody>
      </p:sp>
      <p:sp>
        <p:nvSpPr>
          <p:cNvPr id="161796" name="Rectangle 6"/>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5"/>
                                        </p:tgtEl>
                                        <p:attrNameLst>
                                          <p:attrName>style.visibility</p:attrName>
                                        </p:attrNameLst>
                                      </p:cBhvr>
                                      <p:to>
                                        <p:strVal val="visible"/>
                                      </p:to>
                                    </p:set>
                                    <p:anim calcmode="lin" valueType="num">
                                      <p:cBhvr additive="base">
                                        <p:cTn id="13" dur="500" fill="hold"/>
                                        <p:tgtEl>
                                          <p:spTgt spid="158725"/>
                                        </p:tgtEl>
                                        <p:attrNameLst>
                                          <p:attrName>ppt_x</p:attrName>
                                        </p:attrNameLst>
                                      </p:cBhvr>
                                      <p:tavLst>
                                        <p:tav tm="0">
                                          <p:val>
                                            <p:strVal val="#ppt_x"/>
                                          </p:val>
                                        </p:tav>
                                        <p:tav tm="100000">
                                          <p:val>
                                            <p:strVal val="#ppt_x"/>
                                          </p:val>
                                        </p:tav>
                                      </p:tavLst>
                                    </p:anim>
                                    <p:anim calcmode="lin" valueType="num">
                                      <p:cBhvr additive="base">
                                        <p:cTn id="14"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ldLvl="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9746" name="AutoShape 2"/>
          <p:cNvSpPr>
            <a:spLocks noChangeArrowheads="1"/>
          </p:cNvSpPr>
          <p:nvPr/>
        </p:nvSpPr>
        <p:spPr bwMode="auto">
          <a:xfrm>
            <a:off x="661988" y="2484438"/>
            <a:ext cx="8826500" cy="4040188"/>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2819" name="AutoShape 3"/>
          <p:cNvSpPr/>
          <p:nvPr/>
        </p:nvSpPr>
        <p:spPr>
          <a:xfrm flipH="1">
            <a:off x="5257800" y="1793875"/>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2820" name="AutoShape 4"/>
          <p:cNvSpPr/>
          <p:nvPr/>
        </p:nvSpPr>
        <p:spPr>
          <a:xfrm flipH="1">
            <a:off x="3543300" y="1793875"/>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59749" name="Text Box 5"/>
          <p:cNvSpPr txBox="1"/>
          <p:nvPr/>
        </p:nvSpPr>
        <p:spPr>
          <a:xfrm>
            <a:off x="808038" y="2927350"/>
            <a:ext cx="8386762" cy="22050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、由于车主对汽车不太了解，尤其是汽车的专业知识不强，加上购车之时销售顾问有意或无意的隐瞒，导致车主</a:t>
            </a:r>
            <a:r>
              <a:rPr lang="zh-CN" altLang="en-US" sz="2400" dirty="0">
                <a:solidFill>
                  <a:srgbClr val="FF0000"/>
                </a:solidFill>
                <a:latin typeface="黑体" panose="02010609060101010101" pitchFamily="49" charset="-122"/>
              </a:rPr>
              <a:t>购买后发现汽车的实际状况与期望值有差距</a:t>
            </a:r>
            <a:r>
              <a:rPr lang="zh-CN" altLang="en-US" sz="2400" dirty="0">
                <a:latin typeface="黑体" panose="02010609060101010101" pitchFamily="49" charset="-122"/>
              </a:rPr>
              <a:t>从而引发投诉；</a:t>
            </a:r>
            <a:endParaRPr lang="zh-CN" altLang="en-US" sz="2400" dirty="0">
              <a:latin typeface="黑体" panose="02010609060101010101" pitchFamily="49" charset="-122"/>
            </a:endParaRPr>
          </a:p>
        </p:txBody>
      </p:sp>
      <p:sp>
        <p:nvSpPr>
          <p:cNvPr id="159750" name="Text Box 6"/>
          <p:cNvSpPr txBox="1"/>
          <p:nvPr/>
        </p:nvSpPr>
        <p:spPr>
          <a:xfrm>
            <a:off x="661988" y="4772025"/>
            <a:ext cx="8435975" cy="16208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B</a:t>
            </a:r>
            <a:r>
              <a:rPr lang="zh-CN" altLang="en-US" sz="2400" dirty="0">
                <a:latin typeface="黑体" panose="02010609060101010101" pitchFamily="49" charset="-122"/>
              </a:rPr>
              <a:t>、由于经销商等方面的工作人员的素质良莠不齐，</a:t>
            </a:r>
            <a:r>
              <a:rPr lang="zh-CN" altLang="en-US" sz="2400" dirty="0">
                <a:solidFill>
                  <a:srgbClr val="FF0000"/>
                </a:solidFill>
                <a:latin typeface="黑体" panose="02010609060101010101" pitchFamily="49" charset="-122"/>
              </a:rPr>
              <a:t>缺乏行业经验及技巧</a:t>
            </a:r>
            <a:r>
              <a:rPr lang="zh-CN" altLang="en-US" sz="2400" dirty="0">
                <a:latin typeface="黑体" panose="02010609060101010101" pitchFamily="49" charset="-122"/>
              </a:rPr>
              <a:t>，造成被动局面。 </a:t>
            </a:r>
            <a:endParaRPr lang="zh-CN" altLang="en-US" sz="2400" dirty="0">
              <a:latin typeface="黑体" panose="02010609060101010101" pitchFamily="49" charset="-122"/>
            </a:endParaRPr>
          </a:p>
        </p:txBody>
      </p:sp>
      <p:sp>
        <p:nvSpPr>
          <p:cNvPr id="159751" name="AutoShape 7"/>
          <p:cNvSpPr>
            <a:spLocks noChangeArrowheads="1"/>
          </p:cNvSpPr>
          <p:nvPr/>
        </p:nvSpPr>
        <p:spPr bwMode="auto">
          <a:xfrm>
            <a:off x="2447925" y="2109788"/>
            <a:ext cx="4922838"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服务态度差</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行业经验不足</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2824" name="Text Box 8"/>
          <p:cNvSpPr txBox="1"/>
          <p:nvPr/>
        </p:nvSpPr>
        <p:spPr>
          <a:xfrm>
            <a:off x="488950" y="1484313"/>
            <a:ext cx="8420100" cy="519112"/>
          </a:xfrm>
          <a:prstGeom prst="rect">
            <a:avLst/>
          </a:prstGeom>
          <a:noFill/>
          <a:ln w="9525">
            <a:noFill/>
          </a:ln>
        </p:spPr>
        <p:txBody>
          <a:bodyPr>
            <a:spAutoFit/>
          </a:bodyPr>
          <a:p>
            <a:pPr algn="l">
              <a:spcBef>
                <a:spcPct val="50000"/>
              </a:spcBef>
            </a:pPr>
            <a:r>
              <a:rPr lang="zh-CN" altLang="en-US" sz="2800" dirty="0">
                <a:latin typeface="黑体" panose="02010609060101010101" pitchFamily="49" charset="-122"/>
              </a:rPr>
              <a:t>投诉类型</a:t>
            </a:r>
            <a:r>
              <a:rPr lang="en-US" altLang="zh-CN" sz="2800" dirty="0">
                <a:latin typeface="黑体" panose="02010609060101010101" pitchFamily="49" charset="-122"/>
              </a:rPr>
              <a:t>A</a:t>
            </a:r>
            <a:endParaRPr lang="en-US" altLang="zh-CN" sz="2800" dirty="0">
              <a:latin typeface="黑体" panose="02010609060101010101" pitchFamily="49" charset="-122"/>
            </a:endParaRPr>
          </a:p>
        </p:txBody>
      </p:sp>
      <p:sp>
        <p:nvSpPr>
          <p:cNvPr id="159753" name="Text Box 9"/>
          <p:cNvSpPr txBox="1"/>
          <p:nvPr/>
        </p:nvSpPr>
        <p:spPr>
          <a:xfrm>
            <a:off x="819150" y="5924550"/>
            <a:ext cx="8345488" cy="517525"/>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sp>
        <p:nvSpPr>
          <p:cNvPr id="162826" name="Rectangle 10"/>
          <p:cNvSpPr/>
          <p:nvPr/>
        </p:nvSpPr>
        <p:spPr>
          <a:xfrm>
            <a:off x="4889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62827" name="Group 11"/>
          <p:cNvGrpSpPr/>
          <p:nvPr/>
        </p:nvGrpSpPr>
        <p:grpSpPr>
          <a:xfrm>
            <a:off x="4505325" y="1412875"/>
            <a:ext cx="5400675" cy="647700"/>
            <a:chOff x="0" y="0"/>
            <a:chExt cx="3402" cy="408"/>
          </a:xfrm>
        </p:grpSpPr>
        <p:sp>
          <p:nvSpPr>
            <p:cNvPr id="159756" name="Oval 12"/>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2829" name="Text Box 13"/>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randombar(horizontal)">
                                      <p:cBhvr>
                                        <p:cTn id="7" dur="500"/>
                                        <p:tgtEl>
                                          <p:spTgt spid="1597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9753"/>
                                        </p:tgtEl>
                                        <p:attrNameLst>
                                          <p:attrName>style.visibility</p:attrName>
                                        </p:attrNameLst>
                                      </p:cBhvr>
                                      <p:to>
                                        <p:strVal val="visible"/>
                                      </p:to>
                                    </p:set>
                                    <p:animEffect transition="in" filter="randombar(horizontal)">
                                      <p:cBhvr>
                                        <p:cTn id="10" dur="500"/>
                                        <p:tgtEl>
                                          <p:spTgt spid="15975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9750"/>
                                        </p:tgtEl>
                                        <p:attrNameLst>
                                          <p:attrName>style.visibility</p:attrName>
                                        </p:attrNameLst>
                                      </p:cBhvr>
                                      <p:to>
                                        <p:strVal val="visible"/>
                                      </p:to>
                                    </p:set>
                                    <p:animEffect transition="in" filter="randombar(horizontal)">
                                      <p:cBhvr>
                                        <p:cTn id="13" dur="500"/>
                                        <p:tgtEl>
                                          <p:spTgt spid="15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0" grpId="0"/>
      <p:bldP spid="1597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2770" name="Rectangle 2"/>
          <p:cNvSpPr/>
          <p:nvPr>
            <p:ph type="title"/>
          </p:nvPr>
        </p:nvSpPr>
        <p:spPr>
          <a:xfrm>
            <a:off x="2347913" y="1700213"/>
            <a:ext cx="4835525" cy="504825"/>
          </a:xfrm>
          <a:solidFill>
            <a:srgbClr val="FFFF66">
              <a:alpha val="38039"/>
            </a:srgbClr>
          </a:solidFill>
          <a:ln>
            <a:solidFill>
              <a:srgbClr val="FF9900"/>
            </a:solidFill>
            <a:miter/>
          </a:ln>
        </p:spPr>
        <p:txBody>
          <a:bodyPr wrap="none" anchor="ctr" anchorCtr="1"/>
          <a:p>
            <a:pPr marL="533400" indent="-533400" eaLnBrk="1" hangingPunct="1">
              <a:spcBef>
                <a:spcPct val="20000"/>
              </a:spcBef>
            </a:pPr>
            <a:r>
              <a:rPr lang="zh-CN" altLang="en-US" sz="2400" b="1" dirty="0">
                <a:solidFill>
                  <a:schemeClr val="bg2"/>
                </a:solidFill>
                <a:latin typeface="黑体" panose="02010609060101010101" pitchFamily="49" charset="-122"/>
              </a:rPr>
              <a:t>影响 </a:t>
            </a:r>
            <a:r>
              <a:rPr lang="en-US" altLang="zh-CN" sz="2400" b="1" dirty="0">
                <a:solidFill>
                  <a:schemeClr val="bg2"/>
                </a:solidFill>
                <a:latin typeface="黑体" panose="02010609060101010101" pitchFamily="49" charset="-122"/>
              </a:rPr>
              <a:t>CSI </a:t>
            </a:r>
            <a:r>
              <a:rPr lang="zh-CN" altLang="en-US" sz="2400" b="1" dirty="0">
                <a:solidFill>
                  <a:schemeClr val="bg2"/>
                </a:solidFill>
                <a:latin typeface="黑体" panose="02010609060101010101" pitchFamily="49" charset="-122"/>
              </a:rPr>
              <a:t>的车间因素</a:t>
            </a:r>
            <a:endParaRPr lang="zh-CN" altLang="en-US" sz="2400" b="1" dirty="0">
              <a:solidFill>
                <a:schemeClr val="bg2"/>
              </a:solidFill>
              <a:latin typeface="黑体" panose="02010609060101010101" pitchFamily="49" charset="-122"/>
            </a:endParaRPr>
          </a:p>
        </p:txBody>
      </p:sp>
      <p:graphicFrame>
        <p:nvGraphicFramePr>
          <p:cNvPr id="21507" name="Group 3"/>
          <p:cNvGraphicFramePr>
            <a:graphicFrameLocks noGrp="1"/>
          </p:cNvGraphicFramePr>
          <p:nvPr>
            <p:ph sz="half" idx="4294967295"/>
          </p:nvPr>
        </p:nvGraphicFramePr>
        <p:xfrm>
          <a:off x="704850" y="2636838"/>
          <a:ext cx="2609850" cy="3100388"/>
        </p:xfrm>
        <a:graphic>
          <a:graphicData uri="http://schemas.openxmlformats.org/drawingml/2006/table">
            <a:tbl>
              <a:tblPr/>
              <a:tblGrid>
                <a:gridCol w="26098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rPr>
                        <a:t>服务后交车</a:t>
                      </a:r>
                      <a:endPar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服务总共所花的时间</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及时并如约修好您的车</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6413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对完成的维修保养项目的说明</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6413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对维修保养收费情况的说明</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车的外表和干净程度</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bl>
          </a:graphicData>
        </a:graphic>
      </p:graphicFrame>
      <p:sp>
        <p:nvSpPr>
          <p:cNvPr id="21533" name="AutoShape 29"/>
          <p:cNvSpPr>
            <a:spLocks noChangeArrowheads="1"/>
          </p:cNvSpPr>
          <p:nvPr/>
        </p:nvSpPr>
        <p:spPr bwMode="auto">
          <a:xfrm>
            <a:off x="0" y="836613"/>
            <a:ext cx="51498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CSI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aphicFrame>
        <p:nvGraphicFramePr>
          <p:cNvPr id="21534" name="Group 30"/>
          <p:cNvGraphicFramePr>
            <a:graphicFrameLocks noGrp="1"/>
          </p:cNvGraphicFramePr>
          <p:nvPr>
            <p:ph sz="quarter" idx="4294967295"/>
          </p:nvPr>
        </p:nvGraphicFramePr>
        <p:xfrm>
          <a:off x="3783013" y="2636838"/>
          <a:ext cx="1941513" cy="2005013"/>
        </p:xfrm>
        <a:graphic>
          <a:graphicData uri="http://schemas.openxmlformats.org/drawingml/2006/table">
            <a:tbl>
              <a:tblPr/>
              <a:tblGrid>
                <a:gridCol w="1941512"/>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rPr>
                        <a:t>服务质量</a:t>
                      </a:r>
                      <a:endPar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6413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正确诊断问题的能力</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完成服务的质量</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圆满完成要求</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bl>
          </a:graphicData>
        </a:graphic>
      </p:graphicFrame>
      <p:graphicFrame>
        <p:nvGraphicFramePr>
          <p:cNvPr id="21552" name="Group 48"/>
          <p:cNvGraphicFramePr>
            <a:graphicFrameLocks noGrp="1"/>
          </p:cNvGraphicFramePr>
          <p:nvPr>
            <p:ph sz="quarter" idx="4294967295"/>
          </p:nvPr>
        </p:nvGraphicFramePr>
        <p:xfrm>
          <a:off x="6176963" y="2641600"/>
          <a:ext cx="2859088" cy="2967038"/>
        </p:xfrm>
        <a:graphic>
          <a:graphicData uri="http://schemas.openxmlformats.org/drawingml/2006/table">
            <a:tbl>
              <a:tblPr/>
              <a:tblGrid>
                <a:gridCol w="2859087"/>
              </a:tblGrid>
              <a:tr h="385763">
                <a:tc>
                  <a:txBody>
                    <a:bodyPr/>
                    <a:lstStyle/>
                    <a:p>
                      <a:pPr marL="0" marR="0" lvl="0" indent="0" algn="ctr" defTabSz="914400" rtl="0" eaLnBrk="1" fontAlgn="base" latinLnBrk="0" hangingPunct="1">
                        <a:lnSpc>
                          <a:spcPct val="80000"/>
                        </a:lnSpc>
                        <a:spcBef>
                          <a:spcPct val="20000"/>
                        </a:spcBef>
                        <a:spcAft>
                          <a:spcPct val="0"/>
                        </a:spcAft>
                        <a:buClrTx/>
                        <a:buSzTx/>
                        <a:buFontTx/>
                        <a:buNone/>
                      </a:pPr>
                      <a:r>
                        <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rPr>
                        <a:t>使用者便利服务</a:t>
                      </a:r>
                      <a:endParaRPr kumimoji="0" lang="zh-CN" altLang="en-US" sz="2000" b="1" i="0" u="none" strike="noStrike" cap="none" normalizeH="0" baseline="0" smtClean="0">
                        <a:ln>
                          <a:noFill/>
                        </a:ln>
                        <a:solidFill>
                          <a:schemeClr val="bg1"/>
                        </a:solidFill>
                        <a:effectLst/>
                        <a:latin typeface="黑体" panose="02010609060101010101" pitchFamily="49" charset="-122"/>
                        <a:ea typeface="黑体" panose="02010609060101010101" pitchFamily="49" charset="-122"/>
                      </a:endParaRPr>
                    </a:p>
                  </a:txBody>
                  <a:tcPr marL="36000" marR="36000" marT="46800" marB="4680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384175">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合理的收费</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385763">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提供的服务物有所值</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384175">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考虑到您的时间</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385763">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经销商重视对您的服务</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655638">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经销商对其进行的服务负责到底</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r h="385763">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维修点营业时间方便</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36000" marR="36000" marT="46800" marB="468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tcPr>
                </a:tc>
              </a:tr>
            </a:tbl>
          </a:graphicData>
        </a:graphic>
      </p:graphicFrame>
      <p:cxnSp>
        <p:nvCxnSpPr>
          <p:cNvPr id="21582" name="AutoShape 78"/>
          <p:cNvCxnSpPr>
            <a:stCxn id="32770" idx="2"/>
          </p:cNvCxnSpPr>
          <p:nvPr/>
        </p:nvCxnSpPr>
        <p:spPr>
          <a:xfrm rot="5400000">
            <a:off x="3171825" y="1042988"/>
            <a:ext cx="431800" cy="2755900"/>
          </a:xfrm>
          <a:prstGeom prst="bentConnector3">
            <a:avLst>
              <a:gd name="adj1" fmla="val 50000"/>
            </a:avLst>
          </a:prstGeom>
          <a:ln w="28575" cap="flat" cmpd="sng">
            <a:solidFill>
              <a:srgbClr val="FF9933"/>
            </a:solidFill>
            <a:prstDash val="solid"/>
            <a:miter/>
            <a:headEnd type="none" w="med" len="med"/>
            <a:tailEnd type="none" w="med" len="med"/>
          </a:ln>
        </p:spPr>
      </p:cxnSp>
      <p:cxnSp>
        <p:nvCxnSpPr>
          <p:cNvPr id="21583" name="AutoShape 79"/>
          <p:cNvCxnSpPr>
            <a:stCxn id="32770" idx="2"/>
          </p:cNvCxnSpPr>
          <p:nvPr/>
        </p:nvCxnSpPr>
        <p:spPr>
          <a:xfrm rot="5400000">
            <a:off x="4543425" y="2414588"/>
            <a:ext cx="431800" cy="11112"/>
          </a:xfrm>
          <a:prstGeom prst="bentConnector3">
            <a:avLst>
              <a:gd name="adj1" fmla="val 50000"/>
            </a:avLst>
          </a:prstGeom>
          <a:ln w="28575" cap="flat" cmpd="sng">
            <a:solidFill>
              <a:srgbClr val="FF9933"/>
            </a:solidFill>
            <a:prstDash val="solid"/>
            <a:miter/>
            <a:headEnd type="none" w="med" len="med"/>
            <a:tailEnd type="none" w="med" len="med"/>
          </a:ln>
        </p:spPr>
      </p:cxnSp>
      <p:cxnSp>
        <p:nvCxnSpPr>
          <p:cNvPr id="21584" name="AutoShape 80"/>
          <p:cNvCxnSpPr>
            <a:stCxn id="32770" idx="2"/>
          </p:cNvCxnSpPr>
          <p:nvPr/>
        </p:nvCxnSpPr>
        <p:spPr>
          <a:xfrm rot="-5400000" flipH="1">
            <a:off x="5967413" y="1003300"/>
            <a:ext cx="436562" cy="2840038"/>
          </a:xfrm>
          <a:prstGeom prst="bentConnector3">
            <a:avLst>
              <a:gd name="adj1" fmla="val 49819"/>
            </a:avLst>
          </a:prstGeom>
          <a:ln w="28575" cap="flat" cmpd="sng">
            <a:solidFill>
              <a:srgbClr val="FF9933"/>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ppt_x</p:attrName>
                                        </p:attrNameLst>
                                      </p:cBhvr>
                                      <p:tavLst>
                                        <p:tav tm="0">
                                          <p:val>
                                            <p:strVal val="#ppt_x"/>
                                          </p:val>
                                        </p:tav>
                                        <p:tav tm="100000">
                                          <p:val>
                                            <p:strVal val="#ppt_x"/>
                                          </p:val>
                                        </p:tav>
                                      </p:tavLst>
                                    </p:anim>
                                    <p:anim calcmode="lin" valueType="num">
                                      <p:cBhvr>
                                        <p:cTn id="8" dur="500" fill="hold"/>
                                        <p:tgtEl>
                                          <p:spTgt spid="21507"/>
                                        </p:tgtEl>
                                        <p:attrNameLst>
                                          <p:attrName>ppt_y</p:attrName>
                                        </p:attrNameLst>
                                      </p:cBhvr>
                                      <p:tavLst>
                                        <p:tav tm="0">
                                          <p:val>
                                            <p:strVal val="#ppt_y-#ppt_h/2"/>
                                          </p:val>
                                        </p:tav>
                                        <p:tav tm="100000">
                                          <p:val>
                                            <p:strVal val="#ppt_y"/>
                                          </p:val>
                                        </p:tav>
                                      </p:tavLst>
                                    </p:anim>
                                    <p:anim calcmode="lin" valueType="num">
                                      <p:cBhvr>
                                        <p:cTn id="9" dur="500" fill="hold"/>
                                        <p:tgtEl>
                                          <p:spTgt spid="21507"/>
                                        </p:tgtEl>
                                        <p:attrNameLst>
                                          <p:attrName>ppt_w</p:attrName>
                                        </p:attrNameLst>
                                      </p:cBhvr>
                                      <p:tavLst>
                                        <p:tav tm="0">
                                          <p:val>
                                            <p:strVal val="#ppt_w"/>
                                          </p:val>
                                        </p:tav>
                                        <p:tav tm="100000">
                                          <p:val>
                                            <p:strVal val="#ppt_w"/>
                                          </p:val>
                                        </p:tav>
                                      </p:tavLst>
                                    </p:anim>
                                    <p:anim calcmode="lin" valueType="num">
                                      <p:cBhvr>
                                        <p:cTn id="10" dur="500" fill="hold"/>
                                        <p:tgtEl>
                                          <p:spTgt spid="21507"/>
                                        </p:tgtEl>
                                        <p:attrNameLst>
                                          <p:attrName>ppt_h</p:attrName>
                                        </p:attrNameLst>
                                      </p:cBhvr>
                                      <p:tavLst>
                                        <p:tav tm="0">
                                          <p:val>
                                            <p:fltVal val="0.00000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21582"/>
                                        </p:tgtEl>
                                        <p:attrNameLst>
                                          <p:attrName>style.visibility</p:attrName>
                                        </p:attrNameLst>
                                      </p:cBhvr>
                                      <p:to>
                                        <p:strVal val="visible"/>
                                      </p:to>
                                    </p:set>
                                    <p:anim calcmode="lin" valueType="num">
                                      <p:cBhvr>
                                        <p:cTn id="13" dur="500" fill="hold"/>
                                        <p:tgtEl>
                                          <p:spTgt spid="21582"/>
                                        </p:tgtEl>
                                        <p:attrNameLst>
                                          <p:attrName>ppt_x</p:attrName>
                                        </p:attrNameLst>
                                      </p:cBhvr>
                                      <p:tavLst>
                                        <p:tav tm="0">
                                          <p:val>
                                            <p:strVal val="#ppt_x"/>
                                          </p:val>
                                        </p:tav>
                                        <p:tav tm="100000">
                                          <p:val>
                                            <p:strVal val="#ppt_x"/>
                                          </p:val>
                                        </p:tav>
                                      </p:tavLst>
                                    </p:anim>
                                    <p:anim calcmode="lin" valueType="num">
                                      <p:cBhvr>
                                        <p:cTn id="14" dur="500" fill="hold"/>
                                        <p:tgtEl>
                                          <p:spTgt spid="21582"/>
                                        </p:tgtEl>
                                        <p:attrNameLst>
                                          <p:attrName>ppt_y</p:attrName>
                                        </p:attrNameLst>
                                      </p:cBhvr>
                                      <p:tavLst>
                                        <p:tav tm="0">
                                          <p:val>
                                            <p:strVal val="#ppt_y-#ppt_h/2"/>
                                          </p:val>
                                        </p:tav>
                                        <p:tav tm="100000">
                                          <p:val>
                                            <p:strVal val="#ppt_y"/>
                                          </p:val>
                                        </p:tav>
                                      </p:tavLst>
                                    </p:anim>
                                    <p:anim calcmode="lin" valueType="num">
                                      <p:cBhvr>
                                        <p:cTn id="15" dur="500" fill="hold"/>
                                        <p:tgtEl>
                                          <p:spTgt spid="21582"/>
                                        </p:tgtEl>
                                        <p:attrNameLst>
                                          <p:attrName>ppt_w</p:attrName>
                                        </p:attrNameLst>
                                      </p:cBhvr>
                                      <p:tavLst>
                                        <p:tav tm="0">
                                          <p:val>
                                            <p:strVal val="#ppt_w"/>
                                          </p:val>
                                        </p:tav>
                                        <p:tav tm="100000">
                                          <p:val>
                                            <p:strVal val="#ppt_w"/>
                                          </p:val>
                                        </p:tav>
                                      </p:tavLst>
                                    </p:anim>
                                    <p:anim calcmode="lin" valueType="num">
                                      <p:cBhvr>
                                        <p:cTn id="16" dur="500" fill="hold"/>
                                        <p:tgtEl>
                                          <p:spTgt spid="21582"/>
                                        </p:tgtEl>
                                        <p:attrNameLst>
                                          <p:attrName>ppt_h</p:attrName>
                                        </p:attrNameLst>
                                      </p:cBhvr>
                                      <p:tavLst>
                                        <p:tav tm="0">
                                          <p:val>
                                            <p:flt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nodeType="clickEffect">
                                  <p:stCondLst>
                                    <p:cond delay="0"/>
                                  </p:stCondLst>
                                  <p:childTnLst>
                                    <p:set>
                                      <p:cBhvr>
                                        <p:cTn id="20" dur="1" fill="hold">
                                          <p:stCondLst>
                                            <p:cond delay="0"/>
                                          </p:stCondLst>
                                        </p:cTn>
                                        <p:tgtEl>
                                          <p:spTgt spid="21583"/>
                                        </p:tgtEl>
                                        <p:attrNameLst>
                                          <p:attrName>style.visibility</p:attrName>
                                        </p:attrNameLst>
                                      </p:cBhvr>
                                      <p:to>
                                        <p:strVal val="visible"/>
                                      </p:to>
                                    </p:set>
                                    <p:anim calcmode="lin" valueType="num">
                                      <p:cBhvr>
                                        <p:cTn id="21" dur="500" fill="hold"/>
                                        <p:tgtEl>
                                          <p:spTgt spid="21583"/>
                                        </p:tgtEl>
                                        <p:attrNameLst>
                                          <p:attrName>ppt_x</p:attrName>
                                        </p:attrNameLst>
                                      </p:cBhvr>
                                      <p:tavLst>
                                        <p:tav tm="0">
                                          <p:val>
                                            <p:strVal val="#ppt_x"/>
                                          </p:val>
                                        </p:tav>
                                        <p:tav tm="100000">
                                          <p:val>
                                            <p:strVal val="#ppt_x"/>
                                          </p:val>
                                        </p:tav>
                                      </p:tavLst>
                                    </p:anim>
                                    <p:anim calcmode="lin" valueType="num">
                                      <p:cBhvr>
                                        <p:cTn id="22" dur="500" fill="hold"/>
                                        <p:tgtEl>
                                          <p:spTgt spid="21583"/>
                                        </p:tgtEl>
                                        <p:attrNameLst>
                                          <p:attrName>ppt_y</p:attrName>
                                        </p:attrNameLst>
                                      </p:cBhvr>
                                      <p:tavLst>
                                        <p:tav tm="0">
                                          <p:val>
                                            <p:strVal val="#ppt_y-#ppt_h/2"/>
                                          </p:val>
                                        </p:tav>
                                        <p:tav tm="100000">
                                          <p:val>
                                            <p:strVal val="#ppt_y"/>
                                          </p:val>
                                        </p:tav>
                                      </p:tavLst>
                                    </p:anim>
                                    <p:anim calcmode="lin" valueType="num">
                                      <p:cBhvr>
                                        <p:cTn id="23" dur="500" fill="hold"/>
                                        <p:tgtEl>
                                          <p:spTgt spid="21583"/>
                                        </p:tgtEl>
                                        <p:attrNameLst>
                                          <p:attrName>ppt_w</p:attrName>
                                        </p:attrNameLst>
                                      </p:cBhvr>
                                      <p:tavLst>
                                        <p:tav tm="0">
                                          <p:val>
                                            <p:strVal val="#ppt_w"/>
                                          </p:val>
                                        </p:tav>
                                        <p:tav tm="100000">
                                          <p:val>
                                            <p:strVal val="#ppt_w"/>
                                          </p:val>
                                        </p:tav>
                                      </p:tavLst>
                                    </p:anim>
                                    <p:anim calcmode="lin" valueType="num">
                                      <p:cBhvr>
                                        <p:cTn id="24" dur="500" fill="hold"/>
                                        <p:tgtEl>
                                          <p:spTgt spid="21583"/>
                                        </p:tgtEl>
                                        <p:attrNameLst>
                                          <p:attrName>ppt_h</p:attrName>
                                        </p:attrNameLst>
                                      </p:cBhvr>
                                      <p:tavLst>
                                        <p:tav tm="0">
                                          <p:val>
                                            <p:fltVal val="0.000000"/>
                                          </p:val>
                                        </p:tav>
                                        <p:tav tm="100000">
                                          <p:val>
                                            <p:strVal val="#ppt_h"/>
                                          </p:val>
                                        </p:tav>
                                      </p:tavLst>
                                    </p:anim>
                                  </p:childTnLst>
                                </p:cTn>
                              </p:par>
                              <p:par>
                                <p:cTn id="25" presetID="17" presetClass="entr" presetSubtype="1" fill="hold" nodeType="withEffect">
                                  <p:stCondLst>
                                    <p:cond delay="0"/>
                                  </p:stCondLst>
                                  <p:childTnLst>
                                    <p:set>
                                      <p:cBhvr>
                                        <p:cTn id="26" dur="1" fill="hold">
                                          <p:stCondLst>
                                            <p:cond delay="0"/>
                                          </p:stCondLst>
                                        </p:cTn>
                                        <p:tgtEl>
                                          <p:spTgt spid="21534"/>
                                        </p:tgtEl>
                                        <p:attrNameLst>
                                          <p:attrName>style.visibility</p:attrName>
                                        </p:attrNameLst>
                                      </p:cBhvr>
                                      <p:to>
                                        <p:strVal val="visible"/>
                                      </p:to>
                                    </p:set>
                                    <p:anim calcmode="lin" valueType="num">
                                      <p:cBhvr>
                                        <p:cTn id="27" dur="500" fill="hold"/>
                                        <p:tgtEl>
                                          <p:spTgt spid="21534"/>
                                        </p:tgtEl>
                                        <p:attrNameLst>
                                          <p:attrName>ppt_x</p:attrName>
                                        </p:attrNameLst>
                                      </p:cBhvr>
                                      <p:tavLst>
                                        <p:tav tm="0">
                                          <p:val>
                                            <p:strVal val="#ppt_x"/>
                                          </p:val>
                                        </p:tav>
                                        <p:tav tm="100000">
                                          <p:val>
                                            <p:strVal val="#ppt_x"/>
                                          </p:val>
                                        </p:tav>
                                      </p:tavLst>
                                    </p:anim>
                                    <p:anim calcmode="lin" valueType="num">
                                      <p:cBhvr>
                                        <p:cTn id="28" dur="500" fill="hold"/>
                                        <p:tgtEl>
                                          <p:spTgt spid="21534"/>
                                        </p:tgtEl>
                                        <p:attrNameLst>
                                          <p:attrName>ppt_y</p:attrName>
                                        </p:attrNameLst>
                                      </p:cBhvr>
                                      <p:tavLst>
                                        <p:tav tm="0">
                                          <p:val>
                                            <p:strVal val="#ppt_y-#ppt_h/2"/>
                                          </p:val>
                                        </p:tav>
                                        <p:tav tm="100000">
                                          <p:val>
                                            <p:strVal val="#ppt_y"/>
                                          </p:val>
                                        </p:tav>
                                      </p:tavLst>
                                    </p:anim>
                                    <p:anim calcmode="lin" valueType="num">
                                      <p:cBhvr>
                                        <p:cTn id="29" dur="500" fill="hold"/>
                                        <p:tgtEl>
                                          <p:spTgt spid="21534"/>
                                        </p:tgtEl>
                                        <p:attrNameLst>
                                          <p:attrName>ppt_w</p:attrName>
                                        </p:attrNameLst>
                                      </p:cBhvr>
                                      <p:tavLst>
                                        <p:tav tm="0">
                                          <p:val>
                                            <p:strVal val="#ppt_w"/>
                                          </p:val>
                                        </p:tav>
                                        <p:tav tm="100000">
                                          <p:val>
                                            <p:strVal val="#ppt_w"/>
                                          </p:val>
                                        </p:tav>
                                      </p:tavLst>
                                    </p:anim>
                                    <p:anim calcmode="lin" valueType="num">
                                      <p:cBhvr>
                                        <p:cTn id="30" dur="500" fill="hold"/>
                                        <p:tgtEl>
                                          <p:spTgt spid="21534"/>
                                        </p:tgtEl>
                                        <p:attrNameLst>
                                          <p:attrName>ppt_h</p:attrName>
                                        </p:attrNameLst>
                                      </p:cBhvr>
                                      <p:tavLst>
                                        <p:tav tm="0">
                                          <p:val>
                                            <p:fltVal val="0.00000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nodeType="clickEffect">
                                  <p:stCondLst>
                                    <p:cond delay="0"/>
                                  </p:stCondLst>
                                  <p:childTnLst>
                                    <p:set>
                                      <p:cBhvr>
                                        <p:cTn id="34" dur="1" fill="hold">
                                          <p:stCondLst>
                                            <p:cond delay="0"/>
                                          </p:stCondLst>
                                        </p:cTn>
                                        <p:tgtEl>
                                          <p:spTgt spid="21584"/>
                                        </p:tgtEl>
                                        <p:attrNameLst>
                                          <p:attrName>style.visibility</p:attrName>
                                        </p:attrNameLst>
                                      </p:cBhvr>
                                      <p:to>
                                        <p:strVal val="visible"/>
                                      </p:to>
                                    </p:set>
                                    <p:anim calcmode="lin" valueType="num">
                                      <p:cBhvr>
                                        <p:cTn id="35" dur="500" fill="hold"/>
                                        <p:tgtEl>
                                          <p:spTgt spid="21584"/>
                                        </p:tgtEl>
                                        <p:attrNameLst>
                                          <p:attrName>ppt_x</p:attrName>
                                        </p:attrNameLst>
                                      </p:cBhvr>
                                      <p:tavLst>
                                        <p:tav tm="0">
                                          <p:val>
                                            <p:strVal val="#ppt_x"/>
                                          </p:val>
                                        </p:tav>
                                        <p:tav tm="100000">
                                          <p:val>
                                            <p:strVal val="#ppt_x"/>
                                          </p:val>
                                        </p:tav>
                                      </p:tavLst>
                                    </p:anim>
                                    <p:anim calcmode="lin" valueType="num">
                                      <p:cBhvr>
                                        <p:cTn id="36" dur="500" fill="hold"/>
                                        <p:tgtEl>
                                          <p:spTgt spid="21584"/>
                                        </p:tgtEl>
                                        <p:attrNameLst>
                                          <p:attrName>ppt_y</p:attrName>
                                        </p:attrNameLst>
                                      </p:cBhvr>
                                      <p:tavLst>
                                        <p:tav tm="0">
                                          <p:val>
                                            <p:strVal val="#ppt_y-#ppt_h/2"/>
                                          </p:val>
                                        </p:tav>
                                        <p:tav tm="100000">
                                          <p:val>
                                            <p:strVal val="#ppt_y"/>
                                          </p:val>
                                        </p:tav>
                                      </p:tavLst>
                                    </p:anim>
                                    <p:anim calcmode="lin" valueType="num">
                                      <p:cBhvr>
                                        <p:cTn id="37" dur="500" fill="hold"/>
                                        <p:tgtEl>
                                          <p:spTgt spid="21584"/>
                                        </p:tgtEl>
                                        <p:attrNameLst>
                                          <p:attrName>ppt_w</p:attrName>
                                        </p:attrNameLst>
                                      </p:cBhvr>
                                      <p:tavLst>
                                        <p:tav tm="0">
                                          <p:val>
                                            <p:strVal val="#ppt_w"/>
                                          </p:val>
                                        </p:tav>
                                        <p:tav tm="100000">
                                          <p:val>
                                            <p:strVal val="#ppt_w"/>
                                          </p:val>
                                        </p:tav>
                                      </p:tavLst>
                                    </p:anim>
                                    <p:anim calcmode="lin" valueType="num">
                                      <p:cBhvr>
                                        <p:cTn id="38" dur="500" fill="hold"/>
                                        <p:tgtEl>
                                          <p:spTgt spid="21584"/>
                                        </p:tgtEl>
                                        <p:attrNameLst>
                                          <p:attrName>ppt_h</p:attrName>
                                        </p:attrNameLst>
                                      </p:cBhvr>
                                      <p:tavLst>
                                        <p:tav tm="0">
                                          <p:val>
                                            <p:fltVal val="0.00000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1552"/>
                                        </p:tgtEl>
                                        <p:attrNameLst>
                                          <p:attrName>style.visibility</p:attrName>
                                        </p:attrNameLst>
                                      </p:cBhvr>
                                      <p:to>
                                        <p:strVal val="visible"/>
                                      </p:to>
                                    </p:set>
                                    <p:anim calcmode="lin" valueType="num">
                                      <p:cBhvr>
                                        <p:cTn id="41" dur="500" fill="hold"/>
                                        <p:tgtEl>
                                          <p:spTgt spid="21552"/>
                                        </p:tgtEl>
                                        <p:attrNameLst>
                                          <p:attrName>ppt_x</p:attrName>
                                        </p:attrNameLst>
                                      </p:cBhvr>
                                      <p:tavLst>
                                        <p:tav tm="0">
                                          <p:val>
                                            <p:strVal val="#ppt_x"/>
                                          </p:val>
                                        </p:tav>
                                        <p:tav tm="100000">
                                          <p:val>
                                            <p:strVal val="#ppt_x"/>
                                          </p:val>
                                        </p:tav>
                                      </p:tavLst>
                                    </p:anim>
                                    <p:anim calcmode="lin" valueType="num">
                                      <p:cBhvr>
                                        <p:cTn id="42" dur="500" fill="hold"/>
                                        <p:tgtEl>
                                          <p:spTgt spid="21552"/>
                                        </p:tgtEl>
                                        <p:attrNameLst>
                                          <p:attrName>ppt_y</p:attrName>
                                        </p:attrNameLst>
                                      </p:cBhvr>
                                      <p:tavLst>
                                        <p:tav tm="0">
                                          <p:val>
                                            <p:strVal val="#ppt_y-#ppt_h/2"/>
                                          </p:val>
                                        </p:tav>
                                        <p:tav tm="100000">
                                          <p:val>
                                            <p:strVal val="#ppt_y"/>
                                          </p:val>
                                        </p:tav>
                                      </p:tavLst>
                                    </p:anim>
                                    <p:anim calcmode="lin" valueType="num">
                                      <p:cBhvr>
                                        <p:cTn id="43" dur="500" fill="hold"/>
                                        <p:tgtEl>
                                          <p:spTgt spid="21552"/>
                                        </p:tgtEl>
                                        <p:attrNameLst>
                                          <p:attrName>ppt_w</p:attrName>
                                        </p:attrNameLst>
                                      </p:cBhvr>
                                      <p:tavLst>
                                        <p:tav tm="0">
                                          <p:val>
                                            <p:strVal val="#ppt_w"/>
                                          </p:val>
                                        </p:tav>
                                        <p:tav tm="100000">
                                          <p:val>
                                            <p:strVal val="#ppt_w"/>
                                          </p:val>
                                        </p:tav>
                                      </p:tavLst>
                                    </p:anim>
                                    <p:anim calcmode="lin" valueType="num">
                                      <p:cBhvr>
                                        <p:cTn id="44" dur="500" fill="hold"/>
                                        <p:tgtEl>
                                          <p:spTgt spid="2155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0770" name="AutoShape 2"/>
          <p:cNvSpPr>
            <a:spLocks noChangeArrowheads="1"/>
          </p:cNvSpPr>
          <p:nvPr/>
        </p:nvSpPr>
        <p:spPr bwMode="auto">
          <a:xfrm>
            <a:off x="415925" y="2565400"/>
            <a:ext cx="8826500" cy="3887788"/>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63843" name="AutoShape 3"/>
          <p:cNvSpPr/>
          <p:nvPr/>
        </p:nvSpPr>
        <p:spPr>
          <a:xfrm flipH="1">
            <a:off x="5133975" y="2305050"/>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3844" name="AutoShape 4"/>
          <p:cNvSpPr/>
          <p:nvPr/>
        </p:nvSpPr>
        <p:spPr>
          <a:xfrm flipH="1">
            <a:off x="3419475" y="2305050"/>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0773" name="AutoShape 5"/>
          <p:cNvSpPr>
            <a:spLocks noChangeArrowheads="1"/>
          </p:cNvSpPr>
          <p:nvPr/>
        </p:nvSpPr>
        <p:spPr bwMode="auto">
          <a:xfrm>
            <a:off x="2092325" y="2060575"/>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车身附件及</a:t>
            </a:r>
            <a:endParaRPr kumimoji="0" lang="zh-CN" altLang="en-US" sz="2400" b="0"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a:p>
            <a:pPr marL="111125" marR="0" lvl="0" indent="-111125" algn="ctr" defTabSz="967105"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装潢等引起的投诉</a:t>
            </a:r>
            <a:endParaRPr kumimoji="0" lang="zh-CN" altLang="en-US" sz="2400" b="0"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163846" name="Text Box 6"/>
          <p:cNvSpPr txBox="1"/>
          <p:nvPr/>
        </p:nvSpPr>
        <p:spPr>
          <a:xfrm>
            <a:off x="488950" y="1412875"/>
            <a:ext cx="3816350" cy="517525"/>
          </a:xfrm>
          <a:prstGeom prst="rect">
            <a:avLst/>
          </a:prstGeom>
          <a:noFill/>
          <a:ln w="9525">
            <a:noFill/>
          </a:ln>
        </p:spPr>
        <p:txBody>
          <a:bodyPr>
            <a:spAutoFit/>
          </a:bodyPr>
          <a:p>
            <a:pPr algn="l">
              <a:spcBef>
                <a:spcPct val="50000"/>
              </a:spcBef>
            </a:pPr>
            <a:r>
              <a:rPr lang="zh-CN" altLang="en-US" sz="2800" b="1" dirty="0">
                <a:latin typeface="黑体" panose="02010609060101010101" pitchFamily="49" charset="-122"/>
              </a:rPr>
              <a:t>投诉类型</a:t>
            </a:r>
            <a:r>
              <a:rPr lang="en-US" altLang="zh-CN" sz="2800" b="1" dirty="0">
                <a:latin typeface="黑体" panose="02010609060101010101" pitchFamily="49" charset="-122"/>
              </a:rPr>
              <a:t>B</a:t>
            </a:r>
            <a:endParaRPr lang="en-US" altLang="zh-CN" sz="2800" b="1" dirty="0">
              <a:latin typeface="黑体" panose="02010609060101010101" pitchFamily="49" charset="-122"/>
            </a:endParaRPr>
          </a:p>
        </p:txBody>
      </p:sp>
      <p:sp>
        <p:nvSpPr>
          <p:cNvPr id="160775" name="Text Box 7"/>
          <p:cNvSpPr txBox="1">
            <a:spLocks noChangeArrowheads="1"/>
          </p:cNvSpPr>
          <p:nvPr/>
        </p:nvSpPr>
        <p:spPr bwMode="auto">
          <a:xfrm>
            <a:off x="684213" y="2735263"/>
            <a:ext cx="8386763" cy="22050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A</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a:t>
            </a:r>
            <a:r>
              <a:rPr kumimoji="0" lang="zh-CN" altLang="en-US" sz="2400" kern="1200" cap="none" spc="0" normalizeH="0" baseline="0" noProof="0" smtClean="0">
                <a:latin typeface="Arial" panose="020B0604020202020204" pitchFamily="34" charset="0"/>
                <a:ea typeface="黑体" panose="02010609060101010101" pitchFamily="49" charset="-122"/>
                <a:cs typeface="+mn-cs"/>
              </a:rPr>
              <a:t>一些服务站</a:t>
            </a:r>
            <a:r>
              <a:rPr kumimoji="0" lang="zh-CN" altLang="en-US" sz="2400" kern="1200" cap="none" spc="0" normalizeH="0" baseline="0" noProof="0" smtClean="0">
                <a:solidFill>
                  <a:srgbClr val="FF0000"/>
                </a:solidFill>
                <a:latin typeface="Arial" panose="020B0604020202020204" pitchFamily="34" charset="0"/>
                <a:ea typeface="黑体" panose="02010609060101010101" pitchFamily="49" charset="-122"/>
                <a:cs typeface="+mn-cs"/>
              </a:rPr>
              <a:t>维修技术水平</a:t>
            </a:r>
            <a:r>
              <a:rPr kumimoji="0" lang="zh-CN" altLang="en-US" sz="2400" kern="1200" cap="none" spc="0" normalizeH="0" baseline="0" noProof="0" smtClean="0">
                <a:latin typeface="Arial" panose="020B0604020202020204" pitchFamily="34" charset="0"/>
                <a:ea typeface="黑体" panose="02010609060101010101" pitchFamily="49" charset="-122"/>
                <a:cs typeface="+mn-cs"/>
              </a:rPr>
              <a:t>的参差不齐，也是引发此类投诉的一个重要原因</a:t>
            </a:r>
            <a:r>
              <a:rPr kumimoji="0" lang="zh-CN" altLang="en-US" sz="2400" kern="1200" cap="none" spc="0" normalizeH="0" baseline="0" noProof="0" smtClean="0">
                <a:solidFill>
                  <a:schemeClr val="tx2"/>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 </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a:t>
            </a:r>
            <a:endParaRPr kumimoji="0" lang="zh-CN" altLang="en-US" sz="2400" kern="1200" cap="none" spc="0" normalizeH="0" baseline="0" noProof="0" smtClean="0">
              <a:latin typeface="黑体" panose="02010609060101010101" pitchFamily="49" charset="-122"/>
              <a:ea typeface="黑体" panose="02010609060101010101" pitchFamily="49" charset="-122"/>
              <a:cs typeface="+mn-cs"/>
            </a:endParaRPr>
          </a:p>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a:t>
            </a:r>
            <a:r>
              <a:rPr kumimoji="0" lang="zh-CN" altLang="en-US" sz="2400" kern="1200" cap="none" spc="0" normalizeH="0" baseline="0" noProof="0" smtClean="0">
                <a:latin typeface="Arial" panose="020B0604020202020204" pitchFamily="34" charset="0"/>
                <a:ea typeface="黑体" panose="02010609060101010101" pitchFamily="49" charset="-122"/>
                <a:cs typeface="+mn-cs"/>
              </a:rPr>
              <a:t>由于洗车、装潢等服务常被外包给第三方公司经营，</a:t>
            </a:r>
            <a:r>
              <a:rPr kumimoji="0" lang="zh-CN" altLang="en-US" sz="2400" kern="1200" cap="none" spc="0" normalizeH="0" baseline="0" noProof="0" smtClean="0">
                <a:solidFill>
                  <a:srgbClr val="FF0000"/>
                </a:solidFill>
                <a:latin typeface="Arial" panose="020B0604020202020204" pitchFamily="34" charset="0"/>
                <a:ea typeface="黑体" panose="02010609060101010101" pitchFamily="49" charset="-122"/>
                <a:cs typeface="+mn-cs"/>
              </a:rPr>
              <a:t>二者之间缺乏有力约束</a:t>
            </a:r>
            <a:r>
              <a:rPr kumimoji="0" lang="zh-CN" altLang="en-US" sz="2400" kern="1200" cap="none" spc="0" normalizeH="0" baseline="0" noProof="0" smtClean="0">
                <a:latin typeface="Arial" panose="020B0604020202020204" pitchFamily="34" charset="0"/>
                <a:ea typeface="黑体" panose="02010609060101010101" pitchFamily="49" charset="-122"/>
                <a:cs typeface="+mn-cs"/>
              </a:rPr>
              <a:t>，发生投诉后造成</a:t>
            </a:r>
            <a:r>
              <a:rPr kumimoji="0" lang="en-US" altLang="zh-CN" sz="2400" kern="1200" cap="none" spc="0" normalizeH="0" baseline="0" noProof="0" smtClean="0">
                <a:latin typeface="Arial" panose="020B0604020202020204" pitchFamily="34" charset="0"/>
                <a:ea typeface="黑体" panose="02010609060101010101" pitchFamily="49" charset="-122"/>
                <a:cs typeface="+mn-cs"/>
              </a:rPr>
              <a:t>4S</a:t>
            </a:r>
            <a:r>
              <a:rPr kumimoji="0" lang="zh-CN" altLang="en-US" sz="2400" kern="1200" cap="none" spc="0" normalizeH="0" baseline="0" noProof="0" smtClean="0">
                <a:latin typeface="Arial" panose="020B0604020202020204" pitchFamily="34" charset="0"/>
                <a:ea typeface="黑体" panose="02010609060101010101" pitchFamily="49" charset="-122"/>
                <a:cs typeface="+mn-cs"/>
              </a:rPr>
              <a:t>店被动局面。</a:t>
            </a:r>
            <a:r>
              <a:rPr kumimoji="0" lang="zh-CN" altLang="en-US" sz="2800" kern="1200" cap="none" spc="0" normalizeH="0" baseline="0" noProof="0" smtClean="0">
                <a:latin typeface="Arial" panose="020B0604020202020204" pitchFamily="34" charset="0"/>
                <a:ea typeface="黑体" panose="02010609060101010101" pitchFamily="49" charset="-122"/>
                <a:cs typeface="+mn-cs"/>
              </a:rPr>
              <a:t> </a:t>
            </a:r>
            <a:endParaRPr kumimoji="0" lang="zh-CN" altLang="en-US" sz="2400" kern="1200" cap="none" spc="0" normalizeH="0" baseline="0" noProof="0" smtClean="0">
              <a:latin typeface="黑体" panose="02010609060101010101" pitchFamily="49" charset="-122"/>
              <a:ea typeface="黑体" panose="02010609060101010101" pitchFamily="49" charset="-122"/>
              <a:cs typeface="+mn-cs"/>
            </a:endParaRPr>
          </a:p>
        </p:txBody>
      </p:sp>
      <p:sp>
        <p:nvSpPr>
          <p:cNvPr id="160776" name="Text Box 8"/>
          <p:cNvSpPr txBox="1"/>
          <p:nvPr/>
        </p:nvSpPr>
        <p:spPr>
          <a:xfrm>
            <a:off x="652463" y="5157788"/>
            <a:ext cx="8578850" cy="457200"/>
          </a:xfrm>
          <a:prstGeom prst="rect">
            <a:avLst/>
          </a:prstGeom>
          <a:noFill/>
          <a:ln w="9525">
            <a:noFill/>
          </a:ln>
        </p:spPr>
        <p:txBody>
          <a:bodyPr>
            <a:spAutoFit/>
          </a:bodyPr>
          <a:p>
            <a:pPr algn="l">
              <a:spcBef>
                <a:spcPct val="50000"/>
              </a:spcBef>
            </a:pPr>
            <a:r>
              <a:rPr lang="zh-CN" altLang="en-US" sz="2400" dirty="0">
                <a:solidFill>
                  <a:srgbClr val="000099"/>
                </a:solidFill>
                <a:latin typeface="Arial" panose="020B0604020202020204" pitchFamily="34" charset="0"/>
              </a:rPr>
              <a:t>案例分析：装潢引发的投诉，该</a:t>
            </a:r>
            <a:r>
              <a:rPr lang="en-US" altLang="zh-CN" sz="2400" dirty="0">
                <a:solidFill>
                  <a:srgbClr val="000099"/>
                </a:solidFill>
                <a:latin typeface="Arial" panose="020B0604020202020204" pitchFamily="34" charset="0"/>
              </a:rPr>
              <a:t>4S</a:t>
            </a:r>
            <a:r>
              <a:rPr lang="zh-CN" altLang="en-US" sz="2400" dirty="0">
                <a:solidFill>
                  <a:srgbClr val="000099"/>
                </a:solidFill>
                <a:latin typeface="Arial" panose="020B0604020202020204" pitchFamily="34" charset="0"/>
              </a:rPr>
              <a:t>店犯了哪些关键错误？</a:t>
            </a:r>
            <a:endParaRPr lang="zh-CN" altLang="en-US" sz="2400" dirty="0">
              <a:solidFill>
                <a:srgbClr val="000099"/>
              </a:solidFill>
              <a:latin typeface="Arial" panose="020B0604020202020204" pitchFamily="34" charset="0"/>
            </a:endParaRPr>
          </a:p>
        </p:txBody>
      </p:sp>
      <p:sp>
        <p:nvSpPr>
          <p:cNvPr id="163849" name="Rectangle 9"/>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63850" name="Group 10"/>
          <p:cNvGrpSpPr/>
          <p:nvPr/>
        </p:nvGrpSpPr>
        <p:grpSpPr>
          <a:xfrm>
            <a:off x="4505325" y="1341438"/>
            <a:ext cx="5400675" cy="647700"/>
            <a:chOff x="0" y="0"/>
            <a:chExt cx="3402" cy="408"/>
          </a:xfrm>
        </p:grpSpPr>
        <p:sp>
          <p:nvSpPr>
            <p:cNvPr id="160779" name="Oval 11"/>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3852" name="Text Box 12"/>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0775"/>
                                        </p:tgtEl>
                                        <p:attrNameLst>
                                          <p:attrName>style.visibility</p:attrName>
                                        </p:attrNameLst>
                                      </p:cBhvr>
                                      <p:to>
                                        <p:strVal val="visible"/>
                                      </p:to>
                                    </p:set>
                                    <p:anim calcmode="lin" valueType="num">
                                      <p:cBhvr>
                                        <p:cTn id="7" dur="1" fill="hold"/>
                                        <p:tgtEl>
                                          <p:spTgt spid="160775"/>
                                        </p:tgtEl>
                                      </p:cBhvr>
                                    </p:anim>
                                  </p:childTnLst>
                                </p:cTn>
                              </p:par>
                              <p:par>
                                <p:cTn id="8" presetID="24" presetClass="entr" presetSubtype="0" fill="hold" grpId="0" nodeType="withEffect">
                                  <p:stCondLst>
                                    <p:cond delay="0"/>
                                  </p:stCondLst>
                                  <p:childTnLst>
                                    <p:set>
                                      <p:cBhvr>
                                        <p:cTn id="9" dur="1" fill="hold">
                                          <p:stCondLst>
                                            <p:cond delay="0"/>
                                          </p:stCondLst>
                                        </p:cTn>
                                        <p:tgtEl>
                                          <p:spTgt spid="160776"/>
                                        </p:tgtEl>
                                        <p:attrNameLst>
                                          <p:attrName>style.visibility</p:attrName>
                                        </p:attrNameLst>
                                      </p:cBhvr>
                                      <p:to>
                                        <p:strVal val="visible"/>
                                      </p:to>
                                    </p:set>
                                    <p:anim calcmode="lin" valueType="num">
                                      <p:cBhvr>
                                        <p:cTn id="10" dur="1" fill="hold"/>
                                        <p:tgtEl>
                                          <p:spTgt spid="16077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p:bldP spid="160776"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1794" name="AutoShape 2"/>
          <p:cNvSpPr>
            <a:spLocks noChangeArrowheads="1"/>
          </p:cNvSpPr>
          <p:nvPr/>
        </p:nvSpPr>
        <p:spPr bwMode="auto">
          <a:xfrm>
            <a:off x="661988" y="2159000"/>
            <a:ext cx="8826500" cy="4006850"/>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4867" name="AutoShape 3"/>
          <p:cNvSpPr/>
          <p:nvPr/>
        </p:nvSpPr>
        <p:spPr>
          <a:xfrm flipH="1">
            <a:off x="5257800" y="2195513"/>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4868" name="AutoShape 4"/>
          <p:cNvSpPr/>
          <p:nvPr/>
        </p:nvSpPr>
        <p:spPr>
          <a:xfrm flipH="1">
            <a:off x="3543300" y="2195513"/>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1797" name="Text Box 5"/>
          <p:cNvSpPr txBox="1"/>
          <p:nvPr/>
        </p:nvSpPr>
        <p:spPr>
          <a:xfrm>
            <a:off x="808038" y="2806700"/>
            <a:ext cx="8386762" cy="900113"/>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、出车祸后置疑安全系统（气囊、刹车等） </a:t>
            </a:r>
            <a:endParaRPr lang="zh-CN" altLang="en-US" sz="2400" dirty="0">
              <a:latin typeface="黑体" panose="02010609060101010101" pitchFamily="49" charset="-122"/>
            </a:endParaRPr>
          </a:p>
        </p:txBody>
      </p:sp>
      <p:sp>
        <p:nvSpPr>
          <p:cNvPr id="161798" name="Text Box 6"/>
          <p:cNvSpPr txBox="1">
            <a:spLocks noChangeArrowheads="1"/>
          </p:cNvSpPr>
          <p:nvPr/>
        </p:nvSpPr>
        <p:spPr bwMode="auto">
          <a:xfrm>
            <a:off x="808038" y="3535363"/>
            <a:ext cx="8435975" cy="16208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、置疑整车强度（如</a:t>
            </a: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柱开裂）</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r>
              <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1799" name="AutoShape 7"/>
          <p:cNvSpPr>
            <a:spLocks noChangeArrowheads="1"/>
          </p:cNvSpPr>
          <p:nvPr/>
        </p:nvSpPr>
        <p:spPr bwMode="auto">
          <a:xfrm>
            <a:off x="1979613" y="1906588"/>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涉嫌车辆质量</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1800" name="Text Box 8"/>
          <p:cNvSpPr txBox="1">
            <a:spLocks noChangeArrowheads="1"/>
          </p:cNvSpPr>
          <p:nvPr/>
        </p:nvSpPr>
        <p:spPr bwMode="auto">
          <a:xfrm>
            <a:off x="819150" y="4219575"/>
            <a:ext cx="8434388" cy="16208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C</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、置疑油耗（机油、汽油）</a:t>
            </a:r>
            <a:endParaRPr kumimoji="0" lang="zh-CN" altLang="en-US" sz="2400" kern="1200" cap="none" spc="0" normalizeH="0" baseline="0" noProof="0" smtClean="0">
              <a:latin typeface="黑体" panose="02010609060101010101" pitchFamily="49" charset="-122"/>
              <a:ea typeface="黑体" panose="02010609060101010101" pitchFamily="49" charset="-122"/>
              <a:cs typeface="+mn-cs"/>
            </a:endParaRPr>
          </a:p>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D</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、置疑噪音及振动等</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4873" name="Text Box 9"/>
          <p:cNvSpPr txBox="1"/>
          <p:nvPr/>
        </p:nvSpPr>
        <p:spPr>
          <a:xfrm>
            <a:off x="488950" y="1325563"/>
            <a:ext cx="8420100" cy="519112"/>
          </a:xfrm>
          <a:prstGeom prst="rect">
            <a:avLst/>
          </a:prstGeom>
          <a:noFill/>
          <a:ln w="9525">
            <a:noFill/>
          </a:ln>
        </p:spPr>
        <p:txBody>
          <a:bodyPr>
            <a:spAutoFit/>
          </a:bodyPr>
          <a:p>
            <a:pPr algn="l">
              <a:spcBef>
                <a:spcPct val="50000"/>
              </a:spcBef>
            </a:pPr>
            <a:r>
              <a:rPr lang="zh-CN" altLang="en-US" sz="2800" dirty="0">
                <a:latin typeface="黑体" panose="02010609060101010101" pitchFamily="49" charset="-122"/>
              </a:rPr>
              <a:t>投诉类型</a:t>
            </a:r>
            <a:r>
              <a:rPr lang="en-US" altLang="zh-CN" sz="2800" dirty="0">
                <a:latin typeface="黑体" panose="02010609060101010101" pitchFamily="49" charset="-122"/>
              </a:rPr>
              <a:t>C</a:t>
            </a:r>
            <a:endParaRPr lang="en-US" altLang="zh-CN" sz="2800" dirty="0">
              <a:latin typeface="黑体" panose="02010609060101010101" pitchFamily="49" charset="-122"/>
            </a:endParaRPr>
          </a:p>
        </p:txBody>
      </p:sp>
      <p:sp>
        <p:nvSpPr>
          <p:cNvPr id="164874" name="Rectangle 10"/>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1803" name="Text Box 11"/>
          <p:cNvSpPr txBox="1"/>
          <p:nvPr/>
        </p:nvSpPr>
        <p:spPr>
          <a:xfrm>
            <a:off x="779463" y="5502275"/>
            <a:ext cx="8345487" cy="517525"/>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4876" name="Group 12"/>
          <p:cNvGrpSpPr/>
          <p:nvPr/>
        </p:nvGrpSpPr>
        <p:grpSpPr>
          <a:xfrm>
            <a:off x="4505325" y="1341438"/>
            <a:ext cx="5400675" cy="647700"/>
            <a:chOff x="0" y="0"/>
            <a:chExt cx="3402" cy="408"/>
          </a:xfrm>
        </p:grpSpPr>
        <p:sp>
          <p:nvSpPr>
            <p:cNvPr id="161805" name="Oval 13"/>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4878" name="Text Box 14"/>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1800"/>
                                        </p:tgtEl>
                                        <p:attrNameLst>
                                          <p:attrName>style.visibility</p:attrName>
                                        </p:attrNameLst>
                                      </p:cBhvr>
                                      <p:to>
                                        <p:strVal val="visible"/>
                                      </p:to>
                                    </p:set>
                                    <p:anim calcmode="lin" valueType="num">
                                      <p:cBhvr>
                                        <p:cTn id="7" dur="1" fill="hold"/>
                                        <p:tgtEl>
                                          <p:spTgt spid="161800"/>
                                        </p:tgtEl>
                                      </p:cBhvr>
                                    </p:anim>
                                  </p:childTnLst>
                                </p:cTn>
                              </p:par>
                              <p:par>
                                <p:cTn id="8" presetID="24" presetClass="entr" presetSubtype="0" fill="hold" grpId="0" nodeType="withEffect">
                                  <p:stCondLst>
                                    <p:cond delay="0"/>
                                  </p:stCondLst>
                                  <p:childTnLst>
                                    <p:set>
                                      <p:cBhvr>
                                        <p:cTn id="9" dur="1" fill="hold">
                                          <p:stCondLst>
                                            <p:cond delay="0"/>
                                          </p:stCondLst>
                                        </p:cTn>
                                        <p:tgtEl>
                                          <p:spTgt spid="161798"/>
                                        </p:tgtEl>
                                        <p:attrNameLst>
                                          <p:attrName>style.visibility</p:attrName>
                                        </p:attrNameLst>
                                      </p:cBhvr>
                                      <p:to>
                                        <p:strVal val="visible"/>
                                      </p:to>
                                    </p:set>
                                    <p:anim calcmode="lin" valueType="num">
                                      <p:cBhvr>
                                        <p:cTn id="10" dur="1" fill="hold"/>
                                        <p:tgtEl>
                                          <p:spTgt spid="161798"/>
                                        </p:tgtEl>
                                      </p:cBhvr>
                                    </p:anim>
                                  </p:childTnLst>
                                </p:cTn>
                              </p:par>
                              <p:par>
                                <p:cTn id="11" presetID="24" presetClass="entr" presetSubtype="0" fill="hold" grpId="0" nodeType="withEffect">
                                  <p:stCondLst>
                                    <p:cond delay="0"/>
                                  </p:stCondLst>
                                  <p:childTnLst>
                                    <p:set>
                                      <p:cBhvr>
                                        <p:cTn id="12" dur="1" fill="hold">
                                          <p:stCondLst>
                                            <p:cond delay="0"/>
                                          </p:stCondLst>
                                        </p:cTn>
                                        <p:tgtEl>
                                          <p:spTgt spid="161797"/>
                                        </p:tgtEl>
                                        <p:attrNameLst>
                                          <p:attrName>style.visibility</p:attrName>
                                        </p:attrNameLst>
                                      </p:cBhvr>
                                      <p:to>
                                        <p:strVal val="visible"/>
                                      </p:to>
                                    </p:set>
                                    <p:anim calcmode="lin" valueType="num">
                                      <p:cBhvr>
                                        <p:cTn id="13" dur="1" fill="hold"/>
                                        <p:tgtEl>
                                          <p:spTgt spid="161797"/>
                                        </p:tgtEl>
                                      </p:cBhvr>
                                    </p:anim>
                                  </p:childTnLst>
                                </p:cTn>
                              </p:par>
                              <p:par>
                                <p:cTn id="14" presetID="14" presetClass="entr" presetSubtype="10" fill="hold" grpId="0" nodeType="withEffect">
                                  <p:stCondLst>
                                    <p:cond delay="0"/>
                                  </p:stCondLst>
                                  <p:childTnLst>
                                    <p:set>
                                      <p:cBhvr>
                                        <p:cTn id="15" dur="1" fill="hold">
                                          <p:stCondLst>
                                            <p:cond delay="0"/>
                                          </p:stCondLst>
                                        </p:cTn>
                                        <p:tgtEl>
                                          <p:spTgt spid="161803"/>
                                        </p:tgtEl>
                                        <p:attrNameLst>
                                          <p:attrName>style.visibility</p:attrName>
                                        </p:attrNameLst>
                                      </p:cBhvr>
                                      <p:to>
                                        <p:strVal val="visible"/>
                                      </p:to>
                                    </p:set>
                                    <p:animEffect transition="in" filter="randombar(horizontal)">
                                      <p:cBhvr>
                                        <p:cTn id="16" dur="500"/>
                                        <p:tgtEl>
                                          <p:spTgt spid="16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P spid="161798" grpId="0"/>
      <p:bldP spid="161800" grpId="0"/>
      <p:bldP spid="161803" grpId="0"/>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2818" name="AutoShape 2"/>
          <p:cNvSpPr>
            <a:spLocks noChangeArrowheads="1"/>
          </p:cNvSpPr>
          <p:nvPr/>
        </p:nvSpPr>
        <p:spPr bwMode="auto">
          <a:xfrm>
            <a:off x="661988" y="2447925"/>
            <a:ext cx="8826500" cy="3789363"/>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5891" name="AutoShape 3"/>
          <p:cNvSpPr/>
          <p:nvPr/>
        </p:nvSpPr>
        <p:spPr>
          <a:xfrm flipH="1">
            <a:off x="5257800" y="2376488"/>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5892" name="AutoShape 4"/>
          <p:cNvSpPr/>
          <p:nvPr/>
        </p:nvSpPr>
        <p:spPr>
          <a:xfrm flipH="1">
            <a:off x="3543300" y="2376488"/>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2821" name="Text Box 5"/>
          <p:cNvSpPr txBox="1"/>
          <p:nvPr/>
        </p:nvSpPr>
        <p:spPr>
          <a:xfrm>
            <a:off x="808038" y="2941638"/>
            <a:ext cx="8386762" cy="674687"/>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、置疑拆检费评估没有明码标价 </a:t>
            </a:r>
            <a:endParaRPr lang="zh-CN" altLang="en-US" sz="2400" dirty="0">
              <a:latin typeface="黑体" panose="02010609060101010101" pitchFamily="49" charset="-122"/>
            </a:endParaRPr>
          </a:p>
        </p:txBody>
      </p:sp>
      <p:sp>
        <p:nvSpPr>
          <p:cNvPr id="162822" name="Text Box 6"/>
          <p:cNvSpPr txBox="1">
            <a:spLocks noChangeArrowheads="1"/>
          </p:cNvSpPr>
          <p:nvPr/>
        </p:nvSpPr>
        <p:spPr bwMode="auto">
          <a:xfrm>
            <a:off x="808038" y="3429000"/>
            <a:ext cx="8435975" cy="7191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、置疑场地占用费</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r>
              <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2823" name="AutoShape 7"/>
          <p:cNvSpPr>
            <a:spLocks noChangeArrowheads="1"/>
          </p:cNvSpPr>
          <p:nvPr/>
        </p:nvSpPr>
        <p:spPr bwMode="auto">
          <a:xfrm>
            <a:off x="1833563" y="2124075"/>
            <a:ext cx="4922838"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6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置疑价格</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111125" marR="0" lvl="0" indent="-111125" algn="ctr" defTabSz="967105" rtl="0" eaLnBrk="0" fontAlgn="base" latinLnBrk="0" hangingPunct="0">
              <a:lnSpc>
                <a:spcPct val="6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或价格波动</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2824" name="Text Box 8"/>
          <p:cNvSpPr txBox="1">
            <a:spLocks noChangeArrowheads="1"/>
          </p:cNvSpPr>
          <p:nvPr/>
        </p:nvSpPr>
        <p:spPr bwMode="auto">
          <a:xfrm>
            <a:off x="858838" y="4005263"/>
            <a:ext cx="8434388" cy="765175"/>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C</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、置疑工时费</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2825" name="Text Box 9"/>
          <p:cNvSpPr txBox="1">
            <a:spLocks noChangeArrowheads="1"/>
          </p:cNvSpPr>
          <p:nvPr/>
        </p:nvSpPr>
        <p:spPr bwMode="auto">
          <a:xfrm>
            <a:off x="808038" y="4527550"/>
            <a:ext cx="8435975" cy="765175"/>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D</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、置疑配件价格</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2826" name="Text Box 10"/>
          <p:cNvSpPr txBox="1">
            <a:spLocks noChangeArrowheads="1"/>
          </p:cNvSpPr>
          <p:nvPr/>
        </p:nvSpPr>
        <p:spPr bwMode="auto">
          <a:xfrm>
            <a:off x="819150" y="5040313"/>
            <a:ext cx="8434388" cy="765175"/>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E</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、置疑车辆降价</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5899" name="Text Box 11"/>
          <p:cNvSpPr txBox="1"/>
          <p:nvPr/>
        </p:nvSpPr>
        <p:spPr>
          <a:xfrm>
            <a:off x="488950" y="1397000"/>
            <a:ext cx="8420100" cy="517525"/>
          </a:xfrm>
          <a:prstGeom prst="rect">
            <a:avLst/>
          </a:prstGeom>
          <a:noFill/>
          <a:ln w="9525">
            <a:noFill/>
          </a:ln>
        </p:spPr>
        <p:txBody>
          <a:bodyPr>
            <a:spAutoFit/>
          </a:bodyPr>
          <a:p>
            <a:pPr algn="l">
              <a:spcBef>
                <a:spcPct val="50000"/>
              </a:spcBef>
            </a:pPr>
            <a:r>
              <a:rPr lang="zh-CN" altLang="en-US" sz="2800" dirty="0">
                <a:latin typeface="黑体" panose="02010609060101010101" pitchFamily="49" charset="-122"/>
              </a:rPr>
              <a:t>投诉类型</a:t>
            </a:r>
            <a:r>
              <a:rPr lang="en-US" altLang="zh-CN" sz="2800" dirty="0">
                <a:latin typeface="黑体" panose="02010609060101010101" pitchFamily="49" charset="-122"/>
              </a:rPr>
              <a:t>D</a:t>
            </a:r>
            <a:endParaRPr lang="en-US" altLang="zh-CN" sz="2800" dirty="0">
              <a:latin typeface="黑体" panose="02010609060101010101" pitchFamily="49" charset="-122"/>
            </a:endParaRPr>
          </a:p>
        </p:txBody>
      </p:sp>
      <p:sp>
        <p:nvSpPr>
          <p:cNvPr id="165900" name="Rectangle 12"/>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2829" name="Text Box 13"/>
          <p:cNvSpPr txBox="1"/>
          <p:nvPr/>
        </p:nvSpPr>
        <p:spPr>
          <a:xfrm>
            <a:off x="779463" y="5646738"/>
            <a:ext cx="8345487" cy="519112"/>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5902" name="Group 14"/>
          <p:cNvGrpSpPr/>
          <p:nvPr/>
        </p:nvGrpSpPr>
        <p:grpSpPr>
          <a:xfrm>
            <a:off x="4505325" y="1341438"/>
            <a:ext cx="5400675" cy="647700"/>
            <a:chOff x="0" y="0"/>
            <a:chExt cx="3402" cy="408"/>
          </a:xfrm>
        </p:grpSpPr>
        <p:sp>
          <p:nvSpPr>
            <p:cNvPr id="162831" name="Oval 15"/>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5904" name="Text Box 16"/>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2821"/>
                                        </p:tgtEl>
                                        <p:attrNameLst>
                                          <p:attrName>style.visibility</p:attrName>
                                        </p:attrNameLst>
                                      </p:cBhvr>
                                      <p:to>
                                        <p:strVal val="visible"/>
                                      </p:to>
                                    </p:set>
                                    <p:animEffect transition="in" filter="randombar(horizontal)">
                                      <p:cBhvr>
                                        <p:cTn id="7" dur="500"/>
                                        <p:tgtEl>
                                          <p:spTgt spid="1628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2822"/>
                                        </p:tgtEl>
                                        <p:attrNameLst>
                                          <p:attrName>style.visibility</p:attrName>
                                        </p:attrNameLst>
                                      </p:cBhvr>
                                      <p:to>
                                        <p:strVal val="visible"/>
                                      </p:to>
                                    </p:set>
                                    <p:animEffect transition="in" filter="randombar(horizontal)">
                                      <p:cBhvr>
                                        <p:cTn id="10" dur="500"/>
                                        <p:tgtEl>
                                          <p:spTgt spid="1628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2824"/>
                                        </p:tgtEl>
                                        <p:attrNameLst>
                                          <p:attrName>style.visibility</p:attrName>
                                        </p:attrNameLst>
                                      </p:cBhvr>
                                      <p:to>
                                        <p:strVal val="visible"/>
                                      </p:to>
                                    </p:set>
                                    <p:animEffect transition="in" filter="randombar(horizontal)">
                                      <p:cBhvr>
                                        <p:cTn id="13" dur="500"/>
                                        <p:tgtEl>
                                          <p:spTgt spid="1628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2825"/>
                                        </p:tgtEl>
                                        <p:attrNameLst>
                                          <p:attrName>style.visibility</p:attrName>
                                        </p:attrNameLst>
                                      </p:cBhvr>
                                      <p:to>
                                        <p:strVal val="visible"/>
                                      </p:to>
                                    </p:set>
                                    <p:animEffect transition="in" filter="randombar(horizontal)">
                                      <p:cBhvr>
                                        <p:cTn id="16" dur="500"/>
                                        <p:tgtEl>
                                          <p:spTgt spid="1628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2826"/>
                                        </p:tgtEl>
                                        <p:attrNameLst>
                                          <p:attrName>style.visibility</p:attrName>
                                        </p:attrNameLst>
                                      </p:cBhvr>
                                      <p:to>
                                        <p:strVal val="visible"/>
                                      </p:to>
                                    </p:set>
                                    <p:animEffect transition="in" filter="randombar(horizontal)">
                                      <p:cBhvr>
                                        <p:cTn id="19" dur="500"/>
                                        <p:tgtEl>
                                          <p:spTgt spid="1628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2829"/>
                                        </p:tgtEl>
                                        <p:attrNameLst>
                                          <p:attrName>style.visibility</p:attrName>
                                        </p:attrNameLst>
                                      </p:cBhvr>
                                      <p:to>
                                        <p:strVal val="visible"/>
                                      </p:to>
                                    </p:set>
                                    <p:animEffect transition="in" filter="randombar(horizontal)">
                                      <p:cBhvr>
                                        <p:cTn id="22" dur="500"/>
                                        <p:tgtEl>
                                          <p:spTgt spid="162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p:bldP spid="162822" grpId="0"/>
      <p:bldP spid="162824" grpId="0"/>
      <p:bldP spid="162825" grpId="0"/>
      <p:bldP spid="162826" grpId="0"/>
      <p:bldP spid="162829" grpId="0"/>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42" name="AutoShape 2"/>
          <p:cNvSpPr>
            <a:spLocks noChangeArrowheads="1"/>
          </p:cNvSpPr>
          <p:nvPr/>
        </p:nvSpPr>
        <p:spPr bwMode="auto">
          <a:xfrm>
            <a:off x="661988" y="2376488"/>
            <a:ext cx="8826500" cy="3789363"/>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6915" name="AutoShape 3"/>
          <p:cNvSpPr/>
          <p:nvPr/>
        </p:nvSpPr>
        <p:spPr>
          <a:xfrm flipH="1">
            <a:off x="5257800" y="2305050"/>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6916" name="AutoShape 4"/>
          <p:cNvSpPr/>
          <p:nvPr/>
        </p:nvSpPr>
        <p:spPr>
          <a:xfrm flipH="1">
            <a:off x="3543300" y="2305050"/>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6917" name="Text Box 5"/>
          <p:cNvSpPr txBox="1"/>
          <p:nvPr/>
        </p:nvSpPr>
        <p:spPr>
          <a:xfrm>
            <a:off x="808038" y="2870200"/>
            <a:ext cx="8386762" cy="67468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、承诺时间未兑现</a:t>
            </a:r>
            <a:endParaRPr lang="zh-CN" altLang="en-US" sz="2400" dirty="0">
              <a:latin typeface="黑体" panose="02010609060101010101" pitchFamily="49" charset="-122"/>
            </a:endParaRPr>
          </a:p>
        </p:txBody>
      </p:sp>
      <p:sp>
        <p:nvSpPr>
          <p:cNvPr id="163846" name="Text Box 6"/>
          <p:cNvSpPr txBox="1">
            <a:spLocks noChangeArrowheads="1"/>
          </p:cNvSpPr>
          <p:nvPr/>
        </p:nvSpPr>
        <p:spPr bwMode="auto">
          <a:xfrm>
            <a:off x="819150" y="3716338"/>
            <a:ext cx="8434388" cy="7191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、等待时间过长</a:t>
            </a:r>
            <a:r>
              <a:rPr kumimoji="0" lang="zh-CN" altLang="en-US" sz="1400" kern="1200" cap="none" spc="0" normalizeH="0" baseline="0" noProof="0" smtClean="0">
                <a:latin typeface="黑体" panose="02010609060101010101" pitchFamily="49" charset="-122"/>
                <a:ea typeface="黑体" panose="02010609060101010101" pitchFamily="49" charset="-122"/>
                <a:cs typeface="+mn-cs"/>
              </a:rPr>
              <a:t> </a:t>
            </a:r>
            <a:r>
              <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3847" name="AutoShape 7"/>
          <p:cNvSpPr>
            <a:spLocks noChangeArrowheads="1"/>
          </p:cNvSpPr>
          <p:nvPr/>
        </p:nvSpPr>
        <p:spPr bwMode="auto">
          <a:xfrm>
            <a:off x="1833563" y="2052638"/>
            <a:ext cx="4922838"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时间相关</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6920" name="Text Box 8"/>
          <p:cNvSpPr txBox="1"/>
          <p:nvPr/>
        </p:nvSpPr>
        <p:spPr>
          <a:xfrm>
            <a:off x="488950" y="1336675"/>
            <a:ext cx="8420100" cy="579438"/>
          </a:xfrm>
          <a:prstGeom prst="rect">
            <a:avLst/>
          </a:prstGeom>
          <a:noFill/>
          <a:ln w="9525">
            <a:noFill/>
          </a:ln>
        </p:spPr>
        <p:txBody>
          <a:bodyPr>
            <a:spAutoFit/>
          </a:bodyPr>
          <a:p>
            <a:pPr algn="l">
              <a:spcBef>
                <a:spcPct val="50000"/>
              </a:spcBef>
            </a:pPr>
            <a:r>
              <a:rPr lang="zh-CN" altLang="en-US" sz="3200" dirty="0">
                <a:latin typeface="黑体" panose="02010609060101010101" pitchFamily="49" charset="-122"/>
              </a:rPr>
              <a:t>投诉类型</a:t>
            </a:r>
            <a:r>
              <a:rPr lang="en-US" altLang="zh-CN" sz="3200" dirty="0">
                <a:latin typeface="黑体" panose="02010609060101010101" pitchFamily="49" charset="-122"/>
              </a:rPr>
              <a:t>E</a:t>
            </a:r>
            <a:endParaRPr lang="en-US" altLang="zh-CN" sz="3200" dirty="0">
              <a:latin typeface="黑体" panose="02010609060101010101" pitchFamily="49" charset="-122"/>
            </a:endParaRPr>
          </a:p>
        </p:txBody>
      </p:sp>
      <p:sp>
        <p:nvSpPr>
          <p:cNvPr id="163849" name="Text Box 9"/>
          <p:cNvSpPr txBox="1">
            <a:spLocks noChangeArrowheads="1"/>
          </p:cNvSpPr>
          <p:nvPr/>
        </p:nvSpPr>
        <p:spPr bwMode="auto">
          <a:xfrm>
            <a:off x="819150" y="4438650"/>
            <a:ext cx="8434388" cy="719138"/>
          </a:xfrm>
          <a:prstGeom prst="rect">
            <a:avLst/>
          </a:prstGeom>
          <a:noFill/>
          <a:ln w="9525">
            <a:noFill/>
            <a:miter lim="800000"/>
          </a:ln>
          <a:effectLst/>
        </p:spPr>
        <p:txBody>
          <a:bodyPr lIns="92075" tIns="46038" rIns="92075" bIns="46038"/>
          <a:lstStyle/>
          <a:p>
            <a:pPr marL="342900" marR="0" indent="-342900" algn="l" defTabSz="914400">
              <a:lnSpc>
                <a:spcPct val="135000"/>
              </a:lnSpc>
              <a:spcBef>
                <a:spcPct val="20000"/>
              </a:spcBef>
              <a:buClr>
                <a:schemeClr val="tx2"/>
              </a:buClr>
              <a:buSzTx/>
              <a:buFontTx/>
              <a:buNone/>
              <a:defRPr/>
            </a:pPr>
            <a:r>
              <a:rPr kumimoji="0" lang="en-US" altLang="zh-CN" sz="2400" kern="1200" cap="none" spc="0" normalizeH="0" baseline="0" noProof="0" smtClean="0">
                <a:latin typeface="黑体" panose="02010609060101010101" pitchFamily="49" charset="-122"/>
                <a:ea typeface="黑体" panose="02010609060101010101" pitchFamily="49" charset="-122"/>
                <a:cs typeface="+mn-cs"/>
              </a:rPr>
              <a:t>C</a:t>
            </a:r>
            <a:r>
              <a:rPr kumimoji="0" lang="zh-CN" altLang="en-US" sz="2400" kern="1200" cap="none" spc="0" normalizeH="0" baseline="0" noProof="0" smtClean="0">
                <a:latin typeface="黑体" panose="02010609060101010101" pitchFamily="49" charset="-122"/>
                <a:ea typeface="黑体" panose="02010609060101010101" pitchFamily="49" charset="-122"/>
                <a:cs typeface="+mn-cs"/>
              </a:rPr>
              <a:t>、毫无音信</a:t>
            </a:r>
            <a:endParaRPr kumimoji="0" lang="zh-CN" altLang="en-US" sz="14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6922" name="Rectangle 10"/>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3851" name="Text Box 11"/>
          <p:cNvSpPr txBox="1"/>
          <p:nvPr/>
        </p:nvSpPr>
        <p:spPr>
          <a:xfrm>
            <a:off x="819150" y="5553075"/>
            <a:ext cx="8345488" cy="517525"/>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6924" name="Group 12"/>
          <p:cNvGrpSpPr/>
          <p:nvPr/>
        </p:nvGrpSpPr>
        <p:grpSpPr>
          <a:xfrm>
            <a:off x="4505325" y="1341438"/>
            <a:ext cx="5400675" cy="647700"/>
            <a:chOff x="0" y="0"/>
            <a:chExt cx="3402" cy="408"/>
          </a:xfrm>
        </p:grpSpPr>
        <p:sp>
          <p:nvSpPr>
            <p:cNvPr id="163853" name="Oval 13"/>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6926" name="Text Box 14"/>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3851"/>
                                        </p:tgtEl>
                                        <p:attrNameLst>
                                          <p:attrName>style.visibility</p:attrName>
                                        </p:attrNameLst>
                                      </p:cBhvr>
                                      <p:to>
                                        <p:strVal val="visible"/>
                                      </p:to>
                                    </p:set>
                                    <p:animEffect transition="in" filter="randombar(horizontal)">
                                      <p:cBhvr>
                                        <p:cTn id="7" dur="500"/>
                                        <p:tgtEl>
                                          <p:spTgt spid="16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4866" name="AutoShape 2"/>
          <p:cNvSpPr>
            <a:spLocks noChangeArrowheads="1"/>
          </p:cNvSpPr>
          <p:nvPr/>
        </p:nvSpPr>
        <p:spPr bwMode="auto">
          <a:xfrm>
            <a:off x="661988" y="2493963"/>
            <a:ext cx="8826500" cy="3860800"/>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7939" name="AutoShape 3"/>
          <p:cNvSpPr/>
          <p:nvPr/>
        </p:nvSpPr>
        <p:spPr>
          <a:xfrm flipH="1">
            <a:off x="5257800" y="2422525"/>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7940" name="AutoShape 4"/>
          <p:cNvSpPr/>
          <p:nvPr/>
        </p:nvSpPr>
        <p:spPr>
          <a:xfrm flipH="1">
            <a:off x="3543300" y="2422525"/>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4869" name="Text Box 5"/>
          <p:cNvSpPr txBox="1"/>
          <p:nvPr/>
        </p:nvSpPr>
        <p:spPr>
          <a:xfrm>
            <a:off x="808038" y="2852738"/>
            <a:ext cx="8386762" cy="2205037"/>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、故障判断有误导致多次返修；</a:t>
            </a:r>
            <a:endParaRPr lang="zh-CN" altLang="en-US" sz="2400" dirty="0">
              <a:latin typeface="黑体" panose="02010609060101010101" pitchFamily="49" charset="-122"/>
            </a:endParaRPr>
          </a:p>
        </p:txBody>
      </p:sp>
      <p:sp>
        <p:nvSpPr>
          <p:cNvPr id="164870" name="Text Box 6"/>
          <p:cNvSpPr txBox="1"/>
          <p:nvPr/>
        </p:nvSpPr>
        <p:spPr>
          <a:xfrm>
            <a:off x="661988" y="4365625"/>
            <a:ext cx="8435975" cy="16208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B</a:t>
            </a:r>
            <a:r>
              <a:rPr lang="zh-CN" altLang="en-US" sz="2400" dirty="0">
                <a:latin typeface="黑体" panose="02010609060101010101" pitchFamily="49" charset="-122"/>
              </a:rPr>
              <a:t>、设备操作有误造成非正常损害。 </a:t>
            </a:r>
            <a:endParaRPr lang="zh-CN" altLang="en-US" sz="2400" dirty="0">
              <a:latin typeface="黑体" panose="02010609060101010101" pitchFamily="49" charset="-122"/>
            </a:endParaRPr>
          </a:p>
        </p:txBody>
      </p:sp>
      <p:sp>
        <p:nvSpPr>
          <p:cNvPr id="164871" name="AutoShape 7"/>
          <p:cNvSpPr>
            <a:spLocks noChangeArrowheads="1"/>
          </p:cNvSpPr>
          <p:nvPr/>
        </p:nvSpPr>
        <p:spPr bwMode="auto">
          <a:xfrm>
            <a:off x="1979613" y="2133600"/>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技术处理不当</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7944" name="Text Box 8"/>
          <p:cNvSpPr txBox="1"/>
          <p:nvPr/>
        </p:nvSpPr>
        <p:spPr>
          <a:xfrm>
            <a:off x="488950" y="1341438"/>
            <a:ext cx="8420100" cy="579437"/>
          </a:xfrm>
          <a:prstGeom prst="rect">
            <a:avLst/>
          </a:prstGeom>
          <a:noFill/>
          <a:ln w="9525">
            <a:noFill/>
          </a:ln>
        </p:spPr>
        <p:txBody>
          <a:bodyPr>
            <a:spAutoFit/>
          </a:bodyPr>
          <a:p>
            <a:pPr algn="l">
              <a:spcBef>
                <a:spcPct val="50000"/>
              </a:spcBef>
            </a:pPr>
            <a:r>
              <a:rPr lang="zh-CN" altLang="en-US" sz="3200" dirty="0">
                <a:latin typeface="黑体" panose="02010609060101010101" pitchFamily="49" charset="-122"/>
              </a:rPr>
              <a:t>投诉类型</a:t>
            </a:r>
            <a:r>
              <a:rPr lang="en-US" altLang="zh-CN" sz="3200" dirty="0">
                <a:latin typeface="黑体" panose="02010609060101010101" pitchFamily="49" charset="-122"/>
              </a:rPr>
              <a:t>F</a:t>
            </a:r>
            <a:endParaRPr lang="en-US" altLang="zh-CN" sz="3200" dirty="0">
              <a:latin typeface="黑体" panose="02010609060101010101" pitchFamily="49" charset="-122"/>
            </a:endParaRPr>
          </a:p>
        </p:txBody>
      </p:sp>
      <p:sp>
        <p:nvSpPr>
          <p:cNvPr id="167945" name="Rectangle 9"/>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4874" name="Text Box 10"/>
          <p:cNvSpPr txBox="1"/>
          <p:nvPr/>
        </p:nvSpPr>
        <p:spPr>
          <a:xfrm>
            <a:off x="819150" y="5553075"/>
            <a:ext cx="8345488" cy="517525"/>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7947" name="Group 11"/>
          <p:cNvGrpSpPr/>
          <p:nvPr/>
        </p:nvGrpSpPr>
        <p:grpSpPr>
          <a:xfrm>
            <a:off x="4505325" y="1341438"/>
            <a:ext cx="5400675" cy="647700"/>
            <a:chOff x="0" y="0"/>
            <a:chExt cx="3402" cy="408"/>
          </a:xfrm>
        </p:grpSpPr>
        <p:sp>
          <p:nvSpPr>
            <p:cNvPr id="164876" name="Oval 12"/>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7949" name="Text Box 13"/>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wheel(4)">
                                      <p:cBhvr>
                                        <p:cTn id="7" dur="2000"/>
                                        <p:tgtEl>
                                          <p:spTgt spid="16486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4870"/>
                                        </p:tgtEl>
                                        <p:attrNameLst>
                                          <p:attrName>style.visibility</p:attrName>
                                        </p:attrNameLst>
                                      </p:cBhvr>
                                      <p:to>
                                        <p:strVal val="visible"/>
                                      </p:to>
                                    </p:set>
                                    <p:animEffect transition="in" filter="wheel(4)">
                                      <p:cBhvr>
                                        <p:cTn id="10" dur="2000"/>
                                        <p:tgtEl>
                                          <p:spTgt spid="16487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874"/>
                                        </p:tgtEl>
                                        <p:attrNameLst>
                                          <p:attrName>style.visibility</p:attrName>
                                        </p:attrNameLst>
                                      </p:cBhvr>
                                      <p:to>
                                        <p:strVal val="visible"/>
                                      </p:to>
                                    </p:set>
                                    <p:animEffect transition="in" filter="randombar(horizontal)">
                                      <p:cBhvr>
                                        <p:cTn id="13" dur="5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p:bldP spid="164870" grpId="0"/>
      <p:bldP spid="164874" grpId="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5890" name="AutoShape 2"/>
          <p:cNvSpPr>
            <a:spLocks noChangeArrowheads="1"/>
          </p:cNvSpPr>
          <p:nvPr/>
        </p:nvSpPr>
        <p:spPr bwMode="auto">
          <a:xfrm>
            <a:off x="488950" y="2376488"/>
            <a:ext cx="8928100" cy="3789363"/>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8963" name="AutoShape 3"/>
          <p:cNvSpPr/>
          <p:nvPr/>
        </p:nvSpPr>
        <p:spPr>
          <a:xfrm flipH="1">
            <a:off x="5257800" y="2305050"/>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8964" name="AutoShape 4"/>
          <p:cNvSpPr/>
          <p:nvPr/>
        </p:nvSpPr>
        <p:spPr>
          <a:xfrm flipH="1">
            <a:off x="3543300" y="2305050"/>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8965" name="Text Box 5"/>
          <p:cNvSpPr txBox="1"/>
          <p:nvPr/>
        </p:nvSpPr>
        <p:spPr>
          <a:xfrm>
            <a:off x="671513" y="3068638"/>
            <a:ext cx="8385175" cy="2205037"/>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、企业流程不合理：</a:t>
            </a:r>
            <a:r>
              <a:rPr lang="zh-CN" altLang="en-US" sz="2400" dirty="0">
                <a:solidFill>
                  <a:schemeClr val="tx2"/>
                </a:solidFill>
                <a:latin typeface="Arial" panose="020B0604020202020204" pitchFamily="34" charset="0"/>
              </a:rPr>
              <a:t>没有以客户为中心来设置流程</a:t>
            </a:r>
            <a:endParaRPr lang="zh-CN" altLang="en-US" sz="2400" dirty="0">
              <a:solidFill>
                <a:schemeClr val="tx2"/>
              </a:solidFill>
              <a:latin typeface="Arial" panose="020B0604020202020204" pitchFamily="34" charset="0"/>
            </a:endParaRPr>
          </a:p>
          <a:p>
            <a:pPr marL="342900" indent="-342900" algn="l">
              <a:lnSpc>
                <a:spcPct val="135000"/>
              </a:lnSpc>
              <a:spcBef>
                <a:spcPct val="20000"/>
              </a:spcBef>
              <a:buClr>
                <a:schemeClr val="tx2"/>
              </a:buClr>
            </a:pPr>
            <a:endParaRPr lang="zh-CN" altLang="en-US" sz="2400" dirty="0">
              <a:latin typeface="黑体" panose="02010609060101010101" pitchFamily="49" charset="-122"/>
            </a:endParaRPr>
          </a:p>
        </p:txBody>
      </p:sp>
      <p:sp>
        <p:nvSpPr>
          <p:cNvPr id="168966" name="Text Box 6"/>
          <p:cNvSpPr txBox="1"/>
          <p:nvPr/>
        </p:nvSpPr>
        <p:spPr>
          <a:xfrm>
            <a:off x="661988" y="3895725"/>
            <a:ext cx="8435975" cy="16208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B</a:t>
            </a:r>
            <a:r>
              <a:rPr lang="zh-CN" altLang="en-US" sz="2400" dirty="0">
                <a:latin typeface="黑体" panose="02010609060101010101" pitchFamily="49" charset="-122"/>
              </a:rPr>
              <a:t>、企业制度不合理：</a:t>
            </a:r>
            <a:r>
              <a:rPr lang="zh-CN" altLang="en-US" sz="2400" dirty="0">
                <a:solidFill>
                  <a:schemeClr val="tx2"/>
                </a:solidFill>
                <a:latin typeface="Arial" panose="020B0604020202020204" pitchFamily="34" charset="0"/>
              </a:rPr>
              <a:t>制度呆板，缺乏柔性原则</a:t>
            </a:r>
            <a:endParaRPr lang="zh-CN" altLang="en-US" sz="2400" dirty="0">
              <a:solidFill>
                <a:schemeClr val="tx2"/>
              </a:solidFill>
              <a:latin typeface="Arial" panose="020B0604020202020204" pitchFamily="34" charset="0"/>
            </a:endParaRPr>
          </a:p>
        </p:txBody>
      </p:sp>
      <p:sp>
        <p:nvSpPr>
          <p:cNvPr id="165895" name="AutoShape 7"/>
          <p:cNvSpPr>
            <a:spLocks noChangeArrowheads="1"/>
          </p:cNvSpPr>
          <p:nvPr/>
        </p:nvSpPr>
        <p:spPr bwMode="auto">
          <a:xfrm>
            <a:off x="1979613" y="2016125"/>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流程</a:t>
            </a:r>
            <a:r>
              <a:rPr kumimoji="0" lang="en-US" altLang="zh-CN"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制度相关</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8968" name="Text Box 8"/>
          <p:cNvSpPr txBox="1"/>
          <p:nvPr/>
        </p:nvSpPr>
        <p:spPr>
          <a:xfrm>
            <a:off x="488950" y="1336675"/>
            <a:ext cx="8420100" cy="579438"/>
          </a:xfrm>
          <a:prstGeom prst="rect">
            <a:avLst/>
          </a:prstGeom>
          <a:noFill/>
          <a:ln w="9525">
            <a:noFill/>
          </a:ln>
        </p:spPr>
        <p:txBody>
          <a:bodyPr>
            <a:spAutoFit/>
          </a:bodyPr>
          <a:p>
            <a:pPr algn="l">
              <a:spcBef>
                <a:spcPct val="50000"/>
              </a:spcBef>
            </a:pPr>
            <a:r>
              <a:rPr lang="zh-CN" altLang="en-US" sz="3200" dirty="0">
                <a:latin typeface="黑体" panose="02010609060101010101" pitchFamily="49" charset="-122"/>
              </a:rPr>
              <a:t>投诉类型</a:t>
            </a:r>
            <a:r>
              <a:rPr lang="en-US" altLang="zh-CN" sz="3200" dirty="0">
                <a:latin typeface="黑体" panose="02010609060101010101" pitchFamily="49" charset="-122"/>
              </a:rPr>
              <a:t>G</a:t>
            </a:r>
            <a:endParaRPr lang="en-US" altLang="zh-CN" sz="3200" dirty="0">
              <a:latin typeface="黑体" panose="02010609060101010101" pitchFamily="49" charset="-122"/>
            </a:endParaRPr>
          </a:p>
        </p:txBody>
      </p:sp>
      <p:sp>
        <p:nvSpPr>
          <p:cNvPr id="168969" name="Rectangle 9"/>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5898" name="Text Box 10"/>
          <p:cNvSpPr txBox="1"/>
          <p:nvPr/>
        </p:nvSpPr>
        <p:spPr>
          <a:xfrm>
            <a:off x="819150" y="5553075"/>
            <a:ext cx="8345488" cy="517525"/>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8971" name="Group 11"/>
          <p:cNvGrpSpPr/>
          <p:nvPr/>
        </p:nvGrpSpPr>
        <p:grpSpPr>
          <a:xfrm>
            <a:off x="4505325" y="1341438"/>
            <a:ext cx="5400675" cy="647700"/>
            <a:chOff x="0" y="0"/>
            <a:chExt cx="3402" cy="408"/>
          </a:xfrm>
        </p:grpSpPr>
        <p:sp>
          <p:nvSpPr>
            <p:cNvPr id="165900" name="Oval 12"/>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8973" name="Text Box 13"/>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randombar(horizontal)">
                                      <p:cBhvr>
                                        <p:cTn id="7" dur="500"/>
                                        <p:tgtEl>
                                          <p:spTgt spid="16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6914" name="AutoShape 2"/>
          <p:cNvSpPr>
            <a:spLocks noChangeArrowheads="1"/>
          </p:cNvSpPr>
          <p:nvPr/>
        </p:nvSpPr>
        <p:spPr bwMode="auto">
          <a:xfrm>
            <a:off x="590550" y="2663825"/>
            <a:ext cx="8826500" cy="4078288"/>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9987" name="AutoShape 3"/>
          <p:cNvSpPr/>
          <p:nvPr/>
        </p:nvSpPr>
        <p:spPr>
          <a:xfrm flipH="1">
            <a:off x="5257800" y="2592388"/>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9988" name="AutoShape 4"/>
          <p:cNvSpPr/>
          <p:nvPr/>
        </p:nvSpPr>
        <p:spPr>
          <a:xfrm flipH="1">
            <a:off x="3543300" y="2592388"/>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66917" name="Text Box 5"/>
          <p:cNvSpPr txBox="1"/>
          <p:nvPr/>
        </p:nvSpPr>
        <p:spPr>
          <a:xfrm>
            <a:off x="862013" y="2997200"/>
            <a:ext cx="8385175" cy="22050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A</a:t>
            </a:r>
            <a:r>
              <a:rPr lang="zh-CN" altLang="en-US" sz="2400" dirty="0">
                <a:latin typeface="黑体" panose="02010609060101010101" pitchFamily="49" charset="-122"/>
              </a:rPr>
              <a:t>、保修期内，客户要求索赔？</a:t>
            </a:r>
            <a:endParaRPr lang="zh-CN" altLang="en-US" sz="2400" dirty="0">
              <a:latin typeface="黑体" panose="02010609060101010101" pitchFamily="49" charset="-122"/>
            </a:endParaRPr>
          </a:p>
          <a:p>
            <a:pPr marL="342900" indent="-342900" algn="l">
              <a:lnSpc>
                <a:spcPct val="135000"/>
              </a:lnSpc>
              <a:spcBef>
                <a:spcPct val="20000"/>
              </a:spcBef>
              <a:buClr>
                <a:schemeClr val="tx2"/>
              </a:buClr>
            </a:pPr>
            <a:r>
              <a:rPr lang="zh-CN" altLang="en-US" sz="2400" dirty="0">
                <a:latin typeface="黑体" panose="02010609060101010101" pitchFamily="49" charset="-122"/>
              </a:rPr>
              <a:t>   客户有理？客户无理？</a:t>
            </a:r>
            <a:endParaRPr lang="zh-CN" altLang="en-US" sz="2400" dirty="0">
              <a:latin typeface="黑体" panose="02010609060101010101" pitchFamily="49" charset="-122"/>
            </a:endParaRPr>
          </a:p>
        </p:txBody>
      </p:sp>
      <p:sp>
        <p:nvSpPr>
          <p:cNvPr id="166918" name="Text Box 6"/>
          <p:cNvSpPr txBox="1"/>
          <p:nvPr/>
        </p:nvSpPr>
        <p:spPr>
          <a:xfrm>
            <a:off x="741363" y="4365625"/>
            <a:ext cx="8435975" cy="1620838"/>
          </a:xfrm>
          <a:prstGeom prst="rect">
            <a:avLst/>
          </a:prstGeom>
          <a:noFill/>
          <a:ln w="9525">
            <a:noFill/>
          </a:ln>
        </p:spPr>
        <p:txBody>
          <a:bodyPr lIns="92075" tIns="46038" rIns="92075" bIns="46038"/>
          <a:p>
            <a:pPr marL="342900" indent="-342900" algn="l">
              <a:lnSpc>
                <a:spcPct val="135000"/>
              </a:lnSpc>
              <a:spcBef>
                <a:spcPct val="20000"/>
              </a:spcBef>
              <a:buClr>
                <a:schemeClr val="tx2"/>
              </a:buClr>
            </a:pPr>
            <a:r>
              <a:rPr lang="en-US" altLang="zh-CN" sz="2400" dirty="0">
                <a:latin typeface="黑体" panose="02010609060101010101" pitchFamily="49" charset="-122"/>
              </a:rPr>
              <a:t>B</a:t>
            </a:r>
            <a:r>
              <a:rPr lang="zh-CN" altLang="en-US" sz="2400" dirty="0">
                <a:latin typeface="黑体" panose="02010609060101010101" pitchFamily="49" charset="-122"/>
              </a:rPr>
              <a:t>、保修期已过，客户要求索赔？ </a:t>
            </a:r>
            <a:endParaRPr lang="zh-CN" altLang="en-US" sz="2400" dirty="0">
              <a:latin typeface="黑体" panose="02010609060101010101" pitchFamily="49" charset="-122"/>
            </a:endParaRPr>
          </a:p>
          <a:p>
            <a:pPr marL="342900" indent="-342900" algn="l">
              <a:lnSpc>
                <a:spcPct val="135000"/>
              </a:lnSpc>
              <a:spcBef>
                <a:spcPct val="20000"/>
              </a:spcBef>
              <a:buClr>
                <a:schemeClr val="tx2"/>
              </a:buClr>
            </a:pPr>
            <a:r>
              <a:rPr lang="zh-CN" altLang="en-US" sz="2400" dirty="0">
                <a:latin typeface="黑体" panose="02010609060101010101" pitchFamily="49" charset="-122"/>
              </a:rPr>
              <a:t>    非客户责任？客户责任？</a:t>
            </a:r>
            <a:endParaRPr lang="zh-CN" altLang="en-US" sz="2400" dirty="0">
              <a:latin typeface="黑体" panose="02010609060101010101" pitchFamily="49" charset="-122"/>
            </a:endParaRPr>
          </a:p>
        </p:txBody>
      </p:sp>
      <p:sp>
        <p:nvSpPr>
          <p:cNvPr id="166919" name="AutoShape 7"/>
          <p:cNvSpPr>
            <a:spLocks noChangeArrowheads="1"/>
          </p:cNvSpPr>
          <p:nvPr/>
        </p:nvSpPr>
        <p:spPr bwMode="auto">
          <a:xfrm>
            <a:off x="1979613" y="2303463"/>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保修引起的投诉</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69992" name="Text Box 8"/>
          <p:cNvSpPr txBox="1"/>
          <p:nvPr/>
        </p:nvSpPr>
        <p:spPr>
          <a:xfrm>
            <a:off x="488950" y="1341438"/>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投诉类型</a:t>
            </a:r>
            <a:r>
              <a:rPr lang="en-US" altLang="zh-CN" dirty="0">
                <a:latin typeface="黑体" panose="02010609060101010101" pitchFamily="49" charset="-122"/>
              </a:rPr>
              <a:t>H</a:t>
            </a:r>
            <a:endParaRPr lang="en-US" altLang="zh-CN" dirty="0">
              <a:latin typeface="黑体" panose="02010609060101010101" pitchFamily="49" charset="-122"/>
            </a:endParaRPr>
          </a:p>
        </p:txBody>
      </p:sp>
      <p:sp>
        <p:nvSpPr>
          <p:cNvPr id="169993" name="Rectangle 9"/>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sp>
        <p:nvSpPr>
          <p:cNvPr id="166922" name="Text Box 10"/>
          <p:cNvSpPr txBox="1"/>
          <p:nvPr/>
        </p:nvSpPr>
        <p:spPr>
          <a:xfrm>
            <a:off x="819150" y="5789613"/>
            <a:ext cx="8345488" cy="519112"/>
          </a:xfrm>
          <a:prstGeom prst="rect">
            <a:avLst/>
          </a:prstGeom>
          <a:noFill/>
          <a:ln w="9525">
            <a:noFill/>
          </a:ln>
        </p:spPr>
        <p:txBody>
          <a:bodyPr>
            <a:spAutoFit/>
          </a:bodyPr>
          <a:p>
            <a:pPr algn="l">
              <a:spcBef>
                <a:spcPct val="50000"/>
              </a:spcBef>
            </a:pPr>
            <a:r>
              <a:rPr lang="zh-CN" altLang="en-US" sz="2800" dirty="0">
                <a:solidFill>
                  <a:srgbClr val="000099"/>
                </a:solidFill>
                <a:latin typeface="Arial" panose="020B0604020202020204" pitchFamily="34" charset="0"/>
              </a:rPr>
              <a:t>请同学们举例并讨论解决方法？</a:t>
            </a:r>
            <a:endParaRPr lang="zh-CN" altLang="en-US" sz="2800" dirty="0">
              <a:solidFill>
                <a:srgbClr val="000099"/>
              </a:solidFill>
              <a:latin typeface="Arial" panose="020B0604020202020204" pitchFamily="34" charset="0"/>
            </a:endParaRPr>
          </a:p>
        </p:txBody>
      </p:sp>
      <p:grpSp>
        <p:nvGrpSpPr>
          <p:cNvPr id="169995" name="Group 11"/>
          <p:cNvGrpSpPr/>
          <p:nvPr/>
        </p:nvGrpSpPr>
        <p:grpSpPr>
          <a:xfrm>
            <a:off x="4505325" y="1341438"/>
            <a:ext cx="5400675" cy="647700"/>
            <a:chOff x="0" y="0"/>
            <a:chExt cx="3402" cy="408"/>
          </a:xfrm>
        </p:grpSpPr>
        <p:sp>
          <p:nvSpPr>
            <p:cNvPr id="166924" name="Oval 12"/>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9997" name="Text Box 13"/>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车间可能发生投诉的类型</a:t>
              </a:r>
              <a:endParaRPr lang="zh-CN" altLang="en-US" sz="2400" b="1" dirty="0">
                <a:latin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wheel(4)">
                                      <p:cBhvr>
                                        <p:cTn id="7" dur="2000"/>
                                        <p:tgtEl>
                                          <p:spTgt spid="1669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6918"/>
                                        </p:tgtEl>
                                        <p:attrNameLst>
                                          <p:attrName>style.visibility</p:attrName>
                                        </p:attrNameLst>
                                      </p:cBhvr>
                                      <p:to>
                                        <p:strVal val="visible"/>
                                      </p:to>
                                    </p:set>
                                    <p:animEffect transition="in" filter="checkerboard(across)">
                                      <p:cBhvr>
                                        <p:cTn id="12" dur="500"/>
                                        <p:tgtEl>
                                          <p:spTgt spid="1669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6922"/>
                                        </p:tgtEl>
                                        <p:attrNameLst>
                                          <p:attrName>style.visibility</p:attrName>
                                        </p:attrNameLst>
                                      </p:cBhvr>
                                      <p:to>
                                        <p:strVal val="visible"/>
                                      </p:to>
                                    </p:set>
                                    <p:animEffect transition="in" filter="randombar(horizontal)">
                                      <p:cBhvr>
                                        <p:cTn id="15" dur="500"/>
                                        <p:tgtEl>
                                          <p:spTgt spid="16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P spid="166918" grpId="0"/>
      <p:bldP spid="166922" grpId="0"/>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67938" name="Object 2"/>
          <p:cNvGraphicFramePr>
            <a:graphicFrameLocks noChangeAspect="1"/>
          </p:cNvGraphicFramePr>
          <p:nvPr/>
        </p:nvGraphicFramePr>
        <p:xfrm>
          <a:off x="4754563" y="3700463"/>
          <a:ext cx="1179512" cy="1239837"/>
        </p:xfrm>
        <a:graphic>
          <a:graphicData uri="http://schemas.openxmlformats.org/presentationml/2006/ole">
            <mc:AlternateContent xmlns:mc="http://schemas.openxmlformats.org/markup-compatibility/2006">
              <mc:Choice xmlns:v="urn:schemas-microsoft-com:vml" Requires="v">
                <p:oleObj spid="_x0000_s3084" name="" r:id="rId2" imgW="1685925" imgH="1771650" progId="Paint.Picture">
                  <p:embed/>
                </p:oleObj>
              </mc:Choice>
              <mc:Fallback>
                <p:oleObj name="" r:id="rId2" imgW="1685925" imgH="1771650" progId="Paint.Picture">
                  <p:embed/>
                  <p:pic>
                    <p:nvPicPr>
                      <p:cNvPr id="0" name="图片 3083"/>
                      <p:cNvPicPr/>
                      <p:nvPr/>
                    </p:nvPicPr>
                    <p:blipFill>
                      <a:blip r:embed="rId3"/>
                      <a:stretch>
                        <a:fillRect/>
                      </a:stretch>
                    </p:blipFill>
                    <p:spPr>
                      <a:xfrm>
                        <a:off x="4754563" y="3700463"/>
                        <a:ext cx="1179512" cy="1239837"/>
                      </a:xfrm>
                      <a:prstGeom prst="rect">
                        <a:avLst/>
                      </a:prstGeom>
                      <a:noFill/>
                      <a:ln w="38100">
                        <a:noFill/>
                        <a:miter/>
                      </a:ln>
                    </p:spPr>
                  </p:pic>
                </p:oleObj>
              </mc:Fallback>
            </mc:AlternateContent>
          </a:graphicData>
        </a:graphic>
      </p:graphicFrame>
      <p:graphicFrame>
        <p:nvGraphicFramePr>
          <p:cNvPr id="167939" name="Object 3"/>
          <p:cNvGraphicFramePr>
            <a:graphicFrameLocks noChangeAspect="1"/>
          </p:cNvGraphicFramePr>
          <p:nvPr/>
        </p:nvGraphicFramePr>
        <p:xfrm>
          <a:off x="4416425" y="5367338"/>
          <a:ext cx="2054225" cy="1517650"/>
        </p:xfrm>
        <a:graphic>
          <a:graphicData uri="http://schemas.openxmlformats.org/presentationml/2006/ole">
            <mc:AlternateContent xmlns:mc="http://schemas.openxmlformats.org/markup-compatibility/2006">
              <mc:Choice xmlns:v="urn:schemas-microsoft-com:vml" Requires="v">
                <p:oleObj spid="_x0000_s3085" name="" r:id="rId4" imgW="2333625" imgH="1724025" progId="Paint.Picture">
                  <p:embed/>
                </p:oleObj>
              </mc:Choice>
              <mc:Fallback>
                <p:oleObj name="" r:id="rId4" imgW="2333625" imgH="1724025" progId="Paint.Picture">
                  <p:embed/>
                  <p:pic>
                    <p:nvPicPr>
                      <p:cNvPr id="0" name="图片 3084"/>
                      <p:cNvPicPr/>
                      <p:nvPr/>
                    </p:nvPicPr>
                    <p:blipFill>
                      <a:blip r:embed="rId5"/>
                      <a:stretch>
                        <a:fillRect/>
                      </a:stretch>
                    </p:blipFill>
                    <p:spPr>
                      <a:xfrm>
                        <a:off x="4416425" y="5367338"/>
                        <a:ext cx="2054225" cy="1517650"/>
                      </a:xfrm>
                      <a:prstGeom prst="rect">
                        <a:avLst/>
                      </a:prstGeom>
                      <a:noFill/>
                      <a:ln w="38100">
                        <a:noFill/>
                        <a:miter/>
                      </a:ln>
                    </p:spPr>
                  </p:pic>
                </p:oleObj>
              </mc:Fallback>
            </mc:AlternateContent>
          </a:graphicData>
        </a:graphic>
      </p:graphicFrame>
      <p:graphicFrame>
        <p:nvGraphicFramePr>
          <p:cNvPr id="167940" name="Object 4"/>
          <p:cNvGraphicFramePr>
            <a:graphicFrameLocks noChangeAspect="1"/>
          </p:cNvGraphicFramePr>
          <p:nvPr/>
        </p:nvGraphicFramePr>
        <p:xfrm>
          <a:off x="6356350" y="3340100"/>
          <a:ext cx="2368550" cy="1601788"/>
        </p:xfrm>
        <a:graphic>
          <a:graphicData uri="http://schemas.openxmlformats.org/presentationml/2006/ole">
            <mc:AlternateContent xmlns:mc="http://schemas.openxmlformats.org/markup-compatibility/2006">
              <mc:Choice xmlns:v="urn:schemas-microsoft-com:vml" Requires="v">
                <p:oleObj spid="_x0000_s3086" name="" r:id="rId6" imgW="2362200" imgH="1762125" progId="Paint.Picture">
                  <p:embed/>
                </p:oleObj>
              </mc:Choice>
              <mc:Fallback>
                <p:oleObj name="" r:id="rId6" imgW="2362200" imgH="1762125" progId="Paint.Picture">
                  <p:embed/>
                  <p:pic>
                    <p:nvPicPr>
                      <p:cNvPr id="0" name="图片 3085"/>
                      <p:cNvPicPr/>
                      <p:nvPr/>
                    </p:nvPicPr>
                    <p:blipFill>
                      <a:blip r:embed="rId7"/>
                      <a:stretch>
                        <a:fillRect/>
                      </a:stretch>
                    </p:blipFill>
                    <p:spPr>
                      <a:xfrm>
                        <a:off x="6356350" y="3340100"/>
                        <a:ext cx="2368550" cy="1601788"/>
                      </a:xfrm>
                      <a:prstGeom prst="rect">
                        <a:avLst/>
                      </a:prstGeom>
                      <a:noFill/>
                      <a:ln w="38100">
                        <a:noFill/>
                        <a:miter/>
                      </a:ln>
                    </p:spPr>
                  </p:pic>
                </p:oleObj>
              </mc:Fallback>
            </mc:AlternateContent>
          </a:graphicData>
        </a:graphic>
      </p:graphicFrame>
      <p:graphicFrame>
        <p:nvGraphicFramePr>
          <p:cNvPr id="167941" name="Object 5"/>
          <p:cNvGraphicFramePr>
            <a:graphicFrameLocks noChangeAspect="1"/>
          </p:cNvGraphicFramePr>
          <p:nvPr/>
        </p:nvGraphicFramePr>
        <p:xfrm>
          <a:off x="4306888" y="2025650"/>
          <a:ext cx="1968500" cy="1541463"/>
        </p:xfrm>
        <a:graphic>
          <a:graphicData uri="http://schemas.openxmlformats.org/presentationml/2006/ole">
            <mc:AlternateContent xmlns:mc="http://schemas.openxmlformats.org/markup-compatibility/2006">
              <mc:Choice xmlns:v="urn:schemas-microsoft-com:vml" Requires="v">
                <p:oleObj spid="_x0000_s3087" name="" r:id="rId8" imgW="2286000" imgH="1790700" progId="Paint.Picture">
                  <p:embed/>
                </p:oleObj>
              </mc:Choice>
              <mc:Fallback>
                <p:oleObj name="" r:id="rId8" imgW="2286000" imgH="1790700" progId="Paint.Picture">
                  <p:embed/>
                  <p:pic>
                    <p:nvPicPr>
                      <p:cNvPr id="0" name="图片 3086"/>
                      <p:cNvPicPr/>
                      <p:nvPr/>
                    </p:nvPicPr>
                    <p:blipFill>
                      <a:blip r:embed="rId9"/>
                      <a:stretch>
                        <a:fillRect/>
                      </a:stretch>
                    </p:blipFill>
                    <p:spPr>
                      <a:xfrm>
                        <a:off x="4306888" y="2025650"/>
                        <a:ext cx="1968500" cy="1541463"/>
                      </a:xfrm>
                      <a:prstGeom prst="rect">
                        <a:avLst/>
                      </a:prstGeom>
                      <a:noFill/>
                      <a:ln w="38100">
                        <a:noFill/>
                        <a:miter/>
                      </a:ln>
                    </p:spPr>
                  </p:pic>
                </p:oleObj>
              </mc:Fallback>
            </mc:AlternateContent>
          </a:graphicData>
        </a:graphic>
      </p:graphicFrame>
      <p:graphicFrame>
        <p:nvGraphicFramePr>
          <p:cNvPr id="167942" name="Object 6"/>
          <p:cNvGraphicFramePr>
            <a:graphicFrameLocks noChangeAspect="1"/>
          </p:cNvGraphicFramePr>
          <p:nvPr/>
        </p:nvGraphicFramePr>
        <p:xfrm>
          <a:off x="1754188" y="3340100"/>
          <a:ext cx="2497137" cy="1687513"/>
        </p:xfrm>
        <a:graphic>
          <a:graphicData uri="http://schemas.openxmlformats.org/presentationml/2006/ole">
            <mc:AlternateContent xmlns:mc="http://schemas.openxmlformats.org/markup-compatibility/2006">
              <mc:Choice xmlns:v="urn:schemas-microsoft-com:vml" Requires="v">
                <p:oleObj spid="_x0000_s3088" name="" r:id="rId10" imgW="2390775" imgH="1847850" progId="Paint.Picture">
                  <p:embed/>
                </p:oleObj>
              </mc:Choice>
              <mc:Fallback>
                <p:oleObj name="" r:id="rId10" imgW="2390775" imgH="1847850" progId="Paint.Picture">
                  <p:embed/>
                  <p:pic>
                    <p:nvPicPr>
                      <p:cNvPr id="0" name="图片 3087"/>
                      <p:cNvPicPr/>
                      <p:nvPr/>
                    </p:nvPicPr>
                    <p:blipFill>
                      <a:blip r:embed="rId11"/>
                      <a:stretch>
                        <a:fillRect/>
                      </a:stretch>
                    </p:blipFill>
                    <p:spPr>
                      <a:xfrm>
                        <a:off x="1754188" y="3340100"/>
                        <a:ext cx="2497137" cy="1687513"/>
                      </a:xfrm>
                      <a:prstGeom prst="rect">
                        <a:avLst/>
                      </a:prstGeom>
                      <a:noFill/>
                      <a:ln w="38100">
                        <a:noFill/>
                        <a:miter/>
                      </a:ln>
                    </p:spPr>
                  </p:pic>
                </p:oleObj>
              </mc:Fallback>
            </mc:AlternateContent>
          </a:graphicData>
        </a:graphic>
      </p:graphicFrame>
      <p:sp>
        <p:nvSpPr>
          <p:cNvPr id="167943" name="AutoShape 7"/>
          <p:cNvSpPr/>
          <p:nvPr/>
        </p:nvSpPr>
        <p:spPr>
          <a:xfrm>
            <a:off x="428625" y="4294188"/>
            <a:ext cx="990600" cy="1295400"/>
          </a:xfrm>
          <a:prstGeom prst="wedgeRoundRectCallout">
            <a:avLst>
              <a:gd name="adj1" fmla="val 117884"/>
              <a:gd name="adj2" fmla="val -2819"/>
              <a:gd name="adj3" fmla="val 16667"/>
            </a:avLst>
          </a:prstGeom>
          <a:noFill/>
          <a:ln w="9525" cap="flat" cmpd="sng">
            <a:solidFill>
              <a:schemeClr val="tx1"/>
            </a:solidFill>
            <a:prstDash val="solid"/>
            <a:miter/>
            <a:headEnd type="none" w="med" len="med"/>
            <a:tailEnd type="none" w="med" len="med"/>
          </a:ln>
        </p:spPr>
        <p:txBody>
          <a:bodyPr anchor="ctr" anchorCtr="0"/>
          <a:p>
            <a:r>
              <a:rPr lang="zh-CN" altLang="en-US" sz="1800" dirty="0">
                <a:latin typeface="Times New Roman" panose="02020603050405020304" pitchFamily="18" charset="0"/>
              </a:rPr>
              <a:t>老婆</a:t>
            </a:r>
            <a:endParaRPr lang="zh-CN" altLang="en-US" sz="1800" dirty="0">
              <a:latin typeface="Times New Roman" panose="02020603050405020304" pitchFamily="18" charset="0"/>
            </a:endParaRPr>
          </a:p>
          <a:p>
            <a:r>
              <a:rPr lang="zh-CN" altLang="en-US" sz="1800" dirty="0">
                <a:latin typeface="Times New Roman" panose="02020603050405020304" pitchFamily="18" charset="0"/>
              </a:rPr>
              <a:t>上司</a:t>
            </a:r>
            <a:endParaRPr lang="zh-CN" altLang="en-US" sz="1800" dirty="0">
              <a:latin typeface="Times New Roman" panose="02020603050405020304" pitchFamily="18" charset="0"/>
            </a:endParaRPr>
          </a:p>
          <a:p>
            <a:r>
              <a:rPr lang="zh-CN" altLang="en-US" sz="1800" dirty="0">
                <a:latin typeface="Times New Roman" panose="02020603050405020304" pitchFamily="18" charset="0"/>
              </a:rPr>
              <a:t>朋友</a:t>
            </a:r>
            <a:endParaRPr lang="zh-CN" altLang="en-US" sz="1800" dirty="0">
              <a:latin typeface="Times New Roman" panose="02020603050405020304" pitchFamily="18" charset="0"/>
            </a:endParaRPr>
          </a:p>
          <a:p>
            <a:r>
              <a:rPr lang="en-US" altLang="zh-CN" sz="1800" dirty="0">
                <a:latin typeface="微软雅黑" panose="020B0503020204020204" pitchFamily="34" charset="-122"/>
              </a:rPr>
              <a:t>······</a:t>
            </a:r>
            <a:endParaRPr lang="en-US" altLang="zh-CN" sz="1800" dirty="0">
              <a:latin typeface="Times New Roman" panose="02020603050405020304" pitchFamily="18" charset="0"/>
            </a:endParaRPr>
          </a:p>
        </p:txBody>
      </p:sp>
      <p:sp>
        <p:nvSpPr>
          <p:cNvPr id="167944" name="AutoShape 8"/>
          <p:cNvSpPr/>
          <p:nvPr/>
        </p:nvSpPr>
        <p:spPr>
          <a:xfrm>
            <a:off x="3705225" y="4779963"/>
            <a:ext cx="2182813" cy="601662"/>
          </a:xfrm>
          <a:prstGeom prst="roundRect">
            <a:avLst>
              <a:gd name="adj" fmla="val 16667"/>
            </a:avLst>
          </a:prstGeom>
          <a:noFill/>
          <a:ln w="9525" cap="flat" cmpd="sng">
            <a:solidFill>
              <a:schemeClr val="tx1"/>
            </a:solidFill>
            <a:prstDash val="solid"/>
            <a:headEnd type="none" w="med" len="med"/>
            <a:tailEnd type="none" w="med" len="med"/>
          </a:ln>
        </p:spPr>
        <p:txBody>
          <a:bodyPr anchor="ctr" anchorCtr="0"/>
          <a:p>
            <a:r>
              <a:rPr lang="zh-CN" altLang="en-US" sz="1600" b="1" dirty="0">
                <a:latin typeface="Times New Roman" panose="02020603050405020304" pitchFamily="18" charset="0"/>
              </a:rPr>
              <a:t>客户是弱势群体，往往很无助。</a:t>
            </a:r>
            <a:endParaRPr lang="zh-CN" altLang="en-US" sz="1600" b="1" dirty="0">
              <a:latin typeface="Times New Roman" panose="02020603050405020304" pitchFamily="18" charset="0"/>
            </a:endParaRPr>
          </a:p>
        </p:txBody>
      </p:sp>
      <p:sp>
        <p:nvSpPr>
          <p:cNvPr id="167945" name="AutoShape 9"/>
          <p:cNvSpPr/>
          <p:nvPr/>
        </p:nvSpPr>
        <p:spPr>
          <a:xfrm>
            <a:off x="2822575" y="6122988"/>
            <a:ext cx="1419225" cy="714375"/>
          </a:xfrm>
          <a:prstGeom prst="wedgeRoundRectCallout">
            <a:avLst>
              <a:gd name="adj1" fmla="val 92667"/>
              <a:gd name="adj2" fmla="val 41111"/>
              <a:gd name="adj3" fmla="val 16667"/>
            </a:avLst>
          </a:prstGeom>
          <a:noFill/>
          <a:ln w="9525" cap="flat" cmpd="sng">
            <a:solidFill>
              <a:schemeClr val="tx1"/>
            </a:solidFill>
            <a:prstDash val="solid"/>
            <a:miter/>
            <a:headEnd type="none" w="med" len="med"/>
            <a:tailEnd type="none" w="med" len="med"/>
          </a:ln>
        </p:spPr>
        <p:txBody>
          <a:bodyPr anchor="ctr" anchorCtr="0"/>
          <a:p>
            <a:r>
              <a:rPr lang="zh-CN" altLang="en-US" sz="1600" b="1" dirty="0">
                <a:latin typeface="Times New Roman" panose="02020603050405020304" pitchFamily="18" charset="0"/>
              </a:rPr>
              <a:t>无论如何要给个说法</a:t>
            </a:r>
            <a:endParaRPr lang="zh-CN" altLang="en-US" sz="1600" b="1" dirty="0">
              <a:latin typeface="Times New Roman" panose="02020603050405020304" pitchFamily="18" charset="0"/>
            </a:endParaRPr>
          </a:p>
        </p:txBody>
      </p:sp>
      <p:sp>
        <p:nvSpPr>
          <p:cNvPr id="167946" name="AutoShape 10"/>
          <p:cNvSpPr/>
          <p:nvPr/>
        </p:nvSpPr>
        <p:spPr>
          <a:xfrm>
            <a:off x="7115175" y="2084388"/>
            <a:ext cx="990600" cy="1066800"/>
          </a:xfrm>
          <a:prstGeom prst="wedgeRoundRectCallout">
            <a:avLst>
              <a:gd name="adj1" fmla="val -171528"/>
              <a:gd name="adj2" fmla="val 7144"/>
              <a:gd name="adj3" fmla="val 16667"/>
            </a:avLst>
          </a:prstGeom>
          <a:noFill/>
          <a:ln w="9525" cap="flat" cmpd="sng">
            <a:solidFill>
              <a:schemeClr val="tx1"/>
            </a:solidFill>
            <a:prstDash val="solid"/>
            <a:miter/>
            <a:headEnd type="none" w="med" len="med"/>
            <a:tailEnd type="none" w="med" len="med"/>
          </a:ln>
        </p:spPr>
        <p:txBody>
          <a:bodyPr anchor="ctr" anchorCtr="0"/>
          <a:p>
            <a:r>
              <a:rPr lang="en-US" altLang="zh-CN" sz="1800" dirty="0">
                <a:latin typeface="微软雅黑" panose="020B0503020204020204" pitchFamily="34" charset="-122"/>
              </a:rPr>
              <a:t>······</a:t>
            </a:r>
            <a:endParaRPr lang="en-US" altLang="zh-CN" sz="1800" dirty="0">
              <a:latin typeface="Times New Roman" panose="02020603050405020304" pitchFamily="18" charset="0"/>
            </a:endParaRPr>
          </a:p>
          <a:p>
            <a:r>
              <a:rPr lang="en-US" altLang="zh-CN" sz="1800" dirty="0">
                <a:latin typeface="微软雅黑" panose="020B0503020204020204" pitchFamily="34" charset="-122"/>
              </a:rPr>
              <a:t>······</a:t>
            </a:r>
            <a:endParaRPr lang="en-US" altLang="zh-CN" sz="1800" dirty="0">
              <a:latin typeface="Times New Roman" panose="02020603050405020304" pitchFamily="18" charset="0"/>
            </a:endParaRPr>
          </a:p>
          <a:p>
            <a:r>
              <a:rPr lang="en-US" altLang="zh-CN" sz="1800" dirty="0">
                <a:latin typeface="微软雅黑" panose="020B0503020204020204" pitchFamily="34" charset="-122"/>
              </a:rPr>
              <a:t>······</a:t>
            </a:r>
            <a:endParaRPr lang="en-US" altLang="zh-CN" sz="1800" dirty="0">
              <a:latin typeface="Times New Roman" panose="02020603050405020304" pitchFamily="18" charset="0"/>
            </a:endParaRPr>
          </a:p>
        </p:txBody>
      </p:sp>
      <p:sp>
        <p:nvSpPr>
          <p:cNvPr id="167947" name="AutoShape 11"/>
          <p:cNvSpPr/>
          <p:nvPr/>
        </p:nvSpPr>
        <p:spPr>
          <a:xfrm>
            <a:off x="7197725" y="5665788"/>
            <a:ext cx="1898650" cy="714375"/>
          </a:xfrm>
          <a:prstGeom prst="wedgeRoundRectCallout">
            <a:avLst>
              <a:gd name="adj1" fmla="val -24639"/>
              <a:gd name="adj2" fmla="val -157111"/>
              <a:gd name="adj3" fmla="val 16667"/>
            </a:avLst>
          </a:prstGeom>
          <a:noFill/>
          <a:ln w="9525" cap="flat" cmpd="sng">
            <a:solidFill>
              <a:schemeClr val="tx1"/>
            </a:solidFill>
            <a:prstDash val="solid"/>
            <a:miter/>
            <a:headEnd type="none" w="med" len="med"/>
            <a:tailEnd type="none" w="med" len="med"/>
          </a:ln>
        </p:spPr>
        <p:txBody>
          <a:bodyPr anchor="ctr" anchorCtr="0"/>
          <a:p>
            <a:r>
              <a:rPr lang="zh-CN" altLang="en-US" sz="1600" b="1" dirty="0">
                <a:latin typeface="Times New Roman" panose="02020603050405020304" pitchFamily="18" charset="0"/>
              </a:rPr>
              <a:t>象专家和领导一样，习惯挑毛病</a:t>
            </a:r>
            <a:endParaRPr lang="zh-CN" altLang="en-US" sz="1600" b="1" dirty="0">
              <a:latin typeface="Times New Roman" panose="02020603050405020304" pitchFamily="18" charset="0"/>
            </a:endParaRPr>
          </a:p>
        </p:txBody>
      </p:sp>
      <p:sp>
        <p:nvSpPr>
          <p:cNvPr id="8204" name="Rectangle 12"/>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8205" name="Group 13"/>
          <p:cNvGrpSpPr/>
          <p:nvPr/>
        </p:nvGrpSpPr>
        <p:grpSpPr>
          <a:xfrm>
            <a:off x="4505325" y="1341438"/>
            <a:ext cx="5400675" cy="647700"/>
            <a:chOff x="0" y="0"/>
            <a:chExt cx="3402" cy="408"/>
          </a:xfrm>
        </p:grpSpPr>
        <p:sp>
          <p:nvSpPr>
            <p:cNvPr id="167950" name="Oval 14"/>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207" name="Text Box 15"/>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投诉客户类型归纳</a:t>
              </a:r>
              <a:endParaRPr lang="zh-CN" altLang="en-US" sz="2400" b="1" dirty="0">
                <a:latin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0-#ppt_w/2"/>
                                          </p:val>
                                        </p:tav>
                                        <p:tav tm="100000">
                                          <p:val>
                                            <p:strVal val="#ppt_x"/>
                                          </p:val>
                                        </p:tav>
                                      </p:tavLst>
                                    </p:anim>
                                    <p:anim calcmode="lin" valueType="num">
                                      <p:cBhvr additive="base">
                                        <p:cTn id="8" dur="500" fill="hold"/>
                                        <p:tgtEl>
                                          <p:spTgt spid="167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7946"/>
                                        </p:tgtEl>
                                        <p:attrNameLst>
                                          <p:attrName>style.visibility</p:attrName>
                                        </p:attrNameLst>
                                      </p:cBhvr>
                                      <p:to>
                                        <p:strVal val="visible"/>
                                      </p:to>
                                    </p:set>
                                    <p:anim calcmode="lin" valueType="num">
                                      <p:cBhvr additive="base">
                                        <p:cTn id="13" dur="500" fill="hold"/>
                                        <p:tgtEl>
                                          <p:spTgt spid="167946"/>
                                        </p:tgtEl>
                                        <p:attrNameLst>
                                          <p:attrName>ppt_x</p:attrName>
                                        </p:attrNameLst>
                                      </p:cBhvr>
                                      <p:tavLst>
                                        <p:tav tm="0">
                                          <p:val>
                                            <p:strVal val="0-#ppt_w/2"/>
                                          </p:val>
                                        </p:tav>
                                        <p:tav tm="100000">
                                          <p:val>
                                            <p:strVal val="#ppt_x"/>
                                          </p:val>
                                        </p:tav>
                                      </p:tavLst>
                                    </p:anim>
                                    <p:anim calcmode="lin" valueType="num">
                                      <p:cBhvr additive="base">
                                        <p:cTn id="14" dur="500" fill="hold"/>
                                        <p:tgtEl>
                                          <p:spTgt spid="1679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7940"/>
                                        </p:tgtEl>
                                        <p:attrNameLst>
                                          <p:attrName>style.visibility</p:attrName>
                                        </p:attrNameLst>
                                      </p:cBhvr>
                                      <p:to>
                                        <p:strVal val="visible"/>
                                      </p:to>
                                    </p:set>
                                    <p:anim calcmode="lin" valueType="num">
                                      <p:cBhvr additive="base">
                                        <p:cTn id="19" dur="500" fill="hold"/>
                                        <p:tgtEl>
                                          <p:spTgt spid="167940"/>
                                        </p:tgtEl>
                                        <p:attrNameLst>
                                          <p:attrName>ppt_x</p:attrName>
                                        </p:attrNameLst>
                                      </p:cBhvr>
                                      <p:tavLst>
                                        <p:tav tm="0">
                                          <p:val>
                                            <p:strVal val="0-#ppt_w/2"/>
                                          </p:val>
                                        </p:tav>
                                        <p:tav tm="100000">
                                          <p:val>
                                            <p:strVal val="#ppt_x"/>
                                          </p:val>
                                        </p:tav>
                                      </p:tavLst>
                                    </p:anim>
                                    <p:anim calcmode="lin" valueType="num">
                                      <p:cBhvr additive="base">
                                        <p:cTn id="20" dur="500" fill="hold"/>
                                        <p:tgtEl>
                                          <p:spTgt spid="1679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947"/>
                                        </p:tgtEl>
                                        <p:attrNameLst>
                                          <p:attrName>style.visibility</p:attrName>
                                        </p:attrNameLst>
                                      </p:cBhvr>
                                      <p:to>
                                        <p:strVal val="visible"/>
                                      </p:to>
                                    </p:set>
                                    <p:anim calcmode="lin" valueType="num">
                                      <p:cBhvr additive="base">
                                        <p:cTn id="25" dur="500" fill="hold"/>
                                        <p:tgtEl>
                                          <p:spTgt spid="167947"/>
                                        </p:tgtEl>
                                        <p:attrNameLst>
                                          <p:attrName>ppt_x</p:attrName>
                                        </p:attrNameLst>
                                      </p:cBhvr>
                                      <p:tavLst>
                                        <p:tav tm="0">
                                          <p:val>
                                            <p:strVal val="0-#ppt_w/2"/>
                                          </p:val>
                                        </p:tav>
                                        <p:tav tm="100000">
                                          <p:val>
                                            <p:strVal val="#ppt_x"/>
                                          </p:val>
                                        </p:tav>
                                      </p:tavLst>
                                    </p:anim>
                                    <p:anim calcmode="lin" valueType="num">
                                      <p:cBhvr additive="base">
                                        <p:cTn id="26" dur="500" fill="hold"/>
                                        <p:tgtEl>
                                          <p:spTgt spid="16794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7942"/>
                                        </p:tgtEl>
                                        <p:attrNameLst>
                                          <p:attrName>style.visibility</p:attrName>
                                        </p:attrNameLst>
                                      </p:cBhvr>
                                      <p:to>
                                        <p:strVal val="visible"/>
                                      </p:to>
                                    </p:set>
                                    <p:anim calcmode="lin" valueType="num">
                                      <p:cBhvr additive="base">
                                        <p:cTn id="31" dur="500" fill="hold"/>
                                        <p:tgtEl>
                                          <p:spTgt spid="167942"/>
                                        </p:tgtEl>
                                        <p:attrNameLst>
                                          <p:attrName>ppt_x</p:attrName>
                                        </p:attrNameLst>
                                      </p:cBhvr>
                                      <p:tavLst>
                                        <p:tav tm="0">
                                          <p:val>
                                            <p:strVal val="0-#ppt_w/2"/>
                                          </p:val>
                                        </p:tav>
                                        <p:tav tm="100000">
                                          <p:val>
                                            <p:strVal val="#ppt_x"/>
                                          </p:val>
                                        </p:tav>
                                      </p:tavLst>
                                    </p:anim>
                                    <p:anim calcmode="lin" valueType="num">
                                      <p:cBhvr additive="base">
                                        <p:cTn id="32" dur="500" fill="hold"/>
                                        <p:tgtEl>
                                          <p:spTgt spid="1679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7943"/>
                                        </p:tgtEl>
                                        <p:attrNameLst>
                                          <p:attrName>style.visibility</p:attrName>
                                        </p:attrNameLst>
                                      </p:cBhvr>
                                      <p:to>
                                        <p:strVal val="visible"/>
                                      </p:to>
                                    </p:set>
                                    <p:anim calcmode="lin" valueType="num">
                                      <p:cBhvr additive="base">
                                        <p:cTn id="37" dur="500" fill="hold"/>
                                        <p:tgtEl>
                                          <p:spTgt spid="167943"/>
                                        </p:tgtEl>
                                        <p:attrNameLst>
                                          <p:attrName>ppt_x</p:attrName>
                                        </p:attrNameLst>
                                      </p:cBhvr>
                                      <p:tavLst>
                                        <p:tav tm="0">
                                          <p:val>
                                            <p:strVal val="0-#ppt_w/2"/>
                                          </p:val>
                                        </p:tav>
                                        <p:tav tm="100000">
                                          <p:val>
                                            <p:strVal val="#ppt_x"/>
                                          </p:val>
                                        </p:tav>
                                      </p:tavLst>
                                    </p:anim>
                                    <p:anim calcmode="lin" valueType="num">
                                      <p:cBhvr additive="base">
                                        <p:cTn id="38" dur="500" fill="hold"/>
                                        <p:tgtEl>
                                          <p:spTgt spid="16794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7939"/>
                                        </p:tgtEl>
                                        <p:attrNameLst>
                                          <p:attrName>style.visibility</p:attrName>
                                        </p:attrNameLst>
                                      </p:cBhvr>
                                      <p:to>
                                        <p:strVal val="visible"/>
                                      </p:to>
                                    </p:set>
                                    <p:anim calcmode="lin" valueType="num">
                                      <p:cBhvr additive="base">
                                        <p:cTn id="43" dur="500" fill="hold"/>
                                        <p:tgtEl>
                                          <p:spTgt spid="167939"/>
                                        </p:tgtEl>
                                        <p:attrNameLst>
                                          <p:attrName>ppt_x</p:attrName>
                                        </p:attrNameLst>
                                      </p:cBhvr>
                                      <p:tavLst>
                                        <p:tav tm="0">
                                          <p:val>
                                            <p:strVal val="0-#ppt_w/2"/>
                                          </p:val>
                                        </p:tav>
                                        <p:tav tm="100000">
                                          <p:val>
                                            <p:strVal val="#ppt_x"/>
                                          </p:val>
                                        </p:tav>
                                      </p:tavLst>
                                    </p:anim>
                                    <p:anim calcmode="lin" valueType="num">
                                      <p:cBhvr additive="base">
                                        <p:cTn id="44" dur="500" fill="hold"/>
                                        <p:tgtEl>
                                          <p:spTgt spid="1679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7945"/>
                                        </p:tgtEl>
                                        <p:attrNameLst>
                                          <p:attrName>style.visibility</p:attrName>
                                        </p:attrNameLst>
                                      </p:cBhvr>
                                      <p:to>
                                        <p:strVal val="visible"/>
                                      </p:to>
                                    </p:set>
                                    <p:anim calcmode="lin" valueType="num">
                                      <p:cBhvr additive="base">
                                        <p:cTn id="49" dur="500" fill="hold"/>
                                        <p:tgtEl>
                                          <p:spTgt spid="167945"/>
                                        </p:tgtEl>
                                        <p:attrNameLst>
                                          <p:attrName>ppt_x</p:attrName>
                                        </p:attrNameLst>
                                      </p:cBhvr>
                                      <p:tavLst>
                                        <p:tav tm="0">
                                          <p:val>
                                            <p:strVal val="0-#ppt_w/2"/>
                                          </p:val>
                                        </p:tav>
                                        <p:tav tm="100000">
                                          <p:val>
                                            <p:strVal val="#ppt_x"/>
                                          </p:val>
                                        </p:tav>
                                      </p:tavLst>
                                    </p:anim>
                                    <p:anim calcmode="lin" valueType="num">
                                      <p:cBhvr additive="base">
                                        <p:cTn id="50" dur="500" fill="hold"/>
                                        <p:tgtEl>
                                          <p:spTgt spid="1679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7938"/>
                                        </p:tgtEl>
                                        <p:attrNameLst>
                                          <p:attrName>style.visibility</p:attrName>
                                        </p:attrNameLst>
                                      </p:cBhvr>
                                      <p:to>
                                        <p:strVal val="visible"/>
                                      </p:to>
                                    </p:set>
                                    <p:anim calcmode="lin" valueType="num">
                                      <p:cBhvr additive="base">
                                        <p:cTn id="55" dur="500" fill="hold"/>
                                        <p:tgtEl>
                                          <p:spTgt spid="167938"/>
                                        </p:tgtEl>
                                        <p:attrNameLst>
                                          <p:attrName>ppt_x</p:attrName>
                                        </p:attrNameLst>
                                      </p:cBhvr>
                                      <p:tavLst>
                                        <p:tav tm="0">
                                          <p:val>
                                            <p:strVal val="0-#ppt_w/2"/>
                                          </p:val>
                                        </p:tav>
                                        <p:tav tm="100000">
                                          <p:val>
                                            <p:strVal val="#ppt_x"/>
                                          </p:val>
                                        </p:tav>
                                      </p:tavLst>
                                    </p:anim>
                                    <p:anim calcmode="lin" valueType="num">
                                      <p:cBhvr additive="base">
                                        <p:cTn id="56" dur="500" fill="hold"/>
                                        <p:tgtEl>
                                          <p:spTgt spid="16793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7944"/>
                                        </p:tgtEl>
                                        <p:attrNameLst>
                                          <p:attrName>style.visibility</p:attrName>
                                        </p:attrNameLst>
                                      </p:cBhvr>
                                      <p:to>
                                        <p:strVal val="visible"/>
                                      </p:to>
                                    </p:set>
                                    <p:anim calcmode="lin" valueType="num">
                                      <p:cBhvr additive="base">
                                        <p:cTn id="61" dur="500" fill="hold"/>
                                        <p:tgtEl>
                                          <p:spTgt spid="167944"/>
                                        </p:tgtEl>
                                        <p:attrNameLst>
                                          <p:attrName>ppt_x</p:attrName>
                                        </p:attrNameLst>
                                      </p:cBhvr>
                                      <p:tavLst>
                                        <p:tav tm="0">
                                          <p:val>
                                            <p:strVal val="0-#ppt_w/2"/>
                                          </p:val>
                                        </p:tav>
                                        <p:tav tm="100000">
                                          <p:val>
                                            <p:strVal val="#ppt_x"/>
                                          </p:val>
                                        </p:tav>
                                      </p:tavLst>
                                    </p:anim>
                                    <p:anim calcmode="lin" valueType="num">
                                      <p:cBhvr additive="base">
                                        <p:cTn id="62" dur="500" fill="hold"/>
                                        <p:tgtEl>
                                          <p:spTgt spid="167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3" grpId="0" animBg="1"/>
      <p:bldP spid="167944" grpId="0" animBg="1"/>
      <p:bldP spid="167945" grpId="0" animBg="1"/>
      <p:bldP spid="167946" grpId="0" animBg="1"/>
      <p:bldP spid="16794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8178" name="Rectangle 2"/>
          <p:cNvSpPr/>
          <p:nvPr>
            <p:ph idx="1"/>
          </p:nvPr>
        </p:nvSpPr>
        <p:spPr>
          <a:xfrm>
            <a:off x="776288" y="2349500"/>
            <a:ext cx="8420100" cy="2159000"/>
          </a:xfrm>
          <a:noFill/>
          <a:ln>
            <a:noFill/>
          </a:ln>
        </p:spPr>
        <p:txBody>
          <a:bodyPr/>
          <a:p>
            <a:pPr eaLnBrk="1" hangingPunct="1">
              <a:lnSpc>
                <a:spcPct val="90000"/>
              </a:lnSpc>
              <a:buNone/>
            </a:pPr>
            <a:endParaRPr lang="zh-CN" altLang="en-US" sz="2400" b="0" dirty="0"/>
          </a:p>
          <a:p>
            <a:pPr lvl="1" eaLnBrk="1" hangingPunct="1">
              <a:lnSpc>
                <a:spcPct val="90000"/>
              </a:lnSpc>
            </a:pPr>
            <a:r>
              <a:rPr lang="zh-CN" altLang="en-US" sz="2400" b="0" dirty="0">
                <a:solidFill>
                  <a:srgbClr val="000099"/>
                </a:solidFill>
              </a:rPr>
              <a:t>特征：来店抱怨宣泄是主要目的之一，本身在来店之前并没有明确的目的来索取赔偿或者歉意，比如加价购买车辆，超出保修期的维修，保养费用过高的抱怨。</a:t>
            </a:r>
            <a:endParaRPr lang="zh-CN" altLang="en-US" sz="2400" b="0" dirty="0">
              <a:solidFill>
                <a:srgbClr val="000099"/>
              </a:solidFill>
            </a:endParaRPr>
          </a:p>
        </p:txBody>
      </p:sp>
      <p:graphicFrame>
        <p:nvGraphicFramePr>
          <p:cNvPr id="9218" name="Object 3"/>
          <p:cNvGraphicFramePr>
            <a:graphicFrameLocks noChangeAspect="1"/>
          </p:cNvGraphicFramePr>
          <p:nvPr/>
        </p:nvGraphicFramePr>
        <p:xfrm>
          <a:off x="5811838" y="4365625"/>
          <a:ext cx="3275012" cy="1992313"/>
        </p:xfrm>
        <a:graphic>
          <a:graphicData uri="http://schemas.openxmlformats.org/presentationml/2006/ole">
            <mc:AlternateContent xmlns:mc="http://schemas.openxmlformats.org/markup-compatibility/2006">
              <mc:Choice xmlns:v="urn:schemas-microsoft-com:vml" Requires="v">
                <p:oleObj spid="_x0000_s3089" name="" r:id="rId2" imgW="2286000" imgH="1790700" progId="Paint.Picture">
                  <p:embed/>
                </p:oleObj>
              </mc:Choice>
              <mc:Fallback>
                <p:oleObj name="" r:id="rId2" imgW="2286000" imgH="1790700" progId="Paint.Picture">
                  <p:embed/>
                  <p:pic>
                    <p:nvPicPr>
                      <p:cNvPr id="0" name="图片 3088"/>
                      <p:cNvPicPr/>
                      <p:nvPr/>
                    </p:nvPicPr>
                    <p:blipFill>
                      <a:blip r:embed="rId3"/>
                      <a:stretch>
                        <a:fillRect/>
                      </a:stretch>
                    </p:blipFill>
                    <p:spPr>
                      <a:xfrm>
                        <a:off x="5811838" y="4365625"/>
                        <a:ext cx="3275012" cy="1992313"/>
                      </a:xfrm>
                      <a:prstGeom prst="rect">
                        <a:avLst/>
                      </a:prstGeom>
                      <a:noFill/>
                      <a:ln w="38100">
                        <a:noFill/>
                        <a:miter/>
                      </a:ln>
                    </p:spPr>
                  </p:pic>
                </p:oleObj>
              </mc:Fallback>
            </mc:AlternateContent>
          </a:graphicData>
        </a:graphic>
      </p:graphicFrame>
      <p:sp>
        <p:nvSpPr>
          <p:cNvPr id="178180" name="Text Box 4"/>
          <p:cNvSpPr txBox="1"/>
          <p:nvPr/>
        </p:nvSpPr>
        <p:spPr>
          <a:xfrm>
            <a:off x="488950" y="1844675"/>
            <a:ext cx="8420100" cy="639763"/>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投诉客户类型：宣泄型</a:t>
            </a:r>
            <a:endParaRPr lang="zh-CN" altLang="en-US" dirty="0">
              <a:latin typeface="黑体" panose="02010609060101010101" pitchFamily="49" charset="-122"/>
            </a:endParaRPr>
          </a:p>
        </p:txBody>
      </p:sp>
      <p:sp>
        <p:nvSpPr>
          <p:cNvPr id="9221"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9222" name="Group 6"/>
          <p:cNvGrpSpPr/>
          <p:nvPr/>
        </p:nvGrpSpPr>
        <p:grpSpPr>
          <a:xfrm>
            <a:off x="4505325" y="1341438"/>
            <a:ext cx="5400675" cy="647700"/>
            <a:chOff x="0" y="0"/>
            <a:chExt cx="3402" cy="408"/>
          </a:xfrm>
        </p:grpSpPr>
        <p:sp>
          <p:nvSpPr>
            <p:cNvPr id="178183"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225" name="Text Box 8"/>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投诉客户类型归纳</a:t>
              </a:r>
              <a:endParaRPr lang="zh-CN" altLang="en-US" sz="2400" b="1" dirty="0">
                <a:latin typeface="黑体" panose="02010609060101010101" pitchFamily="49" charset="-122"/>
              </a:endParaRPr>
            </a:p>
          </p:txBody>
        </p:sp>
      </p:grpSp>
      <p:sp>
        <p:nvSpPr>
          <p:cNvPr id="178185" name="Rectangle 9"/>
          <p:cNvSpPr/>
          <p:nvPr/>
        </p:nvSpPr>
        <p:spPr>
          <a:xfrm>
            <a:off x="781050" y="3070225"/>
            <a:ext cx="8420100" cy="2159000"/>
          </a:xfrm>
          <a:prstGeom prst="rect">
            <a:avLst/>
          </a:prstGeom>
          <a:noFill/>
          <a:ln w="9525">
            <a:noFill/>
          </a:ln>
        </p:spPr>
        <p:txBody>
          <a:bodyPr/>
          <a:p>
            <a:pPr marL="342900" indent="-342900" algn="l">
              <a:lnSpc>
                <a:spcPct val="90000"/>
              </a:lnSpc>
              <a:spcBef>
                <a:spcPct val="20000"/>
              </a:spcBef>
            </a:pPr>
            <a:endParaRPr lang="zh-CN" altLang="en-US" sz="2800" dirty="0">
              <a:latin typeface="Arial" panose="020B0604020202020204" pitchFamily="34" charset="0"/>
            </a:endParaRPr>
          </a:p>
          <a:p>
            <a:pPr marL="742950" lvl="1" indent="-285750" algn="l" eaLnBrk="1" hangingPunct="1">
              <a:lnSpc>
                <a:spcPct val="90000"/>
              </a:lnSpc>
              <a:spcBef>
                <a:spcPct val="20000"/>
              </a:spcBef>
            </a:pPr>
            <a:endParaRPr lang="zh-CN" altLang="en-US" sz="2400" dirty="0">
              <a:solidFill>
                <a:srgbClr val="000099"/>
              </a:solidFill>
              <a:latin typeface="Arial" panose="020B0604020202020204" pitchFamily="34" charset="0"/>
            </a:endParaRPr>
          </a:p>
          <a:p>
            <a:pPr marL="742950" lvl="1" indent="-285750" algn="l" eaLnBrk="1" hangingPunct="1">
              <a:lnSpc>
                <a:spcPct val="90000"/>
              </a:lnSpc>
              <a:spcBef>
                <a:spcPct val="20000"/>
              </a:spcBef>
              <a:buChar char="–"/>
            </a:pPr>
            <a:r>
              <a:rPr lang="zh-CN" altLang="en-US" sz="2400" dirty="0">
                <a:solidFill>
                  <a:srgbClr val="000099"/>
                </a:solidFill>
                <a:latin typeface="Arial" panose="020B0604020202020204" pitchFamily="34" charset="0"/>
              </a:rPr>
              <a:t>应对方法：花点时间耐心听；热对应，冷处理。</a:t>
            </a:r>
            <a:endParaRPr lang="zh-CN" altLang="en-US" sz="2400" dirty="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additive="base">
                                        <p:cTn id="7" dur="500" fill="hold"/>
                                        <p:tgtEl>
                                          <p:spTgt spid="178180"/>
                                        </p:tgtEl>
                                        <p:attrNameLst>
                                          <p:attrName>ppt_x</p:attrName>
                                        </p:attrNameLst>
                                      </p:cBhvr>
                                      <p:tavLst>
                                        <p:tav tm="0">
                                          <p:val>
                                            <p:strVal val="#ppt_x"/>
                                          </p:val>
                                        </p:tav>
                                        <p:tav tm="100000">
                                          <p:val>
                                            <p:strVal val="#ppt_x"/>
                                          </p:val>
                                        </p:tav>
                                      </p:tavLst>
                                    </p:anim>
                                    <p:anim calcmode="lin" valueType="num">
                                      <p:cBhvr additive="base">
                                        <p:cTn id="8" dur="500" fill="hold"/>
                                        <p:tgtEl>
                                          <p:spTgt spid="178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8178">
                                            <p:txEl>
                                              <p:charRg st="1" end="72"/>
                                            </p:txEl>
                                          </p:spTgt>
                                        </p:tgtEl>
                                        <p:attrNameLst>
                                          <p:attrName>style.visibility</p:attrName>
                                        </p:attrNameLst>
                                      </p:cBhvr>
                                      <p:to>
                                        <p:strVal val="visible"/>
                                      </p:to>
                                    </p:set>
                                    <p:anim calcmode="lin" valueType="num">
                                      <p:cBhvr additive="base">
                                        <p:cTn id="13" dur="500" fill="hold"/>
                                        <p:tgtEl>
                                          <p:spTgt spid="178178">
                                            <p:txEl>
                                              <p:charRg st="1" end="7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charRg st="1" end="7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8185"/>
                                        </p:tgtEl>
                                        <p:attrNameLst>
                                          <p:attrName>style.visibility</p:attrName>
                                        </p:attrNameLst>
                                      </p:cBhvr>
                                      <p:to>
                                        <p:strVal val="visible"/>
                                      </p:to>
                                    </p:set>
                                    <p:anim calcmode="lin" valueType="num">
                                      <p:cBhvr additive="base">
                                        <p:cTn id="19" dur="500" fill="hold"/>
                                        <p:tgtEl>
                                          <p:spTgt spid="178185"/>
                                        </p:tgtEl>
                                        <p:attrNameLst>
                                          <p:attrName>ppt_x</p:attrName>
                                        </p:attrNameLst>
                                      </p:cBhvr>
                                      <p:tavLst>
                                        <p:tav tm="0">
                                          <p:val>
                                            <p:strVal val="#ppt_x"/>
                                          </p:val>
                                        </p:tav>
                                        <p:tav tm="100000">
                                          <p:val>
                                            <p:strVal val="#ppt_x"/>
                                          </p:val>
                                        </p:tav>
                                      </p:tavLst>
                                    </p:anim>
                                    <p:anim calcmode="lin" valueType="num">
                                      <p:cBhvr additive="base">
                                        <p:cTn id="20" dur="500" fill="hold"/>
                                        <p:tgtEl>
                                          <p:spTgt spid="178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P spid="178180" grpId="0" bldLvl="0"/>
      <p:bldP spid="178185" grpId="0" bldLvl="0"/>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9202" name="Rectangle 2"/>
          <p:cNvSpPr/>
          <p:nvPr>
            <p:ph idx="1"/>
          </p:nvPr>
        </p:nvSpPr>
        <p:spPr>
          <a:xfrm>
            <a:off x="741363" y="1844675"/>
            <a:ext cx="8388350" cy="4479925"/>
          </a:xfrm>
          <a:noFill/>
          <a:ln>
            <a:noFill/>
          </a:ln>
        </p:spPr>
        <p:txBody>
          <a:bodyPr/>
          <a:p>
            <a:pPr eaLnBrk="1" hangingPunct="1">
              <a:lnSpc>
                <a:spcPct val="120000"/>
              </a:lnSpc>
              <a:buNone/>
            </a:pPr>
            <a:endParaRPr lang="zh-CN" altLang="en-US" sz="2400" b="0" dirty="0"/>
          </a:p>
          <a:p>
            <a:pPr lvl="1" eaLnBrk="1" hangingPunct="1">
              <a:lnSpc>
                <a:spcPct val="120000"/>
              </a:lnSpc>
            </a:pPr>
            <a:r>
              <a:rPr lang="zh-CN" altLang="en-US" sz="2400" b="0" dirty="0">
                <a:solidFill>
                  <a:srgbClr val="000099"/>
                </a:solidFill>
              </a:rPr>
              <a:t>特征：象专家、领导或者长者一样，习惯挑毛病或指出不足；本身并没有什么特别的或者特定的不满，喜欢表现自己的见多识广和高人一等。</a:t>
            </a:r>
            <a:endParaRPr lang="zh-CN" altLang="en-US" sz="2400" b="0" dirty="0">
              <a:solidFill>
                <a:srgbClr val="000099"/>
              </a:solidFill>
            </a:endParaRPr>
          </a:p>
          <a:p>
            <a:pPr lvl="1" eaLnBrk="1" hangingPunct="1">
              <a:lnSpc>
                <a:spcPct val="120000"/>
              </a:lnSpc>
            </a:pPr>
            <a:endParaRPr lang="zh-CN" altLang="en-US" sz="2400" b="0" dirty="0">
              <a:solidFill>
                <a:srgbClr val="000099"/>
              </a:solidFill>
            </a:endParaRPr>
          </a:p>
        </p:txBody>
      </p:sp>
      <p:graphicFrame>
        <p:nvGraphicFramePr>
          <p:cNvPr id="10242" name="Object 3"/>
          <p:cNvGraphicFramePr>
            <a:graphicFrameLocks noChangeAspect="1"/>
          </p:cNvGraphicFramePr>
          <p:nvPr/>
        </p:nvGraphicFramePr>
        <p:xfrm>
          <a:off x="6683375" y="4365625"/>
          <a:ext cx="2305050" cy="1951038"/>
        </p:xfrm>
        <a:graphic>
          <a:graphicData uri="http://schemas.openxmlformats.org/presentationml/2006/ole">
            <mc:AlternateContent xmlns:mc="http://schemas.openxmlformats.org/markup-compatibility/2006">
              <mc:Choice xmlns:v="urn:schemas-microsoft-com:vml" Requires="v">
                <p:oleObj spid="_x0000_s3090" name="" r:id="rId2" imgW="2362200" imgH="1762125" progId="Paint.Picture">
                  <p:embed/>
                </p:oleObj>
              </mc:Choice>
              <mc:Fallback>
                <p:oleObj name="" r:id="rId2" imgW="2362200" imgH="1762125" progId="Paint.Picture">
                  <p:embed/>
                  <p:pic>
                    <p:nvPicPr>
                      <p:cNvPr id="0" name="图片 3089"/>
                      <p:cNvPicPr/>
                      <p:nvPr/>
                    </p:nvPicPr>
                    <p:blipFill>
                      <a:blip r:embed="rId3"/>
                      <a:stretch>
                        <a:fillRect/>
                      </a:stretch>
                    </p:blipFill>
                    <p:spPr>
                      <a:xfrm>
                        <a:off x="6683375" y="4365625"/>
                        <a:ext cx="2305050" cy="1951038"/>
                      </a:xfrm>
                      <a:prstGeom prst="rect">
                        <a:avLst/>
                      </a:prstGeom>
                      <a:noFill/>
                      <a:ln w="38100">
                        <a:noFill/>
                        <a:miter/>
                      </a:ln>
                    </p:spPr>
                  </p:pic>
                </p:oleObj>
              </mc:Fallback>
            </mc:AlternateContent>
          </a:graphicData>
        </a:graphic>
      </p:graphicFrame>
      <p:sp>
        <p:nvSpPr>
          <p:cNvPr id="179204" name="Text Box 4"/>
          <p:cNvSpPr txBox="1"/>
          <p:nvPr/>
        </p:nvSpPr>
        <p:spPr>
          <a:xfrm>
            <a:off x="488950" y="1700213"/>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投诉客户类型：习惯型</a:t>
            </a:r>
            <a:endParaRPr lang="zh-CN" altLang="en-US" dirty="0">
              <a:latin typeface="黑体" panose="02010609060101010101" pitchFamily="49" charset="-122"/>
            </a:endParaRPr>
          </a:p>
        </p:txBody>
      </p:sp>
      <p:sp>
        <p:nvSpPr>
          <p:cNvPr id="10245"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0246" name="Group 6"/>
          <p:cNvGrpSpPr/>
          <p:nvPr/>
        </p:nvGrpSpPr>
        <p:grpSpPr>
          <a:xfrm>
            <a:off x="4505325" y="1341438"/>
            <a:ext cx="5400675" cy="647700"/>
            <a:chOff x="0" y="0"/>
            <a:chExt cx="3402" cy="408"/>
          </a:xfrm>
        </p:grpSpPr>
        <p:sp>
          <p:nvSpPr>
            <p:cNvPr id="179207"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249" name="Text Box 8"/>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投诉客户类型归纳</a:t>
              </a:r>
              <a:endParaRPr lang="zh-CN" altLang="en-US" sz="2400" b="1" dirty="0">
                <a:latin typeface="黑体" panose="02010609060101010101" pitchFamily="49" charset="-122"/>
              </a:endParaRPr>
            </a:p>
          </p:txBody>
        </p:sp>
      </p:grpSp>
      <p:sp>
        <p:nvSpPr>
          <p:cNvPr id="179209" name="Rectangle 9"/>
          <p:cNvSpPr/>
          <p:nvPr/>
        </p:nvSpPr>
        <p:spPr>
          <a:xfrm>
            <a:off x="776288" y="3284538"/>
            <a:ext cx="6767512" cy="4479925"/>
          </a:xfrm>
          <a:prstGeom prst="rect">
            <a:avLst/>
          </a:prstGeom>
          <a:noFill/>
          <a:ln w="9525">
            <a:noFill/>
          </a:ln>
        </p:spPr>
        <p:txBody>
          <a:bodyPr/>
          <a:p>
            <a:pPr marL="342900" indent="-342900" algn="l">
              <a:lnSpc>
                <a:spcPct val="120000"/>
              </a:lnSpc>
              <a:spcBef>
                <a:spcPct val="20000"/>
              </a:spcBef>
            </a:pPr>
            <a:endParaRPr lang="zh-CN" altLang="en-US" sz="2800" dirty="0">
              <a:latin typeface="Arial" panose="020B0604020202020204" pitchFamily="34" charset="0"/>
            </a:endParaRPr>
          </a:p>
          <a:p>
            <a:pPr marL="742950" lvl="1" indent="-285750" algn="l" eaLnBrk="1" hangingPunct="1">
              <a:lnSpc>
                <a:spcPct val="120000"/>
              </a:lnSpc>
              <a:spcBef>
                <a:spcPct val="20000"/>
              </a:spcBef>
              <a:buChar char="–"/>
            </a:pPr>
            <a:r>
              <a:rPr lang="zh-CN" altLang="en-US" sz="2400" dirty="0">
                <a:solidFill>
                  <a:srgbClr val="000099"/>
                </a:solidFill>
                <a:latin typeface="Arial" panose="020B0604020202020204" pitchFamily="34" charset="0"/>
              </a:rPr>
              <a:t>应对方法：用谦虚的态度、表现尊敬的神态，耐心听取；热对应，冷处理。</a:t>
            </a:r>
            <a:endParaRPr lang="zh-CN" altLang="en-US" sz="2400" dirty="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additive="base">
                                        <p:cTn id="7" dur="500" fill="hold"/>
                                        <p:tgtEl>
                                          <p:spTgt spid="179204"/>
                                        </p:tgtEl>
                                        <p:attrNameLst>
                                          <p:attrName>ppt_x</p:attrName>
                                        </p:attrNameLst>
                                      </p:cBhvr>
                                      <p:tavLst>
                                        <p:tav tm="0">
                                          <p:val>
                                            <p:strVal val="#ppt_x"/>
                                          </p:val>
                                        </p:tav>
                                        <p:tav tm="100000">
                                          <p:val>
                                            <p:strVal val="#ppt_x"/>
                                          </p:val>
                                        </p:tav>
                                      </p:tavLst>
                                    </p:anim>
                                    <p:anim calcmode="lin" valueType="num">
                                      <p:cBhvr additive="base">
                                        <p:cTn id="8" dur="500" fill="hold"/>
                                        <p:tgtEl>
                                          <p:spTgt spid="179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9202">
                                            <p:txEl>
                                              <p:charRg st="1" end="64"/>
                                            </p:txEl>
                                          </p:spTgt>
                                        </p:tgtEl>
                                        <p:attrNameLst>
                                          <p:attrName>style.visibility</p:attrName>
                                        </p:attrNameLst>
                                      </p:cBhvr>
                                      <p:to>
                                        <p:strVal val="visible"/>
                                      </p:to>
                                    </p:set>
                                    <p:anim calcmode="lin" valueType="num">
                                      <p:cBhvr additive="base">
                                        <p:cTn id="13" dur="500" fill="hold"/>
                                        <p:tgtEl>
                                          <p:spTgt spid="179202">
                                            <p:txEl>
                                              <p:charRg st="1" end="6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charRg st="1" end="6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9209"/>
                                        </p:tgtEl>
                                        <p:attrNameLst>
                                          <p:attrName>style.visibility</p:attrName>
                                        </p:attrNameLst>
                                      </p:cBhvr>
                                      <p:to>
                                        <p:strVal val="visible"/>
                                      </p:to>
                                    </p:set>
                                    <p:anim calcmode="lin" valueType="num">
                                      <p:cBhvr additive="base">
                                        <p:cTn id="19" dur="500" fill="hold"/>
                                        <p:tgtEl>
                                          <p:spTgt spid="179209"/>
                                        </p:tgtEl>
                                        <p:attrNameLst>
                                          <p:attrName>ppt_x</p:attrName>
                                        </p:attrNameLst>
                                      </p:cBhvr>
                                      <p:tavLst>
                                        <p:tav tm="0">
                                          <p:val>
                                            <p:strVal val="#ppt_x"/>
                                          </p:val>
                                        </p:tav>
                                        <p:tav tm="100000">
                                          <p:val>
                                            <p:strVal val="#ppt_x"/>
                                          </p:val>
                                        </p:tav>
                                      </p:tavLst>
                                    </p:anim>
                                    <p:anim calcmode="lin" valueType="num">
                                      <p:cBhvr additive="base">
                                        <p:cTn id="20" dur="500" fill="hold"/>
                                        <p:tgtEl>
                                          <p:spTgt spid="179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p:bldP spid="179204" grpId="0" bldLvl="0"/>
      <p:bldP spid="179209"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2530" name="Rectangle 2"/>
          <p:cNvSpPr/>
          <p:nvPr>
            <p:ph type="title"/>
          </p:nvPr>
        </p:nvSpPr>
        <p:spPr>
          <a:xfrm>
            <a:off x="819150" y="1557338"/>
            <a:ext cx="7800975" cy="647700"/>
          </a:xfrm>
          <a:noFill/>
          <a:ln>
            <a:noFill/>
          </a:ln>
        </p:spPr>
        <p:txBody>
          <a:bodyPr anchor="ctr" anchorCtr="0"/>
          <a:p>
            <a:pPr eaLnBrk="1" hangingPunct="1"/>
            <a:r>
              <a:rPr lang="zh-CN" altLang="en-US" sz="3600" b="1" dirty="0">
                <a:latin typeface="黑体" panose="02010609060101010101" pitchFamily="49" charset="-122"/>
              </a:rPr>
              <a:t>提高满意度的方法与步骤</a:t>
            </a:r>
            <a:endParaRPr lang="zh-CN" altLang="en-US" sz="3600" dirty="0">
              <a:latin typeface="黑体" panose="02010609060101010101" pitchFamily="49" charset="-122"/>
            </a:endParaRPr>
          </a:p>
        </p:txBody>
      </p:sp>
      <p:sp>
        <p:nvSpPr>
          <p:cNvPr id="22531" name="Line 3"/>
          <p:cNvSpPr/>
          <p:nvPr/>
        </p:nvSpPr>
        <p:spPr>
          <a:xfrm>
            <a:off x="5686425" y="2992438"/>
            <a:ext cx="935038" cy="144462"/>
          </a:xfrm>
          <a:prstGeom prst="line">
            <a:avLst/>
          </a:prstGeom>
          <a:ln w="34925" cap="flat" cmpd="sng">
            <a:solidFill>
              <a:schemeClr val="hlink"/>
            </a:solidFill>
            <a:prstDash val="solid"/>
            <a:headEnd type="none" w="med" len="med"/>
            <a:tailEnd type="triangle" w="med" len="med"/>
          </a:ln>
        </p:spPr>
      </p:sp>
      <p:grpSp>
        <p:nvGrpSpPr>
          <p:cNvPr id="2" name="Group 4"/>
          <p:cNvGrpSpPr/>
          <p:nvPr/>
        </p:nvGrpSpPr>
        <p:grpSpPr>
          <a:xfrm>
            <a:off x="6254750" y="4625975"/>
            <a:ext cx="2909888" cy="625475"/>
            <a:chOff x="0" y="0"/>
            <a:chExt cx="921" cy="394"/>
          </a:xfrm>
        </p:grpSpPr>
        <p:sp>
          <p:nvSpPr>
            <p:cNvPr id="33837" name="Oval 5"/>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38" name="Oval 6"/>
            <p:cNvSpPr/>
            <p:nvPr/>
          </p:nvSpPr>
          <p:spPr>
            <a:xfrm>
              <a:off x="0" y="0"/>
              <a:ext cx="912" cy="371"/>
            </a:xfrm>
            <a:prstGeom prst="ellipse">
              <a:avLst/>
            </a:prstGeom>
            <a:solidFill>
              <a:srgbClr val="33CCFF"/>
            </a:soli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35" name="Text Box 7"/>
          <p:cNvSpPr txBox="1"/>
          <p:nvPr/>
        </p:nvSpPr>
        <p:spPr>
          <a:xfrm>
            <a:off x="7035800" y="4768850"/>
            <a:ext cx="1635125" cy="334963"/>
          </a:xfrm>
          <a:prstGeom prst="rect">
            <a:avLst/>
          </a:prstGeom>
          <a:noFill/>
          <a:ln w="9525">
            <a:noFill/>
          </a:ln>
        </p:spPr>
        <p:txBody>
          <a:bodyPr>
            <a:spAutoFit/>
          </a:bodyPr>
          <a:p>
            <a:pPr eaLnBrk="0" hangingPunct="0">
              <a:lnSpc>
                <a:spcPct val="80000"/>
              </a:lnSpc>
            </a:pPr>
            <a:r>
              <a:rPr lang="zh-CN" altLang="en-US" sz="2000" b="1" dirty="0">
                <a:latin typeface="Times New Roman" panose="02020603050405020304" pitchFamily="18" charset="0"/>
              </a:rPr>
              <a:t>有能力承诺</a:t>
            </a:r>
            <a:endParaRPr lang="zh-CN" altLang="en-US" sz="2000" b="1" dirty="0">
              <a:latin typeface="Times New Roman" panose="02020603050405020304" pitchFamily="18" charset="0"/>
            </a:endParaRPr>
          </a:p>
        </p:txBody>
      </p:sp>
      <p:grpSp>
        <p:nvGrpSpPr>
          <p:cNvPr id="3" name="Group 8"/>
          <p:cNvGrpSpPr/>
          <p:nvPr/>
        </p:nvGrpSpPr>
        <p:grpSpPr>
          <a:xfrm>
            <a:off x="5608638" y="5872163"/>
            <a:ext cx="1584325" cy="576262"/>
            <a:chOff x="0" y="0"/>
            <a:chExt cx="921" cy="394"/>
          </a:xfrm>
        </p:grpSpPr>
        <p:sp>
          <p:nvSpPr>
            <p:cNvPr id="33835" name="Oval 9"/>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36" name="Oval 10"/>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39" name="Text Box 11"/>
          <p:cNvSpPr txBox="1"/>
          <p:nvPr/>
        </p:nvSpPr>
        <p:spPr>
          <a:xfrm>
            <a:off x="5670550" y="6016625"/>
            <a:ext cx="1452563" cy="334963"/>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了解顾客群</a:t>
            </a:r>
            <a:endParaRPr lang="zh-CN" altLang="en-US" sz="2000" b="1" dirty="0">
              <a:latin typeface="Times New Roman" panose="02020603050405020304" pitchFamily="18" charset="0"/>
            </a:endParaRPr>
          </a:p>
        </p:txBody>
      </p:sp>
      <p:grpSp>
        <p:nvGrpSpPr>
          <p:cNvPr id="4" name="Group 12"/>
          <p:cNvGrpSpPr/>
          <p:nvPr/>
        </p:nvGrpSpPr>
        <p:grpSpPr>
          <a:xfrm>
            <a:off x="4048125" y="6232525"/>
            <a:ext cx="1584325" cy="625475"/>
            <a:chOff x="0" y="0"/>
            <a:chExt cx="921" cy="394"/>
          </a:xfrm>
        </p:grpSpPr>
        <p:sp>
          <p:nvSpPr>
            <p:cNvPr id="33833" name="Oval 13"/>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34" name="Oval 14"/>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43" name="Text Box 15"/>
          <p:cNvSpPr txBox="1"/>
          <p:nvPr/>
        </p:nvSpPr>
        <p:spPr>
          <a:xfrm>
            <a:off x="4200525" y="6327775"/>
            <a:ext cx="1200150" cy="334963"/>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制定策略</a:t>
            </a:r>
            <a:endParaRPr lang="zh-CN" altLang="en-US" sz="2000" b="1" dirty="0">
              <a:latin typeface="Times New Roman" panose="02020603050405020304" pitchFamily="18" charset="0"/>
            </a:endParaRPr>
          </a:p>
        </p:txBody>
      </p:sp>
      <p:grpSp>
        <p:nvGrpSpPr>
          <p:cNvPr id="5" name="Group 16"/>
          <p:cNvGrpSpPr/>
          <p:nvPr/>
        </p:nvGrpSpPr>
        <p:grpSpPr>
          <a:xfrm>
            <a:off x="2409825" y="5656263"/>
            <a:ext cx="1584325" cy="625475"/>
            <a:chOff x="0" y="0"/>
            <a:chExt cx="921" cy="394"/>
          </a:xfrm>
        </p:grpSpPr>
        <p:sp>
          <p:nvSpPr>
            <p:cNvPr id="33831" name="Oval 17"/>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32" name="Oval 18"/>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47" name="Text Box 19"/>
          <p:cNvSpPr txBox="1"/>
          <p:nvPr/>
        </p:nvSpPr>
        <p:spPr>
          <a:xfrm>
            <a:off x="2487613" y="5800725"/>
            <a:ext cx="1506537" cy="334963"/>
          </a:xfrm>
          <a:prstGeom prst="rect">
            <a:avLst/>
          </a:prstGeom>
          <a:noFill/>
          <a:ln w="9525">
            <a:noFill/>
          </a:ln>
        </p:spPr>
        <p:txBody>
          <a:bodyPr>
            <a:spAutoFit/>
          </a:bodyPr>
          <a:p>
            <a:pPr eaLnBrk="0" hangingPunct="0">
              <a:lnSpc>
                <a:spcPct val="80000"/>
              </a:lnSpc>
            </a:pPr>
            <a:r>
              <a:rPr lang="zh-CN" altLang="en-US" sz="2000" b="1" dirty="0">
                <a:latin typeface="Times New Roman" panose="02020603050405020304" pitchFamily="18" charset="0"/>
              </a:rPr>
              <a:t>服务结构</a:t>
            </a:r>
            <a:endParaRPr lang="zh-CN" altLang="en-US" sz="2000" b="1" dirty="0">
              <a:latin typeface="Times New Roman" panose="02020603050405020304" pitchFamily="18" charset="0"/>
            </a:endParaRPr>
          </a:p>
        </p:txBody>
      </p:sp>
      <p:grpSp>
        <p:nvGrpSpPr>
          <p:cNvPr id="6" name="Group 20"/>
          <p:cNvGrpSpPr/>
          <p:nvPr/>
        </p:nvGrpSpPr>
        <p:grpSpPr>
          <a:xfrm>
            <a:off x="1550988" y="4648200"/>
            <a:ext cx="1584325" cy="625475"/>
            <a:chOff x="0" y="0"/>
            <a:chExt cx="921" cy="394"/>
          </a:xfrm>
        </p:grpSpPr>
        <p:sp>
          <p:nvSpPr>
            <p:cNvPr id="33829" name="Oval 21"/>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30" name="Oval 22"/>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51" name="Text Box 23"/>
          <p:cNvSpPr txBox="1"/>
          <p:nvPr/>
        </p:nvSpPr>
        <p:spPr>
          <a:xfrm>
            <a:off x="1679575" y="4792663"/>
            <a:ext cx="1200150" cy="334962"/>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合适人选</a:t>
            </a:r>
            <a:endParaRPr lang="zh-CN" altLang="en-US" sz="2000" b="1" dirty="0">
              <a:latin typeface="Times New Roman" panose="02020603050405020304" pitchFamily="18" charset="0"/>
            </a:endParaRPr>
          </a:p>
        </p:txBody>
      </p:sp>
      <p:grpSp>
        <p:nvGrpSpPr>
          <p:cNvPr id="7" name="Group 24"/>
          <p:cNvGrpSpPr/>
          <p:nvPr/>
        </p:nvGrpSpPr>
        <p:grpSpPr>
          <a:xfrm>
            <a:off x="1941513" y="3711575"/>
            <a:ext cx="1584325" cy="625475"/>
            <a:chOff x="0" y="0"/>
            <a:chExt cx="921" cy="394"/>
          </a:xfrm>
        </p:grpSpPr>
        <p:sp>
          <p:nvSpPr>
            <p:cNvPr id="33827" name="Oval 25"/>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28" name="Oval 26"/>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55" name="Text Box 27"/>
          <p:cNvSpPr txBox="1"/>
          <p:nvPr/>
        </p:nvSpPr>
        <p:spPr>
          <a:xfrm>
            <a:off x="2165350" y="3860800"/>
            <a:ext cx="1200150" cy="334963"/>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培训激励</a:t>
            </a:r>
            <a:endParaRPr lang="zh-CN" altLang="en-US" sz="2000" b="1" dirty="0">
              <a:latin typeface="Times New Roman" panose="02020603050405020304" pitchFamily="18" charset="0"/>
            </a:endParaRPr>
          </a:p>
        </p:txBody>
      </p:sp>
      <p:sp>
        <p:nvSpPr>
          <p:cNvPr id="22556" name="未知"/>
          <p:cNvSpPr/>
          <p:nvPr/>
        </p:nvSpPr>
        <p:spPr>
          <a:xfrm rot="-500132">
            <a:off x="4438650" y="2776538"/>
            <a:ext cx="174625" cy="76200"/>
          </a:xfrm>
          <a:custGeom>
            <a:avLst/>
            <a:gdLst>
              <a:gd name="txL" fmla="*/ 0 w 203"/>
              <a:gd name="txT" fmla="*/ 0 h 98"/>
              <a:gd name="txR" fmla="*/ 203 w 203"/>
              <a:gd name="txB" fmla="*/ 98 h 98"/>
            </a:gdLst>
            <a:ahLst/>
            <a:cxnLst>
              <a:cxn ang="0">
                <a:pos x="17" y="0"/>
              </a:cxn>
              <a:cxn ang="0">
                <a:pos x="203" y="82"/>
              </a:cxn>
              <a:cxn ang="0">
                <a:pos x="0" y="98"/>
              </a:cxn>
              <a:cxn ang="0">
                <a:pos x="17" y="0"/>
              </a:cxn>
            </a:cxnLst>
            <a:rect l="txL" t="txT" r="txR" b="txB"/>
            <a:pathLst>
              <a:path w="203" h="98">
                <a:moveTo>
                  <a:pt x="17" y="0"/>
                </a:moveTo>
                <a:lnTo>
                  <a:pt x="203" y="82"/>
                </a:lnTo>
                <a:lnTo>
                  <a:pt x="0" y="98"/>
                </a:lnTo>
                <a:lnTo>
                  <a:pt x="17" y="0"/>
                </a:lnTo>
                <a:close/>
              </a:path>
            </a:pathLst>
          </a:custGeom>
          <a:solidFill>
            <a:schemeClr val="hlink"/>
          </a:solidFill>
          <a:ln w="34925" cap="flat" cmpd="sng">
            <a:solidFill>
              <a:schemeClr val="hlink"/>
            </a:solidFill>
            <a:prstDash val="solid"/>
            <a:round/>
            <a:headEnd type="none" w="med" len="med"/>
            <a:tailEnd type="none" w="med" len="med"/>
          </a:ln>
        </p:spPr>
        <p:txBody>
          <a:bodyPr/>
          <a:p>
            <a:endParaRPr lang="zh-CN" altLang="en-US" dirty="0">
              <a:latin typeface="黑体" panose="02010609060101010101" pitchFamily="49" charset="-122"/>
            </a:endParaRPr>
          </a:p>
        </p:txBody>
      </p:sp>
      <p:grpSp>
        <p:nvGrpSpPr>
          <p:cNvPr id="8" name="Group 29"/>
          <p:cNvGrpSpPr/>
          <p:nvPr/>
        </p:nvGrpSpPr>
        <p:grpSpPr>
          <a:xfrm>
            <a:off x="2409825" y="2847975"/>
            <a:ext cx="1584325" cy="625475"/>
            <a:chOff x="0" y="0"/>
            <a:chExt cx="921" cy="394"/>
          </a:xfrm>
        </p:grpSpPr>
        <p:sp>
          <p:nvSpPr>
            <p:cNvPr id="33825" name="Oval 30"/>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26" name="Oval 31"/>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60" name="Text Box 32"/>
          <p:cNvSpPr txBox="1"/>
          <p:nvPr/>
        </p:nvSpPr>
        <p:spPr>
          <a:xfrm>
            <a:off x="2613025" y="2919413"/>
            <a:ext cx="1200150" cy="334962"/>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正确授权</a:t>
            </a:r>
            <a:endParaRPr lang="zh-CN" altLang="en-US" sz="2000" b="1" dirty="0">
              <a:latin typeface="Times New Roman" panose="02020603050405020304" pitchFamily="18" charset="0"/>
            </a:endParaRPr>
          </a:p>
        </p:txBody>
      </p:sp>
      <p:grpSp>
        <p:nvGrpSpPr>
          <p:cNvPr id="9" name="Group 33"/>
          <p:cNvGrpSpPr/>
          <p:nvPr/>
        </p:nvGrpSpPr>
        <p:grpSpPr>
          <a:xfrm>
            <a:off x="3890963" y="2416175"/>
            <a:ext cx="1584325" cy="625475"/>
            <a:chOff x="0" y="0"/>
            <a:chExt cx="921" cy="394"/>
          </a:xfrm>
        </p:grpSpPr>
        <p:sp>
          <p:nvSpPr>
            <p:cNvPr id="33823" name="Oval 34"/>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24" name="Oval 35"/>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64" name="Text Box 36"/>
          <p:cNvSpPr txBox="1"/>
          <p:nvPr/>
        </p:nvSpPr>
        <p:spPr>
          <a:xfrm>
            <a:off x="4098925" y="2560638"/>
            <a:ext cx="1200150" cy="334962"/>
          </a:xfrm>
          <a:prstGeom prst="rect">
            <a:avLst/>
          </a:prstGeom>
          <a:noFill/>
          <a:ln w="9525">
            <a:noFill/>
          </a:ln>
        </p:spPr>
        <p:txBody>
          <a:bodyPr wrap="none">
            <a:spAutoFit/>
          </a:bodyPr>
          <a:p>
            <a:pPr eaLnBrk="0" hangingPunct="0">
              <a:lnSpc>
                <a:spcPct val="80000"/>
              </a:lnSpc>
            </a:pPr>
            <a:r>
              <a:rPr lang="zh-CN" altLang="en-US" sz="2000" b="1" dirty="0">
                <a:latin typeface="Times New Roman" panose="02020603050405020304" pitchFamily="18" charset="0"/>
              </a:rPr>
              <a:t>流程资源</a:t>
            </a:r>
            <a:endParaRPr lang="zh-CN" altLang="en-US" sz="2000" b="1" dirty="0">
              <a:latin typeface="Times New Roman" panose="02020603050405020304" pitchFamily="18" charset="0"/>
            </a:endParaRPr>
          </a:p>
        </p:txBody>
      </p:sp>
      <p:grpSp>
        <p:nvGrpSpPr>
          <p:cNvPr id="10" name="Group 37"/>
          <p:cNvGrpSpPr/>
          <p:nvPr/>
        </p:nvGrpSpPr>
        <p:grpSpPr>
          <a:xfrm>
            <a:off x="5608638" y="2847975"/>
            <a:ext cx="1584325" cy="625475"/>
            <a:chOff x="0" y="0"/>
            <a:chExt cx="921" cy="394"/>
          </a:xfrm>
        </p:grpSpPr>
        <p:sp>
          <p:nvSpPr>
            <p:cNvPr id="33821" name="Oval 38"/>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22" name="Oval 39"/>
            <p:cNvSpPr/>
            <p:nvPr/>
          </p:nvSpPr>
          <p:spPr>
            <a:xfrm>
              <a:off x="0" y="0"/>
              <a:ext cx="912" cy="371"/>
            </a:xfrm>
            <a:prstGeom prst="ellipse">
              <a:avLst/>
            </a:prstGeom>
            <a:gradFill rotWithShape="0">
              <a:gsLst>
                <a:gs pos="0">
                  <a:srgbClr val="DBD9C6"/>
                </a:gs>
                <a:gs pos="100000">
                  <a:srgbClr val="ADAC91"/>
                </a:gs>
              </a:gsLst>
              <a:lin ang="5400000" scaled="1"/>
              <a:tileRect/>
            </a:gradFill>
            <a:ln w="9525" cap="flat" cmpd="sng">
              <a:solidFill>
                <a:srgbClr val="7C7C52"/>
              </a:solidFill>
              <a:prstDash val="solid"/>
              <a:headEnd type="none" w="med" len="med"/>
              <a:tailEnd type="none" w="med" len="med"/>
            </a:ln>
          </p:spPr>
          <p:txBody>
            <a:bodyPr wrap="none" anchor="ctr" anchorCtr="0"/>
            <a:p>
              <a:pPr marL="111125" indent="-111125" defTabSz="967105" eaLnBrk="0" hangingPunct="0">
                <a:spcBef>
                  <a:spcPct val="15000"/>
                </a:spcBef>
                <a:spcAft>
                  <a:spcPct val="30000"/>
                </a:spcAft>
              </a:pPr>
              <a:r>
                <a:rPr lang="zh-CN" altLang="en-US" sz="2000" b="1" dirty="0">
                  <a:latin typeface="Arial" panose="020B0604020202020204" pitchFamily="34" charset="0"/>
                </a:rPr>
                <a:t>额外服务</a:t>
              </a:r>
              <a:endParaRPr lang="zh-CN" altLang="en-US" sz="2000" b="1" dirty="0">
                <a:latin typeface="Arial" panose="020B0604020202020204" pitchFamily="34" charset="0"/>
              </a:endParaRPr>
            </a:p>
          </p:txBody>
        </p:sp>
      </p:grpSp>
      <p:grpSp>
        <p:nvGrpSpPr>
          <p:cNvPr id="11" name="Group 40"/>
          <p:cNvGrpSpPr/>
          <p:nvPr/>
        </p:nvGrpSpPr>
        <p:grpSpPr>
          <a:xfrm>
            <a:off x="6332538" y="3833813"/>
            <a:ext cx="2774950" cy="625475"/>
            <a:chOff x="0" y="0"/>
            <a:chExt cx="921" cy="394"/>
          </a:xfrm>
        </p:grpSpPr>
        <p:sp>
          <p:nvSpPr>
            <p:cNvPr id="33819" name="Oval 41"/>
            <p:cNvSpPr/>
            <p:nvPr/>
          </p:nvSpPr>
          <p:spPr>
            <a:xfrm>
              <a:off x="9" y="23"/>
              <a:ext cx="912" cy="371"/>
            </a:xfrm>
            <a:prstGeom prst="ellipse">
              <a:avLst/>
            </a:prstGeom>
            <a:solidFill>
              <a:srgbClr val="BEBEBE"/>
            </a:solidFill>
            <a:ln w="9525">
              <a:noFill/>
            </a:ln>
          </p:spPr>
          <p:txBody>
            <a:bodyPr wrap="none" anchor="ctr" anchorCtr="0"/>
            <a:p>
              <a:endParaRPr lang="zh-CN" altLang="en-US" dirty="0">
                <a:latin typeface="黑体" panose="02010609060101010101" pitchFamily="49" charset="-122"/>
              </a:endParaRPr>
            </a:p>
          </p:txBody>
        </p:sp>
        <p:sp>
          <p:nvSpPr>
            <p:cNvPr id="33820" name="Oval 42"/>
            <p:cNvSpPr/>
            <p:nvPr/>
          </p:nvSpPr>
          <p:spPr>
            <a:xfrm>
              <a:off x="0" y="0"/>
              <a:ext cx="912" cy="371"/>
            </a:xfrm>
            <a:prstGeom prst="ellipse">
              <a:avLst/>
            </a:prstGeom>
            <a:solidFill>
              <a:srgbClr val="FFCC00"/>
            </a:solidFill>
            <a:ln w="9525" cap="flat" cmpd="sng">
              <a:solidFill>
                <a:srgbClr val="7C7C52"/>
              </a:solidFill>
              <a:prstDash val="solid"/>
              <a:headEnd type="none" w="med" len="med"/>
              <a:tailEnd type="none" w="med" len="med"/>
            </a:ln>
          </p:spPr>
          <p:txBody>
            <a:bodyPr wrap="none" anchor="ctr" anchorCtr="0"/>
            <a:p>
              <a:pPr marL="111125" indent="-111125" defTabSz="967105" eaLnBrk="0" hangingPunct="0">
                <a:spcBef>
                  <a:spcPct val="15000"/>
                </a:spcBef>
                <a:spcAft>
                  <a:spcPct val="30000"/>
                </a:spcAft>
              </a:pPr>
              <a:r>
                <a:rPr lang="zh-CN" altLang="en-US" sz="2000" b="1" dirty="0">
                  <a:latin typeface="Arial" panose="020B0604020202020204" pitchFamily="34" charset="0"/>
                </a:rPr>
                <a:t>更新承诺</a:t>
              </a:r>
              <a:endParaRPr lang="zh-CN" altLang="en-US" sz="2000" b="1" dirty="0">
                <a:latin typeface="Arial" panose="020B0604020202020204" pitchFamily="34" charset="0"/>
              </a:endParaRPr>
            </a:p>
          </p:txBody>
        </p:sp>
      </p:grpSp>
      <p:grpSp>
        <p:nvGrpSpPr>
          <p:cNvPr id="12" name="Group 43"/>
          <p:cNvGrpSpPr/>
          <p:nvPr/>
        </p:nvGrpSpPr>
        <p:grpSpPr>
          <a:xfrm>
            <a:off x="3440113" y="3402013"/>
            <a:ext cx="2968625" cy="2547937"/>
            <a:chOff x="0" y="0"/>
            <a:chExt cx="1870" cy="1605"/>
          </a:xfrm>
        </p:grpSpPr>
        <p:sp>
          <p:nvSpPr>
            <p:cNvPr id="33817" name="AutoShape 44"/>
            <p:cNvSpPr/>
            <p:nvPr/>
          </p:nvSpPr>
          <p:spPr>
            <a:xfrm>
              <a:off x="102" y="0"/>
              <a:ext cx="1768" cy="680"/>
            </a:xfrm>
            <a:prstGeom prst="curvedDownArrow">
              <a:avLst>
                <a:gd name="adj1" fmla="val 52000"/>
                <a:gd name="adj2" fmla="val 104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33818" name="AutoShape 45"/>
            <p:cNvSpPr/>
            <p:nvPr/>
          </p:nvSpPr>
          <p:spPr>
            <a:xfrm rot="5236698">
              <a:off x="496" y="366"/>
              <a:ext cx="726" cy="1719"/>
            </a:xfrm>
            <a:prstGeom prst="curvedLeftArrow">
              <a:avLst>
                <a:gd name="adj1" fmla="val 47355"/>
                <a:gd name="adj2" fmla="val 9471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22574" name="AutoShape 46"/>
          <p:cNvSpPr>
            <a:spLocks noChangeArrowheads="1"/>
          </p:cNvSpPr>
          <p:nvPr/>
        </p:nvSpPr>
        <p:spPr bwMode="auto">
          <a:xfrm>
            <a:off x="0" y="836613"/>
            <a:ext cx="51498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CSI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checkerboard(across)">
                                      <p:cBhvr>
                                        <p:cTn id="15" dur="500"/>
                                        <p:tgtEl>
                                          <p:spTgt spid="2253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500"/>
                                        <p:tgtEl>
                                          <p:spTgt spid="3"/>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wedge">
                                      <p:cBhvr>
                                        <p:cTn id="23" dur="500"/>
                                        <p:tgtEl>
                                          <p:spTgt spid="2253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543"/>
                                        </p:tgtEl>
                                        <p:attrNameLst>
                                          <p:attrName>style.visibility</p:attrName>
                                        </p:attrNameLst>
                                      </p:cBhvr>
                                      <p:to>
                                        <p:strVal val="visible"/>
                                      </p:to>
                                    </p:set>
                                    <p:animEffect transition="in" filter="checkerboard(across)">
                                      <p:cBhvr>
                                        <p:cTn id="31" dur="500"/>
                                        <p:tgtEl>
                                          <p:spTgt spid="22543"/>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500"/>
                                        <p:tgtEl>
                                          <p:spTgt spid="5"/>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2547"/>
                                        </p:tgtEl>
                                        <p:attrNameLst>
                                          <p:attrName>style.visibility</p:attrName>
                                        </p:attrNameLst>
                                      </p:cBhvr>
                                      <p:to>
                                        <p:strVal val="visible"/>
                                      </p:to>
                                    </p:set>
                                    <p:animEffect transition="in" filter="wedge">
                                      <p:cBhvr>
                                        <p:cTn id="39" dur="500"/>
                                        <p:tgtEl>
                                          <p:spTgt spid="2254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heckerboard(across)">
                                      <p:cBhvr>
                                        <p:cTn id="44" dur="500"/>
                                        <p:tgtEl>
                                          <p:spTgt spid="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2551"/>
                                        </p:tgtEl>
                                        <p:attrNameLst>
                                          <p:attrName>style.visibility</p:attrName>
                                        </p:attrNameLst>
                                      </p:cBhvr>
                                      <p:to>
                                        <p:strVal val="visible"/>
                                      </p:to>
                                    </p:set>
                                    <p:animEffect transition="in" filter="checkerboard(across)">
                                      <p:cBhvr>
                                        <p:cTn id="47" dur="500"/>
                                        <p:tgtEl>
                                          <p:spTgt spid="2255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heel(4)">
                                      <p:cBhvr>
                                        <p:cTn id="52" dur="500"/>
                                        <p:tgtEl>
                                          <p:spTgt spid="7"/>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22555"/>
                                        </p:tgtEl>
                                        <p:attrNameLst>
                                          <p:attrName>style.visibility</p:attrName>
                                        </p:attrNameLst>
                                      </p:cBhvr>
                                      <p:to>
                                        <p:strVal val="visible"/>
                                      </p:to>
                                    </p:set>
                                    <p:animEffect transition="in" filter="wheel(4)">
                                      <p:cBhvr>
                                        <p:cTn id="55" dur="500"/>
                                        <p:tgtEl>
                                          <p:spTgt spid="22555"/>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heckerboard(across)">
                                      <p:cBhvr>
                                        <p:cTn id="60" dur="500"/>
                                        <p:tgtEl>
                                          <p:spTgt spid="8"/>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2560"/>
                                        </p:tgtEl>
                                        <p:attrNameLst>
                                          <p:attrName>style.visibility</p:attrName>
                                        </p:attrNameLst>
                                      </p:cBhvr>
                                      <p:to>
                                        <p:strVal val="visible"/>
                                      </p:to>
                                    </p:set>
                                    <p:animEffect transition="in" filter="checkerboard(across)">
                                      <p:cBhvr>
                                        <p:cTn id="63" dur="500"/>
                                        <p:tgtEl>
                                          <p:spTgt spid="22560"/>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2556"/>
                                        </p:tgtEl>
                                        <p:attrNameLst>
                                          <p:attrName>style.visibility</p:attrName>
                                        </p:attrNameLst>
                                      </p:cBhvr>
                                      <p:to>
                                        <p:strVal val="visible"/>
                                      </p:to>
                                    </p:set>
                                    <p:animEffect transition="in" filter="wedge">
                                      <p:cBhvr>
                                        <p:cTn id="68" dur="500"/>
                                        <p:tgtEl>
                                          <p:spTgt spid="22556"/>
                                        </p:tgtEl>
                                      </p:cBhvr>
                                    </p:animEffect>
                                  </p:childTnLst>
                                </p:cTn>
                              </p:par>
                              <p:par>
                                <p:cTn id="69" presetID="2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edge">
                                      <p:cBhvr>
                                        <p:cTn id="71" dur="500"/>
                                        <p:tgtEl>
                                          <p:spTgt spid="9"/>
                                        </p:tgtEl>
                                      </p:cBhvr>
                                    </p:animEffect>
                                  </p:childTnLst>
                                </p:cTn>
                              </p:par>
                              <p:par>
                                <p:cTn id="72" presetID="20" presetClass="entr" presetSubtype="0" fill="hold" grpId="0" nodeType="withEffect">
                                  <p:stCondLst>
                                    <p:cond delay="0"/>
                                  </p:stCondLst>
                                  <p:childTnLst>
                                    <p:set>
                                      <p:cBhvr>
                                        <p:cTn id="73" dur="1" fill="hold">
                                          <p:stCondLst>
                                            <p:cond delay="0"/>
                                          </p:stCondLst>
                                        </p:cTn>
                                        <p:tgtEl>
                                          <p:spTgt spid="22564"/>
                                        </p:tgtEl>
                                        <p:attrNameLst>
                                          <p:attrName>style.visibility</p:attrName>
                                        </p:attrNameLst>
                                      </p:cBhvr>
                                      <p:to>
                                        <p:strVal val="visible"/>
                                      </p:to>
                                    </p:set>
                                    <p:animEffect transition="in" filter="wedge">
                                      <p:cBhvr>
                                        <p:cTn id="74" dur="500"/>
                                        <p:tgtEl>
                                          <p:spTgt spid="22564"/>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nodeType="clickEffect">
                                  <p:stCondLst>
                                    <p:cond delay="0"/>
                                  </p:stCondLst>
                                  <p:childTnLst>
                                    <p:set>
                                      <p:cBhvr>
                                        <p:cTn id="78" dur="1" fill="hold">
                                          <p:stCondLst>
                                            <p:cond delay="0"/>
                                          </p:stCondLst>
                                        </p:cTn>
                                        <p:tgtEl>
                                          <p:spTgt spid="22531"/>
                                        </p:tgtEl>
                                        <p:attrNameLst>
                                          <p:attrName>style.visibility</p:attrName>
                                        </p:attrNameLst>
                                      </p:cBhvr>
                                      <p:to>
                                        <p:strVal val="visible"/>
                                      </p:to>
                                    </p:set>
                                    <p:animEffect transition="in" filter="wheel(4)">
                                      <p:cBhvr>
                                        <p:cTn id="79" dur="500"/>
                                        <p:tgtEl>
                                          <p:spTgt spid="22531"/>
                                        </p:tgtEl>
                                      </p:cBhvr>
                                    </p:animEffect>
                                  </p:childTnLst>
                                </p:cTn>
                              </p:par>
                              <p:par>
                                <p:cTn id="80" presetID="21" presetClass="entr" presetSubtype="4"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heel(4)">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heel(4)">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4"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heel(4)">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5" grpId="0"/>
      <p:bldP spid="22539" grpId="0"/>
      <p:bldP spid="22543" grpId="0"/>
      <p:bldP spid="22547" grpId="0"/>
      <p:bldP spid="22551" grpId="0"/>
      <p:bldP spid="22555" grpId="0"/>
      <p:bldP spid="22556" grpId="0" animBg="1"/>
      <p:bldP spid="22560" grpId="0"/>
      <p:bldP spid="22564" grpId="0"/>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11266" name="Object 2"/>
          <p:cNvGraphicFramePr>
            <a:graphicFrameLocks noChangeAspect="1"/>
          </p:cNvGraphicFramePr>
          <p:nvPr/>
        </p:nvGraphicFramePr>
        <p:xfrm>
          <a:off x="6202363" y="4221163"/>
          <a:ext cx="3171825" cy="2135187"/>
        </p:xfrm>
        <a:graphic>
          <a:graphicData uri="http://schemas.openxmlformats.org/presentationml/2006/ole">
            <mc:AlternateContent xmlns:mc="http://schemas.openxmlformats.org/markup-compatibility/2006">
              <mc:Choice xmlns:v="urn:schemas-microsoft-com:vml" Requires="v">
                <p:oleObj spid="_x0000_s3091" name="" r:id="rId2" imgW="2390775" imgH="1847850" progId="Paint.Picture">
                  <p:embed/>
                </p:oleObj>
              </mc:Choice>
              <mc:Fallback>
                <p:oleObj name="" r:id="rId2" imgW="2390775" imgH="1847850" progId="Paint.Picture">
                  <p:embed/>
                  <p:pic>
                    <p:nvPicPr>
                      <p:cNvPr id="0" name="图片 3090"/>
                      <p:cNvPicPr/>
                      <p:nvPr/>
                    </p:nvPicPr>
                    <p:blipFill>
                      <a:blip r:embed="rId3"/>
                      <a:stretch>
                        <a:fillRect/>
                      </a:stretch>
                    </p:blipFill>
                    <p:spPr>
                      <a:xfrm>
                        <a:off x="6202363" y="4221163"/>
                        <a:ext cx="3171825" cy="2135187"/>
                      </a:xfrm>
                      <a:prstGeom prst="rect">
                        <a:avLst/>
                      </a:prstGeom>
                      <a:noFill/>
                      <a:ln w="38100">
                        <a:noFill/>
                        <a:miter/>
                      </a:ln>
                    </p:spPr>
                  </p:pic>
                </p:oleObj>
              </mc:Fallback>
            </mc:AlternateContent>
          </a:graphicData>
        </a:graphic>
      </p:graphicFrame>
      <p:sp>
        <p:nvSpPr>
          <p:cNvPr id="180227" name="Rectangle 3"/>
          <p:cNvSpPr/>
          <p:nvPr>
            <p:ph idx="1"/>
          </p:nvPr>
        </p:nvSpPr>
        <p:spPr>
          <a:xfrm>
            <a:off x="488950" y="2262188"/>
            <a:ext cx="8856663" cy="3830637"/>
          </a:xfrm>
          <a:noFill/>
          <a:ln>
            <a:noFill/>
          </a:ln>
        </p:spPr>
        <p:txBody>
          <a:bodyPr/>
          <a:p>
            <a:pPr eaLnBrk="1" hangingPunct="1">
              <a:lnSpc>
                <a:spcPct val="80000"/>
              </a:lnSpc>
              <a:buNone/>
            </a:pPr>
            <a:endParaRPr lang="zh-CN" altLang="en-US" sz="2400" b="0" dirty="0"/>
          </a:p>
          <a:p>
            <a:pPr lvl="1" eaLnBrk="1" hangingPunct="1">
              <a:lnSpc>
                <a:spcPct val="80000"/>
              </a:lnSpc>
            </a:pPr>
            <a:r>
              <a:rPr lang="zh-CN" altLang="en-US" sz="2400" b="0" dirty="0">
                <a:solidFill>
                  <a:srgbClr val="000099"/>
                </a:solidFill>
              </a:rPr>
              <a:t>特征：客户本身并没有什么抱怨或者对我们的处理感到可以接受，但客户的上司、老婆或者朋友有很多意见、建议，客户夹在中间进退两难。</a:t>
            </a:r>
            <a:endParaRPr lang="zh-CN" altLang="en-US" sz="2400" b="0" dirty="0">
              <a:solidFill>
                <a:srgbClr val="000099"/>
              </a:solidFill>
            </a:endParaRPr>
          </a:p>
        </p:txBody>
      </p:sp>
      <p:sp>
        <p:nvSpPr>
          <p:cNvPr id="180228" name="Text Box 4"/>
          <p:cNvSpPr txBox="1"/>
          <p:nvPr/>
        </p:nvSpPr>
        <p:spPr>
          <a:xfrm>
            <a:off x="488950" y="1773238"/>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投诉客户类型：现实型</a:t>
            </a:r>
            <a:endParaRPr lang="zh-CN" altLang="en-US" dirty="0">
              <a:latin typeface="黑体" panose="02010609060101010101" pitchFamily="49" charset="-122"/>
            </a:endParaRPr>
          </a:p>
        </p:txBody>
      </p:sp>
      <p:sp>
        <p:nvSpPr>
          <p:cNvPr id="11269"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1270" name="Group 6"/>
          <p:cNvGrpSpPr/>
          <p:nvPr/>
        </p:nvGrpSpPr>
        <p:grpSpPr>
          <a:xfrm>
            <a:off x="4505325" y="1341438"/>
            <a:ext cx="5400675" cy="647700"/>
            <a:chOff x="0" y="0"/>
            <a:chExt cx="3402" cy="408"/>
          </a:xfrm>
        </p:grpSpPr>
        <p:sp>
          <p:nvSpPr>
            <p:cNvPr id="180231"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273" name="Text Box 8"/>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投诉客户类型归纳</a:t>
              </a:r>
              <a:endParaRPr lang="zh-CN" altLang="en-US" sz="2400" b="1" dirty="0">
                <a:latin typeface="黑体" panose="02010609060101010101" pitchFamily="49" charset="-122"/>
              </a:endParaRPr>
            </a:p>
          </p:txBody>
        </p:sp>
      </p:grpSp>
      <p:sp>
        <p:nvSpPr>
          <p:cNvPr id="180233" name="Rectangle 9"/>
          <p:cNvSpPr/>
          <p:nvPr/>
        </p:nvSpPr>
        <p:spPr>
          <a:xfrm>
            <a:off x="523875" y="3429000"/>
            <a:ext cx="5724525" cy="3832225"/>
          </a:xfrm>
          <a:prstGeom prst="rect">
            <a:avLst/>
          </a:prstGeom>
          <a:noFill/>
          <a:ln w="9525">
            <a:noFill/>
          </a:ln>
        </p:spPr>
        <p:txBody>
          <a:bodyPr/>
          <a:p>
            <a:pPr marL="342900" indent="-342900" algn="l">
              <a:spcBef>
                <a:spcPct val="20000"/>
              </a:spcBef>
            </a:pPr>
            <a:endParaRPr lang="zh-CN" altLang="en-US" sz="2800" dirty="0">
              <a:latin typeface="Arial" panose="020B0604020202020204" pitchFamily="34" charset="0"/>
            </a:endParaRPr>
          </a:p>
          <a:p>
            <a:pPr marL="742950" lvl="1" indent="-285750" algn="l" eaLnBrk="1" hangingPunct="1">
              <a:spcBef>
                <a:spcPct val="20000"/>
              </a:spcBef>
              <a:buChar char="–"/>
            </a:pPr>
            <a:r>
              <a:rPr lang="zh-CN" altLang="en-US" sz="2400" dirty="0">
                <a:solidFill>
                  <a:srgbClr val="000099"/>
                </a:solidFill>
                <a:latin typeface="Arial" panose="020B0604020202020204" pitchFamily="34" charset="0"/>
              </a:rPr>
              <a:t>应对方法：</a:t>
            </a:r>
            <a:endParaRPr lang="zh-CN" altLang="en-US" sz="2400" dirty="0">
              <a:solidFill>
                <a:srgbClr val="000099"/>
              </a:solidFill>
              <a:latin typeface="Arial" panose="020B0604020202020204" pitchFamily="34" charset="0"/>
            </a:endParaRPr>
          </a:p>
          <a:p>
            <a:pPr marL="1143000" lvl="2" indent="-228600" algn="l" eaLnBrk="1" hangingPunct="1">
              <a:spcBef>
                <a:spcPct val="20000"/>
              </a:spcBef>
              <a:buChar char="•"/>
            </a:pPr>
            <a:r>
              <a:rPr lang="zh-CN" altLang="en-US" sz="2400" dirty="0">
                <a:solidFill>
                  <a:srgbClr val="000099"/>
                </a:solidFill>
                <a:latin typeface="Arial" panose="020B0604020202020204" pitchFamily="34" charset="0"/>
              </a:rPr>
              <a:t>动之以理，晓之以情，使客户作出自己的判断；</a:t>
            </a:r>
            <a:endParaRPr lang="zh-CN" altLang="en-US" sz="2400" dirty="0">
              <a:solidFill>
                <a:srgbClr val="000099"/>
              </a:solidFill>
              <a:latin typeface="Arial" panose="020B0604020202020204" pitchFamily="34" charset="0"/>
            </a:endParaRPr>
          </a:p>
          <a:p>
            <a:pPr marL="1143000" lvl="2" indent="-228600" algn="l" eaLnBrk="1" hangingPunct="1">
              <a:spcBef>
                <a:spcPct val="20000"/>
              </a:spcBef>
              <a:buChar char="•"/>
            </a:pPr>
            <a:r>
              <a:rPr lang="zh-CN" altLang="en-US" sz="2400" dirty="0">
                <a:solidFill>
                  <a:srgbClr val="000099"/>
                </a:solidFill>
                <a:latin typeface="Arial" panose="020B0604020202020204" pitchFamily="34" charset="0"/>
              </a:rPr>
              <a:t>直接和客户的上司、老婆对话。</a:t>
            </a:r>
            <a:endParaRPr lang="zh-CN" altLang="en-US" sz="2400" dirty="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additive="base">
                                        <p:cTn id="7" dur="500" fill="hold"/>
                                        <p:tgtEl>
                                          <p:spTgt spid="180228"/>
                                        </p:tgtEl>
                                        <p:attrNameLst>
                                          <p:attrName>ppt_x</p:attrName>
                                        </p:attrNameLst>
                                      </p:cBhvr>
                                      <p:tavLst>
                                        <p:tav tm="0">
                                          <p:val>
                                            <p:strVal val="#ppt_x"/>
                                          </p:val>
                                        </p:tav>
                                        <p:tav tm="100000">
                                          <p:val>
                                            <p:strVal val="#ppt_x"/>
                                          </p:val>
                                        </p:tav>
                                      </p:tavLst>
                                    </p:anim>
                                    <p:anim calcmode="lin" valueType="num">
                                      <p:cBhvr additive="base">
                                        <p:cTn id="8"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7">
                                            <p:txEl>
                                              <p:charRg st="1" end="64"/>
                                            </p:txEl>
                                          </p:spTgt>
                                        </p:tgtEl>
                                        <p:attrNameLst>
                                          <p:attrName>style.visibility</p:attrName>
                                        </p:attrNameLst>
                                      </p:cBhvr>
                                      <p:to>
                                        <p:strVal val="visible"/>
                                      </p:to>
                                    </p:set>
                                    <p:anim calcmode="lin" valueType="num">
                                      <p:cBhvr additive="base">
                                        <p:cTn id="13" dur="500" fill="hold"/>
                                        <p:tgtEl>
                                          <p:spTgt spid="180227">
                                            <p:txEl>
                                              <p:charRg st="1" end="6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7">
                                            <p:txEl>
                                              <p:charRg st="1" end="6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233"/>
                                        </p:tgtEl>
                                        <p:attrNameLst>
                                          <p:attrName>style.visibility</p:attrName>
                                        </p:attrNameLst>
                                      </p:cBhvr>
                                      <p:to>
                                        <p:strVal val="visible"/>
                                      </p:to>
                                    </p:set>
                                    <p:anim calcmode="lin" valueType="num">
                                      <p:cBhvr additive="base">
                                        <p:cTn id="19" dur="500" fill="hold"/>
                                        <p:tgtEl>
                                          <p:spTgt spid="180233"/>
                                        </p:tgtEl>
                                        <p:attrNameLst>
                                          <p:attrName>ppt_x</p:attrName>
                                        </p:attrNameLst>
                                      </p:cBhvr>
                                      <p:tavLst>
                                        <p:tav tm="0">
                                          <p:val>
                                            <p:strVal val="#ppt_x"/>
                                          </p:val>
                                        </p:tav>
                                        <p:tav tm="100000">
                                          <p:val>
                                            <p:strVal val="#ppt_x"/>
                                          </p:val>
                                        </p:tav>
                                      </p:tavLst>
                                    </p:anim>
                                    <p:anim calcmode="lin" valueType="num">
                                      <p:cBhvr additive="base">
                                        <p:cTn id="20" dur="500" fill="hold"/>
                                        <p:tgtEl>
                                          <p:spTgt spid="180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P spid="180228" grpId="0" bldLvl="0"/>
      <p:bldP spid="180233" grpId="0" bldLvl="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1250" name="Rectangle 2"/>
          <p:cNvSpPr/>
          <p:nvPr>
            <p:ph idx="1"/>
          </p:nvPr>
        </p:nvSpPr>
        <p:spPr>
          <a:xfrm>
            <a:off x="742950" y="2205038"/>
            <a:ext cx="8420100" cy="1603375"/>
          </a:xfrm>
          <a:noFill/>
          <a:ln>
            <a:noFill/>
          </a:ln>
        </p:spPr>
        <p:txBody>
          <a:bodyPr/>
          <a:p>
            <a:pPr eaLnBrk="1" hangingPunct="1">
              <a:lnSpc>
                <a:spcPct val="80000"/>
              </a:lnSpc>
              <a:buNone/>
            </a:pPr>
            <a:endParaRPr lang="zh-CN" altLang="en-US" sz="2400" b="0" dirty="0">
              <a:latin typeface="黑体" panose="02010609060101010101" pitchFamily="49" charset="-122"/>
            </a:endParaRPr>
          </a:p>
          <a:p>
            <a:pPr lvl="1" eaLnBrk="1" hangingPunct="1">
              <a:lnSpc>
                <a:spcPct val="80000"/>
              </a:lnSpc>
            </a:pPr>
            <a:r>
              <a:rPr lang="zh-CN" altLang="en-US" sz="2400" b="0" dirty="0">
                <a:solidFill>
                  <a:srgbClr val="000099"/>
                </a:solidFill>
                <a:latin typeface="黑体" panose="02010609060101010101" pitchFamily="49" charset="-122"/>
              </a:rPr>
              <a:t>特征：不管问题大小，无论如何也要个说法，甚至宁愿自己承担维修费用也在所不惜，精力旺盛、坚韧不拔。</a:t>
            </a:r>
            <a:endParaRPr lang="zh-CN" altLang="en-US" sz="2400" b="0" dirty="0">
              <a:solidFill>
                <a:srgbClr val="000099"/>
              </a:solidFill>
              <a:latin typeface="黑体" panose="02010609060101010101" pitchFamily="49" charset="-122"/>
            </a:endParaRPr>
          </a:p>
        </p:txBody>
      </p:sp>
      <p:graphicFrame>
        <p:nvGraphicFramePr>
          <p:cNvPr id="12290" name="Object 3"/>
          <p:cNvGraphicFramePr>
            <a:graphicFrameLocks noChangeAspect="1"/>
          </p:cNvGraphicFramePr>
          <p:nvPr/>
        </p:nvGraphicFramePr>
        <p:xfrm>
          <a:off x="5576888" y="3860800"/>
          <a:ext cx="3352800" cy="2520950"/>
        </p:xfrm>
        <a:graphic>
          <a:graphicData uri="http://schemas.openxmlformats.org/presentationml/2006/ole">
            <mc:AlternateContent xmlns:mc="http://schemas.openxmlformats.org/markup-compatibility/2006">
              <mc:Choice xmlns:v="urn:schemas-microsoft-com:vml" Requires="v">
                <p:oleObj spid="_x0000_s3092" name="" r:id="rId2" imgW="2333625" imgH="1724025" progId="Paint.Picture">
                  <p:embed/>
                </p:oleObj>
              </mc:Choice>
              <mc:Fallback>
                <p:oleObj name="" r:id="rId2" imgW="2333625" imgH="1724025" progId="Paint.Picture">
                  <p:embed/>
                  <p:pic>
                    <p:nvPicPr>
                      <p:cNvPr id="0" name="图片 3091"/>
                      <p:cNvPicPr/>
                      <p:nvPr/>
                    </p:nvPicPr>
                    <p:blipFill>
                      <a:blip r:embed="rId3"/>
                      <a:stretch>
                        <a:fillRect/>
                      </a:stretch>
                    </p:blipFill>
                    <p:spPr>
                      <a:xfrm>
                        <a:off x="5576888" y="3860800"/>
                        <a:ext cx="3352800" cy="2520950"/>
                      </a:xfrm>
                      <a:prstGeom prst="rect">
                        <a:avLst/>
                      </a:prstGeom>
                      <a:noFill/>
                      <a:ln w="38100">
                        <a:noFill/>
                        <a:miter/>
                      </a:ln>
                    </p:spPr>
                  </p:pic>
                </p:oleObj>
              </mc:Fallback>
            </mc:AlternateContent>
          </a:graphicData>
        </a:graphic>
      </p:graphicFrame>
      <p:sp>
        <p:nvSpPr>
          <p:cNvPr id="181252" name="Text Box 4"/>
          <p:cNvSpPr txBox="1"/>
          <p:nvPr/>
        </p:nvSpPr>
        <p:spPr>
          <a:xfrm>
            <a:off x="488950" y="1773238"/>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投诉客户类型：秋菊型</a:t>
            </a:r>
            <a:endParaRPr lang="zh-CN" altLang="en-US" dirty="0">
              <a:latin typeface="黑体" panose="02010609060101010101" pitchFamily="49" charset="-122"/>
            </a:endParaRPr>
          </a:p>
        </p:txBody>
      </p:sp>
      <p:sp>
        <p:nvSpPr>
          <p:cNvPr id="12293" name="AutoShape 5"/>
          <p:cNvSpPr/>
          <p:nvPr/>
        </p:nvSpPr>
        <p:spPr>
          <a:xfrm>
            <a:off x="1520825" y="4149725"/>
            <a:ext cx="3432175" cy="1368425"/>
          </a:xfrm>
          <a:prstGeom prst="cloudCallout">
            <a:avLst>
              <a:gd name="adj1" fmla="val 81111"/>
              <a:gd name="adj2" fmla="val -5917"/>
            </a:avLst>
          </a:prstGeom>
          <a:solidFill>
            <a:srgbClr val="CCFFFF"/>
          </a:solidFill>
          <a:ln w="9525">
            <a:noFill/>
          </a:ln>
        </p:spPr>
        <p:txBody>
          <a:bodyPr/>
          <a:p>
            <a:r>
              <a:rPr lang="zh-CN" altLang="en-US" sz="2800" b="1" dirty="0">
                <a:solidFill>
                  <a:srgbClr val="FF0000"/>
                </a:solidFill>
                <a:latin typeface="Arial" panose="020B0604020202020204" pitchFamily="34" charset="0"/>
                <a:ea typeface="华文隶书" panose="02010800040101010101" pitchFamily="2" charset="-122"/>
              </a:rPr>
              <a:t>俺就是要</a:t>
            </a:r>
            <a:endParaRPr lang="zh-CN" altLang="en-US" sz="2800" b="1" dirty="0">
              <a:solidFill>
                <a:srgbClr val="FF0000"/>
              </a:solidFill>
              <a:latin typeface="Arial" panose="020B0604020202020204" pitchFamily="34" charset="0"/>
              <a:ea typeface="华文隶书" panose="02010800040101010101" pitchFamily="2" charset="-122"/>
            </a:endParaRPr>
          </a:p>
          <a:p>
            <a:r>
              <a:rPr lang="zh-CN" altLang="en-US" sz="2800" b="1" dirty="0">
                <a:solidFill>
                  <a:srgbClr val="FF0000"/>
                </a:solidFill>
                <a:latin typeface="Arial" panose="020B0604020202020204" pitchFamily="34" charset="0"/>
                <a:ea typeface="华文隶书" panose="02010800040101010101" pitchFamily="2" charset="-122"/>
              </a:rPr>
              <a:t>个说法！</a:t>
            </a:r>
            <a:endParaRPr lang="zh-CN" altLang="en-US" sz="2800" b="1" dirty="0">
              <a:solidFill>
                <a:srgbClr val="FF0000"/>
              </a:solidFill>
              <a:latin typeface="Arial" panose="020B0604020202020204" pitchFamily="34" charset="0"/>
              <a:ea typeface="华文隶书" panose="02010800040101010101" pitchFamily="2" charset="-122"/>
            </a:endParaRPr>
          </a:p>
        </p:txBody>
      </p:sp>
      <p:sp>
        <p:nvSpPr>
          <p:cNvPr id="12294" name="Rectangle 6"/>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2295" name="Group 7"/>
          <p:cNvGrpSpPr/>
          <p:nvPr/>
        </p:nvGrpSpPr>
        <p:grpSpPr>
          <a:xfrm>
            <a:off x="4505325" y="1341438"/>
            <a:ext cx="5400675" cy="647700"/>
            <a:chOff x="0" y="0"/>
            <a:chExt cx="3402" cy="408"/>
          </a:xfrm>
        </p:grpSpPr>
        <p:sp>
          <p:nvSpPr>
            <p:cNvPr id="181256" name="Oval 8"/>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298" name="Text Box 9"/>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投诉客户类型归纳</a:t>
              </a:r>
              <a:endParaRPr lang="zh-CN" altLang="en-US" sz="2400" b="1" dirty="0">
                <a:latin typeface="黑体" panose="02010609060101010101" pitchFamily="49" charset="-122"/>
              </a:endParaRPr>
            </a:p>
          </p:txBody>
        </p:sp>
      </p:grpSp>
      <p:sp>
        <p:nvSpPr>
          <p:cNvPr id="181258" name="Rectangle 10"/>
          <p:cNvSpPr/>
          <p:nvPr/>
        </p:nvSpPr>
        <p:spPr>
          <a:xfrm>
            <a:off x="781050" y="3213100"/>
            <a:ext cx="8420100" cy="1603375"/>
          </a:xfrm>
          <a:prstGeom prst="rect">
            <a:avLst/>
          </a:prstGeom>
          <a:noFill/>
          <a:ln w="9525">
            <a:noFill/>
          </a:ln>
        </p:spPr>
        <p:txBody>
          <a:bodyPr/>
          <a:p>
            <a:pPr marL="342900" indent="-342900" algn="l">
              <a:spcBef>
                <a:spcPct val="20000"/>
              </a:spcBef>
            </a:pPr>
            <a:endParaRPr lang="zh-CN" altLang="en-US" sz="2800" dirty="0">
              <a:latin typeface="黑体" panose="02010609060101010101" pitchFamily="49" charset="-122"/>
            </a:endParaRPr>
          </a:p>
          <a:p>
            <a:pPr marL="742950" lvl="1" indent="-285750" algn="l" eaLnBrk="1" hangingPunct="1">
              <a:spcBef>
                <a:spcPct val="20000"/>
              </a:spcBef>
              <a:buChar char="–"/>
            </a:pPr>
            <a:r>
              <a:rPr lang="zh-CN" altLang="en-US" sz="2400" dirty="0">
                <a:solidFill>
                  <a:srgbClr val="000099"/>
                </a:solidFill>
                <a:latin typeface="黑体" panose="02010609060101010101" pitchFamily="49" charset="-122"/>
              </a:rPr>
              <a:t>应对方法：很难接待</a:t>
            </a:r>
            <a:r>
              <a:rPr lang="en-US" altLang="zh-CN" sz="2400" dirty="0">
                <a:solidFill>
                  <a:srgbClr val="000099"/>
                </a:solidFill>
                <a:latin typeface="黑体" panose="02010609060101010101" pitchFamily="49" charset="-122"/>
              </a:rPr>
              <a:t>,</a:t>
            </a:r>
            <a:r>
              <a:rPr lang="zh-CN" altLang="en-US" sz="2400" dirty="0">
                <a:solidFill>
                  <a:srgbClr val="000099"/>
                </a:solidFill>
                <a:latin typeface="黑体" panose="02010609060101010101" pitchFamily="49" charset="-122"/>
              </a:rPr>
              <a:t>需要讲究策略。</a:t>
            </a:r>
            <a:endParaRPr lang="zh-CN" altLang="en-US" sz="2400" dirty="0">
              <a:solidFill>
                <a:srgbClr val="000099"/>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500" fill="hold"/>
                                        <p:tgtEl>
                                          <p:spTgt spid="181252"/>
                                        </p:tgtEl>
                                        <p:attrNameLst>
                                          <p:attrName>ppt_x</p:attrName>
                                        </p:attrNameLst>
                                      </p:cBhvr>
                                      <p:tavLst>
                                        <p:tav tm="0">
                                          <p:val>
                                            <p:strVal val="#ppt_x"/>
                                          </p:val>
                                        </p:tav>
                                        <p:tav tm="100000">
                                          <p:val>
                                            <p:strVal val="#ppt_x"/>
                                          </p:val>
                                        </p:tav>
                                      </p:tavLst>
                                    </p:anim>
                                    <p:anim calcmode="lin" valueType="num">
                                      <p:cBhvr additive="base">
                                        <p:cTn id="8" dur="500" fill="hold"/>
                                        <p:tgtEl>
                                          <p:spTgt spid="1812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250">
                                            <p:txEl>
                                              <p:charRg st="1" end="50"/>
                                            </p:txEl>
                                          </p:spTgt>
                                        </p:tgtEl>
                                        <p:attrNameLst>
                                          <p:attrName>style.visibility</p:attrName>
                                        </p:attrNameLst>
                                      </p:cBhvr>
                                      <p:to>
                                        <p:strVal val="visible"/>
                                      </p:to>
                                    </p:set>
                                    <p:anim calcmode="lin" valueType="num">
                                      <p:cBhvr additive="base">
                                        <p:cTn id="13" dur="500" fill="hold"/>
                                        <p:tgtEl>
                                          <p:spTgt spid="181250">
                                            <p:txEl>
                                              <p:charRg st="1" end="5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0">
                                            <p:txEl>
                                              <p:charRg st="1" end="5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1258"/>
                                        </p:tgtEl>
                                        <p:attrNameLst>
                                          <p:attrName>style.visibility</p:attrName>
                                        </p:attrNameLst>
                                      </p:cBhvr>
                                      <p:to>
                                        <p:strVal val="visible"/>
                                      </p:to>
                                    </p:set>
                                    <p:anim calcmode="lin" valueType="num">
                                      <p:cBhvr additive="base">
                                        <p:cTn id="19" dur="500" fill="hold"/>
                                        <p:tgtEl>
                                          <p:spTgt spid="181258"/>
                                        </p:tgtEl>
                                        <p:attrNameLst>
                                          <p:attrName>ppt_x</p:attrName>
                                        </p:attrNameLst>
                                      </p:cBhvr>
                                      <p:tavLst>
                                        <p:tav tm="0">
                                          <p:val>
                                            <p:strVal val="#ppt_x"/>
                                          </p:val>
                                        </p:tav>
                                        <p:tav tm="100000">
                                          <p:val>
                                            <p:strVal val="#ppt_x"/>
                                          </p:val>
                                        </p:tav>
                                      </p:tavLst>
                                    </p:anim>
                                    <p:anim calcmode="lin" valueType="num">
                                      <p:cBhvr additive="base">
                                        <p:cTn id="20" dur="500" fill="hold"/>
                                        <p:tgtEl>
                                          <p:spTgt spid="181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P spid="181252" grpId="0" bldLvl="0"/>
      <p:bldP spid="181258" grpId="0" bldLvl="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2274" name="Rectangle 2"/>
          <p:cNvSpPr>
            <a:spLocks noChangeArrowheads="1"/>
          </p:cNvSpPr>
          <p:nvPr>
            <p:ph idx="1"/>
          </p:nvPr>
        </p:nvSpPr>
        <p:spPr bwMode="auto">
          <a:xfrm>
            <a:off x="661988" y="2254250"/>
            <a:ext cx="8420100" cy="3695700"/>
          </a:xfrm>
          <a:noFill/>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accent1"/>
              </a:buClr>
              <a:buSzTx/>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Tx/>
              <a:buFontTx/>
              <a:buNone/>
              <a:defRPr/>
            </a:pPr>
            <a:r>
              <a:rPr kumimoji="0" lang="zh-CN" altLang="en-US" sz="2400" b="1" i="0" u="none" strike="noStrike" kern="0" cap="none" spc="0" normalizeH="0" baseline="0" noProof="0" smtClean="0">
                <a:ln>
                  <a:noFill/>
                </a:ln>
                <a:solidFill>
                  <a:schemeClr val="tx1"/>
                </a:solidFill>
                <a:effectLst/>
                <a:uLnTx/>
                <a:uFillTx/>
                <a:latin typeface="+mn-lt"/>
                <a:ea typeface="+mn-ea"/>
              </a:rPr>
              <a:t>特征：</a:t>
            </a:r>
            <a:endParaRPr kumimoji="0" lang="zh-CN" altLang="en-US" sz="2400" b="1" i="0" u="none" strike="noStrike" kern="0" cap="none" spc="0" normalizeH="0" baseline="0" noProof="0" smtClean="0">
              <a:ln>
                <a:noFill/>
              </a:ln>
              <a:solidFill>
                <a:schemeClr val="tx1"/>
              </a:solidFill>
              <a:effectLst/>
              <a:uLnTx/>
              <a:uFillTx/>
              <a:latin typeface="+mn-lt"/>
              <a:ea typeface="+mn-ea"/>
            </a:endParaRPr>
          </a:p>
          <a:p>
            <a:pPr marL="1143000" marR="0" lvl="2" indent="-228600" algn="l" defTabSz="914400" rtl="0" eaLnBrk="1" fontAlgn="base" latinLnBrk="0" hangingPunct="1">
              <a:lnSpc>
                <a:spcPct val="110000"/>
              </a:lnSpc>
              <a:spcBef>
                <a:spcPct val="20000"/>
              </a:spcBef>
              <a:spcAft>
                <a:spcPct val="0"/>
              </a:spcAft>
              <a:buClrTx/>
              <a:buSzTx/>
              <a:buFontTx/>
              <a:buChar char="•"/>
              <a:defRPr/>
            </a:pPr>
            <a:r>
              <a:rPr kumimoji="0" lang="zh-CN" altLang="en-US" sz="2400" b="1" i="0" u="none" strike="noStrike" kern="0" cap="none" spc="0" normalizeH="0" baseline="0" noProof="0" smtClean="0">
                <a:ln>
                  <a:noFill/>
                </a:ln>
                <a:solidFill>
                  <a:schemeClr val="tx1"/>
                </a:solidFill>
                <a:effectLst/>
                <a:uLnTx/>
                <a:uFillTx/>
                <a:latin typeface="+mn-lt"/>
                <a:ea typeface="+mn-ea"/>
              </a:rPr>
              <a:t>以伸张“正义”为己任的人</a:t>
            </a:r>
            <a:endParaRPr kumimoji="0" lang="zh-CN" altLang="en-US" sz="2400" b="1" i="0" u="none" strike="noStrike" kern="0" cap="none" spc="0" normalizeH="0" baseline="0" noProof="0" smtClean="0">
              <a:ln>
                <a:noFill/>
              </a:ln>
              <a:solidFill>
                <a:schemeClr val="tx1"/>
              </a:solidFill>
              <a:effectLst/>
              <a:uLnTx/>
              <a:uFillTx/>
              <a:latin typeface="+mn-lt"/>
              <a:ea typeface="+mn-ea"/>
            </a:endParaRPr>
          </a:p>
          <a:p>
            <a:pPr marL="1143000" marR="0" lvl="2" indent="-228600" algn="l" defTabSz="914400" rtl="0" eaLnBrk="1" fontAlgn="base" latinLnBrk="0" hangingPunct="1">
              <a:lnSpc>
                <a:spcPct val="110000"/>
              </a:lnSpc>
              <a:spcBef>
                <a:spcPct val="20000"/>
              </a:spcBef>
              <a:spcAft>
                <a:spcPct val="0"/>
              </a:spcAft>
              <a:buClrTx/>
              <a:buSzTx/>
              <a:buFontTx/>
              <a:buChar char="•"/>
              <a:defRPr/>
            </a:pPr>
            <a:r>
              <a:rPr kumimoji="0" lang="zh-CN" altLang="en-US" sz="2400" b="1" i="0" u="none" strike="noStrike" kern="0" cap="none" spc="0" normalizeH="0" baseline="0" noProof="0" smtClean="0">
                <a:ln>
                  <a:noFill/>
                </a:ln>
                <a:solidFill>
                  <a:schemeClr val="tx1"/>
                </a:solidFill>
                <a:effectLst/>
                <a:uLnTx/>
                <a:uFillTx/>
                <a:latin typeface="+mn-lt"/>
                <a:ea typeface="+mn-ea"/>
              </a:rPr>
              <a:t>“拿人钱财，替人消灾”，利用特殊身份恐吓之人</a:t>
            </a:r>
            <a:endParaRPr kumimoji="0" lang="zh-CN" altLang="en-US" sz="2400" b="1" i="0" u="none" strike="noStrike" kern="0" cap="none" spc="0" normalizeH="0" baseline="0" noProof="0" smtClean="0">
              <a:ln>
                <a:noFill/>
              </a:ln>
              <a:solidFill>
                <a:schemeClr val="tx1"/>
              </a:solidFill>
              <a:effectLst/>
              <a:uLnTx/>
              <a:uFillTx/>
              <a:latin typeface="+mn-lt"/>
              <a:ea typeface="+mn-ea"/>
            </a:endParaRPr>
          </a:p>
        </p:txBody>
      </p:sp>
      <p:sp>
        <p:nvSpPr>
          <p:cNvPr id="182275" name="Text Box 3"/>
          <p:cNvSpPr txBox="1"/>
          <p:nvPr/>
        </p:nvSpPr>
        <p:spPr>
          <a:xfrm>
            <a:off x="488950" y="2005013"/>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几类特殊群体处理：律师</a:t>
            </a:r>
            <a:endParaRPr lang="zh-CN" altLang="en-US" dirty="0">
              <a:latin typeface="黑体" panose="02010609060101010101" pitchFamily="49" charset="-122"/>
            </a:endParaRPr>
          </a:p>
        </p:txBody>
      </p:sp>
      <p:pic>
        <p:nvPicPr>
          <p:cNvPr id="171012" name="Picture 4"/>
          <p:cNvPicPr>
            <a:picLocks noChangeAspect="1"/>
          </p:cNvPicPr>
          <p:nvPr/>
        </p:nvPicPr>
        <p:blipFill>
          <a:blip r:embed="rId2"/>
          <a:stretch>
            <a:fillRect/>
          </a:stretch>
        </p:blipFill>
        <p:spPr>
          <a:xfrm>
            <a:off x="6513513" y="4076700"/>
            <a:ext cx="2744787" cy="2089150"/>
          </a:xfrm>
          <a:prstGeom prst="rect">
            <a:avLst/>
          </a:prstGeom>
          <a:noFill/>
          <a:ln w="9525">
            <a:noFill/>
          </a:ln>
        </p:spPr>
      </p:pic>
      <p:sp>
        <p:nvSpPr>
          <p:cNvPr id="171013"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71014" name="Group 6"/>
          <p:cNvGrpSpPr/>
          <p:nvPr/>
        </p:nvGrpSpPr>
        <p:grpSpPr>
          <a:xfrm>
            <a:off x="4505325" y="1341438"/>
            <a:ext cx="5400675" cy="647700"/>
            <a:chOff x="0" y="0"/>
            <a:chExt cx="3402" cy="408"/>
          </a:xfrm>
        </p:grpSpPr>
        <p:sp>
          <p:nvSpPr>
            <p:cNvPr id="182279"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Text Box 8"/>
            <p:cNvSpPr txBox="1"/>
            <p:nvPr/>
          </p:nvSpPr>
          <p:spPr>
            <a:xfrm>
              <a:off x="45" y="45"/>
              <a:ext cx="3357" cy="288"/>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rPr>
                <a:t>特殊身份的投诉</a:t>
              </a:r>
              <a:endParaRPr lang="zh-CN" altLang="en-US" sz="2400" b="1" dirty="0">
                <a:latin typeface="黑体" panose="02010609060101010101" pitchFamily="49" charset="-122"/>
              </a:endParaRPr>
            </a:p>
          </p:txBody>
        </p:sp>
      </p:grpSp>
      <p:sp>
        <p:nvSpPr>
          <p:cNvPr id="182281" name="Rectangle 9"/>
          <p:cNvSpPr>
            <a:spLocks noChangeArrowheads="1"/>
          </p:cNvSpPr>
          <p:nvPr/>
        </p:nvSpPr>
        <p:spPr bwMode="auto">
          <a:xfrm>
            <a:off x="776288" y="3933825"/>
            <a:ext cx="8420100" cy="3695700"/>
          </a:xfrm>
          <a:prstGeom prst="rect">
            <a:avLst/>
          </a:prstGeom>
          <a:noFill/>
          <a:ln w="9525">
            <a:noFill/>
            <a:miter lim="800000"/>
          </a:ln>
          <a:effectLst/>
        </p:spPr>
        <p:txBody>
          <a:bodyPr/>
          <a:lstStyle/>
          <a:p>
            <a:pPr marL="342900" marR="0" lvl="0" indent="-342900" algn="l" defTabSz="914400" rtl="0" eaLnBrk="1" fontAlgn="base" latinLnBrk="0" hangingPunct="1">
              <a:lnSpc>
                <a:spcPct val="110000"/>
              </a:lnSpc>
              <a:spcBef>
                <a:spcPct val="20000"/>
              </a:spcBef>
              <a:spcAft>
                <a:spcPct val="0"/>
              </a:spcAft>
              <a:buClr>
                <a:schemeClr val="accent1"/>
              </a:buClr>
              <a:buSzTx/>
              <a:buFont typeface="Wingdings" panose="05000000000000000000" pitchFamily="2" charset="2"/>
              <a:buNone/>
              <a:defRPr/>
            </a:pPr>
            <a:endParaRPr kumimoji="0"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Tx/>
              <a:buFontTx/>
              <a:buNone/>
              <a:defRPr/>
            </a:pP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应对策略：</a:t>
            </a: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a:p>
            <a:pPr marL="1143000" marR="0" lvl="2" indent="-228600" algn="l" defTabSz="914400" rtl="0" eaLnBrk="1" fontAlgn="base" latinLnBrk="0" hangingPunct="1">
              <a:lnSpc>
                <a:spcPct val="11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谈具体处理经过结果，不谈法律</a:t>
            </a: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a:p>
            <a:pPr marL="1143000" marR="0" lvl="2" indent="-228600" algn="l" defTabSz="914400" rtl="0" eaLnBrk="1" fontAlgn="base" latinLnBrk="0" hangingPunct="1">
              <a:lnSpc>
                <a:spcPct val="11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如果要谈法律，请律师和律师谈</a:t>
            </a: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a:p>
            <a:pPr marL="1143000" marR="0" lvl="2" indent="-228600" algn="l" defTabSz="914400" rtl="0" eaLnBrk="1" fontAlgn="base" latinLnBrk="0" hangingPunct="1">
              <a:lnSpc>
                <a:spcPct val="110000"/>
              </a:lnSpc>
              <a:spcBef>
                <a:spcPct val="20000"/>
              </a:spcBef>
              <a:spcAft>
                <a:spcPct val="0"/>
              </a:spcAft>
              <a:buClrTx/>
              <a:buSzTx/>
              <a:buFontTx/>
              <a:buChar char="•"/>
              <a:defRPr/>
            </a:pP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274">
                                            <p:txEl>
                                              <p:charRg st="1" end="5"/>
                                            </p:txEl>
                                          </p:spTgt>
                                        </p:tgtEl>
                                        <p:attrNameLst>
                                          <p:attrName>style.visibility</p:attrName>
                                        </p:attrNameLst>
                                      </p:cBhvr>
                                      <p:to>
                                        <p:strVal val="visible"/>
                                      </p:to>
                                    </p:set>
                                    <p:anim calcmode="lin" valueType="num">
                                      <p:cBhvr additive="base">
                                        <p:cTn id="13" dur="500" fill="hold"/>
                                        <p:tgtEl>
                                          <p:spTgt spid="182274">
                                            <p:txEl>
                                              <p:charRg st="1"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4">
                                            <p:txEl>
                                              <p:charRg st="1"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2274">
                                            <p:txEl>
                                              <p:charRg st="5" end="18"/>
                                            </p:txEl>
                                          </p:spTgt>
                                        </p:tgtEl>
                                        <p:attrNameLst>
                                          <p:attrName>style.visibility</p:attrName>
                                        </p:attrNameLst>
                                      </p:cBhvr>
                                      <p:to>
                                        <p:strVal val="visible"/>
                                      </p:to>
                                    </p:set>
                                    <p:anim calcmode="lin" valueType="num">
                                      <p:cBhvr additive="base">
                                        <p:cTn id="17" dur="500" fill="hold"/>
                                        <p:tgtEl>
                                          <p:spTgt spid="182274">
                                            <p:txEl>
                                              <p:charRg st="5" end="1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2274">
                                            <p:txEl>
                                              <p:charRg st="5" end="18"/>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2274">
                                            <p:txEl>
                                              <p:charRg st="18" end="41"/>
                                            </p:txEl>
                                          </p:spTgt>
                                        </p:tgtEl>
                                        <p:attrNameLst>
                                          <p:attrName>style.visibility</p:attrName>
                                        </p:attrNameLst>
                                      </p:cBhvr>
                                      <p:to>
                                        <p:strVal val="visible"/>
                                      </p:to>
                                    </p:set>
                                    <p:anim calcmode="lin" valueType="num">
                                      <p:cBhvr additive="base">
                                        <p:cTn id="21" dur="500" fill="hold"/>
                                        <p:tgtEl>
                                          <p:spTgt spid="182274">
                                            <p:txEl>
                                              <p:charRg st="18" end="4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2274">
                                            <p:txEl>
                                              <p:charRg st="18" end="4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2281"/>
                                        </p:tgtEl>
                                        <p:attrNameLst>
                                          <p:attrName>style.visibility</p:attrName>
                                        </p:attrNameLst>
                                      </p:cBhvr>
                                      <p:to>
                                        <p:strVal val="visible"/>
                                      </p:to>
                                    </p:set>
                                    <p:anim calcmode="lin" valueType="num">
                                      <p:cBhvr additive="base">
                                        <p:cTn id="27" dur="500" fill="hold"/>
                                        <p:tgtEl>
                                          <p:spTgt spid="182281"/>
                                        </p:tgtEl>
                                        <p:attrNameLst>
                                          <p:attrName>ppt_x</p:attrName>
                                        </p:attrNameLst>
                                      </p:cBhvr>
                                      <p:tavLst>
                                        <p:tav tm="0">
                                          <p:val>
                                            <p:strVal val="#ppt_x"/>
                                          </p:val>
                                        </p:tav>
                                        <p:tav tm="100000">
                                          <p:val>
                                            <p:strVal val="#ppt_x"/>
                                          </p:val>
                                        </p:tav>
                                      </p:tavLst>
                                    </p:anim>
                                    <p:anim calcmode="lin" valueType="num">
                                      <p:cBhvr additive="base">
                                        <p:cTn id="28" dur="500" fill="hold"/>
                                        <p:tgtEl>
                                          <p:spTgt spid="182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build="p"/>
      <p:bldP spid="182275" grpId="0" bldLvl="0"/>
      <p:bldP spid="182281" grpId="0" bldLvl="0"/>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3298" name="Rectangle 2"/>
          <p:cNvSpPr/>
          <p:nvPr>
            <p:ph idx="1"/>
          </p:nvPr>
        </p:nvSpPr>
        <p:spPr>
          <a:xfrm>
            <a:off x="488950" y="2492375"/>
            <a:ext cx="8420100" cy="4038600"/>
          </a:xfrm>
          <a:noFill/>
          <a:ln>
            <a:noFill/>
          </a:ln>
        </p:spPr>
        <p:txBody>
          <a:bodyPr/>
          <a:p>
            <a:pPr lvl="1" eaLnBrk="1" hangingPunct="1">
              <a:lnSpc>
                <a:spcPct val="110000"/>
              </a:lnSpc>
              <a:buClr>
                <a:schemeClr val="accent2"/>
              </a:buClr>
              <a:buNone/>
            </a:pPr>
            <a:r>
              <a:rPr lang="zh-CN" altLang="en-US" sz="2400" dirty="0"/>
              <a:t>特征：</a:t>
            </a:r>
            <a:endParaRPr lang="zh-CN" altLang="en-US" sz="2400" dirty="0"/>
          </a:p>
          <a:p>
            <a:pPr lvl="2" eaLnBrk="1" hangingPunct="1">
              <a:lnSpc>
                <a:spcPct val="110000"/>
              </a:lnSpc>
            </a:pPr>
            <a:r>
              <a:rPr lang="zh-CN" altLang="en-US" sz="2000" dirty="0"/>
              <a:t>以传播“真相”为己任的人</a:t>
            </a:r>
            <a:endParaRPr lang="zh-CN" altLang="en-US" sz="2000" dirty="0"/>
          </a:p>
          <a:p>
            <a:pPr lvl="2" eaLnBrk="1" hangingPunct="1">
              <a:lnSpc>
                <a:spcPct val="110000"/>
              </a:lnSpc>
            </a:pPr>
            <a:r>
              <a:rPr lang="zh-CN" altLang="en-US" sz="2000" dirty="0"/>
              <a:t>以个人情感代替客观报道之人</a:t>
            </a:r>
            <a:endParaRPr lang="zh-CN" altLang="en-US" sz="2000" dirty="0"/>
          </a:p>
          <a:p>
            <a:pPr lvl="2" eaLnBrk="1" hangingPunct="1">
              <a:lnSpc>
                <a:spcPct val="110000"/>
              </a:lnSpc>
            </a:pPr>
            <a:r>
              <a:rPr lang="zh-CN" altLang="en-US" sz="2000" dirty="0"/>
              <a:t>利用特殊身份试图达到某种目的之人</a:t>
            </a:r>
            <a:endParaRPr lang="zh-CN" altLang="en-US" sz="2000" dirty="0"/>
          </a:p>
        </p:txBody>
      </p:sp>
      <p:sp>
        <p:nvSpPr>
          <p:cNvPr id="183299" name="Text Box 3"/>
          <p:cNvSpPr txBox="1"/>
          <p:nvPr/>
        </p:nvSpPr>
        <p:spPr>
          <a:xfrm>
            <a:off x="488950" y="1773238"/>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几类特殊群体处理：记者</a:t>
            </a:r>
            <a:endParaRPr lang="zh-CN" altLang="en-US" dirty="0">
              <a:latin typeface="黑体" panose="02010609060101010101" pitchFamily="49" charset="-122"/>
            </a:endParaRPr>
          </a:p>
        </p:txBody>
      </p:sp>
      <p:pic>
        <p:nvPicPr>
          <p:cNvPr id="172036" name="Picture 4"/>
          <p:cNvPicPr>
            <a:picLocks noChangeAspect="1"/>
          </p:cNvPicPr>
          <p:nvPr/>
        </p:nvPicPr>
        <p:blipFill>
          <a:blip r:embed="rId2"/>
          <a:stretch>
            <a:fillRect/>
          </a:stretch>
        </p:blipFill>
        <p:spPr>
          <a:xfrm>
            <a:off x="6669088" y="3644900"/>
            <a:ext cx="2505075" cy="2497138"/>
          </a:xfrm>
          <a:prstGeom prst="rect">
            <a:avLst/>
          </a:prstGeom>
          <a:noFill/>
          <a:ln w="9525">
            <a:noFill/>
          </a:ln>
        </p:spPr>
      </p:pic>
      <p:sp>
        <p:nvSpPr>
          <p:cNvPr id="172037"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72038" name="Group 6"/>
          <p:cNvGrpSpPr/>
          <p:nvPr/>
        </p:nvGrpSpPr>
        <p:grpSpPr>
          <a:xfrm>
            <a:off x="4505325" y="1341438"/>
            <a:ext cx="5400675" cy="647700"/>
            <a:chOff x="0" y="0"/>
            <a:chExt cx="3402" cy="408"/>
          </a:xfrm>
        </p:grpSpPr>
        <p:sp>
          <p:nvSpPr>
            <p:cNvPr id="183303"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2041" name="Text Box 8"/>
            <p:cNvSpPr txBox="1"/>
            <p:nvPr/>
          </p:nvSpPr>
          <p:spPr>
            <a:xfrm>
              <a:off x="45" y="45"/>
              <a:ext cx="3357" cy="327"/>
            </a:xfrm>
            <a:prstGeom prst="rect">
              <a:avLst/>
            </a:prstGeom>
            <a:noFill/>
            <a:ln w="9525">
              <a:noFill/>
            </a:ln>
          </p:spPr>
          <p:txBody>
            <a:bodyPr>
              <a:spAutoFit/>
            </a:bodyPr>
            <a:p>
              <a:pPr>
                <a:spcBef>
                  <a:spcPct val="50000"/>
                </a:spcBef>
              </a:pPr>
              <a:r>
                <a:rPr lang="zh-CN" altLang="en-US" sz="2800" b="1" dirty="0">
                  <a:latin typeface="Arial" panose="020B0604020202020204" pitchFamily="34" charset="0"/>
                </a:rPr>
                <a:t>特殊身份的投诉</a:t>
              </a:r>
              <a:endParaRPr lang="zh-CN" altLang="en-US" sz="2800" b="1" dirty="0">
                <a:latin typeface="Arial" panose="020B0604020202020204" pitchFamily="34" charset="0"/>
              </a:endParaRPr>
            </a:p>
          </p:txBody>
        </p:sp>
      </p:grpSp>
      <p:sp>
        <p:nvSpPr>
          <p:cNvPr id="183305" name="Rectangle 9"/>
          <p:cNvSpPr/>
          <p:nvPr/>
        </p:nvSpPr>
        <p:spPr>
          <a:xfrm>
            <a:off x="560388" y="4294188"/>
            <a:ext cx="8420100" cy="4038600"/>
          </a:xfrm>
          <a:prstGeom prst="rect">
            <a:avLst/>
          </a:prstGeom>
          <a:noFill/>
          <a:ln w="9525">
            <a:noFill/>
          </a:ln>
        </p:spPr>
        <p:txBody>
          <a:bodyPr/>
          <a:p>
            <a:pPr marL="742950" lvl="1" indent="-285750" algn="l" eaLnBrk="1" hangingPunct="1">
              <a:lnSpc>
                <a:spcPct val="110000"/>
              </a:lnSpc>
              <a:spcBef>
                <a:spcPct val="20000"/>
              </a:spcBef>
              <a:buClr>
                <a:schemeClr val="accent2"/>
              </a:buClr>
            </a:pPr>
            <a:r>
              <a:rPr lang="zh-CN" altLang="en-US" sz="2400" b="1" dirty="0">
                <a:latin typeface="Arial" panose="020B0604020202020204" pitchFamily="34" charset="0"/>
              </a:rPr>
              <a:t>应对策略：</a:t>
            </a:r>
            <a:endParaRPr lang="zh-CN" altLang="en-US" sz="24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正面肯定关注，店、厂家一直在</a:t>
            </a:r>
            <a:endParaRPr lang="zh-CN" altLang="en-US" sz="2000" b="1" dirty="0">
              <a:latin typeface="Arial" panose="020B0604020202020204" pitchFamily="34" charset="0"/>
            </a:endParaRPr>
          </a:p>
          <a:p>
            <a:pPr marL="1143000" lvl="2" indent="-228600" algn="l" eaLnBrk="1" hangingPunct="1">
              <a:lnSpc>
                <a:spcPct val="110000"/>
              </a:lnSpc>
              <a:spcBef>
                <a:spcPct val="20000"/>
              </a:spcBef>
            </a:pPr>
            <a:r>
              <a:rPr lang="zh-CN" altLang="en-US" sz="2000" b="1" dirty="0">
                <a:latin typeface="Arial" panose="020B0604020202020204" pitchFamily="34" charset="0"/>
              </a:rPr>
              <a:t>  积极处理等</a:t>
            </a:r>
            <a:endParaRPr lang="zh-CN" altLang="en-US" sz="20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侧面解释原因</a:t>
            </a:r>
            <a:endParaRPr lang="zh-CN" altLang="en-US" sz="20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尽量少说</a:t>
            </a:r>
            <a:endParaRPr lang="zh-CN" altLang="en-US"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additive="base">
                                        <p:cTn id="7" dur="500" fill="hold"/>
                                        <p:tgtEl>
                                          <p:spTgt spid="183299"/>
                                        </p:tgtEl>
                                        <p:attrNameLst>
                                          <p:attrName>ppt_x</p:attrName>
                                        </p:attrNameLst>
                                      </p:cBhvr>
                                      <p:tavLst>
                                        <p:tav tm="0">
                                          <p:val>
                                            <p:strVal val="#ppt_x"/>
                                          </p:val>
                                        </p:tav>
                                        <p:tav tm="100000">
                                          <p:val>
                                            <p:strVal val="#ppt_x"/>
                                          </p:val>
                                        </p:tav>
                                      </p:tavLst>
                                    </p:anim>
                                    <p:anim calcmode="lin" valueType="num">
                                      <p:cBhvr additive="base">
                                        <p:cTn id="8" dur="500" fill="hold"/>
                                        <p:tgtEl>
                                          <p:spTgt spid="1832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298">
                                            <p:txEl>
                                              <p:charRg st="0" end="4"/>
                                            </p:txEl>
                                          </p:spTgt>
                                        </p:tgtEl>
                                        <p:attrNameLst>
                                          <p:attrName>style.visibility</p:attrName>
                                        </p:attrNameLst>
                                      </p:cBhvr>
                                      <p:to>
                                        <p:strVal val="visible"/>
                                      </p:to>
                                    </p:set>
                                    <p:anim calcmode="lin" valueType="num">
                                      <p:cBhvr additive="base">
                                        <p:cTn id="13" dur="500" fill="hold"/>
                                        <p:tgtEl>
                                          <p:spTgt spid="183298">
                                            <p:txEl>
                                              <p:charRg st="0"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8">
                                            <p:txEl>
                                              <p:charRg st="0"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3298">
                                            <p:txEl>
                                              <p:charRg st="4" end="17"/>
                                            </p:txEl>
                                          </p:spTgt>
                                        </p:tgtEl>
                                        <p:attrNameLst>
                                          <p:attrName>style.visibility</p:attrName>
                                        </p:attrNameLst>
                                      </p:cBhvr>
                                      <p:to>
                                        <p:strVal val="visible"/>
                                      </p:to>
                                    </p:set>
                                    <p:anim calcmode="lin" valueType="num">
                                      <p:cBhvr additive="base">
                                        <p:cTn id="17" dur="500" fill="hold"/>
                                        <p:tgtEl>
                                          <p:spTgt spid="183298">
                                            <p:txEl>
                                              <p:charRg st="4" end="1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3298">
                                            <p:txEl>
                                              <p:charRg st="4" end="17"/>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3298">
                                            <p:txEl>
                                              <p:charRg st="17" end="31"/>
                                            </p:txEl>
                                          </p:spTgt>
                                        </p:tgtEl>
                                        <p:attrNameLst>
                                          <p:attrName>style.visibility</p:attrName>
                                        </p:attrNameLst>
                                      </p:cBhvr>
                                      <p:to>
                                        <p:strVal val="visible"/>
                                      </p:to>
                                    </p:set>
                                    <p:anim calcmode="lin" valueType="num">
                                      <p:cBhvr additive="base">
                                        <p:cTn id="21" dur="500" fill="hold"/>
                                        <p:tgtEl>
                                          <p:spTgt spid="183298">
                                            <p:txEl>
                                              <p:charRg st="17" end="3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3298">
                                            <p:txEl>
                                              <p:charRg st="17" end="3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3298">
                                            <p:txEl>
                                              <p:charRg st="31" end="48"/>
                                            </p:txEl>
                                          </p:spTgt>
                                        </p:tgtEl>
                                        <p:attrNameLst>
                                          <p:attrName>style.visibility</p:attrName>
                                        </p:attrNameLst>
                                      </p:cBhvr>
                                      <p:to>
                                        <p:strVal val="visible"/>
                                      </p:to>
                                    </p:set>
                                    <p:anim calcmode="lin" valueType="num">
                                      <p:cBhvr additive="base">
                                        <p:cTn id="25" dur="500" fill="hold"/>
                                        <p:tgtEl>
                                          <p:spTgt spid="183298">
                                            <p:txEl>
                                              <p:charRg st="31" end="4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3298">
                                            <p:txEl>
                                              <p:charRg st="31" end="4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3305"/>
                                        </p:tgtEl>
                                        <p:attrNameLst>
                                          <p:attrName>style.visibility</p:attrName>
                                        </p:attrNameLst>
                                      </p:cBhvr>
                                      <p:to>
                                        <p:strVal val="visible"/>
                                      </p:to>
                                    </p:set>
                                    <p:anim calcmode="lin" valueType="num">
                                      <p:cBhvr additive="base">
                                        <p:cTn id="31" dur="500" fill="hold"/>
                                        <p:tgtEl>
                                          <p:spTgt spid="183305"/>
                                        </p:tgtEl>
                                        <p:attrNameLst>
                                          <p:attrName>ppt_x</p:attrName>
                                        </p:attrNameLst>
                                      </p:cBhvr>
                                      <p:tavLst>
                                        <p:tav tm="0">
                                          <p:val>
                                            <p:strVal val="#ppt_x"/>
                                          </p:val>
                                        </p:tav>
                                        <p:tav tm="100000">
                                          <p:val>
                                            <p:strVal val="#ppt_x"/>
                                          </p:val>
                                        </p:tav>
                                      </p:tavLst>
                                    </p:anim>
                                    <p:anim calcmode="lin" valueType="num">
                                      <p:cBhvr additive="base">
                                        <p:cTn id="32" dur="500" fill="hold"/>
                                        <p:tgtEl>
                                          <p:spTgt spid="183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P spid="183299" grpId="0" bldLvl="0"/>
      <p:bldP spid="183305" grpId="0" bldLvl="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4322" name="Rectangle 2"/>
          <p:cNvSpPr/>
          <p:nvPr>
            <p:ph idx="1"/>
          </p:nvPr>
        </p:nvSpPr>
        <p:spPr>
          <a:xfrm>
            <a:off x="488950" y="2636838"/>
            <a:ext cx="8420100" cy="3695700"/>
          </a:xfrm>
          <a:noFill/>
          <a:ln>
            <a:noFill/>
          </a:ln>
        </p:spPr>
        <p:txBody>
          <a:bodyPr/>
          <a:p>
            <a:pPr lvl="1" eaLnBrk="1" hangingPunct="1">
              <a:lnSpc>
                <a:spcPct val="110000"/>
              </a:lnSpc>
              <a:buClr>
                <a:schemeClr val="accent2"/>
              </a:buClr>
              <a:buNone/>
            </a:pPr>
            <a:r>
              <a:rPr lang="zh-CN" altLang="en-US" sz="2400" dirty="0"/>
              <a:t>特征：</a:t>
            </a:r>
            <a:endParaRPr lang="zh-CN" altLang="en-US" sz="2400" dirty="0"/>
          </a:p>
          <a:p>
            <a:pPr lvl="2" eaLnBrk="1" hangingPunct="1">
              <a:lnSpc>
                <a:spcPct val="110000"/>
              </a:lnSpc>
            </a:pPr>
            <a:r>
              <a:rPr lang="zh-CN" altLang="en-US" sz="2000" dirty="0"/>
              <a:t>一副管理者面孔出现，要面子</a:t>
            </a:r>
            <a:endParaRPr lang="zh-CN" altLang="en-US" sz="2000" dirty="0"/>
          </a:p>
          <a:p>
            <a:pPr lvl="2" eaLnBrk="1" hangingPunct="1">
              <a:lnSpc>
                <a:spcPct val="110000"/>
              </a:lnSpc>
            </a:pPr>
            <a:r>
              <a:rPr lang="zh-CN" altLang="en-US" sz="2000" dirty="0"/>
              <a:t>一片官僚主义作风，重表面</a:t>
            </a:r>
            <a:endParaRPr lang="zh-CN" altLang="en-US" sz="2000" dirty="0"/>
          </a:p>
          <a:p>
            <a:pPr lvl="2" eaLnBrk="1" hangingPunct="1">
              <a:lnSpc>
                <a:spcPct val="110000"/>
              </a:lnSpc>
            </a:pPr>
            <a:r>
              <a:rPr lang="zh-CN" altLang="en-US" sz="2000" dirty="0"/>
              <a:t>一个政府机关模式，要业绩</a:t>
            </a:r>
            <a:endParaRPr lang="zh-CN" altLang="en-US" sz="2000" dirty="0"/>
          </a:p>
        </p:txBody>
      </p:sp>
      <p:graphicFrame>
        <p:nvGraphicFramePr>
          <p:cNvPr id="13314" name="Object 3"/>
          <p:cNvGraphicFramePr>
            <a:graphicFrameLocks noChangeAspect="1"/>
          </p:cNvGraphicFramePr>
          <p:nvPr/>
        </p:nvGraphicFramePr>
        <p:xfrm>
          <a:off x="6746875" y="3429000"/>
          <a:ext cx="2417763" cy="2781300"/>
        </p:xfrm>
        <a:graphic>
          <a:graphicData uri="http://schemas.openxmlformats.org/presentationml/2006/ole">
            <mc:AlternateContent xmlns:mc="http://schemas.openxmlformats.org/markup-compatibility/2006">
              <mc:Choice xmlns:v="urn:schemas-microsoft-com:vml" Requires="v">
                <p:oleObj spid="_x0000_s3093" name="" r:id="rId2" imgW="857250" imgH="1333500" progId="MSPhotoEd.3">
                  <p:embed/>
                </p:oleObj>
              </mc:Choice>
              <mc:Fallback>
                <p:oleObj name="" r:id="rId2" imgW="857250" imgH="1333500" progId="MSPhotoEd.3">
                  <p:embed/>
                  <p:pic>
                    <p:nvPicPr>
                      <p:cNvPr id="0" name="图片 3092"/>
                      <p:cNvPicPr/>
                      <p:nvPr/>
                    </p:nvPicPr>
                    <p:blipFill>
                      <a:blip r:embed="rId3"/>
                      <a:stretch>
                        <a:fillRect/>
                      </a:stretch>
                    </p:blipFill>
                    <p:spPr>
                      <a:xfrm>
                        <a:off x="6746875" y="3429000"/>
                        <a:ext cx="2417763" cy="2781300"/>
                      </a:xfrm>
                      <a:prstGeom prst="rect">
                        <a:avLst/>
                      </a:prstGeom>
                      <a:noFill/>
                      <a:ln w="38100">
                        <a:noFill/>
                        <a:miter/>
                      </a:ln>
                    </p:spPr>
                  </p:pic>
                </p:oleObj>
              </mc:Fallback>
            </mc:AlternateContent>
          </a:graphicData>
        </a:graphic>
      </p:graphicFrame>
      <p:sp>
        <p:nvSpPr>
          <p:cNvPr id="184324" name="Text Box 4"/>
          <p:cNvSpPr txBox="1"/>
          <p:nvPr/>
        </p:nvSpPr>
        <p:spPr>
          <a:xfrm>
            <a:off x="488950" y="1989138"/>
            <a:ext cx="8420100" cy="639762"/>
          </a:xfrm>
          <a:prstGeom prst="rect">
            <a:avLst/>
          </a:prstGeom>
          <a:noFill/>
          <a:ln w="9525">
            <a:noFill/>
          </a:ln>
        </p:spPr>
        <p:txBody>
          <a:bodyPr>
            <a:spAutoFit/>
          </a:bodyPr>
          <a:p>
            <a:pPr algn="l">
              <a:spcBef>
                <a:spcPct val="50000"/>
              </a:spcBef>
            </a:pPr>
            <a:r>
              <a:rPr lang="zh-CN" altLang="en-US" dirty="0">
                <a:latin typeface="黑体" panose="02010609060101010101" pitchFamily="49" charset="-122"/>
              </a:rPr>
              <a:t>几类特殊群体处理：消协</a:t>
            </a:r>
            <a:r>
              <a:rPr lang="en-US" altLang="zh-CN" dirty="0">
                <a:latin typeface="黑体" panose="02010609060101010101" pitchFamily="49" charset="-122"/>
              </a:rPr>
              <a:t>/</a:t>
            </a:r>
            <a:r>
              <a:rPr lang="zh-CN" altLang="en-US" dirty="0">
                <a:latin typeface="黑体" panose="02010609060101010101" pitchFamily="49" charset="-122"/>
              </a:rPr>
              <a:t>质监局</a:t>
            </a:r>
            <a:endParaRPr lang="zh-CN" altLang="en-US" dirty="0">
              <a:latin typeface="黑体" panose="02010609060101010101" pitchFamily="49" charset="-122"/>
            </a:endParaRPr>
          </a:p>
        </p:txBody>
      </p:sp>
      <p:sp>
        <p:nvSpPr>
          <p:cNvPr id="13317" name="Rectangle 5"/>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车间投诉原因分析及处理实践</a:t>
            </a:r>
            <a:endParaRPr lang="zh-CN" altLang="en-US" sz="2800" dirty="0">
              <a:solidFill>
                <a:srgbClr val="CC0066"/>
              </a:solidFill>
              <a:latin typeface="Arial Black" panose="020B0A04020102020204" pitchFamily="34" charset="0"/>
            </a:endParaRPr>
          </a:p>
        </p:txBody>
      </p:sp>
      <p:grpSp>
        <p:nvGrpSpPr>
          <p:cNvPr id="13318" name="Group 6"/>
          <p:cNvGrpSpPr/>
          <p:nvPr/>
        </p:nvGrpSpPr>
        <p:grpSpPr>
          <a:xfrm>
            <a:off x="4505325" y="1341438"/>
            <a:ext cx="5400675" cy="647700"/>
            <a:chOff x="0" y="0"/>
            <a:chExt cx="3402" cy="408"/>
          </a:xfrm>
        </p:grpSpPr>
        <p:sp>
          <p:nvSpPr>
            <p:cNvPr id="184327" name="Oval 7"/>
            <p:cNvSpPr>
              <a:spLocks noChangeArrowheads="1"/>
            </p:cNvSpPr>
            <p:nvPr/>
          </p:nvSpPr>
          <p:spPr bwMode="auto">
            <a:xfrm>
              <a:off x="0" y="0"/>
              <a:ext cx="3220" cy="408"/>
            </a:xfrm>
            <a:prstGeom prst="ellipse">
              <a:avLst/>
            </a:prstGeom>
            <a:gradFill rotWithShape="1">
              <a:gsLst>
                <a:gs pos="0">
                  <a:schemeClr val="bg1"/>
                </a:gs>
                <a:gs pos="50000">
                  <a:srgbClr val="FFCC66"/>
                </a:gs>
                <a:gs pos="100000">
                  <a:schemeClr val="bg1"/>
                </a:gs>
              </a:gsLst>
              <a:lin ang="5400000" scaled="1"/>
            </a:gradFill>
            <a:ln w="9525">
              <a:solidFill>
                <a:srgbClr val="FFCC66"/>
              </a:solidFill>
              <a:round/>
            </a:ln>
            <a:effectLst>
              <a:prstShdw prst="shdw12">
                <a:schemeClr val="bg2">
                  <a:alpha val="50000"/>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21" name="Text Box 8"/>
            <p:cNvSpPr txBox="1"/>
            <p:nvPr/>
          </p:nvSpPr>
          <p:spPr>
            <a:xfrm>
              <a:off x="45" y="45"/>
              <a:ext cx="3357" cy="327"/>
            </a:xfrm>
            <a:prstGeom prst="rect">
              <a:avLst/>
            </a:prstGeom>
            <a:noFill/>
            <a:ln w="9525">
              <a:noFill/>
            </a:ln>
          </p:spPr>
          <p:txBody>
            <a:bodyPr>
              <a:spAutoFit/>
            </a:bodyPr>
            <a:p>
              <a:pPr>
                <a:spcBef>
                  <a:spcPct val="50000"/>
                </a:spcBef>
              </a:pPr>
              <a:r>
                <a:rPr lang="zh-CN" altLang="en-US" sz="2800" b="1" dirty="0">
                  <a:latin typeface="Arial" panose="020B0604020202020204" pitchFamily="34" charset="0"/>
                </a:rPr>
                <a:t>特殊身份的投诉</a:t>
              </a:r>
              <a:endParaRPr lang="zh-CN" altLang="en-US" sz="2800" b="1" dirty="0">
                <a:latin typeface="Arial" panose="020B0604020202020204" pitchFamily="34" charset="0"/>
              </a:endParaRPr>
            </a:p>
          </p:txBody>
        </p:sp>
      </p:grpSp>
      <p:sp>
        <p:nvSpPr>
          <p:cNvPr id="184329" name="Rectangle 9"/>
          <p:cNvSpPr/>
          <p:nvPr/>
        </p:nvSpPr>
        <p:spPr>
          <a:xfrm>
            <a:off x="493713" y="4365625"/>
            <a:ext cx="8420100" cy="3695700"/>
          </a:xfrm>
          <a:prstGeom prst="rect">
            <a:avLst/>
          </a:prstGeom>
          <a:noFill/>
          <a:ln w="9525">
            <a:noFill/>
          </a:ln>
        </p:spPr>
        <p:txBody>
          <a:bodyPr/>
          <a:p>
            <a:pPr marL="742950" lvl="1" indent="-285750" algn="l" eaLnBrk="1" hangingPunct="1">
              <a:lnSpc>
                <a:spcPct val="110000"/>
              </a:lnSpc>
              <a:spcBef>
                <a:spcPct val="20000"/>
              </a:spcBef>
              <a:buClr>
                <a:schemeClr val="accent2"/>
              </a:buClr>
            </a:pPr>
            <a:r>
              <a:rPr lang="zh-CN" altLang="en-US" sz="2200" b="1" dirty="0">
                <a:latin typeface="Arial" panose="020B0604020202020204" pitchFamily="34" charset="0"/>
              </a:rPr>
              <a:t>应对策略：</a:t>
            </a:r>
            <a:endParaRPr lang="zh-CN" altLang="en-US" sz="22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正面肯定极度重视，店、厂家一直在</a:t>
            </a:r>
            <a:endParaRPr lang="zh-CN" altLang="en-US" sz="2000" b="1" dirty="0">
              <a:latin typeface="Arial" panose="020B0604020202020204" pitchFamily="34" charset="0"/>
            </a:endParaRPr>
          </a:p>
          <a:p>
            <a:pPr marL="1143000" lvl="2" indent="-228600" algn="l" eaLnBrk="1" hangingPunct="1">
              <a:lnSpc>
                <a:spcPct val="110000"/>
              </a:lnSpc>
              <a:spcBef>
                <a:spcPct val="20000"/>
              </a:spcBef>
            </a:pPr>
            <a:r>
              <a:rPr lang="zh-CN" altLang="en-US" sz="2000" b="1" dirty="0">
                <a:latin typeface="Arial" panose="020B0604020202020204" pitchFamily="34" charset="0"/>
              </a:rPr>
              <a:t>   积极处理并表示感谢</a:t>
            </a:r>
            <a:endParaRPr lang="zh-CN" altLang="en-US" sz="20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就事论事，积极配合</a:t>
            </a:r>
            <a:endParaRPr lang="zh-CN" altLang="en-US" sz="2000" b="1" dirty="0">
              <a:latin typeface="Arial" panose="020B0604020202020204" pitchFamily="34" charset="0"/>
            </a:endParaRPr>
          </a:p>
          <a:p>
            <a:pPr marL="1143000" lvl="2" indent="-228600" algn="l" eaLnBrk="1" hangingPunct="1">
              <a:lnSpc>
                <a:spcPct val="110000"/>
              </a:lnSpc>
              <a:spcBef>
                <a:spcPct val="20000"/>
              </a:spcBef>
              <a:buChar char="•"/>
            </a:pPr>
            <a:r>
              <a:rPr lang="zh-CN" altLang="en-US" sz="2000" b="1" dirty="0">
                <a:latin typeface="Arial" panose="020B0604020202020204" pitchFamily="34" charset="0"/>
              </a:rPr>
              <a:t>热接待，适度处理</a:t>
            </a:r>
            <a:endParaRPr lang="zh-CN" altLang="en-US"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 calcmode="lin" valueType="num">
                                      <p:cBhvr additive="base">
                                        <p:cTn id="7" dur="500" fill="hold"/>
                                        <p:tgtEl>
                                          <p:spTgt spid="184324"/>
                                        </p:tgtEl>
                                        <p:attrNameLst>
                                          <p:attrName>ppt_x</p:attrName>
                                        </p:attrNameLst>
                                      </p:cBhvr>
                                      <p:tavLst>
                                        <p:tav tm="0">
                                          <p:val>
                                            <p:strVal val="#ppt_x"/>
                                          </p:val>
                                        </p:tav>
                                        <p:tav tm="100000">
                                          <p:val>
                                            <p:strVal val="#ppt_x"/>
                                          </p:val>
                                        </p:tav>
                                      </p:tavLst>
                                    </p:anim>
                                    <p:anim calcmode="lin" valueType="num">
                                      <p:cBhvr additive="base">
                                        <p:cTn id="8" dur="500" fill="hold"/>
                                        <p:tgtEl>
                                          <p:spTgt spid="184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22">
                                            <p:txEl>
                                              <p:charRg st="0" end="4"/>
                                            </p:txEl>
                                          </p:spTgt>
                                        </p:tgtEl>
                                        <p:attrNameLst>
                                          <p:attrName>style.visibility</p:attrName>
                                        </p:attrNameLst>
                                      </p:cBhvr>
                                      <p:to>
                                        <p:strVal val="visible"/>
                                      </p:to>
                                    </p:set>
                                    <p:anim calcmode="lin" valueType="num">
                                      <p:cBhvr additive="base">
                                        <p:cTn id="13" dur="500" fill="hold"/>
                                        <p:tgtEl>
                                          <p:spTgt spid="184322">
                                            <p:txEl>
                                              <p:charRg st="0"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2">
                                            <p:txEl>
                                              <p:charRg st="0"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4322">
                                            <p:txEl>
                                              <p:charRg st="4" end="18"/>
                                            </p:txEl>
                                          </p:spTgt>
                                        </p:tgtEl>
                                        <p:attrNameLst>
                                          <p:attrName>style.visibility</p:attrName>
                                        </p:attrNameLst>
                                      </p:cBhvr>
                                      <p:to>
                                        <p:strVal val="visible"/>
                                      </p:to>
                                    </p:set>
                                    <p:anim calcmode="lin" valueType="num">
                                      <p:cBhvr additive="base">
                                        <p:cTn id="17" dur="500" fill="hold"/>
                                        <p:tgtEl>
                                          <p:spTgt spid="184322">
                                            <p:txEl>
                                              <p:charRg st="4" end="1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22">
                                            <p:txEl>
                                              <p:charRg st="4" end="18"/>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22">
                                            <p:txEl>
                                              <p:charRg st="18" end="31"/>
                                            </p:txEl>
                                          </p:spTgt>
                                        </p:tgtEl>
                                        <p:attrNameLst>
                                          <p:attrName>style.visibility</p:attrName>
                                        </p:attrNameLst>
                                      </p:cBhvr>
                                      <p:to>
                                        <p:strVal val="visible"/>
                                      </p:to>
                                    </p:set>
                                    <p:anim calcmode="lin" valueType="num">
                                      <p:cBhvr additive="base">
                                        <p:cTn id="21" dur="500" fill="hold"/>
                                        <p:tgtEl>
                                          <p:spTgt spid="184322">
                                            <p:txEl>
                                              <p:charRg st="18" end="3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22">
                                            <p:txEl>
                                              <p:charRg st="18" end="3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22">
                                            <p:txEl>
                                              <p:charRg st="31" end="44"/>
                                            </p:txEl>
                                          </p:spTgt>
                                        </p:tgtEl>
                                        <p:attrNameLst>
                                          <p:attrName>style.visibility</p:attrName>
                                        </p:attrNameLst>
                                      </p:cBhvr>
                                      <p:to>
                                        <p:strVal val="visible"/>
                                      </p:to>
                                    </p:set>
                                    <p:anim calcmode="lin" valueType="num">
                                      <p:cBhvr additive="base">
                                        <p:cTn id="25" dur="500" fill="hold"/>
                                        <p:tgtEl>
                                          <p:spTgt spid="184322">
                                            <p:txEl>
                                              <p:charRg st="31" end="4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2">
                                            <p:txEl>
                                              <p:charRg st="31" end="4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29"/>
                                        </p:tgtEl>
                                        <p:attrNameLst>
                                          <p:attrName>style.visibility</p:attrName>
                                        </p:attrNameLst>
                                      </p:cBhvr>
                                      <p:to>
                                        <p:strVal val="visible"/>
                                      </p:to>
                                    </p:set>
                                    <p:anim calcmode="lin" valueType="num">
                                      <p:cBhvr additive="base">
                                        <p:cTn id="31" dur="500" fill="hold"/>
                                        <p:tgtEl>
                                          <p:spTgt spid="184329"/>
                                        </p:tgtEl>
                                        <p:attrNameLst>
                                          <p:attrName>ppt_x</p:attrName>
                                        </p:attrNameLst>
                                      </p:cBhvr>
                                      <p:tavLst>
                                        <p:tav tm="0">
                                          <p:val>
                                            <p:strVal val="#ppt_x"/>
                                          </p:val>
                                        </p:tav>
                                        <p:tav tm="100000">
                                          <p:val>
                                            <p:strVal val="#ppt_x"/>
                                          </p:val>
                                        </p:tav>
                                      </p:tavLst>
                                    </p:anim>
                                    <p:anim calcmode="lin" valueType="num">
                                      <p:cBhvr additive="base">
                                        <p:cTn id="32"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p:bldP spid="184324" grpId="0" bldLvl="0"/>
      <p:bldP spid="184329" grpId="0" bldLvl="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5346" name="AutoShape 2"/>
          <p:cNvSpPr>
            <a:spLocks noChangeArrowheads="1"/>
          </p:cNvSpPr>
          <p:nvPr/>
        </p:nvSpPr>
        <p:spPr bwMode="auto">
          <a:xfrm>
            <a:off x="590550" y="1773238"/>
            <a:ext cx="8826500" cy="4895850"/>
          </a:xfrm>
          <a:prstGeom prst="roundRect">
            <a:avLst>
              <a:gd name="adj" fmla="val 4690"/>
            </a:avLst>
          </a:prstGeom>
          <a:noFill/>
          <a:ln w="57150">
            <a:solidFill>
              <a:schemeClr val="hlink"/>
            </a:solidFill>
            <a:round/>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73059" name="AutoShape 3"/>
          <p:cNvSpPr/>
          <p:nvPr/>
        </p:nvSpPr>
        <p:spPr>
          <a:xfrm flipH="1">
            <a:off x="5905500" y="1916113"/>
            <a:ext cx="77788"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73060" name="AutoShape 4"/>
          <p:cNvSpPr/>
          <p:nvPr/>
        </p:nvSpPr>
        <p:spPr>
          <a:xfrm flipH="1">
            <a:off x="4191000" y="1916113"/>
            <a:ext cx="76200" cy="142875"/>
          </a:xfrm>
          <a:prstGeom prst="octagon">
            <a:avLst>
              <a:gd name="adj" fmla="val 29287"/>
            </a:avLst>
          </a:prstGeom>
          <a:solidFill>
            <a:schemeClr val="bg1"/>
          </a:solidFill>
          <a:ln w="9525">
            <a:noFill/>
          </a:ln>
        </p:spPr>
        <p:txBody>
          <a:bodyPr wrap="none" anchor="ctr" anchorCtr="0"/>
          <a:p>
            <a:endParaRPr lang="zh-CN" altLang="en-US" dirty="0">
              <a:latin typeface="黑体" panose="02010609060101010101" pitchFamily="49" charset="-122"/>
            </a:endParaRPr>
          </a:p>
        </p:txBody>
      </p:sp>
      <p:sp>
        <p:nvSpPr>
          <p:cNvPr id="185349" name="Text Box 5"/>
          <p:cNvSpPr txBox="1"/>
          <p:nvPr/>
        </p:nvSpPr>
        <p:spPr>
          <a:xfrm>
            <a:off x="1423988" y="2060575"/>
            <a:ext cx="3370262" cy="603250"/>
          </a:xfrm>
          <a:prstGeom prst="rect">
            <a:avLst/>
          </a:prstGeom>
          <a:solidFill>
            <a:srgbClr val="FFFF00"/>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Forecast</a:t>
            </a:r>
            <a:r>
              <a:rPr lang="en-US" altLang="zh-CN" sz="2800" b="1" dirty="0">
                <a:latin typeface="黑体" panose="02010609060101010101" pitchFamily="49" charset="-122"/>
              </a:rPr>
              <a:t> </a:t>
            </a:r>
            <a:r>
              <a:rPr lang="zh-CN" altLang="en-US" sz="2800" b="1" dirty="0">
                <a:latin typeface="黑体" panose="02010609060101010101" pitchFamily="49" charset="-122"/>
              </a:rPr>
              <a:t>事先预防</a:t>
            </a:r>
            <a:endParaRPr lang="zh-CN" altLang="en-US" sz="2800" b="1" dirty="0">
              <a:latin typeface="黑体" panose="02010609060101010101" pitchFamily="49" charset="-122"/>
            </a:endParaRPr>
          </a:p>
          <a:p>
            <a:pPr marL="457200" indent="-457200" algn="l">
              <a:lnSpc>
                <a:spcPct val="115000"/>
              </a:lnSpc>
              <a:spcBef>
                <a:spcPct val="20000"/>
              </a:spcBef>
              <a:buClr>
                <a:schemeClr val="tx2"/>
              </a:buClr>
            </a:pPr>
            <a:endParaRPr lang="zh-CN" altLang="en-US" sz="2800" b="1" dirty="0">
              <a:latin typeface="黑体" panose="02010609060101010101" pitchFamily="49" charset="-122"/>
            </a:endParaRPr>
          </a:p>
        </p:txBody>
      </p:sp>
      <p:sp>
        <p:nvSpPr>
          <p:cNvPr id="185350" name="AutoShape 6"/>
          <p:cNvSpPr>
            <a:spLocks noChangeArrowheads="1"/>
          </p:cNvSpPr>
          <p:nvPr/>
        </p:nvSpPr>
        <p:spPr bwMode="auto">
          <a:xfrm>
            <a:off x="2432050" y="1341438"/>
            <a:ext cx="4924425" cy="719138"/>
          </a:xfrm>
          <a:prstGeom prst="flowChartAlternateProcess">
            <a:avLst/>
          </a:prstGeom>
          <a:solidFill>
            <a:schemeClr val="bg2"/>
          </a:solidFill>
          <a:ln w="57150">
            <a:solidFill>
              <a:schemeClr val="hlink"/>
            </a:solidFill>
            <a:miter lim="800000"/>
          </a:ln>
          <a:effectLst/>
        </p:spPr>
        <p:txBody>
          <a:bodyPr wrap="none" anchor="ctr"/>
          <a:lstStyle/>
          <a:p>
            <a:pPr marL="111125" marR="0" lvl="0" indent="-111125" algn="ctr" defTabSz="967105" rtl="0" eaLnBrk="0" fontAlgn="base" latinLnBrk="0" hangingPunct="0">
              <a:lnSpc>
                <a:spcPct val="100000"/>
              </a:lnSpc>
              <a:spcBef>
                <a:spcPct val="15000"/>
              </a:spcBef>
              <a:spcAft>
                <a:spcPct val="30000"/>
              </a:spcAft>
              <a:buClrTx/>
              <a:buSzTx/>
              <a:buFontTx/>
              <a:buNone/>
              <a:defRPr/>
            </a:pPr>
            <a:r>
              <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危机处理策略</a:t>
            </a:r>
            <a:endParaRPr kumimoji="0" lang="zh-CN" altLang="en-US" sz="2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73063" name="Rectangle 7"/>
          <p:cNvSpPr/>
          <p:nvPr/>
        </p:nvSpPr>
        <p:spPr>
          <a:xfrm>
            <a:off x="501650" y="765175"/>
            <a:ext cx="8915400" cy="517525"/>
          </a:xfrm>
          <a:prstGeom prst="rect">
            <a:avLst/>
          </a:prstGeom>
          <a:gradFill rotWithShape="1">
            <a:gsLst>
              <a:gs pos="0">
                <a:schemeClr val="bg1"/>
              </a:gs>
              <a:gs pos="100000">
                <a:srgbClr val="CCFFCC"/>
              </a:gs>
            </a:gsLst>
            <a:path path="shape">
              <a:fillToRect l="50000" t="50000" r="50000" b="50000"/>
            </a:path>
            <a:tileRect/>
          </a:gradFill>
          <a:ln w="9525">
            <a:noFill/>
          </a:ln>
        </p:spPr>
        <p:txBody>
          <a:bodyPr>
            <a:spAutoFit/>
          </a:bodyPr>
          <a:p>
            <a:pPr marL="381000" indent="-381000" eaLnBrk="0" hangingPunct="0">
              <a:spcBef>
                <a:spcPct val="50000"/>
              </a:spcBef>
              <a:buFont typeface="Wingdings" panose="05000000000000000000" pitchFamily="2" charset="2"/>
            </a:pPr>
            <a:r>
              <a:rPr lang="zh-CN" altLang="en-US" sz="2800" dirty="0">
                <a:solidFill>
                  <a:srgbClr val="CC0066"/>
                </a:solidFill>
                <a:latin typeface="Arial Black" panose="020B0A04020102020204" pitchFamily="34" charset="0"/>
              </a:rPr>
              <a:t>危机处理</a:t>
            </a:r>
            <a:endParaRPr lang="zh-CN" altLang="en-US" sz="2800" dirty="0">
              <a:solidFill>
                <a:srgbClr val="CC0066"/>
              </a:solidFill>
              <a:latin typeface="Arial Black" panose="020B0A04020102020204" pitchFamily="34" charset="0"/>
            </a:endParaRPr>
          </a:p>
        </p:txBody>
      </p:sp>
      <p:sp>
        <p:nvSpPr>
          <p:cNvPr id="185352" name="Text Box 8"/>
          <p:cNvSpPr txBox="1"/>
          <p:nvPr/>
        </p:nvSpPr>
        <p:spPr>
          <a:xfrm>
            <a:off x="2000250" y="2708275"/>
            <a:ext cx="3455988" cy="647700"/>
          </a:xfrm>
          <a:prstGeom prst="rect">
            <a:avLst/>
          </a:prstGeom>
          <a:solidFill>
            <a:srgbClr val="FFCC00"/>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Facts</a:t>
            </a:r>
            <a:r>
              <a:rPr lang="en-US" altLang="zh-CN" sz="2800" b="1" dirty="0">
                <a:latin typeface="黑体" panose="02010609060101010101" pitchFamily="49" charset="-122"/>
              </a:rPr>
              <a:t>     </a:t>
            </a:r>
            <a:r>
              <a:rPr lang="zh-CN" altLang="en-US" sz="2800" b="1" dirty="0">
                <a:latin typeface="黑体" panose="02010609060101010101" pitchFamily="49" charset="-122"/>
              </a:rPr>
              <a:t>收集事实 </a:t>
            </a:r>
            <a:endParaRPr lang="zh-CN" altLang="en-US" sz="2800" b="1" dirty="0">
              <a:latin typeface="黑体" panose="02010609060101010101" pitchFamily="49" charset="-122"/>
            </a:endParaRPr>
          </a:p>
          <a:p>
            <a:pPr marL="457200" indent="-457200" algn="l">
              <a:lnSpc>
                <a:spcPct val="115000"/>
              </a:lnSpc>
              <a:spcBef>
                <a:spcPct val="20000"/>
              </a:spcBef>
              <a:buClr>
                <a:schemeClr val="tx2"/>
              </a:buClr>
            </a:pPr>
            <a:endParaRPr lang="zh-CN" altLang="en-US" sz="2800" b="1" dirty="0">
              <a:latin typeface="黑体" panose="02010609060101010101" pitchFamily="49" charset="-122"/>
            </a:endParaRPr>
          </a:p>
        </p:txBody>
      </p:sp>
      <p:sp>
        <p:nvSpPr>
          <p:cNvPr id="185353" name="Text Box 9"/>
          <p:cNvSpPr txBox="1"/>
          <p:nvPr/>
        </p:nvSpPr>
        <p:spPr>
          <a:xfrm>
            <a:off x="2792413" y="3429000"/>
            <a:ext cx="3455987" cy="647700"/>
          </a:xfrm>
          <a:prstGeom prst="rect">
            <a:avLst/>
          </a:prstGeom>
          <a:solidFill>
            <a:srgbClr val="FF6600"/>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Fast</a:t>
            </a:r>
            <a:r>
              <a:rPr lang="en-US" altLang="zh-CN" sz="2800" b="1" dirty="0">
                <a:latin typeface="黑体" panose="02010609060101010101" pitchFamily="49" charset="-122"/>
              </a:rPr>
              <a:t>      </a:t>
            </a:r>
            <a:r>
              <a:rPr lang="zh-CN" altLang="en-US" sz="2800" b="1" dirty="0">
                <a:latin typeface="黑体" panose="02010609060101010101" pitchFamily="49" charset="-122"/>
              </a:rPr>
              <a:t>快速反应</a:t>
            </a:r>
            <a:endParaRPr lang="zh-CN" altLang="en-US" sz="2800" b="1" dirty="0">
              <a:latin typeface="黑体" panose="02010609060101010101" pitchFamily="49" charset="-122"/>
            </a:endParaRPr>
          </a:p>
        </p:txBody>
      </p:sp>
      <p:sp>
        <p:nvSpPr>
          <p:cNvPr id="185354" name="Text Box 10"/>
          <p:cNvSpPr txBox="1"/>
          <p:nvPr/>
        </p:nvSpPr>
        <p:spPr>
          <a:xfrm>
            <a:off x="4160838" y="4868863"/>
            <a:ext cx="3671887" cy="576262"/>
          </a:xfrm>
          <a:prstGeom prst="rect">
            <a:avLst/>
          </a:prstGeom>
          <a:solidFill>
            <a:srgbClr val="66FF33"/>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Frank</a:t>
            </a:r>
            <a:r>
              <a:rPr lang="en-US" altLang="zh-CN" sz="2800" b="1" dirty="0">
                <a:latin typeface="黑体" panose="02010609060101010101" pitchFamily="49" charset="-122"/>
              </a:rPr>
              <a:t>     </a:t>
            </a:r>
            <a:r>
              <a:rPr lang="zh-CN" altLang="en-US" sz="2800" b="1" dirty="0">
                <a:latin typeface="黑体" panose="02010609060101010101" pitchFamily="49" charset="-122"/>
              </a:rPr>
              <a:t>坦诚沟通</a:t>
            </a:r>
            <a:endParaRPr lang="zh-CN" altLang="en-US" sz="2800" b="1" dirty="0">
              <a:latin typeface="黑体" panose="02010609060101010101" pitchFamily="49" charset="-122"/>
            </a:endParaRPr>
          </a:p>
          <a:p>
            <a:pPr marL="457200" indent="-457200" algn="l">
              <a:lnSpc>
                <a:spcPct val="115000"/>
              </a:lnSpc>
              <a:spcBef>
                <a:spcPct val="20000"/>
              </a:spcBef>
              <a:buClr>
                <a:schemeClr val="tx2"/>
              </a:buClr>
            </a:pPr>
            <a:endParaRPr lang="zh-CN" altLang="en-US" sz="2800" b="1" dirty="0">
              <a:latin typeface="黑体" panose="02010609060101010101" pitchFamily="49" charset="-122"/>
            </a:endParaRPr>
          </a:p>
        </p:txBody>
      </p:sp>
      <p:sp>
        <p:nvSpPr>
          <p:cNvPr id="185355" name="Text Box 11"/>
          <p:cNvSpPr txBox="1"/>
          <p:nvPr/>
        </p:nvSpPr>
        <p:spPr>
          <a:xfrm>
            <a:off x="3513138" y="4149725"/>
            <a:ext cx="3455987" cy="647700"/>
          </a:xfrm>
          <a:prstGeom prst="rect">
            <a:avLst/>
          </a:prstGeom>
          <a:solidFill>
            <a:srgbClr val="FF5050"/>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Face</a:t>
            </a:r>
            <a:r>
              <a:rPr lang="en-US" altLang="zh-CN" sz="2800" b="1" dirty="0">
                <a:latin typeface="黑体" panose="02010609060101010101" pitchFamily="49" charset="-122"/>
              </a:rPr>
              <a:t>     </a:t>
            </a:r>
            <a:r>
              <a:rPr lang="zh-CN" altLang="en-US" sz="2800" b="1" dirty="0">
                <a:latin typeface="黑体" panose="02010609060101010101" pitchFamily="49" charset="-122"/>
              </a:rPr>
              <a:t>勇于担责</a:t>
            </a:r>
            <a:endParaRPr lang="zh-CN" altLang="en-US" sz="2800" b="1" dirty="0">
              <a:latin typeface="黑体" panose="02010609060101010101" pitchFamily="49" charset="-122"/>
            </a:endParaRPr>
          </a:p>
        </p:txBody>
      </p:sp>
      <p:sp>
        <p:nvSpPr>
          <p:cNvPr id="185356" name="Text Box 12"/>
          <p:cNvSpPr txBox="1"/>
          <p:nvPr/>
        </p:nvSpPr>
        <p:spPr>
          <a:xfrm>
            <a:off x="4879975" y="5511800"/>
            <a:ext cx="3529013" cy="581025"/>
          </a:xfrm>
          <a:prstGeom prst="rect">
            <a:avLst/>
          </a:prstGeom>
          <a:solidFill>
            <a:srgbClr val="66FFFF"/>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Stop</a:t>
            </a:r>
            <a:r>
              <a:rPr lang="en-US" altLang="zh-CN" sz="2800" b="1" dirty="0">
                <a:latin typeface="黑体" panose="02010609060101010101" pitchFamily="49" charset="-122"/>
              </a:rPr>
              <a:t>      </a:t>
            </a:r>
            <a:r>
              <a:rPr lang="zh-CN" altLang="en-US" sz="2800" b="1" dirty="0">
                <a:latin typeface="黑体" panose="02010609060101010101" pitchFamily="49" charset="-122"/>
              </a:rPr>
              <a:t>隔离止散      </a:t>
            </a:r>
            <a:endParaRPr lang="zh-CN" altLang="en-US" sz="2800" b="1" dirty="0">
              <a:latin typeface="黑体" panose="02010609060101010101" pitchFamily="49" charset="-122"/>
            </a:endParaRPr>
          </a:p>
        </p:txBody>
      </p:sp>
      <p:sp>
        <p:nvSpPr>
          <p:cNvPr id="185357" name="Text Box 13"/>
          <p:cNvSpPr txBox="1"/>
          <p:nvPr/>
        </p:nvSpPr>
        <p:spPr>
          <a:xfrm>
            <a:off x="5600700" y="6111875"/>
            <a:ext cx="3384550" cy="557213"/>
          </a:xfrm>
          <a:prstGeom prst="rect">
            <a:avLst/>
          </a:prstGeom>
          <a:solidFill>
            <a:srgbClr val="0066FF"/>
          </a:solidFill>
          <a:ln w="9525">
            <a:noFill/>
          </a:ln>
        </p:spPr>
        <p:txBody>
          <a:bodyPr lIns="92075" tIns="46038" rIns="92075" bIns="46038"/>
          <a:p>
            <a:pPr marL="457200" indent="-457200" algn="l">
              <a:lnSpc>
                <a:spcPct val="115000"/>
              </a:lnSpc>
              <a:spcBef>
                <a:spcPct val="20000"/>
              </a:spcBef>
              <a:buClr>
                <a:schemeClr val="tx2"/>
              </a:buClr>
            </a:pPr>
            <a:r>
              <a:rPr lang="zh-CN" altLang="zh-CN" sz="2800" b="1" dirty="0">
                <a:latin typeface="黑体" panose="02010609060101010101" pitchFamily="49" charset="-122"/>
              </a:rPr>
              <a:t>Shut-up</a:t>
            </a:r>
            <a:r>
              <a:rPr lang="en-US" altLang="zh-CN" sz="2800" b="1" dirty="0">
                <a:latin typeface="黑体" panose="02010609060101010101" pitchFamily="49" charset="-122"/>
              </a:rPr>
              <a:t>  </a:t>
            </a:r>
            <a:r>
              <a:rPr lang="zh-CN" altLang="en-US" sz="2800" b="1" dirty="0">
                <a:latin typeface="黑体" panose="02010609060101010101" pitchFamily="49" charset="-122"/>
              </a:rPr>
              <a:t>统一发言</a:t>
            </a:r>
            <a:endParaRPr lang="zh-CN" altLang="en-US" sz="2800" b="1" dirty="0">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wheel(4)">
                                      <p:cBhvr>
                                        <p:cTn id="7" dur="2000"/>
                                        <p:tgtEl>
                                          <p:spTgt spid="18534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85352"/>
                                        </p:tgtEl>
                                        <p:attrNameLst>
                                          <p:attrName>style.visibility</p:attrName>
                                        </p:attrNameLst>
                                      </p:cBhvr>
                                      <p:to>
                                        <p:strVal val="visible"/>
                                      </p:to>
                                    </p:set>
                                    <p:animEffect transition="in" filter="wheel(4)">
                                      <p:cBhvr>
                                        <p:cTn id="12" dur="2000"/>
                                        <p:tgtEl>
                                          <p:spTgt spid="18535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85353"/>
                                        </p:tgtEl>
                                        <p:attrNameLst>
                                          <p:attrName>style.visibility</p:attrName>
                                        </p:attrNameLst>
                                      </p:cBhvr>
                                      <p:to>
                                        <p:strVal val="visible"/>
                                      </p:to>
                                    </p:set>
                                    <p:animEffect transition="in" filter="wheel(4)">
                                      <p:cBhvr>
                                        <p:cTn id="17" dur="2000"/>
                                        <p:tgtEl>
                                          <p:spTgt spid="18535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5355"/>
                                        </p:tgtEl>
                                        <p:attrNameLst>
                                          <p:attrName>style.visibility</p:attrName>
                                        </p:attrNameLst>
                                      </p:cBhvr>
                                      <p:to>
                                        <p:strVal val="visible"/>
                                      </p:to>
                                    </p:set>
                                    <p:anim calcmode="lin" valueType="num">
                                      <p:cBhvr additive="base">
                                        <p:cTn id="22" dur="500" fill="hold"/>
                                        <p:tgtEl>
                                          <p:spTgt spid="185355"/>
                                        </p:tgtEl>
                                        <p:attrNameLst>
                                          <p:attrName>ppt_x</p:attrName>
                                        </p:attrNameLst>
                                      </p:cBhvr>
                                      <p:tavLst>
                                        <p:tav tm="0">
                                          <p:val>
                                            <p:strVal val="#ppt_x"/>
                                          </p:val>
                                        </p:tav>
                                        <p:tav tm="100000">
                                          <p:val>
                                            <p:strVal val="#ppt_x"/>
                                          </p:val>
                                        </p:tav>
                                      </p:tavLst>
                                    </p:anim>
                                    <p:anim calcmode="lin" valueType="num">
                                      <p:cBhvr additive="base">
                                        <p:cTn id="23" dur="500" fill="hold"/>
                                        <p:tgtEl>
                                          <p:spTgt spid="18535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5354"/>
                                        </p:tgtEl>
                                        <p:attrNameLst>
                                          <p:attrName>style.visibility</p:attrName>
                                        </p:attrNameLst>
                                      </p:cBhvr>
                                      <p:to>
                                        <p:strVal val="visible"/>
                                      </p:to>
                                    </p:set>
                                    <p:anim calcmode="lin" valueType="num">
                                      <p:cBhvr additive="base">
                                        <p:cTn id="28" dur="500" fill="hold"/>
                                        <p:tgtEl>
                                          <p:spTgt spid="185354"/>
                                        </p:tgtEl>
                                        <p:attrNameLst>
                                          <p:attrName>ppt_x</p:attrName>
                                        </p:attrNameLst>
                                      </p:cBhvr>
                                      <p:tavLst>
                                        <p:tav tm="0">
                                          <p:val>
                                            <p:strVal val="#ppt_x"/>
                                          </p:val>
                                        </p:tav>
                                        <p:tav tm="100000">
                                          <p:val>
                                            <p:strVal val="#ppt_x"/>
                                          </p:val>
                                        </p:tav>
                                      </p:tavLst>
                                    </p:anim>
                                    <p:anim calcmode="lin" valueType="num">
                                      <p:cBhvr additive="base">
                                        <p:cTn id="29" dur="500" fill="hold"/>
                                        <p:tgtEl>
                                          <p:spTgt spid="18535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5356"/>
                                        </p:tgtEl>
                                        <p:attrNameLst>
                                          <p:attrName>style.visibility</p:attrName>
                                        </p:attrNameLst>
                                      </p:cBhvr>
                                      <p:to>
                                        <p:strVal val="visible"/>
                                      </p:to>
                                    </p:set>
                                    <p:anim calcmode="lin" valueType="num">
                                      <p:cBhvr additive="base">
                                        <p:cTn id="34" dur="500" fill="hold"/>
                                        <p:tgtEl>
                                          <p:spTgt spid="185356"/>
                                        </p:tgtEl>
                                        <p:attrNameLst>
                                          <p:attrName>ppt_x</p:attrName>
                                        </p:attrNameLst>
                                      </p:cBhvr>
                                      <p:tavLst>
                                        <p:tav tm="0">
                                          <p:val>
                                            <p:strVal val="#ppt_x"/>
                                          </p:val>
                                        </p:tav>
                                        <p:tav tm="100000">
                                          <p:val>
                                            <p:strVal val="#ppt_x"/>
                                          </p:val>
                                        </p:tav>
                                      </p:tavLst>
                                    </p:anim>
                                    <p:anim calcmode="lin" valueType="num">
                                      <p:cBhvr additive="base">
                                        <p:cTn id="35" dur="500" fill="hold"/>
                                        <p:tgtEl>
                                          <p:spTgt spid="18535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5357"/>
                                        </p:tgtEl>
                                        <p:attrNameLst>
                                          <p:attrName>style.visibility</p:attrName>
                                        </p:attrNameLst>
                                      </p:cBhvr>
                                      <p:to>
                                        <p:strVal val="visible"/>
                                      </p:to>
                                    </p:set>
                                    <p:anim calcmode="lin" valueType="num">
                                      <p:cBhvr additive="base">
                                        <p:cTn id="40" dur="500" fill="hold"/>
                                        <p:tgtEl>
                                          <p:spTgt spid="185357"/>
                                        </p:tgtEl>
                                        <p:attrNameLst>
                                          <p:attrName>ppt_x</p:attrName>
                                        </p:attrNameLst>
                                      </p:cBhvr>
                                      <p:tavLst>
                                        <p:tav tm="0">
                                          <p:val>
                                            <p:strVal val="#ppt_x"/>
                                          </p:val>
                                        </p:tav>
                                        <p:tav tm="100000">
                                          <p:val>
                                            <p:strVal val="#ppt_x"/>
                                          </p:val>
                                        </p:tav>
                                      </p:tavLst>
                                    </p:anim>
                                    <p:anim calcmode="lin" valueType="num">
                                      <p:cBhvr additive="base">
                                        <p:cTn id="41" dur="500" fill="hold"/>
                                        <p:tgtEl>
                                          <p:spTgt spid="185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2" grpId="0" animBg="1"/>
      <p:bldP spid="185353" grpId="0" animBg="1"/>
      <p:bldP spid="185354" grpId="0" animBg="1"/>
      <p:bldP spid="185355" grpId="0" animBg="1"/>
      <p:bldP spid="185356" grpId="0" animBg="1"/>
      <p:bldP spid="18535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7154" name="Rectangle 2"/>
          <p:cNvSpPr>
            <a:spLocks noChangeArrowheads="1"/>
          </p:cNvSpPr>
          <p:nvPr>
            <p:ph idx="1"/>
          </p:nvPr>
        </p:nvSpPr>
        <p:spPr bwMode="auto">
          <a:xfrm>
            <a:off x="992188" y="836613"/>
            <a:ext cx="4752975" cy="1511300"/>
          </a:xfrm>
          <a:noFill/>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8800" b="1" i="1" u="none" strike="noStrike" kern="0" cap="none" spc="0" normalizeH="0" baseline="0" noProof="0" smtClean="0">
                <a:ln>
                  <a:noFill/>
                </a:ln>
                <a:solidFill>
                  <a:srgbClr val="FF0000"/>
                </a:solidFill>
                <a:effectLst>
                  <a:outerShdw blurRad="38100" dist="38100" dir="2700000" algn="tl">
                    <a:srgbClr val="C0C0C0"/>
                  </a:outerShdw>
                </a:effectLst>
                <a:uLnTx/>
                <a:uFillTx/>
                <a:latin typeface="Planet Benson 2" charset="0"/>
                <a:ea typeface="+mn-ea"/>
                <a:cs typeface="+mn-cs"/>
              </a:rPr>
              <a:t>执行</a:t>
            </a:r>
            <a:r>
              <a:rPr kumimoji="0" lang="zh-CN" altLang="en-US" sz="6600" b="1" i="1" u="none" strike="noStrike" kern="0" cap="none" spc="0" normalizeH="0" baseline="0" noProof="0" smtClean="0">
                <a:ln>
                  <a:noFill/>
                </a:ln>
                <a:solidFill>
                  <a:srgbClr val="0000FF"/>
                </a:solidFill>
                <a:effectLst>
                  <a:outerShdw blurRad="38100" dist="38100" dir="2700000" algn="tl">
                    <a:srgbClr val="C0C0C0"/>
                  </a:outerShdw>
                </a:effectLst>
                <a:uLnTx/>
                <a:uFillTx/>
                <a:latin typeface="Palace Script MT" pitchFamily="2" charset="0"/>
                <a:ea typeface="华文彩云" panose="02010800040101010101" pitchFamily="2" charset="-122"/>
                <a:cs typeface="+mn-cs"/>
              </a:rPr>
              <a:t>            </a:t>
            </a:r>
            <a:endParaRPr kumimoji="0" lang="zh-CN" altLang="en-US" sz="9600" b="1" i="1" u="none" strike="noStrike" kern="0" cap="none" spc="0" normalizeH="0" baseline="0" noProof="0" smtClean="0">
              <a:ln>
                <a:noFill/>
              </a:ln>
              <a:solidFill>
                <a:srgbClr val="FF0000"/>
              </a:solidFill>
              <a:effectLst>
                <a:outerShdw blurRad="38100" dist="38100" dir="2700000" algn="tl">
                  <a:srgbClr val="C0C0C0"/>
                </a:outerShdw>
              </a:effectLst>
              <a:uLnTx/>
              <a:uFillTx/>
              <a:latin typeface="Palace Script MT" pitchFamily="2" charset="0"/>
              <a:ea typeface="华文彩云" panose="02010800040101010101" pitchFamily="2" charset="-122"/>
              <a:cs typeface="+mn-cs"/>
            </a:endParaRPr>
          </a:p>
        </p:txBody>
      </p:sp>
      <p:sp>
        <p:nvSpPr>
          <p:cNvPr id="177155" name="Rectangle 3"/>
          <p:cNvSpPr>
            <a:spLocks noChangeArrowheads="1"/>
          </p:cNvSpPr>
          <p:nvPr/>
        </p:nvSpPr>
        <p:spPr bwMode="auto">
          <a:xfrm>
            <a:off x="2649538" y="3429000"/>
            <a:ext cx="6048375" cy="17272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80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重中之重 ！</a:t>
            </a:r>
            <a:endParaRPr kumimoji="0" lang="zh-CN" altLang="en-US" sz="80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77156" name="Rectangle 4"/>
          <p:cNvSpPr>
            <a:spLocks noChangeArrowheads="1"/>
          </p:cNvSpPr>
          <p:nvPr/>
        </p:nvSpPr>
        <p:spPr bwMode="auto">
          <a:xfrm>
            <a:off x="1928813" y="2420938"/>
            <a:ext cx="2951163" cy="1008063"/>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6000" b="1" i="1" u="none" strike="noStrike" kern="1200" cap="none" spc="0" normalizeH="0" baseline="0" noProof="0" smtClean="0">
                <a:ln>
                  <a:noFill/>
                </a:ln>
                <a:solidFill>
                  <a:srgbClr val="0000FF"/>
                </a:solidFill>
                <a:effectLst>
                  <a:outerShdw blurRad="38100" dist="38100" dir="2700000" algn="tl">
                    <a:srgbClr val="C0C0C0"/>
                  </a:outerShdw>
                </a:effectLst>
                <a:uLnTx/>
                <a:uFillTx/>
                <a:latin typeface="Palace Script MT" pitchFamily="2" charset="0"/>
                <a:ea typeface="黑体" panose="02010609060101010101" pitchFamily="49" charset="-122"/>
                <a:cs typeface="+mn-cs"/>
              </a:rPr>
              <a:t>才是</a:t>
            </a:r>
            <a:r>
              <a:rPr kumimoji="0" lang="zh-CN" altLang="en-US" sz="4400" b="1" i="1" u="none" strike="noStrike" kern="1200" cap="none" spc="0" normalizeH="0" baseline="0" noProof="0" smtClean="0">
                <a:ln>
                  <a:noFill/>
                </a:ln>
                <a:solidFill>
                  <a:srgbClr val="0000FF"/>
                </a:solidFill>
                <a:effectLst>
                  <a:outerShdw blurRad="38100" dist="38100" dir="2700000" algn="tl">
                    <a:srgbClr val="C0C0C0"/>
                  </a:outerShdw>
                </a:effectLst>
                <a:uLnTx/>
                <a:uFillTx/>
                <a:latin typeface="Palace Script MT" pitchFamily="2" charset="0"/>
                <a:ea typeface="华文彩云" panose="02010800040101010101" pitchFamily="2" charset="-122"/>
                <a:cs typeface="+mn-cs"/>
              </a:rPr>
              <a:t>                                 </a:t>
            </a:r>
            <a:endParaRPr kumimoji="0" lang="zh-CN" altLang="en-US" sz="96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Palace Script MT" pitchFamily="2" charset="0"/>
              <a:ea typeface="华文彩云" panose="0201080004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3554" name="AutoShape 2"/>
          <p:cNvSpPr/>
          <p:nvPr/>
        </p:nvSpPr>
        <p:spPr>
          <a:xfrm>
            <a:off x="1520825" y="2351088"/>
            <a:ext cx="7097713" cy="620712"/>
          </a:xfrm>
          <a:prstGeom prst="roundRect">
            <a:avLst>
              <a:gd name="adj" fmla="val 16667"/>
            </a:avLst>
          </a:prstGeom>
          <a:solidFill>
            <a:srgbClr val="FF33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55" name="AutoShape 3"/>
          <p:cNvSpPr/>
          <p:nvPr/>
        </p:nvSpPr>
        <p:spPr>
          <a:xfrm>
            <a:off x="1520825" y="2873375"/>
            <a:ext cx="7097713" cy="620713"/>
          </a:xfrm>
          <a:prstGeom prst="roundRect">
            <a:avLst>
              <a:gd name="adj" fmla="val 16667"/>
            </a:avLst>
          </a:prstGeom>
          <a:solidFill>
            <a:srgbClr val="0000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56" name="AutoShape 4"/>
          <p:cNvSpPr/>
          <p:nvPr/>
        </p:nvSpPr>
        <p:spPr>
          <a:xfrm>
            <a:off x="1522413" y="3413125"/>
            <a:ext cx="7097712" cy="620713"/>
          </a:xfrm>
          <a:prstGeom prst="roundRect">
            <a:avLst>
              <a:gd name="adj" fmla="val 16667"/>
            </a:avLst>
          </a:prstGeom>
          <a:solidFill>
            <a:srgbClr val="FF33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57" name="AutoShape 5"/>
          <p:cNvSpPr/>
          <p:nvPr/>
        </p:nvSpPr>
        <p:spPr>
          <a:xfrm>
            <a:off x="1520825" y="3960813"/>
            <a:ext cx="7097713" cy="620712"/>
          </a:xfrm>
          <a:prstGeom prst="roundRect">
            <a:avLst>
              <a:gd name="adj" fmla="val 16667"/>
            </a:avLst>
          </a:prstGeom>
          <a:solidFill>
            <a:srgbClr val="0000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58" name="AutoShape 6"/>
          <p:cNvSpPr/>
          <p:nvPr/>
        </p:nvSpPr>
        <p:spPr>
          <a:xfrm>
            <a:off x="1520825" y="4486275"/>
            <a:ext cx="7097713" cy="620713"/>
          </a:xfrm>
          <a:prstGeom prst="roundRect">
            <a:avLst>
              <a:gd name="adj" fmla="val 16667"/>
            </a:avLst>
          </a:prstGeom>
          <a:solidFill>
            <a:srgbClr val="FF33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59" name="AutoShape 7"/>
          <p:cNvSpPr/>
          <p:nvPr/>
        </p:nvSpPr>
        <p:spPr>
          <a:xfrm>
            <a:off x="1520825" y="5041900"/>
            <a:ext cx="7097713" cy="620713"/>
          </a:xfrm>
          <a:prstGeom prst="roundRect">
            <a:avLst>
              <a:gd name="adj" fmla="val 16667"/>
            </a:avLst>
          </a:prstGeom>
          <a:solidFill>
            <a:srgbClr val="0000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60" name="AutoShape 8"/>
          <p:cNvSpPr/>
          <p:nvPr/>
        </p:nvSpPr>
        <p:spPr>
          <a:xfrm>
            <a:off x="1520825" y="5605463"/>
            <a:ext cx="7097713" cy="620712"/>
          </a:xfrm>
          <a:prstGeom prst="roundRect">
            <a:avLst>
              <a:gd name="adj" fmla="val 16667"/>
            </a:avLst>
          </a:prstGeom>
          <a:solidFill>
            <a:srgbClr val="FF33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61" name="AutoShape 9"/>
          <p:cNvSpPr/>
          <p:nvPr/>
        </p:nvSpPr>
        <p:spPr>
          <a:xfrm>
            <a:off x="1520825" y="6121400"/>
            <a:ext cx="7097713" cy="620713"/>
          </a:xfrm>
          <a:prstGeom prst="roundRect">
            <a:avLst>
              <a:gd name="adj" fmla="val 16667"/>
            </a:avLst>
          </a:prstGeom>
          <a:solidFill>
            <a:srgbClr val="0000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62" name="AutoShape 10"/>
          <p:cNvSpPr/>
          <p:nvPr/>
        </p:nvSpPr>
        <p:spPr>
          <a:xfrm>
            <a:off x="1520825" y="1828800"/>
            <a:ext cx="7097713" cy="620713"/>
          </a:xfrm>
          <a:prstGeom prst="roundRect">
            <a:avLst>
              <a:gd name="adj" fmla="val 16667"/>
            </a:avLst>
          </a:prstGeom>
          <a:solidFill>
            <a:srgbClr val="0000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63" name="AutoShape 11"/>
          <p:cNvSpPr/>
          <p:nvPr/>
        </p:nvSpPr>
        <p:spPr>
          <a:xfrm>
            <a:off x="1520825" y="1296988"/>
            <a:ext cx="7097713" cy="620712"/>
          </a:xfrm>
          <a:prstGeom prst="roundRect">
            <a:avLst>
              <a:gd name="adj" fmla="val 16667"/>
            </a:avLst>
          </a:prstGeom>
          <a:solidFill>
            <a:srgbClr val="FF3300">
              <a:alpha val="38039"/>
            </a:srgbClr>
          </a:solidFill>
          <a:ln w="9525" cap="flat" cmpd="sng">
            <a:solidFill>
              <a:srgbClr val="FF3300"/>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34828" name="Rectangle 12"/>
          <p:cNvSpPr/>
          <p:nvPr>
            <p:ph type="title"/>
          </p:nvPr>
        </p:nvSpPr>
        <p:spPr>
          <a:xfrm>
            <a:off x="584200" y="549275"/>
            <a:ext cx="8915400" cy="1143000"/>
          </a:xfrm>
          <a:noFill/>
          <a:ln>
            <a:noFill/>
          </a:ln>
        </p:spPr>
        <p:txBody>
          <a:bodyPr/>
          <a:p>
            <a:pPr eaLnBrk="1" hangingPunct="1"/>
            <a:r>
              <a:rPr lang="zh-CN" altLang="en-US" sz="4000" dirty="0">
                <a:latin typeface="黑体" panose="02010609060101010101" pitchFamily="49" charset="-122"/>
              </a:rPr>
              <a:t>第二单元车间生产管理</a:t>
            </a:r>
            <a:endParaRPr lang="zh-CN" altLang="en-US" sz="4000" dirty="0">
              <a:latin typeface="黑体" panose="02010609060101010101" pitchFamily="49" charset="-122"/>
            </a:endParaRPr>
          </a:p>
        </p:txBody>
      </p:sp>
      <p:sp>
        <p:nvSpPr>
          <p:cNvPr id="23565" name="Rectangle 13"/>
          <p:cNvSpPr/>
          <p:nvPr>
            <p:ph idx="1"/>
          </p:nvPr>
        </p:nvSpPr>
        <p:spPr>
          <a:xfrm>
            <a:off x="1560513" y="1184275"/>
            <a:ext cx="6981825" cy="5673725"/>
          </a:xfrm>
          <a:noFill/>
          <a:ln>
            <a:noFill/>
          </a:ln>
        </p:spPr>
        <p:txBody>
          <a:bodyPr/>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车间管理的认知：过去</a:t>
            </a:r>
            <a:r>
              <a:rPr lang="en-US" altLang="zh-CN" sz="2000" dirty="0">
                <a:solidFill>
                  <a:schemeClr val="bg1"/>
                </a:solidFill>
                <a:latin typeface="黑体" panose="02010609060101010101" pitchFamily="49" charset="-122"/>
              </a:rPr>
              <a:t>/ </a:t>
            </a:r>
            <a:r>
              <a:rPr lang="zh-CN" altLang="en-US" sz="2000" dirty="0">
                <a:solidFill>
                  <a:schemeClr val="bg1"/>
                </a:solidFill>
                <a:latin typeface="黑体" panose="02010609060101010101" pitchFamily="49" charset="-122"/>
              </a:rPr>
              <a:t>现在；</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车间管理的内容：对象</a:t>
            </a:r>
            <a:r>
              <a:rPr lang="en-US" altLang="zh-CN" sz="2000" dirty="0">
                <a:solidFill>
                  <a:schemeClr val="bg1"/>
                </a:solidFill>
                <a:latin typeface="黑体" panose="02010609060101010101" pitchFamily="49" charset="-122"/>
              </a:rPr>
              <a:t>/ </a:t>
            </a:r>
            <a:r>
              <a:rPr lang="zh-CN" altLang="en-US" sz="2000" dirty="0">
                <a:solidFill>
                  <a:schemeClr val="bg1"/>
                </a:solidFill>
                <a:latin typeface="黑体" panose="02010609060101010101" pitchFamily="49" charset="-122"/>
              </a:rPr>
              <a:t>目标</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车间生产效率与效益诊断</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车间管理方法</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a:t>
            </a:r>
            <a:r>
              <a:rPr lang="en-US" altLang="zh-CN" sz="2000" dirty="0">
                <a:solidFill>
                  <a:schemeClr val="bg1"/>
                </a:solidFill>
                <a:latin typeface="黑体" panose="02010609060101010101" pitchFamily="49" charset="-122"/>
              </a:rPr>
              <a:t>FIR</a:t>
            </a:r>
            <a:r>
              <a:rPr lang="zh-CN" altLang="en-US" sz="2000" dirty="0">
                <a:solidFill>
                  <a:schemeClr val="bg1"/>
                </a:solidFill>
                <a:latin typeface="黑体" panose="02010609060101010101" pitchFamily="49" charset="-122"/>
              </a:rPr>
              <a:t>鱼骨图分析     </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质量管理</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进度管理</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钣喷进度管理    </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成本与安全管理</a:t>
            </a:r>
            <a:endParaRPr lang="zh-CN" altLang="en-US" sz="2000" dirty="0">
              <a:solidFill>
                <a:schemeClr val="bg1"/>
              </a:solidFill>
              <a:latin typeface="黑体" panose="02010609060101010101" pitchFamily="49" charset="-122"/>
            </a:endParaRPr>
          </a:p>
          <a:p>
            <a:pPr eaLnBrk="1" hangingPunct="1">
              <a:lnSpc>
                <a:spcPct val="160000"/>
              </a:lnSpc>
              <a:buFont typeface="Wingdings" panose="05000000000000000000" pitchFamily="2" charset="2"/>
              <a:buChar char="l"/>
            </a:pPr>
            <a:r>
              <a:rPr lang="zh-CN" altLang="en-US" sz="2000" dirty="0">
                <a:solidFill>
                  <a:schemeClr val="bg1"/>
                </a:solidFill>
                <a:latin typeface="黑体" panose="02010609060101010101" pitchFamily="49" charset="-122"/>
              </a:rPr>
              <a:t>    日常管理</a:t>
            </a:r>
            <a:endParaRPr lang="zh-CN" altLang="en-US" sz="2000" dirty="0">
              <a:solidFill>
                <a:schemeClr val="bg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ppt_x-#ppt_w/2"/>
                                          </p:val>
                                        </p:tav>
                                        <p:tav tm="100000">
                                          <p:val>
                                            <p:strVal val="#ppt_x"/>
                                          </p:val>
                                        </p:tav>
                                      </p:tavLst>
                                    </p:anim>
                                    <p:anim calcmode="lin" valueType="num">
                                      <p:cBhvr>
                                        <p:cTn id="8" dur="500" fill="hold"/>
                                        <p:tgtEl>
                                          <p:spTgt spid="23554"/>
                                        </p:tgtEl>
                                        <p:attrNameLst>
                                          <p:attrName>ppt_y</p:attrName>
                                        </p:attrNameLst>
                                      </p:cBhvr>
                                      <p:tavLst>
                                        <p:tav tm="0">
                                          <p:val>
                                            <p:strVal val="#ppt_y"/>
                                          </p:val>
                                        </p:tav>
                                        <p:tav tm="100000">
                                          <p:val>
                                            <p:strVal val="#ppt_y"/>
                                          </p:val>
                                        </p:tav>
                                      </p:tavLst>
                                    </p:anim>
                                    <p:anim calcmode="lin" valueType="num">
                                      <p:cBhvr>
                                        <p:cTn id="9" dur="500" fill="hold"/>
                                        <p:tgtEl>
                                          <p:spTgt spid="23554"/>
                                        </p:tgtEl>
                                        <p:attrNameLst>
                                          <p:attrName>ppt_w</p:attrName>
                                        </p:attrNameLst>
                                      </p:cBhvr>
                                      <p:tavLst>
                                        <p:tav tm="0">
                                          <p:val>
                                            <p:fltVal val="0.000000"/>
                                          </p:val>
                                        </p:tav>
                                        <p:tav tm="100000">
                                          <p:val>
                                            <p:strVal val="#ppt_w"/>
                                          </p:val>
                                        </p:tav>
                                      </p:tavLst>
                                    </p:anim>
                                    <p:anim calcmode="lin" valueType="num">
                                      <p:cBhvr>
                                        <p:cTn id="10" dur="500" fill="hold"/>
                                        <p:tgtEl>
                                          <p:spTgt spid="23554"/>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p:cTn id="13" dur="500" fill="hold"/>
                                        <p:tgtEl>
                                          <p:spTgt spid="23555"/>
                                        </p:tgtEl>
                                        <p:attrNameLst>
                                          <p:attrName>ppt_x</p:attrName>
                                        </p:attrNameLst>
                                      </p:cBhvr>
                                      <p:tavLst>
                                        <p:tav tm="0">
                                          <p:val>
                                            <p:strVal val="#ppt_x-#ppt_w/2"/>
                                          </p:val>
                                        </p:tav>
                                        <p:tav tm="100000">
                                          <p:val>
                                            <p:strVal val="#ppt_x"/>
                                          </p:val>
                                        </p:tav>
                                      </p:tavLst>
                                    </p:anim>
                                    <p:anim calcmode="lin" valueType="num">
                                      <p:cBhvr>
                                        <p:cTn id="14" dur="500" fill="hold"/>
                                        <p:tgtEl>
                                          <p:spTgt spid="23555"/>
                                        </p:tgtEl>
                                        <p:attrNameLst>
                                          <p:attrName>ppt_y</p:attrName>
                                        </p:attrNameLst>
                                      </p:cBhvr>
                                      <p:tavLst>
                                        <p:tav tm="0">
                                          <p:val>
                                            <p:strVal val="#ppt_y"/>
                                          </p:val>
                                        </p:tav>
                                        <p:tav tm="100000">
                                          <p:val>
                                            <p:strVal val="#ppt_y"/>
                                          </p:val>
                                        </p:tav>
                                      </p:tavLst>
                                    </p:anim>
                                    <p:anim calcmode="lin" valueType="num">
                                      <p:cBhvr>
                                        <p:cTn id="15" dur="500" fill="hold"/>
                                        <p:tgtEl>
                                          <p:spTgt spid="23555"/>
                                        </p:tgtEl>
                                        <p:attrNameLst>
                                          <p:attrName>ppt_w</p:attrName>
                                        </p:attrNameLst>
                                      </p:cBhvr>
                                      <p:tavLst>
                                        <p:tav tm="0">
                                          <p:val>
                                            <p:fltVal val="0.000000"/>
                                          </p:val>
                                        </p:tav>
                                        <p:tav tm="100000">
                                          <p:val>
                                            <p:strVal val="#ppt_w"/>
                                          </p:val>
                                        </p:tav>
                                      </p:tavLst>
                                    </p:anim>
                                    <p:anim calcmode="lin" valueType="num">
                                      <p:cBhvr>
                                        <p:cTn id="16" dur="500" fill="hold"/>
                                        <p:tgtEl>
                                          <p:spTgt spid="23555"/>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23556"/>
                                        </p:tgtEl>
                                        <p:attrNameLst>
                                          <p:attrName>style.visibility</p:attrName>
                                        </p:attrNameLst>
                                      </p:cBhvr>
                                      <p:to>
                                        <p:strVal val="visible"/>
                                      </p:to>
                                    </p:set>
                                    <p:anim calcmode="lin" valueType="num">
                                      <p:cBhvr>
                                        <p:cTn id="19" dur="500" fill="hold"/>
                                        <p:tgtEl>
                                          <p:spTgt spid="23556"/>
                                        </p:tgtEl>
                                        <p:attrNameLst>
                                          <p:attrName>ppt_x</p:attrName>
                                        </p:attrNameLst>
                                      </p:cBhvr>
                                      <p:tavLst>
                                        <p:tav tm="0">
                                          <p:val>
                                            <p:strVal val="#ppt_x-#ppt_w/2"/>
                                          </p:val>
                                        </p:tav>
                                        <p:tav tm="100000">
                                          <p:val>
                                            <p:strVal val="#ppt_x"/>
                                          </p:val>
                                        </p:tav>
                                      </p:tavLst>
                                    </p:anim>
                                    <p:anim calcmode="lin" valueType="num">
                                      <p:cBhvr>
                                        <p:cTn id="20" dur="500" fill="hold"/>
                                        <p:tgtEl>
                                          <p:spTgt spid="23556"/>
                                        </p:tgtEl>
                                        <p:attrNameLst>
                                          <p:attrName>ppt_y</p:attrName>
                                        </p:attrNameLst>
                                      </p:cBhvr>
                                      <p:tavLst>
                                        <p:tav tm="0">
                                          <p:val>
                                            <p:strVal val="#ppt_y"/>
                                          </p:val>
                                        </p:tav>
                                        <p:tav tm="100000">
                                          <p:val>
                                            <p:strVal val="#ppt_y"/>
                                          </p:val>
                                        </p:tav>
                                      </p:tavLst>
                                    </p:anim>
                                    <p:anim calcmode="lin" valueType="num">
                                      <p:cBhvr>
                                        <p:cTn id="21" dur="500" fill="hold"/>
                                        <p:tgtEl>
                                          <p:spTgt spid="23556"/>
                                        </p:tgtEl>
                                        <p:attrNameLst>
                                          <p:attrName>ppt_w</p:attrName>
                                        </p:attrNameLst>
                                      </p:cBhvr>
                                      <p:tavLst>
                                        <p:tav tm="0">
                                          <p:val>
                                            <p:fltVal val="0.000000"/>
                                          </p:val>
                                        </p:tav>
                                        <p:tav tm="100000">
                                          <p:val>
                                            <p:strVal val="#ppt_w"/>
                                          </p:val>
                                        </p:tav>
                                      </p:tavLst>
                                    </p:anim>
                                    <p:anim calcmode="lin" valueType="num">
                                      <p:cBhvr>
                                        <p:cTn id="22" dur="500" fill="hold"/>
                                        <p:tgtEl>
                                          <p:spTgt spid="23556"/>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23557"/>
                                        </p:tgtEl>
                                        <p:attrNameLst>
                                          <p:attrName>style.visibility</p:attrName>
                                        </p:attrNameLst>
                                      </p:cBhvr>
                                      <p:to>
                                        <p:strVal val="visible"/>
                                      </p:to>
                                    </p:set>
                                    <p:anim calcmode="lin" valueType="num">
                                      <p:cBhvr>
                                        <p:cTn id="25" dur="500" fill="hold"/>
                                        <p:tgtEl>
                                          <p:spTgt spid="23557"/>
                                        </p:tgtEl>
                                        <p:attrNameLst>
                                          <p:attrName>ppt_x</p:attrName>
                                        </p:attrNameLst>
                                      </p:cBhvr>
                                      <p:tavLst>
                                        <p:tav tm="0">
                                          <p:val>
                                            <p:strVal val="#ppt_x-#ppt_w/2"/>
                                          </p:val>
                                        </p:tav>
                                        <p:tav tm="100000">
                                          <p:val>
                                            <p:strVal val="#ppt_x"/>
                                          </p:val>
                                        </p:tav>
                                      </p:tavLst>
                                    </p:anim>
                                    <p:anim calcmode="lin" valueType="num">
                                      <p:cBhvr>
                                        <p:cTn id="26" dur="500" fill="hold"/>
                                        <p:tgtEl>
                                          <p:spTgt spid="23557"/>
                                        </p:tgtEl>
                                        <p:attrNameLst>
                                          <p:attrName>ppt_y</p:attrName>
                                        </p:attrNameLst>
                                      </p:cBhvr>
                                      <p:tavLst>
                                        <p:tav tm="0">
                                          <p:val>
                                            <p:strVal val="#ppt_y"/>
                                          </p:val>
                                        </p:tav>
                                        <p:tav tm="100000">
                                          <p:val>
                                            <p:strVal val="#ppt_y"/>
                                          </p:val>
                                        </p:tav>
                                      </p:tavLst>
                                    </p:anim>
                                    <p:anim calcmode="lin" valueType="num">
                                      <p:cBhvr>
                                        <p:cTn id="27" dur="500" fill="hold"/>
                                        <p:tgtEl>
                                          <p:spTgt spid="23557"/>
                                        </p:tgtEl>
                                        <p:attrNameLst>
                                          <p:attrName>ppt_w</p:attrName>
                                        </p:attrNameLst>
                                      </p:cBhvr>
                                      <p:tavLst>
                                        <p:tav tm="0">
                                          <p:val>
                                            <p:fltVal val="0.000000"/>
                                          </p:val>
                                        </p:tav>
                                        <p:tav tm="100000">
                                          <p:val>
                                            <p:strVal val="#ppt_w"/>
                                          </p:val>
                                        </p:tav>
                                      </p:tavLst>
                                    </p:anim>
                                    <p:anim calcmode="lin" valueType="num">
                                      <p:cBhvr>
                                        <p:cTn id="28" dur="500" fill="hold"/>
                                        <p:tgtEl>
                                          <p:spTgt spid="23557"/>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23558"/>
                                        </p:tgtEl>
                                        <p:attrNameLst>
                                          <p:attrName>style.visibility</p:attrName>
                                        </p:attrNameLst>
                                      </p:cBhvr>
                                      <p:to>
                                        <p:strVal val="visible"/>
                                      </p:to>
                                    </p:set>
                                    <p:anim calcmode="lin" valueType="num">
                                      <p:cBhvr>
                                        <p:cTn id="31" dur="500" fill="hold"/>
                                        <p:tgtEl>
                                          <p:spTgt spid="23558"/>
                                        </p:tgtEl>
                                        <p:attrNameLst>
                                          <p:attrName>ppt_x</p:attrName>
                                        </p:attrNameLst>
                                      </p:cBhvr>
                                      <p:tavLst>
                                        <p:tav tm="0">
                                          <p:val>
                                            <p:strVal val="#ppt_x-#ppt_w/2"/>
                                          </p:val>
                                        </p:tav>
                                        <p:tav tm="100000">
                                          <p:val>
                                            <p:strVal val="#ppt_x"/>
                                          </p:val>
                                        </p:tav>
                                      </p:tavLst>
                                    </p:anim>
                                    <p:anim calcmode="lin" valueType="num">
                                      <p:cBhvr>
                                        <p:cTn id="32" dur="500" fill="hold"/>
                                        <p:tgtEl>
                                          <p:spTgt spid="23558"/>
                                        </p:tgtEl>
                                        <p:attrNameLst>
                                          <p:attrName>ppt_y</p:attrName>
                                        </p:attrNameLst>
                                      </p:cBhvr>
                                      <p:tavLst>
                                        <p:tav tm="0">
                                          <p:val>
                                            <p:strVal val="#ppt_y"/>
                                          </p:val>
                                        </p:tav>
                                        <p:tav tm="100000">
                                          <p:val>
                                            <p:strVal val="#ppt_y"/>
                                          </p:val>
                                        </p:tav>
                                      </p:tavLst>
                                    </p:anim>
                                    <p:anim calcmode="lin" valueType="num">
                                      <p:cBhvr>
                                        <p:cTn id="33" dur="500" fill="hold"/>
                                        <p:tgtEl>
                                          <p:spTgt spid="23558"/>
                                        </p:tgtEl>
                                        <p:attrNameLst>
                                          <p:attrName>ppt_w</p:attrName>
                                        </p:attrNameLst>
                                      </p:cBhvr>
                                      <p:tavLst>
                                        <p:tav tm="0">
                                          <p:val>
                                            <p:fltVal val="0.000000"/>
                                          </p:val>
                                        </p:tav>
                                        <p:tav tm="100000">
                                          <p:val>
                                            <p:strVal val="#ppt_w"/>
                                          </p:val>
                                        </p:tav>
                                      </p:tavLst>
                                    </p:anim>
                                    <p:anim calcmode="lin" valueType="num">
                                      <p:cBhvr>
                                        <p:cTn id="34" dur="500" fill="hold"/>
                                        <p:tgtEl>
                                          <p:spTgt spid="23558"/>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23559"/>
                                        </p:tgtEl>
                                        <p:attrNameLst>
                                          <p:attrName>style.visibility</p:attrName>
                                        </p:attrNameLst>
                                      </p:cBhvr>
                                      <p:to>
                                        <p:strVal val="visible"/>
                                      </p:to>
                                    </p:set>
                                    <p:anim calcmode="lin" valueType="num">
                                      <p:cBhvr>
                                        <p:cTn id="37" dur="500" fill="hold"/>
                                        <p:tgtEl>
                                          <p:spTgt spid="23559"/>
                                        </p:tgtEl>
                                        <p:attrNameLst>
                                          <p:attrName>ppt_x</p:attrName>
                                        </p:attrNameLst>
                                      </p:cBhvr>
                                      <p:tavLst>
                                        <p:tav tm="0">
                                          <p:val>
                                            <p:strVal val="#ppt_x-#ppt_w/2"/>
                                          </p:val>
                                        </p:tav>
                                        <p:tav tm="100000">
                                          <p:val>
                                            <p:strVal val="#ppt_x"/>
                                          </p:val>
                                        </p:tav>
                                      </p:tavLst>
                                    </p:anim>
                                    <p:anim calcmode="lin" valueType="num">
                                      <p:cBhvr>
                                        <p:cTn id="38" dur="500" fill="hold"/>
                                        <p:tgtEl>
                                          <p:spTgt spid="23559"/>
                                        </p:tgtEl>
                                        <p:attrNameLst>
                                          <p:attrName>ppt_y</p:attrName>
                                        </p:attrNameLst>
                                      </p:cBhvr>
                                      <p:tavLst>
                                        <p:tav tm="0">
                                          <p:val>
                                            <p:strVal val="#ppt_y"/>
                                          </p:val>
                                        </p:tav>
                                        <p:tav tm="100000">
                                          <p:val>
                                            <p:strVal val="#ppt_y"/>
                                          </p:val>
                                        </p:tav>
                                      </p:tavLst>
                                    </p:anim>
                                    <p:anim calcmode="lin" valueType="num">
                                      <p:cBhvr>
                                        <p:cTn id="39" dur="500" fill="hold"/>
                                        <p:tgtEl>
                                          <p:spTgt spid="23559"/>
                                        </p:tgtEl>
                                        <p:attrNameLst>
                                          <p:attrName>ppt_w</p:attrName>
                                        </p:attrNameLst>
                                      </p:cBhvr>
                                      <p:tavLst>
                                        <p:tav tm="0">
                                          <p:val>
                                            <p:fltVal val="0.000000"/>
                                          </p:val>
                                        </p:tav>
                                        <p:tav tm="100000">
                                          <p:val>
                                            <p:strVal val="#ppt_w"/>
                                          </p:val>
                                        </p:tav>
                                      </p:tavLst>
                                    </p:anim>
                                    <p:anim calcmode="lin" valueType="num">
                                      <p:cBhvr>
                                        <p:cTn id="40" dur="500" fill="hold"/>
                                        <p:tgtEl>
                                          <p:spTgt spid="23559"/>
                                        </p:tgtEl>
                                        <p:attrNameLst>
                                          <p:attrName>ppt_h</p:attrName>
                                        </p:attrNameLst>
                                      </p:cBhvr>
                                      <p:tavLst>
                                        <p:tav tm="0">
                                          <p:val>
                                            <p:strVal val="#ppt_h"/>
                                          </p:val>
                                        </p:tav>
                                        <p:tav tm="100000">
                                          <p:val>
                                            <p:strVal val="#ppt_h"/>
                                          </p:val>
                                        </p:tav>
                                      </p:tavLst>
                                    </p:anim>
                                  </p:childTnLst>
                                </p:cTn>
                              </p:par>
                              <p:par>
                                <p:cTn id="41" presetID="17" presetClass="entr" presetSubtype="8" fill="hold" grpId="0" nodeType="withEffect">
                                  <p:stCondLst>
                                    <p:cond delay="0"/>
                                  </p:stCondLst>
                                  <p:childTnLst>
                                    <p:set>
                                      <p:cBhvr>
                                        <p:cTn id="42" dur="1" fill="hold">
                                          <p:stCondLst>
                                            <p:cond delay="0"/>
                                          </p:stCondLst>
                                        </p:cTn>
                                        <p:tgtEl>
                                          <p:spTgt spid="23560"/>
                                        </p:tgtEl>
                                        <p:attrNameLst>
                                          <p:attrName>style.visibility</p:attrName>
                                        </p:attrNameLst>
                                      </p:cBhvr>
                                      <p:to>
                                        <p:strVal val="visible"/>
                                      </p:to>
                                    </p:set>
                                    <p:anim calcmode="lin" valueType="num">
                                      <p:cBhvr>
                                        <p:cTn id="43" dur="500" fill="hold"/>
                                        <p:tgtEl>
                                          <p:spTgt spid="23560"/>
                                        </p:tgtEl>
                                        <p:attrNameLst>
                                          <p:attrName>ppt_x</p:attrName>
                                        </p:attrNameLst>
                                      </p:cBhvr>
                                      <p:tavLst>
                                        <p:tav tm="0">
                                          <p:val>
                                            <p:strVal val="#ppt_x-#ppt_w/2"/>
                                          </p:val>
                                        </p:tav>
                                        <p:tav tm="100000">
                                          <p:val>
                                            <p:strVal val="#ppt_x"/>
                                          </p:val>
                                        </p:tav>
                                      </p:tavLst>
                                    </p:anim>
                                    <p:anim calcmode="lin" valueType="num">
                                      <p:cBhvr>
                                        <p:cTn id="44" dur="500" fill="hold"/>
                                        <p:tgtEl>
                                          <p:spTgt spid="23560"/>
                                        </p:tgtEl>
                                        <p:attrNameLst>
                                          <p:attrName>ppt_y</p:attrName>
                                        </p:attrNameLst>
                                      </p:cBhvr>
                                      <p:tavLst>
                                        <p:tav tm="0">
                                          <p:val>
                                            <p:strVal val="#ppt_y"/>
                                          </p:val>
                                        </p:tav>
                                        <p:tav tm="100000">
                                          <p:val>
                                            <p:strVal val="#ppt_y"/>
                                          </p:val>
                                        </p:tav>
                                      </p:tavLst>
                                    </p:anim>
                                    <p:anim calcmode="lin" valueType="num">
                                      <p:cBhvr>
                                        <p:cTn id="45" dur="500" fill="hold"/>
                                        <p:tgtEl>
                                          <p:spTgt spid="23560"/>
                                        </p:tgtEl>
                                        <p:attrNameLst>
                                          <p:attrName>ppt_w</p:attrName>
                                        </p:attrNameLst>
                                      </p:cBhvr>
                                      <p:tavLst>
                                        <p:tav tm="0">
                                          <p:val>
                                            <p:fltVal val="0.000000"/>
                                          </p:val>
                                        </p:tav>
                                        <p:tav tm="100000">
                                          <p:val>
                                            <p:strVal val="#ppt_w"/>
                                          </p:val>
                                        </p:tav>
                                      </p:tavLst>
                                    </p:anim>
                                    <p:anim calcmode="lin" valueType="num">
                                      <p:cBhvr>
                                        <p:cTn id="46" dur="500" fill="hold"/>
                                        <p:tgtEl>
                                          <p:spTgt spid="23560"/>
                                        </p:tgtEl>
                                        <p:attrNameLst>
                                          <p:attrName>ppt_h</p:attrName>
                                        </p:attrNameLst>
                                      </p:cBhvr>
                                      <p:tavLst>
                                        <p:tav tm="0">
                                          <p:val>
                                            <p:strVal val="#ppt_h"/>
                                          </p:val>
                                        </p:tav>
                                        <p:tav tm="100000">
                                          <p:val>
                                            <p:strVal val="#ppt_h"/>
                                          </p:val>
                                        </p:tav>
                                      </p:tavLst>
                                    </p:anim>
                                  </p:childTnLst>
                                </p:cTn>
                              </p:par>
                              <p:par>
                                <p:cTn id="47" presetID="17" presetClass="entr" presetSubtype="8" fill="hold" grpId="0" nodeType="withEffect">
                                  <p:stCondLst>
                                    <p:cond delay="0"/>
                                  </p:stCondLst>
                                  <p:childTnLst>
                                    <p:set>
                                      <p:cBhvr>
                                        <p:cTn id="48" dur="1" fill="hold">
                                          <p:stCondLst>
                                            <p:cond delay="0"/>
                                          </p:stCondLst>
                                        </p:cTn>
                                        <p:tgtEl>
                                          <p:spTgt spid="23561"/>
                                        </p:tgtEl>
                                        <p:attrNameLst>
                                          <p:attrName>style.visibility</p:attrName>
                                        </p:attrNameLst>
                                      </p:cBhvr>
                                      <p:to>
                                        <p:strVal val="visible"/>
                                      </p:to>
                                    </p:set>
                                    <p:anim calcmode="lin" valueType="num">
                                      <p:cBhvr>
                                        <p:cTn id="49" dur="500" fill="hold"/>
                                        <p:tgtEl>
                                          <p:spTgt spid="23561"/>
                                        </p:tgtEl>
                                        <p:attrNameLst>
                                          <p:attrName>ppt_x</p:attrName>
                                        </p:attrNameLst>
                                      </p:cBhvr>
                                      <p:tavLst>
                                        <p:tav tm="0">
                                          <p:val>
                                            <p:strVal val="#ppt_x-#ppt_w/2"/>
                                          </p:val>
                                        </p:tav>
                                        <p:tav tm="100000">
                                          <p:val>
                                            <p:strVal val="#ppt_x"/>
                                          </p:val>
                                        </p:tav>
                                      </p:tavLst>
                                    </p:anim>
                                    <p:anim calcmode="lin" valueType="num">
                                      <p:cBhvr>
                                        <p:cTn id="50" dur="500" fill="hold"/>
                                        <p:tgtEl>
                                          <p:spTgt spid="23561"/>
                                        </p:tgtEl>
                                        <p:attrNameLst>
                                          <p:attrName>ppt_y</p:attrName>
                                        </p:attrNameLst>
                                      </p:cBhvr>
                                      <p:tavLst>
                                        <p:tav tm="0">
                                          <p:val>
                                            <p:strVal val="#ppt_y"/>
                                          </p:val>
                                        </p:tav>
                                        <p:tav tm="100000">
                                          <p:val>
                                            <p:strVal val="#ppt_y"/>
                                          </p:val>
                                        </p:tav>
                                      </p:tavLst>
                                    </p:anim>
                                    <p:anim calcmode="lin" valueType="num">
                                      <p:cBhvr>
                                        <p:cTn id="51" dur="500" fill="hold"/>
                                        <p:tgtEl>
                                          <p:spTgt spid="23561"/>
                                        </p:tgtEl>
                                        <p:attrNameLst>
                                          <p:attrName>ppt_w</p:attrName>
                                        </p:attrNameLst>
                                      </p:cBhvr>
                                      <p:tavLst>
                                        <p:tav tm="0">
                                          <p:val>
                                            <p:fltVal val="0.000000"/>
                                          </p:val>
                                        </p:tav>
                                        <p:tav tm="100000">
                                          <p:val>
                                            <p:strVal val="#ppt_w"/>
                                          </p:val>
                                        </p:tav>
                                      </p:tavLst>
                                    </p:anim>
                                    <p:anim calcmode="lin" valueType="num">
                                      <p:cBhvr>
                                        <p:cTn id="52" dur="500" fill="hold"/>
                                        <p:tgtEl>
                                          <p:spTgt spid="23561"/>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23562"/>
                                        </p:tgtEl>
                                        <p:attrNameLst>
                                          <p:attrName>style.visibility</p:attrName>
                                        </p:attrNameLst>
                                      </p:cBhvr>
                                      <p:to>
                                        <p:strVal val="visible"/>
                                      </p:to>
                                    </p:set>
                                    <p:anim calcmode="lin" valueType="num">
                                      <p:cBhvr>
                                        <p:cTn id="55" dur="500" fill="hold"/>
                                        <p:tgtEl>
                                          <p:spTgt spid="23562"/>
                                        </p:tgtEl>
                                        <p:attrNameLst>
                                          <p:attrName>ppt_x</p:attrName>
                                        </p:attrNameLst>
                                      </p:cBhvr>
                                      <p:tavLst>
                                        <p:tav tm="0">
                                          <p:val>
                                            <p:strVal val="#ppt_x-#ppt_w/2"/>
                                          </p:val>
                                        </p:tav>
                                        <p:tav tm="100000">
                                          <p:val>
                                            <p:strVal val="#ppt_x"/>
                                          </p:val>
                                        </p:tav>
                                      </p:tavLst>
                                    </p:anim>
                                    <p:anim calcmode="lin" valueType="num">
                                      <p:cBhvr>
                                        <p:cTn id="56" dur="500" fill="hold"/>
                                        <p:tgtEl>
                                          <p:spTgt spid="23562"/>
                                        </p:tgtEl>
                                        <p:attrNameLst>
                                          <p:attrName>ppt_y</p:attrName>
                                        </p:attrNameLst>
                                      </p:cBhvr>
                                      <p:tavLst>
                                        <p:tav tm="0">
                                          <p:val>
                                            <p:strVal val="#ppt_y"/>
                                          </p:val>
                                        </p:tav>
                                        <p:tav tm="100000">
                                          <p:val>
                                            <p:strVal val="#ppt_y"/>
                                          </p:val>
                                        </p:tav>
                                      </p:tavLst>
                                    </p:anim>
                                    <p:anim calcmode="lin" valueType="num">
                                      <p:cBhvr>
                                        <p:cTn id="57" dur="500" fill="hold"/>
                                        <p:tgtEl>
                                          <p:spTgt spid="23562"/>
                                        </p:tgtEl>
                                        <p:attrNameLst>
                                          <p:attrName>ppt_w</p:attrName>
                                        </p:attrNameLst>
                                      </p:cBhvr>
                                      <p:tavLst>
                                        <p:tav tm="0">
                                          <p:val>
                                            <p:fltVal val="0.000000"/>
                                          </p:val>
                                        </p:tav>
                                        <p:tav tm="100000">
                                          <p:val>
                                            <p:strVal val="#ppt_w"/>
                                          </p:val>
                                        </p:tav>
                                      </p:tavLst>
                                    </p:anim>
                                    <p:anim calcmode="lin" valueType="num">
                                      <p:cBhvr>
                                        <p:cTn id="58" dur="500" fill="hold"/>
                                        <p:tgtEl>
                                          <p:spTgt spid="23562"/>
                                        </p:tgtEl>
                                        <p:attrNameLst>
                                          <p:attrName>ppt_h</p:attrName>
                                        </p:attrNameLst>
                                      </p:cBhvr>
                                      <p:tavLst>
                                        <p:tav tm="0">
                                          <p:val>
                                            <p:strVal val="#ppt_h"/>
                                          </p:val>
                                        </p:tav>
                                        <p:tav tm="100000">
                                          <p:val>
                                            <p:strVal val="#ppt_h"/>
                                          </p:val>
                                        </p:tav>
                                      </p:tavLst>
                                    </p:anim>
                                  </p:childTnLst>
                                </p:cTn>
                              </p:par>
                              <p:par>
                                <p:cTn id="59" presetID="17" presetClass="entr" presetSubtype="8" fill="hold" grpId="0" nodeType="withEffect">
                                  <p:stCondLst>
                                    <p:cond delay="0"/>
                                  </p:stCondLst>
                                  <p:childTnLst>
                                    <p:set>
                                      <p:cBhvr>
                                        <p:cTn id="60" dur="1" fill="hold">
                                          <p:stCondLst>
                                            <p:cond delay="0"/>
                                          </p:stCondLst>
                                        </p:cTn>
                                        <p:tgtEl>
                                          <p:spTgt spid="23563"/>
                                        </p:tgtEl>
                                        <p:attrNameLst>
                                          <p:attrName>style.visibility</p:attrName>
                                        </p:attrNameLst>
                                      </p:cBhvr>
                                      <p:to>
                                        <p:strVal val="visible"/>
                                      </p:to>
                                    </p:set>
                                    <p:anim calcmode="lin" valueType="num">
                                      <p:cBhvr>
                                        <p:cTn id="61" dur="500" fill="hold"/>
                                        <p:tgtEl>
                                          <p:spTgt spid="23563"/>
                                        </p:tgtEl>
                                        <p:attrNameLst>
                                          <p:attrName>ppt_x</p:attrName>
                                        </p:attrNameLst>
                                      </p:cBhvr>
                                      <p:tavLst>
                                        <p:tav tm="0">
                                          <p:val>
                                            <p:strVal val="#ppt_x-#ppt_w/2"/>
                                          </p:val>
                                        </p:tav>
                                        <p:tav tm="100000">
                                          <p:val>
                                            <p:strVal val="#ppt_x"/>
                                          </p:val>
                                        </p:tav>
                                      </p:tavLst>
                                    </p:anim>
                                    <p:anim calcmode="lin" valueType="num">
                                      <p:cBhvr>
                                        <p:cTn id="62" dur="500" fill="hold"/>
                                        <p:tgtEl>
                                          <p:spTgt spid="23563"/>
                                        </p:tgtEl>
                                        <p:attrNameLst>
                                          <p:attrName>ppt_y</p:attrName>
                                        </p:attrNameLst>
                                      </p:cBhvr>
                                      <p:tavLst>
                                        <p:tav tm="0">
                                          <p:val>
                                            <p:strVal val="#ppt_y"/>
                                          </p:val>
                                        </p:tav>
                                        <p:tav tm="100000">
                                          <p:val>
                                            <p:strVal val="#ppt_y"/>
                                          </p:val>
                                        </p:tav>
                                      </p:tavLst>
                                    </p:anim>
                                    <p:anim calcmode="lin" valueType="num">
                                      <p:cBhvr>
                                        <p:cTn id="63" dur="500" fill="hold"/>
                                        <p:tgtEl>
                                          <p:spTgt spid="23563"/>
                                        </p:tgtEl>
                                        <p:attrNameLst>
                                          <p:attrName>ppt_w</p:attrName>
                                        </p:attrNameLst>
                                      </p:cBhvr>
                                      <p:tavLst>
                                        <p:tav tm="0">
                                          <p:val>
                                            <p:fltVal val="0.000000"/>
                                          </p:val>
                                        </p:tav>
                                        <p:tav tm="100000">
                                          <p:val>
                                            <p:strVal val="#ppt_w"/>
                                          </p:val>
                                        </p:tav>
                                      </p:tavLst>
                                    </p:anim>
                                    <p:anim calcmode="lin" valueType="num">
                                      <p:cBhvr>
                                        <p:cTn id="64" dur="500" fill="hold"/>
                                        <p:tgtEl>
                                          <p:spTgt spid="23563"/>
                                        </p:tgtEl>
                                        <p:attrNameLst>
                                          <p:attrName>ppt_h</p:attrName>
                                        </p:attrNameLst>
                                      </p:cBhvr>
                                      <p:tavLst>
                                        <p:tav tm="0">
                                          <p:val>
                                            <p:strVal val="#ppt_h"/>
                                          </p:val>
                                        </p:tav>
                                        <p:tav tm="100000">
                                          <p:val>
                                            <p:strVal val="#ppt_h"/>
                                          </p:val>
                                        </p:tav>
                                      </p:tavLst>
                                    </p:anim>
                                  </p:childTnLst>
                                </p:cTn>
                              </p:par>
                              <p:par>
                                <p:cTn id="65" presetID="17" presetClass="entr" presetSubtype="8" fill="hold" grpId="0" nodeType="withEffect">
                                  <p:stCondLst>
                                    <p:cond delay="0"/>
                                  </p:stCondLst>
                                  <p:childTnLst>
                                    <p:set>
                                      <p:cBhvr>
                                        <p:cTn id="66" dur="1" fill="hold">
                                          <p:stCondLst>
                                            <p:cond delay="0"/>
                                          </p:stCondLst>
                                        </p:cTn>
                                        <p:tgtEl>
                                          <p:spTgt spid="23565">
                                            <p:txEl>
                                              <p:charRg st="0" end="20"/>
                                            </p:txEl>
                                          </p:spTgt>
                                        </p:tgtEl>
                                        <p:attrNameLst>
                                          <p:attrName>style.visibility</p:attrName>
                                        </p:attrNameLst>
                                      </p:cBhvr>
                                      <p:to>
                                        <p:strVal val="visible"/>
                                      </p:to>
                                    </p:set>
                                    <p:anim calcmode="lin" valueType="num">
                                      <p:cBhvr>
                                        <p:cTn id="67" dur="500" fill="hold"/>
                                        <p:tgtEl>
                                          <p:spTgt spid="23565">
                                            <p:txEl>
                                              <p:charRg st="0" end="20"/>
                                            </p:txEl>
                                          </p:spTgt>
                                        </p:tgtEl>
                                        <p:attrNameLst>
                                          <p:attrName>ppt_x</p:attrName>
                                        </p:attrNameLst>
                                      </p:cBhvr>
                                      <p:tavLst>
                                        <p:tav tm="0">
                                          <p:val>
                                            <p:strVal val="#ppt_x-#ppt_w/2"/>
                                          </p:val>
                                        </p:tav>
                                        <p:tav tm="100000">
                                          <p:val>
                                            <p:strVal val="#ppt_x"/>
                                          </p:val>
                                        </p:tav>
                                      </p:tavLst>
                                    </p:anim>
                                    <p:anim calcmode="lin" valueType="num">
                                      <p:cBhvr>
                                        <p:cTn id="68" dur="500" fill="hold"/>
                                        <p:tgtEl>
                                          <p:spTgt spid="23565">
                                            <p:txEl>
                                              <p:charRg st="0" end="20"/>
                                            </p:txEl>
                                          </p:spTgt>
                                        </p:tgtEl>
                                        <p:attrNameLst>
                                          <p:attrName>ppt_y</p:attrName>
                                        </p:attrNameLst>
                                      </p:cBhvr>
                                      <p:tavLst>
                                        <p:tav tm="0">
                                          <p:val>
                                            <p:strVal val="#ppt_y"/>
                                          </p:val>
                                        </p:tav>
                                        <p:tav tm="100000">
                                          <p:val>
                                            <p:strVal val="#ppt_y"/>
                                          </p:val>
                                        </p:tav>
                                      </p:tavLst>
                                    </p:anim>
                                    <p:anim calcmode="lin" valueType="num">
                                      <p:cBhvr>
                                        <p:cTn id="69" dur="500" fill="hold"/>
                                        <p:tgtEl>
                                          <p:spTgt spid="23565">
                                            <p:txEl>
                                              <p:charRg st="0" end="20"/>
                                            </p:txEl>
                                          </p:spTgt>
                                        </p:tgtEl>
                                        <p:attrNameLst>
                                          <p:attrName>ppt_w</p:attrName>
                                        </p:attrNameLst>
                                      </p:cBhvr>
                                      <p:tavLst>
                                        <p:tav tm="0">
                                          <p:val>
                                            <p:fltVal val="0.000000"/>
                                          </p:val>
                                        </p:tav>
                                        <p:tav tm="100000">
                                          <p:val>
                                            <p:strVal val="#ppt_w"/>
                                          </p:val>
                                        </p:tav>
                                      </p:tavLst>
                                    </p:anim>
                                    <p:anim calcmode="lin" valueType="num">
                                      <p:cBhvr>
                                        <p:cTn id="70" dur="500" fill="hold"/>
                                        <p:tgtEl>
                                          <p:spTgt spid="23565">
                                            <p:txEl>
                                              <p:charRg st="0" end="20"/>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3565">
                                            <p:txEl>
                                              <p:charRg st="20" end="39"/>
                                            </p:txEl>
                                          </p:spTgt>
                                        </p:tgtEl>
                                        <p:attrNameLst>
                                          <p:attrName>style.visibility</p:attrName>
                                        </p:attrNameLst>
                                      </p:cBhvr>
                                      <p:to>
                                        <p:strVal val="visible"/>
                                      </p:to>
                                    </p:set>
                                    <p:anim calcmode="lin" valueType="num">
                                      <p:cBhvr>
                                        <p:cTn id="75" dur="500" fill="hold"/>
                                        <p:tgtEl>
                                          <p:spTgt spid="23565">
                                            <p:txEl>
                                              <p:charRg st="20" end="39"/>
                                            </p:txEl>
                                          </p:spTgt>
                                        </p:tgtEl>
                                        <p:attrNameLst>
                                          <p:attrName>ppt_x</p:attrName>
                                        </p:attrNameLst>
                                      </p:cBhvr>
                                      <p:tavLst>
                                        <p:tav tm="0">
                                          <p:val>
                                            <p:strVal val="#ppt_x-#ppt_w/2"/>
                                          </p:val>
                                        </p:tav>
                                        <p:tav tm="100000">
                                          <p:val>
                                            <p:strVal val="#ppt_x"/>
                                          </p:val>
                                        </p:tav>
                                      </p:tavLst>
                                    </p:anim>
                                    <p:anim calcmode="lin" valueType="num">
                                      <p:cBhvr>
                                        <p:cTn id="76" dur="500" fill="hold"/>
                                        <p:tgtEl>
                                          <p:spTgt spid="23565">
                                            <p:txEl>
                                              <p:charRg st="20" end="39"/>
                                            </p:txEl>
                                          </p:spTgt>
                                        </p:tgtEl>
                                        <p:attrNameLst>
                                          <p:attrName>ppt_y</p:attrName>
                                        </p:attrNameLst>
                                      </p:cBhvr>
                                      <p:tavLst>
                                        <p:tav tm="0">
                                          <p:val>
                                            <p:strVal val="#ppt_y"/>
                                          </p:val>
                                        </p:tav>
                                        <p:tav tm="100000">
                                          <p:val>
                                            <p:strVal val="#ppt_y"/>
                                          </p:val>
                                        </p:tav>
                                      </p:tavLst>
                                    </p:anim>
                                    <p:anim calcmode="lin" valueType="num">
                                      <p:cBhvr>
                                        <p:cTn id="77" dur="500" fill="hold"/>
                                        <p:tgtEl>
                                          <p:spTgt spid="23565">
                                            <p:txEl>
                                              <p:charRg st="20" end="39"/>
                                            </p:txEl>
                                          </p:spTgt>
                                        </p:tgtEl>
                                        <p:attrNameLst>
                                          <p:attrName>ppt_w</p:attrName>
                                        </p:attrNameLst>
                                      </p:cBhvr>
                                      <p:tavLst>
                                        <p:tav tm="0">
                                          <p:val>
                                            <p:fltVal val="0.000000"/>
                                          </p:val>
                                        </p:tav>
                                        <p:tav tm="100000">
                                          <p:val>
                                            <p:strVal val="#ppt_w"/>
                                          </p:val>
                                        </p:tav>
                                      </p:tavLst>
                                    </p:anim>
                                    <p:anim calcmode="lin" valueType="num">
                                      <p:cBhvr>
                                        <p:cTn id="78" dur="500" fill="hold"/>
                                        <p:tgtEl>
                                          <p:spTgt spid="23565">
                                            <p:txEl>
                                              <p:charRg st="20" end="39"/>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23565">
                                            <p:txEl>
                                              <p:charRg st="39" end="55"/>
                                            </p:txEl>
                                          </p:spTgt>
                                        </p:tgtEl>
                                        <p:attrNameLst>
                                          <p:attrName>style.visibility</p:attrName>
                                        </p:attrNameLst>
                                      </p:cBhvr>
                                      <p:to>
                                        <p:strVal val="visible"/>
                                      </p:to>
                                    </p:set>
                                    <p:anim calcmode="lin" valueType="num">
                                      <p:cBhvr>
                                        <p:cTn id="83" dur="500" fill="hold"/>
                                        <p:tgtEl>
                                          <p:spTgt spid="23565">
                                            <p:txEl>
                                              <p:charRg st="39" end="55"/>
                                            </p:txEl>
                                          </p:spTgt>
                                        </p:tgtEl>
                                        <p:attrNameLst>
                                          <p:attrName>ppt_x</p:attrName>
                                        </p:attrNameLst>
                                      </p:cBhvr>
                                      <p:tavLst>
                                        <p:tav tm="0">
                                          <p:val>
                                            <p:strVal val="#ppt_x-#ppt_w/2"/>
                                          </p:val>
                                        </p:tav>
                                        <p:tav tm="100000">
                                          <p:val>
                                            <p:strVal val="#ppt_x"/>
                                          </p:val>
                                        </p:tav>
                                      </p:tavLst>
                                    </p:anim>
                                    <p:anim calcmode="lin" valueType="num">
                                      <p:cBhvr>
                                        <p:cTn id="84" dur="500" fill="hold"/>
                                        <p:tgtEl>
                                          <p:spTgt spid="23565">
                                            <p:txEl>
                                              <p:charRg st="39" end="55"/>
                                            </p:txEl>
                                          </p:spTgt>
                                        </p:tgtEl>
                                        <p:attrNameLst>
                                          <p:attrName>ppt_y</p:attrName>
                                        </p:attrNameLst>
                                      </p:cBhvr>
                                      <p:tavLst>
                                        <p:tav tm="0">
                                          <p:val>
                                            <p:strVal val="#ppt_y"/>
                                          </p:val>
                                        </p:tav>
                                        <p:tav tm="100000">
                                          <p:val>
                                            <p:strVal val="#ppt_y"/>
                                          </p:val>
                                        </p:tav>
                                      </p:tavLst>
                                    </p:anim>
                                    <p:anim calcmode="lin" valueType="num">
                                      <p:cBhvr>
                                        <p:cTn id="85" dur="500" fill="hold"/>
                                        <p:tgtEl>
                                          <p:spTgt spid="23565">
                                            <p:txEl>
                                              <p:charRg st="39" end="55"/>
                                            </p:txEl>
                                          </p:spTgt>
                                        </p:tgtEl>
                                        <p:attrNameLst>
                                          <p:attrName>ppt_w</p:attrName>
                                        </p:attrNameLst>
                                      </p:cBhvr>
                                      <p:tavLst>
                                        <p:tav tm="0">
                                          <p:val>
                                            <p:fltVal val="0.000000"/>
                                          </p:val>
                                        </p:tav>
                                        <p:tav tm="100000">
                                          <p:val>
                                            <p:strVal val="#ppt_w"/>
                                          </p:val>
                                        </p:tav>
                                      </p:tavLst>
                                    </p:anim>
                                    <p:anim calcmode="lin" valueType="num">
                                      <p:cBhvr>
                                        <p:cTn id="86" dur="500" fill="hold"/>
                                        <p:tgtEl>
                                          <p:spTgt spid="23565">
                                            <p:txEl>
                                              <p:charRg st="39" end="55"/>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8" fill="hold" grpId="0" nodeType="clickEffect">
                                  <p:stCondLst>
                                    <p:cond delay="0"/>
                                  </p:stCondLst>
                                  <p:childTnLst>
                                    <p:set>
                                      <p:cBhvr>
                                        <p:cTn id="90" dur="1" fill="hold">
                                          <p:stCondLst>
                                            <p:cond delay="0"/>
                                          </p:stCondLst>
                                        </p:cTn>
                                        <p:tgtEl>
                                          <p:spTgt spid="23565">
                                            <p:txEl>
                                              <p:charRg st="55" end="66"/>
                                            </p:txEl>
                                          </p:spTgt>
                                        </p:tgtEl>
                                        <p:attrNameLst>
                                          <p:attrName>style.visibility</p:attrName>
                                        </p:attrNameLst>
                                      </p:cBhvr>
                                      <p:to>
                                        <p:strVal val="visible"/>
                                      </p:to>
                                    </p:set>
                                    <p:anim calcmode="lin" valueType="num">
                                      <p:cBhvr>
                                        <p:cTn id="91" dur="500" fill="hold"/>
                                        <p:tgtEl>
                                          <p:spTgt spid="23565">
                                            <p:txEl>
                                              <p:charRg st="55" end="66"/>
                                            </p:txEl>
                                          </p:spTgt>
                                        </p:tgtEl>
                                        <p:attrNameLst>
                                          <p:attrName>ppt_x</p:attrName>
                                        </p:attrNameLst>
                                      </p:cBhvr>
                                      <p:tavLst>
                                        <p:tav tm="0">
                                          <p:val>
                                            <p:strVal val="#ppt_x-#ppt_w/2"/>
                                          </p:val>
                                        </p:tav>
                                        <p:tav tm="100000">
                                          <p:val>
                                            <p:strVal val="#ppt_x"/>
                                          </p:val>
                                        </p:tav>
                                      </p:tavLst>
                                    </p:anim>
                                    <p:anim calcmode="lin" valueType="num">
                                      <p:cBhvr>
                                        <p:cTn id="92" dur="500" fill="hold"/>
                                        <p:tgtEl>
                                          <p:spTgt spid="23565">
                                            <p:txEl>
                                              <p:charRg st="55" end="66"/>
                                            </p:txEl>
                                          </p:spTgt>
                                        </p:tgtEl>
                                        <p:attrNameLst>
                                          <p:attrName>ppt_y</p:attrName>
                                        </p:attrNameLst>
                                      </p:cBhvr>
                                      <p:tavLst>
                                        <p:tav tm="0">
                                          <p:val>
                                            <p:strVal val="#ppt_y"/>
                                          </p:val>
                                        </p:tav>
                                        <p:tav tm="100000">
                                          <p:val>
                                            <p:strVal val="#ppt_y"/>
                                          </p:val>
                                        </p:tav>
                                      </p:tavLst>
                                    </p:anim>
                                    <p:anim calcmode="lin" valueType="num">
                                      <p:cBhvr>
                                        <p:cTn id="93" dur="500" fill="hold"/>
                                        <p:tgtEl>
                                          <p:spTgt spid="23565">
                                            <p:txEl>
                                              <p:charRg st="55" end="66"/>
                                            </p:txEl>
                                          </p:spTgt>
                                        </p:tgtEl>
                                        <p:attrNameLst>
                                          <p:attrName>ppt_w</p:attrName>
                                        </p:attrNameLst>
                                      </p:cBhvr>
                                      <p:tavLst>
                                        <p:tav tm="0">
                                          <p:val>
                                            <p:fltVal val="0.000000"/>
                                          </p:val>
                                        </p:tav>
                                        <p:tav tm="100000">
                                          <p:val>
                                            <p:strVal val="#ppt_w"/>
                                          </p:val>
                                        </p:tav>
                                      </p:tavLst>
                                    </p:anim>
                                    <p:anim calcmode="lin" valueType="num">
                                      <p:cBhvr>
                                        <p:cTn id="94" dur="500" fill="hold"/>
                                        <p:tgtEl>
                                          <p:spTgt spid="23565">
                                            <p:txEl>
                                              <p:charRg st="55" end="66"/>
                                            </p:txEl>
                                          </p:spTgt>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7" presetClass="entr" presetSubtype="8" fill="hold" grpId="0" nodeType="clickEffect">
                                  <p:stCondLst>
                                    <p:cond delay="0"/>
                                  </p:stCondLst>
                                  <p:childTnLst>
                                    <p:set>
                                      <p:cBhvr>
                                        <p:cTn id="98" dur="1" fill="hold">
                                          <p:stCondLst>
                                            <p:cond delay="0"/>
                                          </p:stCondLst>
                                        </p:cTn>
                                        <p:tgtEl>
                                          <p:spTgt spid="23565">
                                            <p:txEl>
                                              <p:charRg st="66" end="84"/>
                                            </p:txEl>
                                          </p:spTgt>
                                        </p:tgtEl>
                                        <p:attrNameLst>
                                          <p:attrName>style.visibility</p:attrName>
                                        </p:attrNameLst>
                                      </p:cBhvr>
                                      <p:to>
                                        <p:strVal val="visible"/>
                                      </p:to>
                                    </p:set>
                                    <p:anim calcmode="lin" valueType="num">
                                      <p:cBhvr>
                                        <p:cTn id="99" dur="500" fill="hold"/>
                                        <p:tgtEl>
                                          <p:spTgt spid="23565">
                                            <p:txEl>
                                              <p:charRg st="66" end="84"/>
                                            </p:txEl>
                                          </p:spTgt>
                                        </p:tgtEl>
                                        <p:attrNameLst>
                                          <p:attrName>ppt_x</p:attrName>
                                        </p:attrNameLst>
                                      </p:cBhvr>
                                      <p:tavLst>
                                        <p:tav tm="0">
                                          <p:val>
                                            <p:strVal val="#ppt_x-#ppt_w/2"/>
                                          </p:val>
                                        </p:tav>
                                        <p:tav tm="100000">
                                          <p:val>
                                            <p:strVal val="#ppt_x"/>
                                          </p:val>
                                        </p:tav>
                                      </p:tavLst>
                                    </p:anim>
                                    <p:anim calcmode="lin" valueType="num">
                                      <p:cBhvr>
                                        <p:cTn id="100" dur="500" fill="hold"/>
                                        <p:tgtEl>
                                          <p:spTgt spid="23565">
                                            <p:txEl>
                                              <p:charRg st="66" end="84"/>
                                            </p:txEl>
                                          </p:spTgt>
                                        </p:tgtEl>
                                        <p:attrNameLst>
                                          <p:attrName>ppt_y</p:attrName>
                                        </p:attrNameLst>
                                      </p:cBhvr>
                                      <p:tavLst>
                                        <p:tav tm="0">
                                          <p:val>
                                            <p:strVal val="#ppt_y"/>
                                          </p:val>
                                        </p:tav>
                                        <p:tav tm="100000">
                                          <p:val>
                                            <p:strVal val="#ppt_y"/>
                                          </p:val>
                                        </p:tav>
                                      </p:tavLst>
                                    </p:anim>
                                    <p:anim calcmode="lin" valueType="num">
                                      <p:cBhvr>
                                        <p:cTn id="101" dur="500" fill="hold"/>
                                        <p:tgtEl>
                                          <p:spTgt spid="23565">
                                            <p:txEl>
                                              <p:charRg st="66" end="84"/>
                                            </p:txEl>
                                          </p:spTgt>
                                        </p:tgtEl>
                                        <p:attrNameLst>
                                          <p:attrName>ppt_w</p:attrName>
                                        </p:attrNameLst>
                                      </p:cBhvr>
                                      <p:tavLst>
                                        <p:tav tm="0">
                                          <p:val>
                                            <p:fltVal val="0.000000"/>
                                          </p:val>
                                        </p:tav>
                                        <p:tav tm="100000">
                                          <p:val>
                                            <p:strVal val="#ppt_w"/>
                                          </p:val>
                                        </p:tav>
                                      </p:tavLst>
                                    </p:anim>
                                    <p:anim calcmode="lin" valueType="num">
                                      <p:cBhvr>
                                        <p:cTn id="102" dur="500" fill="hold"/>
                                        <p:tgtEl>
                                          <p:spTgt spid="23565">
                                            <p:txEl>
                                              <p:charRg st="66" end="84"/>
                                            </p:txEl>
                                          </p:spTgt>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8" fill="hold" grpId="0" nodeType="clickEffect">
                                  <p:stCondLst>
                                    <p:cond delay="0"/>
                                  </p:stCondLst>
                                  <p:childTnLst>
                                    <p:set>
                                      <p:cBhvr>
                                        <p:cTn id="106" dur="1" fill="hold">
                                          <p:stCondLst>
                                            <p:cond delay="0"/>
                                          </p:stCondLst>
                                        </p:cTn>
                                        <p:tgtEl>
                                          <p:spTgt spid="23565">
                                            <p:txEl>
                                              <p:charRg st="84" end="93"/>
                                            </p:txEl>
                                          </p:spTgt>
                                        </p:tgtEl>
                                        <p:attrNameLst>
                                          <p:attrName>style.visibility</p:attrName>
                                        </p:attrNameLst>
                                      </p:cBhvr>
                                      <p:to>
                                        <p:strVal val="visible"/>
                                      </p:to>
                                    </p:set>
                                    <p:anim calcmode="lin" valueType="num">
                                      <p:cBhvr>
                                        <p:cTn id="107" dur="500" fill="hold"/>
                                        <p:tgtEl>
                                          <p:spTgt spid="23565">
                                            <p:txEl>
                                              <p:charRg st="84" end="93"/>
                                            </p:txEl>
                                          </p:spTgt>
                                        </p:tgtEl>
                                        <p:attrNameLst>
                                          <p:attrName>ppt_x</p:attrName>
                                        </p:attrNameLst>
                                      </p:cBhvr>
                                      <p:tavLst>
                                        <p:tav tm="0">
                                          <p:val>
                                            <p:strVal val="#ppt_x-#ppt_w/2"/>
                                          </p:val>
                                        </p:tav>
                                        <p:tav tm="100000">
                                          <p:val>
                                            <p:strVal val="#ppt_x"/>
                                          </p:val>
                                        </p:tav>
                                      </p:tavLst>
                                    </p:anim>
                                    <p:anim calcmode="lin" valueType="num">
                                      <p:cBhvr>
                                        <p:cTn id="108" dur="500" fill="hold"/>
                                        <p:tgtEl>
                                          <p:spTgt spid="23565">
                                            <p:txEl>
                                              <p:charRg st="84" end="93"/>
                                            </p:txEl>
                                          </p:spTgt>
                                        </p:tgtEl>
                                        <p:attrNameLst>
                                          <p:attrName>ppt_y</p:attrName>
                                        </p:attrNameLst>
                                      </p:cBhvr>
                                      <p:tavLst>
                                        <p:tav tm="0">
                                          <p:val>
                                            <p:strVal val="#ppt_y"/>
                                          </p:val>
                                        </p:tav>
                                        <p:tav tm="100000">
                                          <p:val>
                                            <p:strVal val="#ppt_y"/>
                                          </p:val>
                                        </p:tav>
                                      </p:tavLst>
                                    </p:anim>
                                    <p:anim calcmode="lin" valueType="num">
                                      <p:cBhvr>
                                        <p:cTn id="109" dur="500" fill="hold"/>
                                        <p:tgtEl>
                                          <p:spTgt spid="23565">
                                            <p:txEl>
                                              <p:charRg st="84" end="93"/>
                                            </p:txEl>
                                          </p:spTgt>
                                        </p:tgtEl>
                                        <p:attrNameLst>
                                          <p:attrName>ppt_w</p:attrName>
                                        </p:attrNameLst>
                                      </p:cBhvr>
                                      <p:tavLst>
                                        <p:tav tm="0">
                                          <p:val>
                                            <p:fltVal val="0.000000"/>
                                          </p:val>
                                        </p:tav>
                                        <p:tav tm="100000">
                                          <p:val>
                                            <p:strVal val="#ppt_w"/>
                                          </p:val>
                                        </p:tav>
                                      </p:tavLst>
                                    </p:anim>
                                    <p:anim calcmode="lin" valueType="num">
                                      <p:cBhvr>
                                        <p:cTn id="110" dur="500" fill="hold"/>
                                        <p:tgtEl>
                                          <p:spTgt spid="23565">
                                            <p:txEl>
                                              <p:charRg st="84" end="93"/>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3565">
                                            <p:txEl>
                                              <p:charRg st="93" end="102"/>
                                            </p:txEl>
                                          </p:spTgt>
                                        </p:tgtEl>
                                        <p:attrNameLst>
                                          <p:attrName>style.visibility</p:attrName>
                                        </p:attrNameLst>
                                      </p:cBhvr>
                                      <p:to>
                                        <p:strVal val="visible"/>
                                      </p:to>
                                    </p:set>
                                    <p:anim calcmode="lin" valueType="num">
                                      <p:cBhvr>
                                        <p:cTn id="115" dur="500" fill="hold"/>
                                        <p:tgtEl>
                                          <p:spTgt spid="23565">
                                            <p:txEl>
                                              <p:charRg st="93" end="102"/>
                                            </p:txEl>
                                          </p:spTgt>
                                        </p:tgtEl>
                                        <p:attrNameLst>
                                          <p:attrName>ppt_x</p:attrName>
                                        </p:attrNameLst>
                                      </p:cBhvr>
                                      <p:tavLst>
                                        <p:tav tm="0">
                                          <p:val>
                                            <p:strVal val="#ppt_x-#ppt_w/2"/>
                                          </p:val>
                                        </p:tav>
                                        <p:tav tm="100000">
                                          <p:val>
                                            <p:strVal val="#ppt_x"/>
                                          </p:val>
                                        </p:tav>
                                      </p:tavLst>
                                    </p:anim>
                                    <p:anim calcmode="lin" valueType="num">
                                      <p:cBhvr>
                                        <p:cTn id="116" dur="500" fill="hold"/>
                                        <p:tgtEl>
                                          <p:spTgt spid="23565">
                                            <p:txEl>
                                              <p:charRg st="93" end="102"/>
                                            </p:txEl>
                                          </p:spTgt>
                                        </p:tgtEl>
                                        <p:attrNameLst>
                                          <p:attrName>ppt_y</p:attrName>
                                        </p:attrNameLst>
                                      </p:cBhvr>
                                      <p:tavLst>
                                        <p:tav tm="0">
                                          <p:val>
                                            <p:strVal val="#ppt_y"/>
                                          </p:val>
                                        </p:tav>
                                        <p:tav tm="100000">
                                          <p:val>
                                            <p:strVal val="#ppt_y"/>
                                          </p:val>
                                        </p:tav>
                                      </p:tavLst>
                                    </p:anim>
                                    <p:anim calcmode="lin" valueType="num">
                                      <p:cBhvr>
                                        <p:cTn id="117" dur="500" fill="hold"/>
                                        <p:tgtEl>
                                          <p:spTgt spid="23565">
                                            <p:txEl>
                                              <p:charRg st="93" end="102"/>
                                            </p:txEl>
                                          </p:spTgt>
                                        </p:tgtEl>
                                        <p:attrNameLst>
                                          <p:attrName>ppt_w</p:attrName>
                                        </p:attrNameLst>
                                      </p:cBhvr>
                                      <p:tavLst>
                                        <p:tav tm="0">
                                          <p:val>
                                            <p:fltVal val="0.000000"/>
                                          </p:val>
                                        </p:tav>
                                        <p:tav tm="100000">
                                          <p:val>
                                            <p:strVal val="#ppt_w"/>
                                          </p:val>
                                        </p:tav>
                                      </p:tavLst>
                                    </p:anim>
                                    <p:anim calcmode="lin" valueType="num">
                                      <p:cBhvr>
                                        <p:cTn id="118" dur="500" fill="hold"/>
                                        <p:tgtEl>
                                          <p:spTgt spid="23565">
                                            <p:txEl>
                                              <p:charRg st="93" end="102"/>
                                            </p:txEl>
                                          </p:spTgt>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8" fill="hold" grpId="0" nodeType="clickEffect">
                                  <p:stCondLst>
                                    <p:cond delay="0"/>
                                  </p:stCondLst>
                                  <p:childTnLst>
                                    <p:set>
                                      <p:cBhvr>
                                        <p:cTn id="122" dur="1" fill="hold">
                                          <p:stCondLst>
                                            <p:cond delay="0"/>
                                          </p:stCondLst>
                                        </p:cTn>
                                        <p:tgtEl>
                                          <p:spTgt spid="23565">
                                            <p:txEl>
                                              <p:charRg st="102" end="117"/>
                                            </p:txEl>
                                          </p:spTgt>
                                        </p:tgtEl>
                                        <p:attrNameLst>
                                          <p:attrName>style.visibility</p:attrName>
                                        </p:attrNameLst>
                                      </p:cBhvr>
                                      <p:to>
                                        <p:strVal val="visible"/>
                                      </p:to>
                                    </p:set>
                                    <p:anim calcmode="lin" valueType="num">
                                      <p:cBhvr>
                                        <p:cTn id="123" dur="500" fill="hold"/>
                                        <p:tgtEl>
                                          <p:spTgt spid="23565">
                                            <p:txEl>
                                              <p:charRg st="102" end="117"/>
                                            </p:txEl>
                                          </p:spTgt>
                                        </p:tgtEl>
                                        <p:attrNameLst>
                                          <p:attrName>ppt_x</p:attrName>
                                        </p:attrNameLst>
                                      </p:cBhvr>
                                      <p:tavLst>
                                        <p:tav tm="0">
                                          <p:val>
                                            <p:strVal val="#ppt_x-#ppt_w/2"/>
                                          </p:val>
                                        </p:tav>
                                        <p:tav tm="100000">
                                          <p:val>
                                            <p:strVal val="#ppt_x"/>
                                          </p:val>
                                        </p:tav>
                                      </p:tavLst>
                                    </p:anim>
                                    <p:anim calcmode="lin" valueType="num">
                                      <p:cBhvr>
                                        <p:cTn id="124" dur="500" fill="hold"/>
                                        <p:tgtEl>
                                          <p:spTgt spid="23565">
                                            <p:txEl>
                                              <p:charRg st="102" end="117"/>
                                            </p:txEl>
                                          </p:spTgt>
                                        </p:tgtEl>
                                        <p:attrNameLst>
                                          <p:attrName>ppt_y</p:attrName>
                                        </p:attrNameLst>
                                      </p:cBhvr>
                                      <p:tavLst>
                                        <p:tav tm="0">
                                          <p:val>
                                            <p:strVal val="#ppt_y"/>
                                          </p:val>
                                        </p:tav>
                                        <p:tav tm="100000">
                                          <p:val>
                                            <p:strVal val="#ppt_y"/>
                                          </p:val>
                                        </p:tav>
                                      </p:tavLst>
                                    </p:anim>
                                    <p:anim calcmode="lin" valueType="num">
                                      <p:cBhvr>
                                        <p:cTn id="125" dur="500" fill="hold"/>
                                        <p:tgtEl>
                                          <p:spTgt spid="23565">
                                            <p:txEl>
                                              <p:charRg st="102" end="117"/>
                                            </p:txEl>
                                          </p:spTgt>
                                        </p:tgtEl>
                                        <p:attrNameLst>
                                          <p:attrName>ppt_w</p:attrName>
                                        </p:attrNameLst>
                                      </p:cBhvr>
                                      <p:tavLst>
                                        <p:tav tm="0">
                                          <p:val>
                                            <p:fltVal val="0.000000"/>
                                          </p:val>
                                        </p:tav>
                                        <p:tav tm="100000">
                                          <p:val>
                                            <p:strVal val="#ppt_w"/>
                                          </p:val>
                                        </p:tav>
                                      </p:tavLst>
                                    </p:anim>
                                    <p:anim calcmode="lin" valueType="num">
                                      <p:cBhvr>
                                        <p:cTn id="126" dur="500" fill="hold"/>
                                        <p:tgtEl>
                                          <p:spTgt spid="23565">
                                            <p:txEl>
                                              <p:charRg st="102" end="117"/>
                                            </p:txEl>
                                          </p:spTgt>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8" fill="hold" grpId="0" nodeType="clickEffect">
                                  <p:stCondLst>
                                    <p:cond delay="0"/>
                                  </p:stCondLst>
                                  <p:childTnLst>
                                    <p:set>
                                      <p:cBhvr>
                                        <p:cTn id="130" dur="1" fill="hold">
                                          <p:stCondLst>
                                            <p:cond delay="0"/>
                                          </p:stCondLst>
                                        </p:cTn>
                                        <p:tgtEl>
                                          <p:spTgt spid="23565">
                                            <p:txEl>
                                              <p:charRg st="117" end="129"/>
                                            </p:txEl>
                                          </p:spTgt>
                                        </p:tgtEl>
                                        <p:attrNameLst>
                                          <p:attrName>style.visibility</p:attrName>
                                        </p:attrNameLst>
                                      </p:cBhvr>
                                      <p:to>
                                        <p:strVal val="visible"/>
                                      </p:to>
                                    </p:set>
                                    <p:anim calcmode="lin" valueType="num">
                                      <p:cBhvr>
                                        <p:cTn id="131" dur="500" fill="hold"/>
                                        <p:tgtEl>
                                          <p:spTgt spid="23565">
                                            <p:txEl>
                                              <p:charRg st="117" end="129"/>
                                            </p:txEl>
                                          </p:spTgt>
                                        </p:tgtEl>
                                        <p:attrNameLst>
                                          <p:attrName>ppt_x</p:attrName>
                                        </p:attrNameLst>
                                      </p:cBhvr>
                                      <p:tavLst>
                                        <p:tav tm="0">
                                          <p:val>
                                            <p:strVal val="#ppt_x-#ppt_w/2"/>
                                          </p:val>
                                        </p:tav>
                                        <p:tav tm="100000">
                                          <p:val>
                                            <p:strVal val="#ppt_x"/>
                                          </p:val>
                                        </p:tav>
                                      </p:tavLst>
                                    </p:anim>
                                    <p:anim calcmode="lin" valueType="num">
                                      <p:cBhvr>
                                        <p:cTn id="132" dur="500" fill="hold"/>
                                        <p:tgtEl>
                                          <p:spTgt spid="23565">
                                            <p:txEl>
                                              <p:charRg st="117" end="129"/>
                                            </p:txEl>
                                          </p:spTgt>
                                        </p:tgtEl>
                                        <p:attrNameLst>
                                          <p:attrName>ppt_y</p:attrName>
                                        </p:attrNameLst>
                                      </p:cBhvr>
                                      <p:tavLst>
                                        <p:tav tm="0">
                                          <p:val>
                                            <p:strVal val="#ppt_y"/>
                                          </p:val>
                                        </p:tav>
                                        <p:tav tm="100000">
                                          <p:val>
                                            <p:strVal val="#ppt_y"/>
                                          </p:val>
                                        </p:tav>
                                      </p:tavLst>
                                    </p:anim>
                                    <p:anim calcmode="lin" valueType="num">
                                      <p:cBhvr>
                                        <p:cTn id="133" dur="500" fill="hold"/>
                                        <p:tgtEl>
                                          <p:spTgt spid="23565">
                                            <p:txEl>
                                              <p:charRg st="117" end="129"/>
                                            </p:txEl>
                                          </p:spTgt>
                                        </p:tgtEl>
                                        <p:attrNameLst>
                                          <p:attrName>ppt_w</p:attrName>
                                        </p:attrNameLst>
                                      </p:cBhvr>
                                      <p:tavLst>
                                        <p:tav tm="0">
                                          <p:val>
                                            <p:fltVal val="0.000000"/>
                                          </p:val>
                                        </p:tav>
                                        <p:tav tm="100000">
                                          <p:val>
                                            <p:strVal val="#ppt_w"/>
                                          </p:val>
                                        </p:tav>
                                      </p:tavLst>
                                    </p:anim>
                                    <p:anim calcmode="lin" valueType="num">
                                      <p:cBhvr>
                                        <p:cTn id="134" dur="500" fill="hold"/>
                                        <p:tgtEl>
                                          <p:spTgt spid="23565">
                                            <p:txEl>
                                              <p:charRg st="117" end="129"/>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23565">
                                            <p:txEl>
                                              <p:charRg st="129" end="138"/>
                                            </p:txEl>
                                          </p:spTgt>
                                        </p:tgtEl>
                                        <p:attrNameLst>
                                          <p:attrName>style.visibility</p:attrName>
                                        </p:attrNameLst>
                                      </p:cBhvr>
                                      <p:to>
                                        <p:strVal val="visible"/>
                                      </p:to>
                                    </p:set>
                                    <p:anim calcmode="lin" valueType="num">
                                      <p:cBhvr>
                                        <p:cTn id="139" dur="500" fill="hold"/>
                                        <p:tgtEl>
                                          <p:spTgt spid="23565">
                                            <p:txEl>
                                              <p:charRg st="129" end="138"/>
                                            </p:txEl>
                                          </p:spTgt>
                                        </p:tgtEl>
                                        <p:attrNameLst>
                                          <p:attrName>ppt_x</p:attrName>
                                        </p:attrNameLst>
                                      </p:cBhvr>
                                      <p:tavLst>
                                        <p:tav tm="0">
                                          <p:val>
                                            <p:strVal val="#ppt_x-#ppt_w/2"/>
                                          </p:val>
                                        </p:tav>
                                        <p:tav tm="100000">
                                          <p:val>
                                            <p:strVal val="#ppt_x"/>
                                          </p:val>
                                        </p:tav>
                                      </p:tavLst>
                                    </p:anim>
                                    <p:anim calcmode="lin" valueType="num">
                                      <p:cBhvr>
                                        <p:cTn id="140" dur="500" fill="hold"/>
                                        <p:tgtEl>
                                          <p:spTgt spid="23565">
                                            <p:txEl>
                                              <p:charRg st="129" end="138"/>
                                            </p:txEl>
                                          </p:spTgt>
                                        </p:tgtEl>
                                        <p:attrNameLst>
                                          <p:attrName>ppt_y</p:attrName>
                                        </p:attrNameLst>
                                      </p:cBhvr>
                                      <p:tavLst>
                                        <p:tav tm="0">
                                          <p:val>
                                            <p:strVal val="#ppt_y"/>
                                          </p:val>
                                        </p:tav>
                                        <p:tav tm="100000">
                                          <p:val>
                                            <p:strVal val="#ppt_y"/>
                                          </p:val>
                                        </p:tav>
                                      </p:tavLst>
                                    </p:anim>
                                    <p:anim calcmode="lin" valueType="num">
                                      <p:cBhvr>
                                        <p:cTn id="141" dur="500" fill="hold"/>
                                        <p:tgtEl>
                                          <p:spTgt spid="23565">
                                            <p:txEl>
                                              <p:charRg st="129" end="138"/>
                                            </p:txEl>
                                          </p:spTgt>
                                        </p:tgtEl>
                                        <p:attrNameLst>
                                          <p:attrName>ppt_w</p:attrName>
                                        </p:attrNameLst>
                                      </p:cBhvr>
                                      <p:tavLst>
                                        <p:tav tm="0">
                                          <p:val>
                                            <p:fltVal val="0.000000"/>
                                          </p:val>
                                        </p:tav>
                                        <p:tav tm="100000">
                                          <p:val>
                                            <p:strVal val="#ppt_w"/>
                                          </p:val>
                                        </p:tav>
                                      </p:tavLst>
                                    </p:anim>
                                    <p:anim calcmode="lin" valueType="num">
                                      <p:cBhvr>
                                        <p:cTn id="142" dur="500" fill="hold"/>
                                        <p:tgtEl>
                                          <p:spTgt spid="23565">
                                            <p:txEl>
                                              <p:charRg st="129" end="13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animBg="1"/>
      <p:bldP spid="23559" grpId="0" animBg="1"/>
      <p:bldP spid="23560" grpId="0" animBg="1"/>
      <p:bldP spid="23561" grpId="0" animBg="1"/>
      <p:bldP spid="23562" grpId="0" animBg="1"/>
      <p:bldP spid="23563" grpId="0" animBg="1"/>
      <p:bldP spid="2356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5842" name="Picture 2" descr="1278"/>
          <p:cNvPicPr>
            <a:picLocks noChangeAspect="1"/>
          </p:cNvPicPr>
          <p:nvPr/>
        </p:nvPicPr>
        <p:blipFill>
          <a:blip r:embed="rId2"/>
          <a:stretch>
            <a:fillRect/>
          </a:stretch>
        </p:blipFill>
        <p:spPr>
          <a:xfrm>
            <a:off x="7527925" y="4724400"/>
            <a:ext cx="1584325" cy="1096963"/>
          </a:xfrm>
          <a:prstGeom prst="rect">
            <a:avLst/>
          </a:prstGeom>
          <a:noFill/>
          <a:ln w="9525">
            <a:noFill/>
          </a:ln>
        </p:spPr>
      </p:pic>
      <p:sp>
        <p:nvSpPr>
          <p:cNvPr id="24579"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车间管理的认知</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24580" name="Oval 4"/>
          <p:cNvSpPr>
            <a:spLocks noChangeArrowheads="1"/>
          </p:cNvSpPr>
          <p:nvPr/>
        </p:nvSpPr>
        <p:spPr bwMode="auto">
          <a:xfrm>
            <a:off x="1441450" y="1916113"/>
            <a:ext cx="2876550" cy="522288"/>
          </a:xfrm>
          <a:prstGeom prst="ellipse">
            <a:avLst/>
          </a:prstGeom>
          <a:gradFill rotWithShape="1">
            <a:gsLst>
              <a:gs pos="0">
                <a:srgbClr val="6666FF"/>
              </a:gs>
              <a:gs pos="50000">
                <a:schemeClr val="bg1"/>
              </a:gs>
              <a:gs pos="100000">
                <a:srgbClr val="6666FF"/>
              </a:gs>
            </a:gsLst>
            <a:lin ang="5400000" scaled="1"/>
          </a:gradFill>
          <a:ln w="9525">
            <a:noFill/>
            <a:round/>
          </a:ln>
          <a:effectLst>
            <a:prstShdw prst="shdw17" dist="17961" dir="2700000">
              <a:srgbClr val="6666FF">
                <a:gamma/>
                <a:shade val="60000"/>
                <a:invGamma/>
              </a:srgb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什么是车间管理</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4581" name="Oval 5"/>
          <p:cNvSpPr>
            <a:spLocks noChangeArrowheads="1"/>
          </p:cNvSpPr>
          <p:nvPr/>
        </p:nvSpPr>
        <p:spPr bwMode="auto">
          <a:xfrm>
            <a:off x="2165350" y="2955925"/>
            <a:ext cx="4313238" cy="522288"/>
          </a:xfrm>
          <a:prstGeom prst="ellipse">
            <a:avLst/>
          </a:prstGeom>
          <a:gradFill rotWithShape="1">
            <a:gsLst>
              <a:gs pos="0">
                <a:srgbClr val="6666FF"/>
              </a:gs>
              <a:gs pos="50000">
                <a:schemeClr val="bg1"/>
              </a:gs>
              <a:gs pos="100000">
                <a:srgbClr val="6666FF"/>
              </a:gs>
            </a:gsLst>
            <a:lin ang="5400000" scaled="1"/>
          </a:gradFill>
          <a:ln w="9525">
            <a:noFill/>
            <a:round/>
          </a:ln>
          <a:effectLst>
            <a:prstShdw prst="shdw17" dist="17961" dir="2700000">
              <a:srgbClr val="6666FF">
                <a:gamma/>
                <a:shade val="60000"/>
                <a:invGamma/>
              </a:srgb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生产</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产品</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与服务的区别</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4582" name="Oval 6"/>
          <p:cNvSpPr>
            <a:spLocks noChangeArrowheads="1"/>
          </p:cNvSpPr>
          <p:nvPr/>
        </p:nvSpPr>
        <p:spPr bwMode="auto">
          <a:xfrm>
            <a:off x="1277938" y="3932238"/>
            <a:ext cx="6289675" cy="522288"/>
          </a:xfrm>
          <a:prstGeom prst="ellipse">
            <a:avLst/>
          </a:prstGeom>
          <a:gradFill rotWithShape="1">
            <a:gsLst>
              <a:gs pos="0">
                <a:srgbClr val="6666FF"/>
              </a:gs>
              <a:gs pos="50000">
                <a:schemeClr val="bg1"/>
              </a:gs>
              <a:gs pos="100000">
                <a:srgbClr val="6666FF"/>
              </a:gs>
            </a:gsLst>
            <a:lin ang="5400000" scaled="1"/>
          </a:gradFill>
          <a:ln w="9525">
            <a:noFill/>
            <a:round/>
          </a:ln>
          <a:effectLst>
            <a:prstShdw prst="shdw17" dist="17961" dir="2700000">
              <a:srgbClr val="6666FF">
                <a:gamma/>
                <a:shade val="60000"/>
                <a:invGamma/>
              </a:srgb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过去与现在的区别</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观念</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管理</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竞争等</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4583" name="Oval 7"/>
          <p:cNvSpPr>
            <a:spLocks noChangeArrowheads="1"/>
          </p:cNvSpPr>
          <p:nvPr/>
        </p:nvSpPr>
        <p:spPr bwMode="auto">
          <a:xfrm>
            <a:off x="442913" y="4724400"/>
            <a:ext cx="4494213" cy="522288"/>
          </a:xfrm>
          <a:prstGeom prst="ellipse">
            <a:avLst/>
          </a:prstGeom>
          <a:gradFill rotWithShape="1">
            <a:gsLst>
              <a:gs pos="0">
                <a:srgbClr val="6666FF"/>
              </a:gs>
              <a:gs pos="50000">
                <a:schemeClr val="bg1"/>
              </a:gs>
              <a:gs pos="100000">
                <a:srgbClr val="6666FF"/>
              </a:gs>
            </a:gsLst>
            <a:lin ang="5400000" scaled="1"/>
          </a:gradFill>
          <a:ln w="9525">
            <a:noFill/>
            <a:round/>
          </a:ln>
          <a:effectLst>
            <a:prstShdw prst="shdw17" dist="17961" dir="2700000">
              <a:srgbClr val="6666FF">
                <a:gamma/>
                <a:shade val="60000"/>
                <a:invGamma/>
              </a:srgb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人、物、环境有什么特点？</a:t>
            </a:r>
            <a:endPar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4584" name="Oval 8"/>
          <p:cNvSpPr>
            <a:spLocks noChangeArrowheads="1"/>
          </p:cNvSpPr>
          <p:nvPr/>
        </p:nvSpPr>
        <p:spPr bwMode="auto">
          <a:xfrm>
            <a:off x="2551113" y="5827713"/>
            <a:ext cx="5030788" cy="696913"/>
          </a:xfrm>
          <a:prstGeom prst="ellipse">
            <a:avLst/>
          </a:prstGeom>
          <a:gradFill rotWithShape="1">
            <a:gsLst>
              <a:gs pos="0">
                <a:srgbClr val="6666FF"/>
              </a:gs>
              <a:gs pos="50000">
                <a:schemeClr val="bg1"/>
              </a:gs>
              <a:gs pos="100000">
                <a:srgbClr val="6666FF"/>
              </a:gs>
            </a:gsLst>
            <a:lin ang="5400000" scaled="1"/>
          </a:gradFill>
          <a:ln w="9525">
            <a:noFill/>
            <a:round/>
          </a:ln>
          <a:effectLst>
            <a:prstShdw prst="shdw17" dist="17961" dir="2700000">
              <a:srgbClr val="6666FF">
                <a:gamma/>
                <a:shade val="60000"/>
                <a:invGamma/>
              </a:srgbClr>
            </a:prstShdw>
          </a:effectLst>
        </p:spPr>
        <p:txBody>
          <a:bodyPr wrap="none" tIns="0" bIns="0">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流程有什么特点？</a:t>
            </a:r>
            <a:endParaRPr kumimoji="0" lang="zh-CN" altLang="en-US" sz="18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车间管理更多的是过程的控制吗？</a:t>
            </a:r>
            <a:endParaRPr kumimoji="0" lang="zh-CN" altLang="en-US" sz="18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4)">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wedge">
                                      <p:cBhvr>
                                        <p:cTn id="12" dur="500"/>
                                        <p:tgtEl>
                                          <p:spTgt spid="2458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wedge">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wedge">
                                      <p:cBhvr>
                                        <p:cTn id="22" dur="500"/>
                                        <p:tgtEl>
                                          <p:spTgt spid="2458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wedge">
                                      <p:cBhvr>
                                        <p:cTn id="2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nimBg="1"/>
      <p:bldP spid="245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1411288" y="2278063"/>
            <a:ext cx="7645400" cy="3095625"/>
            <a:chOff x="0" y="0"/>
            <a:chExt cx="4218" cy="1950"/>
          </a:xfrm>
        </p:grpSpPr>
        <p:sp>
          <p:nvSpPr>
            <p:cNvPr id="36869" name="Oval 3"/>
            <p:cNvSpPr/>
            <p:nvPr/>
          </p:nvSpPr>
          <p:spPr>
            <a:xfrm>
              <a:off x="0" y="0"/>
              <a:ext cx="4218" cy="1950"/>
            </a:xfrm>
            <a:prstGeom prst="ellipse">
              <a:avLst/>
            </a:prstGeom>
            <a:solidFill>
              <a:srgbClr val="000099"/>
            </a:solidFill>
            <a:ln w="9525" cap="flat" cmpd="sng">
              <a:solidFill>
                <a:schemeClr val="tx1"/>
              </a:solidFill>
              <a:prstDash val="solid"/>
              <a:headEnd type="none" w="med" len="med"/>
              <a:tailEnd type="none" w="med" len="med"/>
            </a:ln>
          </p:spPr>
          <p:txBody>
            <a:bodyPr wrap="none" anchor="ctr" anchorCtr="0"/>
            <a:p>
              <a:endParaRPr lang="zh-CN" altLang="en-US" sz="1800" dirty="0">
                <a:solidFill>
                  <a:srgbClr val="000099"/>
                </a:solidFill>
                <a:latin typeface="Arial" panose="020B0604020202020204" pitchFamily="34" charset="0"/>
              </a:endParaRPr>
            </a:p>
          </p:txBody>
        </p:sp>
        <p:sp>
          <p:nvSpPr>
            <p:cNvPr id="36870" name="Oval 4"/>
            <p:cNvSpPr/>
            <p:nvPr/>
          </p:nvSpPr>
          <p:spPr>
            <a:xfrm>
              <a:off x="680" y="136"/>
              <a:ext cx="3357" cy="1633"/>
            </a:xfrm>
            <a:prstGeom prst="ellipse">
              <a:avLst/>
            </a:prstGeom>
            <a:solidFill>
              <a:srgbClr val="0066CC"/>
            </a:solidFill>
            <a:ln w="9525" cap="flat" cmpd="sng">
              <a:solidFill>
                <a:schemeClr val="tx1"/>
              </a:solidFill>
              <a:prstDash val="solid"/>
              <a:headEnd type="none" w="med" len="med"/>
              <a:tailEnd type="none" w="med" len="med"/>
            </a:ln>
          </p:spPr>
          <p:txBody>
            <a:bodyPr wrap="none" anchor="ctr" anchorCtr="0"/>
            <a:p>
              <a:endParaRPr lang="zh-CN" altLang="en-US" sz="1800" dirty="0">
                <a:latin typeface="Arial" panose="020B0604020202020204" pitchFamily="34" charset="0"/>
              </a:endParaRPr>
            </a:p>
          </p:txBody>
        </p:sp>
        <p:sp>
          <p:nvSpPr>
            <p:cNvPr id="36871" name="Oval 5"/>
            <p:cNvSpPr/>
            <p:nvPr/>
          </p:nvSpPr>
          <p:spPr>
            <a:xfrm>
              <a:off x="1179" y="363"/>
              <a:ext cx="2722" cy="1224"/>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sz="1800" dirty="0">
                <a:latin typeface="Arial" panose="020B0604020202020204" pitchFamily="34" charset="0"/>
              </a:endParaRPr>
            </a:p>
          </p:txBody>
        </p:sp>
        <p:sp>
          <p:nvSpPr>
            <p:cNvPr id="36872" name="Oval 6"/>
            <p:cNvSpPr/>
            <p:nvPr/>
          </p:nvSpPr>
          <p:spPr>
            <a:xfrm>
              <a:off x="1723" y="544"/>
              <a:ext cx="1996" cy="907"/>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p>
              <a:r>
                <a:rPr lang="zh-CN" altLang="en-US" sz="2400" b="1" dirty="0">
                  <a:solidFill>
                    <a:srgbClr val="000099"/>
                  </a:solidFill>
                  <a:latin typeface="Times New Roman" panose="02020603050405020304" pitchFamily="18" charset="0"/>
                </a:rPr>
                <a:t>                                     设备      </a:t>
              </a:r>
              <a:endParaRPr lang="zh-CN" altLang="en-US" sz="2400" b="1" dirty="0">
                <a:solidFill>
                  <a:srgbClr val="000099"/>
                </a:solidFill>
                <a:latin typeface="Times New Roman" panose="02020603050405020304" pitchFamily="18" charset="0"/>
              </a:endParaRPr>
            </a:p>
          </p:txBody>
        </p:sp>
        <p:sp>
          <p:nvSpPr>
            <p:cNvPr id="36873" name="Oval 7"/>
            <p:cNvSpPr/>
            <p:nvPr/>
          </p:nvSpPr>
          <p:spPr>
            <a:xfrm>
              <a:off x="2313" y="816"/>
              <a:ext cx="862" cy="363"/>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p>
              <a:r>
                <a:rPr lang="zh-CN" altLang="en-US" sz="2400" b="1" dirty="0">
                  <a:latin typeface="Times New Roman" panose="02020603050405020304" pitchFamily="18" charset="0"/>
                </a:rPr>
                <a:t>人员</a:t>
              </a:r>
              <a:endParaRPr lang="zh-CN" altLang="en-US" sz="2400" b="1" dirty="0">
                <a:latin typeface="Times New Roman" panose="02020603050405020304" pitchFamily="18" charset="0"/>
              </a:endParaRPr>
            </a:p>
          </p:txBody>
        </p:sp>
        <p:sp>
          <p:nvSpPr>
            <p:cNvPr id="36874" name="Rectangle 8"/>
            <p:cNvSpPr/>
            <p:nvPr/>
          </p:nvSpPr>
          <p:spPr>
            <a:xfrm>
              <a:off x="90" y="816"/>
              <a:ext cx="544" cy="181"/>
            </a:xfrm>
            <a:prstGeom prst="rect">
              <a:avLst/>
            </a:prstGeom>
            <a:solidFill>
              <a:srgbClr val="000099"/>
            </a:solidFill>
            <a:ln w="9525">
              <a:noFill/>
            </a:ln>
          </p:spPr>
          <p:txBody>
            <a:bodyPr wrap="none" anchor="ctr" anchorCtr="0"/>
            <a:p>
              <a:r>
                <a:rPr lang="zh-CN" altLang="en-US" sz="2400" b="1" dirty="0">
                  <a:solidFill>
                    <a:schemeClr val="bg1"/>
                  </a:solidFill>
                  <a:latin typeface="Times New Roman" panose="02020603050405020304" pitchFamily="18" charset="0"/>
                </a:rPr>
                <a:t>区域</a:t>
              </a:r>
              <a:endParaRPr lang="zh-CN" altLang="en-US" sz="2400" b="1" dirty="0">
                <a:solidFill>
                  <a:schemeClr val="bg1"/>
                </a:solidFill>
                <a:latin typeface="Times New Roman" panose="02020603050405020304" pitchFamily="18" charset="0"/>
              </a:endParaRPr>
            </a:p>
          </p:txBody>
        </p:sp>
        <p:sp>
          <p:nvSpPr>
            <p:cNvPr id="36875" name="Rectangle 9"/>
            <p:cNvSpPr/>
            <p:nvPr/>
          </p:nvSpPr>
          <p:spPr>
            <a:xfrm>
              <a:off x="771" y="908"/>
              <a:ext cx="408" cy="180"/>
            </a:xfrm>
            <a:prstGeom prst="rect">
              <a:avLst/>
            </a:prstGeom>
            <a:solidFill>
              <a:srgbClr val="0066CC"/>
            </a:solidFill>
            <a:ln w="9525">
              <a:noFill/>
            </a:ln>
          </p:spPr>
          <p:txBody>
            <a:bodyPr wrap="none" anchor="ctr" anchorCtr="0"/>
            <a:p>
              <a:r>
                <a:rPr lang="zh-CN" altLang="en-US" sz="2400" b="1" dirty="0">
                  <a:solidFill>
                    <a:schemeClr val="bg1"/>
                  </a:solidFill>
                  <a:latin typeface="Times New Roman" panose="02020603050405020304" pitchFamily="18" charset="0"/>
                </a:rPr>
                <a:t>工位</a:t>
              </a:r>
              <a:endParaRPr lang="zh-CN" altLang="en-US" sz="2400" b="1" dirty="0">
                <a:solidFill>
                  <a:schemeClr val="bg1"/>
                </a:solidFill>
                <a:latin typeface="Times New Roman" panose="02020603050405020304" pitchFamily="18" charset="0"/>
              </a:endParaRPr>
            </a:p>
          </p:txBody>
        </p:sp>
        <p:sp>
          <p:nvSpPr>
            <p:cNvPr id="36876" name="Rectangle 10"/>
            <p:cNvSpPr/>
            <p:nvPr/>
          </p:nvSpPr>
          <p:spPr>
            <a:xfrm>
              <a:off x="1315" y="816"/>
              <a:ext cx="318" cy="181"/>
            </a:xfrm>
            <a:prstGeom prst="rect">
              <a:avLst/>
            </a:prstGeom>
            <a:solidFill>
              <a:schemeClr val="accent1"/>
            </a:solidFill>
            <a:ln w="9525">
              <a:noFill/>
            </a:ln>
          </p:spPr>
          <p:txBody>
            <a:bodyPr wrap="none" anchor="ctr" anchorCtr="0"/>
            <a:p>
              <a:r>
                <a:rPr lang="zh-CN" altLang="en-US" sz="2400" b="1" dirty="0">
                  <a:solidFill>
                    <a:srgbClr val="000099"/>
                  </a:solidFill>
                  <a:latin typeface="Times New Roman" panose="02020603050405020304" pitchFamily="18" charset="0"/>
                </a:rPr>
                <a:t>车辆</a:t>
              </a:r>
              <a:endParaRPr lang="zh-CN" altLang="en-US" sz="2400" b="1" dirty="0">
                <a:solidFill>
                  <a:srgbClr val="000099"/>
                </a:solidFill>
                <a:latin typeface="Times New Roman" panose="02020603050405020304" pitchFamily="18" charset="0"/>
              </a:endParaRPr>
            </a:p>
          </p:txBody>
        </p:sp>
        <p:sp>
          <p:nvSpPr>
            <p:cNvPr id="36877" name="Rectangle 11"/>
            <p:cNvSpPr/>
            <p:nvPr/>
          </p:nvSpPr>
          <p:spPr>
            <a:xfrm>
              <a:off x="2404" y="589"/>
              <a:ext cx="680" cy="182"/>
            </a:xfrm>
            <a:prstGeom prst="rect">
              <a:avLst/>
            </a:prstGeom>
            <a:solidFill>
              <a:schemeClr val="folHlink"/>
            </a:solidFill>
            <a:ln w="9525">
              <a:noFill/>
            </a:ln>
          </p:spPr>
          <p:txBody>
            <a:bodyPr wrap="none" anchor="ctr" anchorCtr="0"/>
            <a:p>
              <a:r>
                <a:rPr lang="zh-CN" altLang="en-US" sz="2400" b="1" dirty="0">
                  <a:solidFill>
                    <a:srgbClr val="000099"/>
                  </a:solidFill>
                  <a:latin typeface="Times New Roman" panose="02020603050405020304" pitchFamily="18" charset="0"/>
                </a:rPr>
                <a:t>工具</a:t>
              </a:r>
              <a:endParaRPr lang="zh-CN" altLang="en-US" sz="2400" b="1" dirty="0">
                <a:solidFill>
                  <a:srgbClr val="000099"/>
                </a:solidFill>
                <a:latin typeface="Times New Roman" panose="02020603050405020304" pitchFamily="18" charset="0"/>
              </a:endParaRPr>
            </a:p>
          </p:txBody>
        </p:sp>
        <p:sp>
          <p:nvSpPr>
            <p:cNvPr id="36878" name="Rectangle 12"/>
            <p:cNvSpPr/>
            <p:nvPr/>
          </p:nvSpPr>
          <p:spPr>
            <a:xfrm>
              <a:off x="1814" y="862"/>
              <a:ext cx="408" cy="226"/>
            </a:xfrm>
            <a:prstGeom prst="rect">
              <a:avLst/>
            </a:prstGeom>
            <a:solidFill>
              <a:schemeClr val="folHlink"/>
            </a:solidFill>
            <a:ln w="9525">
              <a:noFill/>
            </a:ln>
          </p:spPr>
          <p:txBody>
            <a:bodyPr wrap="none" anchor="ctr" anchorCtr="0"/>
            <a:p>
              <a:r>
                <a:rPr lang="zh-CN" altLang="en-US" sz="2400" b="1" dirty="0">
                  <a:solidFill>
                    <a:srgbClr val="000099"/>
                  </a:solidFill>
                  <a:latin typeface="Times New Roman" panose="02020603050405020304" pitchFamily="18" charset="0"/>
                </a:rPr>
                <a:t>物料</a:t>
              </a:r>
              <a:endParaRPr lang="zh-CN" altLang="en-US" sz="2400" b="1" dirty="0">
                <a:solidFill>
                  <a:srgbClr val="000099"/>
                </a:solidFill>
                <a:latin typeface="Times New Roman" panose="02020603050405020304" pitchFamily="18" charset="0"/>
              </a:endParaRPr>
            </a:p>
          </p:txBody>
        </p:sp>
        <p:sp>
          <p:nvSpPr>
            <p:cNvPr id="36879" name="Rectangle 13"/>
            <p:cNvSpPr/>
            <p:nvPr/>
          </p:nvSpPr>
          <p:spPr>
            <a:xfrm>
              <a:off x="2358" y="1179"/>
              <a:ext cx="681" cy="227"/>
            </a:xfrm>
            <a:prstGeom prst="rect">
              <a:avLst/>
            </a:prstGeom>
            <a:solidFill>
              <a:schemeClr val="folHlink"/>
            </a:solidFill>
            <a:ln w="9525">
              <a:noFill/>
            </a:ln>
          </p:spPr>
          <p:txBody>
            <a:bodyPr wrap="none" anchor="ctr" anchorCtr="0"/>
            <a:p>
              <a:r>
                <a:rPr lang="zh-CN" altLang="en-US" sz="2400" b="1" dirty="0">
                  <a:solidFill>
                    <a:srgbClr val="000099"/>
                  </a:solidFill>
                  <a:latin typeface="Times New Roman" panose="02020603050405020304" pitchFamily="18" charset="0"/>
                </a:rPr>
                <a:t>设施</a:t>
              </a:r>
              <a:endParaRPr lang="zh-CN" altLang="en-US" sz="2400" b="1" dirty="0">
                <a:solidFill>
                  <a:srgbClr val="000099"/>
                </a:solidFill>
                <a:latin typeface="Times New Roman" panose="02020603050405020304" pitchFamily="18" charset="0"/>
              </a:endParaRPr>
            </a:p>
          </p:txBody>
        </p:sp>
      </p:grpSp>
      <p:sp>
        <p:nvSpPr>
          <p:cNvPr id="25614" name="AutoShape 1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车间管理的内容</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36868" name="Rectangle 15"/>
          <p:cNvSpPr/>
          <p:nvPr/>
        </p:nvSpPr>
        <p:spPr>
          <a:xfrm>
            <a:off x="533400" y="1700213"/>
            <a:ext cx="1098550" cy="639762"/>
          </a:xfrm>
          <a:prstGeom prst="rect">
            <a:avLst/>
          </a:prstGeom>
          <a:gradFill rotWithShape="1">
            <a:gsLst>
              <a:gs pos="0">
                <a:schemeClr val="bg1"/>
              </a:gs>
              <a:gs pos="100000">
                <a:srgbClr val="CC0066"/>
              </a:gs>
            </a:gsLst>
            <a:path path="shape">
              <a:fillToRect l="50000" t="50000" r="50000" b="50000"/>
            </a:path>
            <a:tileRect/>
          </a:gradFill>
          <a:ln w="9525">
            <a:noFill/>
          </a:ln>
        </p:spPr>
        <p:txBody>
          <a:bodyPr wrap="none">
            <a:spAutoFit/>
          </a:bodyPr>
          <a:p>
            <a:r>
              <a:rPr lang="zh-CN" altLang="en-US" dirty="0">
                <a:solidFill>
                  <a:schemeClr val="tx2"/>
                </a:solidFill>
                <a:latin typeface="Arial" panose="020B0604020202020204" pitchFamily="34" charset="0"/>
              </a:rPr>
              <a:t>对象</a:t>
            </a:r>
            <a:endParaRPr lang="zh-CN" altLang="en-US" dirty="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9458" name="Rectangle 2"/>
          <p:cNvSpPr/>
          <p:nvPr>
            <p:ph type="title"/>
          </p:nvPr>
        </p:nvSpPr>
        <p:spPr>
          <a:xfrm>
            <a:off x="508000" y="701675"/>
            <a:ext cx="8915400" cy="1143000"/>
          </a:xfrm>
          <a:noFill/>
          <a:ln>
            <a:noFill/>
          </a:ln>
        </p:spPr>
        <p:txBody>
          <a:bodyPr/>
          <a:p>
            <a:pPr eaLnBrk="1" hangingPunct="1"/>
            <a:r>
              <a:rPr lang="zh-CN" altLang="en-US" sz="3600" dirty="0"/>
              <a:t>内容安排</a:t>
            </a:r>
            <a:r>
              <a:rPr lang="zh-CN" altLang="en-US" sz="2400" dirty="0"/>
              <a:t>（ </a:t>
            </a:r>
            <a:r>
              <a:rPr lang="en-US" altLang="zh-CN" sz="2400" dirty="0"/>
              <a:t>21H </a:t>
            </a:r>
            <a:r>
              <a:rPr lang="zh-CN" altLang="en-US" sz="2400" dirty="0"/>
              <a:t>）</a:t>
            </a:r>
            <a:endParaRPr lang="zh-CN" altLang="en-US" sz="2400" dirty="0"/>
          </a:p>
        </p:txBody>
      </p:sp>
      <p:graphicFrame>
        <p:nvGraphicFramePr>
          <p:cNvPr id="8263" name="Group 71"/>
          <p:cNvGraphicFramePr>
            <a:graphicFrameLocks noGrp="1"/>
          </p:cNvGraphicFramePr>
          <p:nvPr>
            <p:ph sz="quarter" idx="4294967295"/>
          </p:nvPr>
        </p:nvGraphicFramePr>
        <p:xfrm>
          <a:off x="661988" y="1484313"/>
          <a:ext cx="8815388" cy="4683125"/>
        </p:xfrm>
        <a:graphic>
          <a:graphicData uri="http://schemas.openxmlformats.org/drawingml/2006/table">
            <a:tbl>
              <a:tblPr/>
              <a:tblGrid>
                <a:gridCol w="1843087"/>
                <a:gridCol w="2163763"/>
                <a:gridCol w="1844675"/>
                <a:gridCol w="1558925"/>
                <a:gridCol w="1404937"/>
              </a:tblGrid>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第一单元：满意度管理（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3H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第二单元：车间生产管理（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11H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第三单元：绩效管理（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3H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第四单元：沟通与抱怨投诉处理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(3H)</a:t>
                      </a:r>
                      <a:endParaRPr kumimoji="0" lang="en-US" altLang="zh-CN"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第五单元：考试（</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1H )</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思维暗箱</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车间管理的认知</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行为激励理论</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沟通技巧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考试</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MOT</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车间管理的内容：对象</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目标</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管理与领导</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抱怨与投诉处理</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期望</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车间生产效率与效益的诊断</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绩效管理</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满意</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车间管理方法</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忠诚</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FIR</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鱼骨图分析</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ESI</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质量与进度</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测试：你是一个合格的主管吗？</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钣喷进度管理</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CSI</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成本与安全</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日常管理</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2066925" y="2276475"/>
            <a:ext cx="6162675" cy="2519363"/>
            <a:chOff x="0" y="0"/>
            <a:chExt cx="3447" cy="1587"/>
          </a:xfrm>
        </p:grpSpPr>
        <p:sp>
          <p:nvSpPr>
            <p:cNvPr id="37893" name="AutoShape 3"/>
            <p:cNvSpPr/>
            <p:nvPr/>
          </p:nvSpPr>
          <p:spPr>
            <a:xfrm>
              <a:off x="0" y="0"/>
              <a:ext cx="3447" cy="1587"/>
            </a:xfrm>
            <a:prstGeom prst="flowChartOr">
              <a:avLst/>
            </a:prstGeom>
            <a:solidFill>
              <a:srgbClr val="FFCC00"/>
            </a:solidFill>
            <a:ln w="9525" cap="flat" cmpd="sng">
              <a:solidFill>
                <a:schemeClr val="tx1"/>
              </a:solidFill>
              <a:prstDash val="solid"/>
              <a:headEnd type="none" w="med" len="med"/>
              <a:tailEnd type="none" w="med" len="med"/>
            </a:ln>
          </p:spPr>
          <p:txBody>
            <a:bodyPr wrap="none" anchor="ctr" anchorCtr="0"/>
            <a:p>
              <a:r>
                <a:rPr lang="zh-CN" altLang="en-US" sz="3200" b="1" dirty="0">
                  <a:latin typeface="Arial" panose="020B0604020202020204" pitchFamily="34" charset="0"/>
                </a:rPr>
                <a:t>交车           安全</a:t>
              </a:r>
              <a:endParaRPr lang="zh-CN" altLang="en-US" sz="3200" b="1" dirty="0">
                <a:latin typeface="Arial" panose="020B0604020202020204" pitchFamily="34" charset="0"/>
              </a:endParaRPr>
            </a:p>
            <a:p>
              <a:endParaRPr lang="zh-CN" altLang="en-US" sz="3200" b="1" dirty="0">
                <a:latin typeface="Arial" panose="020B0604020202020204" pitchFamily="34" charset="0"/>
              </a:endParaRPr>
            </a:p>
            <a:p>
              <a:endParaRPr lang="zh-CN" altLang="en-US" sz="3200" b="1" dirty="0">
                <a:latin typeface="Arial" panose="020B0604020202020204" pitchFamily="34" charset="0"/>
              </a:endParaRPr>
            </a:p>
            <a:p>
              <a:r>
                <a:rPr lang="zh-CN" altLang="en-US" sz="3200" b="1" dirty="0">
                  <a:latin typeface="Arial" panose="020B0604020202020204" pitchFamily="34" charset="0"/>
                </a:rPr>
                <a:t>成本           质量</a:t>
              </a:r>
              <a:endParaRPr lang="zh-CN" altLang="en-US" sz="3200" b="1" dirty="0">
                <a:latin typeface="Arial" panose="020B0604020202020204" pitchFamily="34" charset="0"/>
              </a:endParaRPr>
            </a:p>
          </p:txBody>
        </p:sp>
        <p:sp>
          <p:nvSpPr>
            <p:cNvPr id="37894" name="Oval 4"/>
            <p:cNvSpPr/>
            <p:nvPr/>
          </p:nvSpPr>
          <p:spPr>
            <a:xfrm>
              <a:off x="998" y="499"/>
              <a:ext cx="1451" cy="63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r>
                <a:rPr lang="zh-CN" altLang="en-US" sz="2800" b="1" dirty="0">
                  <a:solidFill>
                    <a:srgbClr val="FF0000"/>
                  </a:solidFill>
                  <a:latin typeface="Arial" panose="020B0604020202020204" pitchFamily="34" charset="0"/>
                </a:rPr>
                <a:t>多赢</a:t>
              </a:r>
              <a:endParaRPr lang="zh-CN" altLang="en-US" sz="2800" b="1" dirty="0">
                <a:solidFill>
                  <a:srgbClr val="FF0000"/>
                </a:solidFill>
                <a:latin typeface="Arial" panose="020B0604020202020204" pitchFamily="34" charset="0"/>
              </a:endParaRPr>
            </a:p>
          </p:txBody>
        </p:sp>
      </p:grpSp>
      <p:sp>
        <p:nvSpPr>
          <p:cNvPr id="37891" name="Rectangle 5"/>
          <p:cNvSpPr/>
          <p:nvPr/>
        </p:nvSpPr>
        <p:spPr>
          <a:xfrm>
            <a:off x="490538" y="1844675"/>
            <a:ext cx="1096962" cy="639763"/>
          </a:xfrm>
          <a:prstGeom prst="rect">
            <a:avLst/>
          </a:prstGeom>
          <a:gradFill rotWithShape="1">
            <a:gsLst>
              <a:gs pos="0">
                <a:schemeClr val="bg1"/>
              </a:gs>
              <a:gs pos="100000">
                <a:srgbClr val="CC0066"/>
              </a:gs>
            </a:gsLst>
            <a:path path="shape">
              <a:fillToRect l="50000" t="50000" r="50000" b="50000"/>
            </a:path>
            <a:tileRect/>
          </a:gradFill>
          <a:ln w="9525">
            <a:noFill/>
          </a:ln>
        </p:spPr>
        <p:txBody>
          <a:bodyPr wrap="none">
            <a:spAutoFit/>
          </a:bodyPr>
          <a:p>
            <a:r>
              <a:rPr lang="zh-CN" altLang="en-US" dirty="0">
                <a:solidFill>
                  <a:schemeClr val="tx2"/>
                </a:solidFill>
                <a:latin typeface="Arial" panose="020B0604020202020204" pitchFamily="34" charset="0"/>
              </a:rPr>
              <a:t>目标</a:t>
            </a:r>
            <a:endParaRPr lang="zh-CN" altLang="en-US" dirty="0">
              <a:solidFill>
                <a:schemeClr val="tx2"/>
              </a:solidFill>
              <a:latin typeface="Arial" panose="020B0604020202020204" pitchFamily="34" charset="0"/>
            </a:endParaRPr>
          </a:p>
        </p:txBody>
      </p:sp>
      <p:sp>
        <p:nvSpPr>
          <p:cNvPr id="26630" name="AutoShape 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车间管理的内容</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0" name="AutoShape 2"/>
          <p:cNvSpPr>
            <a:spLocks noChangeArrowheads="1"/>
          </p:cNvSpPr>
          <p:nvPr>
            <p:ph type="title"/>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a:solidFill>
              <a:srgbClr val="FF9933"/>
            </a:solidFill>
          </a:ln>
          <a:effectLst>
            <a:outerShdw dist="107763" dir="2700000" algn="ctr" rotWithShape="0">
              <a:schemeClr val="bg2">
                <a:alpha val="50000"/>
              </a:schemeClr>
            </a:outerShdw>
          </a:effectLst>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rPr>
              <a:t>车间效率与效益诊断</a:t>
            </a:r>
            <a:endPar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endParaRPr>
          </a:p>
        </p:txBody>
      </p:sp>
      <p:graphicFrame>
        <p:nvGraphicFramePr>
          <p:cNvPr id="27651" name="Group 3"/>
          <p:cNvGraphicFramePr>
            <a:graphicFrameLocks noGrp="1"/>
          </p:cNvGraphicFramePr>
          <p:nvPr>
            <p:ph idx="4294967295"/>
          </p:nvPr>
        </p:nvGraphicFramePr>
        <p:xfrm>
          <a:off x="584200" y="1628775"/>
          <a:ext cx="8904288" cy="4611688"/>
        </p:xfrm>
        <a:graphic>
          <a:graphicData uri="http://schemas.openxmlformats.org/drawingml/2006/table">
            <a:tbl>
              <a:tblPr/>
              <a:tblGrid>
                <a:gridCol w="1016000"/>
                <a:gridCol w="2728913"/>
                <a:gridCol w="2339975"/>
                <a:gridCol w="936625"/>
                <a:gridCol w="1882775"/>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指标名称</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定义</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公式</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参考标准</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诊断</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生产能力</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是指车间利用现有的场地、设备设施及工具等资源在一定的时间内完成对车辆检测、保养、维修、修复等工作量的最大值</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可以用维修台次、维修工时、维修额等来表示</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受人、设备、场地制约</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人力、物力及场地的有机结合才能达到最大产能</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维修台次</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服务中心至少以六个月为基数的平均每月维修车辆的台次（不包括返修车辆）</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分类统计</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客户年入店</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次</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充分利用生产能力，关键在于均衡生产，因此预约尤其重要。</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工时收入</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收费工时产生的收入</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收费工时</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工时单价</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占总营业额</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35</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工时比例偏高及偏低都会影响总收入</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生产率</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生产率是劳动者生产某种产品的劳动效率，即有效时间的实际使用率</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实际工时</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有效工时</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endPar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大于</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80</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在有效工时增加的情况下增加实际工作时间</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劳动效率</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劳动者的劳动成果与相应的劳动消耗之间的对比关系</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收费工时</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实际工时</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endPar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大于</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加快进度提高质量减少折扣</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人平劳效</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人平工时收入</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工时收入</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生产工人平均数</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万（月）</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太低或太高都有问题</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工位周转次数</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规定时间里维修工位平均接待的车辆台次</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月维修车辆总台次</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月工作日数</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维修工位数</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endPar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次</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天</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按维修类型进行计算，是否工位结构问题？</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关键设备利用率</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如四轮定位仪、检测线、烤漆房等价值较大的设备实际使用率</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分设备统计</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烤房</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95</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最大的瓶颈是烤房，作业方式很重要</a:t>
                      </a:r>
                      <a:endPar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heel(4)">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8674" name="AutoShape 2"/>
          <p:cNvSpPr>
            <a:spLocks noChangeArrowheads="1"/>
          </p:cNvSpPr>
          <p:nvPr>
            <p:ph type="title"/>
          </p:nvPr>
        </p:nvSpPr>
        <p:spPr bwMode="auto">
          <a:xfrm>
            <a:off x="57150" y="693738"/>
            <a:ext cx="4170363" cy="647700"/>
          </a:xfrm>
          <a:prstGeom prst="roundRect">
            <a:avLst>
              <a:gd name="adj" fmla="val 16667"/>
            </a:avLst>
          </a:prstGeom>
          <a:gradFill rotWithShape="1">
            <a:gsLst>
              <a:gs pos="0">
                <a:srgbClr val="FF9933"/>
              </a:gs>
              <a:gs pos="50000">
                <a:schemeClr val="tx2"/>
              </a:gs>
              <a:gs pos="100000">
                <a:srgbClr val="FF9933"/>
              </a:gs>
            </a:gsLst>
            <a:lin ang="5400000" scaled="1"/>
          </a:gradFill>
          <a:ln>
            <a:solidFill>
              <a:srgbClr val="FF9933"/>
            </a:solidFill>
          </a:ln>
          <a:effectLst>
            <a:outerShdw dist="107763" dir="2700000" algn="ctr" rotWithShape="0">
              <a:schemeClr val="bg2">
                <a:alpha val="50000"/>
              </a:schemeClr>
            </a:outerShdw>
          </a:effectLst>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rPr>
              <a:t>车间效率与效益诊断</a:t>
            </a:r>
            <a:endPar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endParaRPr>
          </a:p>
        </p:txBody>
      </p:sp>
      <p:graphicFrame>
        <p:nvGraphicFramePr>
          <p:cNvPr id="28675" name="Group 3"/>
          <p:cNvGraphicFramePr>
            <a:graphicFrameLocks noGrp="1"/>
          </p:cNvGraphicFramePr>
          <p:nvPr>
            <p:ph sz="half" idx="4294967295"/>
          </p:nvPr>
        </p:nvGraphicFramePr>
        <p:xfrm>
          <a:off x="523875" y="2147888"/>
          <a:ext cx="9104313" cy="579438"/>
        </p:xfrm>
        <a:graphic>
          <a:graphicData uri="http://schemas.openxmlformats.org/drawingml/2006/table">
            <a:tbl>
              <a:tblPr/>
              <a:tblGrid>
                <a:gridCol w="600075"/>
                <a:gridCol w="2052638"/>
                <a:gridCol w="1808162"/>
                <a:gridCol w="1506538"/>
                <a:gridCol w="1651000"/>
                <a:gridCol w="14859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问题类型</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生产率低下</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工作效率低下</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工位周转率低</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设备利用率低</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班组工时失衡</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39955" name="Rectangle 19"/>
          <p:cNvSpPr/>
          <p:nvPr/>
        </p:nvSpPr>
        <p:spPr>
          <a:xfrm>
            <a:off x="7505700" y="1033463"/>
            <a:ext cx="1809750" cy="579437"/>
          </a:xfrm>
          <a:prstGeom prst="rect">
            <a:avLst/>
          </a:prstGeom>
          <a:noFill/>
          <a:ln w="9525">
            <a:noFill/>
          </a:ln>
        </p:spPr>
        <p:txBody>
          <a:bodyPr wrap="none">
            <a:spAutoFit/>
          </a:bodyPr>
          <a:p>
            <a:r>
              <a:rPr lang="zh-CN" altLang="en-US" sz="3200" dirty="0">
                <a:solidFill>
                  <a:schemeClr val="tx2"/>
                </a:solidFill>
                <a:latin typeface="Arial" panose="020B0604020202020204" pitchFamily="34" charset="0"/>
              </a:rPr>
              <a:t>常见问题</a:t>
            </a:r>
            <a:endParaRPr lang="zh-CN" altLang="en-US" sz="3200" dirty="0">
              <a:solidFill>
                <a:schemeClr val="tx2"/>
              </a:solidFill>
              <a:latin typeface="Arial" panose="020B0604020202020204" pitchFamily="34" charset="0"/>
            </a:endParaRPr>
          </a:p>
        </p:txBody>
      </p:sp>
      <p:graphicFrame>
        <p:nvGraphicFramePr>
          <p:cNvPr id="28692" name="Group 20"/>
          <p:cNvGraphicFramePr>
            <a:graphicFrameLocks noGrp="1"/>
          </p:cNvGraphicFramePr>
          <p:nvPr>
            <p:ph sz="quarter" idx="4294967295"/>
          </p:nvPr>
        </p:nvGraphicFramePr>
        <p:xfrm>
          <a:off x="511175" y="2752725"/>
          <a:ext cx="9124950" cy="3556000"/>
        </p:xfrm>
        <a:graphic>
          <a:graphicData uri="http://schemas.openxmlformats.org/drawingml/2006/table">
            <a:tbl>
              <a:tblPr/>
              <a:tblGrid>
                <a:gridCol w="606425"/>
                <a:gridCol w="2052638"/>
                <a:gridCol w="1811337"/>
                <a:gridCol w="1504950"/>
                <a:gridCol w="1652588"/>
                <a:gridCol w="1497012"/>
              </a:tblGrid>
              <a:tr h="731838">
                <a:tc rowSpan="5">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原因</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新建的店客户量少、业务量少、人员休假的多等</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免费项目多（免费检测、检而不修等）</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工位设置不合理</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配置不合理（设备配伍）</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班组设置不合理</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182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与人员、技术、场地、设施设备都可能有关</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工时标准过低（索赔、事故工时等）</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在修车辆施工时间预计不正确</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日常维护不良，造成需要时不能使用</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派工不公平</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182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人员或技术力量过剩或者配置不合理</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折扣过高（让利促销等）</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工序不合理</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没有及时处理更新</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不同工种工时标准缺乏公平</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286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技术含量低（高技术含量的维修业务开发不够等</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业务量不饱和、不均衡（预约率不高）</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派工不科学</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返工、返修的多（质量不合格的非有效劳动）                </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没有针对设备开拓业务</a:t>
                      </a:r>
                      <a:endParaRPr kumimoji="0" lang="zh-CN" altLang="en-US" sz="1400" b="1"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96" name="Picture 60" descr="A1000-SL0024"/>
          <p:cNvPicPr>
            <a:picLocks noChangeAspect="1"/>
          </p:cNvPicPr>
          <p:nvPr>
            <p:ph sz="quarter" idx="2"/>
          </p:nvPr>
        </p:nvPicPr>
        <p:blipFill>
          <a:blip r:embed="rId2"/>
          <a:stretch>
            <a:fillRect/>
          </a:stretch>
        </p:blipFill>
        <p:spPr>
          <a:xfrm>
            <a:off x="1281113" y="4870450"/>
            <a:ext cx="1584325" cy="1150938"/>
          </a:xfr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92"/>
                                        </p:tgtEl>
                                        <p:attrNameLst>
                                          <p:attrName>style.visibility</p:attrName>
                                        </p:attrNameLst>
                                      </p:cBhvr>
                                      <p:to>
                                        <p:strVal val="visible"/>
                                      </p:to>
                                    </p:set>
                                    <p:anim calcmode="lin" valueType="num">
                                      <p:cBhvr additive="base">
                                        <p:cTn id="13" dur="500" fill="hold"/>
                                        <p:tgtEl>
                                          <p:spTgt spid="28692"/>
                                        </p:tgtEl>
                                        <p:attrNameLst>
                                          <p:attrName>ppt_x</p:attrName>
                                        </p:attrNameLst>
                                      </p:cBhvr>
                                      <p:tavLst>
                                        <p:tav tm="0">
                                          <p:val>
                                            <p:strVal val="#ppt_x"/>
                                          </p:val>
                                        </p:tav>
                                        <p:tav tm="100000">
                                          <p:val>
                                            <p:strVal val="#ppt_x"/>
                                          </p:val>
                                        </p:tav>
                                      </p:tavLst>
                                    </p:anim>
                                    <p:anim calcmode="lin" valueType="num">
                                      <p:cBhvr additive="base">
                                        <p:cTn id="14" dur="500" fill="hold"/>
                                        <p:tgtEl>
                                          <p:spTgt spid="286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29698" name="Group 2"/>
          <p:cNvGraphicFramePr>
            <a:graphicFrameLocks noGrp="1"/>
          </p:cNvGraphicFramePr>
          <p:nvPr>
            <p:ph idx="4294967295"/>
          </p:nvPr>
        </p:nvGraphicFramePr>
        <p:xfrm>
          <a:off x="581025" y="1398588"/>
          <a:ext cx="8693150" cy="5203825"/>
        </p:xfrm>
        <a:graphic>
          <a:graphicData uri="http://schemas.openxmlformats.org/drawingml/2006/table">
            <a:tbl>
              <a:tblPr/>
              <a:tblGrid>
                <a:gridCol w="1054100"/>
                <a:gridCol w="1408113"/>
                <a:gridCol w="2114550"/>
                <a:gridCol w="1843087"/>
                <a:gridCol w="2273300"/>
              </a:tblGrid>
              <a:tr h="444500">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生产</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能力</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构成分类</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hMerge="1">
                  <a:tcPr/>
                </a:tc>
                <a:tc hMerge="1">
                  <a:tcPr/>
                </a:tc>
                <a:tc hMerge="1">
                  <a:tcPr/>
                </a:tc>
              </a:tr>
              <a:tr h="365125">
                <a:tc vMerge="1">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人员</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生产</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能力</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有效工时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实际生产工时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收费工时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366713">
                <a:tc vMerge="1">
                  <a:tcPr/>
                </a:tc>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非收费工时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365125">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非生产工时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生产等待等</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366713">
                <a:tc vMerge="1">
                  <a:tcPr/>
                </a:tc>
                <a:tc vMerge="1">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非有效工时</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就餐时间</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365125">
                <a:tc vMerge="1">
                  <a:tcPr/>
                </a:tc>
                <a:tc vMerge="1">
                  <a:tcPr/>
                </a:tc>
                <a:tc vMerge="1">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带薪休假</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365125">
                <a:tc vMerge="1">
                  <a:tcPr/>
                </a:tc>
                <a:tc vMerge="1">
                  <a:tcPr/>
                </a:tc>
                <a:tc vMerge="1">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带薪学习</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366713">
                <a:tc vMerge="1">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设备及工具生产能力</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满足率</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是否够用，关键设备齐全？</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cPr/>
                </a:tc>
              </a:tr>
              <a:tr h="365125">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完好率</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是否能用，问题何在？</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cPr/>
                </a:tc>
              </a:tr>
              <a:tr h="366713">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利用率</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是否在用，为什么没使用？</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365125">
                <a:tc vMerge="1">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场地生产</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能力</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生产工位</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举升工位</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cPr/>
                </a:tc>
              </a:tr>
              <a:tr h="365125">
                <a:tc vMerge="1">
                  <a:tcPr/>
                </a:tc>
                <a:tc vMerge="1">
                  <a:tcPr/>
                </a:tc>
                <a:tc vMerge="1">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非举升工位</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cPr/>
                </a:tc>
              </a:tr>
              <a:tr h="366713">
                <a:tc vMerge="1">
                  <a:tcPr/>
                </a:tc>
                <a:tc vMerge="1">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停车位</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生产用</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cPr/>
                </a:tc>
              </a:tr>
              <a:tr h="365125">
                <a:tc vMerge="1">
                  <a:tcPr/>
                </a:tc>
                <a:tc vMerge="1">
                  <a:tcPr/>
                </a:tc>
                <a:tc vMerge="1">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非生产用</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hMerge="1">
                  <a:tcPr/>
                </a:tc>
              </a:tr>
            </a:tbl>
          </a:graphicData>
        </a:graphic>
      </p:graphicFrame>
      <p:sp>
        <p:nvSpPr>
          <p:cNvPr id="29747" name="AutoShape 51"/>
          <p:cNvSpPr>
            <a:spLocks noChangeArrowheads="1"/>
          </p:cNvSpPr>
          <p:nvPr>
            <p:ph type="title"/>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a:solidFill>
              <a:srgbClr val="FF9933"/>
            </a:solidFill>
          </a:ln>
          <a:effectLst>
            <a:outerShdw dist="107763" dir="2700000" algn="ctr" rotWithShape="0">
              <a:schemeClr val="bg2">
                <a:alpha val="50000"/>
              </a:schemeClr>
            </a:outerShdw>
          </a:effectLst>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rPr>
              <a:t>车间效率与效益诊断</a:t>
            </a:r>
            <a:endParaRPr kumimoji="0" lang="zh-CN" altLang="en-US" sz="2800" b="0" i="0" u="none" strike="noStrike" kern="0" cap="none" spc="0" normalizeH="0" baseline="0" noProof="0" smtClean="0">
              <a:ln>
                <a:noFill/>
              </a:ln>
              <a:solidFill>
                <a:schemeClr val="bg1"/>
              </a:solidFill>
              <a:effectLst/>
              <a:uLnTx/>
              <a:uFillTx/>
              <a:latin typeface="Arial" panose="020B0604020202020204" pitchFamily="34" charset="0"/>
              <a:ea typeface="+mj-ea"/>
              <a:cs typeface="+mj-cs"/>
            </a:endParaRPr>
          </a:p>
        </p:txBody>
      </p:sp>
      <p:sp>
        <p:nvSpPr>
          <p:cNvPr id="41012" name="Rectangle 52"/>
          <p:cNvSpPr/>
          <p:nvPr/>
        </p:nvSpPr>
        <p:spPr>
          <a:xfrm>
            <a:off x="6826250" y="836613"/>
            <a:ext cx="2316163" cy="519112"/>
          </a:xfrm>
          <a:prstGeom prst="rect">
            <a:avLst/>
          </a:prstGeom>
          <a:noFill/>
          <a:ln w="9525">
            <a:noFill/>
          </a:ln>
        </p:spPr>
        <p:txBody>
          <a:bodyPr wrap="none">
            <a:spAutoFit/>
          </a:bodyPr>
          <a:p>
            <a:r>
              <a:rPr lang="zh-CN" altLang="en-US" sz="2800" dirty="0">
                <a:solidFill>
                  <a:schemeClr val="tx2"/>
                </a:solidFill>
                <a:latin typeface="Arial" panose="020B0604020202020204" pitchFamily="34" charset="0"/>
              </a:rPr>
              <a:t>生产能力构成</a:t>
            </a:r>
            <a:endParaRPr lang="zh-CN" altLang="en-US" sz="2800" dirty="0">
              <a:solidFill>
                <a:schemeClr val="tx2"/>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30722" name="Group 2"/>
          <p:cNvGraphicFramePr>
            <a:graphicFrameLocks noGrp="1"/>
          </p:cNvGraphicFramePr>
          <p:nvPr/>
        </p:nvGraphicFramePr>
        <p:xfrm>
          <a:off x="488950" y="1349375"/>
          <a:ext cx="8834438" cy="4672013"/>
        </p:xfrm>
        <a:graphic>
          <a:graphicData uri="http://schemas.openxmlformats.org/drawingml/2006/table">
            <a:tbl>
              <a:tblPr/>
              <a:tblGrid>
                <a:gridCol w="8834438"/>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案</a:t>
                      </a: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                     </a:t>
                      </a:r>
                      <a:r>
                        <a: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例</a:t>
                      </a:r>
                      <a:endPara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假设：客户年入店4次</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单车工时营业额400元（占总营业额的40％）</a:t>
                      </a: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a:t>
                      </a: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生产工人50个，</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每月出勤26天</a:t>
                      </a: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a:t>
                      </a: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每天8小时</a:t>
                      </a:r>
                      <a:r>
                        <a:rPr kumimoji="0" lang="zh-CN" altLang="en-US"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a:t>
                      </a: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实际生产工时80％，</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工时收费100/h,收费工时95％，</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设备满足率95％，完好率95％， 利用率90％，</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rPr>
                        <a:t>           生产工位40个（够用且配置合理），停车位够用。</a:t>
                      </a:r>
                      <a:endParaRPr kumimoji="0" lang="zh-CN" sz="2000" b="1" i="0" u="none" strike="noStrike" cap="none" normalizeH="0" baseline="0" smtClean="0">
                        <a:ln>
                          <a:noFill/>
                        </a:ln>
                        <a:solidFill>
                          <a:srgbClr val="000099"/>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求：生产能力（每月维修台次？月工时营业额？）</a:t>
                      </a:r>
                      <a:r>
                        <a:rPr kumimoji="0" lang="zh-CN" altLang="en-US"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a:t>
                      </a:r>
                      <a:endPar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       </a:t>
                      </a:r>
                      <a:r>
                        <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工位周转率？</a:t>
                      </a:r>
                      <a:endPar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       生产率？</a:t>
                      </a:r>
                      <a:endPar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       </a:t>
                      </a:r>
                      <a:r>
                        <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劳动效率？</a:t>
                      </a:r>
                      <a:endParaRPr kumimoji="0" lang="zh-CN" sz="2400" b="1" i="0" u="none" strike="noStrike" cap="none" normalizeH="0" baseline="0" smtClean="0">
                        <a:ln>
                          <a:noFill/>
                        </a:ln>
                        <a:solidFill>
                          <a:srgbClr val="FF0000"/>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3010" name="Picture 2" descr="1349"/>
          <p:cNvPicPr>
            <a:picLocks noChangeAspect="1"/>
          </p:cNvPicPr>
          <p:nvPr/>
        </p:nvPicPr>
        <p:blipFill>
          <a:blip r:embed="rId2"/>
          <a:stretch>
            <a:fillRect/>
          </a:stretch>
        </p:blipFill>
        <p:spPr>
          <a:xfrm>
            <a:off x="7775575" y="5084763"/>
            <a:ext cx="1622425" cy="1006475"/>
          </a:xfrm>
          <a:prstGeom prst="rect">
            <a:avLst/>
          </a:prstGeom>
          <a:noFill/>
          <a:ln w="9525">
            <a:noFill/>
          </a:ln>
        </p:spPr>
      </p:pic>
      <p:sp>
        <p:nvSpPr>
          <p:cNvPr id="31747"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2" name="Group 4"/>
          <p:cNvGrpSpPr/>
          <p:nvPr/>
        </p:nvGrpSpPr>
        <p:grpSpPr>
          <a:xfrm>
            <a:off x="990600" y="1701800"/>
            <a:ext cx="1881188" cy="2446338"/>
            <a:chOff x="0" y="0"/>
            <a:chExt cx="1185" cy="1541"/>
          </a:xfrm>
        </p:grpSpPr>
        <p:grpSp>
          <p:nvGrpSpPr>
            <p:cNvPr id="43019" name="Group 5"/>
            <p:cNvGrpSpPr/>
            <p:nvPr/>
          </p:nvGrpSpPr>
          <p:grpSpPr>
            <a:xfrm>
              <a:off x="1" y="0"/>
              <a:ext cx="1184" cy="1224"/>
              <a:chOff x="0" y="0"/>
              <a:chExt cx="2760" cy="2851"/>
            </a:xfrm>
          </p:grpSpPr>
          <p:sp>
            <p:nvSpPr>
              <p:cNvPr id="43021" name="AutoShape 6"/>
              <p:cNvSpPr>
                <a:spLocks noChangeAspect="1" noTextEdit="1"/>
              </p:cNvSpPr>
              <p:nvPr/>
            </p:nvSpPr>
            <p:spPr>
              <a:xfrm>
                <a:off x="0" y="0"/>
                <a:ext cx="2760" cy="2851"/>
              </a:xfrm>
              <a:prstGeom prst="rect">
                <a:avLst/>
              </a:prstGeom>
              <a:solidFill>
                <a:schemeClr val="bg1"/>
              </a:solidFill>
              <a:ln w="9525">
                <a:noFill/>
              </a:ln>
            </p:spPr>
            <p:txBody>
              <a:bodyPr/>
              <a:p>
                <a:endParaRPr lang="zh-CN" altLang="en-US"/>
              </a:p>
            </p:txBody>
          </p:sp>
          <p:sp>
            <p:nvSpPr>
              <p:cNvPr id="43022" name="_s553998"/>
              <p:cNvSpPr>
                <a:spLocks noTextEdit="1"/>
              </p:cNvSpPr>
              <p:nvPr/>
            </p:nvSpPr>
            <p:spPr>
              <a:xfrm>
                <a:off x="554" y="211"/>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9F67F"/>
              </a:solidFill>
              <a:ln w="9525">
                <a:noFill/>
              </a:ln>
            </p:spPr>
            <p:txBody>
              <a:bodyPr/>
              <a:p>
                <a:endParaRPr lang="zh-CN" altLang="en-US"/>
              </a:p>
            </p:txBody>
          </p:sp>
          <p:sp>
            <p:nvSpPr>
              <p:cNvPr id="43023" name="_s553999"/>
              <p:cNvSpPr>
                <a:spLocks noTextEdit="1"/>
              </p:cNvSpPr>
              <p:nvPr/>
            </p:nvSpPr>
            <p:spPr>
              <a:xfrm rot="5400000">
                <a:off x="927"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CC00"/>
              </a:solidFill>
              <a:ln w="9525">
                <a:noFill/>
              </a:ln>
            </p:spPr>
            <p:txBody>
              <a:bodyPr/>
              <a:p>
                <a:endParaRPr lang="zh-CN" altLang="en-US"/>
              </a:p>
            </p:txBody>
          </p:sp>
          <p:sp>
            <p:nvSpPr>
              <p:cNvPr id="43024" name="_s554001"/>
              <p:cNvSpPr>
                <a:spLocks noTextEdit="1"/>
              </p:cNvSpPr>
              <p:nvPr/>
            </p:nvSpPr>
            <p:spPr>
              <a:xfrm rot="10800000">
                <a:off x="554" y="989"/>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9933"/>
              </a:solidFill>
              <a:ln w="9525">
                <a:noFill/>
              </a:ln>
            </p:spPr>
            <p:txBody>
              <a:bodyPr/>
              <a:p>
                <a:endParaRPr lang="zh-CN" altLang="en-US"/>
              </a:p>
            </p:txBody>
          </p:sp>
          <p:sp>
            <p:nvSpPr>
              <p:cNvPr id="43025" name="_s554005"/>
              <p:cNvSpPr>
                <a:spLocks noTextEdit="1"/>
              </p:cNvSpPr>
              <p:nvPr/>
            </p:nvSpPr>
            <p:spPr>
              <a:xfrm rot="-5400000">
                <a:off x="149"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w="9525">
                <a:noFill/>
              </a:ln>
            </p:spPr>
            <p:txBody>
              <a:bodyPr/>
              <a:p>
                <a:endParaRPr lang="zh-CN" altLang="en-US"/>
              </a:p>
            </p:txBody>
          </p:sp>
          <p:sp>
            <p:nvSpPr>
              <p:cNvPr id="43026" name="_s553996"/>
              <p:cNvSpPr/>
              <p:nvPr/>
            </p:nvSpPr>
            <p:spPr>
              <a:xfrm>
                <a:off x="1820" y="363"/>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P</a:t>
                </a:r>
                <a:endParaRPr lang="en-US" altLang="zh-CN" sz="2800" dirty="0">
                  <a:latin typeface="Arial" panose="020B0604020202020204" pitchFamily="34" charset="0"/>
                </a:endParaRPr>
              </a:p>
            </p:txBody>
          </p:sp>
          <p:sp>
            <p:nvSpPr>
              <p:cNvPr id="43027" name="_s553997"/>
              <p:cNvSpPr/>
              <p:nvPr/>
            </p:nvSpPr>
            <p:spPr>
              <a:xfrm>
                <a:off x="1821" y="18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D</a:t>
                </a:r>
                <a:endParaRPr lang="en-US" altLang="zh-CN" sz="2800" dirty="0">
                  <a:latin typeface="Arial" panose="020B0604020202020204" pitchFamily="34" charset="0"/>
                </a:endParaRPr>
              </a:p>
            </p:txBody>
          </p:sp>
          <p:sp>
            <p:nvSpPr>
              <p:cNvPr id="43028" name="_s554000"/>
              <p:cNvSpPr/>
              <p:nvPr/>
            </p:nvSpPr>
            <p:spPr>
              <a:xfrm>
                <a:off x="319" y="1867"/>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C</a:t>
                </a:r>
                <a:endParaRPr lang="en-US" altLang="zh-CN" sz="2800" dirty="0">
                  <a:latin typeface="Arial" panose="020B0604020202020204" pitchFamily="34" charset="0"/>
                </a:endParaRPr>
              </a:p>
            </p:txBody>
          </p:sp>
          <p:sp>
            <p:nvSpPr>
              <p:cNvPr id="43029" name="_s554004"/>
              <p:cNvSpPr/>
              <p:nvPr/>
            </p:nvSpPr>
            <p:spPr>
              <a:xfrm>
                <a:off x="317" y="3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A</a:t>
                </a:r>
                <a:endParaRPr lang="en-US" altLang="zh-CN" sz="2800" dirty="0">
                  <a:latin typeface="Arial" panose="020B0604020202020204" pitchFamily="34" charset="0"/>
                </a:endParaRPr>
              </a:p>
            </p:txBody>
          </p:sp>
        </p:grpSp>
        <p:sp>
          <p:nvSpPr>
            <p:cNvPr id="43020" name="Rectangle 15"/>
            <p:cNvSpPr/>
            <p:nvPr/>
          </p:nvSpPr>
          <p:spPr>
            <a:xfrm>
              <a:off x="0" y="1224"/>
              <a:ext cx="1181" cy="317"/>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PDCA</a:t>
              </a:r>
              <a:endParaRPr lang="en-US" altLang="zh-CN" sz="3200" dirty="0">
                <a:solidFill>
                  <a:schemeClr val="bg1"/>
                </a:solidFill>
                <a:latin typeface="Arial" panose="020B0604020202020204" pitchFamily="34" charset="0"/>
              </a:endParaRPr>
            </a:p>
          </p:txBody>
        </p:sp>
      </p:grpSp>
      <p:grpSp>
        <p:nvGrpSpPr>
          <p:cNvPr id="4" name="Group 16"/>
          <p:cNvGrpSpPr/>
          <p:nvPr/>
        </p:nvGrpSpPr>
        <p:grpSpPr>
          <a:xfrm>
            <a:off x="2936875" y="2997200"/>
            <a:ext cx="3960813" cy="2808288"/>
            <a:chOff x="0" y="0"/>
            <a:chExt cx="2495" cy="1769"/>
          </a:xfrm>
        </p:grpSpPr>
        <p:pic>
          <p:nvPicPr>
            <p:cNvPr id="43017" name="Picture 17" descr="g_fishbone">
              <a:hlinkClick r:id="rId3"/>
            </p:cNvPr>
            <p:cNvPicPr>
              <a:picLocks noChangeAspect="1"/>
            </p:cNvPicPr>
            <p:nvPr/>
          </p:nvPicPr>
          <p:blipFill>
            <a:blip r:embed="rId4"/>
            <a:stretch>
              <a:fillRect/>
            </a:stretch>
          </p:blipFill>
          <p:spPr>
            <a:xfrm>
              <a:off x="0" y="0"/>
              <a:ext cx="2495" cy="1497"/>
            </a:xfrm>
            <a:prstGeom prst="rect">
              <a:avLst/>
            </a:prstGeom>
            <a:noFill/>
            <a:ln w="9525">
              <a:noFill/>
            </a:ln>
          </p:spPr>
        </p:pic>
        <p:sp>
          <p:nvSpPr>
            <p:cNvPr id="43018" name="Rectangle 18"/>
            <p:cNvSpPr/>
            <p:nvPr/>
          </p:nvSpPr>
          <p:spPr>
            <a:xfrm>
              <a:off x="45" y="1451"/>
              <a:ext cx="2450"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Fish-bone Diagram</a:t>
              </a:r>
              <a:endParaRPr lang="en-US" altLang="zh-CN" sz="3200" dirty="0">
                <a:solidFill>
                  <a:schemeClr val="bg1"/>
                </a:solidFill>
                <a:latin typeface="Arial" panose="020B0604020202020204" pitchFamily="34" charset="0"/>
              </a:endParaRPr>
            </a:p>
          </p:txBody>
        </p:sp>
      </p:grpSp>
      <p:grpSp>
        <p:nvGrpSpPr>
          <p:cNvPr id="5" name="Group 19"/>
          <p:cNvGrpSpPr/>
          <p:nvPr/>
        </p:nvGrpSpPr>
        <p:grpSpPr>
          <a:xfrm>
            <a:off x="7165975" y="1989138"/>
            <a:ext cx="2232025" cy="2592387"/>
            <a:chOff x="0" y="0"/>
            <a:chExt cx="1406" cy="1633"/>
          </a:xfrm>
        </p:grpSpPr>
        <p:sp>
          <p:nvSpPr>
            <p:cNvPr id="43015" name="Rectangle 20"/>
            <p:cNvSpPr/>
            <p:nvPr/>
          </p:nvSpPr>
          <p:spPr>
            <a:xfrm>
              <a:off x="0" y="1315"/>
              <a:ext cx="1406"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5WHY</a:t>
              </a:r>
              <a:endParaRPr lang="en-US" altLang="zh-CN" sz="3200" dirty="0">
                <a:solidFill>
                  <a:schemeClr val="bg1"/>
                </a:solidFill>
                <a:latin typeface="Arial" panose="020B0604020202020204" pitchFamily="34" charset="0"/>
              </a:endParaRPr>
            </a:p>
          </p:txBody>
        </p:sp>
        <p:sp>
          <p:nvSpPr>
            <p:cNvPr id="43016" name="Rectangle 21"/>
            <p:cNvSpPr/>
            <p:nvPr/>
          </p:nvSpPr>
          <p:spPr>
            <a:xfrm>
              <a:off x="0" y="0"/>
              <a:ext cx="1406" cy="1315"/>
            </a:xfrm>
            <a:prstGeom prst="rect">
              <a:avLst/>
            </a:prstGeom>
            <a:solidFill>
              <a:schemeClr val="bg1"/>
            </a:solidFill>
            <a:ln w="9525">
              <a:noFill/>
            </a:ln>
          </p:spPr>
          <p:txBody>
            <a:bodyPr wrap="none" anchor="ctr" anchorCtr="0"/>
            <a:p>
              <a:r>
                <a:rPr lang="en-US" altLang="zh-CN" sz="2400" dirty="0">
                  <a:solidFill>
                    <a:srgbClr val="FF9933"/>
                  </a:solidFill>
                  <a:latin typeface="Arial" panose="020B0604020202020204" pitchFamily="34" charset="0"/>
                </a:rPr>
                <a:t>Why?</a:t>
              </a:r>
              <a:endParaRPr lang="en-US" altLang="zh-CN" sz="2400" dirty="0">
                <a:solidFill>
                  <a:srgbClr val="FF9933"/>
                </a:solidFill>
                <a:latin typeface="Arial" panose="020B0604020202020204" pitchFamily="34" charset="0"/>
              </a:endParaRPr>
            </a:p>
            <a:p>
              <a:r>
                <a:rPr lang="en-US" altLang="zh-CN" sz="2400" dirty="0">
                  <a:solidFill>
                    <a:srgbClr val="FF9933"/>
                  </a:solidFill>
                  <a:latin typeface="Arial" panose="020B0604020202020204" pitchFamily="34" charset="0"/>
                </a:rPr>
                <a:t>Why?</a:t>
              </a:r>
              <a:endParaRPr lang="en-US" altLang="zh-CN" sz="2400" dirty="0">
                <a:solidFill>
                  <a:srgbClr val="FF9933"/>
                </a:solidFill>
                <a:latin typeface="Arial" panose="020B0604020202020204" pitchFamily="34" charset="0"/>
              </a:endParaRPr>
            </a:p>
            <a:p>
              <a:r>
                <a:rPr lang="en-US" altLang="zh-CN" sz="2400" dirty="0">
                  <a:solidFill>
                    <a:srgbClr val="FF9933"/>
                  </a:solidFill>
                  <a:latin typeface="Arial" panose="020B0604020202020204" pitchFamily="34" charset="0"/>
                </a:rPr>
                <a:t>Why?</a:t>
              </a:r>
              <a:endParaRPr lang="en-US" altLang="zh-CN" sz="2400" dirty="0">
                <a:solidFill>
                  <a:srgbClr val="FF9933"/>
                </a:solidFill>
                <a:latin typeface="Arial" panose="020B0604020202020204" pitchFamily="34" charset="0"/>
              </a:endParaRPr>
            </a:p>
            <a:p>
              <a:r>
                <a:rPr lang="en-US" altLang="zh-CN" sz="2400" dirty="0">
                  <a:solidFill>
                    <a:srgbClr val="FF9933"/>
                  </a:solidFill>
                  <a:latin typeface="Arial" panose="020B0604020202020204" pitchFamily="34" charset="0"/>
                </a:rPr>
                <a:t>Why?</a:t>
              </a:r>
              <a:endParaRPr lang="en-US" altLang="zh-CN" sz="2400" dirty="0">
                <a:solidFill>
                  <a:srgbClr val="FF9933"/>
                </a:solidFill>
                <a:latin typeface="Arial" panose="020B0604020202020204" pitchFamily="34" charset="0"/>
              </a:endParaRPr>
            </a:p>
            <a:p>
              <a:r>
                <a:rPr lang="en-US" altLang="zh-CN" sz="2400" dirty="0">
                  <a:solidFill>
                    <a:srgbClr val="FF9933"/>
                  </a:solidFill>
                  <a:latin typeface="Arial" panose="020B0604020202020204" pitchFamily="34" charset="0"/>
                </a:rPr>
                <a:t>Why?</a:t>
              </a:r>
              <a:endParaRPr lang="en-US" altLang="zh-CN" sz="2400" dirty="0">
                <a:solidFill>
                  <a:srgbClr val="FF9933"/>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4034" name="Oval 2"/>
          <p:cNvSpPr/>
          <p:nvPr/>
        </p:nvSpPr>
        <p:spPr>
          <a:xfrm>
            <a:off x="1568450" y="2276475"/>
            <a:ext cx="5545138" cy="4105275"/>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p>
            <a:endParaRPr lang="zh-CN" altLang="en-US" sz="2000" dirty="0">
              <a:latin typeface="Arial" panose="020B0604020202020204" pitchFamily="34" charset="0"/>
            </a:endParaRPr>
          </a:p>
        </p:txBody>
      </p:sp>
      <p:sp>
        <p:nvSpPr>
          <p:cNvPr id="44035" name="Line 3"/>
          <p:cNvSpPr/>
          <p:nvPr/>
        </p:nvSpPr>
        <p:spPr>
          <a:xfrm>
            <a:off x="1568450" y="4365625"/>
            <a:ext cx="5545138" cy="0"/>
          </a:xfrm>
          <a:prstGeom prst="line">
            <a:avLst/>
          </a:prstGeom>
          <a:ln w="9525" cap="flat" cmpd="sng">
            <a:solidFill>
              <a:schemeClr val="tx1"/>
            </a:solidFill>
            <a:prstDash val="solid"/>
            <a:headEnd type="none" w="med" len="med"/>
            <a:tailEnd type="none" w="med" len="med"/>
          </a:ln>
        </p:spPr>
      </p:sp>
      <p:sp>
        <p:nvSpPr>
          <p:cNvPr id="44036" name="Line 4"/>
          <p:cNvSpPr/>
          <p:nvPr/>
        </p:nvSpPr>
        <p:spPr>
          <a:xfrm>
            <a:off x="4305300" y="2276475"/>
            <a:ext cx="0" cy="4105275"/>
          </a:xfrm>
          <a:prstGeom prst="line">
            <a:avLst/>
          </a:prstGeom>
          <a:ln w="9525" cap="flat" cmpd="sng">
            <a:solidFill>
              <a:schemeClr val="tx1"/>
            </a:solidFill>
            <a:prstDash val="solid"/>
            <a:headEnd type="none" w="med" len="med"/>
            <a:tailEnd type="none" w="med" len="med"/>
          </a:ln>
        </p:spPr>
      </p:sp>
      <p:sp>
        <p:nvSpPr>
          <p:cNvPr id="32773" name="Line 5"/>
          <p:cNvSpPr/>
          <p:nvPr/>
        </p:nvSpPr>
        <p:spPr>
          <a:xfrm flipH="1">
            <a:off x="4376738" y="2349500"/>
            <a:ext cx="720725" cy="1943100"/>
          </a:xfrm>
          <a:prstGeom prst="line">
            <a:avLst/>
          </a:prstGeom>
          <a:ln w="9525" cap="flat" cmpd="sng">
            <a:solidFill>
              <a:schemeClr val="tx1"/>
            </a:solidFill>
            <a:prstDash val="solid"/>
            <a:headEnd type="none" w="med" len="med"/>
            <a:tailEnd type="none" w="med" len="med"/>
          </a:ln>
        </p:spPr>
      </p:sp>
      <p:sp>
        <p:nvSpPr>
          <p:cNvPr id="32774" name="Line 6"/>
          <p:cNvSpPr/>
          <p:nvPr/>
        </p:nvSpPr>
        <p:spPr>
          <a:xfrm flipH="1">
            <a:off x="4305300" y="2708275"/>
            <a:ext cx="1727200" cy="1657350"/>
          </a:xfrm>
          <a:prstGeom prst="line">
            <a:avLst/>
          </a:prstGeom>
          <a:ln w="9525" cap="flat" cmpd="sng">
            <a:solidFill>
              <a:schemeClr val="tx1"/>
            </a:solidFill>
            <a:prstDash val="solid"/>
            <a:headEnd type="none" w="med" len="med"/>
            <a:tailEnd type="none" w="med" len="med"/>
          </a:ln>
        </p:spPr>
      </p:sp>
      <p:sp>
        <p:nvSpPr>
          <p:cNvPr id="32775" name="Line 7"/>
          <p:cNvSpPr/>
          <p:nvPr/>
        </p:nvSpPr>
        <p:spPr>
          <a:xfrm flipH="1">
            <a:off x="4232275" y="3500438"/>
            <a:ext cx="2592388" cy="865187"/>
          </a:xfrm>
          <a:prstGeom prst="line">
            <a:avLst/>
          </a:prstGeom>
          <a:ln w="9525" cap="flat" cmpd="sng">
            <a:solidFill>
              <a:schemeClr val="tx1"/>
            </a:solidFill>
            <a:prstDash val="solid"/>
            <a:headEnd type="none" w="med" len="med"/>
            <a:tailEnd type="none" w="med" len="med"/>
          </a:ln>
        </p:spPr>
      </p:sp>
      <p:sp>
        <p:nvSpPr>
          <p:cNvPr id="32776" name="Line 8"/>
          <p:cNvSpPr/>
          <p:nvPr/>
        </p:nvSpPr>
        <p:spPr>
          <a:xfrm>
            <a:off x="3081338" y="2492375"/>
            <a:ext cx="1223962" cy="1800225"/>
          </a:xfrm>
          <a:prstGeom prst="line">
            <a:avLst/>
          </a:prstGeom>
          <a:ln w="9525" cap="flat" cmpd="sng">
            <a:solidFill>
              <a:schemeClr val="tx1"/>
            </a:solidFill>
            <a:prstDash val="solid"/>
            <a:headEnd type="none" w="med" len="med"/>
            <a:tailEnd type="none" w="med" len="med"/>
          </a:ln>
        </p:spPr>
      </p:sp>
      <p:sp>
        <p:nvSpPr>
          <p:cNvPr id="32777" name="Rectangle 9"/>
          <p:cNvSpPr/>
          <p:nvPr/>
        </p:nvSpPr>
        <p:spPr>
          <a:xfrm rot="-3503551">
            <a:off x="4779963" y="2954338"/>
            <a:ext cx="781050" cy="287337"/>
          </a:xfrm>
          <a:prstGeom prst="rect">
            <a:avLst/>
          </a:prstGeom>
          <a:noFill/>
          <a:ln w="9525">
            <a:noFill/>
          </a:ln>
        </p:spPr>
        <p:txBody>
          <a:bodyPr wrap="none" anchor="ctr" anchorCtr="0"/>
          <a:p>
            <a:r>
              <a:rPr lang="zh-CN" altLang="en-US" sz="2000" b="1" dirty="0">
                <a:latin typeface="Arial" panose="020B0604020202020204" pitchFamily="34" charset="0"/>
              </a:rPr>
              <a:t>找原因</a:t>
            </a:r>
            <a:endParaRPr lang="zh-CN" altLang="en-US" sz="2000" b="1" dirty="0">
              <a:latin typeface="Arial" panose="020B0604020202020204" pitchFamily="34" charset="0"/>
            </a:endParaRPr>
          </a:p>
        </p:txBody>
      </p:sp>
      <p:sp>
        <p:nvSpPr>
          <p:cNvPr id="32778" name="Rectangle 10"/>
          <p:cNvSpPr/>
          <p:nvPr/>
        </p:nvSpPr>
        <p:spPr>
          <a:xfrm>
            <a:off x="5529263" y="3141663"/>
            <a:ext cx="779462" cy="287337"/>
          </a:xfrm>
          <a:prstGeom prst="rect">
            <a:avLst/>
          </a:prstGeom>
          <a:noFill/>
          <a:ln w="9525">
            <a:noFill/>
          </a:ln>
        </p:spPr>
        <p:txBody>
          <a:bodyPr wrap="none" anchor="ctr" anchorCtr="0"/>
          <a:p>
            <a:r>
              <a:rPr lang="zh-CN" altLang="en-US" sz="2000" dirty="0">
                <a:latin typeface="Arial" panose="020B0604020202020204" pitchFamily="34" charset="0"/>
              </a:rPr>
              <a:t>找要因</a:t>
            </a:r>
            <a:endParaRPr lang="zh-CN" altLang="en-US" sz="2000" dirty="0">
              <a:latin typeface="Arial" panose="020B0604020202020204" pitchFamily="34" charset="0"/>
            </a:endParaRPr>
          </a:p>
        </p:txBody>
      </p:sp>
      <p:sp>
        <p:nvSpPr>
          <p:cNvPr id="32779" name="Rectangle 11"/>
          <p:cNvSpPr/>
          <p:nvPr/>
        </p:nvSpPr>
        <p:spPr>
          <a:xfrm>
            <a:off x="5816600" y="3933825"/>
            <a:ext cx="781050" cy="287338"/>
          </a:xfrm>
          <a:prstGeom prst="rect">
            <a:avLst/>
          </a:prstGeom>
          <a:noFill/>
          <a:ln w="9525">
            <a:noFill/>
          </a:ln>
        </p:spPr>
        <p:txBody>
          <a:bodyPr wrap="none" anchor="ctr" anchorCtr="0"/>
          <a:p>
            <a:r>
              <a:rPr lang="zh-CN" altLang="en-US" sz="2000" dirty="0">
                <a:latin typeface="Arial" panose="020B0604020202020204" pitchFamily="34" charset="0"/>
              </a:rPr>
              <a:t>订计划</a:t>
            </a:r>
            <a:endParaRPr lang="zh-CN" altLang="en-US" sz="2000" dirty="0">
              <a:latin typeface="Arial" panose="020B0604020202020204" pitchFamily="34" charset="0"/>
            </a:endParaRPr>
          </a:p>
        </p:txBody>
      </p:sp>
      <p:sp>
        <p:nvSpPr>
          <p:cNvPr id="32780" name="Rectangle 12"/>
          <p:cNvSpPr/>
          <p:nvPr/>
        </p:nvSpPr>
        <p:spPr>
          <a:xfrm rot="3823115">
            <a:off x="3367088" y="2894013"/>
            <a:ext cx="781050" cy="287337"/>
          </a:xfrm>
          <a:prstGeom prst="rect">
            <a:avLst/>
          </a:prstGeom>
          <a:noFill/>
          <a:ln w="9525">
            <a:noFill/>
          </a:ln>
        </p:spPr>
        <p:txBody>
          <a:bodyPr wrap="none" anchor="ctr" anchorCtr="0"/>
          <a:p>
            <a:r>
              <a:rPr lang="zh-CN" altLang="en-US" sz="2000" b="1" dirty="0">
                <a:latin typeface="Arial" panose="020B0604020202020204" pitchFamily="34" charset="0"/>
              </a:rPr>
              <a:t>提出新问题</a:t>
            </a:r>
            <a:endParaRPr lang="zh-CN" altLang="en-US" sz="2000" b="1" dirty="0">
              <a:latin typeface="Arial" panose="020B0604020202020204" pitchFamily="34" charset="0"/>
            </a:endParaRPr>
          </a:p>
        </p:txBody>
      </p:sp>
      <p:sp>
        <p:nvSpPr>
          <p:cNvPr id="32781" name="Rectangle 13"/>
          <p:cNvSpPr/>
          <p:nvPr/>
        </p:nvSpPr>
        <p:spPr>
          <a:xfrm>
            <a:off x="2576513" y="3500438"/>
            <a:ext cx="781050" cy="287337"/>
          </a:xfrm>
          <a:prstGeom prst="rect">
            <a:avLst/>
          </a:prstGeom>
          <a:noFill/>
          <a:ln w="9525">
            <a:noFill/>
          </a:ln>
        </p:spPr>
        <p:txBody>
          <a:bodyPr wrap="none" anchor="ctr" anchorCtr="0"/>
          <a:p>
            <a:r>
              <a:rPr lang="zh-CN" altLang="en-US" sz="2000" dirty="0">
                <a:latin typeface="Arial" panose="020B0604020202020204" pitchFamily="34" charset="0"/>
              </a:rPr>
              <a:t>总结经验</a:t>
            </a:r>
            <a:endParaRPr lang="zh-CN" altLang="en-US" sz="2000" dirty="0">
              <a:latin typeface="Arial" panose="020B0604020202020204" pitchFamily="34" charset="0"/>
            </a:endParaRPr>
          </a:p>
        </p:txBody>
      </p:sp>
      <p:sp>
        <p:nvSpPr>
          <p:cNvPr id="32782" name="Rectangle 14"/>
          <p:cNvSpPr/>
          <p:nvPr/>
        </p:nvSpPr>
        <p:spPr>
          <a:xfrm>
            <a:off x="2720975" y="4797425"/>
            <a:ext cx="781050" cy="288925"/>
          </a:xfrm>
          <a:prstGeom prst="rect">
            <a:avLst/>
          </a:prstGeom>
          <a:solidFill>
            <a:srgbClr val="FFCC00"/>
          </a:solidFill>
          <a:ln w="9525">
            <a:noFill/>
          </a:ln>
        </p:spPr>
        <p:txBody>
          <a:bodyPr wrap="none" anchor="ctr" anchorCtr="0"/>
          <a:p>
            <a:r>
              <a:rPr lang="zh-CN" altLang="en-US" sz="2000" dirty="0">
                <a:latin typeface="Arial" panose="020B0604020202020204" pitchFamily="34" charset="0"/>
              </a:rPr>
              <a:t>检查</a:t>
            </a:r>
            <a:endParaRPr lang="zh-CN" altLang="en-US" sz="2000" dirty="0">
              <a:latin typeface="Arial" panose="020B0604020202020204" pitchFamily="34" charset="0"/>
            </a:endParaRPr>
          </a:p>
        </p:txBody>
      </p:sp>
      <p:sp>
        <p:nvSpPr>
          <p:cNvPr id="32783" name="Rectangle 15"/>
          <p:cNvSpPr/>
          <p:nvPr/>
        </p:nvSpPr>
        <p:spPr>
          <a:xfrm>
            <a:off x="5097463" y="4797425"/>
            <a:ext cx="781050" cy="287338"/>
          </a:xfrm>
          <a:prstGeom prst="rect">
            <a:avLst/>
          </a:prstGeom>
          <a:solidFill>
            <a:srgbClr val="FFCC00"/>
          </a:solidFill>
          <a:ln w="9525">
            <a:noFill/>
          </a:ln>
        </p:spPr>
        <p:txBody>
          <a:bodyPr wrap="none" anchor="ctr" anchorCtr="0"/>
          <a:p>
            <a:r>
              <a:rPr lang="zh-CN" altLang="en-US" sz="2000" dirty="0">
                <a:latin typeface="Arial" panose="020B0604020202020204" pitchFamily="34" charset="0"/>
              </a:rPr>
              <a:t>执行</a:t>
            </a:r>
            <a:endParaRPr lang="zh-CN" altLang="en-US" sz="2000" dirty="0">
              <a:latin typeface="Arial" panose="020B0604020202020204" pitchFamily="34" charset="0"/>
            </a:endParaRPr>
          </a:p>
        </p:txBody>
      </p:sp>
      <p:sp>
        <p:nvSpPr>
          <p:cNvPr id="32784" name="Rectangle 16"/>
          <p:cNvSpPr/>
          <p:nvPr/>
        </p:nvSpPr>
        <p:spPr>
          <a:xfrm>
            <a:off x="4376738" y="2420938"/>
            <a:ext cx="311150" cy="863600"/>
          </a:xfrm>
          <a:prstGeom prst="rect">
            <a:avLst/>
          </a:prstGeom>
          <a:noFill/>
          <a:ln w="9525">
            <a:noFill/>
          </a:ln>
        </p:spPr>
        <p:txBody>
          <a:bodyPr wrap="none" anchor="ctr" anchorCtr="0"/>
          <a:p>
            <a:r>
              <a:rPr lang="zh-CN" altLang="en-US" sz="2000" dirty="0">
                <a:latin typeface="Arial" panose="020B0604020202020204" pitchFamily="34" charset="0"/>
              </a:rPr>
              <a:t>找</a:t>
            </a:r>
            <a:endParaRPr lang="zh-CN" altLang="en-US" sz="2000" dirty="0">
              <a:latin typeface="Arial" panose="020B0604020202020204" pitchFamily="34" charset="0"/>
            </a:endParaRPr>
          </a:p>
          <a:p>
            <a:r>
              <a:rPr lang="zh-CN" altLang="en-US" sz="2000" dirty="0">
                <a:latin typeface="Arial" panose="020B0604020202020204" pitchFamily="34" charset="0"/>
              </a:rPr>
              <a:t>问</a:t>
            </a:r>
            <a:endParaRPr lang="zh-CN" altLang="en-US" sz="2000" dirty="0">
              <a:latin typeface="Arial" panose="020B0604020202020204" pitchFamily="34" charset="0"/>
            </a:endParaRPr>
          </a:p>
          <a:p>
            <a:r>
              <a:rPr lang="zh-CN" altLang="en-US" sz="2000" dirty="0">
                <a:latin typeface="Arial" panose="020B0604020202020204" pitchFamily="34" charset="0"/>
              </a:rPr>
              <a:t>题</a:t>
            </a:r>
            <a:endParaRPr lang="zh-CN" altLang="en-US" sz="2000" dirty="0">
              <a:latin typeface="Arial" panose="020B0604020202020204" pitchFamily="34" charset="0"/>
            </a:endParaRPr>
          </a:p>
        </p:txBody>
      </p:sp>
      <p:sp>
        <p:nvSpPr>
          <p:cNvPr id="32785" name="AutoShape 1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44050" name="Group 18"/>
          <p:cNvGrpSpPr/>
          <p:nvPr/>
        </p:nvGrpSpPr>
        <p:grpSpPr>
          <a:xfrm>
            <a:off x="7545388" y="982663"/>
            <a:ext cx="1852612" cy="2446337"/>
            <a:chOff x="0" y="0"/>
            <a:chExt cx="1185" cy="1541"/>
          </a:xfrm>
        </p:grpSpPr>
        <p:grpSp>
          <p:nvGrpSpPr>
            <p:cNvPr id="44051" name="Group 19"/>
            <p:cNvGrpSpPr/>
            <p:nvPr/>
          </p:nvGrpSpPr>
          <p:grpSpPr>
            <a:xfrm>
              <a:off x="1" y="0"/>
              <a:ext cx="1184" cy="1224"/>
              <a:chOff x="0" y="0"/>
              <a:chExt cx="2760" cy="2851"/>
            </a:xfrm>
          </p:grpSpPr>
          <p:sp>
            <p:nvSpPr>
              <p:cNvPr id="44053" name="AutoShape 20"/>
              <p:cNvSpPr>
                <a:spLocks noChangeAspect="1" noTextEdit="1"/>
              </p:cNvSpPr>
              <p:nvPr/>
            </p:nvSpPr>
            <p:spPr>
              <a:xfrm>
                <a:off x="0" y="0"/>
                <a:ext cx="2760" cy="2851"/>
              </a:xfrm>
              <a:prstGeom prst="rect">
                <a:avLst/>
              </a:prstGeom>
              <a:solidFill>
                <a:schemeClr val="bg1"/>
              </a:solidFill>
              <a:ln w="9525">
                <a:noFill/>
              </a:ln>
            </p:spPr>
            <p:txBody>
              <a:bodyPr/>
              <a:p>
                <a:endParaRPr lang="zh-CN" altLang="en-US"/>
              </a:p>
            </p:txBody>
          </p:sp>
          <p:sp>
            <p:nvSpPr>
              <p:cNvPr id="44054" name="_s726090"/>
              <p:cNvSpPr>
                <a:spLocks noTextEdit="1"/>
              </p:cNvSpPr>
              <p:nvPr/>
            </p:nvSpPr>
            <p:spPr>
              <a:xfrm>
                <a:off x="554" y="211"/>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9F67F"/>
              </a:solidFill>
              <a:ln w="9525">
                <a:noFill/>
              </a:ln>
            </p:spPr>
            <p:txBody>
              <a:bodyPr/>
              <a:p>
                <a:endParaRPr lang="zh-CN" altLang="en-US"/>
              </a:p>
            </p:txBody>
          </p:sp>
          <p:sp>
            <p:nvSpPr>
              <p:cNvPr id="44055" name="_s726091"/>
              <p:cNvSpPr>
                <a:spLocks noTextEdit="1"/>
              </p:cNvSpPr>
              <p:nvPr/>
            </p:nvSpPr>
            <p:spPr>
              <a:xfrm rot="5400000">
                <a:off x="927"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CC00"/>
              </a:solidFill>
              <a:ln w="9525">
                <a:noFill/>
              </a:ln>
            </p:spPr>
            <p:txBody>
              <a:bodyPr/>
              <a:p>
                <a:endParaRPr lang="zh-CN" altLang="en-US"/>
              </a:p>
            </p:txBody>
          </p:sp>
          <p:sp>
            <p:nvSpPr>
              <p:cNvPr id="44056" name="_s726092"/>
              <p:cNvSpPr>
                <a:spLocks noTextEdit="1"/>
              </p:cNvSpPr>
              <p:nvPr/>
            </p:nvSpPr>
            <p:spPr>
              <a:xfrm rot="10800000">
                <a:off x="554" y="989"/>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9933"/>
              </a:solidFill>
              <a:ln w="9525">
                <a:noFill/>
              </a:ln>
            </p:spPr>
            <p:txBody>
              <a:bodyPr/>
              <a:p>
                <a:endParaRPr lang="zh-CN" altLang="en-US"/>
              </a:p>
            </p:txBody>
          </p:sp>
          <p:sp>
            <p:nvSpPr>
              <p:cNvPr id="44057" name="_s726093"/>
              <p:cNvSpPr>
                <a:spLocks noTextEdit="1"/>
              </p:cNvSpPr>
              <p:nvPr/>
            </p:nvSpPr>
            <p:spPr>
              <a:xfrm rot="-5400000">
                <a:off x="149"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w="9525">
                <a:noFill/>
              </a:ln>
            </p:spPr>
            <p:txBody>
              <a:bodyPr/>
              <a:p>
                <a:endParaRPr lang="zh-CN" altLang="en-US"/>
              </a:p>
            </p:txBody>
          </p:sp>
          <p:sp>
            <p:nvSpPr>
              <p:cNvPr id="44058" name="_s726094"/>
              <p:cNvSpPr/>
              <p:nvPr/>
            </p:nvSpPr>
            <p:spPr>
              <a:xfrm>
                <a:off x="1820" y="363"/>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P</a:t>
                </a:r>
                <a:endParaRPr lang="en-US" altLang="zh-CN" sz="2800" dirty="0">
                  <a:latin typeface="Arial" panose="020B0604020202020204" pitchFamily="34" charset="0"/>
                </a:endParaRPr>
              </a:p>
            </p:txBody>
          </p:sp>
          <p:sp>
            <p:nvSpPr>
              <p:cNvPr id="44059" name="_s726095"/>
              <p:cNvSpPr/>
              <p:nvPr/>
            </p:nvSpPr>
            <p:spPr>
              <a:xfrm>
                <a:off x="1821" y="18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D</a:t>
                </a:r>
                <a:endParaRPr lang="en-US" altLang="zh-CN" sz="2800" dirty="0">
                  <a:latin typeface="Arial" panose="020B0604020202020204" pitchFamily="34" charset="0"/>
                </a:endParaRPr>
              </a:p>
            </p:txBody>
          </p:sp>
          <p:sp>
            <p:nvSpPr>
              <p:cNvPr id="44060" name="_s726096"/>
              <p:cNvSpPr/>
              <p:nvPr/>
            </p:nvSpPr>
            <p:spPr>
              <a:xfrm>
                <a:off x="319" y="1867"/>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C</a:t>
                </a:r>
                <a:endParaRPr lang="en-US" altLang="zh-CN" sz="2800" dirty="0">
                  <a:latin typeface="Arial" panose="020B0604020202020204" pitchFamily="34" charset="0"/>
                </a:endParaRPr>
              </a:p>
            </p:txBody>
          </p:sp>
          <p:sp>
            <p:nvSpPr>
              <p:cNvPr id="44061" name="_s726097"/>
              <p:cNvSpPr/>
              <p:nvPr/>
            </p:nvSpPr>
            <p:spPr>
              <a:xfrm>
                <a:off x="317" y="3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A</a:t>
                </a:r>
                <a:endParaRPr lang="en-US" altLang="zh-CN" sz="2800" dirty="0">
                  <a:latin typeface="Arial" panose="020B0604020202020204" pitchFamily="34" charset="0"/>
                </a:endParaRPr>
              </a:p>
            </p:txBody>
          </p:sp>
        </p:grpSp>
        <p:sp>
          <p:nvSpPr>
            <p:cNvPr id="44052" name="Rectangle 29"/>
            <p:cNvSpPr/>
            <p:nvPr/>
          </p:nvSpPr>
          <p:spPr>
            <a:xfrm>
              <a:off x="0" y="1224"/>
              <a:ext cx="1181" cy="317"/>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PDCA</a:t>
              </a:r>
              <a:endParaRPr lang="en-US" altLang="zh-CN" sz="3200" dirty="0">
                <a:solidFill>
                  <a:schemeClr val="bg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edge">
                                      <p:cBhvr>
                                        <p:cTn id="7" dur="500"/>
                                        <p:tgtEl>
                                          <p:spTgt spid="3277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2784"/>
                                        </p:tgtEl>
                                        <p:attrNameLst>
                                          <p:attrName>style.visibility</p:attrName>
                                        </p:attrNameLst>
                                      </p:cBhvr>
                                      <p:to>
                                        <p:strVal val="visible"/>
                                      </p:to>
                                    </p:set>
                                    <p:animEffect transition="in" filter="wedge">
                                      <p:cBhvr>
                                        <p:cTn id="10" dur="500"/>
                                        <p:tgtEl>
                                          <p:spTgt spid="3278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2777"/>
                                        </p:tgtEl>
                                        <p:attrNameLst>
                                          <p:attrName>style.visibility</p:attrName>
                                        </p:attrNameLst>
                                      </p:cBhvr>
                                      <p:to>
                                        <p:strVal val="visible"/>
                                      </p:to>
                                    </p:set>
                                    <p:animEffect transition="in" filter="wedge">
                                      <p:cBhvr>
                                        <p:cTn id="15" dur="500"/>
                                        <p:tgtEl>
                                          <p:spTgt spid="32777"/>
                                        </p:tgtEl>
                                      </p:cBhvr>
                                    </p:animEffect>
                                  </p:childTnLst>
                                </p:cTn>
                              </p:par>
                              <p:par>
                                <p:cTn id="16" presetID="20" presetClass="entr" presetSubtype="0" fill="hold" nodeType="withEffect">
                                  <p:stCondLst>
                                    <p:cond delay="0"/>
                                  </p:stCondLst>
                                  <p:childTnLst>
                                    <p:set>
                                      <p:cBhvr>
                                        <p:cTn id="17" dur="1" fill="hold">
                                          <p:stCondLst>
                                            <p:cond delay="0"/>
                                          </p:stCondLst>
                                        </p:cTn>
                                        <p:tgtEl>
                                          <p:spTgt spid="32774"/>
                                        </p:tgtEl>
                                        <p:attrNameLst>
                                          <p:attrName>style.visibility</p:attrName>
                                        </p:attrNameLst>
                                      </p:cBhvr>
                                      <p:to>
                                        <p:strVal val="visible"/>
                                      </p:to>
                                    </p:set>
                                    <p:animEffect transition="in" filter="wedge">
                                      <p:cBhvr>
                                        <p:cTn id="18" dur="500"/>
                                        <p:tgtEl>
                                          <p:spTgt spid="3277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2778"/>
                                        </p:tgtEl>
                                        <p:attrNameLst>
                                          <p:attrName>style.visibility</p:attrName>
                                        </p:attrNameLst>
                                      </p:cBhvr>
                                      <p:to>
                                        <p:strVal val="visible"/>
                                      </p:to>
                                    </p:set>
                                    <p:animEffect transition="in" filter="wedge">
                                      <p:cBhvr>
                                        <p:cTn id="23" dur="500"/>
                                        <p:tgtEl>
                                          <p:spTgt spid="32778"/>
                                        </p:tgtEl>
                                      </p:cBhvr>
                                    </p:animEffect>
                                  </p:childTnLst>
                                </p:cTn>
                              </p:par>
                              <p:par>
                                <p:cTn id="24" presetID="20" presetClass="entr" presetSubtype="0" fill="hold" nodeType="withEffect">
                                  <p:stCondLst>
                                    <p:cond delay="0"/>
                                  </p:stCondLst>
                                  <p:childTnLst>
                                    <p:set>
                                      <p:cBhvr>
                                        <p:cTn id="25" dur="1" fill="hold">
                                          <p:stCondLst>
                                            <p:cond delay="0"/>
                                          </p:stCondLst>
                                        </p:cTn>
                                        <p:tgtEl>
                                          <p:spTgt spid="32775"/>
                                        </p:tgtEl>
                                        <p:attrNameLst>
                                          <p:attrName>style.visibility</p:attrName>
                                        </p:attrNameLst>
                                      </p:cBhvr>
                                      <p:to>
                                        <p:strVal val="visible"/>
                                      </p:to>
                                    </p:set>
                                    <p:animEffect transition="in" filter="wedge">
                                      <p:cBhvr>
                                        <p:cTn id="26" dur="500"/>
                                        <p:tgtEl>
                                          <p:spTgt spid="32775"/>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Effect transition="in" filter="wedge">
                                      <p:cBhvr>
                                        <p:cTn id="31" dur="500"/>
                                        <p:tgtEl>
                                          <p:spTgt spid="3277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32783"/>
                                        </p:tgtEl>
                                        <p:attrNameLst>
                                          <p:attrName>style.visibility</p:attrName>
                                        </p:attrNameLst>
                                      </p:cBhvr>
                                      <p:to>
                                        <p:strVal val="visible"/>
                                      </p:to>
                                    </p:set>
                                    <p:animEffect transition="in" filter="wedge">
                                      <p:cBhvr>
                                        <p:cTn id="36" dur="500"/>
                                        <p:tgtEl>
                                          <p:spTgt spid="32783"/>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32782"/>
                                        </p:tgtEl>
                                        <p:attrNameLst>
                                          <p:attrName>style.visibility</p:attrName>
                                        </p:attrNameLst>
                                      </p:cBhvr>
                                      <p:to>
                                        <p:strVal val="visible"/>
                                      </p:to>
                                    </p:set>
                                    <p:animEffect transition="in" filter="wedge">
                                      <p:cBhvr>
                                        <p:cTn id="41" dur="500"/>
                                        <p:tgtEl>
                                          <p:spTgt spid="32782"/>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32781"/>
                                        </p:tgtEl>
                                        <p:attrNameLst>
                                          <p:attrName>style.visibility</p:attrName>
                                        </p:attrNameLst>
                                      </p:cBhvr>
                                      <p:to>
                                        <p:strVal val="visible"/>
                                      </p:to>
                                    </p:set>
                                    <p:animEffect transition="in" filter="wedge">
                                      <p:cBhvr>
                                        <p:cTn id="46" dur="500"/>
                                        <p:tgtEl>
                                          <p:spTgt spid="32781"/>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2780"/>
                                        </p:tgtEl>
                                        <p:attrNameLst>
                                          <p:attrName>style.visibility</p:attrName>
                                        </p:attrNameLst>
                                      </p:cBhvr>
                                      <p:to>
                                        <p:strVal val="visible"/>
                                      </p:to>
                                    </p:set>
                                    <p:animEffect transition="in" filter="wedge">
                                      <p:cBhvr>
                                        <p:cTn id="51" dur="500"/>
                                        <p:tgtEl>
                                          <p:spTgt spid="32780"/>
                                        </p:tgtEl>
                                      </p:cBhvr>
                                    </p:animEffect>
                                  </p:childTnLst>
                                </p:cTn>
                              </p:par>
                              <p:par>
                                <p:cTn id="52" presetID="14" presetClass="entr" presetSubtype="10" fill="hold" nodeType="withEffect">
                                  <p:stCondLst>
                                    <p:cond delay="0"/>
                                  </p:stCondLst>
                                  <p:childTnLst>
                                    <p:set>
                                      <p:cBhvr>
                                        <p:cTn id="53" dur="1" fill="hold">
                                          <p:stCondLst>
                                            <p:cond delay="0"/>
                                          </p:stCondLst>
                                        </p:cTn>
                                        <p:tgtEl>
                                          <p:spTgt spid="32776"/>
                                        </p:tgtEl>
                                        <p:attrNameLst>
                                          <p:attrName>style.visibility</p:attrName>
                                        </p:attrNameLst>
                                      </p:cBhvr>
                                      <p:to>
                                        <p:strVal val="visible"/>
                                      </p:to>
                                    </p:set>
                                    <p:animEffect transition="in" filter="randombar(horizontal)">
                                      <p:cBhvr>
                                        <p:cTn id="54"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P spid="32778" grpId="0"/>
      <p:bldP spid="32779" grpId="0"/>
      <p:bldP spid="32780" grpId="0"/>
      <p:bldP spid="32781" grpId="0"/>
      <p:bldP spid="32782" grpId="0" animBg="1"/>
      <p:bldP spid="32783" grpId="0" animBg="1"/>
      <p:bldP spid="3278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33794" name="Group 2"/>
          <p:cNvGraphicFramePr>
            <a:graphicFrameLocks noGrp="1"/>
          </p:cNvGraphicFramePr>
          <p:nvPr/>
        </p:nvGraphicFramePr>
        <p:xfrm>
          <a:off x="508000" y="2133600"/>
          <a:ext cx="8909050" cy="4243388"/>
        </p:xfrm>
        <a:graphic>
          <a:graphicData uri="http://schemas.openxmlformats.org/drawingml/2006/table">
            <a:tbl>
              <a:tblPr/>
              <a:tblGrid>
                <a:gridCol w="788988"/>
                <a:gridCol w="960437"/>
                <a:gridCol w="7159625"/>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阶段</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步骤</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内             容</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412750">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计</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划</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找问题</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问题是返修率比上个月高出一个百分点</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10033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找原因</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返修率高的原因有：工序之间缺乏检验；总检率不高；服务顾问的终检没有做好；零件质量问题；疑难故障反复出现没能修好；</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7000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找要因</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通过对所有原因进行分析，发现：总检率不高造成返修占</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60</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％，疑难故障占</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30</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167005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订计划</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1</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、将现在的总检率指标由</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50</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％提高到</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70</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％，并加大考核权重，该项计划从下月执行，责任人服务经理与总检；</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1</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）对疑难问题进行会诊并进行相关培训，每周五晚上车间所有技工参加，责任人为技术总监；</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）寻求厂商及兄弟单位帮助，本月底完成，责任人服务经理；</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33839" name="AutoShape 4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33840" name="Rectangle 48"/>
          <p:cNvSpPr/>
          <p:nvPr/>
        </p:nvSpPr>
        <p:spPr>
          <a:xfrm>
            <a:off x="635000" y="1123950"/>
            <a:ext cx="8926513" cy="1008063"/>
          </a:xfrm>
          <a:prstGeom prst="rect">
            <a:avLst/>
          </a:prstGeom>
          <a:noFill/>
          <a:ln w="9525">
            <a:noFill/>
          </a:ln>
        </p:spPr>
        <p:txBody>
          <a:bodyPr anchor="ctr" anchorCtr="0"/>
          <a:p>
            <a:r>
              <a:rPr lang="zh-CN" altLang="en-US" sz="3200" dirty="0">
                <a:solidFill>
                  <a:schemeClr val="tx2"/>
                </a:solidFill>
                <a:latin typeface="黑体" panose="02010609060101010101" pitchFamily="49" charset="-122"/>
              </a:rPr>
              <a:t>案例（</a:t>
            </a:r>
            <a:r>
              <a:rPr lang="en-US" altLang="zh-CN" sz="3200" dirty="0">
                <a:solidFill>
                  <a:schemeClr val="tx2"/>
                </a:solidFill>
                <a:latin typeface="黑体" panose="02010609060101010101" pitchFamily="49" charset="-122"/>
              </a:rPr>
              <a:t>1/2</a:t>
            </a:r>
            <a:r>
              <a:rPr lang="zh-CN" altLang="en-US" sz="3200" dirty="0">
                <a:solidFill>
                  <a:schemeClr val="tx2"/>
                </a:solidFill>
                <a:latin typeface="黑体" panose="02010609060101010101" pitchFamily="49" charset="-122"/>
              </a:rPr>
              <a:t>）：返修率</a:t>
            </a:r>
            <a:r>
              <a:rPr lang="en-US" altLang="zh-CN" sz="3200" dirty="0">
                <a:solidFill>
                  <a:schemeClr val="tx2"/>
                </a:solidFill>
                <a:latin typeface="黑体" panose="02010609060101010101" pitchFamily="49" charset="-122"/>
              </a:rPr>
              <a:t>PDCA</a:t>
            </a:r>
            <a:endParaRPr lang="en-US" altLang="zh-CN" sz="3200" dirty="0">
              <a:solidFill>
                <a:schemeClr val="tx2"/>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40"/>
                                        </p:tgtEl>
                                        <p:attrNameLst>
                                          <p:attrName>style.visibility</p:attrName>
                                        </p:attrNameLst>
                                      </p:cBhvr>
                                      <p:to>
                                        <p:strVal val="visible"/>
                                      </p:to>
                                    </p:set>
                                    <p:anim calcmode="lin" valueType="num">
                                      <p:cBhvr additive="base">
                                        <p:cTn id="7" dur="500" fill="hold"/>
                                        <p:tgtEl>
                                          <p:spTgt spid="33840"/>
                                        </p:tgtEl>
                                        <p:attrNameLst>
                                          <p:attrName>ppt_x</p:attrName>
                                        </p:attrNameLst>
                                      </p:cBhvr>
                                      <p:tavLst>
                                        <p:tav tm="0">
                                          <p:val>
                                            <p:strVal val="#ppt_x"/>
                                          </p:val>
                                        </p:tav>
                                        <p:tav tm="100000">
                                          <p:val>
                                            <p:strVal val="#ppt_x"/>
                                          </p:val>
                                        </p:tav>
                                      </p:tavLst>
                                    </p:anim>
                                    <p:anim calcmode="lin" valueType="num">
                                      <p:cBhvr additive="base">
                                        <p:cTn id="8" dur="500" fill="hold"/>
                                        <p:tgtEl>
                                          <p:spTgt spid="338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ppt_x"/>
                                          </p:val>
                                        </p:tav>
                                        <p:tav tm="100000">
                                          <p:val>
                                            <p:strVal val="#ppt_x"/>
                                          </p:val>
                                        </p:tav>
                                      </p:tavLst>
                                    </p:anim>
                                    <p:anim calcmode="lin" valueType="num">
                                      <p:cBhvr additive="base">
                                        <p:cTn id="14"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0"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4818" name="Rectangle 2"/>
          <p:cNvSpPr/>
          <p:nvPr>
            <p:ph type="title"/>
          </p:nvPr>
        </p:nvSpPr>
        <p:spPr>
          <a:xfrm>
            <a:off x="633413" y="1411288"/>
            <a:ext cx="8926512" cy="1008062"/>
          </a:xfrm>
          <a:noFill/>
          <a:ln>
            <a:noFill/>
          </a:ln>
        </p:spPr>
        <p:txBody>
          <a:bodyPr anchor="ctr" anchorCtr="0"/>
          <a:p>
            <a:pPr eaLnBrk="1" hangingPunct="1"/>
            <a:r>
              <a:rPr lang="zh-CN" altLang="en-US" sz="3200" dirty="0">
                <a:latin typeface="黑体" panose="02010609060101010101" pitchFamily="49" charset="-122"/>
              </a:rPr>
              <a:t>案例（</a:t>
            </a:r>
            <a:r>
              <a:rPr lang="en-US" altLang="zh-CN" sz="3200" dirty="0">
                <a:latin typeface="黑体" panose="02010609060101010101" pitchFamily="49" charset="-122"/>
              </a:rPr>
              <a:t>2/2</a:t>
            </a:r>
            <a:r>
              <a:rPr lang="zh-CN" altLang="en-US" sz="3200" dirty="0">
                <a:latin typeface="黑体" panose="02010609060101010101" pitchFamily="49" charset="-122"/>
              </a:rPr>
              <a:t>）：返修率</a:t>
            </a:r>
            <a:r>
              <a:rPr lang="en-US" altLang="zh-CN" sz="3200" dirty="0">
                <a:latin typeface="黑体" panose="02010609060101010101" pitchFamily="49" charset="-122"/>
              </a:rPr>
              <a:t>PDCA</a:t>
            </a:r>
            <a:endParaRPr lang="en-US" altLang="zh-CN" sz="3200" dirty="0">
              <a:latin typeface="黑体" panose="02010609060101010101" pitchFamily="49" charset="-122"/>
            </a:endParaRPr>
          </a:p>
        </p:txBody>
      </p:sp>
      <p:graphicFrame>
        <p:nvGraphicFramePr>
          <p:cNvPr id="34819" name="Group 3"/>
          <p:cNvGraphicFramePr>
            <a:graphicFrameLocks noGrp="1"/>
          </p:cNvGraphicFramePr>
          <p:nvPr/>
        </p:nvGraphicFramePr>
        <p:xfrm>
          <a:off x="631825" y="2524125"/>
          <a:ext cx="8874125" cy="3214688"/>
        </p:xfrm>
        <a:graphic>
          <a:graphicData uri="http://schemas.openxmlformats.org/drawingml/2006/table">
            <a:tbl>
              <a:tblPr/>
              <a:tblGrid>
                <a:gridCol w="752475"/>
                <a:gridCol w="960438"/>
                <a:gridCol w="7161212"/>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阶段</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步骤</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内             容</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执行</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执行</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按计划严格执行，并报总经理取得相关援助</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检查</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检查</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对执行过程进行跟踪检查，发现计划</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中的</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）即兄弟单位有成功的经验。</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1003300">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改</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善</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总结经验</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对执行过程及结果进行总结，发现计划</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1</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确实有效，但</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中的</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2</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）即培训效果不是很好，原因是培训的组织存在问题，大部分技工由于加班没有参加。</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7000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提出新问题</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车间培训存在问题，要对这个问题引起重视。然后继续</a:t>
                      </a:r>
                      <a:r>
                        <a:rPr kumimoji="0" lang="en-US" altLang="zh-CN" sz="2000" b="1" i="0" u="none" strike="noStrike" cap="none" normalizeH="0" baseline="0" smtClean="0">
                          <a:ln>
                            <a:noFill/>
                          </a:ln>
                          <a:effectLst/>
                          <a:latin typeface="Calibri" panose="020F0502020204030204" pitchFamily="34" charset="0"/>
                          <a:ea typeface="宋体" panose="02010600030101010101" pitchFamily="2" charset="-122"/>
                        </a:rPr>
                        <a:t>PDCA</a:t>
                      </a:r>
                      <a:r>
                        <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rPr>
                        <a:t>循环。</a:t>
                      </a:r>
                      <a:endParaRPr kumimoji="0" lang="zh-CN" altLang="en-US" sz="2000" b="1"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34870" name="AutoShape 5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ppt_x"/>
                                          </p:val>
                                        </p:tav>
                                        <p:tav tm="100000">
                                          <p:val>
                                            <p:strVal val="#ppt_x"/>
                                          </p:val>
                                        </p:tav>
                                      </p:tavLst>
                                    </p:anim>
                                    <p:anim calcmode="lin" valueType="num">
                                      <p:cBhvr additive="base">
                                        <p:cTn id="14"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35842" name="Object 2"/>
          <p:cNvGraphicFramePr>
            <a:graphicFrameLocks noChangeAspect="1"/>
          </p:cNvGraphicFramePr>
          <p:nvPr>
            <p:ph idx="1"/>
          </p:nvPr>
        </p:nvGraphicFramePr>
        <p:xfrm>
          <a:off x="561975" y="4078288"/>
          <a:ext cx="6842125" cy="2592387"/>
        </p:xfrm>
        <a:graphic>
          <a:graphicData uri="http://schemas.openxmlformats.org/presentationml/2006/ole">
            <mc:AlternateContent xmlns:mc="http://schemas.openxmlformats.org/markup-compatibility/2006">
              <mc:Choice xmlns:v="urn:schemas-microsoft-com:vml" Requires="v">
                <p:oleObj spid="_x0000_s3076" name="" r:id="rId2" imgW="7628890" imgH="2519045" progId="Excel.Chart.8">
                  <p:embed/>
                </p:oleObj>
              </mc:Choice>
              <mc:Fallback>
                <p:oleObj name="" r:id="rId2" imgW="7628890" imgH="2519045" progId="Excel.Chart.8">
                  <p:embed/>
                  <p:pic>
                    <p:nvPicPr>
                      <p:cNvPr id="0" name="图片 3075"/>
                      <p:cNvPicPr/>
                      <p:nvPr/>
                    </p:nvPicPr>
                    <p:blipFill>
                      <a:blip r:embed="rId3"/>
                      <a:stretch>
                        <a:fillRect/>
                      </a:stretch>
                    </p:blipFill>
                    <p:spPr>
                      <a:xfrm>
                        <a:off x="561975" y="4078288"/>
                        <a:ext cx="6842125" cy="2592387"/>
                      </a:xfrm>
                      <a:prstGeom prst="rect">
                        <a:avLst/>
                      </a:prstGeom>
                      <a:noFill/>
                      <a:ln w="38100">
                        <a:noFill/>
                        <a:miter/>
                      </a:ln>
                    </p:spPr>
                  </p:pic>
                </p:oleObj>
              </mc:Fallback>
            </mc:AlternateContent>
          </a:graphicData>
        </a:graphic>
      </p:graphicFrame>
      <p:graphicFrame>
        <p:nvGraphicFramePr>
          <p:cNvPr id="35843" name="Object 3"/>
          <p:cNvGraphicFramePr>
            <a:graphicFrameLocks noChangeAspect="1"/>
          </p:cNvGraphicFramePr>
          <p:nvPr/>
        </p:nvGraphicFramePr>
        <p:xfrm>
          <a:off x="584200" y="1700213"/>
          <a:ext cx="6745288" cy="2305050"/>
        </p:xfrm>
        <a:graphic>
          <a:graphicData uri="http://schemas.openxmlformats.org/presentationml/2006/ole">
            <mc:AlternateContent xmlns:mc="http://schemas.openxmlformats.org/markup-compatibility/2006">
              <mc:Choice xmlns:v="urn:schemas-microsoft-com:vml" Requires="v">
                <p:oleObj spid="_x0000_s3077" name="" r:id="rId4" imgW="5826760" imgH="1819910" progId="Excel.Sheet.8">
                  <p:embed/>
                </p:oleObj>
              </mc:Choice>
              <mc:Fallback>
                <p:oleObj name="" r:id="rId4" imgW="5826760" imgH="1819910" progId="Excel.Sheet.8">
                  <p:embed/>
                  <p:pic>
                    <p:nvPicPr>
                      <p:cNvPr id="0" name="图片 3076"/>
                      <p:cNvPicPr/>
                      <p:nvPr/>
                    </p:nvPicPr>
                    <p:blipFill>
                      <a:blip r:embed="rId5"/>
                      <a:stretch>
                        <a:fillRect/>
                      </a:stretch>
                    </p:blipFill>
                    <p:spPr>
                      <a:xfrm>
                        <a:off x="584200" y="1700213"/>
                        <a:ext cx="6745288" cy="2305050"/>
                      </a:xfrm>
                      <a:prstGeom prst="rect">
                        <a:avLst/>
                      </a:prstGeom>
                      <a:noFill/>
                      <a:ln w="38100">
                        <a:noFill/>
                        <a:miter/>
                      </a:ln>
                    </p:spPr>
                  </p:pic>
                </p:oleObj>
              </mc:Fallback>
            </mc:AlternateContent>
          </a:graphicData>
        </a:graphic>
      </p:graphicFrame>
      <p:sp>
        <p:nvSpPr>
          <p:cNvPr id="35844"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1029" name="Group 5"/>
          <p:cNvGrpSpPr/>
          <p:nvPr/>
        </p:nvGrpSpPr>
        <p:grpSpPr>
          <a:xfrm>
            <a:off x="7545388" y="1127125"/>
            <a:ext cx="1852612" cy="2014538"/>
            <a:chOff x="0" y="0"/>
            <a:chExt cx="1185" cy="1541"/>
          </a:xfrm>
        </p:grpSpPr>
        <p:grpSp>
          <p:nvGrpSpPr>
            <p:cNvPr id="1030" name="Group 6"/>
            <p:cNvGrpSpPr/>
            <p:nvPr/>
          </p:nvGrpSpPr>
          <p:grpSpPr>
            <a:xfrm>
              <a:off x="1" y="0"/>
              <a:ext cx="1184" cy="1224"/>
              <a:chOff x="0" y="0"/>
              <a:chExt cx="2760" cy="2851"/>
            </a:xfrm>
          </p:grpSpPr>
          <p:sp>
            <p:nvSpPr>
              <p:cNvPr id="1032" name="AutoShape 7"/>
              <p:cNvSpPr>
                <a:spLocks noChangeAspect="1" noTextEdit="1"/>
              </p:cNvSpPr>
              <p:nvPr/>
            </p:nvSpPr>
            <p:spPr>
              <a:xfrm>
                <a:off x="0" y="0"/>
                <a:ext cx="2760" cy="2851"/>
              </a:xfrm>
              <a:prstGeom prst="rect">
                <a:avLst/>
              </a:prstGeom>
              <a:solidFill>
                <a:schemeClr val="bg1"/>
              </a:solidFill>
              <a:ln w="9525">
                <a:noFill/>
              </a:ln>
            </p:spPr>
            <p:txBody>
              <a:bodyPr/>
              <a:p>
                <a:endParaRPr lang="zh-CN" altLang="en-US"/>
              </a:p>
            </p:txBody>
          </p:sp>
          <p:sp>
            <p:nvSpPr>
              <p:cNvPr id="1033" name="_s1077424"/>
              <p:cNvSpPr>
                <a:spLocks noTextEdit="1"/>
              </p:cNvSpPr>
              <p:nvPr/>
            </p:nvSpPr>
            <p:spPr>
              <a:xfrm>
                <a:off x="554" y="211"/>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9F67F"/>
              </a:solidFill>
              <a:ln w="9525">
                <a:noFill/>
              </a:ln>
            </p:spPr>
            <p:txBody>
              <a:bodyPr/>
              <a:p>
                <a:endParaRPr lang="zh-CN" altLang="en-US"/>
              </a:p>
            </p:txBody>
          </p:sp>
          <p:sp>
            <p:nvSpPr>
              <p:cNvPr id="1034" name="_s1077425"/>
              <p:cNvSpPr>
                <a:spLocks noTextEdit="1"/>
              </p:cNvSpPr>
              <p:nvPr/>
            </p:nvSpPr>
            <p:spPr>
              <a:xfrm rot="5400000">
                <a:off x="927"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CC00"/>
              </a:solidFill>
              <a:ln w="9525">
                <a:noFill/>
              </a:ln>
            </p:spPr>
            <p:txBody>
              <a:bodyPr/>
              <a:p>
                <a:endParaRPr lang="zh-CN" altLang="en-US"/>
              </a:p>
            </p:txBody>
          </p:sp>
          <p:sp>
            <p:nvSpPr>
              <p:cNvPr id="1035" name="_s1077426"/>
              <p:cNvSpPr>
                <a:spLocks noTextEdit="1"/>
              </p:cNvSpPr>
              <p:nvPr/>
            </p:nvSpPr>
            <p:spPr>
              <a:xfrm rot="10800000">
                <a:off x="554" y="989"/>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9933"/>
              </a:solidFill>
              <a:ln w="9525">
                <a:noFill/>
              </a:ln>
            </p:spPr>
            <p:txBody>
              <a:bodyPr/>
              <a:p>
                <a:endParaRPr lang="zh-CN" altLang="en-US"/>
              </a:p>
            </p:txBody>
          </p:sp>
          <p:sp>
            <p:nvSpPr>
              <p:cNvPr id="1036" name="_s1077427"/>
              <p:cNvSpPr>
                <a:spLocks noTextEdit="1"/>
              </p:cNvSpPr>
              <p:nvPr/>
            </p:nvSpPr>
            <p:spPr>
              <a:xfrm rot="-5400000">
                <a:off x="149" y="584"/>
                <a:ext cx="1653" cy="1653"/>
              </a:xfrm>
              <a:custGeom>
                <a:avLst/>
                <a:gdLst>
                  <a:gd name="txL" fmla="*/ 3162 w 21600"/>
                  <a:gd name="txT" fmla="*/ 3162 h 21600"/>
                  <a:gd name="txR" fmla="*/ 18438 w 21600"/>
                  <a:gd name="txB" fmla="*/ 18438 h 21600"/>
                </a:gdLst>
                <a:ahLst/>
                <a:cxnLst>
                  <a:cxn ang="0">
                    <a:pos x="669" y="15"/>
                  </a:cxn>
                  <a:cxn ang="0">
                    <a:pos x="482" y="230"/>
                  </a:cxn>
                  <a:cxn ang="0">
                    <a:pos x="721" y="286"/>
                  </a:cxn>
                  <a:cxn ang="0">
                    <a:pos x="970" y="-197"/>
                  </a:cxn>
                  <a:cxn ang="0">
                    <a:pos x="1263" y="192"/>
                  </a:cxn>
                  <a:cxn ang="0">
                    <a:pos x="874" y="485"/>
                  </a:cxn>
                </a:cxnLst>
                <a:rect l="txL" t="txT" r="txR" b="txB"/>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w="9525">
                <a:noFill/>
              </a:ln>
            </p:spPr>
            <p:txBody>
              <a:bodyPr/>
              <a:p>
                <a:endParaRPr lang="zh-CN" altLang="en-US"/>
              </a:p>
            </p:txBody>
          </p:sp>
          <p:sp>
            <p:nvSpPr>
              <p:cNvPr id="1037" name="_s1077428"/>
              <p:cNvSpPr/>
              <p:nvPr/>
            </p:nvSpPr>
            <p:spPr>
              <a:xfrm>
                <a:off x="1820" y="363"/>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P</a:t>
                </a:r>
                <a:endParaRPr lang="en-US" altLang="zh-CN" sz="2800" dirty="0">
                  <a:latin typeface="Arial" panose="020B0604020202020204" pitchFamily="34" charset="0"/>
                </a:endParaRPr>
              </a:p>
            </p:txBody>
          </p:sp>
          <p:sp>
            <p:nvSpPr>
              <p:cNvPr id="1038" name="_s1077429"/>
              <p:cNvSpPr/>
              <p:nvPr/>
            </p:nvSpPr>
            <p:spPr>
              <a:xfrm>
                <a:off x="1821" y="18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D</a:t>
                </a:r>
                <a:endParaRPr lang="en-US" altLang="zh-CN" sz="2800" dirty="0">
                  <a:latin typeface="Arial" panose="020B0604020202020204" pitchFamily="34" charset="0"/>
                </a:endParaRPr>
              </a:p>
            </p:txBody>
          </p:sp>
          <p:sp>
            <p:nvSpPr>
              <p:cNvPr id="1039" name="_s1077430"/>
              <p:cNvSpPr/>
              <p:nvPr/>
            </p:nvSpPr>
            <p:spPr>
              <a:xfrm>
                <a:off x="319" y="1867"/>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C</a:t>
                </a:r>
                <a:endParaRPr lang="en-US" altLang="zh-CN" sz="2800" dirty="0">
                  <a:latin typeface="Arial" panose="020B0604020202020204" pitchFamily="34" charset="0"/>
                </a:endParaRPr>
              </a:p>
            </p:txBody>
          </p:sp>
          <p:sp>
            <p:nvSpPr>
              <p:cNvPr id="1040" name="_s1077431"/>
              <p:cNvSpPr/>
              <p:nvPr/>
            </p:nvSpPr>
            <p:spPr>
              <a:xfrm>
                <a:off x="317" y="365"/>
                <a:ext cx="623" cy="623"/>
              </a:xfrm>
              <a:prstGeom prst="rect">
                <a:avLst/>
              </a:prstGeom>
              <a:noFill/>
              <a:ln w="9525">
                <a:noFill/>
              </a:ln>
            </p:spPr>
            <p:txBody>
              <a:bodyPr wrap="none" lIns="0" tIns="0" rIns="0" bIns="0" anchor="ctr" anchorCtr="0"/>
              <a:p>
                <a:r>
                  <a:rPr lang="en-US" altLang="zh-CN" sz="2800" dirty="0">
                    <a:latin typeface="Arial" panose="020B0604020202020204" pitchFamily="34" charset="0"/>
                  </a:rPr>
                  <a:t>A</a:t>
                </a:r>
                <a:endParaRPr lang="en-US" altLang="zh-CN" sz="2800" dirty="0">
                  <a:latin typeface="Arial" panose="020B0604020202020204" pitchFamily="34" charset="0"/>
                </a:endParaRPr>
              </a:p>
            </p:txBody>
          </p:sp>
        </p:grpSp>
        <p:sp>
          <p:nvSpPr>
            <p:cNvPr id="1031" name="Rectangle 16"/>
            <p:cNvSpPr/>
            <p:nvPr/>
          </p:nvSpPr>
          <p:spPr>
            <a:xfrm>
              <a:off x="0" y="1224"/>
              <a:ext cx="1181" cy="317"/>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PDCA</a:t>
              </a:r>
              <a:endParaRPr lang="en-US" altLang="zh-CN" sz="3200" dirty="0">
                <a:solidFill>
                  <a:schemeClr val="bg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randombar(horizont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randombar(horizontal)">
                                      <p:cBhvr>
                                        <p:cTn id="1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482" name="Rectangle 2"/>
          <p:cNvSpPr/>
          <p:nvPr>
            <p:ph type="title"/>
          </p:nvPr>
        </p:nvSpPr>
        <p:spPr>
          <a:xfrm>
            <a:off x="495300" y="630238"/>
            <a:ext cx="8915400" cy="1143000"/>
          </a:xfrm>
          <a:noFill/>
          <a:ln>
            <a:noFill/>
          </a:ln>
        </p:spPr>
        <p:txBody>
          <a:bodyPr/>
          <a:p>
            <a:pPr eaLnBrk="1" hangingPunct="1"/>
            <a:r>
              <a:rPr lang="zh-CN" altLang="en-US" sz="4000" dirty="0">
                <a:latin typeface="黑体" panose="02010609060101010101" pitchFamily="49" charset="-122"/>
              </a:rPr>
              <a:t>第一单元  满意度管理</a:t>
            </a:r>
            <a:endParaRPr lang="zh-CN" altLang="en-US" sz="4000" dirty="0">
              <a:latin typeface="黑体" panose="02010609060101010101" pitchFamily="49" charset="-122"/>
            </a:endParaRPr>
          </a:p>
        </p:txBody>
      </p:sp>
      <p:sp>
        <p:nvSpPr>
          <p:cNvPr id="9219" name="AutoShape 3"/>
          <p:cNvSpPr>
            <a:spLocks noChangeArrowheads="1"/>
          </p:cNvSpPr>
          <p:nvPr/>
        </p:nvSpPr>
        <p:spPr bwMode="auto">
          <a:xfrm>
            <a:off x="193675" y="1557338"/>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思维暗箱</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0" name="AutoShape 4"/>
          <p:cNvSpPr>
            <a:spLocks noChangeArrowheads="1"/>
          </p:cNvSpPr>
          <p:nvPr/>
        </p:nvSpPr>
        <p:spPr bwMode="auto">
          <a:xfrm>
            <a:off x="741363" y="2132013"/>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MOT</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1" name="AutoShape 5"/>
          <p:cNvSpPr>
            <a:spLocks noChangeArrowheads="1"/>
          </p:cNvSpPr>
          <p:nvPr/>
        </p:nvSpPr>
        <p:spPr bwMode="auto">
          <a:xfrm>
            <a:off x="1363663" y="27082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期望</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2" name="AutoShape 6"/>
          <p:cNvSpPr>
            <a:spLocks noChangeArrowheads="1"/>
          </p:cNvSpPr>
          <p:nvPr/>
        </p:nvSpPr>
        <p:spPr bwMode="auto">
          <a:xfrm>
            <a:off x="1987550" y="3284538"/>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满意</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3" name="AutoShape 7"/>
          <p:cNvSpPr>
            <a:spLocks noChangeArrowheads="1"/>
          </p:cNvSpPr>
          <p:nvPr/>
        </p:nvSpPr>
        <p:spPr bwMode="auto">
          <a:xfrm>
            <a:off x="2535238" y="3875088"/>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忠诚</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4" name="AutoShape 8"/>
          <p:cNvSpPr>
            <a:spLocks noChangeArrowheads="1"/>
          </p:cNvSpPr>
          <p:nvPr/>
        </p:nvSpPr>
        <p:spPr bwMode="auto">
          <a:xfrm>
            <a:off x="4017963" y="5048250"/>
            <a:ext cx="52260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测试</a:t>
            </a:r>
            <a:r>
              <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a:t>
            </a: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你是一个合格的主管吗</a:t>
            </a:r>
            <a:r>
              <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a:t>
            </a:r>
            <a:endParaRPr kumimoji="0" lang="en-US" altLang="zh-CN"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5" name="AutoShape 9"/>
          <p:cNvSpPr>
            <a:spLocks noChangeArrowheads="1"/>
          </p:cNvSpPr>
          <p:nvPr/>
        </p:nvSpPr>
        <p:spPr bwMode="auto">
          <a:xfrm>
            <a:off x="3390900" y="4470400"/>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ESI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26" name="AutoShape 10"/>
          <p:cNvSpPr>
            <a:spLocks noChangeArrowheads="1"/>
          </p:cNvSpPr>
          <p:nvPr/>
        </p:nvSpPr>
        <p:spPr bwMode="auto">
          <a:xfrm>
            <a:off x="4562475" y="5645150"/>
            <a:ext cx="51498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CSI</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0-#ppt_w/2"/>
                                          </p:val>
                                        </p:tav>
                                        <p:tav tm="100000">
                                          <p:val>
                                            <p:strVal val="#ppt_x"/>
                                          </p:val>
                                        </p:tav>
                                      </p:tavLst>
                                    </p:anim>
                                    <p:anim calcmode="lin" valueType="num">
                                      <p:cBhvr additive="base">
                                        <p:cTn id="12" dur="500" fill="hold"/>
                                        <p:tgtEl>
                                          <p:spTgt spid="92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0-#ppt_w/2"/>
                                          </p:val>
                                        </p:tav>
                                        <p:tav tm="100000">
                                          <p:val>
                                            <p:strVal val="#ppt_x"/>
                                          </p:val>
                                        </p:tav>
                                      </p:tavLst>
                                    </p:anim>
                                    <p:anim calcmode="lin" valueType="num">
                                      <p:cBhvr additive="base">
                                        <p:cTn id="16" dur="500" fill="hold"/>
                                        <p:tgtEl>
                                          <p:spTgt spid="92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0-#ppt_w/2"/>
                                          </p:val>
                                        </p:tav>
                                        <p:tav tm="100000">
                                          <p:val>
                                            <p:strVal val="#ppt_x"/>
                                          </p:val>
                                        </p:tav>
                                      </p:tavLst>
                                    </p:anim>
                                    <p:anim calcmode="lin" valueType="num">
                                      <p:cBhvr additive="base">
                                        <p:cTn id="20" dur="500" fill="hold"/>
                                        <p:tgtEl>
                                          <p:spTgt spid="92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223"/>
                                        </p:tgtEl>
                                        <p:attrNameLst>
                                          <p:attrName>style.visibility</p:attrName>
                                        </p:attrNameLst>
                                      </p:cBhvr>
                                      <p:to>
                                        <p:strVal val="visible"/>
                                      </p:to>
                                    </p:set>
                                    <p:anim calcmode="lin" valueType="num">
                                      <p:cBhvr additive="base">
                                        <p:cTn id="23" dur="500" fill="hold"/>
                                        <p:tgtEl>
                                          <p:spTgt spid="9223"/>
                                        </p:tgtEl>
                                        <p:attrNameLst>
                                          <p:attrName>ppt_x</p:attrName>
                                        </p:attrNameLst>
                                      </p:cBhvr>
                                      <p:tavLst>
                                        <p:tav tm="0">
                                          <p:val>
                                            <p:strVal val="0-#ppt_w/2"/>
                                          </p:val>
                                        </p:tav>
                                        <p:tav tm="100000">
                                          <p:val>
                                            <p:strVal val="#ppt_x"/>
                                          </p:val>
                                        </p:tav>
                                      </p:tavLst>
                                    </p:anim>
                                    <p:anim calcmode="lin" valueType="num">
                                      <p:cBhvr additive="base">
                                        <p:cTn id="24" dur="500" fill="hold"/>
                                        <p:tgtEl>
                                          <p:spTgt spid="92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anim calcmode="lin" valueType="num">
                                      <p:cBhvr additive="base">
                                        <p:cTn id="27" dur="500" fill="hold"/>
                                        <p:tgtEl>
                                          <p:spTgt spid="9224"/>
                                        </p:tgtEl>
                                        <p:attrNameLst>
                                          <p:attrName>ppt_x</p:attrName>
                                        </p:attrNameLst>
                                      </p:cBhvr>
                                      <p:tavLst>
                                        <p:tav tm="0">
                                          <p:val>
                                            <p:strVal val="0-#ppt_w/2"/>
                                          </p:val>
                                        </p:tav>
                                        <p:tav tm="100000">
                                          <p:val>
                                            <p:strVal val="#ppt_x"/>
                                          </p:val>
                                        </p:tav>
                                      </p:tavLst>
                                    </p:anim>
                                    <p:anim calcmode="lin" valueType="num">
                                      <p:cBhvr additive="base">
                                        <p:cTn id="28" dur="500" fill="hold"/>
                                        <p:tgtEl>
                                          <p:spTgt spid="92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additive="base">
                                        <p:cTn id="31" dur="500" fill="hold"/>
                                        <p:tgtEl>
                                          <p:spTgt spid="9225"/>
                                        </p:tgtEl>
                                        <p:attrNameLst>
                                          <p:attrName>ppt_x</p:attrName>
                                        </p:attrNameLst>
                                      </p:cBhvr>
                                      <p:tavLst>
                                        <p:tav tm="0">
                                          <p:val>
                                            <p:strVal val="0-#ppt_w/2"/>
                                          </p:val>
                                        </p:tav>
                                        <p:tav tm="100000">
                                          <p:val>
                                            <p:strVal val="#ppt_x"/>
                                          </p:val>
                                        </p:tav>
                                      </p:tavLst>
                                    </p:anim>
                                    <p:anim calcmode="lin" valueType="num">
                                      <p:cBhvr additive="base">
                                        <p:cTn id="32" dur="500" fill="hold"/>
                                        <p:tgtEl>
                                          <p:spTgt spid="92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226"/>
                                        </p:tgtEl>
                                        <p:attrNameLst>
                                          <p:attrName>style.visibility</p:attrName>
                                        </p:attrNameLst>
                                      </p:cBhvr>
                                      <p:to>
                                        <p:strVal val="visible"/>
                                      </p:to>
                                    </p:set>
                                    <p:anim calcmode="lin" valueType="num">
                                      <p:cBhvr additive="base">
                                        <p:cTn id="35" dur="500" fill="hold"/>
                                        <p:tgtEl>
                                          <p:spTgt spid="9226"/>
                                        </p:tgtEl>
                                        <p:attrNameLst>
                                          <p:attrName>ppt_x</p:attrName>
                                        </p:attrNameLst>
                                      </p:cBhvr>
                                      <p:tavLst>
                                        <p:tav tm="0">
                                          <p:val>
                                            <p:strVal val="0-#ppt_w/2"/>
                                          </p:val>
                                        </p:tav>
                                        <p:tav tm="100000">
                                          <p:val>
                                            <p:strVal val="#ppt_x"/>
                                          </p:val>
                                        </p:tav>
                                      </p:tavLst>
                                    </p:anim>
                                    <p:anim calcmode="lin" valueType="num">
                                      <p:cBhvr additive="base">
                                        <p:cTn id="36"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223" grpId="0" animBg="1"/>
      <p:bldP spid="9224" grpId="0" animBg="1"/>
      <p:bldP spid="9225" grpId="0" animBg="1"/>
      <p:bldP spid="92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7106" name="Text Box 2"/>
          <p:cNvSpPr txBox="1"/>
          <p:nvPr/>
        </p:nvSpPr>
        <p:spPr>
          <a:xfrm>
            <a:off x="6321425" y="2924175"/>
            <a:ext cx="3365500" cy="1554163"/>
          </a:xfrm>
          <a:prstGeom prst="rect">
            <a:avLst/>
          </a:prstGeom>
          <a:noFill/>
          <a:ln w="9525">
            <a:noFill/>
          </a:ln>
        </p:spPr>
        <p:txBody>
          <a:bodyPr>
            <a:spAutoFit/>
          </a:bodyPr>
          <a:p>
            <a:pPr algn="l">
              <a:lnSpc>
                <a:spcPct val="120000"/>
              </a:lnSpc>
            </a:pPr>
            <a:r>
              <a:rPr lang="zh-TW" altLang="zh-CN" sz="2000" dirty="0">
                <a:latin typeface="黑体" panose="02010609060101010101" pitchFamily="49" charset="-122"/>
              </a:rPr>
              <a:t>    </a:t>
            </a:r>
            <a:r>
              <a:rPr lang="en-US" altLang="zh-CN" sz="2000" dirty="0">
                <a:latin typeface="黑体" panose="02010609060101010101" pitchFamily="49" charset="-122"/>
              </a:rPr>
              <a:t>1953</a:t>
            </a:r>
            <a:r>
              <a:rPr lang="zh-CN" altLang="en-US" sz="2000" dirty="0">
                <a:latin typeface="黑体" panose="02010609060101010101" pitchFamily="49" charset="-122"/>
              </a:rPr>
              <a:t>年石川馨教授所提出的一种以把握</a:t>
            </a:r>
            <a:r>
              <a:rPr lang="zh-TW" altLang="zh-CN" sz="2000" dirty="0">
                <a:latin typeface="黑体" panose="02010609060101010101" pitchFamily="49" charset="-122"/>
              </a:rPr>
              <a:t>結果</a:t>
            </a:r>
            <a:r>
              <a:rPr lang="en-US" altLang="zh-CN" sz="2000" dirty="0">
                <a:latin typeface="黑体" panose="02010609060101010101" pitchFamily="49" charset="-122"/>
              </a:rPr>
              <a:t>﹙</a:t>
            </a:r>
            <a:r>
              <a:rPr lang="zh-TW" altLang="zh-CN" sz="2000" dirty="0">
                <a:latin typeface="黑体" panose="02010609060101010101" pitchFamily="49" charset="-122"/>
              </a:rPr>
              <a:t>特性</a:t>
            </a:r>
            <a:r>
              <a:rPr lang="en-US" altLang="zh-CN" sz="2000" dirty="0">
                <a:latin typeface="黑体" panose="02010609060101010101" pitchFamily="49" charset="-122"/>
              </a:rPr>
              <a:t>﹚</a:t>
            </a:r>
            <a:r>
              <a:rPr lang="zh-CN" altLang="en-US" sz="2000" dirty="0">
                <a:latin typeface="黑体" panose="02010609060101010101" pitchFamily="49" charset="-122"/>
              </a:rPr>
              <a:t>与</a:t>
            </a:r>
            <a:r>
              <a:rPr lang="zh-TW" altLang="zh-CN" sz="2000" dirty="0">
                <a:latin typeface="黑体" panose="02010609060101010101" pitchFamily="49" charset="-122"/>
              </a:rPr>
              <a:t>原因</a:t>
            </a:r>
            <a:r>
              <a:rPr lang="en-US" altLang="zh-CN" sz="2000" dirty="0">
                <a:latin typeface="黑体" panose="02010609060101010101" pitchFamily="49" charset="-122"/>
              </a:rPr>
              <a:t>﹙</a:t>
            </a:r>
            <a:r>
              <a:rPr lang="zh-TW" altLang="zh-CN" sz="2000" dirty="0">
                <a:latin typeface="黑体" panose="02010609060101010101" pitchFamily="49" charset="-122"/>
              </a:rPr>
              <a:t>要因</a:t>
            </a:r>
            <a:r>
              <a:rPr lang="en-US" altLang="zh-CN" sz="2000" dirty="0">
                <a:latin typeface="黑体" panose="02010609060101010101" pitchFamily="49" charset="-122"/>
              </a:rPr>
              <a:t>﹚</a:t>
            </a:r>
            <a:r>
              <a:rPr lang="zh-CN" altLang="en-US" sz="2000" dirty="0">
                <a:latin typeface="黑体" panose="02010609060101010101" pitchFamily="49" charset="-122"/>
              </a:rPr>
              <a:t>的极方便</a:t>
            </a:r>
            <a:r>
              <a:rPr lang="zh-TW" altLang="zh-CN" sz="2000" dirty="0">
                <a:latin typeface="黑体" panose="02010609060101010101" pitchFamily="49" charset="-122"/>
              </a:rPr>
              <a:t>而有效的方法</a:t>
            </a:r>
            <a:r>
              <a:rPr lang="zh-CN" altLang="en-US" sz="2000" dirty="0">
                <a:latin typeface="黑体" panose="02010609060101010101" pitchFamily="49" charset="-122"/>
              </a:rPr>
              <a:t>。</a:t>
            </a:r>
            <a:endParaRPr lang="zh-TW" altLang="zh-CN" sz="2000" dirty="0">
              <a:latin typeface="黑体" panose="02010609060101010101" pitchFamily="49" charset="-122"/>
            </a:endParaRPr>
          </a:p>
        </p:txBody>
      </p:sp>
      <p:pic>
        <p:nvPicPr>
          <p:cNvPr id="47107" name="Picture 3" descr="石川馨"/>
          <p:cNvPicPr>
            <a:picLocks noChangeAspect="1"/>
          </p:cNvPicPr>
          <p:nvPr/>
        </p:nvPicPr>
        <p:blipFill>
          <a:blip r:embed="rId2"/>
          <a:stretch>
            <a:fillRect/>
          </a:stretch>
        </p:blipFill>
        <p:spPr>
          <a:xfrm>
            <a:off x="7545388" y="4508500"/>
            <a:ext cx="1238250" cy="1562100"/>
          </a:xfrm>
          <a:prstGeom prst="rect">
            <a:avLst/>
          </a:prstGeom>
          <a:noFill/>
          <a:ln w="9525">
            <a:noFill/>
          </a:ln>
        </p:spPr>
      </p:pic>
      <p:sp>
        <p:nvSpPr>
          <p:cNvPr id="47108" name="Rectangle 4"/>
          <p:cNvSpPr/>
          <p:nvPr/>
        </p:nvSpPr>
        <p:spPr>
          <a:xfrm>
            <a:off x="7832725" y="6021388"/>
            <a:ext cx="793750" cy="334962"/>
          </a:xfrm>
          <a:prstGeom prst="rect">
            <a:avLst/>
          </a:prstGeom>
          <a:noFill/>
          <a:ln w="9525">
            <a:noFill/>
          </a:ln>
        </p:spPr>
        <p:txBody>
          <a:bodyPr wrap="none">
            <a:spAutoFit/>
          </a:bodyPr>
          <a:p>
            <a:r>
              <a:rPr lang="zh-CN" altLang="en-US" sz="1600" dirty="0">
                <a:latin typeface="Arial" panose="020B0604020202020204" pitchFamily="34" charset="0"/>
              </a:rPr>
              <a:t>石川馨</a:t>
            </a:r>
            <a:endParaRPr lang="zh-CN" altLang="en-US" sz="1600" dirty="0">
              <a:latin typeface="Arial" panose="020B0604020202020204" pitchFamily="34" charset="0"/>
            </a:endParaRPr>
          </a:p>
        </p:txBody>
      </p:sp>
      <p:sp>
        <p:nvSpPr>
          <p:cNvPr id="36869"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47110" name="Group 6"/>
          <p:cNvGrpSpPr/>
          <p:nvPr/>
        </p:nvGrpSpPr>
        <p:grpSpPr>
          <a:xfrm>
            <a:off x="6537325" y="836613"/>
            <a:ext cx="2860675" cy="2016125"/>
            <a:chOff x="0" y="0"/>
            <a:chExt cx="2495" cy="1769"/>
          </a:xfrm>
        </p:grpSpPr>
        <p:pic>
          <p:nvPicPr>
            <p:cNvPr id="47117" name="Picture 7" descr="g_fishbone">
              <a:hlinkClick r:id="rId3"/>
            </p:cNvPr>
            <p:cNvPicPr>
              <a:picLocks noChangeAspect="1"/>
            </p:cNvPicPr>
            <p:nvPr/>
          </p:nvPicPr>
          <p:blipFill>
            <a:blip r:embed="rId4"/>
            <a:stretch>
              <a:fillRect/>
            </a:stretch>
          </p:blipFill>
          <p:spPr>
            <a:xfrm>
              <a:off x="0" y="0"/>
              <a:ext cx="2495" cy="1497"/>
            </a:xfrm>
            <a:prstGeom prst="rect">
              <a:avLst/>
            </a:prstGeom>
            <a:noFill/>
            <a:ln w="9525">
              <a:noFill/>
            </a:ln>
          </p:spPr>
        </p:pic>
        <p:sp>
          <p:nvSpPr>
            <p:cNvPr id="47118" name="Rectangle 8"/>
            <p:cNvSpPr/>
            <p:nvPr/>
          </p:nvSpPr>
          <p:spPr>
            <a:xfrm>
              <a:off x="45" y="1451"/>
              <a:ext cx="2450"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2400" dirty="0">
                  <a:solidFill>
                    <a:schemeClr val="bg1"/>
                  </a:solidFill>
                  <a:latin typeface="Arial" panose="020B0604020202020204" pitchFamily="34" charset="0"/>
                </a:rPr>
                <a:t>Fish-bone Diagram</a:t>
              </a:r>
              <a:endParaRPr lang="en-US" altLang="zh-CN" sz="2400" dirty="0">
                <a:solidFill>
                  <a:schemeClr val="bg1"/>
                </a:solidFill>
                <a:latin typeface="Arial" panose="020B0604020202020204" pitchFamily="34" charset="0"/>
              </a:endParaRPr>
            </a:p>
          </p:txBody>
        </p:sp>
      </p:grpSp>
      <p:sp>
        <p:nvSpPr>
          <p:cNvPr id="36873" name="AutoShape 26"/>
          <p:cNvSpPr/>
          <p:nvPr/>
        </p:nvSpPr>
        <p:spPr>
          <a:xfrm>
            <a:off x="776288" y="1484313"/>
            <a:ext cx="4467225" cy="649287"/>
          </a:xfrm>
          <a:prstGeom prst="downArrowCallout">
            <a:avLst>
              <a:gd name="adj1" fmla="val 172005"/>
              <a:gd name="adj2" fmla="val 174808"/>
              <a:gd name="adj3" fmla="val 16666"/>
              <a:gd name="adj4" fmla="val 66667"/>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r>
              <a:rPr lang="zh-CN" altLang="zh-CN" sz="2400" b="1" dirty="0">
                <a:latin typeface="Arial" panose="020B0604020202020204" pitchFamily="34" charset="0"/>
                <a:ea typeface="楷体_GB2312" pitchFamily="49" charset="-122"/>
              </a:rPr>
              <a:t> </a:t>
            </a:r>
            <a:r>
              <a:rPr lang="zh-TW" altLang="zh-CN" sz="2400" b="1" dirty="0">
                <a:latin typeface="Arial" panose="020B0604020202020204" pitchFamily="34" charset="0"/>
                <a:ea typeface="楷体_GB2312" pitchFamily="49" charset="-122"/>
              </a:rPr>
              <a:t>步驟 </a:t>
            </a:r>
            <a:r>
              <a:rPr lang="en-US" altLang="zh-CN" sz="2400" b="1" dirty="0">
                <a:latin typeface="Arial" panose="020B0604020202020204" pitchFamily="34" charset="0"/>
                <a:ea typeface="楷体_GB2312" pitchFamily="49" charset="-122"/>
              </a:rPr>
              <a:t>1.   </a:t>
            </a:r>
            <a:r>
              <a:rPr lang="zh-CN" altLang="en-US" sz="2400" b="1" dirty="0">
                <a:latin typeface="Arial" panose="020B0604020202020204" pitchFamily="34" charset="0"/>
                <a:ea typeface="楷体_GB2312" pitchFamily="49" charset="-122"/>
              </a:rPr>
              <a:t>決定评价特性</a:t>
            </a:r>
            <a:endParaRPr lang="zh-CN" altLang="en-US" sz="2400" b="1" dirty="0">
              <a:latin typeface="Arial" panose="020B0604020202020204" pitchFamily="34" charset="0"/>
              <a:ea typeface="楷体_GB2312" pitchFamily="49" charset="-122"/>
            </a:endParaRPr>
          </a:p>
        </p:txBody>
      </p:sp>
      <p:sp>
        <p:nvSpPr>
          <p:cNvPr id="36874" name="AutoShape 27"/>
          <p:cNvSpPr/>
          <p:nvPr/>
        </p:nvSpPr>
        <p:spPr>
          <a:xfrm>
            <a:off x="776288" y="2276475"/>
            <a:ext cx="4467225" cy="647700"/>
          </a:xfrm>
          <a:prstGeom prst="downArrowCallout">
            <a:avLst>
              <a:gd name="adj1" fmla="val 172426"/>
              <a:gd name="adj2" fmla="val 175236"/>
              <a:gd name="adj3" fmla="val 16666"/>
              <a:gd name="adj4" fmla="val 66667"/>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r>
              <a:rPr lang="zh-TW" altLang="zh-CN" sz="2400" b="1" dirty="0">
                <a:latin typeface="Arial" panose="020B0604020202020204" pitchFamily="34" charset="0"/>
                <a:ea typeface="楷体_GB2312" pitchFamily="49" charset="-122"/>
              </a:rPr>
              <a:t>步驟 </a:t>
            </a:r>
            <a:r>
              <a:rPr lang="en-US" altLang="zh-CN" sz="2400" b="1" dirty="0">
                <a:latin typeface="Arial" panose="020B0604020202020204" pitchFamily="34" charset="0"/>
                <a:ea typeface="楷体_GB2312" pitchFamily="49" charset="-122"/>
              </a:rPr>
              <a:t>2.   </a:t>
            </a:r>
            <a:r>
              <a:rPr lang="zh-TW" altLang="zh-CN" sz="2400" b="1" dirty="0">
                <a:latin typeface="Arial" panose="020B0604020202020204" pitchFamily="34" charset="0"/>
                <a:ea typeface="楷体_GB2312" pitchFamily="49" charset="-122"/>
              </a:rPr>
              <a:t>列出大要因</a:t>
            </a:r>
            <a:endParaRPr lang="zh-TW" altLang="zh-CN" sz="2400" b="1" dirty="0">
              <a:latin typeface="Arial" panose="020B0604020202020204" pitchFamily="34" charset="0"/>
              <a:ea typeface="楷体_GB2312" pitchFamily="49" charset="-122"/>
            </a:endParaRPr>
          </a:p>
        </p:txBody>
      </p:sp>
      <p:sp>
        <p:nvSpPr>
          <p:cNvPr id="36875" name="AutoShape 28"/>
          <p:cNvSpPr/>
          <p:nvPr/>
        </p:nvSpPr>
        <p:spPr>
          <a:xfrm>
            <a:off x="776288" y="3022600"/>
            <a:ext cx="4467225" cy="1079500"/>
          </a:xfrm>
          <a:prstGeom prst="downArrowCallout">
            <a:avLst>
              <a:gd name="adj1" fmla="val 103455"/>
              <a:gd name="adj2" fmla="val 105141"/>
              <a:gd name="adj3" fmla="val 16666"/>
              <a:gd name="adj4" fmla="val 66667"/>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pPr>
              <a:lnSpc>
                <a:spcPct val="80000"/>
              </a:lnSpc>
            </a:pPr>
            <a:r>
              <a:rPr lang="zh-TW" altLang="zh-CN" sz="2400" b="1" dirty="0">
                <a:latin typeface="Arial" panose="020B0604020202020204" pitchFamily="34" charset="0"/>
                <a:ea typeface="楷体_GB2312" pitchFamily="49" charset="-122"/>
              </a:rPr>
              <a:t> 步驟 </a:t>
            </a:r>
            <a:r>
              <a:rPr lang="en-US" altLang="zh-CN" sz="2400" b="1" dirty="0">
                <a:latin typeface="Arial" panose="020B0604020202020204" pitchFamily="34" charset="0"/>
                <a:ea typeface="楷体_GB2312" pitchFamily="49" charset="-122"/>
              </a:rPr>
              <a:t>3.   </a:t>
            </a:r>
            <a:r>
              <a:rPr lang="zh-TW" altLang="zh-CN" sz="2400" b="1" dirty="0">
                <a:latin typeface="Arial" panose="020B0604020202020204" pitchFamily="34" charset="0"/>
                <a:ea typeface="楷体_GB2312" pitchFamily="49" charset="-122"/>
              </a:rPr>
              <a:t>各大要因，分別记入中、小要因</a:t>
            </a:r>
            <a:endParaRPr lang="zh-TW" altLang="zh-CN" sz="2400" b="1" dirty="0">
              <a:latin typeface="Arial" panose="020B0604020202020204" pitchFamily="34" charset="0"/>
              <a:ea typeface="楷体_GB2312" pitchFamily="49" charset="-122"/>
            </a:endParaRPr>
          </a:p>
        </p:txBody>
      </p:sp>
      <p:sp>
        <p:nvSpPr>
          <p:cNvPr id="36876" name="Rectangle 29"/>
          <p:cNvSpPr/>
          <p:nvPr/>
        </p:nvSpPr>
        <p:spPr>
          <a:xfrm>
            <a:off x="776288" y="6019800"/>
            <a:ext cx="4465637" cy="504825"/>
          </a:xfrm>
          <a:prstGeom prst="rect">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r>
              <a:rPr lang="zh-CN" altLang="zh-CN" sz="2400" b="1" dirty="0">
                <a:latin typeface="Arial" panose="020B0604020202020204" pitchFamily="34" charset="0"/>
                <a:ea typeface="楷体_GB2312" pitchFamily="49" charset="-122"/>
              </a:rPr>
              <a:t> </a:t>
            </a:r>
            <a:r>
              <a:rPr lang="zh-TW" altLang="zh-CN" sz="2400" b="1" dirty="0">
                <a:latin typeface="Arial" panose="020B0604020202020204" pitchFamily="34" charset="0"/>
                <a:ea typeface="楷体_GB2312" pitchFamily="49" charset="-122"/>
              </a:rPr>
              <a:t>步驟 </a:t>
            </a:r>
            <a:r>
              <a:rPr lang="en-US" altLang="zh-CN" sz="2400" b="1" dirty="0">
                <a:latin typeface="Arial" panose="020B0604020202020204" pitchFamily="34" charset="0"/>
                <a:ea typeface="楷体_GB2312" pitchFamily="49" charset="-122"/>
              </a:rPr>
              <a:t>6.   </a:t>
            </a:r>
            <a:r>
              <a:rPr lang="zh-TW" altLang="zh-CN" sz="2400" b="1" dirty="0">
                <a:latin typeface="Arial" panose="020B0604020202020204" pitchFamily="34" charset="0"/>
                <a:ea typeface="楷体_GB2312" pitchFamily="49" charset="-122"/>
              </a:rPr>
              <a:t>整理</a:t>
            </a:r>
            <a:endParaRPr lang="zh-CN" altLang="en-US" sz="2400" b="1" dirty="0">
              <a:latin typeface="Arial" panose="020B0604020202020204" pitchFamily="34" charset="0"/>
              <a:ea typeface="楷体_GB2312" pitchFamily="49" charset="-122"/>
            </a:endParaRPr>
          </a:p>
        </p:txBody>
      </p:sp>
      <p:sp>
        <p:nvSpPr>
          <p:cNvPr id="36877" name="AutoShape 28"/>
          <p:cNvSpPr/>
          <p:nvPr/>
        </p:nvSpPr>
        <p:spPr>
          <a:xfrm>
            <a:off x="776288" y="4103688"/>
            <a:ext cx="4467225" cy="1079500"/>
          </a:xfrm>
          <a:prstGeom prst="downArrowCallout">
            <a:avLst>
              <a:gd name="adj1" fmla="val 103455"/>
              <a:gd name="adj2" fmla="val 105141"/>
              <a:gd name="adj3" fmla="val 16666"/>
              <a:gd name="adj4" fmla="val 66667"/>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r>
              <a:rPr lang="zh-TW" altLang="zh-CN" sz="2400" b="1" dirty="0">
                <a:latin typeface="Arial" panose="020B0604020202020204" pitchFamily="34" charset="0"/>
                <a:ea typeface="楷体_GB2312" pitchFamily="49" charset="-122"/>
              </a:rPr>
              <a:t>步驟 </a:t>
            </a:r>
            <a:r>
              <a:rPr lang="en-US" altLang="zh-CN" sz="2400" b="1" dirty="0">
                <a:latin typeface="Arial" panose="020B0604020202020204" pitchFamily="34" charset="0"/>
                <a:ea typeface="楷体_GB2312" pitchFamily="49" charset="-122"/>
              </a:rPr>
              <a:t>4.   </a:t>
            </a:r>
            <a:r>
              <a:rPr lang="zh-CN" altLang="en-US" sz="2400" b="1" dirty="0">
                <a:latin typeface="Arial" panose="020B0604020202020204" pitchFamily="34" charset="0"/>
                <a:ea typeface="楷体_GB2312" pitchFamily="49" charset="-122"/>
              </a:rPr>
              <a:t>图选出重要要因 </a:t>
            </a:r>
            <a:r>
              <a:rPr lang="zh-CN" altLang="zh-CN" sz="2400" b="1" dirty="0">
                <a:latin typeface="Arial" panose="020B0604020202020204" pitchFamily="34" charset="0"/>
                <a:ea typeface="楷体_GB2312" pitchFamily="49" charset="-122"/>
              </a:rPr>
              <a:t>4-6 </a:t>
            </a:r>
            <a:r>
              <a:rPr lang="zh-CN" altLang="en-US" sz="2400" b="1" dirty="0">
                <a:latin typeface="Arial" panose="020B0604020202020204" pitchFamily="34" charset="0"/>
                <a:ea typeface="楷体_GB2312" pitchFamily="49" charset="-122"/>
              </a:rPr>
              <a:t>项 </a:t>
            </a:r>
            <a:r>
              <a:rPr lang="zh-CN" altLang="zh-CN" sz="2400" b="1" dirty="0">
                <a:latin typeface="Arial" panose="020B0604020202020204" pitchFamily="34" charset="0"/>
                <a:ea typeface="楷体_GB2312" pitchFamily="49" charset="-122"/>
              </a:rPr>
              <a:t>(</a:t>
            </a:r>
            <a:r>
              <a:rPr lang="zh-CN" altLang="en-US" sz="2400" b="1" dirty="0">
                <a:latin typeface="Arial" panose="020B0604020202020204" pitchFamily="34" charset="0"/>
                <a:ea typeface="楷体_GB2312" pitchFamily="49" charset="-122"/>
              </a:rPr>
              <a:t>用红笔圈选</a:t>
            </a:r>
            <a:r>
              <a:rPr lang="zh-CN" altLang="zh-CN" sz="2400" b="1" dirty="0">
                <a:latin typeface="Arial" panose="020B0604020202020204" pitchFamily="34" charset="0"/>
                <a:ea typeface="楷体_GB2312" pitchFamily="49" charset="-122"/>
              </a:rPr>
              <a:t>)</a:t>
            </a:r>
            <a:endParaRPr lang="zh-TW" altLang="zh-CN" sz="2400" b="1" dirty="0">
              <a:latin typeface="Arial" panose="020B0604020202020204" pitchFamily="34" charset="0"/>
              <a:ea typeface="楷体_GB2312" pitchFamily="49" charset="-122"/>
            </a:endParaRPr>
          </a:p>
        </p:txBody>
      </p:sp>
      <p:sp>
        <p:nvSpPr>
          <p:cNvPr id="36878" name="AutoShape 28"/>
          <p:cNvSpPr/>
          <p:nvPr/>
        </p:nvSpPr>
        <p:spPr>
          <a:xfrm>
            <a:off x="776288" y="5227638"/>
            <a:ext cx="4467225" cy="720725"/>
          </a:xfrm>
          <a:prstGeom prst="downArrowCallout">
            <a:avLst>
              <a:gd name="adj1" fmla="val 154955"/>
              <a:gd name="adj2" fmla="val 157481"/>
              <a:gd name="adj3" fmla="val 16666"/>
              <a:gd name="adj4" fmla="val 66667"/>
            </a:avLst>
          </a:prstGeom>
          <a:gradFill rotWithShape="1">
            <a:gsLst>
              <a:gs pos="0">
                <a:srgbClr val="5E9EFF">
                  <a:alpha val="100000"/>
                </a:srgbClr>
              </a:gs>
              <a:gs pos="20000">
                <a:srgbClr val="85C2FF">
                  <a:alpha val="100000"/>
                </a:srgbClr>
              </a:gs>
              <a:gs pos="35001">
                <a:srgbClr val="C4D6EB">
                  <a:alpha val="100000"/>
                </a:srgbClr>
              </a:gs>
              <a:gs pos="50000">
                <a:srgbClr val="FFEBFA">
                  <a:alpha val="100000"/>
                </a:srgbClr>
              </a:gs>
              <a:gs pos="64999">
                <a:srgbClr val="C4D6EB">
                  <a:alpha val="100000"/>
                </a:srgbClr>
              </a:gs>
              <a:gs pos="80000">
                <a:srgbClr val="85C2FF">
                  <a:alpha val="100000"/>
                </a:srgbClr>
              </a:gs>
              <a:gs pos="100000">
                <a:srgbClr val="5E9EFF">
                  <a:alpha val="100000"/>
                </a:srgbClr>
              </a:gs>
            </a:gsLst>
            <a:lin ang="5400000" scaled="1"/>
            <a:tileRect/>
          </a:gradFill>
          <a:ln w="9525" cap="flat" cmpd="sng">
            <a:solidFill>
              <a:srgbClr val="000099"/>
            </a:solidFill>
            <a:prstDash val="solid"/>
            <a:miter/>
            <a:headEnd type="none" w="med" len="med"/>
            <a:tailEnd type="none" w="med" len="med"/>
          </a:ln>
          <a:effectLst>
            <a:prstShdw prst="shdw17" dist="17961" dir="2699999">
              <a:srgbClr val="1F1F7A"/>
            </a:prstShdw>
          </a:effectLst>
        </p:spPr>
        <p:txBody>
          <a:bodyPr anchor="ctr" anchorCtr="1"/>
          <a:p>
            <a:r>
              <a:rPr lang="zh-CN" altLang="zh-CN" sz="2400" b="1" dirty="0">
                <a:latin typeface="Arial" panose="020B0604020202020204" pitchFamily="34" charset="0"/>
                <a:ea typeface="楷体_GB2312" pitchFamily="49" charset="-122"/>
              </a:rPr>
              <a:t> </a:t>
            </a:r>
            <a:r>
              <a:rPr lang="zh-TW" altLang="zh-CN" sz="2400" b="1" dirty="0">
                <a:latin typeface="Arial" panose="020B0604020202020204" pitchFamily="34" charset="0"/>
                <a:ea typeface="楷体_GB2312" pitchFamily="49" charset="-122"/>
              </a:rPr>
              <a:t>步驟 </a:t>
            </a:r>
            <a:r>
              <a:rPr lang="en-US" altLang="zh-CN" sz="2400" b="1" dirty="0">
                <a:latin typeface="Arial" panose="020B0604020202020204" pitchFamily="34" charset="0"/>
                <a:ea typeface="楷体_GB2312" pitchFamily="49" charset="-122"/>
              </a:rPr>
              <a:t>5.   </a:t>
            </a:r>
            <a:r>
              <a:rPr lang="zh-CN" altLang="en-US" sz="2400" b="1" dirty="0">
                <a:latin typeface="Arial" panose="020B0604020202020204" pitchFamily="34" charset="0"/>
                <a:ea typeface="楷体_GB2312" pitchFamily="49" charset="-122"/>
              </a:rPr>
              <a:t>记入必要的事项</a:t>
            </a:r>
            <a:endParaRPr lang="en-US" altLang="zh-CN" sz="2400" b="1" dirty="0">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1" fill="hold"/>
                                        <p:tgtEl>
                                          <p:spTgt spid="3687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6874"/>
                                        </p:tgtEl>
                                        <p:attrNameLst>
                                          <p:attrName>style.visibility</p:attrName>
                                        </p:attrNameLst>
                                      </p:cBhvr>
                                      <p:to>
                                        <p:strVal val="visible"/>
                                      </p:to>
                                    </p:set>
                                    <p:anim calcmode="lin" valueType="num">
                                      <p:cBhvr>
                                        <p:cTn id="12" dur="1" fill="hold"/>
                                        <p:tgtEl>
                                          <p:spTgt spid="36874"/>
                                        </p:tgtEl>
                                      </p:cBhvr>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875"/>
                                        </p:tgtEl>
                                        <p:attrNameLst>
                                          <p:attrName>style.visibility</p:attrName>
                                        </p:attrNameLst>
                                      </p:cBhvr>
                                      <p:to>
                                        <p:strVal val="visible"/>
                                      </p:to>
                                    </p:set>
                                    <p:animEffect transition="in" filter="randombar(horizontal)">
                                      <p:cBhvr>
                                        <p:cTn id="17" dur="500"/>
                                        <p:tgtEl>
                                          <p:spTgt spid="3687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877"/>
                                        </p:tgtEl>
                                        <p:attrNameLst>
                                          <p:attrName>style.visibility</p:attrName>
                                        </p:attrNameLst>
                                      </p:cBhvr>
                                      <p:to>
                                        <p:strVal val="visible"/>
                                      </p:to>
                                    </p:set>
                                    <p:animEffect transition="in" filter="randombar(horizontal)">
                                      <p:cBhvr>
                                        <p:cTn id="22" dur="500"/>
                                        <p:tgtEl>
                                          <p:spTgt spid="3687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878"/>
                                        </p:tgtEl>
                                        <p:attrNameLst>
                                          <p:attrName>style.visibility</p:attrName>
                                        </p:attrNameLst>
                                      </p:cBhvr>
                                      <p:to>
                                        <p:strVal val="visible"/>
                                      </p:to>
                                    </p:set>
                                    <p:animEffect transition="in" filter="randombar(horizontal)">
                                      <p:cBhvr>
                                        <p:cTn id="27" dur="500"/>
                                        <p:tgtEl>
                                          <p:spTgt spid="36878"/>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6876"/>
                                        </p:tgtEl>
                                        <p:attrNameLst>
                                          <p:attrName>style.visibility</p:attrName>
                                        </p:attrNameLst>
                                      </p:cBhvr>
                                      <p:to>
                                        <p:strVal val="visible"/>
                                      </p:to>
                                    </p:set>
                                    <p:anim calcmode="lin" valueType="num">
                                      <p:cBhvr>
                                        <p:cTn id="32" dur="1" fill="hold"/>
                                        <p:tgtEl>
                                          <p:spTgt spid="3687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74" grpId="0" animBg="1"/>
      <p:bldP spid="36875" grpId="0" animBg="1"/>
      <p:bldP spid="36876" grpId="0" animBg="1"/>
      <p:bldP spid="36877" grpId="0" animBg="1"/>
      <p:bldP spid="368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48130" name="Group 2"/>
          <p:cNvGrpSpPr/>
          <p:nvPr/>
        </p:nvGrpSpPr>
        <p:grpSpPr>
          <a:xfrm>
            <a:off x="6537325" y="1196975"/>
            <a:ext cx="2860675" cy="2016125"/>
            <a:chOff x="0" y="0"/>
            <a:chExt cx="2495" cy="1769"/>
          </a:xfrm>
        </p:grpSpPr>
        <p:pic>
          <p:nvPicPr>
            <p:cNvPr id="48196" name="Picture 3" descr="g_fishbone">
              <a:hlinkClick r:id="rId2"/>
            </p:cNvPr>
            <p:cNvPicPr>
              <a:picLocks noChangeAspect="1"/>
            </p:cNvPicPr>
            <p:nvPr/>
          </p:nvPicPr>
          <p:blipFill>
            <a:blip r:embed="rId3"/>
            <a:stretch>
              <a:fillRect/>
            </a:stretch>
          </p:blipFill>
          <p:spPr>
            <a:xfrm>
              <a:off x="0" y="0"/>
              <a:ext cx="2495" cy="1497"/>
            </a:xfrm>
            <a:prstGeom prst="rect">
              <a:avLst/>
            </a:prstGeom>
            <a:noFill/>
            <a:ln w="9525">
              <a:noFill/>
            </a:ln>
          </p:spPr>
        </p:pic>
        <p:sp>
          <p:nvSpPr>
            <p:cNvPr id="48197" name="Rectangle 4"/>
            <p:cNvSpPr/>
            <p:nvPr/>
          </p:nvSpPr>
          <p:spPr>
            <a:xfrm>
              <a:off x="45" y="1451"/>
              <a:ext cx="2450"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2400" dirty="0">
                  <a:solidFill>
                    <a:schemeClr val="bg1"/>
                  </a:solidFill>
                  <a:latin typeface="Arial" panose="020B0604020202020204" pitchFamily="34" charset="0"/>
                </a:rPr>
                <a:t>Fish-bone Diagram</a:t>
              </a:r>
              <a:endParaRPr lang="en-US" altLang="zh-CN" sz="2400" dirty="0">
                <a:solidFill>
                  <a:schemeClr val="bg1"/>
                </a:solidFill>
                <a:latin typeface="Arial" panose="020B0604020202020204" pitchFamily="34" charset="0"/>
              </a:endParaRPr>
            </a:p>
          </p:txBody>
        </p:sp>
      </p:grpSp>
      <p:sp>
        <p:nvSpPr>
          <p:cNvPr id="48131" name="Rectangle 5"/>
          <p:cNvSpPr/>
          <p:nvPr>
            <p:ph type="title"/>
          </p:nvPr>
        </p:nvSpPr>
        <p:spPr>
          <a:xfrm>
            <a:off x="482600" y="1412875"/>
            <a:ext cx="5478463" cy="503238"/>
          </a:xfrm>
          <a:noFill/>
          <a:ln>
            <a:noFill/>
          </a:ln>
        </p:spPr>
        <p:txBody>
          <a:bodyPr/>
          <a:p>
            <a:pPr algn="l" eaLnBrk="1" hangingPunct="1"/>
            <a:r>
              <a:rPr lang="en-US" altLang="zh-CN" sz="2400" dirty="0">
                <a:latin typeface="黑体" panose="02010609060101010101" pitchFamily="49" charset="-122"/>
              </a:rPr>
              <a:t>FIR</a:t>
            </a:r>
            <a:r>
              <a:rPr lang="zh-CN" altLang="en-US" sz="2400" dirty="0">
                <a:latin typeface="黑体" panose="02010609060101010101" pitchFamily="49" charset="-122"/>
              </a:rPr>
              <a:t>鱼骨图分析</a:t>
            </a:r>
            <a:endParaRPr lang="zh-CN" altLang="en-US" sz="2400" dirty="0">
              <a:latin typeface="黑体" panose="02010609060101010101" pitchFamily="49" charset="-122"/>
            </a:endParaRPr>
          </a:p>
        </p:txBody>
      </p:sp>
      <p:grpSp>
        <p:nvGrpSpPr>
          <p:cNvPr id="3" name="Group 6"/>
          <p:cNvGrpSpPr/>
          <p:nvPr/>
        </p:nvGrpSpPr>
        <p:grpSpPr>
          <a:xfrm>
            <a:off x="344488" y="1919288"/>
            <a:ext cx="8896350" cy="4657725"/>
            <a:chOff x="0" y="0"/>
            <a:chExt cx="5604" cy="2934"/>
          </a:xfrm>
        </p:grpSpPr>
        <p:sp>
          <p:nvSpPr>
            <p:cNvPr id="48134" name="未知"/>
            <p:cNvSpPr/>
            <p:nvPr/>
          </p:nvSpPr>
          <p:spPr>
            <a:xfrm>
              <a:off x="4275" y="1172"/>
              <a:ext cx="184" cy="206"/>
            </a:xfrm>
            <a:custGeom>
              <a:avLst/>
              <a:gdLst>
                <a:gd name="txL" fmla="*/ 0 w 20000"/>
                <a:gd name="txT" fmla="*/ 0 h 20000"/>
                <a:gd name="txR" fmla="*/ 20000 w 20000"/>
                <a:gd name="txB" fmla="*/ 20000 h 20000"/>
              </a:gdLst>
              <a:ahLst/>
              <a:cxnLst>
                <a:cxn ang="0">
                  <a:pos x="0" y="532"/>
                </a:cxn>
                <a:cxn ang="0">
                  <a:pos x="226" y="0"/>
                </a:cxn>
                <a:cxn ang="0">
                  <a:pos x="1130" y="0"/>
                </a:cxn>
                <a:cxn ang="0">
                  <a:pos x="1130" y="665"/>
                </a:cxn>
                <a:cxn ang="0">
                  <a:pos x="4689" y="665"/>
                </a:cxn>
                <a:cxn ang="0">
                  <a:pos x="4689" y="1996"/>
                </a:cxn>
                <a:cxn ang="0">
                  <a:pos x="8305" y="1996"/>
                </a:cxn>
                <a:cxn ang="0">
                  <a:pos x="8305" y="2661"/>
                </a:cxn>
                <a:cxn ang="0">
                  <a:pos x="9209" y="2661"/>
                </a:cxn>
                <a:cxn ang="0">
                  <a:pos x="10113" y="3326"/>
                </a:cxn>
                <a:cxn ang="0">
                  <a:pos x="11864" y="3326"/>
                </a:cxn>
                <a:cxn ang="0">
                  <a:pos x="11864" y="4656"/>
                </a:cxn>
                <a:cxn ang="0">
                  <a:pos x="14576" y="4656"/>
                </a:cxn>
                <a:cxn ang="0">
                  <a:pos x="14576" y="5322"/>
                </a:cxn>
                <a:cxn ang="0">
                  <a:pos x="15480" y="5322"/>
                </a:cxn>
                <a:cxn ang="0">
                  <a:pos x="15480" y="5987"/>
                </a:cxn>
                <a:cxn ang="0">
                  <a:pos x="17232" y="5987"/>
                </a:cxn>
                <a:cxn ang="0">
                  <a:pos x="17232" y="6652"/>
                </a:cxn>
                <a:cxn ang="0">
                  <a:pos x="18136" y="6652"/>
                </a:cxn>
                <a:cxn ang="0">
                  <a:pos x="19040" y="7317"/>
                </a:cxn>
                <a:cxn ang="0">
                  <a:pos x="19040" y="9313"/>
                </a:cxn>
                <a:cxn ang="0">
                  <a:pos x="19944" y="9313"/>
                </a:cxn>
                <a:cxn ang="0">
                  <a:pos x="19944" y="13969"/>
                </a:cxn>
                <a:cxn ang="0">
                  <a:pos x="19040" y="13969"/>
                </a:cxn>
                <a:cxn ang="0">
                  <a:pos x="19040" y="15299"/>
                </a:cxn>
                <a:cxn ang="0">
                  <a:pos x="15480" y="15299"/>
                </a:cxn>
                <a:cxn ang="0">
                  <a:pos x="15480" y="15965"/>
                </a:cxn>
                <a:cxn ang="0">
                  <a:pos x="13672" y="15965"/>
                </a:cxn>
                <a:cxn ang="0">
                  <a:pos x="13672" y="16630"/>
                </a:cxn>
                <a:cxn ang="0">
                  <a:pos x="10960" y="16630"/>
                </a:cxn>
                <a:cxn ang="0">
                  <a:pos x="10960" y="17295"/>
                </a:cxn>
                <a:cxn ang="0">
                  <a:pos x="10113" y="17295"/>
                </a:cxn>
                <a:cxn ang="0">
                  <a:pos x="10113" y="17960"/>
                </a:cxn>
                <a:cxn ang="0">
                  <a:pos x="6497" y="17960"/>
                </a:cxn>
                <a:cxn ang="0">
                  <a:pos x="6497" y="19290"/>
                </a:cxn>
                <a:cxn ang="0">
                  <a:pos x="4689" y="19290"/>
                </a:cxn>
                <a:cxn ang="0">
                  <a:pos x="4689" y="19956"/>
                </a:cxn>
                <a:cxn ang="0">
                  <a:pos x="10734" y="16497"/>
                </a:cxn>
                <a:cxn ang="0">
                  <a:pos x="0" y="532"/>
                </a:cxn>
              </a:cxnLst>
              <a:rect l="txL" t="txT" r="txR" b="txB"/>
              <a:pathLst>
                <a:path w="20000" h="20000">
                  <a:moveTo>
                    <a:pt x="0" y="532"/>
                  </a:moveTo>
                  <a:lnTo>
                    <a:pt x="226" y="0"/>
                  </a:lnTo>
                  <a:lnTo>
                    <a:pt x="1130" y="0"/>
                  </a:lnTo>
                  <a:lnTo>
                    <a:pt x="1130" y="665"/>
                  </a:lnTo>
                  <a:lnTo>
                    <a:pt x="4689" y="665"/>
                  </a:lnTo>
                  <a:lnTo>
                    <a:pt x="4689" y="1996"/>
                  </a:lnTo>
                  <a:lnTo>
                    <a:pt x="8305" y="1996"/>
                  </a:lnTo>
                  <a:lnTo>
                    <a:pt x="8305" y="2661"/>
                  </a:lnTo>
                  <a:lnTo>
                    <a:pt x="9209" y="2661"/>
                  </a:lnTo>
                  <a:lnTo>
                    <a:pt x="10113" y="3326"/>
                  </a:lnTo>
                  <a:lnTo>
                    <a:pt x="11864" y="3326"/>
                  </a:lnTo>
                  <a:lnTo>
                    <a:pt x="11864" y="4656"/>
                  </a:lnTo>
                  <a:lnTo>
                    <a:pt x="14576" y="4656"/>
                  </a:lnTo>
                  <a:lnTo>
                    <a:pt x="14576" y="5322"/>
                  </a:lnTo>
                  <a:lnTo>
                    <a:pt x="15480" y="5322"/>
                  </a:lnTo>
                  <a:lnTo>
                    <a:pt x="15480" y="5987"/>
                  </a:lnTo>
                  <a:lnTo>
                    <a:pt x="17232" y="5987"/>
                  </a:lnTo>
                  <a:lnTo>
                    <a:pt x="17232" y="6652"/>
                  </a:lnTo>
                  <a:lnTo>
                    <a:pt x="18136" y="6652"/>
                  </a:lnTo>
                  <a:lnTo>
                    <a:pt x="19040" y="7317"/>
                  </a:lnTo>
                  <a:lnTo>
                    <a:pt x="19040" y="9313"/>
                  </a:lnTo>
                  <a:lnTo>
                    <a:pt x="19944" y="9313"/>
                  </a:lnTo>
                  <a:lnTo>
                    <a:pt x="19944" y="13969"/>
                  </a:lnTo>
                  <a:lnTo>
                    <a:pt x="19040" y="13969"/>
                  </a:lnTo>
                  <a:lnTo>
                    <a:pt x="19040" y="15299"/>
                  </a:lnTo>
                  <a:lnTo>
                    <a:pt x="15480" y="15299"/>
                  </a:lnTo>
                  <a:lnTo>
                    <a:pt x="15480" y="15965"/>
                  </a:lnTo>
                  <a:lnTo>
                    <a:pt x="13672" y="15965"/>
                  </a:lnTo>
                  <a:lnTo>
                    <a:pt x="13672" y="16630"/>
                  </a:lnTo>
                  <a:lnTo>
                    <a:pt x="10960" y="16630"/>
                  </a:lnTo>
                  <a:lnTo>
                    <a:pt x="10960" y="17295"/>
                  </a:lnTo>
                  <a:lnTo>
                    <a:pt x="10113" y="17295"/>
                  </a:lnTo>
                  <a:lnTo>
                    <a:pt x="10113" y="17960"/>
                  </a:lnTo>
                  <a:lnTo>
                    <a:pt x="6497" y="17960"/>
                  </a:lnTo>
                  <a:lnTo>
                    <a:pt x="6497" y="19290"/>
                  </a:lnTo>
                  <a:lnTo>
                    <a:pt x="4689" y="19290"/>
                  </a:lnTo>
                  <a:lnTo>
                    <a:pt x="4689" y="19956"/>
                  </a:lnTo>
                  <a:lnTo>
                    <a:pt x="10734" y="16497"/>
                  </a:lnTo>
                  <a:lnTo>
                    <a:pt x="0" y="532"/>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35" name="未知"/>
            <p:cNvSpPr/>
            <p:nvPr/>
          </p:nvSpPr>
          <p:spPr>
            <a:xfrm>
              <a:off x="4074" y="1379"/>
              <a:ext cx="422" cy="786"/>
            </a:xfrm>
            <a:custGeom>
              <a:avLst/>
              <a:gdLst>
                <a:gd name="txL" fmla="*/ 0 w 20000"/>
                <a:gd name="txT" fmla="*/ 0 h 20000"/>
                <a:gd name="txR" fmla="*/ 20000 w 20000"/>
                <a:gd name="txB" fmla="*/ 20000 h 20000"/>
              </a:gdLst>
              <a:ahLst/>
              <a:cxnLst>
                <a:cxn ang="0">
                  <a:pos x="8497" y="1150"/>
                </a:cxn>
                <a:cxn ang="0">
                  <a:pos x="9342" y="1348"/>
                </a:cxn>
                <a:cxn ang="0">
                  <a:pos x="11901" y="1708"/>
                </a:cxn>
                <a:cxn ang="0">
                  <a:pos x="12298" y="1894"/>
                </a:cxn>
                <a:cxn ang="0">
                  <a:pos x="13590" y="2092"/>
                </a:cxn>
                <a:cxn ang="0">
                  <a:pos x="15752" y="2464"/>
                </a:cxn>
                <a:cxn ang="0">
                  <a:pos x="16149" y="2847"/>
                </a:cxn>
                <a:cxn ang="0">
                  <a:pos x="17863" y="3021"/>
                </a:cxn>
                <a:cxn ang="0">
                  <a:pos x="18708" y="3207"/>
                </a:cxn>
                <a:cxn ang="0">
                  <a:pos x="19106" y="3393"/>
                </a:cxn>
                <a:cxn ang="0">
                  <a:pos x="19553" y="3591"/>
                </a:cxn>
                <a:cxn ang="0">
                  <a:pos x="19975" y="4323"/>
                </a:cxn>
                <a:cxn ang="0">
                  <a:pos x="19553" y="5811"/>
                </a:cxn>
                <a:cxn ang="0">
                  <a:pos x="18708" y="6194"/>
                </a:cxn>
                <a:cxn ang="0">
                  <a:pos x="18236" y="6380"/>
                </a:cxn>
                <a:cxn ang="0">
                  <a:pos x="17863" y="6752"/>
                </a:cxn>
                <a:cxn ang="0">
                  <a:pos x="16994" y="6926"/>
                </a:cxn>
                <a:cxn ang="0">
                  <a:pos x="16149" y="7310"/>
                </a:cxn>
                <a:cxn ang="0">
                  <a:pos x="15304" y="7682"/>
                </a:cxn>
                <a:cxn ang="0">
                  <a:pos x="13590" y="8065"/>
                </a:cxn>
                <a:cxn ang="0">
                  <a:pos x="12745" y="8425"/>
                </a:cxn>
                <a:cxn ang="0">
                  <a:pos x="11901" y="8809"/>
                </a:cxn>
                <a:cxn ang="0">
                  <a:pos x="11081" y="9181"/>
                </a:cxn>
                <a:cxn ang="0">
                  <a:pos x="10211" y="9367"/>
                </a:cxn>
                <a:cxn ang="0">
                  <a:pos x="9739" y="9553"/>
                </a:cxn>
                <a:cxn ang="0">
                  <a:pos x="9342" y="9739"/>
                </a:cxn>
                <a:cxn ang="0">
                  <a:pos x="8894" y="10110"/>
                </a:cxn>
                <a:cxn ang="0">
                  <a:pos x="8497" y="10296"/>
                </a:cxn>
                <a:cxn ang="0">
                  <a:pos x="7677" y="10657"/>
                </a:cxn>
                <a:cxn ang="0">
                  <a:pos x="7255" y="11028"/>
                </a:cxn>
                <a:cxn ang="0">
                  <a:pos x="6783" y="11226"/>
                </a:cxn>
                <a:cxn ang="0">
                  <a:pos x="6360" y="11784"/>
                </a:cxn>
                <a:cxn ang="0">
                  <a:pos x="5913" y="12144"/>
                </a:cxn>
                <a:cxn ang="0">
                  <a:pos x="5516" y="12899"/>
                </a:cxn>
                <a:cxn ang="0">
                  <a:pos x="5093" y="13643"/>
                </a:cxn>
                <a:cxn ang="0">
                  <a:pos x="4696" y="13829"/>
                </a:cxn>
                <a:cxn ang="0">
                  <a:pos x="4248" y="14399"/>
                </a:cxn>
                <a:cxn ang="0">
                  <a:pos x="3801" y="14585"/>
                </a:cxn>
                <a:cxn ang="0">
                  <a:pos x="3429" y="15526"/>
                </a:cxn>
                <a:cxn ang="0">
                  <a:pos x="2559" y="16816"/>
                </a:cxn>
                <a:cxn ang="0">
                  <a:pos x="1714" y="17002"/>
                </a:cxn>
                <a:cxn ang="0">
                  <a:pos x="1267" y="18315"/>
                </a:cxn>
                <a:cxn ang="0">
                  <a:pos x="870" y="18489"/>
                </a:cxn>
                <a:cxn ang="0">
                  <a:pos x="422" y="19419"/>
                </a:cxn>
                <a:cxn ang="0">
                  <a:pos x="0" y="19628"/>
                </a:cxn>
                <a:cxn ang="0">
                  <a:pos x="10907" y="0"/>
                </a:cxn>
              </a:cxnLst>
              <a:rect l="txL" t="txT" r="txR" b="txB"/>
              <a:pathLst>
                <a:path w="20000" h="20000">
                  <a:moveTo>
                    <a:pt x="10907" y="0"/>
                  </a:moveTo>
                  <a:lnTo>
                    <a:pt x="8497" y="1150"/>
                  </a:lnTo>
                  <a:lnTo>
                    <a:pt x="8497" y="1348"/>
                  </a:lnTo>
                  <a:lnTo>
                    <a:pt x="9342" y="1348"/>
                  </a:lnTo>
                  <a:lnTo>
                    <a:pt x="9342" y="1708"/>
                  </a:lnTo>
                  <a:lnTo>
                    <a:pt x="11901" y="1708"/>
                  </a:lnTo>
                  <a:lnTo>
                    <a:pt x="11901" y="1894"/>
                  </a:lnTo>
                  <a:lnTo>
                    <a:pt x="12298" y="1894"/>
                  </a:lnTo>
                  <a:lnTo>
                    <a:pt x="12745" y="2092"/>
                  </a:lnTo>
                  <a:lnTo>
                    <a:pt x="13590" y="2092"/>
                  </a:lnTo>
                  <a:lnTo>
                    <a:pt x="13590" y="2464"/>
                  </a:lnTo>
                  <a:lnTo>
                    <a:pt x="15752" y="2464"/>
                  </a:lnTo>
                  <a:lnTo>
                    <a:pt x="16149" y="2638"/>
                  </a:lnTo>
                  <a:lnTo>
                    <a:pt x="16149" y="2847"/>
                  </a:lnTo>
                  <a:lnTo>
                    <a:pt x="17416" y="2847"/>
                  </a:lnTo>
                  <a:lnTo>
                    <a:pt x="17863" y="3021"/>
                  </a:lnTo>
                  <a:lnTo>
                    <a:pt x="17863" y="3207"/>
                  </a:lnTo>
                  <a:lnTo>
                    <a:pt x="18708" y="3207"/>
                  </a:lnTo>
                  <a:lnTo>
                    <a:pt x="18708" y="3393"/>
                  </a:lnTo>
                  <a:lnTo>
                    <a:pt x="19106" y="3393"/>
                  </a:lnTo>
                  <a:lnTo>
                    <a:pt x="19106" y="3591"/>
                  </a:lnTo>
                  <a:lnTo>
                    <a:pt x="19553" y="3591"/>
                  </a:lnTo>
                  <a:lnTo>
                    <a:pt x="19553" y="4323"/>
                  </a:lnTo>
                  <a:lnTo>
                    <a:pt x="19975" y="4323"/>
                  </a:lnTo>
                  <a:lnTo>
                    <a:pt x="19975" y="5811"/>
                  </a:lnTo>
                  <a:lnTo>
                    <a:pt x="19553" y="5811"/>
                  </a:lnTo>
                  <a:lnTo>
                    <a:pt x="19553" y="6194"/>
                  </a:lnTo>
                  <a:lnTo>
                    <a:pt x="18708" y="6194"/>
                  </a:lnTo>
                  <a:lnTo>
                    <a:pt x="18708" y="6380"/>
                  </a:lnTo>
                  <a:lnTo>
                    <a:pt x="18236" y="6380"/>
                  </a:lnTo>
                  <a:lnTo>
                    <a:pt x="17863" y="6566"/>
                  </a:lnTo>
                  <a:lnTo>
                    <a:pt x="17863" y="6752"/>
                  </a:lnTo>
                  <a:lnTo>
                    <a:pt x="16994" y="6752"/>
                  </a:lnTo>
                  <a:lnTo>
                    <a:pt x="16994" y="6926"/>
                  </a:lnTo>
                  <a:lnTo>
                    <a:pt x="16149" y="6926"/>
                  </a:lnTo>
                  <a:lnTo>
                    <a:pt x="16149" y="7310"/>
                  </a:lnTo>
                  <a:lnTo>
                    <a:pt x="15304" y="7310"/>
                  </a:lnTo>
                  <a:lnTo>
                    <a:pt x="15304" y="7682"/>
                  </a:lnTo>
                  <a:lnTo>
                    <a:pt x="13590" y="7682"/>
                  </a:lnTo>
                  <a:lnTo>
                    <a:pt x="13590" y="8065"/>
                  </a:lnTo>
                  <a:lnTo>
                    <a:pt x="12745" y="8065"/>
                  </a:lnTo>
                  <a:lnTo>
                    <a:pt x="12745" y="8425"/>
                  </a:lnTo>
                  <a:lnTo>
                    <a:pt x="11901" y="8425"/>
                  </a:lnTo>
                  <a:lnTo>
                    <a:pt x="11901" y="8809"/>
                  </a:lnTo>
                  <a:lnTo>
                    <a:pt x="11478" y="8809"/>
                  </a:lnTo>
                  <a:lnTo>
                    <a:pt x="11081" y="9181"/>
                  </a:lnTo>
                  <a:lnTo>
                    <a:pt x="11081" y="9367"/>
                  </a:lnTo>
                  <a:lnTo>
                    <a:pt x="10211" y="9367"/>
                  </a:lnTo>
                  <a:lnTo>
                    <a:pt x="10211" y="9553"/>
                  </a:lnTo>
                  <a:lnTo>
                    <a:pt x="9739" y="9553"/>
                  </a:lnTo>
                  <a:lnTo>
                    <a:pt x="9739" y="9739"/>
                  </a:lnTo>
                  <a:lnTo>
                    <a:pt x="9342" y="9739"/>
                  </a:lnTo>
                  <a:lnTo>
                    <a:pt x="9342" y="10110"/>
                  </a:lnTo>
                  <a:lnTo>
                    <a:pt x="8894" y="10110"/>
                  </a:lnTo>
                  <a:lnTo>
                    <a:pt x="8894" y="10296"/>
                  </a:lnTo>
                  <a:lnTo>
                    <a:pt x="8497" y="10296"/>
                  </a:lnTo>
                  <a:lnTo>
                    <a:pt x="8497" y="10657"/>
                  </a:lnTo>
                  <a:lnTo>
                    <a:pt x="7677" y="10657"/>
                  </a:lnTo>
                  <a:lnTo>
                    <a:pt x="7677" y="11028"/>
                  </a:lnTo>
                  <a:lnTo>
                    <a:pt x="7255" y="11028"/>
                  </a:lnTo>
                  <a:lnTo>
                    <a:pt x="7255" y="11226"/>
                  </a:lnTo>
                  <a:lnTo>
                    <a:pt x="6783" y="11226"/>
                  </a:lnTo>
                  <a:lnTo>
                    <a:pt x="6783" y="11784"/>
                  </a:lnTo>
                  <a:lnTo>
                    <a:pt x="6360" y="11784"/>
                  </a:lnTo>
                  <a:lnTo>
                    <a:pt x="6360" y="11970"/>
                  </a:lnTo>
                  <a:lnTo>
                    <a:pt x="5913" y="12144"/>
                  </a:lnTo>
                  <a:lnTo>
                    <a:pt x="5913" y="12714"/>
                  </a:lnTo>
                  <a:lnTo>
                    <a:pt x="5516" y="12899"/>
                  </a:lnTo>
                  <a:lnTo>
                    <a:pt x="5093" y="12899"/>
                  </a:lnTo>
                  <a:lnTo>
                    <a:pt x="5093" y="13643"/>
                  </a:lnTo>
                  <a:lnTo>
                    <a:pt x="4696" y="13643"/>
                  </a:lnTo>
                  <a:lnTo>
                    <a:pt x="4696" y="13829"/>
                  </a:lnTo>
                  <a:lnTo>
                    <a:pt x="4248" y="13829"/>
                  </a:lnTo>
                  <a:lnTo>
                    <a:pt x="4248" y="14399"/>
                  </a:lnTo>
                  <a:lnTo>
                    <a:pt x="3801" y="14399"/>
                  </a:lnTo>
                  <a:lnTo>
                    <a:pt x="3801" y="14585"/>
                  </a:lnTo>
                  <a:lnTo>
                    <a:pt x="3429" y="14585"/>
                  </a:lnTo>
                  <a:lnTo>
                    <a:pt x="3429" y="15526"/>
                  </a:lnTo>
                  <a:lnTo>
                    <a:pt x="2559" y="15526"/>
                  </a:lnTo>
                  <a:lnTo>
                    <a:pt x="2559" y="16816"/>
                  </a:lnTo>
                  <a:lnTo>
                    <a:pt x="2112" y="17002"/>
                  </a:lnTo>
                  <a:lnTo>
                    <a:pt x="1714" y="17002"/>
                  </a:lnTo>
                  <a:lnTo>
                    <a:pt x="1714" y="18315"/>
                  </a:lnTo>
                  <a:lnTo>
                    <a:pt x="1267" y="18315"/>
                  </a:lnTo>
                  <a:lnTo>
                    <a:pt x="1267" y="18489"/>
                  </a:lnTo>
                  <a:lnTo>
                    <a:pt x="870" y="18489"/>
                  </a:lnTo>
                  <a:lnTo>
                    <a:pt x="870" y="19419"/>
                  </a:lnTo>
                  <a:lnTo>
                    <a:pt x="422" y="19419"/>
                  </a:lnTo>
                  <a:lnTo>
                    <a:pt x="422" y="19628"/>
                  </a:lnTo>
                  <a:lnTo>
                    <a:pt x="0" y="19628"/>
                  </a:lnTo>
                  <a:lnTo>
                    <a:pt x="0" y="19988"/>
                  </a:lnTo>
                  <a:lnTo>
                    <a:pt x="10907"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36" name="未知"/>
            <p:cNvSpPr/>
            <p:nvPr/>
          </p:nvSpPr>
          <p:spPr>
            <a:xfrm>
              <a:off x="3698" y="2165"/>
              <a:ext cx="377" cy="265"/>
            </a:xfrm>
            <a:custGeom>
              <a:avLst/>
              <a:gdLst>
                <a:gd name="txL" fmla="*/ 0 w 20000"/>
                <a:gd name="txT" fmla="*/ 0 h 20000"/>
                <a:gd name="txR" fmla="*/ 20000 w 20000"/>
                <a:gd name="txB" fmla="*/ 20000 h 20000"/>
              </a:gdLst>
              <a:ahLst/>
              <a:cxnLst>
                <a:cxn ang="0">
                  <a:pos x="19417" y="0"/>
                </a:cxn>
                <a:cxn ang="0">
                  <a:pos x="19972" y="69"/>
                </a:cxn>
                <a:cxn ang="0">
                  <a:pos x="19972" y="482"/>
                </a:cxn>
                <a:cxn ang="0">
                  <a:pos x="19085" y="482"/>
                </a:cxn>
                <a:cxn ang="0">
                  <a:pos x="19085" y="1274"/>
                </a:cxn>
                <a:cxn ang="0">
                  <a:pos x="18225" y="1274"/>
                </a:cxn>
                <a:cxn ang="0">
                  <a:pos x="18225" y="2031"/>
                </a:cxn>
                <a:cxn ang="0">
                  <a:pos x="17809" y="2031"/>
                </a:cxn>
                <a:cxn ang="0">
                  <a:pos x="17365" y="2410"/>
                </a:cxn>
                <a:cxn ang="0">
                  <a:pos x="17365" y="3580"/>
                </a:cxn>
                <a:cxn ang="0">
                  <a:pos x="16505" y="3580"/>
                </a:cxn>
                <a:cxn ang="0">
                  <a:pos x="16505" y="4372"/>
                </a:cxn>
                <a:cxn ang="0">
                  <a:pos x="15617" y="4372"/>
                </a:cxn>
                <a:cxn ang="0">
                  <a:pos x="15617" y="5542"/>
                </a:cxn>
                <a:cxn ang="0">
                  <a:pos x="15173" y="5921"/>
                </a:cxn>
                <a:cxn ang="0">
                  <a:pos x="14785" y="5921"/>
                </a:cxn>
                <a:cxn ang="0">
                  <a:pos x="14785" y="6713"/>
                </a:cxn>
                <a:cxn ang="0">
                  <a:pos x="14341" y="6713"/>
                </a:cxn>
                <a:cxn ang="0">
                  <a:pos x="14341" y="7091"/>
                </a:cxn>
                <a:cxn ang="0">
                  <a:pos x="13897" y="7091"/>
                </a:cxn>
                <a:cxn ang="0">
                  <a:pos x="13897" y="8296"/>
                </a:cxn>
                <a:cxn ang="0">
                  <a:pos x="13010" y="8296"/>
                </a:cxn>
                <a:cxn ang="0">
                  <a:pos x="13010" y="9053"/>
                </a:cxn>
                <a:cxn ang="0">
                  <a:pos x="12150" y="9053"/>
                </a:cxn>
                <a:cxn ang="0">
                  <a:pos x="12150" y="9845"/>
                </a:cxn>
                <a:cxn ang="0">
                  <a:pos x="11706" y="9845"/>
                </a:cxn>
                <a:cxn ang="0">
                  <a:pos x="11706" y="10189"/>
                </a:cxn>
                <a:cxn ang="0">
                  <a:pos x="11290" y="10189"/>
                </a:cxn>
                <a:cxn ang="0">
                  <a:pos x="11290" y="11015"/>
                </a:cxn>
                <a:cxn ang="0">
                  <a:pos x="10430" y="11015"/>
                </a:cxn>
                <a:cxn ang="0">
                  <a:pos x="10430" y="12151"/>
                </a:cxn>
                <a:cxn ang="0">
                  <a:pos x="9542" y="12151"/>
                </a:cxn>
                <a:cxn ang="0">
                  <a:pos x="9542" y="12943"/>
                </a:cxn>
                <a:cxn ang="0">
                  <a:pos x="8682" y="12943"/>
                </a:cxn>
                <a:cxn ang="0">
                  <a:pos x="8682" y="13701"/>
                </a:cxn>
                <a:cxn ang="0">
                  <a:pos x="7822" y="13701"/>
                </a:cxn>
                <a:cxn ang="0">
                  <a:pos x="7822" y="14527"/>
                </a:cxn>
                <a:cxn ang="0">
                  <a:pos x="6963" y="14527"/>
                </a:cxn>
                <a:cxn ang="0">
                  <a:pos x="6963" y="15318"/>
                </a:cxn>
                <a:cxn ang="0">
                  <a:pos x="6075" y="15318"/>
                </a:cxn>
                <a:cxn ang="0">
                  <a:pos x="6075" y="15663"/>
                </a:cxn>
                <a:cxn ang="0">
                  <a:pos x="5631" y="15663"/>
                </a:cxn>
                <a:cxn ang="0">
                  <a:pos x="5187" y="16076"/>
                </a:cxn>
                <a:cxn ang="0">
                  <a:pos x="5187" y="16867"/>
                </a:cxn>
                <a:cxn ang="0">
                  <a:pos x="4355" y="16867"/>
                </a:cxn>
                <a:cxn ang="0">
                  <a:pos x="4355" y="17212"/>
                </a:cxn>
                <a:cxn ang="0">
                  <a:pos x="3911" y="17212"/>
                </a:cxn>
                <a:cxn ang="0">
                  <a:pos x="3911" y="17625"/>
                </a:cxn>
                <a:cxn ang="0">
                  <a:pos x="3467" y="17625"/>
                </a:cxn>
                <a:cxn ang="0">
                  <a:pos x="3467" y="18038"/>
                </a:cxn>
                <a:cxn ang="0">
                  <a:pos x="3024" y="18038"/>
                </a:cxn>
                <a:cxn ang="0">
                  <a:pos x="3024" y="18417"/>
                </a:cxn>
                <a:cxn ang="0">
                  <a:pos x="1720" y="18417"/>
                </a:cxn>
                <a:cxn ang="0">
                  <a:pos x="1720" y="19174"/>
                </a:cxn>
                <a:cxn ang="0">
                  <a:pos x="888" y="19174"/>
                </a:cxn>
                <a:cxn ang="0">
                  <a:pos x="888" y="19966"/>
                </a:cxn>
                <a:cxn ang="0">
                  <a:pos x="0" y="19966"/>
                </a:cxn>
                <a:cxn ang="0">
                  <a:pos x="19417" y="0"/>
                </a:cxn>
              </a:cxnLst>
              <a:rect l="txL" t="txT" r="txR" b="txB"/>
              <a:pathLst>
                <a:path w="20000" h="20000">
                  <a:moveTo>
                    <a:pt x="19417" y="0"/>
                  </a:moveTo>
                  <a:lnTo>
                    <a:pt x="19972" y="69"/>
                  </a:lnTo>
                  <a:lnTo>
                    <a:pt x="19972" y="482"/>
                  </a:lnTo>
                  <a:lnTo>
                    <a:pt x="19085" y="482"/>
                  </a:lnTo>
                  <a:lnTo>
                    <a:pt x="19085" y="1274"/>
                  </a:lnTo>
                  <a:lnTo>
                    <a:pt x="18225" y="1274"/>
                  </a:lnTo>
                  <a:lnTo>
                    <a:pt x="18225" y="2031"/>
                  </a:lnTo>
                  <a:lnTo>
                    <a:pt x="17809" y="2031"/>
                  </a:lnTo>
                  <a:lnTo>
                    <a:pt x="17365" y="2410"/>
                  </a:lnTo>
                  <a:lnTo>
                    <a:pt x="17365" y="3580"/>
                  </a:lnTo>
                  <a:lnTo>
                    <a:pt x="16505" y="3580"/>
                  </a:lnTo>
                  <a:lnTo>
                    <a:pt x="16505" y="4372"/>
                  </a:lnTo>
                  <a:lnTo>
                    <a:pt x="15617" y="4372"/>
                  </a:lnTo>
                  <a:lnTo>
                    <a:pt x="15617" y="5542"/>
                  </a:lnTo>
                  <a:lnTo>
                    <a:pt x="15173" y="5921"/>
                  </a:lnTo>
                  <a:lnTo>
                    <a:pt x="14785" y="5921"/>
                  </a:lnTo>
                  <a:lnTo>
                    <a:pt x="14785" y="6713"/>
                  </a:lnTo>
                  <a:lnTo>
                    <a:pt x="14341" y="6713"/>
                  </a:lnTo>
                  <a:lnTo>
                    <a:pt x="14341" y="7091"/>
                  </a:lnTo>
                  <a:lnTo>
                    <a:pt x="13897" y="7091"/>
                  </a:lnTo>
                  <a:lnTo>
                    <a:pt x="13897" y="8296"/>
                  </a:lnTo>
                  <a:lnTo>
                    <a:pt x="13010" y="8296"/>
                  </a:lnTo>
                  <a:lnTo>
                    <a:pt x="13010" y="9053"/>
                  </a:lnTo>
                  <a:lnTo>
                    <a:pt x="12150" y="9053"/>
                  </a:lnTo>
                  <a:lnTo>
                    <a:pt x="12150" y="9845"/>
                  </a:lnTo>
                  <a:lnTo>
                    <a:pt x="11706" y="9845"/>
                  </a:lnTo>
                  <a:lnTo>
                    <a:pt x="11706" y="10189"/>
                  </a:lnTo>
                  <a:lnTo>
                    <a:pt x="11290" y="10189"/>
                  </a:lnTo>
                  <a:lnTo>
                    <a:pt x="11290" y="11015"/>
                  </a:lnTo>
                  <a:lnTo>
                    <a:pt x="10430" y="11015"/>
                  </a:lnTo>
                  <a:lnTo>
                    <a:pt x="10430" y="12151"/>
                  </a:lnTo>
                  <a:lnTo>
                    <a:pt x="9542" y="12151"/>
                  </a:lnTo>
                  <a:lnTo>
                    <a:pt x="9542" y="12943"/>
                  </a:lnTo>
                  <a:lnTo>
                    <a:pt x="8682" y="12943"/>
                  </a:lnTo>
                  <a:lnTo>
                    <a:pt x="8682" y="13701"/>
                  </a:lnTo>
                  <a:lnTo>
                    <a:pt x="7822" y="13701"/>
                  </a:lnTo>
                  <a:lnTo>
                    <a:pt x="7822" y="14527"/>
                  </a:lnTo>
                  <a:lnTo>
                    <a:pt x="6963" y="14527"/>
                  </a:lnTo>
                  <a:lnTo>
                    <a:pt x="6963" y="15318"/>
                  </a:lnTo>
                  <a:lnTo>
                    <a:pt x="6075" y="15318"/>
                  </a:lnTo>
                  <a:lnTo>
                    <a:pt x="6075" y="15663"/>
                  </a:lnTo>
                  <a:lnTo>
                    <a:pt x="5631" y="15663"/>
                  </a:lnTo>
                  <a:lnTo>
                    <a:pt x="5187" y="16076"/>
                  </a:lnTo>
                  <a:lnTo>
                    <a:pt x="5187" y="16867"/>
                  </a:lnTo>
                  <a:lnTo>
                    <a:pt x="4355" y="16867"/>
                  </a:lnTo>
                  <a:lnTo>
                    <a:pt x="4355" y="17212"/>
                  </a:lnTo>
                  <a:lnTo>
                    <a:pt x="3911" y="17212"/>
                  </a:lnTo>
                  <a:lnTo>
                    <a:pt x="3911" y="17625"/>
                  </a:lnTo>
                  <a:lnTo>
                    <a:pt x="3467" y="17625"/>
                  </a:lnTo>
                  <a:lnTo>
                    <a:pt x="3467" y="18038"/>
                  </a:lnTo>
                  <a:lnTo>
                    <a:pt x="3024" y="18038"/>
                  </a:lnTo>
                  <a:lnTo>
                    <a:pt x="3024" y="18417"/>
                  </a:lnTo>
                  <a:lnTo>
                    <a:pt x="1720" y="18417"/>
                  </a:lnTo>
                  <a:lnTo>
                    <a:pt x="1720" y="19174"/>
                  </a:lnTo>
                  <a:lnTo>
                    <a:pt x="888" y="19174"/>
                  </a:lnTo>
                  <a:lnTo>
                    <a:pt x="888" y="19966"/>
                  </a:lnTo>
                  <a:lnTo>
                    <a:pt x="0" y="19966"/>
                  </a:lnTo>
                  <a:lnTo>
                    <a:pt x="19417"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37" name="未知"/>
            <p:cNvSpPr/>
            <p:nvPr/>
          </p:nvSpPr>
          <p:spPr>
            <a:xfrm>
              <a:off x="466" y="1589"/>
              <a:ext cx="1328" cy="1064"/>
            </a:xfrm>
            <a:custGeom>
              <a:avLst/>
              <a:gdLst>
                <a:gd name="txL" fmla="*/ 0 w 20000"/>
                <a:gd name="txT" fmla="*/ 0 h 20000"/>
                <a:gd name="txR" fmla="*/ 20000 w 20000"/>
                <a:gd name="txB" fmla="*/ 20000 h 20000"/>
              </a:gdLst>
              <a:ahLst/>
              <a:cxnLst>
                <a:cxn ang="0">
                  <a:pos x="0" y="2473"/>
                </a:cxn>
                <a:cxn ang="0">
                  <a:pos x="252" y="2731"/>
                </a:cxn>
                <a:cxn ang="0">
                  <a:pos x="496" y="3504"/>
                </a:cxn>
                <a:cxn ang="0">
                  <a:pos x="748" y="4019"/>
                </a:cxn>
                <a:cxn ang="0">
                  <a:pos x="1000" y="4405"/>
                </a:cxn>
                <a:cxn ang="0">
                  <a:pos x="1252" y="4921"/>
                </a:cxn>
                <a:cxn ang="0">
                  <a:pos x="1496" y="5565"/>
                </a:cxn>
                <a:cxn ang="0">
                  <a:pos x="1748" y="6080"/>
                </a:cxn>
                <a:cxn ang="0">
                  <a:pos x="2252" y="6853"/>
                </a:cxn>
                <a:cxn ang="0">
                  <a:pos x="2496" y="7368"/>
                </a:cxn>
                <a:cxn ang="0">
                  <a:pos x="2748" y="7883"/>
                </a:cxn>
                <a:cxn ang="0">
                  <a:pos x="3000" y="8270"/>
                </a:cxn>
                <a:cxn ang="0">
                  <a:pos x="3252" y="8656"/>
                </a:cxn>
                <a:cxn ang="0">
                  <a:pos x="3496" y="8914"/>
                </a:cxn>
                <a:cxn ang="0">
                  <a:pos x="4000" y="9429"/>
                </a:cxn>
                <a:cxn ang="0">
                  <a:pos x="4252" y="9815"/>
                </a:cxn>
                <a:cxn ang="0">
                  <a:pos x="4748" y="10331"/>
                </a:cxn>
                <a:cxn ang="0">
                  <a:pos x="5126" y="10717"/>
                </a:cxn>
                <a:cxn ang="0">
                  <a:pos x="5496" y="10975"/>
                </a:cxn>
                <a:cxn ang="0">
                  <a:pos x="5748" y="11490"/>
                </a:cxn>
                <a:cxn ang="0">
                  <a:pos x="6126" y="11748"/>
                </a:cxn>
                <a:cxn ang="0">
                  <a:pos x="6496" y="12263"/>
                </a:cxn>
                <a:cxn ang="0">
                  <a:pos x="6748" y="12520"/>
                </a:cxn>
                <a:cxn ang="0">
                  <a:pos x="7000" y="13036"/>
                </a:cxn>
                <a:cxn ang="0">
                  <a:pos x="7370" y="13293"/>
                </a:cxn>
                <a:cxn ang="0">
                  <a:pos x="7748" y="13809"/>
                </a:cxn>
                <a:cxn ang="0">
                  <a:pos x="8118" y="14066"/>
                </a:cxn>
                <a:cxn ang="0">
                  <a:pos x="8496" y="14581"/>
                </a:cxn>
                <a:cxn ang="0">
                  <a:pos x="8748" y="14968"/>
                </a:cxn>
                <a:cxn ang="0">
                  <a:pos x="9000" y="15354"/>
                </a:cxn>
                <a:cxn ang="0">
                  <a:pos x="9496" y="15612"/>
                </a:cxn>
                <a:cxn ang="0">
                  <a:pos x="9874" y="15869"/>
                </a:cxn>
                <a:cxn ang="0">
                  <a:pos x="10118" y="16127"/>
                </a:cxn>
                <a:cxn ang="0">
                  <a:pos x="10496" y="16385"/>
                </a:cxn>
                <a:cxn ang="0">
                  <a:pos x="10874" y="16642"/>
                </a:cxn>
                <a:cxn ang="0">
                  <a:pos x="11370" y="17029"/>
                </a:cxn>
                <a:cxn ang="0">
                  <a:pos x="11748" y="17158"/>
                </a:cxn>
                <a:cxn ang="0">
                  <a:pos x="12244" y="17415"/>
                </a:cxn>
                <a:cxn ang="0">
                  <a:pos x="12622" y="17673"/>
                </a:cxn>
                <a:cxn ang="0">
                  <a:pos x="13370" y="18188"/>
                </a:cxn>
                <a:cxn ang="0">
                  <a:pos x="13748" y="18446"/>
                </a:cxn>
                <a:cxn ang="0">
                  <a:pos x="14370" y="18574"/>
                </a:cxn>
                <a:cxn ang="0">
                  <a:pos x="15244" y="18832"/>
                </a:cxn>
                <a:cxn ang="0">
                  <a:pos x="15992" y="19090"/>
                </a:cxn>
                <a:cxn ang="0">
                  <a:pos x="16740" y="19219"/>
                </a:cxn>
                <a:cxn ang="0">
                  <a:pos x="17614" y="19476"/>
                </a:cxn>
                <a:cxn ang="0">
                  <a:pos x="17992" y="19734"/>
                </a:cxn>
                <a:cxn ang="0">
                  <a:pos x="18740" y="19991"/>
                </a:cxn>
              </a:cxnLst>
              <a:rect l="txL" t="txT" r="txR" b="txB"/>
              <a:pathLst>
                <a:path w="20000" h="20000">
                  <a:moveTo>
                    <a:pt x="339" y="0"/>
                  </a:moveTo>
                  <a:lnTo>
                    <a:pt x="0" y="155"/>
                  </a:lnTo>
                  <a:lnTo>
                    <a:pt x="0" y="2473"/>
                  </a:lnTo>
                  <a:lnTo>
                    <a:pt x="126" y="2473"/>
                  </a:lnTo>
                  <a:lnTo>
                    <a:pt x="126" y="2602"/>
                  </a:lnTo>
                  <a:lnTo>
                    <a:pt x="252" y="2731"/>
                  </a:lnTo>
                  <a:lnTo>
                    <a:pt x="252" y="3117"/>
                  </a:lnTo>
                  <a:lnTo>
                    <a:pt x="496" y="3117"/>
                  </a:lnTo>
                  <a:lnTo>
                    <a:pt x="496" y="3504"/>
                  </a:lnTo>
                  <a:lnTo>
                    <a:pt x="622" y="3504"/>
                  </a:lnTo>
                  <a:lnTo>
                    <a:pt x="748" y="3632"/>
                  </a:lnTo>
                  <a:lnTo>
                    <a:pt x="748" y="4019"/>
                  </a:lnTo>
                  <a:lnTo>
                    <a:pt x="874" y="4019"/>
                  </a:lnTo>
                  <a:lnTo>
                    <a:pt x="1000" y="4148"/>
                  </a:lnTo>
                  <a:lnTo>
                    <a:pt x="1000" y="4405"/>
                  </a:lnTo>
                  <a:lnTo>
                    <a:pt x="1126" y="4534"/>
                  </a:lnTo>
                  <a:lnTo>
                    <a:pt x="1252" y="4534"/>
                  </a:lnTo>
                  <a:lnTo>
                    <a:pt x="1252" y="4921"/>
                  </a:lnTo>
                  <a:lnTo>
                    <a:pt x="1378" y="5049"/>
                  </a:lnTo>
                  <a:lnTo>
                    <a:pt x="1496" y="5049"/>
                  </a:lnTo>
                  <a:lnTo>
                    <a:pt x="1496" y="5565"/>
                  </a:lnTo>
                  <a:lnTo>
                    <a:pt x="1622" y="5565"/>
                  </a:lnTo>
                  <a:lnTo>
                    <a:pt x="1748" y="5822"/>
                  </a:lnTo>
                  <a:lnTo>
                    <a:pt x="1748" y="6080"/>
                  </a:lnTo>
                  <a:lnTo>
                    <a:pt x="2000" y="6337"/>
                  </a:lnTo>
                  <a:lnTo>
                    <a:pt x="2000" y="6724"/>
                  </a:lnTo>
                  <a:lnTo>
                    <a:pt x="2252" y="6853"/>
                  </a:lnTo>
                  <a:lnTo>
                    <a:pt x="2252" y="6982"/>
                  </a:lnTo>
                  <a:lnTo>
                    <a:pt x="2370" y="7110"/>
                  </a:lnTo>
                  <a:lnTo>
                    <a:pt x="2496" y="7368"/>
                  </a:lnTo>
                  <a:lnTo>
                    <a:pt x="2496" y="7497"/>
                  </a:lnTo>
                  <a:lnTo>
                    <a:pt x="2748" y="7626"/>
                  </a:lnTo>
                  <a:lnTo>
                    <a:pt x="2748" y="7883"/>
                  </a:lnTo>
                  <a:lnTo>
                    <a:pt x="2874" y="7883"/>
                  </a:lnTo>
                  <a:lnTo>
                    <a:pt x="3000" y="8141"/>
                  </a:lnTo>
                  <a:lnTo>
                    <a:pt x="3000" y="8270"/>
                  </a:lnTo>
                  <a:lnTo>
                    <a:pt x="3126" y="8398"/>
                  </a:lnTo>
                  <a:lnTo>
                    <a:pt x="3252" y="8398"/>
                  </a:lnTo>
                  <a:lnTo>
                    <a:pt x="3252" y="8656"/>
                  </a:lnTo>
                  <a:lnTo>
                    <a:pt x="3370" y="8656"/>
                  </a:lnTo>
                  <a:lnTo>
                    <a:pt x="3496" y="8785"/>
                  </a:lnTo>
                  <a:lnTo>
                    <a:pt x="3496" y="8914"/>
                  </a:lnTo>
                  <a:lnTo>
                    <a:pt x="3748" y="9171"/>
                  </a:lnTo>
                  <a:lnTo>
                    <a:pt x="3748" y="9300"/>
                  </a:lnTo>
                  <a:lnTo>
                    <a:pt x="4000" y="9429"/>
                  </a:lnTo>
                  <a:lnTo>
                    <a:pt x="4000" y="9687"/>
                  </a:lnTo>
                  <a:lnTo>
                    <a:pt x="4252" y="9687"/>
                  </a:lnTo>
                  <a:lnTo>
                    <a:pt x="4252" y="9815"/>
                  </a:lnTo>
                  <a:lnTo>
                    <a:pt x="4496" y="9944"/>
                  </a:lnTo>
                  <a:lnTo>
                    <a:pt x="4748" y="10202"/>
                  </a:lnTo>
                  <a:lnTo>
                    <a:pt x="4748" y="10331"/>
                  </a:lnTo>
                  <a:lnTo>
                    <a:pt x="5000" y="10459"/>
                  </a:lnTo>
                  <a:lnTo>
                    <a:pt x="5000" y="10588"/>
                  </a:lnTo>
                  <a:lnTo>
                    <a:pt x="5126" y="10717"/>
                  </a:lnTo>
                  <a:lnTo>
                    <a:pt x="5244" y="10717"/>
                  </a:lnTo>
                  <a:lnTo>
                    <a:pt x="5244" y="10846"/>
                  </a:lnTo>
                  <a:lnTo>
                    <a:pt x="5496" y="10975"/>
                  </a:lnTo>
                  <a:lnTo>
                    <a:pt x="5496" y="11232"/>
                  </a:lnTo>
                  <a:lnTo>
                    <a:pt x="5748" y="11232"/>
                  </a:lnTo>
                  <a:lnTo>
                    <a:pt x="5748" y="11490"/>
                  </a:lnTo>
                  <a:lnTo>
                    <a:pt x="6000" y="11619"/>
                  </a:lnTo>
                  <a:lnTo>
                    <a:pt x="6000" y="11748"/>
                  </a:lnTo>
                  <a:lnTo>
                    <a:pt x="6126" y="11748"/>
                  </a:lnTo>
                  <a:lnTo>
                    <a:pt x="6244" y="12005"/>
                  </a:lnTo>
                  <a:lnTo>
                    <a:pt x="6244" y="12134"/>
                  </a:lnTo>
                  <a:lnTo>
                    <a:pt x="6496" y="12263"/>
                  </a:lnTo>
                  <a:lnTo>
                    <a:pt x="6496" y="12392"/>
                  </a:lnTo>
                  <a:lnTo>
                    <a:pt x="6622" y="12520"/>
                  </a:lnTo>
                  <a:lnTo>
                    <a:pt x="6748" y="12520"/>
                  </a:lnTo>
                  <a:lnTo>
                    <a:pt x="6748" y="12778"/>
                  </a:lnTo>
                  <a:lnTo>
                    <a:pt x="7000" y="12778"/>
                  </a:lnTo>
                  <a:lnTo>
                    <a:pt x="7000" y="13036"/>
                  </a:lnTo>
                  <a:lnTo>
                    <a:pt x="7244" y="13164"/>
                  </a:lnTo>
                  <a:lnTo>
                    <a:pt x="7244" y="13293"/>
                  </a:lnTo>
                  <a:lnTo>
                    <a:pt x="7370" y="13293"/>
                  </a:lnTo>
                  <a:lnTo>
                    <a:pt x="7496" y="13422"/>
                  </a:lnTo>
                  <a:lnTo>
                    <a:pt x="7496" y="13551"/>
                  </a:lnTo>
                  <a:lnTo>
                    <a:pt x="7748" y="13809"/>
                  </a:lnTo>
                  <a:lnTo>
                    <a:pt x="7874" y="13809"/>
                  </a:lnTo>
                  <a:lnTo>
                    <a:pt x="8000" y="14066"/>
                  </a:lnTo>
                  <a:lnTo>
                    <a:pt x="8118" y="14066"/>
                  </a:lnTo>
                  <a:lnTo>
                    <a:pt x="8244" y="14324"/>
                  </a:lnTo>
                  <a:lnTo>
                    <a:pt x="8244" y="14453"/>
                  </a:lnTo>
                  <a:lnTo>
                    <a:pt x="8496" y="14581"/>
                  </a:lnTo>
                  <a:lnTo>
                    <a:pt x="8496" y="14710"/>
                  </a:lnTo>
                  <a:lnTo>
                    <a:pt x="8748" y="14839"/>
                  </a:lnTo>
                  <a:lnTo>
                    <a:pt x="8748" y="14968"/>
                  </a:lnTo>
                  <a:lnTo>
                    <a:pt x="8874" y="15097"/>
                  </a:lnTo>
                  <a:lnTo>
                    <a:pt x="9000" y="15097"/>
                  </a:lnTo>
                  <a:lnTo>
                    <a:pt x="9000" y="15354"/>
                  </a:lnTo>
                  <a:lnTo>
                    <a:pt x="9244" y="15354"/>
                  </a:lnTo>
                  <a:lnTo>
                    <a:pt x="9244" y="15483"/>
                  </a:lnTo>
                  <a:lnTo>
                    <a:pt x="9496" y="15612"/>
                  </a:lnTo>
                  <a:lnTo>
                    <a:pt x="9496" y="15741"/>
                  </a:lnTo>
                  <a:lnTo>
                    <a:pt x="9622" y="15869"/>
                  </a:lnTo>
                  <a:lnTo>
                    <a:pt x="9874" y="15869"/>
                  </a:lnTo>
                  <a:lnTo>
                    <a:pt x="9992" y="15998"/>
                  </a:lnTo>
                  <a:lnTo>
                    <a:pt x="9992" y="16127"/>
                  </a:lnTo>
                  <a:lnTo>
                    <a:pt x="10118" y="16127"/>
                  </a:lnTo>
                  <a:lnTo>
                    <a:pt x="10244" y="16256"/>
                  </a:lnTo>
                  <a:lnTo>
                    <a:pt x="10244" y="16385"/>
                  </a:lnTo>
                  <a:lnTo>
                    <a:pt x="10496" y="16385"/>
                  </a:lnTo>
                  <a:lnTo>
                    <a:pt x="10496" y="16514"/>
                  </a:lnTo>
                  <a:lnTo>
                    <a:pt x="10748" y="16642"/>
                  </a:lnTo>
                  <a:lnTo>
                    <a:pt x="10874" y="16642"/>
                  </a:lnTo>
                  <a:lnTo>
                    <a:pt x="10992" y="16900"/>
                  </a:lnTo>
                  <a:lnTo>
                    <a:pt x="11244" y="16900"/>
                  </a:lnTo>
                  <a:lnTo>
                    <a:pt x="11370" y="17029"/>
                  </a:lnTo>
                  <a:lnTo>
                    <a:pt x="11496" y="17029"/>
                  </a:lnTo>
                  <a:lnTo>
                    <a:pt x="11496" y="17158"/>
                  </a:lnTo>
                  <a:lnTo>
                    <a:pt x="11748" y="17158"/>
                  </a:lnTo>
                  <a:lnTo>
                    <a:pt x="11748" y="17286"/>
                  </a:lnTo>
                  <a:lnTo>
                    <a:pt x="11866" y="17415"/>
                  </a:lnTo>
                  <a:lnTo>
                    <a:pt x="12244" y="17415"/>
                  </a:lnTo>
                  <a:lnTo>
                    <a:pt x="12244" y="17544"/>
                  </a:lnTo>
                  <a:lnTo>
                    <a:pt x="12496" y="17673"/>
                  </a:lnTo>
                  <a:lnTo>
                    <a:pt x="12622" y="17673"/>
                  </a:lnTo>
                  <a:lnTo>
                    <a:pt x="12748" y="17930"/>
                  </a:lnTo>
                  <a:lnTo>
                    <a:pt x="13118" y="17930"/>
                  </a:lnTo>
                  <a:lnTo>
                    <a:pt x="13370" y="18188"/>
                  </a:lnTo>
                  <a:lnTo>
                    <a:pt x="13622" y="18188"/>
                  </a:lnTo>
                  <a:lnTo>
                    <a:pt x="13748" y="18317"/>
                  </a:lnTo>
                  <a:lnTo>
                    <a:pt x="13748" y="18446"/>
                  </a:lnTo>
                  <a:lnTo>
                    <a:pt x="14244" y="18446"/>
                  </a:lnTo>
                  <a:lnTo>
                    <a:pt x="14244" y="18574"/>
                  </a:lnTo>
                  <a:lnTo>
                    <a:pt x="14370" y="18574"/>
                  </a:lnTo>
                  <a:lnTo>
                    <a:pt x="14496" y="18703"/>
                  </a:lnTo>
                  <a:lnTo>
                    <a:pt x="15118" y="18703"/>
                  </a:lnTo>
                  <a:lnTo>
                    <a:pt x="15244" y="18832"/>
                  </a:lnTo>
                  <a:lnTo>
                    <a:pt x="15244" y="18961"/>
                  </a:lnTo>
                  <a:lnTo>
                    <a:pt x="15992" y="18961"/>
                  </a:lnTo>
                  <a:lnTo>
                    <a:pt x="15992" y="19090"/>
                  </a:lnTo>
                  <a:lnTo>
                    <a:pt x="16244" y="19090"/>
                  </a:lnTo>
                  <a:lnTo>
                    <a:pt x="16244" y="19219"/>
                  </a:lnTo>
                  <a:lnTo>
                    <a:pt x="16740" y="19219"/>
                  </a:lnTo>
                  <a:lnTo>
                    <a:pt x="16740" y="19347"/>
                  </a:lnTo>
                  <a:lnTo>
                    <a:pt x="16992" y="19476"/>
                  </a:lnTo>
                  <a:lnTo>
                    <a:pt x="17614" y="19476"/>
                  </a:lnTo>
                  <a:lnTo>
                    <a:pt x="17740" y="19605"/>
                  </a:lnTo>
                  <a:lnTo>
                    <a:pt x="17992" y="19605"/>
                  </a:lnTo>
                  <a:lnTo>
                    <a:pt x="17992" y="19734"/>
                  </a:lnTo>
                  <a:lnTo>
                    <a:pt x="18496" y="19734"/>
                  </a:lnTo>
                  <a:lnTo>
                    <a:pt x="18496" y="19863"/>
                  </a:lnTo>
                  <a:lnTo>
                    <a:pt x="18740" y="19991"/>
                  </a:lnTo>
                  <a:lnTo>
                    <a:pt x="19992" y="19991"/>
                  </a:lnTo>
                  <a:lnTo>
                    <a:pt x="339"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38" name="未知"/>
            <p:cNvSpPr/>
            <p:nvPr/>
          </p:nvSpPr>
          <p:spPr>
            <a:xfrm>
              <a:off x="588" y="364"/>
              <a:ext cx="1016" cy="814"/>
            </a:xfrm>
            <a:custGeom>
              <a:avLst/>
              <a:gdLst>
                <a:gd name="txL" fmla="*/ 0 w 20000"/>
                <a:gd name="txT" fmla="*/ 0 h 20000"/>
                <a:gd name="txR" fmla="*/ 20000 w 20000"/>
                <a:gd name="txB" fmla="*/ 20000 h 20000"/>
              </a:gdLst>
              <a:ahLst/>
              <a:cxnLst>
                <a:cxn ang="0">
                  <a:pos x="41" y="19349"/>
                </a:cxn>
                <a:cxn ang="0">
                  <a:pos x="371" y="18003"/>
                </a:cxn>
                <a:cxn ang="0">
                  <a:pos x="700" y="17162"/>
                </a:cxn>
                <a:cxn ang="0">
                  <a:pos x="1020" y="16657"/>
                </a:cxn>
                <a:cxn ang="0">
                  <a:pos x="1679" y="14470"/>
                </a:cxn>
                <a:cxn ang="0">
                  <a:pos x="2327" y="13629"/>
                </a:cxn>
                <a:cxn ang="0">
                  <a:pos x="2657" y="13124"/>
                </a:cxn>
                <a:cxn ang="0">
                  <a:pos x="2987" y="12451"/>
                </a:cxn>
                <a:cxn ang="0">
                  <a:pos x="3481" y="12114"/>
                </a:cxn>
                <a:cxn ang="0">
                  <a:pos x="3635" y="11610"/>
                </a:cxn>
                <a:cxn ang="0">
                  <a:pos x="4295" y="11105"/>
                </a:cxn>
                <a:cxn ang="0">
                  <a:pos x="5273" y="9759"/>
                </a:cxn>
                <a:cxn ang="0">
                  <a:pos x="5602" y="9422"/>
                </a:cxn>
                <a:cxn ang="0">
                  <a:pos x="5932" y="8749"/>
                </a:cxn>
                <a:cxn ang="0">
                  <a:pos x="7075" y="7740"/>
                </a:cxn>
                <a:cxn ang="0">
                  <a:pos x="7559" y="7403"/>
                </a:cxn>
                <a:cxn ang="0">
                  <a:pos x="7889" y="7067"/>
                </a:cxn>
                <a:cxn ang="0">
                  <a:pos x="8218" y="6730"/>
                </a:cxn>
                <a:cxn ang="0">
                  <a:pos x="8867" y="6225"/>
                </a:cxn>
                <a:cxn ang="0">
                  <a:pos x="9526" y="5721"/>
                </a:cxn>
                <a:cxn ang="0">
                  <a:pos x="10175" y="5216"/>
                </a:cxn>
                <a:cxn ang="0">
                  <a:pos x="10505" y="5048"/>
                </a:cxn>
                <a:cxn ang="0">
                  <a:pos x="10999" y="4711"/>
                </a:cxn>
                <a:cxn ang="0">
                  <a:pos x="11483" y="4375"/>
                </a:cxn>
                <a:cxn ang="0">
                  <a:pos x="12472" y="3702"/>
                </a:cxn>
                <a:cxn ang="0">
                  <a:pos x="12956" y="3365"/>
                </a:cxn>
                <a:cxn ang="0">
                  <a:pos x="13450" y="3029"/>
                </a:cxn>
                <a:cxn ang="0">
                  <a:pos x="13780" y="2692"/>
                </a:cxn>
                <a:cxn ang="0">
                  <a:pos x="14099" y="2356"/>
                </a:cxn>
                <a:cxn ang="0">
                  <a:pos x="14758" y="2187"/>
                </a:cxn>
                <a:cxn ang="0">
                  <a:pos x="15407" y="2019"/>
                </a:cxn>
                <a:cxn ang="0">
                  <a:pos x="16231" y="1683"/>
                </a:cxn>
                <a:cxn ang="0">
                  <a:pos x="16560" y="1514"/>
                </a:cxn>
                <a:cxn ang="0">
                  <a:pos x="17374" y="1346"/>
                </a:cxn>
                <a:cxn ang="0">
                  <a:pos x="18352" y="1010"/>
                </a:cxn>
                <a:cxn ang="0">
                  <a:pos x="18682" y="841"/>
                </a:cxn>
                <a:cxn ang="0">
                  <a:pos x="19331" y="673"/>
                </a:cxn>
                <a:cxn ang="0">
                  <a:pos x="19495" y="505"/>
                </a:cxn>
                <a:cxn ang="0">
                  <a:pos x="19825" y="337"/>
                </a:cxn>
                <a:cxn ang="0">
                  <a:pos x="19990" y="0"/>
                </a:cxn>
              </a:cxnLst>
              <a:rect l="txL" t="txT" r="txR" b="txB"/>
              <a:pathLst>
                <a:path w="20000" h="20000">
                  <a:moveTo>
                    <a:pt x="0" y="19989"/>
                  </a:moveTo>
                  <a:lnTo>
                    <a:pt x="41" y="19349"/>
                  </a:lnTo>
                  <a:lnTo>
                    <a:pt x="41" y="18340"/>
                  </a:lnTo>
                  <a:lnTo>
                    <a:pt x="371" y="18003"/>
                  </a:lnTo>
                  <a:lnTo>
                    <a:pt x="371" y="17835"/>
                  </a:lnTo>
                  <a:lnTo>
                    <a:pt x="700" y="17162"/>
                  </a:lnTo>
                  <a:lnTo>
                    <a:pt x="865" y="16994"/>
                  </a:lnTo>
                  <a:lnTo>
                    <a:pt x="1020" y="16657"/>
                  </a:lnTo>
                  <a:lnTo>
                    <a:pt x="1349" y="16489"/>
                  </a:lnTo>
                  <a:lnTo>
                    <a:pt x="1679" y="14470"/>
                  </a:lnTo>
                  <a:lnTo>
                    <a:pt x="2327" y="13797"/>
                  </a:lnTo>
                  <a:lnTo>
                    <a:pt x="2327" y="13629"/>
                  </a:lnTo>
                  <a:lnTo>
                    <a:pt x="2657" y="13292"/>
                  </a:lnTo>
                  <a:lnTo>
                    <a:pt x="2657" y="13124"/>
                  </a:lnTo>
                  <a:lnTo>
                    <a:pt x="2987" y="12787"/>
                  </a:lnTo>
                  <a:lnTo>
                    <a:pt x="2987" y="12451"/>
                  </a:lnTo>
                  <a:lnTo>
                    <a:pt x="3316" y="12283"/>
                  </a:lnTo>
                  <a:lnTo>
                    <a:pt x="3481" y="12114"/>
                  </a:lnTo>
                  <a:lnTo>
                    <a:pt x="3635" y="11778"/>
                  </a:lnTo>
                  <a:lnTo>
                    <a:pt x="3635" y="11610"/>
                  </a:lnTo>
                  <a:lnTo>
                    <a:pt x="3965" y="11441"/>
                  </a:lnTo>
                  <a:lnTo>
                    <a:pt x="4295" y="11105"/>
                  </a:lnTo>
                  <a:lnTo>
                    <a:pt x="4624" y="10432"/>
                  </a:lnTo>
                  <a:lnTo>
                    <a:pt x="5273" y="9759"/>
                  </a:lnTo>
                  <a:lnTo>
                    <a:pt x="5273" y="9422"/>
                  </a:lnTo>
                  <a:lnTo>
                    <a:pt x="5602" y="9422"/>
                  </a:lnTo>
                  <a:lnTo>
                    <a:pt x="5602" y="8918"/>
                  </a:lnTo>
                  <a:lnTo>
                    <a:pt x="5932" y="8749"/>
                  </a:lnTo>
                  <a:lnTo>
                    <a:pt x="6910" y="7740"/>
                  </a:lnTo>
                  <a:lnTo>
                    <a:pt x="7075" y="7740"/>
                  </a:lnTo>
                  <a:lnTo>
                    <a:pt x="7240" y="7403"/>
                  </a:lnTo>
                  <a:lnTo>
                    <a:pt x="7559" y="7403"/>
                  </a:lnTo>
                  <a:lnTo>
                    <a:pt x="7559" y="7235"/>
                  </a:lnTo>
                  <a:lnTo>
                    <a:pt x="7889" y="7067"/>
                  </a:lnTo>
                  <a:lnTo>
                    <a:pt x="7889" y="6898"/>
                  </a:lnTo>
                  <a:lnTo>
                    <a:pt x="8218" y="6730"/>
                  </a:lnTo>
                  <a:lnTo>
                    <a:pt x="8383" y="6730"/>
                  </a:lnTo>
                  <a:lnTo>
                    <a:pt x="8867" y="6225"/>
                  </a:lnTo>
                  <a:lnTo>
                    <a:pt x="9197" y="6057"/>
                  </a:lnTo>
                  <a:lnTo>
                    <a:pt x="9526" y="5721"/>
                  </a:lnTo>
                  <a:lnTo>
                    <a:pt x="10175" y="5384"/>
                  </a:lnTo>
                  <a:lnTo>
                    <a:pt x="10175" y="5216"/>
                  </a:lnTo>
                  <a:lnTo>
                    <a:pt x="10340" y="5048"/>
                  </a:lnTo>
                  <a:lnTo>
                    <a:pt x="10505" y="5048"/>
                  </a:lnTo>
                  <a:lnTo>
                    <a:pt x="10834" y="4711"/>
                  </a:lnTo>
                  <a:lnTo>
                    <a:pt x="10999" y="4711"/>
                  </a:lnTo>
                  <a:lnTo>
                    <a:pt x="11164" y="4543"/>
                  </a:lnTo>
                  <a:lnTo>
                    <a:pt x="11483" y="4375"/>
                  </a:lnTo>
                  <a:lnTo>
                    <a:pt x="11813" y="4038"/>
                  </a:lnTo>
                  <a:lnTo>
                    <a:pt x="12472" y="3702"/>
                  </a:lnTo>
                  <a:lnTo>
                    <a:pt x="12791" y="3365"/>
                  </a:lnTo>
                  <a:lnTo>
                    <a:pt x="12956" y="3365"/>
                  </a:lnTo>
                  <a:lnTo>
                    <a:pt x="13285" y="3029"/>
                  </a:lnTo>
                  <a:lnTo>
                    <a:pt x="13450" y="3029"/>
                  </a:lnTo>
                  <a:lnTo>
                    <a:pt x="13615" y="2692"/>
                  </a:lnTo>
                  <a:lnTo>
                    <a:pt x="13780" y="2692"/>
                  </a:lnTo>
                  <a:lnTo>
                    <a:pt x="14099" y="2524"/>
                  </a:lnTo>
                  <a:lnTo>
                    <a:pt x="14099" y="2356"/>
                  </a:lnTo>
                  <a:lnTo>
                    <a:pt x="14593" y="2356"/>
                  </a:lnTo>
                  <a:lnTo>
                    <a:pt x="14758" y="2187"/>
                  </a:lnTo>
                  <a:lnTo>
                    <a:pt x="14758" y="2019"/>
                  </a:lnTo>
                  <a:lnTo>
                    <a:pt x="15407" y="2019"/>
                  </a:lnTo>
                  <a:lnTo>
                    <a:pt x="15736" y="1683"/>
                  </a:lnTo>
                  <a:lnTo>
                    <a:pt x="16231" y="1683"/>
                  </a:lnTo>
                  <a:lnTo>
                    <a:pt x="16395" y="1514"/>
                  </a:lnTo>
                  <a:lnTo>
                    <a:pt x="16560" y="1514"/>
                  </a:lnTo>
                  <a:lnTo>
                    <a:pt x="16715" y="1346"/>
                  </a:lnTo>
                  <a:lnTo>
                    <a:pt x="17374" y="1346"/>
                  </a:lnTo>
                  <a:lnTo>
                    <a:pt x="17703" y="1010"/>
                  </a:lnTo>
                  <a:lnTo>
                    <a:pt x="18352" y="1010"/>
                  </a:lnTo>
                  <a:lnTo>
                    <a:pt x="18352" y="841"/>
                  </a:lnTo>
                  <a:lnTo>
                    <a:pt x="18682" y="841"/>
                  </a:lnTo>
                  <a:lnTo>
                    <a:pt x="18682" y="673"/>
                  </a:lnTo>
                  <a:lnTo>
                    <a:pt x="19331" y="673"/>
                  </a:lnTo>
                  <a:lnTo>
                    <a:pt x="19331" y="505"/>
                  </a:lnTo>
                  <a:lnTo>
                    <a:pt x="19495" y="505"/>
                  </a:lnTo>
                  <a:lnTo>
                    <a:pt x="19660" y="337"/>
                  </a:lnTo>
                  <a:lnTo>
                    <a:pt x="19825" y="337"/>
                  </a:lnTo>
                  <a:lnTo>
                    <a:pt x="19990" y="168"/>
                  </a:lnTo>
                  <a:lnTo>
                    <a:pt x="19990" y="0"/>
                  </a:lnTo>
                  <a:lnTo>
                    <a:pt x="0" y="19989"/>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39" name="未知"/>
            <p:cNvSpPr/>
            <p:nvPr/>
          </p:nvSpPr>
          <p:spPr>
            <a:xfrm>
              <a:off x="58" y="658"/>
              <a:ext cx="532" cy="617"/>
            </a:xfrm>
            <a:custGeom>
              <a:avLst/>
              <a:gdLst>
                <a:gd name="txL" fmla="*/ 0 w 20000"/>
                <a:gd name="txT" fmla="*/ 0 h 20000"/>
                <a:gd name="txR" fmla="*/ 20000 w 20000"/>
                <a:gd name="txB" fmla="*/ 20000 h 20000"/>
              </a:gdLst>
              <a:ahLst/>
              <a:cxnLst>
                <a:cxn ang="0">
                  <a:pos x="3441" y="11103"/>
                </a:cxn>
                <a:cxn ang="0">
                  <a:pos x="3127" y="10881"/>
                </a:cxn>
                <a:cxn ang="0">
                  <a:pos x="1868" y="9548"/>
                </a:cxn>
                <a:cxn ang="0">
                  <a:pos x="1239" y="8660"/>
                </a:cxn>
                <a:cxn ang="0">
                  <a:pos x="629" y="7550"/>
                </a:cxn>
                <a:cxn ang="0">
                  <a:pos x="315" y="5551"/>
                </a:cxn>
                <a:cxn ang="0">
                  <a:pos x="0" y="5107"/>
                </a:cxn>
                <a:cxn ang="0">
                  <a:pos x="629" y="1999"/>
                </a:cxn>
                <a:cxn ang="0">
                  <a:pos x="1239" y="1332"/>
                </a:cxn>
                <a:cxn ang="0">
                  <a:pos x="1554" y="1110"/>
                </a:cxn>
                <a:cxn ang="0">
                  <a:pos x="1868" y="666"/>
                </a:cxn>
                <a:cxn ang="0">
                  <a:pos x="2498" y="222"/>
                </a:cxn>
                <a:cxn ang="0">
                  <a:pos x="3736" y="0"/>
                </a:cxn>
                <a:cxn ang="0">
                  <a:pos x="5624" y="222"/>
                </a:cxn>
                <a:cxn ang="0">
                  <a:pos x="6234" y="666"/>
                </a:cxn>
                <a:cxn ang="0">
                  <a:pos x="6863" y="1110"/>
                </a:cxn>
                <a:cxn ang="0">
                  <a:pos x="7493" y="1554"/>
                </a:cxn>
                <a:cxn ang="0">
                  <a:pos x="7807" y="1999"/>
                </a:cxn>
                <a:cxn ang="0">
                  <a:pos x="8122" y="2665"/>
                </a:cxn>
                <a:cxn ang="0">
                  <a:pos x="8732" y="3553"/>
                </a:cxn>
                <a:cxn ang="0">
                  <a:pos x="9361" y="4663"/>
                </a:cxn>
                <a:cxn ang="0">
                  <a:pos x="9990" y="5996"/>
                </a:cxn>
                <a:cxn ang="0">
                  <a:pos x="10619" y="7550"/>
                </a:cxn>
                <a:cxn ang="0">
                  <a:pos x="11229" y="8882"/>
                </a:cxn>
                <a:cxn ang="0">
                  <a:pos x="11544" y="9993"/>
                </a:cxn>
                <a:cxn ang="0">
                  <a:pos x="11858" y="11103"/>
                </a:cxn>
                <a:cxn ang="0">
                  <a:pos x="12488" y="11991"/>
                </a:cxn>
                <a:cxn ang="0">
                  <a:pos x="13117" y="13323"/>
                </a:cxn>
                <a:cxn ang="0">
                  <a:pos x="13727" y="13768"/>
                </a:cxn>
                <a:cxn ang="0">
                  <a:pos x="14041" y="14656"/>
                </a:cxn>
                <a:cxn ang="0">
                  <a:pos x="14356" y="15766"/>
                </a:cxn>
                <a:cxn ang="0">
                  <a:pos x="14985" y="16432"/>
                </a:cxn>
                <a:cxn ang="0">
                  <a:pos x="15300" y="17321"/>
                </a:cxn>
                <a:cxn ang="0">
                  <a:pos x="15615" y="17765"/>
                </a:cxn>
                <a:cxn ang="0">
                  <a:pos x="16224" y="18209"/>
                </a:cxn>
                <a:cxn ang="0">
                  <a:pos x="16539" y="18653"/>
                </a:cxn>
                <a:cxn ang="0">
                  <a:pos x="16853" y="19319"/>
                </a:cxn>
                <a:cxn ang="0">
                  <a:pos x="17168" y="19541"/>
                </a:cxn>
                <a:cxn ang="0">
                  <a:pos x="17483" y="19985"/>
                </a:cxn>
                <a:cxn ang="0">
                  <a:pos x="18112" y="19541"/>
                </a:cxn>
                <a:cxn ang="0">
                  <a:pos x="18722" y="19097"/>
                </a:cxn>
                <a:cxn ang="0">
                  <a:pos x="19036" y="18653"/>
                </a:cxn>
                <a:cxn ang="0">
                  <a:pos x="19351" y="17543"/>
                </a:cxn>
                <a:cxn ang="0">
                  <a:pos x="19980" y="16876"/>
                </a:cxn>
                <a:cxn ang="0">
                  <a:pos x="4916" y="11503"/>
                </a:cxn>
              </a:cxnLst>
              <a:rect l="txL" t="txT" r="txR" b="txB"/>
              <a:pathLst>
                <a:path w="20000" h="20000">
                  <a:moveTo>
                    <a:pt x="4916" y="11503"/>
                  </a:moveTo>
                  <a:lnTo>
                    <a:pt x="3441" y="11103"/>
                  </a:lnTo>
                  <a:lnTo>
                    <a:pt x="3441" y="10881"/>
                  </a:lnTo>
                  <a:lnTo>
                    <a:pt x="3127" y="10881"/>
                  </a:lnTo>
                  <a:lnTo>
                    <a:pt x="2498" y="9993"/>
                  </a:lnTo>
                  <a:lnTo>
                    <a:pt x="1868" y="9548"/>
                  </a:lnTo>
                  <a:lnTo>
                    <a:pt x="1868" y="9104"/>
                  </a:lnTo>
                  <a:lnTo>
                    <a:pt x="1239" y="8660"/>
                  </a:lnTo>
                  <a:lnTo>
                    <a:pt x="1239" y="7994"/>
                  </a:lnTo>
                  <a:lnTo>
                    <a:pt x="629" y="7550"/>
                  </a:lnTo>
                  <a:lnTo>
                    <a:pt x="629" y="5551"/>
                  </a:lnTo>
                  <a:lnTo>
                    <a:pt x="315" y="5551"/>
                  </a:lnTo>
                  <a:lnTo>
                    <a:pt x="315" y="5107"/>
                  </a:lnTo>
                  <a:lnTo>
                    <a:pt x="0" y="5107"/>
                  </a:lnTo>
                  <a:lnTo>
                    <a:pt x="0" y="1999"/>
                  </a:lnTo>
                  <a:lnTo>
                    <a:pt x="629" y="1999"/>
                  </a:lnTo>
                  <a:lnTo>
                    <a:pt x="629" y="1554"/>
                  </a:lnTo>
                  <a:lnTo>
                    <a:pt x="1239" y="1332"/>
                  </a:lnTo>
                  <a:lnTo>
                    <a:pt x="1239" y="1110"/>
                  </a:lnTo>
                  <a:lnTo>
                    <a:pt x="1554" y="1110"/>
                  </a:lnTo>
                  <a:lnTo>
                    <a:pt x="1868" y="888"/>
                  </a:lnTo>
                  <a:lnTo>
                    <a:pt x="1868" y="666"/>
                  </a:lnTo>
                  <a:lnTo>
                    <a:pt x="2498" y="666"/>
                  </a:lnTo>
                  <a:lnTo>
                    <a:pt x="2498" y="222"/>
                  </a:lnTo>
                  <a:lnTo>
                    <a:pt x="3441" y="222"/>
                  </a:lnTo>
                  <a:lnTo>
                    <a:pt x="3736" y="0"/>
                  </a:lnTo>
                  <a:lnTo>
                    <a:pt x="5624" y="0"/>
                  </a:lnTo>
                  <a:lnTo>
                    <a:pt x="5624" y="222"/>
                  </a:lnTo>
                  <a:lnTo>
                    <a:pt x="6234" y="222"/>
                  </a:lnTo>
                  <a:lnTo>
                    <a:pt x="6234" y="666"/>
                  </a:lnTo>
                  <a:lnTo>
                    <a:pt x="6863" y="666"/>
                  </a:lnTo>
                  <a:lnTo>
                    <a:pt x="6863" y="1110"/>
                  </a:lnTo>
                  <a:lnTo>
                    <a:pt x="7178" y="1110"/>
                  </a:lnTo>
                  <a:lnTo>
                    <a:pt x="7493" y="1554"/>
                  </a:lnTo>
                  <a:lnTo>
                    <a:pt x="7493" y="1999"/>
                  </a:lnTo>
                  <a:lnTo>
                    <a:pt x="7807" y="1999"/>
                  </a:lnTo>
                  <a:lnTo>
                    <a:pt x="8122" y="2221"/>
                  </a:lnTo>
                  <a:lnTo>
                    <a:pt x="8122" y="2665"/>
                  </a:lnTo>
                  <a:lnTo>
                    <a:pt x="8732" y="2887"/>
                  </a:lnTo>
                  <a:lnTo>
                    <a:pt x="8732" y="3553"/>
                  </a:lnTo>
                  <a:lnTo>
                    <a:pt x="9361" y="3775"/>
                  </a:lnTo>
                  <a:lnTo>
                    <a:pt x="9361" y="4663"/>
                  </a:lnTo>
                  <a:lnTo>
                    <a:pt x="9990" y="4885"/>
                  </a:lnTo>
                  <a:lnTo>
                    <a:pt x="9990" y="5996"/>
                  </a:lnTo>
                  <a:lnTo>
                    <a:pt x="10305" y="6218"/>
                  </a:lnTo>
                  <a:lnTo>
                    <a:pt x="10619" y="7550"/>
                  </a:lnTo>
                  <a:lnTo>
                    <a:pt x="10619" y="7994"/>
                  </a:lnTo>
                  <a:lnTo>
                    <a:pt x="11229" y="8882"/>
                  </a:lnTo>
                  <a:lnTo>
                    <a:pt x="11229" y="9548"/>
                  </a:lnTo>
                  <a:lnTo>
                    <a:pt x="11544" y="9993"/>
                  </a:lnTo>
                  <a:lnTo>
                    <a:pt x="11858" y="10215"/>
                  </a:lnTo>
                  <a:lnTo>
                    <a:pt x="11858" y="11103"/>
                  </a:lnTo>
                  <a:lnTo>
                    <a:pt x="12488" y="11325"/>
                  </a:lnTo>
                  <a:lnTo>
                    <a:pt x="12488" y="11991"/>
                  </a:lnTo>
                  <a:lnTo>
                    <a:pt x="13117" y="12435"/>
                  </a:lnTo>
                  <a:lnTo>
                    <a:pt x="13117" y="13323"/>
                  </a:lnTo>
                  <a:lnTo>
                    <a:pt x="13432" y="13768"/>
                  </a:lnTo>
                  <a:lnTo>
                    <a:pt x="13727" y="13768"/>
                  </a:lnTo>
                  <a:lnTo>
                    <a:pt x="13727" y="14656"/>
                  </a:lnTo>
                  <a:lnTo>
                    <a:pt x="14041" y="14656"/>
                  </a:lnTo>
                  <a:lnTo>
                    <a:pt x="14356" y="15100"/>
                  </a:lnTo>
                  <a:lnTo>
                    <a:pt x="14356" y="15766"/>
                  </a:lnTo>
                  <a:lnTo>
                    <a:pt x="14671" y="15988"/>
                  </a:lnTo>
                  <a:lnTo>
                    <a:pt x="14985" y="16432"/>
                  </a:lnTo>
                  <a:lnTo>
                    <a:pt x="14985" y="16876"/>
                  </a:lnTo>
                  <a:lnTo>
                    <a:pt x="15300" y="17321"/>
                  </a:lnTo>
                  <a:lnTo>
                    <a:pt x="15615" y="17321"/>
                  </a:lnTo>
                  <a:lnTo>
                    <a:pt x="15615" y="17765"/>
                  </a:lnTo>
                  <a:lnTo>
                    <a:pt x="15929" y="17765"/>
                  </a:lnTo>
                  <a:lnTo>
                    <a:pt x="16224" y="18209"/>
                  </a:lnTo>
                  <a:lnTo>
                    <a:pt x="16224" y="18431"/>
                  </a:lnTo>
                  <a:lnTo>
                    <a:pt x="16539" y="18653"/>
                  </a:lnTo>
                  <a:lnTo>
                    <a:pt x="16853" y="19097"/>
                  </a:lnTo>
                  <a:lnTo>
                    <a:pt x="16853" y="19319"/>
                  </a:lnTo>
                  <a:lnTo>
                    <a:pt x="17168" y="19319"/>
                  </a:lnTo>
                  <a:lnTo>
                    <a:pt x="17168" y="19541"/>
                  </a:lnTo>
                  <a:lnTo>
                    <a:pt x="17483" y="19541"/>
                  </a:lnTo>
                  <a:lnTo>
                    <a:pt x="17483" y="19985"/>
                  </a:lnTo>
                  <a:lnTo>
                    <a:pt x="18112" y="19985"/>
                  </a:lnTo>
                  <a:lnTo>
                    <a:pt x="18112" y="19541"/>
                  </a:lnTo>
                  <a:lnTo>
                    <a:pt x="18722" y="19541"/>
                  </a:lnTo>
                  <a:lnTo>
                    <a:pt x="18722" y="19097"/>
                  </a:lnTo>
                  <a:lnTo>
                    <a:pt x="19036" y="19097"/>
                  </a:lnTo>
                  <a:lnTo>
                    <a:pt x="19036" y="18653"/>
                  </a:lnTo>
                  <a:lnTo>
                    <a:pt x="19351" y="18653"/>
                  </a:lnTo>
                  <a:lnTo>
                    <a:pt x="19351" y="17543"/>
                  </a:lnTo>
                  <a:lnTo>
                    <a:pt x="19666" y="17321"/>
                  </a:lnTo>
                  <a:lnTo>
                    <a:pt x="19980" y="16876"/>
                  </a:lnTo>
                  <a:lnTo>
                    <a:pt x="19980" y="16432"/>
                  </a:lnTo>
                  <a:lnTo>
                    <a:pt x="4916" y="11503"/>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0" name="未知"/>
            <p:cNvSpPr/>
            <p:nvPr/>
          </p:nvSpPr>
          <p:spPr>
            <a:xfrm>
              <a:off x="89" y="1549"/>
              <a:ext cx="401" cy="616"/>
            </a:xfrm>
            <a:custGeom>
              <a:avLst/>
              <a:gdLst>
                <a:gd name="txL" fmla="*/ 0 w 20000"/>
                <a:gd name="txT" fmla="*/ 0 h 20000"/>
                <a:gd name="txR" fmla="*/ 20000 w 20000"/>
                <a:gd name="txB" fmla="*/ 20000 h 20000"/>
              </a:gdLst>
              <a:ahLst/>
              <a:cxnLst>
                <a:cxn ang="0">
                  <a:pos x="0" y="19985"/>
                </a:cxn>
                <a:cxn ang="0">
                  <a:pos x="522" y="19585"/>
                </a:cxn>
                <a:cxn ang="0">
                  <a:pos x="939" y="19362"/>
                </a:cxn>
                <a:cxn ang="0">
                  <a:pos x="1773" y="19139"/>
                </a:cxn>
                <a:cxn ang="0">
                  <a:pos x="1773" y="18917"/>
                </a:cxn>
                <a:cxn ang="0">
                  <a:pos x="2581" y="18694"/>
                </a:cxn>
                <a:cxn ang="0">
                  <a:pos x="2581" y="18249"/>
                </a:cxn>
                <a:cxn ang="0">
                  <a:pos x="3416" y="18027"/>
                </a:cxn>
                <a:cxn ang="0">
                  <a:pos x="3416" y="17804"/>
                </a:cxn>
                <a:cxn ang="0">
                  <a:pos x="4250" y="17359"/>
                </a:cxn>
                <a:cxn ang="0">
                  <a:pos x="4250" y="16914"/>
                </a:cxn>
                <a:cxn ang="0">
                  <a:pos x="5085" y="16691"/>
                </a:cxn>
                <a:cxn ang="0">
                  <a:pos x="5085" y="16024"/>
                </a:cxn>
                <a:cxn ang="0">
                  <a:pos x="5893" y="15579"/>
                </a:cxn>
                <a:cxn ang="0">
                  <a:pos x="5893" y="15134"/>
                </a:cxn>
                <a:cxn ang="0">
                  <a:pos x="6728" y="14243"/>
                </a:cxn>
                <a:cxn ang="0">
                  <a:pos x="6728" y="13798"/>
                </a:cxn>
                <a:cxn ang="0">
                  <a:pos x="7145" y="13353"/>
                </a:cxn>
                <a:cxn ang="0">
                  <a:pos x="7562" y="13131"/>
                </a:cxn>
                <a:cxn ang="0">
                  <a:pos x="7562" y="12018"/>
                </a:cxn>
                <a:cxn ang="0">
                  <a:pos x="7979" y="11573"/>
                </a:cxn>
                <a:cxn ang="0">
                  <a:pos x="8396" y="11350"/>
                </a:cxn>
                <a:cxn ang="0">
                  <a:pos x="8396" y="10682"/>
                </a:cxn>
                <a:cxn ang="0">
                  <a:pos x="9205" y="9792"/>
                </a:cxn>
                <a:cxn ang="0">
                  <a:pos x="9205" y="9125"/>
                </a:cxn>
                <a:cxn ang="0">
                  <a:pos x="9622" y="8902"/>
                </a:cxn>
                <a:cxn ang="0">
                  <a:pos x="10039" y="8457"/>
                </a:cxn>
                <a:cxn ang="0">
                  <a:pos x="10039" y="7789"/>
                </a:cxn>
                <a:cxn ang="0">
                  <a:pos x="10874" y="7567"/>
                </a:cxn>
                <a:cxn ang="0">
                  <a:pos x="10874" y="6454"/>
                </a:cxn>
                <a:cxn ang="0">
                  <a:pos x="11708" y="6231"/>
                </a:cxn>
                <a:cxn ang="0">
                  <a:pos x="11708" y="5119"/>
                </a:cxn>
                <a:cxn ang="0">
                  <a:pos x="12516" y="4674"/>
                </a:cxn>
                <a:cxn ang="0">
                  <a:pos x="12516" y="3561"/>
                </a:cxn>
                <a:cxn ang="0">
                  <a:pos x="12934" y="3561"/>
                </a:cxn>
                <a:cxn ang="0">
                  <a:pos x="12934" y="3338"/>
                </a:cxn>
                <a:cxn ang="0">
                  <a:pos x="13351" y="3116"/>
                </a:cxn>
                <a:cxn ang="0">
                  <a:pos x="13351" y="2671"/>
                </a:cxn>
                <a:cxn ang="0">
                  <a:pos x="14185" y="2226"/>
                </a:cxn>
                <a:cxn ang="0">
                  <a:pos x="14185" y="1780"/>
                </a:cxn>
                <a:cxn ang="0">
                  <a:pos x="15020" y="1558"/>
                </a:cxn>
                <a:cxn ang="0">
                  <a:pos x="15020" y="1113"/>
                </a:cxn>
                <a:cxn ang="0">
                  <a:pos x="15828" y="890"/>
                </a:cxn>
                <a:cxn ang="0">
                  <a:pos x="15828" y="668"/>
                </a:cxn>
                <a:cxn ang="0">
                  <a:pos x="16245" y="445"/>
                </a:cxn>
                <a:cxn ang="0">
                  <a:pos x="17080" y="445"/>
                </a:cxn>
                <a:cxn ang="0">
                  <a:pos x="17497" y="223"/>
                </a:cxn>
                <a:cxn ang="0">
                  <a:pos x="17497" y="0"/>
                </a:cxn>
                <a:cxn ang="0">
                  <a:pos x="19140" y="0"/>
                </a:cxn>
                <a:cxn ang="0">
                  <a:pos x="19140" y="223"/>
                </a:cxn>
                <a:cxn ang="0">
                  <a:pos x="19557" y="223"/>
                </a:cxn>
                <a:cxn ang="0">
                  <a:pos x="19557" y="445"/>
                </a:cxn>
                <a:cxn ang="0">
                  <a:pos x="19974" y="445"/>
                </a:cxn>
                <a:cxn ang="0">
                  <a:pos x="19974" y="1335"/>
                </a:cxn>
                <a:cxn ang="0">
                  <a:pos x="0" y="19985"/>
                </a:cxn>
              </a:cxnLst>
              <a:rect l="txL" t="txT" r="txR" b="txB"/>
              <a:pathLst>
                <a:path w="20000" h="20000">
                  <a:moveTo>
                    <a:pt x="0" y="19985"/>
                  </a:moveTo>
                  <a:lnTo>
                    <a:pt x="522" y="19585"/>
                  </a:lnTo>
                  <a:lnTo>
                    <a:pt x="939" y="19362"/>
                  </a:lnTo>
                  <a:lnTo>
                    <a:pt x="1773" y="19139"/>
                  </a:lnTo>
                  <a:lnTo>
                    <a:pt x="1773" y="18917"/>
                  </a:lnTo>
                  <a:lnTo>
                    <a:pt x="2581" y="18694"/>
                  </a:lnTo>
                  <a:lnTo>
                    <a:pt x="2581" y="18249"/>
                  </a:lnTo>
                  <a:lnTo>
                    <a:pt x="3416" y="18027"/>
                  </a:lnTo>
                  <a:lnTo>
                    <a:pt x="3416" y="17804"/>
                  </a:lnTo>
                  <a:lnTo>
                    <a:pt x="4250" y="17359"/>
                  </a:lnTo>
                  <a:lnTo>
                    <a:pt x="4250" y="16914"/>
                  </a:lnTo>
                  <a:lnTo>
                    <a:pt x="5085" y="16691"/>
                  </a:lnTo>
                  <a:lnTo>
                    <a:pt x="5085" y="16024"/>
                  </a:lnTo>
                  <a:lnTo>
                    <a:pt x="5893" y="15579"/>
                  </a:lnTo>
                  <a:lnTo>
                    <a:pt x="5893" y="15134"/>
                  </a:lnTo>
                  <a:lnTo>
                    <a:pt x="6728" y="14243"/>
                  </a:lnTo>
                  <a:lnTo>
                    <a:pt x="6728" y="13798"/>
                  </a:lnTo>
                  <a:lnTo>
                    <a:pt x="7145" y="13353"/>
                  </a:lnTo>
                  <a:lnTo>
                    <a:pt x="7562" y="13131"/>
                  </a:lnTo>
                  <a:lnTo>
                    <a:pt x="7562" y="12018"/>
                  </a:lnTo>
                  <a:lnTo>
                    <a:pt x="7979" y="11573"/>
                  </a:lnTo>
                  <a:lnTo>
                    <a:pt x="8396" y="11350"/>
                  </a:lnTo>
                  <a:lnTo>
                    <a:pt x="8396" y="10682"/>
                  </a:lnTo>
                  <a:lnTo>
                    <a:pt x="9205" y="9792"/>
                  </a:lnTo>
                  <a:lnTo>
                    <a:pt x="9205" y="9125"/>
                  </a:lnTo>
                  <a:lnTo>
                    <a:pt x="9622" y="8902"/>
                  </a:lnTo>
                  <a:lnTo>
                    <a:pt x="10039" y="8457"/>
                  </a:lnTo>
                  <a:lnTo>
                    <a:pt x="10039" y="7789"/>
                  </a:lnTo>
                  <a:lnTo>
                    <a:pt x="10874" y="7567"/>
                  </a:lnTo>
                  <a:lnTo>
                    <a:pt x="10874" y="6454"/>
                  </a:lnTo>
                  <a:lnTo>
                    <a:pt x="11708" y="6231"/>
                  </a:lnTo>
                  <a:lnTo>
                    <a:pt x="11708" y="5119"/>
                  </a:lnTo>
                  <a:lnTo>
                    <a:pt x="12516" y="4674"/>
                  </a:lnTo>
                  <a:lnTo>
                    <a:pt x="12516" y="3561"/>
                  </a:lnTo>
                  <a:lnTo>
                    <a:pt x="12934" y="3561"/>
                  </a:lnTo>
                  <a:lnTo>
                    <a:pt x="12934" y="3338"/>
                  </a:lnTo>
                  <a:lnTo>
                    <a:pt x="13351" y="3116"/>
                  </a:lnTo>
                  <a:lnTo>
                    <a:pt x="13351" y="2671"/>
                  </a:lnTo>
                  <a:lnTo>
                    <a:pt x="14185" y="2226"/>
                  </a:lnTo>
                  <a:lnTo>
                    <a:pt x="14185" y="1780"/>
                  </a:lnTo>
                  <a:lnTo>
                    <a:pt x="15020" y="1558"/>
                  </a:lnTo>
                  <a:lnTo>
                    <a:pt x="15020" y="1113"/>
                  </a:lnTo>
                  <a:lnTo>
                    <a:pt x="15828" y="890"/>
                  </a:lnTo>
                  <a:lnTo>
                    <a:pt x="15828" y="668"/>
                  </a:lnTo>
                  <a:lnTo>
                    <a:pt x="16245" y="445"/>
                  </a:lnTo>
                  <a:lnTo>
                    <a:pt x="17080" y="445"/>
                  </a:lnTo>
                  <a:lnTo>
                    <a:pt x="17497" y="223"/>
                  </a:lnTo>
                  <a:lnTo>
                    <a:pt x="17497" y="0"/>
                  </a:lnTo>
                  <a:lnTo>
                    <a:pt x="19140" y="0"/>
                  </a:lnTo>
                  <a:lnTo>
                    <a:pt x="19140" y="223"/>
                  </a:lnTo>
                  <a:lnTo>
                    <a:pt x="19557" y="223"/>
                  </a:lnTo>
                  <a:lnTo>
                    <a:pt x="19557" y="445"/>
                  </a:lnTo>
                  <a:lnTo>
                    <a:pt x="19974" y="445"/>
                  </a:lnTo>
                  <a:lnTo>
                    <a:pt x="19974" y="1335"/>
                  </a:lnTo>
                  <a:lnTo>
                    <a:pt x="0" y="19985"/>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1" name="未知"/>
            <p:cNvSpPr/>
            <p:nvPr/>
          </p:nvSpPr>
          <p:spPr>
            <a:xfrm>
              <a:off x="0" y="1013"/>
              <a:ext cx="190" cy="1160"/>
            </a:xfrm>
            <a:custGeom>
              <a:avLst/>
              <a:gdLst>
                <a:gd name="txL" fmla="*/ 0 w 20000"/>
                <a:gd name="txT" fmla="*/ 0 h 20000"/>
                <a:gd name="txR" fmla="*/ 20000 w 20000"/>
                <a:gd name="txB" fmla="*/ 20000 h 20000"/>
              </a:gdLst>
              <a:ahLst/>
              <a:cxnLst>
                <a:cxn ang="0">
                  <a:pos x="19945" y="0"/>
                </a:cxn>
                <a:cxn ang="0">
                  <a:pos x="18398" y="24"/>
                </a:cxn>
                <a:cxn ang="0">
                  <a:pos x="18398" y="1323"/>
                </a:cxn>
                <a:cxn ang="0">
                  <a:pos x="16685" y="1323"/>
                </a:cxn>
                <a:cxn ang="0">
                  <a:pos x="16685" y="1442"/>
                </a:cxn>
                <a:cxn ang="0">
                  <a:pos x="14917" y="1560"/>
                </a:cxn>
                <a:cxn ang="0">
                  <a:pos x="14917" y="1796"/>
                </a:cxn>
                <a:cxn ang="0">
                  <a:pos x="13149" y="1796"/>
                </a:cxn>
                <a:cxn ang="0">
                  <a:pos x="13149" y="2032"/>
                </a:cxn>
                <a:cxn ang="0">
                  <a:pos x="11381" y="2032"/>
                </a:cxn>
                <a:cxn ang="0">
                  <a:pos x="11381" y="4159"/>
                </a:cxn>
                <a:cxn ang="0">
                  <a:pos x="13149" y="4159"/>
                </a:cxn>
                <a:cxn ang="0">
                  <a:pos x="13149" y="4750"/>
                </a:cxn>
                <a:cxn ang="0">
                  <a:pos x="14917" y="4868"/>
                </a:cxn>
                <a:cxn ang="0">
                  <a:pos x="14917" y="7468"/>
                </a:cxn>
                <a:cxn ang="0">
                  <a:pos x="13149" y="7468"/>
                </a:cxn>
                <a:cxn ang="0">
                  <a:pos x="13149" y="7704"/>
                </a:cxn>
                <a:cxn ang="0">
                  <a:pos x="11381" y="7704"/>
                </a:cxn>
                <a:cxn ang="0">
                  <a:pos x="11381" y="8058"/>
                </a:cxn>
                <a:cxn ang="0">
                  <a:pos x="10552" y="8176"/>
                </a:cxn>
                <a:cxn ang="0">
                  <a:pos x="9669" y="8176"/>
                </a:cxn>
                <a:cxn ang="0">
                  <a:pos x="9669" y="8413"/>
                </a:cxn>
                <a:cxn ang="0">
                  <a:pos x="8785" y="8413"/>
                </a:cxn>
                <a:cxn ang="0">
                  <a:pos x="7901" y="8531"/>
                </a:cxn>
                <a:cxn ang="0">
                  <a:pos x="7901" y="8885"/>
                </a:cxn>
                <a:cxn ang="0">
                  <a:pos x="7017" y="8885"/>
                </a:cxn>
                <a:cxn ang="0">
                  <a:pos x="6133" y="9122"/>
                </a:cxn>
                <a:cxn ang="0">
                  <a:pos x="6133" y="11012"/>
                </a:cxn>
                <a:cxn ang="0">
                  <a:pos x="7901" y="11012"/>
                </a:cxn>
                <a:cxn ang="0">
                  <a:pos x="7901" y="11485"/>
                </a:cxn>
                <a:cxn ang="0">
                  <a:pos x="8785" y="11485"/>
                </a:cxn>
                <a:cxn ang="0">
                  <a:pos x="9669" y="11603"/>
                </a:cxn>
                <a:cxn ang="0">
                  <a:pos x="9669" y="12076"/>
                </a:cxn>
                <a:cxn ang="0">
                  <a:pos x="10552" y="12076"/>
                </a:cxn>
                <a:cxn ang="0">
                  <a:pos x="10552" y="12194"/>
                </a:cxn>
                <a:cxn ang="0">
                  <a:pos x="11381" y="12194"/>
                </a:cxn>
                <a:cxn ang="0">
                  <a:pos x="11381" y="14321"/>
                </a:cxn>
                <a:cxn ang="0">
                  <a:pos x="9669" y="14321"/>
                </a:cxn>
                <a:cxn ang="0">
                  <a:pos x="9669" y="14793"/>
                </a:cxn>
                <a:cxn ang="0">
                  <a:pos x="7901" y="14793"/>
                </a:cxn>
                <a:cxn ang="0">
                  <a:pos x="7901" y="15148"/>
                </a:cxn>
                <a:cxn ang="0">
                  <a:pos x="6133" y="15266"/>
                </a:cxn>
                <a:cxn ang="0">
                  <a:pos x="6133" y="15384"/>
                </a:cxn>
                <a:cxn ang="0">
                  <a:pos x="5249" y="15384"/>
                </a:cxn>
                <a:cxn ang="0">
                  <a:pos x="4365" y="15502"/>
                </a:cxn>
                <a:cxn ang="0">
                  <a:pos x="4365" y="15738"/>
                </a:cxn>
                <a:cxn ang="0">
                  <a:pos x="2652" y="15738"/>
                </a:cxn>
                <a:cxn ang="0">
                  <a:pos x="2652" y="16329"/>
                </a:cxn>
                <a:cxn ang="0">
                  <a:pos x="1768" y="16329"/>
                </a:cxn>
                <a:cxn ang="0">
                  <a:pos x="1768" y="16447"/>
                </a:cxn>
                <a:cxn ang="0">
                  <a:pos x="884" y="16447"/>
                </a:cxn>
                <a:cxn ang="0">
                  <a:pos x="884" y="18102"/>
                </a:cxn>
                <a:cxn ang="0">
                  <a:pos x="0" y="18102"/>
                </a:cxn>
                <a:cxn ang="0">
                  <a:pos x="0" y="19638"/>
                </a:cxn>
                <a:cxn ang="0">
                  <a:pos x="884" y="19638"/>
                </a:cxn>
                <a:cxn ang="0">
                  <a:pos x="884" y="19992"/>
                </a:cxn>
                <a:cxn ang="0">
                  <a:pos x="9669" y="19992"/>
                </a:cxn>
                <a:cxn ang="0">
                  <a:pos x="9669" y="19519"/>
                </a:cxn>
                <a:cxn ang="0">
                  <a:pos x="19945" y="0"/>
                </a:cxn>
              </a:cxnLst>
              <a:rect l="txL" t="txT" r="txR" b="txB"/>
              <a:pathLst>
                <a:path w="20000" h="20000">
                  <a:moveTo>
                    <a:pt x="19945" y="0"/>
                  </a:moveTo>
                  <a:lnTo>
                    <a:pt x="18398" y="24"/>
                  </a:lnTo>
                  <a:lnTo>
                    <a:pt x="18398" y="1323"/>
                  </a:lnTo>
                  <a:lnTo>
                    <a:pt x="16685" y="1323"/>
                  </a:lnTo>
                  <a:lnTo>
                    <a:pt x="16685" y="1442"/>
                  </a:lnTo>
                  <a:lnTo>
                    <a:pt x="14917" y="1560"/>
                  </a:lnTo>
                  <a:lnTo>
                    <a:pt x="14917" y="1796"/>
                  </a:lnTo>
                  <a:lnTo>
                    <a:pt x="13149" y="1796"/>
                  </a:lnTo>
                  <a:lnTo>
                    <a:pt x="13149" y="2032"/>
                  </a:lnTo>
                  <a:lnTo>
                    <a:pt x="11381" y="2032"/>
                  </a:lnTo>
                  <a:lnTo>
                    <a:pt x="11381" y="4159"/>
                  </a:lnTo>
                  <a:lnTo>
                    <a:pt x="13149" y="4159"/>
                  </a:lnTo>
                  <a:lnTo>
                    <a:pt x="13149" y="4750"/>
                  </a:lnTo>
                  <a:lnTo>
                    <a:pt x="14917" y="4868"/>
                  </a:lnTo>
                  <a:lnTo>
                    <a:pt x="14917" y="7468"/>
                  </a:lnTo>
                  <a:lnTo>
                    <a:pt x="13149" y="7468"/>
                  </a:lnTo>
                  <a:lnTo>
                    <a:pt x="13149" y="7704"/>
                  </a:lnTo>
                  <a:lnTo>
                    <a:pt x="11381" y="7704"/>
                  </a:lnTo>
                  <a:lnTo>
                    <a:pt x="11381" y="8058"/>
                  </a:lnTo>
                  <a:lnTo>
                    <a:pt x="10552" y="8176"/>
                  </a:lnTo>
                  <a:lnTo>
                    <a:pt x="9669" y="8176"/>
                  </a:lnTo>
                  <a:lnTo>
                    <a:pt x="9669" y="8413"/>
                  </a:lnTo>
                  <a:lnTo>
                    <a:pt x="8785" y="8413"/>
                  </a:lnTo>
                  <a:lnTo>
                    <a:pt x="7901" y="8531"/>
                  </a:lnTo>
                  <a:lnTo>
                    <a:pt x="7901" y="8885"/>
                  </a:lnTo>
                  <a:lnTo>
                    <a:pt x="7017" y="8885"/>
                  </a:lnTo>
                  <a:lnTo>
                    <a:pt x="6133" y="9122"/>
                  </a:lnTo>
                  <a:lnTo>
                    <a:pt x="6133" y="11012"/>
                  </a:lnTo>
                  <a:lnTo>
                    <a:pt x="7901" y="11012"/>
                  </a:lnTo>
                  <a:lnTo>
                    <a:pt x="7901" y="11485"/>
                  </a:lnTo>
                  <a:lnTo>
                    <a:pt x="8785" y="11485"/>
                  </a:lnTo>
                  <a:lnTo>
                    <a:pt x="9669" y="11603"/>
                  </a:lnTo>
                  <a:lnTo>
                    <a:pt x="9669" y="12076"/>
                  </a:lnTo>
                  <a:lnTo>
                    <a:pt x="10552" y="12076"/>
                  </a:lnTo>
                  <a:lnTo>
                    <a:pt x="10552" y="12194"/>
                  </a:lnTo>
                  <a:lnTo>
                    <a:pt x="11381" y="12194"/>
                  </a:lnTo>
                  <a:lnTo>
                    <a:pt x="11381" y="14321"/>
                  </a:lnTo>
                  <a:lnTo>
                    <a:pt x="9669" y="14321"/>
                  </a:lnTo>
                  <a:lnTo>
                    <a:pt x="9669" y="14793"/>
                  </a:lnTo>
                  <a:lnTo>
                    <a:pt x="7901" y="14793"/>
                  </a:lnTo>
                  <a:lnTo>
                    <a:pt x="7901" y="15148"/>
                  </a:lnTo>
                  <a:lnTo>
                    <a:pt x="6133" y="15266"/>
                  </a:lnTo>
                  <a:lnTo>
                    <a:pt x="6133" y="15384"/>
                  </a:lnTo>
                  <a:lnTo>
                    <a:pt x="5249" y="15384"/>
                  </a:lnTo>
                  <a:lnTo>
                    <a:pt x="4365" y="15502"/>
                  </a:lnTo>
                  <a:lnTo>
                    <a:pt x="4365" y="15738"/>
                  </a:lnTo>
                  <a:lnTo>
                    <a:pt x="2652" y="15738"/>
                  </a:lnTo>
                  <a:lnTo>
                    <a:pt x="2652" y="16329"/>
                  </a:lnTo>
                  <a:lnTo>
                    <a:pt x="1768" y="16329"/>
                  </a:lnTo>
                  <a:lnTo>
                    <a:pt x="1768" y="16447"/>
                  </a:lnTo>
                  <a:lnTo>
                    <a:pt x="884" y="16447"/>
                  </a:lnTo>
                  <a:lnTo>
                    <a:pt x="884" y="18102"/>
                  </a:lnTo>
                  <a:lnTo>
                    <a:pt x="0" y="18102"/>
                  </a:lnTo>
                  <a:lnTo>
                    <a:pt x="0" y="19638"/>
                  </a:lnTo>
                  <a:lnTo>
                    <a:pt x="884" y="19638"/>
                  </a:lnTo>
                  <a:lnTo>
                    <a:pt x="884" y="19992"/>
                  </a:lnTo>
                  <a:lnTo>
                    <a:pt x="9669" y="19992"/>
                  </a:lnTo>
                  <a:lnTo>
                    <a:pt x="9669" y="19519"/>
                  </a:lnTo>
                  <a:lnTo>
                    <a:pt x="19945"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2" name="未知"/>
            <p:cNvSpPr/>
            <p:nvPr/>
          </p:nvSpPr>
          <p:spPr>
            <a:xfrm>
              <a:off x="178" y="849"/>
              <a:ext cx="227" cy="474"/>
            </a:xfrm>
            <a:custGeom>
              <a:avLst/>
              <a:gdLst>
                <a:gd name="txL" fmla="*/ 0 w 20000"/>
                <a:gd name="txT" fmla="*/ 0 h 20000"/>
                <a:gd name="txR" fmla="*/ 20000 w 20000"/>
                <a:gd name="txB" fmla="*/ 20000 h 20000"/>
              </a:gdLst>
              <a:ahLst/>
              <a:cxnLst>
                <a:cxn ang="0">
                  <a:pos x="0" y="0"/>
                </a:cxn>
                <a:cxn ang="0">
                  <a:pos x="922" y="1790"/>
                </a:cxn>
                <a:cxn ang="0">
                  <a:pos x="922" y="2945"/>
                </a:cxn>
                <a:cxn ang="0">
                  <a:pos x="2396" y="2945"/>
                </a:cxn>
                <a:cxn ang="0">
                  <a:pos x="2396" y="3811"/>
                </a:cxn>
                <a:cxn ang="0">
                  <a:pos x="3871" y="4389"/>
                </a:cxn>
                <a:cxn ang="0">
                  <a:pos x="4608" y="4966"/>
                </a:cxn>
                <a:cxn ang="0">
                  <a:pos x="5300" y="5255"/>
                </a:cxn>
                <a:cxn ang="0">
                  <a:pos x="5300" y="5833"/>
                </a:cxn>
                <a:cxn ang="0">
                  <a:pos x="6037" y="6410"/>
                </a:cxn>
                <a:cxn ang="0">
                  <a:pos x="6774" y="6410"/>
                </a:cxn>
                <a:cxn ang="0">
                  <a:pos x="6774" y="12185"/>
                </a:cxn>
                <a:cxn ang="0">
                  <a:pos x="8249" y="12474"/>
                </a:cxn>
                <a:cxn ang="0">
                  <a:pos x="8249" y="13340"/>
                </a:cxn>
                <a:cxn ang="0">
                  <a:pos x="9724" y="13917"/>
                </a:cxn>
                <a:cxn ang="0">
                  <a:pos x="10461" y="14495"/>
                </a:cxn>
                <a:cxn ang="0">
                  <a:pos x="11152" y="14783"/>
                </a:cxn>
                <a:cxn ang="0">
                  <a:pos x="12627" y="15072"/>
                </a:cxn>
                <a:cxn ang="0">
                  <a:pos x="12627" y="15650"/>
                </a:cxn>
                <a:cxn ang="0">
                  <a:pos x="13364" y="15650"/>
                </a:cxn>
                <a:cxn ang="0">
                  <a:pos x="14101" y="16227"/>
                </a:cxn>
                <a:cxn ang="0">
                  <a:pos x="15576" y="16805"/>
                </a:cxn>
                <a:cxn ang="0">
                  <a:pos x="15576" y="17093"/>
                </a:cxn>
                <a:cxn ang="0">
                  <a:pos x="17005" y="17382"/>
                </a:cxn>
                <a:cxn ang="0">
                  <a:pos x="17005" y="17960"/>
                </a:cxn>
                <a:cxn ang="0">
                  <a:pos x="17742" y="17960"/>
                </a:cxn>
                <a:cxn ang="0">
                  <a:pos x="18479" y="18248"/>
                </a:cxn>
                <a:cxn ang="0">
                  <a:pos x="18479" y="19115"/>
                </a:cxn>
                <a:cxn ang="0">
                  <a:pos x="19217" y="19115"/>
                </a:cxn>
                <a:cxn ang="0">
                  <a:pos x="19954" y="19403"/>
                </a:cxn>
                <a:cxn ang="0">
                  <a:pos x="19954" y="19981"/>
                </a:cxn>
                <a:cxn ang="0">
                  <a:pos x="0" y="0"/>
                </a:cxn>
              </a:cxnLst>
              <a:rect l="txL" t="txT" r="txR" b="txB"/>
              <a:pathLst>
                <a:path w="20000" h="20000">
                  <a:moveTo>
                    <a:pt x="0" y="0"/>
                  </a:moveTo>
                  <a:lnTo>
                    <a:pt x="922" y="1790"/>
                  </a:lnTo>
                  <a:lnTo>
                    <a:pt x="922" y="2945"/>
                  </a:lnTo>
                  <a:lnTo>
                    <a:pt x="2396" y="2945"/>
                  </a:lnTo>
                  <a:lnTo>
                    <a:pt x="2396" y="3811"/>
                  </a:lnTo>
                  <a:lnTo>
                    <a:pt x="3871" y="4389"/>
                  </a:lnTo>
                  <a:lnTo>
                    <a:pt x="4608" y="4966"/>
                  </a:lnTo>
                  <a:lnTo>
                    <a:pt x="5300" y="5255"/>
                  </a:lnTo>
                  <a:lnTo>
                    <a:pt x="5300" y="5833"/>
                  </a:lnTo>
                  <a:lnTo>
                    <a:pt x="6037" y="6410"/>
                  </a:lnTo>
                  <a:lnTo>
                    <a:pt x="6774" y="6410"/>
                  </a:lnTo>
                  <a:lnTo>
                    <a:pt x="6774" y="12185"/>
                  </a:lnTo>
                  <a:lnTo>
                    <a:pt x="8249" y="12474"/>
                  </a:lnTo>
                  <a:lnTo>
                    <a:pt x="8249" y="13340"/>
                  </a:lnTo>
                  <a:lnTo>
                    <a:pt x="9724" y="13917"/>
                  </a:lnTo>
                  <a:lnTo>
                    <a:pt x="10461" y="14495"/>
                  </a:lnTo>
                  <a:lnTo>
                    <a:pt x="11152" y="14783"/>
                  </a:lnTo>
                  <a:lnTo>
                    <a:pt x="12627" y="15072"/>
                  </a:lnTo>
                  <a:lnTo>
                    <a:pt x="12627" y="15650"/>
                  </a:lnTo>
                  <a:lnTo>
                    <a:pt x="13364" y="15650"/>
                  </a:lnTo>
                  <a:lnTo>
                    <a:pt x="14101" y="16227"/>
                  </a:lnTo>
                  <a:lnTo>
                    <a:pt x="15576" y="16805"/>
                  </a:lnTo>
                  <a:lnTo>
                    <a:pt x="15576" y="17093"/>
                  </a:lnTo>
                  <a:lnTo>
                    <a:pt x="17005" y="17382"/>
                  </a:lnTo>
                  <a:lnTo>
                    <a:pt x="17005" y="17960"/>
                  </a:lnTo>
                  <a:lnTo>
                    <a:pt x="17742" y="17960"/>
                  </a:lnTo>
                  <a:lnTo>
                    <a:pt x="18479" y="18248"/>
                  </a:lnTo>
                  <a:lnTo>
                    <a:pt x="18479" y="19115"/>
                  </a:lnTo>
                  <a:lnTo>
                    <a:pt x="19217" y="19115"/>
                  </a:lnTo>
                  <a:lnTo>
                    <a:pt x="19954" y="19403"/>
                  </a:lnTo>
                  <a:lnTo>
                    <a:pt x="19954" y="19981"/>
                  </a:lnTo>
                  <a:lnTo>
                    <a:pt x="0"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3" name="未知"/>
            <p:cNvSpPr/>
            <p:nvPr/>
          </p:nvSpPr>
          <p:spPr>
            <a:xfrm>
              <a:off x="189" y="1260"/>
              <a:ext cx="200" cy="83"/>
            </a:xfrm>
            <a:custGeom>
              <a:avLst/>
              <a:gdLst>
                <a:gd name="txL" fmla="*/ 0 w 20000"/>
                <a:gd name="txT" fmla="*/ 0 h 20000"/>
                <a:gd name="txR" fmla="*/ 20000 w 20000"/>
                <a:gd name="txB" fmla="*/ 20000 h 20000"/>
              </a:gdLst>
              <a:ahLst/>
              <a:cxnLst>
                <a:cxn ang="0">
                  <a:pos x="0" y="0"/>
                </a:cxn>
                <a:cxn ang="0">
                  <a:pos x="157" y="3757"/>
                </a:cxn>
                <a:cxn ang="0">
                  <a:pos x="2147" y="3757"/>
                </a:cxn>
                <a:cxn ang="0">
                  <a:pos x="4764" y="6077"/>
                </a:cxn>
                <a:cxn ang="0">
                  <a:pos x="6073" y="6077"/>
                </a:cxn>
                <a:cxn ang="0">
                  <a:pos x="6754" y="7182"/>
                </a:cxn>
                <a:cxn ang="0">
                  <a:pos x="7435" y="7182"/>
                </a:cxn>
                <a:cxn ang="0">
                  <a:pos x="10105" y="9503"/>
                </a:cxn>
                <a:cxn ang="0">
                  <a:pos x="12042" y="9503"/>
                </a:cxn>
                <a:cxn ang="0">
                  <a:pos x="12670" y="11823"/>
                </a:cxn>
                <a:cxn ang="0">
                  <a:pos x="18010" y="16464"/>
                </a:cxn>
                <a:cxn ang="0">
                  <a:pos x="18639" y="18785"/>
                </a:cxn>
                <a:cxn ang="0">
                  <a:pos x="19267" y="18785"/>
                </a:cxn>
                <a:cxn ang="0">
                  <a:pos x="19267" y="19890"/>
                </a:cxn>
                <a:cxn ang="0">
                  <a:pos x="19948" y="19890"/>
                </a:cxn>
                <a:cxn ang="0">
                  <a:pos x="0" y="0"/>
                </a:cxn>
              </a:cxnLst>
              <a:rect l="txL" t="txT" r="txR" b="txB"/>
              <a:pathLst>
                <a:path w="20000" h="20000">
                  <a:moveTo>
                    <a:pt x="0" y="0"/>
                  </a:moveTo>
                  <a:lnTo>
                    <a:pt x="157" y="3757"/>
                  </a:lnTo>
                  <a:lnTo>
                    <a:pt x="2147" y="3757"/>
                  </a:lnTo>
                  <a:lnTo>
                    <a:pt x="4764" y="6077"/>
                  </a:lnTo>
                  <a:lnTo>
                    <a:pt x="6073" y="6077"/>
                  </a:lnTo>
                  <a:lnTo>
                    <a:pt x="6754" y="7182"/>
                  </a:lnTo>
                  <a:lnTo>
                    <a:pt x="7435" y="7182"/>
                  </a:lnTo>
                  <a:lnTo>
                    <a:pt x="10105" y="9503"/>
                  </a:lnTo>
                  <a:lnTo>
                    <a:pt x="12042" y="9503"/>
                  </a:lnTo>
                  <a:lnTo>
                    <a:pt x="12670" y="11823"/>
                  </a:lnTo>
                  <a:lnTo>
                    <a:pt x="18010" y="16464"/>
                  </a:lnTo>
                  <a:lnTo>
                    <a:pt x="18639" y="18785"/>
                  </a:lnTo>
                  <a:lnTo>
                    <a:pt x="19267" y="18785"/>
                  </a:lnTo>
                  <a:lnTo>
                    <a:pt x="19267" y="19890"/>
                  </a:lnTo>
                  <a:lnTo>
                    <a:pt x="19948" y="19890"/>
                  </a:lnTo>
                  <a:lnTo>
                    <a:pt x="0"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4" name="未知"/>
            <p:cNvSpPr/>
            <p:nvPr/>
          </p:nvSpPr>
          <p:spPr>
            <a:xfrm>
              <a:off x="189" y="1419"/>
              <a:ext cx="193" cy="14"/>
            </a:xfrm>
            <a:custGeom>
              <a:avLst/>
              <a:gdLst>
                <a:gd name="txL" fmla="*/ 0 w 20000"/>
                <a:gd name="txT" fmla="*/ 0 h 20000"/>
                <a:gd name="txR" fmla="*/ 20000 w 20000"/>
                <a:gd name="txB" fmla="*/ 20000 h 20000"/>
              </a:gdLst>
              <a:ahLst/>
              <a:cxnLst>
                <a:cxn ang="0">
                  <a:pos x="0" y="7742"/>
                </a:cxn>
                <a:cxn ang="0">
                  <a:pos x="1081" y="19355"/>
                </a:cxn>
                <a:cxn ang="0">
                  <a:pos x="11351" y="19355"/>
                </a:cxn>
                <a:cxn ang="0">
                  <a:pos x="12216" y="9677"/>
                </a:cxn>
                <a:cxn ang="0">
                  <a:pos x="19946" y="9677"/>
                </a:cxn>
                <a:cxn ang="0">
                  <a:pos x="19946" y="0"/>
                </a:cxn>
                <a:cxn ang="0">
                  <a:pos x="0" y="7742"/>
                </a:cxn>
              </a:cxnLst>
              <a:rect l="txL" t="txT" r="txR" b="txB"/>
              <a:pathLst>
                <a:path w="20000" h="20000">
                  <a:moveTo>
                    <a:pt x="0" y="7742"/>
                  </a:moveTo>
                  <a:lnTo>
                    <a:pt x="1081" y="19355"/>
                  </a:lnTo>
                  <a:lnTo>
                    <a:pt x="11351" y="19355"/>
                  </a:lnTo>
                  <a:lnTo>
                    <a:pt x="12216" y="9677"/>
                  </a:lnTo>
                  <a:lnTo>
                    <a:pt x="19946" y="9677"/>
                  </a:lnTo>
                  <a:lnTo>
                    <a:pt x="19946" y="0"/>
                  </a:lnTo>
                  <a:lnTo>
                    <a:pt x="0" y="7742"/>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5" name="未知"/>
            <p:cNvSpPr/>
            <p:nvPr/>
          </p:nvSpPr>
          <p:spPr>
            <a:xfrm>
              <a:off x="67" y="1494"/>
              <a:ext cx="322" cy="522"/>
            </a:xfrm>
            <a:custGeom>
              <a:avLst/>
              <a:gdLst>
                <a:gd name="txL" fmla="*/ 0 w 20000"/>
                <a:gd name="txT" fmla="*/ 0 h 20000"/>
                <a:gd name="txR" fmla="*/ 20000 w 20000"/>
                <a:gd name="txB" fmla="*/ 20000 h 20000"/>
              </a:gdLst>
              <a:ahLst/>
              <a:cxnLst>
                <a:cxn ang="0">
                  <a:pos x="19968" y="473"/>
                </a:cxn>
                <a:cxn ang="0">
                  <a:pos x="19058" y="0"/>
                </a:cxn>
                <a:cxn ang="0">
                  <a:pos x="18052" y="0"/>
                </a:cxn>
                <a:cxn ang="0">
                  <a:pos x="17532" y="263"/>
                </a:cxn>
                <a:cxn ang="0">
                  <a:pos x="17532" y="526"/>
                </a:cxn>
                <a:cxn ang="0">
                  <a:pos x="16494" y="526"/>
                </a:cxn>
                <a:cxn ang="0">
                  <a:pos x="16494" y="1052"/>
                </a:cxn>
                <a:cxn ang="0">
                  <a:pos x="15974" y="1052"/>
                </a:cxn>
                <a:cxn ang="0">
                  <a:pos x="15455" y="1578"/>
                </a:cxn>
                <a:cxn ang="0">
                  <a:pos x="15455" y="1840"/>
                </a:cxn>
                <a:cxn ang="0">
                  <a:pos x="13929" y="2629"/>
                </a:cxn>
                <a:cxn ang="0">
                  <a:pos x="13409" y="3155"/>
                </a:cxn>
                <a:cxn ang="0">
                  <a:pos x="13409" y="3418"/>
                </a:cxn>
                <a:cxn ang="0">
                  <a:pos x="12890" y="3681"/>
                </a:cxn>
                <a:cxn ang="0">
                  <a:pos x="12370" y="3681"/>
                </a:cxn>
                <a:cxn ang="0">
                  <a:pos x="12370" y="4470"/>
                </a:cxn>
                <a:cxn ang="0">
                  <a:pos x="11331" y="4733"/>
                </a:cxn>
                <a:cxn ang="0">
                  <a:pos x="11331" y="5784"/>
                </a:cxn>
                <a:cxn ang="0">
                  <a:pos x="10325" y="6310"/>
                </a:cxn>
                <a:cxn ang="0">
                  <a:pos x="10325" y="6836"/>
                </a:cxn>
                <a:cxn ang="0">
                  <a:pos x="9286" y="7888"/>
                </a:cxn>
                <a:cxn ang="0">
                  <a:pos x="9286" y="9202"/>
                </a:cxn>
                <a:cxn ang="0">
                  <a:pos x="8247" y="9728"/>
                </a:cxn>
                <a:cxn ang="0">
                  <a:pos x="8247" y="11569"/>
                </a:cxn>
                <a:cxn ang="0">
                  <a:pos x="7727" y="11569"/>
                </a:cxn>
                <a:cxn ang="0">
                  <a:pos x="7208" y="11832"/>
                </a:cxn>
                <a:cxn ang="0">
                  <a:pos x="7208" y="13672"/>
                </a:cxn>
                <a:cxn ang="0">
                  <a:pos x="6688" y="13672"/>
                </a:cxn>
                <a:cxn ang="0">
                  <a:pos x="6688" y="13935"/>
                </a:cxn>
                <a:cxn ang="0">
                  <a:pos x="6201" y="14198"/>
                </a:cxn>
                <a:cxn ang="0">
                  <a:pos x="6201" y="15776"/>
                </a:cxn>
                <a:cxn ang="0">
                  <a:pos x="5162" y="15776"/>
                </a:cxn>
                <a:cxn ang="0">
                  <a:pos x="5162" y="16827"/>
                </a:cxn>
                <a:cxn ang="0">
                  <a:pos x="4643" y="16827"/>
                </a:cxn>
                <a:cxn ang="0">
                  <a:pos x="4123" y="17090"/>
                </a:cxn>
                <a:cxn ang="0">
                  <a:pos x="4123" y="17879"/>
                </a:cxn>
                <a:cxn ang="0">
                  <a:pos x="3084" y="17879"/>
                </a:cxn>
                <a:cxn ang="0">
                  <a:pos x="3084" y="18405"/>
                </a:cxn>
                <a:cxn ang="0">
                  <a:pos x="2565" y="18405"/>
                </a:cxn>
                <a:cxn ang="0">
                  <a:pos x="2078" y="18931"/>
                </a:cxn>
                <a:cxn ang="0">
                  <a:pos x="1558" y="18931"/>
                </a:cxn>
                <a:cxn ang="0">
                  <a:pos x="1039" y="19194"/>
                </a:cxn>
                <a:cxn ang="0">
                  <a:pos x="1039" y="19720"/>
                </a:cxn>
                <a:cxn ang="0">
                  <a:pos x="519" y="19982"/>
                </a:cxn>
                <a:cxn ang="0">
                  <a:pos x="0" y="19982"/>
                </a:cxn>
                <a:cxn ang="0">
                  <a:pos x="19968" y="473"/>
                </a:cxn>
              </a:cxnLst>
              <a:rect l="txL" t="txT" r="txR" b="txB"/>
              <a:pathLst>
                <a:path w="20000" h="20000">
                  <a:moveTo>
                    <a:pt x="19968" y="473"/>
                  </a:moveTo>
                  <a:lnTo>
                    <a:pt x="19058" y="0"/>
                  </a:lnTo>
                  <a:lnTo>
                    <a:pt x="18052" y="0"/>
                  </a:lnTo>
                  <a:lnTo>
                    <a:pt x="17532" y="263"/>
                  </a:lnTo>
                  <a:lnTo>
                    <a:pt x="17532" y="526"/>
                  </a:lnTo>
                  <a:lnTo>
                    <a:pt x="16494" y="526"/>
                  </a:lnTo>
                  <a:lnTo>
                    <a:pt x="16494" y="1052"/>
                  </a:lnTo>
                  <a:lnTo>
                    <a:pt x="15974" y="1052"/>
                  </a:lnTo>
                  <a:lnTo>
                    <a:pt x="15455" y="1578"/>
                  </a:lnTo>
                  <a:lnTo>
                    <a:pt x="15455" y="1840"/>
                  </a:lnTo>
                  <a:lnTo>
                    <a:pt x="13929" y="2629"/>
                  </a:lnTo>
                  <a:lnTo>
                    <a:pt x="13409" y="3155"/>
                  </a:lnTo>
                  <a:lnTo>
                    <a:pt x="13409" y="3418"/>
                  </a:lnTo>
                  <a:lnTo>
                    <a:pt x="12890" y="3681"/>
                  </a:lnTo>
                  <a:lnTo>
                    <a:pt x="12370" y="3681"/>
                  </a:lnTo>
                  <a:lnTo>
                    <a:pt x="12370" y="4470"/>
                  </a:lnTo>
                  <a:lnTo>
                    <a:pt x="11331" y="4733"/>
                  </a:lnTo>
                  <a:lnTo>
                    <a:pt x="11331" y="5784"/>
                  </a:lnTo>
                  <a:lnTo>
                    <a:pt x="10325" y="6310"/>
                  </a:lnTo>
                  <a:lnTo>
                    <a:pt x="10325" y="6836"/>
                  </a:lnTo>
                  <a:lnTo>
                    <a:pt x="9286" y="7888"/>
                  </a:lnTo>
                  <a:lnTo>
                    <a:pt x="9286" y="9202"/>
                  </a:lnTo>
                  <a:lnTo>
                    <a:pt x="8247" y="9728"/>
                  </a:lnTo>
                  <a:lnTo>
                    <a:pt x="8247" y="11569"/>
                  </a:lnTo>
                  <a:lnTo>
                    <a:pt x="7727" y="11569"/>
                  </a:lnTo>
                  <a:lnTo>
                    <a:pt x="7208" y="11832"/>
                  </a:lnTo>
                  <a:lnTo>
                    <a:pt x="7208" y="13672"/>
                  </a:lnTo>
                  <a:lnTo>
                    <a:pt x="6688" y="13672"/>
                  </a:lnTo>
                  <a:lnTo>
                    <a:pt x="6688" y="13935"/>
                  </a:lnTo>
                  <a:lnTo>
                    <a:pt x="6201" y="14198"/>
                  </a:lnTo>
                  <a:lnTo>
                    <a:pt x="6201" y="15776"/>
                  </a:lnTo>
                  <a:lnTo>
                    <a:pt x="5162" y="15776"/>
                  </a:lnTo>
                  <a:lnTo>
                    <a:pt x="5162" y="16827"/>
                  </a:lnTo>
                  <a:lnTo>
                    <a:pt x="4643" y="16827"/>
                  </a:lnTo>
                  <a:lnTo>
                    <a:pt x="4123" y="17090"/>
                  </a:lnTo>
                  <a:lnTo>
                    <a:pt x="4123" y="17879"/>
                  </a:lnTo>
                  <a:lnTo>
                    <a:pt x="3084" y="17879"/>
                  </a:lnTo>
                  <a:lnTo>
                    <a:pt x="3084" y="18405"/>
                  </a:lnTo>
                  <a:lnTo>
                    <a:pt x="2565" y="18405"/>
                  </a:lnTo>
                  <a:lnTo>
                    <a:pt x="2078" y="18931"/>
                  </a:lnTo>
                  <a:lnTo>
                    <a:pt x="1558" y="18931"/>
                  </a:lnTo>
                  <a:lnTo>
                    <a:pt x="1039" y="19194"/>
                  </a:lnTo>
                  <a:lnTo>
                    <a:pt x="1039" y="19720"/>
                  </a:lnTo>
                  <a:lnTo>
                    <a:pt x="519" y="19982"/>
                  </a:lnTo>
                  <a:lnTo>
                    <a:pt x="0" y="19982"/>
                  </a:lnTo>
                  <a:lnTo>
                    <a:pt x="19968" y="473"/>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6" name="未知"/>
            <p:cNvSpPr/>
            <p:nvPr/>
          </p:nvSpPr>
          <p:spPr>
            <a:xfrm>
              <a:off x="1584" y="302"/>
              <a:ext cx="1414" cy="69"/>
            </a:xfrm>
            <a:custGeom>
              <a:avLst/>
              <a:gdLst>
                <a:gd name="txL" fmla="*/ 0 w 20000"/>
                <a:gd name="txT" fmla="*/ 0 h 20000"/>
                <a:gd name="txR" fmla="*/ 20000 w 20000"/>
                <a:gd name="txB" fmla="*/ 20000 h 20000"/>
              </a:gdLst>
              <a:ahLst/>
              <a:cxnLst>
                <a:cxn ang="0">
                  <a:pos x="0" y="15497"/>
                </a:cxn>
                <a:cxn ang="0">
                  <a:pos x="385" y="19868"/>
                </a:cxn>
                <a:cxn ang="0">
                  <a:pos x="851" y="19868"/>
                </a:cxn>
                <a:cxn ang="0">
                  <a:pos x="969" y="17881"/>
                </a:cxn>
                <a:cxn ang="0">
                  <a:pos x="969" y="15894"/>
                </a:cxn>
                <a:cxn ang="0">
                  <a:pos x="1324" y="15894"/>
                </a:cxn>
                <a:cxn ang="0">
                  <a:pos x="1443" y="13907"/>
                </a:cxn>
                <a:cxn ang="0">
                  <a:pos x="1443" y="11921"/>
                </a:cxn>
                <a:cxn ang="0">
                  <a:pos x="1909" y="11921"/>
                </a:cxn>
                <a:cxn ang="0">
                  <a:pos x="1909" y="9934"/>
                </a:cxn>
                <a:cxn ang="0">
                  <a:pos x="2494" y="9934"/>
                </a:cxn>
                <a:cxn ang="0">
                  <a:pos x="2612" y="7947"/>
                </a:cxn>
                <a:cxn ang="0">
                  <a:pos x="5431" y="7947"/>
                </a:cxn>
                <a:cxn ang="0">
                  <a:pos x="5431" y="5960"/>
                </a:cxn>
                <a:cxn ang="0">
                  <a:pos x="6607" y="5960"/>
                </a:cxn>
                <a:cxn ang="0">
                  <a:pos x="6607" y="3974"/>
                </a:cxn>
                <a:cxn ang="0">
                  <a:pos x="8132" y="3974"/>
                </a:cxn>
                <a:cxn ang="0">
                  <a:pos x="8132" y="1987"/>
                </a:cxn>
                <a:cxn ang="0">
                  <a:pos x="8605" y="1987"/>
                </a:cxn>
                <a:cxn ang="0">
                  <a:pos x="8605" y="0"/>
                </a:cxn>
                <a:cxn ang="0">
                  <a:pos x="14710" y="0"/>
                </a:cxn>
                <a:cxn ang="0">
                  <a:pos x="14828" y="1987"/>
                </a:cxn>
                <a:cxn ang="0">
                  <a:pos x="15057" y="1987"/>
                </a:cxn>
                <a:cxn ang="0">
                  <a:pos x="15057" y="3974"/>
                </a:cxn>
                <a:cxn ang="0">
                  <a:pos x="15886" y="3974"/>
                </a:cxn>
                <a:cxn ang="0">
                  <a:pos x="15997" y="5960"/>
                </a:cxn>
                <a:cxn ang="0">
                  <a:pos x="16234" y="5960"/>
                </a:cxn>
                <a:cxn ang="0">
                  <a:pos x="16234" y="7947"/>
                </a:cxn>
                <a:cxn ang="0">
                  <a:pos x="18350" y="7947"/>
                </a:cxn>
                <a:cxn ang="0">
                  <a:pos x="18350" y="9934"/>
                </a:cxn>
                <a:cxn ang="0">
                  <a:pos x="18468" y="11921"/>
                </a:cxn>
                <a:cxn ang="0">
                  <a:pos x="18816" y="11921"/>
                </a:cxn>
                <a:cxn ang="0">
                  <a:pos x="18816" y="13907"/>
                </a:cxn>
                <a:cxn ang="0">
                  <a:pos x="19053" y="13907"/>
                </a:cxn>
                <a:cxn ang="0">
                  <a:pos x="19053" y="15894"/>
                </a:cxn>
                <a:cxn ang="0">
                  <a:pos x="19519" y="15894"/>
                </a:cxn>
                <a:cxn ang="0">
                  <a:pos x="19756" y="17881"/>
                </a:cxn>
                <a:cxn ang="0">
                  <a:pos x="19756" y="19868"/>
                </a:cxn>
                <a:cxn ang="0">
                  <a:pos x="19993" y="19868"/>
                </a:cxn>
                <a:cxn ang="0">
                  <a:pos x="0" y="15497"/>
                </a:cxn>
              </a:cxnLst>
              <a:rect l="txL" t="txT" r="txR" b="txB"/>
              <a:pathLst>
                <a:path w="20000" h="20000">
                  <a:moveTo>
                    <a:pt x="0" y="15497"/>
                  </a:moveTo>
                  <a:lnTo>
                    <a:pt x="385" y="19868"/>
                  </a:lnTo>
                  <a:lnTo>
                    <a:pt x="851" y="19868"/>
                  </a:lnTo>
                  <a:lnTo>
                    <a:pt x="969" y="17881"/>
                  </a:lnTo>
                  <a:lnTo>
                    <a:pt x="969" y="15894"/>
                  </a:lnTo>
                  <a:lnTo>
                    <a:pt x="1324" y="15894"/>
                  </a:lnTo>
                  <a:lnTo>
                    <a:pt x="1443" y="13907"/>
                  </a:lnTo>
                  <a:lnTo>
                    <a:pt x="1443" y="11921"/>
                  </a:lnTo>
                  <a:lnTo>
                    <a:pt x="1909" y="11921"/>
                  </a:lnTo>
                  <a:lnTo>
                    <a:pt x="1909" y="9934"/>
                  </a:lnTo>
                  <a:lnTo>
                    <a:pt x="2494" y="9934"/>
                  </a:lnTo>
                  <a:lnTo>
                    <a:pt x="2612" y="7947"/>
                  </a:lnTo>
                  <a:lnTo>
                    <a:pt x="5431" y="7947"/>
                  </a:lnTo>
                  <a:lnTo>
                    <a:pt x="5431" y="5960"/>
                  </a:lnTo>
                  <a:lnTo>
                    <a:pt x="6607" y="5960"/>
                  </a:lnTo>
                  <a:lnTo>
                    <a:pt x="6607" y="3974"/>
                  </a:lnTo>
                  <a:lnTo>
                    <a:pt x="8132" y="3974"/>
                  </a:lnTo>
                  <a:lnTo>
                    <a:pt x="8132" y="1987"/>
                  </a:lnTo>
                  <a:lnTo>
                    <a:pt x="8605" y="1987"/>
                  </a:lnTo>
                  <a:lnTo>
                    <a:pt x="8605" y="0"/>
                  </a:lnTo>
                  <a:lnTo>
                    <a:pt x="14710" y="0"/>
                  </a:lnTo>
                  <a:lnTo>
                    <a:pt x="14828" y="1987"/>
                  </a:lnTo>
                  <a:lnTo>
                    <a:pt x="15057" y="1987"/>
                  </a:lnTo>
                  <a:lnTo>
                    <a:pt x="15057" y="3974"/>
                  </a:lnTo>
                  <a:lnTo>
                    <a:pt x="15886" y="3974"/>
                  </a:lnTo>
                  <a:lnTo>
                    <a:pt x="15997" y="5960"/>
                  </a:lnTo>
                  <a:lnTo>
                    <a:pt x="16234" y="5960"/>
                  </a:lnTo>
                  <a:lnTo>
                    <a:pt x="16234" y="7947"/>
                  </a:lnTo>
                  <a:lnTo>
                    <a:pt x="18350" y="7947"/>
                  </a:lnTo>
                  <a:lnTo>
                    <a:pt x="18350" y="9934"/>
                  </a:lnTo>
                  <a:lnTo>
                    <a:pt x="18468" y="11921"/>
                  </a:lnTo>
                  <a:lnTo>
                    <a:pt x="18816" y="11921"/>
                  </a:lnTo>
                  <a:lnTo>
                    <a:pt x="18816" y="13907"/>
                  </a:lnTo>
                  <a:lnTo>
                    <a:pt x="19053" y="13907"/>
                  </a:lnTo>
                  <a:lnTo>
                    <a:pt x="19053" y="15894"/>
                  </a:lnTo>
                  <a:lnTo>
                    <a:pt x="19519" y="15894"/>
                  </a:lnTo>
                  <a:lnTo>
                    <a:pt x="19756" y="17881"/>
                  </a:lnTo>
                  <a:lnTo>
                    <a:pt x="19756" y="19868"/>
                  </a:lnTo>
                  <a:lnTo>
                    <a:pt x="19993" y="19868"/>
                  </a:lnTo>
                  <a:lnTo>
                    <a:pt x="0" y="15497"/>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47" name="Oval 20"/>
            <p:cNvSpPr/>
            <p:nvPr/>
          </p:nvSpPr>
          <p:spPr>
            <a:xfrm>
              <a:off x="3976" y="1178"/>
              <a:ext cx="199" cy="165"/>
            </a:xfrm>
            <a:prstGeom prst="ellipse">
              <a:avLst/>
            </a:prstGeom>
            <a:solidFill>
              <a:srgbClr val="FFFFFF"/>
            </a:solidFill>
            <a:ln w="3175"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48" name="Oval 21"/>
            <p:cNvSpPr/>
            <p:nvPr/>
          </p:nvSpPr>
          <p:spPr>
            <a:xfrm>
              <a:off x="4031" y="1178"/>
              <a:ext cx="144" cy="146"/>
            </a:xfrm>
            <a:prstGeom prst="ellipse">
              <a:avLst/>
            </a:prstGeom>
            <a:solidFill>
              <a:srgbClr val="FFFFFF"/>
            </a:solidFill>
            <a:ln w="12700"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49" name="未知"/>
            <p:cNvSpPr/>
            <p:nvPr/>
          </p:nvSpPr>
          <p:spPr>
            <a:xfrm>
              <a:off x="908" y="81"/>
              <a:ext cx="1064" cy="257"/>
            </a:xfrm>
            <a:custGeom>
              <a:avLst/>
              <a:gdLst>
                <a:gd name="txL" fmla="*/ 0 w 20000"/>
                <a:gd name="txT" fmla="*/ 0 h 20000"/>
                <a:gd name="txR" fmla="*/ 20000 w 20000"/>
                <a:gd name="txB" fmla="*/ 20000 h 20000"/>
              </a:gdLst>
              <a:ahLst/>
              <a:cxnLst>
                <a:cxn ang="0">
                  <a:pos x="0" y="0"/>
                </a:cxn>
                <a:cxn ang="0">
                  <a:pos x="256" y="250"/>
                </a:cxn>
                <a:cxn ang="0">
                  <a:pos x="482" y="1176"/>
                </a:cxn>
                <a:cxn ang="0">
                  <a:pos x="905" y="1176"/>
                </a:cxn>
                <a:cxn ang="0">
                  <a:pos x="1299" y="1640"/>
                </a:cxn>
                <a:cxn ang="0">
                  <a:pos x="1299" y="2103"/>
                </a:cxn>
                <a:cxn ang="0">
                  <a:pos x="1741" y="2103"/>
                </a:cxn>
                <a:cxn ang="0">
                  <a:pos x="2154" y="2602"/>
                </a:cxn>
                <a:cxn ang="0">
                  <a:pos x="2154" y="3066"/>
                </a:cxn>
                <a:cxn ang="0">
                  <a:pos x="2784" y="3066"/>
                </a:cxn>
                <a:cxn ang="0">
                  <a:pos x="4043" y="3993"/>
                </a:cxn>
                <a:cxn ang="0">
                  <a:pos x="4466" y="3993"/>
                </a:cxn>
                <a:cxn ang="0">
                  <a:pos x="4889" y="4920"/>
                </a:cxn>
                <a:cxn ang="0">
                  <a:pos x="5293" y="4920"/>
                </a:cxn>
                <a:cxn ang="0">
                  <a:pos x="6975" y="6845"/>
                </a:cxn>
                <a:cxn ang="0">
                  <a:pos x="7398" y="6845"/>
                </a:cxn>
                <a:cxn ang="0">
                  <a:pos x="8667" y="8235"/>
                </a:cxn>
                <a:cxn ang="0">
                  <a:pos x="11176" y="9162"/>
                </a:cxn>
                <a:cxn ang="0">
                  <a:pos x="11589" y="9626"/>
                </a:cxn>
                <a:cxn ang="0">
                  <a:pos x="11795" y="9626"/>
                </a:cxn>
                <a:cxn ang="0">
                  <a:pos x="12238" y="10588"/>
                </a:cxn>
                <a:cxn ang="0">
                  <a:pos x="12651" y="10588"/>
                </a:cxn>
                <a:cxn ang="0">
                  <a:pos x="12848" y="11515"/>
                </a:cxn>
                <a:cxn ang="0">
                  <a:pos x="13704" y="12442"/>
                </a:cxn>
                <a:cxn ang="0">
                  <a:pos x="14107" y="12442"/>
                </a:cxn>
                <a:cxn ang="0">
                  <a:pos x="14107" y="12906"/>
                </a:cxn>
                <a:cxn ang="0">
                  <a:pos x="14530" y="13369"/>
                </a:cxn>
                <a:cxn ang="0">
                  <a:pos x="14953" y="13369"/>
                </a:cxn>
                <a:cxn ang="0">
                  <a:pos x="15366" y="14332"/>
                </a:cxn>
                <a:cxn ang="0">
                  <a:pos x="15583" y="14332"/>
                </a:cxn>
                <a:cxn ang="0">
                  <a:pos x="15780" y="14795"/>
                </a:cxn>
                <a:cxn ang="0">
                  <a:pos x="16006" y="14795"/>
                </a:cxn>
                <a:cxn ang="0">
                  <a:pos x="16222" y="15294"/>
                </a:cxn>
                <a:cxn ang="0">
                  <a:pos x="17472" y="16684"/>
                </a:cxn>
                <a:cxn ang="0">
                  <a:pos x="17472" y="17148"/>
                </a:cxn>
                <a:cxn ang="0">
                  <a:pos x="17895" y="17148"/>
                </a:cxn>
                <a:cxn ang="0">
                  <a:pos x="17895" y="18111"/>
                </a:cxn>
                <a:cxn ang="0">
                  <a:pos x="18515" y="18111"/>
                </a:cxn>
                <a:cxn ang="0">
                  <a:pos x="18731" y="18574"/>
                </a:cxn>
                <a:cxn ang="0">
                  <a:pos x="19144" y="19037"/>
                </a:cxn>
                <a:cxn ang="0">
                  <a:pos x="19577" y="19037"/>
                </a:cxn>
                <a:cxn ang="0">
                  <a:pos x="19990" y="19964"/>
                </a:cxn>
                <a:cxn ang="0">
                  <a:pos x="0" y="0"/>
                </a:cxn>
              </a:cxnLst>
              <a:rect l="txL" t="txT" r="txR" b="txB"/>
              <a:pathLst>
                <a:path w="20000" h="20000">
                  <a:moveTo>
                    <a:pt x="0" y="0"/>
                  </a:moveTo>
                  <a:lnTo>
                    <a:pt x="256" y="250"/>
                  </a:lnTo>
                  <a:lnTo>
                    <a:pt x="482" y="1176"/>
                  </a:lnTo>
                  <a:lnTo>
                    <a:pt x="905" y="1176"/>
                  </a:lnTo>
                  <a:lnTo>
                    <a:pt x="1299" y="1640"/>
                  </a:lnTo>
                  <a:lnTo>
                    <a:pt x="1299" y="2103"/>
                  </a:lnTo>
                  <a:lnTo>
                    <a:pt x="1741" y="2103"/>
                  </a:lnTo>
                  <a:lnTo>
                    <a:pt x="2154" y="2602"/>
                  </a:lnTo>
                  <a:lnTo>
                    <a:pt x="2154" y="3066"/>
                  </a:lnTo>
                  <a:lnTo>
                    <a:pt x="2784" y="3066"/>
                  </a:lnTo>
                  <a:lnTo>
                    <a:pt x="4043" y="3993"/>
                  </a:lnTo>
                  <a:lnTo>
                    <a:pt x="4466" y="3993"/>
                  </a:lnTo>
                  <a:lnTo>
                    <a:pt x="4889" y="4920"/>
                  </a:lnTo>
                  <a:lnTo>
                    <a:pt x="5293" y="4920"/>
                  </a:lnTo>
                  <a:lnTo>
                    <a:pt x="6975" y="6845"/>
                  </a:lnTo>
                  <a:lnTo>
                    <a:pt x="7398" y="6845"/>
                  </a:lnTo>
                  <a:lnTo>
                    <a:pt x="8667" y="8235"/>
                  </a:lnTo>
                  <a:lnTo>
                    <a:pt x="11176" y="9162"/>
                  </a:lnTo>
                  <a:lnTo>
                    <a:pt x="11589" y="9626"/>
                  </a:lnTo>
                  <a:lnTo>
                    <a:pt x="11795" y="9626"/>
                  </a:lnTo>
                  <a:lnTo>
                    <a:pt x="12238" y="10588"/>
                  </a:lnTo>
                  <a:lnTo>
                    <a:pt x="12651" y="10588"/>
                  </a:lnTo>
                  <a:lnTo>
                    <a:pt x="12848" y="11515"/>
                  </a:lnTo>
                  <a:lnTo>
                    <a:pt x="13704" y="12442"/>
                  </a:lnTo>
                  <a:lnTo>
                    <a:pt x="14107" y="12442"/>
                  </a:lnTo>
                  <a:lnTo>
                    <a:pt x="14107" y="12906"/>
                  </a:lnTo>
                  <a:lnTo>
                    <a:pt x="14530" y="13369"/>
                  </a:lnTo>
                  <a:lnTo>
                    <a:pt x="14953" y="13369"/>
                  </a:lnTo>
                  <a:lnTo>
                    <a:pt x="15366" y="14332"/>
                  </a:lnTo>
                  <a:lnTo>
                    <a:pt x="15583" y="14332"/>
                  </a:lnTo>
                  <a:lnTo>
                    <a:pt x="15780" y="14795"/>
                  </a:lnTo>
                  <a:lnTo>
                    <a:pt x="16006" y="14795"/>
                  </a:lnTo>
                  <a:lnTo>
                    <a:pt x="16222" y="15294"/>
                  </a:lnTo>
                  <a:lnTo>
                    <a:pt x="17472" y="16684"/>
                  </a:lnTo>
                  <a:lnTo>
                    <a:pt x="17472" y="17148"/>
                  </a:lnTo>
                  <a:lnTo>
                    <a:pt x="17895" y="17148"/>
                  </a:lnTo>
                  <a:lnTo>
                    <a:pt x="17895" y="18111"/>
                  </a:lnTo>
                  <a:lnTo>
                    <a:pt x="18515" y="18111"/>
                  </a:lnTo>
                  <a:lnTo>
                    <a:pt x="18731" y="18574"/>
                  </a:lnTo>
                  <a:lnTo>
                    <a:pt x="19144" y="19037"/>
                  </a:lnTo>
                  <a:lnTo>
                    <a:pt x="19577" y="19037"/>
                  </a:lnTo>
                  <a:lnTo>
                    <a:pt x="19990" y="19964"/>
                  </a:lnTo>
                  <a:lnTo>
                    <a:pt x="0"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0" name="未知"/>
            <p:cNvSpPr/>
            <p:nvPr/>
          </p:nvSpPr>
          <p:spPr>
            <a:xfrm>
              <a:off x="886" y="81"/>
              <a:ext cx="466" cy="366"/>
            </a:xfrm>
            <a:custGeom>
              <a:avLst/>
              <a:gdLst>
                <a:gd name="txL" fmla="*/ 0 w 20000"/>
                <a:gd name="txT" fmla="*/ 0 h 20000"/>
                <a:gd name="txR" fmla="*/ 20000 w 20000"/>
                <a:gd name="txB" fmla="*/ 20000 h 20000"/>
              </a:gdLst>
              <a:ahLst/>
              <a:cxnLst>
                <a:cxn ang="0">
                  <a:pos x="19978" y="19975"/>
                </a:cxn>
                <a:cxn ang="0">
                  <a:pos x="19236" y="19650"/>
                </a:cxn>
                <a:cxn ang="0">
                  <a:pos x="18742" y="19650"/>
                </a:cxn>
                <a:cxn ang="0">
                  <a:pos x="18742" y="19101"/>
                </a:cxn>
                <a:cxn ang="0">
                  <a:pos x="18202" y="19101"/>
                </a:cxn>
                <a:cxn ang="0">
                  <a:pos x="17685" y="18801"/>
                </a:cxn>
                <a:cxn ang="0">
                  <a:pos x="17685" y="18527"/>
                </a:cxn>
                <a:cxn ang="0">
                  <a:pos x="16674" y="18227"/>
                </a:cxn>
                <a:cxn ang="0">
                  <a:pos x="16674" y="17928"/>
                </a:cxn>
                <a:cxn ang="0">
                  <a:pos x="15618" y="17378"/>
                </a:cxn>
                <a:cxn ang="0">
                  <a:pos x="15101" y="17378"/>
                </a:cxn>
                <a:cxn ang="0">
                  <a:pos x="14562" y="16829"/>
                </a:cxn>
                <a:cxn ang="0">
                  <a:pos x="14562" y="16529"/>
                </a:cxn>
                <a:cxn ang="0">
                  <a:pos x="14022" y="16230"/>
                </a:cxn>
                <a:cxn ang="0">
                  <a:pos x="13506" y="16230"/>
                </a:cxn>
                <a:cxn ang="0">
                  <a:pos x="13506" y="15655"/>
                </a:cxn>
                <a:cxn ang="0">
                  <a:pos x="12494" y="15655"/>
                </a:cxn>
                <a:cxn ang="0">
                  <a:pos x="12494" y="15131"/>
                </a:cxn>
                <a:cxn ang="0">
                  <a:pos x="11955" y="15131"/>
                </a:cxn>
                <a:cxn ang="0">
                  <a:pos x="11438" y="14532"/>
                </a:cxn>
                <a:cxn ang="0">
                  <a:pos x="11438" y="14232"/>
                </a:cxn>
                <a:cxn ang="0">
                  <a:pos x="10382" y="13958"/>
                </a:cxn>
                <a:cxn ang="0">
                  <a:pos x="10382" y="13658"/>
                </a:cxn>
                <a:cxn ang="0">
                  <a:pos x="9348" y="13134"/>
                </a:cxn>
                <a:cxn ang="0">
                  <a:pos x="8292" y="12834"/>
                </a:cxn>
                <a:cxn ang="0">
                  <a:pos x="7258" y="10537"/>
                </a:cxn>
                <a:cxn ang="0">
                  <a:pos x="5213" y="9388"/>
                </a:cxn>
                <a:cxn ang="0">
                  <a:pos x="5213" y="8839"/>
                </a:cxn>
                <a:cxn ang="0">
                  <a:pos x="4180" y="8265"/>
                </a:cxn>
                <a:cxn ang="0">
                  <a:pos x="4180" y="7965"/>
                </a:cxn>
                <a:cxn ang="0">
                  <a:pos x="3663" y="7690"/>
                </a:cxn>
                <a:cxn ang="0">
                  <a:pos x="3146" y="7141"/>
                </a:cxn>
                <a:cxn ang="0">
                  <a:pos x="3146" y="6567"/>
                </a:cxn>
                <a:cxn ang="0">
                  <a:pos x="2067" y="5968"/>
                </a:cxn>
                <a:cxn ang="0">
                  <a:pos x="1034" y="3695"/>
                </a:cxn>
                <a:cxn ang="0">
                  <a:pos x="1034" y="3121"/>
                </a:cxn>
                <a:cxn ang="0">
                  <a:pos x="517" y="2572"/>
                </a:cxn>
                <a:cxn ang="0">
                  <a:pos x="0" y="2572"/>
                </a:cxn>
                <a:cxn ang="0">
                  <a:pos x="0" y="0"/>
                </a:cxn>
                <a:cxn ang="0">
                  <a:pos x="1034" y="0"/>
                </a:cxn>
                <a:cxn ang="0">
                  <a:pos x="1034" y="300"/>
                </a:cxn>
                <a:cxn ang="0">
                  <a:pos x="2067" y="300"/>
                </a:cxn>
                <a:cxn ang="0">
                  <a:pos x="2067" y="874"/>
                </a:cxn>
                <a:cxn ang="0">
                  <a:pos x="19978" y="19975"/>
                </a:cxn>
              </a:cxnLst>
              <a:rect l="txL" t="txT" r="txR" b="txB"/>
              <a:pathLst>
                <a:path w="20000" h="20000">
                  <a:moveTo>
                    <a:pt x="19978" y="19975"/>
                  </a:moveTo>
                  <a:lnTo>
                    <a:pt x="19236" y="19650"/>
                  </a:lnTo>
                  <a:lnTo>
                    <a:pt x="18742" y="19650"/>
                  </a:lnTo>
                  <a:lnTo>
                    <a:pt x="18742" y="19101"/>
                  </a:lnTo>
                  <a:lnTo>
                    <a:pt x="18202" y="19101"/>
                  </a:lnTo>
                  <a:lnTo>
                    <a:pt x="17685" y="18801"/>
                  </a:lnTo>
                  <a:lnTo>
                    <a:pt x="17685" y="18527"/>
                  </a:lnTo>
                  <a:lnTo>
                    <a:pt x="16674" y="18227"/>
                  </a:lnTo>
                  <a:lnTo>
                    <a:pt x="16674" y="17928"/>
                  </a:lnTo>
                  <a:lnTo>
                    <a:pt x="15618" y="17378"/>
                  </a:lnTo>
                  <a:lnTo>
                    <a:pt x="15101" y="17378"/>
                  </a:lnTo>
                  <a:lnTo>
                    <a:pt x="14562" y="16829"/>
                  </a:lnTo>
                  <a:lnTo>
                    <a:pt x="14562" y="16529"/>
                  </a:lnTo>
                  <a:lnTo>
                    <a:pt x="14022" y="16230"/>
                  </a:lnTo>
                  <a:lnTo>
                    <a:pt x="13506" y="16230"/>
                  </a:lnTo>
                  <a:lnTo>
                    <a:pt x="13506" y="15655"/>
                  </a:lnTo>
                  <a:lnTo>
                    <a:pt x="12494" y="15655"/>
                  </a:lnTo>
                  <a:lnTo>
                    <a:pt x="12494" y="15131"/>
                  </a:lnTo>
                  <a:lnTo>
                    <a:pt x="11955" y="15131"/>
                  </a:lnTo>
                  <a:lnTo>
                    <a:pt x="11438" y="14532"/>
                  </a:lnTo>
                  <a:lnTo>
                    <a:pt x="11438" y="14232"/>
                  </a:lnTo>
                  <a:lnTo>
                    <a:pt x="10382" y="13958"/>
                  </a:lnTo>
                  <a:lnTo>
                    <a:pt x="10382" y="13658"/>
                  </a:lnTo>
                  <a:lnTo>
                    <a:pt x="9348" y="13134"/>
                  </a:lnTo>
                  <a:lnTo>
                    <a:pt x="8292" y="12834"/>
                  </a:lnTo>
                  <a:lnTo>
                    <a:pt x="7258" y="10537"/>
                  </a:lnTo>
                  <a:lnTo>
                    <a:pt x="5213" y="9388"/>
                  </a:lnTo>
                  <a:lnTo>
                    <a:pt x="5213" y="8839"/>
                  </a:lnTo>
                  <a:lnTo>
                    <a:pt x="4180" y="8265"/>
                  </a:lnTo>
                  <a:lnTo>
                    <a:pt x="4180" y="7965"/>
                  </a:lnTo>
                  <a:lnTo>
                    <a:pt x="3663" y="7690"/>
                  </a:lnTo>
                  <a:lnTo>
                    <a:pt x="3146" y="7141"/>
                  </a:lnTo>
                  <a:lnTo>
                    <a:pt x="3146" y="6567"/>
                  </a:lnTo>
                  <a:lnTo>
                    <a:pt x="2067" y="5968"/>
                  </a:lnTo>
                  <a:lnTo>
                    <a:pt x="1034" y="3695"/>
                  </a:lnTo>
                  <a:lnTo>
                    <a:pt x="1034" y="3121"/>
                  </a:lnTo>
                  <a:lnTo>
                    <a:pt x="517" y="2572"/>
                  </a:lnTo>
                  <a:lnTo>
                    <a:pt x="0" y="2572"/>
                  </a:lnTo>
                  <a:lnTo>
                    <a:pt x="0" y="0"/>
                  </a:lnTo>
                  <a:lnTo>
                    <a:pt x="1034" y="0"/>
                  </a:lnTo>
                  <a:lnTo>
                    <a:pt x="1034" y="300"/>
                  </a:lnTo>
                  <a:lnTo>
                    <a:pt x="2067" y="300"/>
                  </a:lnTo>
                  <a:lnTo>
                    <a:pt x="2067" y="874"/>
                  </a:lnTo>
                  <a:lnTo>
                    <a:pt x="19978" y="19975"/>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1" name="未知"/>
            <p:cNvSpPr/>
            <p:nvPr/>
          </p:nvSpPr>
          <p:spPr>
            <a:xfrm>
              <a:off x="2632" y="0"/>
              <a:ext cx="308" cy="357"/>
            </a:xfrm>
            <a:custGeom>
              <a:avLst/>
              <a:gdLst>
                <a:gd name="txL" fmla="*/ 0 w 20000"/>
                <a:gd name="txT" fmla="*/ 0 h 20000"/>
                <a:gd name="txR" fmla="*/ 20000 w 20000"/>
                <a:gd name="txB" fmla="*/ 20000 h 20000"/>
              </a:gdLst>
              <a:ahLst/>
              <a:cxnLst>
                <a:cxn ang="0">
                  <a:pos x="1667" y="435"/>
                </a:cxn>
                <a:cxn ang="0">
                  <a:pos x="544" y="0"/>
                </a:cxn>
                <a:cxn ang="0">
                  <a:pos x="0" y="0"/>
                </a:cxn>
                <a:cxn ang="0">
                  <a:pos x="0" y="1921"/>
                </a:cxn>
                <a:cxn ang="0">
                  <a:pos x="1088" y="2305"/>
                </a:cxn>
                <a:cxn ang="0">
                  <a:pos x="1088" y="3073"/>
                </a:cxn>
                <a:cxn ang="0">
                  <a:pos x="2143" y="3073"/>
                </a:cxn>
                <a:cxn ang="0">
                  <a:pos x="2143" y="3457"/>
                </a:cxn>
                <a:cxn ang="0">
                  <a:pos x="3231" y="4225"/>
                </a:cxn>
                <a:cxn ang="0">
                  <a:pos x="4320" y="4609"/>
                </a:cxn>
                <a:cxn ang="0">
                  <a:pos x="4320" y="5378"/>
                </a:cxn>
                <a:cxn ang="0">
                  <a:pos x="5408" y="5762"/>
                </a:cxn>
                <a:cxn ang="0">
                  <a:pos x="5408" y="6146"/>
                </a:cxn>
                <a:cxn ang="0">
                  <a:pos x="6463" y="6530"/>
                </a:cxn>
                <a:cxn ang="0">
                  <a:pos x="6463" y="6914"/>
                </a:cxn>
                <a:cxn ang="0">
                  <a:pos x="7551" y="7682"/>
                </a:cxn>
                <a:cxn ang="0">
                  <a:pos x="8095" y="8451"/>
                </a:cxn>
                <a:cxn ang="0">
                  <a:pos x="9184" y="9219"/>
                </a:cxn>
                <a:cxn ang="0">
                  <a:pos x="9728" y="9987"/>
                </a:cxn>
                <a:cxn ang="0">
                  <a:pos x="12959" y="12292"/>
                </a:cxn>
                <a:cxn ang="0">
                  <a:pos x="13503" y="13060"/>
                </a:cxn>
                <a:cxn ang="0">
                  <a:pos x="14558" y="13828"/>
                </a:cxn>
                <a:cxn ang="0">
                  <a:pos x="15646" y="16133"/>
                </a:cxn>
                <a:cxn ang="0">
                  <a:pos x="15646" y="16517"/>
                </a:cxn>
                <a:cxn ang="0">
                  <a:pos x="16735" y="16901"/>
                </a:cxn>
                <a:cxn ang="0">
                  <a:pos x="16735" y="17670"/>
                </a:cxn>
                <a:cxn ang="0">
                  <a:pos x="17789" y="17670"/>
                </a:cxn>
                <a:cxn ang="0">
                  <a:pos x="17789" y="18438"/>
                </a:cxn>
                <a:cxn ang="0">
                  <a:pos x="18878" y="19206"/>
                </a:cxn>
                <a:cxn ang="0">
                  <a:pos x="19422" y="19974"/>
                </a:cxn>
                <a:cxn ang="0">
                  <a:pos x="19966" y="19974"/>
                </a:cxn>
                <a:cxn ang="0">
                  <a:pos x="1667" y="435"/>
                </a:cxn>
              </a:cxnLst>
              <a:rect l="txL" t="txT" r="txR" b="txB"/>
              <a:pathLst>
                <a:path w="20000" h="20000">
                  <a:moveTo>
                    <a:pt x="1667" y="435"/>
                  </a:moveTo>
                  <a:lnTo>
                    <a:pt x="544" y="0"/>
                  </a:lnTo>
                  <a:lnTo>
                    <a:pt x="0" y="0"/>
                  </a:lnTo>
                  <a:lnTo>
                    <a:pt x="0" y="1921"/>
                  </a:lnTo>
                  <a:lnTo>
                    <a:pt x="1088" y="2305"/>
                  </a:lnTo>
                  <a:lnTo>
                    <a:pt x="1088" y="3073"/>
                  </a:lnTo>
                  <a:lnTo>
                    <a:pt x="2143" y="3073"/>
                  </a:lnTo>
                  <a:lnTo>
                    <a:pt x="2143" y="3457"/>
                  </a:lnTo>
                  <a:lnTo>
                    <a:pt x="3231" y="4225"/>
                  </a:lnTo>
                  <a:lnTo>
                    <a:pt x="4320" y="4609"/>
                  </a:lnTo>
                  <a:lnTo>
                    <a:pt x="4320" y="5378"/>
                  </a:lnTo>
                  <a:lnTo>
                    <a:pt x="5408" y="5762"/>
                  </a:lnTo>
                  <a:lnTo>
                    <a:pt x="5408" y="6146"/>
                  </a:lnTo>
                  <a:lnTo>
                    <a:pt x="6463" y="6530"/>
                  </a:lnTo>
                  <a:lnTo>
                    <a:pt x="6463" y="6914"/>
                  </a:lnTo>
                  <a:lnTo>
                    <a:pt x="7551" y="7682"/>
                  </a:lnTo>
                  <a:lnTo>
                    <a:pt x="8095" y="8451"/>
                  </a:lnTo>
                  <a:lnTo>
                    <a:pt x="9184" y="9219"/>
                  </a:lnTo>
                  <a:lnTo>
                    <a:pt x="9728" y="9987"/>
                  </a:lnTo>
                  <a:lnTo>
                    <a:pt x="12959" y="12292"/>
                  </a:lnTo>
                  <a:lnTo>
                    <a:pt x="13503" y="13060"/>
                  </a:lnTo>
                  <a:lnTo>
                    <a:pt x="14558" y="13828"/>
                  </a:lnTo>
                  <a:lnTo>
                    <a:pt x="15646" y="16133"/>
                  </a:lnTo>
                  <a:lnTo>
                    <a:pt x="15646" y="16517"/>
                  </a:lnTo>
                  <a:lnTo>
                    <a:pt x="16735" y="16901"/>
                  </a:lnTo>
                  <a:lnTo>
                    <a:pt x="16735" y="17670"/>
                  </a:lnTo>
                  <a:lnTo>
                    <a:pt x="17789" y="17670"/>
                  </a:lnTo>
                  <a:lnTo>
                    <a:pt x="17789" y="18438"/>
                  </a:lnTo>
                  <a:lnTo>
                    <a:pt x="18878" y="19206"/>
                  </a:lnTo>
                  <a:lnTo>
                    <a:pt x="19422" y="19974"/>
                  </a:lnTo>
                  <a:lnTo>
                    <a:pt x="19966" y="19974"/>
                  </a:lnTo>
                  <a:lnTo>
                    <a:pt x="1667" y="435"/>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2" name="未知"/>
            <p:cNvSpPr/>
            <p:nvPr/>
          </p:nvSpPr>
          <p:spPr>
            <a:xfrm>
              <a:off x="2635" y="0"/>
              <a:ext cx="919" cy="563"/>
            </a:xfrm>
            <a:custGeom>
              <a:avLst/>
              <a:gdLst>
                <a:gd name="txL" fmla="*/ 0 w 20000"/>
                <a:gd name="txT" fmla="*/ 0 h 20000"/>
                <a:gd name="txR" fmla="*/ 20000 w 20000"/>
                <a:gd name="txB" fmla="*/ 20000 h 20000"/>
              </a:gdLst>
              <a:ahLst/>
              <a:cxnLst>
                <a:cxn ang="0">
                  <a:pos x="285" y="0"/>
                </a:cxn>
                <a:cxn ang="0">
                  <a:pos x="6617" y="244"/>
                </a:cxn>
                <a:cxn ang="0">
                  <a:pos x="7153" y="487"/>
                </a:cxn>
                <a:cxn ang="0">
                  <a:pos x="7699" y="975"/>
                </a:cxn>
                <a:cxn ang="0">
                  <a:pos x="8064" y="1462"/>
                </a:cxn>
                <a:cxn ang="0">
                  <a:pos x="8417" y="1706"/>
                </a:cxn>
                <a:cxn ang="0">
                  <a:pos x="9146" y="2437"/>
                </a:cxn>
                <a:cxn ang="0">
                  <a:pos x="9510" y="2681"/>
                </a:cxn>
                <a:cxn ang="0">
                  <a:pos x="10228" y="2924"/>
                </a:cxn>
                <a:cxn ang="0">
                  <a:pos x="10957" y="3899"/>
                </a:cxn>
                <a:cxn ang="0">
                  <a:pos x="11310" y="4387"/>
                </a:cxn>
                <a:cxn ang="0">
                  <a:pos x="11674" y="4874"/>
                </a:cxn>
                <a:cxn ang="0">
                  <a:pos x="11856" y="5361"/>
                </a:cxn>
                <a:cxn ang="0">
                  <a:pos x="12039" y="5605"/>
                </a:cxn>
                <a:cxn ang="0">
                  <a:pos x="12574" y="5849"/>
                </a:cxn>
                <a:cxn ang="0">
                  <a:pos x="12756" y="6336"/>
                </a:cxn>
                <a:cxn ang="0">
                  <a:pos x="13121" y="6580"/>
                </a:cxn>
                <a:cxn ang="0">
                  <a:pos x="13485" y="6824"/>
                </a:cxn>
                <a:cxn ang="0">
                  <a:pos x="13838" y="7311"/>
                </a:cxn>
                <a:cxn ang="0">
                  <a:pos x="14203" y="7799"/>
                </a:cxn>
                <a:cxn ang="0">
                  <a:pos x="14567" y="8286"/>
                </a:cxn>
                <a:cxn ang="0">
                  <a:pos x="14932" y="9017"/>
                </a:cxn>
                <a:cxn ang="0">
                  <a:pos x="15285" y="9261"/>
                </a:cxn>
                <a:cxn ang="0">
                  <a:pos x="15649" y="9748"/>
                </a:cxn>
                <a:cxn ang="0">
                  <a:pos x="15831" y="10236"/>
                </a:cxn>
                <a:cxn ang="0">
                  <a:pos x="16014" y="10967"/>
                </a:cxn>
                <a:cxn ang="0">
                  <a:pos x="16378" y="11698"/>
                </a:cxn>
                <a:cxn ang="0">
                  <a:pos x="16731" y="12185"/>
                </a:cxn>
                <a:cxn ang="0">
                  <a:pos x="17096" y="12673"/>
                </a:cxn>
                <a:cxn ang="0">
                  <a:pos x="17460" y="13160"/>
                </a:cxn>
                <a:cxn ang="0">
                  <a:pos x="17825" y="14135"/>
                </a:cxn>
                <a:cxn ang="0">
                  <a:pos x="17995" y="14622"/>
                </a:cxn>
                <a:cxn ang="0">
                  <a:pos x="18178" y="15597"/>
                </a:cxn>
                <a:cxn ang="0">
                  <a:pos x="18542" y="16572"/>
                </a:cxn>
                <a:cxn ang="0">
                  <a:pos x="18907" y="17303"/>
                </a:cxn>
                <a:cxn ang="0">
                  <a:pos x="19260" y="18278"/>
                </a:cxn>
                <a:cxn ang="0">
                  <a:pos x="19624" y="18522"/>
                </a:cxn>
                <a:cxn ang="0">
                  <a:pos x="19806" y="19496"/>
                </a:cxn>
                <a:cxn ang="0">
                  <a:pos x="0" y="276"/>
                </a:cxn>
              </a:cxnLst>
              <a:rect l="txL" t="txT" r="txR" b="txB"/>
              <a:pathLst>
                <a:path w="20000" h="20000">
                  <a:moveTo>
                    <a:pt x="0" y="276"/>
                  </a:moveTo>
                  <a:lnTo>
                    <a:pt x="285" y="0"/>
                  </a:lnTo>
                  <a:lnTo>
                    <a:pt x="5171" y="0"/>
                  </a:lnTo>
                  <a:lnTo>
                    <a:pt x="6617" y="244"/>
                  </a:lnTo>
                  <a:lnTo>
                    <a:pt x="6800" y="487"/>
                  </a:lnTo>
                  <a:lnTo>
                    <a:pt x="7153" y="487"/>
                  </a:lnTo>
                  <a:lnTo>
                    <a:pt x="7517" y="731"/>
                  </a:lnTo>
                  <a:lnTo>
                    <a:pt x="7699" y="975"/>
                  </a:lnTo>
                  <a:lnTo>
                    <a:pt x="7882" y="975"/>
                  </a:lnTo>
                  <a:lnTo>
                    <a:pt x="8064" y="1462"/>
                  </a:lnTo>
                  <a:lnTo>
                    <a:pt x="8417" y="1462"/>
                  </a:lnTo>
                  <a:lnTo>
                    <a:pt x="8417" y="1706"/>
                  </a:lnTo>
                  <a:lnTo>
                    <a:pt x="9146" y="2193"/>
                  </a:lnTo>
                  <a:lnTo>
                    <a:pt x="9146" y="2437"/>
                  </a:lnTo>
                  <a:lnTo>
                    <a:pt x="9510" y="2437"/>
                  </a:lnTo>
                  <a:lnTo>
                    <a:pt x="9510" y="2681"/>
                  </a:lnTo>
                  <a:lnTo>
                    <a:pt x="9863" y="2924"/>
                  </a:lnTo>
                  <a:lnTo>
                    <a:pt x="10228" y="2924"/>
                  </a:lnTo>
                  <a:lnTo>
                    <a:pt x="10228" y="3412"/>
                  </a:lnTo>
                  <a:lnTo>
                    <a:pt x="10957" y="3899"/>
                  </a:lnTo>
                  <a:lnTo>
                    <a:pt x="10957" y="4387"/>
                  </a:lnTo>
                  <a:lnTo>
                    <a:pt x="11310" y="4387"/>
                  </a:lnTo>
                  <a:lnTo>
                    <a:pt x="11310" y="4874"/>
                  </a:lnTo>
                  <a:lnTo>
                    <a:pt x="11674" y="4874"/>
                  </a:lnTo>
                  <a:lnTo>
                    <a:pt x="11674" y="5118"/>
                  </a:lnTo>
                  <a:lnTo>
                    <a:pt x="11856" y="5361"/>
                  </a:lnTo>
                  <a:lnTo>
                    <a:pt x="12039" y="5361"/>
                  </a:lnTo>
                  <a:lnTo>
                    <a:pt x="12039" y="5605"/>
                  </a:lnTo>
                  <a:lnTo>
                    <a:pt x="12403" y="5849"/>
                  </a:lnTo>
                  <a:lnTo>
                    <a:pt x="12574" y="5849"/>
                  </a:lnTo>
                  <a:lnTo>
                    <a:pt x="12756" y="6093"/>
                  </a:lnTo>
                  <a:lnTo>
                    <a:pt x="12756" y="6336"/>
                  </a:lnTo>
                  <a:lnTo>
                    <a:pt x="13121" y="6336"/>
                  </a:lnTo>
                  <a:lnTo>
                    <a:pt x="13121" y="6580"/>
                  </a:lnTo>
                  <a:lnTo>
                    <a:pt x="13303" y="6580"/>
                  </a:lnTo>
                  <a:lnTo>
                    <a:pt x="13485" y="6824"/>
                  </a:lnTo>
                  <a:lnTo>
                    <a:pt x="13485" y="7067"/>
                  </a:lnTo>
                  <a:lnTo>
                    <a:pt x="13838" y="7311"/>
                  </a:lnTo>
                  <a:lnTo>
                    <a:pt x="13838" y="7555"/>
                  </a:lnTo>
                  <a:lnTo>
                    <a:pt x="14203" y="7799"/>
                  </a:lnTo>
                  <a:lnTo>
                    <a:pt x="14203" y="8286"/>
                  </a:lnTo>
                  <a:lnTo>
                    <a:pt x="14567" y="8286"/>
                  </a:lnTo>
                  <a:lnTo>
                    <a:pt x="14932" y="8530"/>
                  </a:lnTo>
                  <a:lnTo>
                    <a:pt x="14932" y="9017"/>
                  </a:lnTo>
                  <a:lnTo>
                    <a:pt x="15114" y="9261"/>
                  </a:lnTo>
                  <a:lnTo>
                    <a:pt x="15285" y="9261"/>
                  </a:lnTo>
                  <a:lnTo>
                    <a:pt x="15285" y="9504"/>
                  </a:lnTo>
                  <a:lnTo>
                    <a:pt x="15649" y="9748"/>
                  </a:lnTo>
                  <a:lnTo>
                    <a:pt x="15649" y="10236"/>
                  </a:lnTo>
                  <a:lnTo>
                    <a:pt x="15831" y="10236"/>
                  </a:lnTo>
                  <a:lnTo>
                    <a:pt x="16014" y="10479"/>
                  </a:lnTo>
                  <a:lnTo>
                    <a:pt x="16014" y="10967"/>
                  </a:lnTo>
                  <a:lnTo>
                    <a:pt x="16378" y="11210"/>
                  </a:lnTo>
                  <a:lnTo>
                    <a:pt x="16378" y="11698"/>
                  </a:lnTo>
                  <a:lnTo>
                    <a:pt x="16549" y="11698"/>
                  </a:lnTo>
                  <a:lnTo>
                    <a:pt x="16731" y="12185"/>
                  </a:lnTo>
                  <a:lnTo>
                    <a:pt x="16913" y="12185"/>
                  </a:lnTo>
                  <a:lnTo>
                    <a:pt x="17096" y="12673"/>
                  </a:lnTo>
                  <a:lnTo>
                    <a:pt x="17096" y="12916"/>
                  </a:lnTo>
                  <a:lnTo>
                    <a:pt x="17460" y="13160"/>
                  </a:lnTo>
                  <a:lnTo>
                    <a:pt x="17460" y="13647"/>
                  </a:lnTo>
                  <a:lnTo>
                    <a:pt x="17825" y="14135"/>
                  </a:lnTo>
                  <a:lnTo>
                    <a:pt x="17825" y="14622"/>
                  </a:lnTo>
                  <a:lnTo>
                    <a:pt x="17995" y="14622"/>
                  </a:lnTo>
                  <a:lnTo>
                    <a:pt x="18178" y="15110"/>
                  </a:lnTo>
                  <a:lnTo>
                    <a:pt x="18178" y="15597"/>
                  </a:lnTo>
                  <a:lnTo>
                    <a:pt x="18542" y="15597"/>
                  </a:lnTo>
                  <a:lnTo>
                    <a:pt x="18542" y="16572"/>
                  </a:lnTo>
                  <a:lnTo>
                    <a:pt x="18907" y="16572"/>
                  </a:lnTo>
                  <a:lnTo>
                    <a:pt x="18907" y="17303"/>
                  </a:lnTo>
                  <a:lnTo>
                    <a:pt x="19260" y="17547"/>
                  </a:lnTo>
                  <a:lnTo>
                    <a:pt x="19260" y="18278"/>
                  </a:lnTo>
                  <a:lnTo>
                    <a:pt x="19442" y="18522"/>
                  </a:lnTo>
                  <a:lnTo>
                    <a:pt x="19624" y="18522"/>
                  </a:lnTo>
                  <a:lnTo>
                    <a:pt x="19624" y="19496"/>
                  </a:lnTo>
                  <a:lnTo>
                    <a:pt x="19806" y="19496"/>
                  </a:lnTo>
                  <a:lnTo>
                    <a:pt x="19989" y="19984"/>
                  </a:lnTo>
                  <a:lnTo>
                    <a:pt x="0" y="276"/>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3" name="未知"/>
            <p:cNvSpPr/>
            <p:nvPr/>
          </p:nvSpPr>
          <p:spPr>
            <a:xfrm>
              <a:off x="1019" y="2567"/>
              <a:ext cx="380" cy="274"/>
            </a:xfrm>
            <a:custGeom>
              <a:avLst/>
              <a:gdLst>
                <a:gd name="txL" fmla="*/ 0 w 20000"/>
                <a:gd name="txT" fmla="*/ 0 h 20000"/>
                <a:gd name="txR" fmla="*/ 20000 w 20000"/>
                <a:gd name="txB" fmla="*/ 20000 h 20000"/>
              </a:gdLst>
              <a:ahLst/>
              <a:cxnLst>
                <a:cxn ang="0">
                  <a:pos x="19972" y="0"/>
                </a:cxn>
                <a:cxn ang="0">
                  <a:pos x="19477" y="765"/>
                </a:cxn>
                <a:cxn ang="0">
                  <a:pos x="19477" y="2263"/>
                </a:cxn>
                <a:cxn ang="0">
                  <a:pos x="18542" y="2263"/>
                </a:cxn>
                <a:cxn ang="0">
                  <a:pos x="18542" y="3794"/>
                </a:cxn>
                <a:cxn ang="0">
                  <a:pos x="18074" y="4293"/>
                </a:cxn>
                <a:cxn ang="0">
                  <a:pos x="17607" y="4293"/>
                </a:cxn>
                <a:cxn ang="0">
                  <a:pos x="17607" y="5324"/>
                </a:cxn>
                <a:cxn ang="0">
                  <a:pos x="16671" y="5324"/>
                </a:cxn>
                <a:cxn ang="0">
                  <a:pos x="16671" y="6323"/>
                </a:cxn>
                <a:cxn ang="0">
                  <a:pos x="16204" y="6323"/>
                </a:cxn>
                <a:cxn ang="0">
                  <a:pos x="15791" y="6822"/>
                </a:cxn>
                <a:cxn ang="0">
                  <a:pos x="15791" y="7321"/>
                </a:cxn>
                <a:cxn ang="0">
                  <a:pos x="14856" y="7321"/>
                </a:cxn>
                <a:cxn ang="0">
                  <a:pos x="14856" y="7820"/>
                </a:cxn>
                <a:cxn ang="0">
                  <a:pos x="13920" y="8852"/>
                </a:cxn>
                <a:cxn ang="0">
                  <a:pos x="13920" y="9351"/>
                </a:cxn>
                <a:cxn ang="0">
                  <a:pos x="12985" y="9351"/>
                </a:cxn>
                <a:cxn ang="0">
                  <a:pos x="12985" y="10349"/>
                </a:cxn>
                <a:cxn ang="0">
                  <a:pos x="12050" y="10349"/>
                </a:cxn>
                <a:cxn ang="0">
                  <a:pos x="12050" y="11381"/>
                </a:cxn>
                <a:cxn ang="0">
                  <a:pos x="11114" y="11381"/>
                </a:cxn>
                <a:cxn ang="0">
                  <a:pos x="11114" y="11880"/>
                </a:cxn>
                <a:cxn ang="0">
                  <a:pos x="10646" y="12379"/>
                </a:cxn>
                <a:cxn ang="0">
                  <a:pos x="10179" y="12379"/>
                </a:cxn>
                <a:cxn ang="0">
                  <a:pos x="9298" y="13378"/>
                </a:cxn>
                <a:cxn ang="0">
                  <a:pos x="8363" y="13378"/>
                </a:cxn>
                <a:cxn ang="0">
                  <a:pos x="7428" y="14409"/>
                </a:cxn>
                <a:cxn ang="0">
                  <a:pos x="6960" y="14409"/>
                </a:cxn>
                <a:cxn ang="0">
                  <a:pos x="6492" y="14908"/>
                </a:cxn>
                <a:cxn ang="0">
                  <a:pos x="6492" y="15408"/>
                </a:cxn>
                <a:cxn ang="0">
                  <a:pos x="5089" y="15408"/>
                </a:cxn>
                <a:cxn ang="0">
                  <a:pos x="4622" y="15907"/>
                </a:cxn>
                <a:cxn ang="0">
                  <a:pos x="3686" y="16439"/>
                </a:cxn>
                <a:cxn ang="0">
                  <a:pos x="1871" y="16439"/>
                </a:cxn>
                <a:cxn ang="0">
                  <a:pos x="1871" y="16938"/>
                </a:cxn>
                <a:cxn ang="0">
                  <a:pos x="935" y="16938"/>
                </a:cxn>
                <a:cxn ang="0">
                  <a:pos x="935" y="17438"/>
                </a:cxn>
                <a:cxn ang="0">
                  <a:pos x="0" y="17438"/>
                </a:cxn>
                <a:cxn ang="0">
                  <a:pos x="0" y="19967"/>
                </a:cxn>
                <a:cxn ang="0">
                  <a:pos x="19972" y="0"/>
                </a:cxn>
              </a:cxnLst>
              <a:rect l="txL" t="txT" r="txR" b="txB"/>
              <a:pathLst>
                <a:path w="20000" h="20000">
                  <a:moveTo>
                    <a:pt x="19972" y="0"/>
                  </a:moveTo>
                  <a:lnTo>
                    <a:pt x="19477" y="765"/>
                  </a:lnTo>
                  <a:lnTo>
                    <a:pt x="19477" y="2263"/>
                  </a:lnTo>
                  <a:lnTo>
                    <a:pt x="18542" y="2263"/>
                  </a:lnTo>
                  <a:lnTo>
                    <a:pt x="18542" y="3794"/>
                  </a:lnTo>
                  <a:lnTo>
                    <a:pt x="18074" y="4293"/>
                  </a:lnTo>
                  <a:lnTo>
                    <a:pt x="17607" y="4293"/>
                  </a:lnTo>
                  <a:lnTo>
                    <a:pt x="17607" y="5324"/>
                  </a:lnTo>
                  <a:lnTo>
                    <a:pt x="16671" y="5324"/>
                  </a:lnTo>
                  <a:lnTo>
                    <a:pt x="16671" y="6323"/>
                  </a:lnTo>
                  <a:lnTo>
                    <a:pt x="16204" y="6323"/>
                  </a:lnTo>
                  <a:lnTo>
                    <a:pt x="15791" y="6822"/>
                  </a:lnTo>
                  <a:lnTo>
                    <a:pt x="15791" y="7321"/>
                  </a:lnTo>
                  <a:lnTo>
                    <a:pt x="14856" y="7321"/>
                  </a:lnTo>
                  <a:lnTo>
                    <a:pt x="14856" y="7820"/>
                  </a:lnTo>
                  <a:lnTo>
                    <a:pt x="13920" y="8852"/>
                  </a:lnTo>
                  <a:lnTo>
                    <a:pt x="13920" y="9351"/>
                  </a:lnTo>
                  <a:lnTo>
                    <a:pt x="12985" y="9351"/>
                  </a:lnTo>
                  <a:lnTo>
                    <a:pt x="12985" y="10349"/>
                  </a:lnTo>
                  <a:lnTo>
                    <a:pt x="12050" y="10349"/>
                  </a:lnTo>
                  <a:lnTo>
                    <a:pt x="12050" y="11381"/>
                  </a:lnTo>
                  <a:lnTo>
                    <a:pt x="11114" y="11381"/>
                  </a:lnTo>
                  <a:lnTo>
                    <a:pt x="11114" y="11880"/>
                  </a:lnTo>
                  <a:lnTo>
                    <a:pt x="10646" y="12379"/>
                  </a:lnTo>
                  <a:lnTo>
                    <a:pt x="10179" y="12379"/>
                  </a:lnTo>
                  <a:lnTo>
                    <a:pt x="9298" y="13378"/>
                  </a:lnTo>
                  <a:lnTo>
                    <a:pt x="8363" y="13378"/>
                  </a:lnTo>
                  <a:lnTo>
                    <a:pt x="7428" y="14409"/>
                  </a:lnTo>
                  <a:lnTo>
                    <a:pt x="6960" y="14409"/>
                  </a:lnTo>
                  <a:lnTo>
                    <a:pt x="6492" y="14908"/>
                  </a:lnTo>
                  <a:lnTo>
                    <a:pt x="6492" y="15408"/>
                  </a:lnTo>
                  <a:lnTo>
                    <a:pt x="5089" y="15408"/>
                  </a:lnTo>
                  <a:lnTo>
                    <a:pt x="4622" y="15907"/>
                  </a:lnTo>
                  <a:lnTo>
                    <a:pt x="3686" y="16439"/>
                  </a:lnTo>
                  <a:lnTo>
                    <a:pt x="1871" y="16439"/>
                  </a:lnTo>
                  <a:lnTo>
                    <a:pt x="1871" y="16938"/>
                  </a:lnTo>
                  <a:lnTo>
                    <a:pt x="935" y="16938"/>
                  </a:lnTo>
                  <a:lnTo>
                    <a:pt x="935" y="17438"/>
                  </a:lnTo>
                  <a:lnTo>
                    <a:pt x="0" y="17438"/>
                  </a:lnTo>
                  <a:lnTo>
                    <a:pt x="0" y="19967"/>
                  </a:lnTo>
                  <a:lnTo>
                    <a:pt x="19972"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4" name="未知"/>
            <p:cNvSpPr/>
            <p:nvPr/>
          </p:nvSpPr>
          <p:spPr>
            <a:xfrm>
              <a:off x="2599" y="2658"/>
              <a:ext cx="391" cy="255"/>
            </a:xfrm>
            <a:custGeom>
              <a:avLst/>
              <a:gdLst>
                <a:gd name="txL" fmla="*/ 0 w 20000"/>
                <a:gd name="txT" fmla="*/ 0 h 20000"/>
                <a:gd name="txR" fmla="*/ 20000 w 20000"/>
                <a:gd name="txB" fmla="*/ 20000 h 20000"/>
              </a:gdLst>
              <a:ahLst/>
              <a:cxnLst>
                <a:cxn ang="0">
                  <a:pos x="19973" y="0"/>
                </a:cxn>
                <a:cxn ang="0">
                  <a:pos x="19947" y="107"/>
                </a:cxn>
                <a:cxn ang="0">
                  <a:pos x="19947" y="644"/>
                </a:cxn>
                <a:cxn ang="0">
                  <a:pos x="19519" y="1717"/>
                </a:cxn>
                <a:cxn ang="0">
                  <a:pos x="19519" y="2791"/>
                </a:cxn>
                <a:cxn ang="0">
                  <a:pos x="18663" y="3864"/>
                </a:cxn>
                <a:cxn ang="0">
                  <a:pos x="18663" y="4937"/>
                </a:cxn>
                <a:cxn ang="0">
                  <a:pos x="18235" y="4937"/>
                </a:cxn>
                <a:cxn ang="0">
                  <a:pos x="17834" y="6011"/>
                </a:cxn>
                <a:cxn ang="0">
                  <a:pos x="17834" y="6547"/>
                </a:cxn>
                <a:cxn ang="0">
                  <a:pos x="16979" y="7084"/>
                </a:cxn>
                <a:cxn ang="0">
                  <a:pos x="16979" y="8157"/>
                </a:cxn>
                <a:cxn ang="0">
                  <a:pos x="16123" y="8157"/>
                </a:cxn>
                <a:cxn ang="0">
                  <a:pos x="15267" y="9231"/>
                </a:cxn>
                <a:cxn ang="0">
                  <a:pos x="14840" y="10304"/>
                </a:cxn>
                <a:cxn ang="0">
                  <a:pos x="14439" y="10304"/>
                </a:cxn>
                <a:cxn ang="0">
                  <a:pos x="13583" y="11377"/>
                </a:cxn>
                <a:cxn ang="0">
                  <a:pos x="13155" y="11377"/>
                </a:cxn>
                <a:cxn ang="0">
                  <a:pos x="12727" y="12451"/>
                </a:cxn>
                <a:cxn ang="0">
                  <a:pos x="11444" y="12451"/>
                </a:cxn>
                <a:cxn ang="0">
                  <a:pos x="11043" y="12987"/>
                </a:cxn>
                <a:cxn ang="0">
                  <a:pos x="10615" y="12987"/>
                </a:cxn>
                <a:cxn ang="0">
                  <a:pos x="10187" y="13524"/>
                </a:cxn>
                <a:cxn ang="0">
                  <a:pos x="9332" y="13524"/>
                </a:cxn>
                <a:cxn ang="0">
                  <a:pos x="8476" y="14597"/>
                </a:cxn>
                <a:cxn ang="0">
                  <a:pos x="7647" y="14597"/>
                </a:cxn>
                <a:cxn ang="0">
                  <a:pos x="5936" y="15671"/>
                </a:cxn>
                <a:cxn ang="0">
                  <a:pos x="5080" y="15671"/>
                </a:cxn>
                <a:cxn ang="0">
                  <a:pos x="5080" y="16208"/>
                </a:cxn>
                <a:cxn ang="0">
                  <a:pos x="4251" y="16744"/>
                </a:cxn>
                <a:cxn ang="0">
                  <a:pos x="3396" y="16744"/>
                </a:cxn>
                <a:cxn ang="0">
                  <a:pos x="3396" y="17281"/>
                </a:cxn>
                <a:cxn ang="0">
                  <a:pos x="2540" y="17281"/>
                </a:cxn>
                <a:cxn ang="0">
                  <a:pos x="2540" y="17818"/>
                </a:cxn>
                <a:cxn ang="0">
                  <a:pos x="856" y="17818"/>
                </a:cxn>
                <a:cxn ang="0">
                  <a:pos x="856" y="18891"/>
                </a:cxn>
                <a:cxn ang="0">
                  <a:pos x="0" y="18891"/>
                </a:cxn>
                <a:cxn ang="0">
                  <a:pos x="0" y="19964"/>
                </a:cxn>
                <a:cxn ang="0">
                  <a:pos x="749" y="18605"/>
                </a:cxn>
                <a:cxn ang="0">
                  <a:pos x="19973" y="0"/>
                </a:cxn>
              </a:cxnLst>
              <a:rect l="txL" t="txT" r="txR" b="txB"/>
              <a:pathLst>
                <a:path w="20000" h="20000">
                  <a:moveTo>
                    <a:pt x="19973" y="0"/>
                  </a:moveTo>
                  <a:lnTo>
                    <a:pt x="19947" y="107"/>
                  </a:lnTo>
                  <a:lnTo>
                    <a:pt x="19947" y="644"/>
                  </a:lnTo>
                  <a:lnTo>
                    <a:pt x="19519" y="1717"/>
                  </a:lnTo>
                  <a:lnTo>
                    <a:pt x="19519" y="2791"/>
                  </a:lnTo>
                  <a:lnTo>
                    <a:pt x="18663" y="3864"/>
                  </a:lnTo>
                  <a:lnTo>
                    <a:pt x="18663" y="4937"/>
                  </a:lnTo>
                  <a:lnTo>
                    <a:pt x="18235" y="4937"/>
                  </a:lnTo>
                  <a:lnTo>
                    <a:pt x="17834" y="6011"/>
                  </a:lnTo>
                  <a:lnTo>
                    <a:pt x="17834" y="6547"/>
                  </a:lnTo>
                  <a:lnTo>
                    <a:pt x="16979" y="7084"/>
                  </a:lnTo>
                  <a:lnTo>
                    <a:pt x="16979" y="8157"/>
                  </a:lnTo>
                  <a:lnTo>
                    <a:pt x="16123" y="8157"/>
                  </a:lnTo>
                  <a:lnTo>
                    <a:pt x="15267" y="9231"/>
                  </a:lnTo>
                  <a:lnTo>
                    <a:pt x="14840" y="10304"/>
                  </a:lnTo>
                  <a:lnTo>
                    <a:pt x="14439" y="10304"/>
                  </a:lnTo>
                  <a:lnTo>
                    <a:pt x="13583" y="11377"/>
                  </a:lnTo>
                  <a:lnTo>
                    <a:pt x="13155" y="11377"/>
                  </a:lnTo>
                  <a:lnTo>
                    <a:pt x="12727" y="12451"/>
                  </a:lnTo>
                  <a:lnTo>
                    <a:pt x="11444" y="12451"/>
                  </a:lnTo>
                  <a:lnTo>
                    <a:pt x="11043" y="12987"/>
                  </a:lnTo>
                  <a:lnTo>
                    <a:pt x="10615" y="12987"/>
                  </a:lnTo>
                  <a:lnTo>
                    <a:pt x="10187" y="13524"/>
                  </a:lnTo>
                  <a:lnTo>
                    <a:pt x="9332" y="13524"/>
                  </a:lnTo>
                  <a:lnTo>
                    <a:pt x="8476" y="14597"/>
                  </a:lnTo>
                  <a:lnTo>
                    <a:pt x="7647" y="14597"/>
                  </a:lnTo>
                  <a:lnTo>
                    <a:pt x="5936" y="15671"/>
                  </a:lnTo>
                  <a:lnTo>
                    <a:pt x="5080" y="15671"/>
                  </a:lnTo>
                  <a:lnTo>
                    <a:pt x="5080" y="16208"/>
                  </a:lnTo>
                  <a:lnTo>
                    <a:pt x="4251" y="16744"/>
                  </a:lnTo>
                  <a:lnTo>
                    <a:pt x="3396" y="16744"/>
                  </a:lnTo>
                  <a:lnTo>
                    <a:pt x="3396" y="17281"/>
                  </a:lnTo>
                  <a:lnTo>
                    <a:pt x="2540" y="17281"/>
                  </a:lnTo>
                  <a:lnTo>
                    <a:pt x="2540" y="17818"/>
                  </a:lnTo>
                  <a:lnTo>
                    <a:pt x="856" y="17818"/>
                  </a:lnTo>
                  <a:lnTo>
                    <a:pt x="856" y="18891"/>
                  </a:lnTo>
                  <a:lnTo>
                    <a:pt x="0" y="18891"/>
                  </a:lnTo>
                  <a:lnTo>
                    <a:pt x="0" y="19964"/>
                  </a:lnTo>
                  <a:lnTo>
                    <a:pt x="749" y="18605"/>
                  </a:lnTo>
                  <a:lnTo>
                    <a:pt x="19973"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5" name="未知"/>
            <p:cNvSpPr/>
            <p:nvPr/>
          </p:nvSpPr>
          <p:spPr>
            <a:xfrm>
              <a:off x="2613" y="2488"/>
              <a:ext cx="974" cy="446"/>
            </a:xfrm>
            <a:custGeom>
              <a:avLst/>
              <a:gdLst>
                <a:gd name="txL" fmla="*/ 0 w 20000"/>
                <a:gd name="txT" fmla="*/ 0 h 20000"/>
                <a:gd name="txR" fmla="*/ 20000 w 20000"/>
                <a:gd name="txB" fmla="*/ 20000 h 20000"/>
              </a:gdLst>
              <a:ahLst/>
              <a:cxnLst>
                <a:cxn ang="0">
                  <a:pos x="43" y="18750"/>
                </a:cxn>
                <a:cxn ang="0">
                  <a:pos x="215" y="19365"/>
                </a:cxn>
                <a:cxn ang="0">
                  <a:pos x="902" y="19672"/>
                </a:cxn>
                <a:cxn ang="0">
                  <a:pos x="1235" y="19980"/>
                </a:cxn>
                <a:cxn ang="0">
                  <a:pos x="6348" y="19672"/>
                </a:cxn>
                <a:cxn ang="0">
                  <a:pos x="7207" y="19365"/>
                </a:cxn>
                <a:cxn ang="0">
                  <a:pos x="7712" y="18750"/>
                </a:cxn>
                <a:cxn ang="0">
                  <a:pos x="8400" y="18443"/>
                </a:cxn>
                <a:cxn ang="0">
                  <a:pos x="9248" y="18135"/>
                </a:cxn>
                <a:cxn ang="0">
                  <a:pos x="10784" y="17520"/>
                </a:cxn>
                <a:cxn ang="0">
                  <a:pos x="11128" y="17213"/>
                </a:cxn>
                <a:cxn ang="0">
                  <a:pos x="11461" y="16906"/>
                </a:cxn>
                <a:cxn ang="0">
                  <a:pos x="11976" y="16291"/>
                </a:cxn>
                <a:cxn ang="0">
                  <a:pos x="12492" y="15984"/>
                </a:cxn>
                <a:cxn ang="0">
                  <a:pos x="12997" y="15676"/>
                </a:cxn>
                <a:cxn ang="0">
                  <a:pos x="13169" y="15061"/>
                </a:cxn>
                <a:cxn ang="0">
                  <a:pos x="13512" y="14754"/>
                </a:cxn>
                <a:cxn ang="0">
                  <a:pos x="13856" y="14447"/>
                </a:cxn>
                <a:cxn ang="0">
                  <a:pos x="14189" y="14139"/>
                </a:cxn>
                <a:cxn ang="0">
                  <a:pos x="14705" y="13832"/>
                </a:cxn>
                <a:cxn ang="0">
                  <a:pos x="14876" y="13217"/>
                </a:cxn>
                <a:cxn ang="0">
                  <a:pos x="15220" y="12910"/>
                </a:cxn>
                <a:cxn ang="0">
                  <a:pos x="15553" y="12602"/>
                </a:cxn>
                <a:cxn ang="0">
                  <a:pos x="15897" y="12295"/>
                </a:cxn>
                <a:cxn ang="0">
                  <a:pos x="16069" y="11988"/>
                </a:cxn>
                <a:cxn ang="0">
                  <a:pos x="16241" y="10758"/>
                </a:cxn>
                <a:cxn ang="0">
                  <a:pos x="16584" y="10451"/>
                </a:cxn>
                <a:cxn ang="0">
                  <a:pos x="16917" y="10143"/>
                </a:cxn>
                <a:cxn ang="0">
                  <a:pos x="17261" y="9529"/>
                </a:cxn>
                <a:cxn ang="0">
                  <a:pos x="17605" y="8299"/>
                </a:cxn>
                <a:cxn ang="0">
                  <a:pos x="17948" y="7684"/>
                </a:cxn>
                <a:cxn ang="0">
                  <a:pos x="18281" y="7070"/>
                </a:cxn>
                <a:cxn ang="0">
                  <a:pos x="18625" y="5840"/>
                </a:cxn>
                <a:cxn ang="0">
                  <a:pos x="18797" y="5225"/>
                </a:cxn>
                <a:cxn ang="0">
                  <a:pos x="18969" y="3996"/>
                </a:cxn>
                <a:cxn ang="0">
                  <a:pos x="19302" y="2152"/>
                </a:cxn>
                <a:cxn ang="0">
                  <a:pos x="19646" y="922"/>
                </a:cxn>
                <a:cxn ang="0">
                  <a:pos x="19817" y="615"/>
                </a:cxn>
                <a:cxn ang="0">
                  <a:pos x="19989" y="0"/>
                </a:cxn>
              </a:cxnLst>
              <a:rect l="txL" t="txT" r="txR" b="txB"/>
              <a:pathLst>
                <a:path w="20000" h="20000">
                  <a:moveTo>
                    <a:pt x="0" y="19098"/>
                  </a:moveTo>
                  <a:lnTo>
                    <a:pt x="43" y="18750"/>
                  </a:lnTo>
                  <a:lnTo>
                    <a:pt x="215" y="19057"/>
                  </a:lnTo>
                  <a:lnTo>
                    <a:pt x="215" y="19365"/>
                  </a:lnTo>
                  <a:lnTo>
                    <a:pt x="730" y="19365"/>
                  </a:lnTo>
                  <a:lnTo>
                    <a:pt x="902" y="19672"/>
                  </a:lnTo>
                  <a:lnTo>
                    <a:pt x="1063" y="19672"/>
                  </a:lnTo>
                  <a:lnTo>
                    <a:pt x="1235" y="19980"/>
                  </a:lnTo>
                  <a:lnTo>
                    <a:pt x="6187" y="19980"/>
                  </a:lnTo>
                  <a:lnTo>
                    <a:pt x="6348" y="19672"/>
                  </a:lnTo>
                  <a:lnTo>
                    <a:pt x="6692" y="19365"/>
                  </a:lnTo>
                  <a:lnTo>
                    <a:pt x="7207" y="19365"/>
                  </a:lnTo>
                  <a:lnTo>
                    <a:pt x="7379" y="19057"/>
                  </a:lnTo>
                  <a:lnTo>
                    <a:pt x="7712" y="18750"/>
                  </a:lnTo>
                  <a:lnTo>
                    <a:pt x="8228" y="18750"/>
                  </a:lnTo>
                  <a:lnTo>
                    <a:pt x="8400" y="18443"/>
                  </a:lnTo>
                  <a:lnTo>
                    <a:pt x="8743" y="18135"/>
                  </a:lnTo>
                  <a:lnTo>
                    <a:pt x="9248" y="18135"/>
                  </a:lnTo>
                  <a:lnTo>
                    <a:pt x="9420" y="17828"/>
                  </a:lnTo>
                  <a:lnTo>
                    <a:pt x="10784" y="17520"/>
                  </a:lnTo>
                  <a:lnTo>
                    <a:pt x="10784" y="17213"/>
                  </a:lnTo>
                  <a:lnTo>
                    <a:pt x="11128" y="17213"/>
                  </a:lnTo>
                  <a:lnTo>
                    <a:pt x="11128" y="16906"/>
                  </a:lnTo>
                  <a:lnTo>
                    <a:pt x="11461" y="16906"/>
                  </a:lnTo>
                  <a:lnTo>
                    <a:pt x="11805" y="16598"/>
                  </a:lnTo>
                  <a:lnTo>
                    <a:pt x="11976" y="16291"/>
                  </a:lnTo>
                  <a:lnTo>
                    <a:pt x="12148" y="16291"/>
                  </a:lnTo>
                  <a:lnTo>
                    <a:pt x="12492" y="15984"/>
                  </a:lnTo>
                  <a:lnTo>
                    <a:pt x="12492" y="15676"/>
                  </a:lnTo>
                  <a:lnTo>
                    <a:pt x="12997" y="15676"/>
                  </a:lnTo>
                  <a:lnTo>
                    <a:pt x="13169" y="15369"/>
                  </a:lnTo>
                  <a:lnTo>
                    <a:pt x="13169" y="15061"/>
                  </a:lnTo>
                  <a:lnTo>
                    <a:pt x="13512" y="15061"/>
                  </a:lnTo>
                  <a:lnTo>
                    <a:pt x="13512" y="14754"/>
                  </a:lnTo>
                  <a:lnTo>
                    <a:pt x="13856" y="14754"/>
                  </a:lnTo>
                  <a:lnTo>
                    <a:pt x="13856" y="14447"/>
                  </a:lnTo>
                  <a:lnTo>
                    <a:pt x="14189" y="14447"/>
                  </a:lnTo>
                  <a:lnTo>
                    <a:pt x="14189" y="14139"/>
                  </a:lnTo>
                  <a:lnTo>
                    <a:pt x="14533" y="13832"/>
                  </a:lnTo>
                  <a:lnTo>
                    <a:pt x="14705" y="13832"/>
                  </a:lnTo>
                  <a:lnTo>
                    <a:pt x="14876" y="13525"/>
                  </a:lnTo>
                  <a:lnTo>
                    <a:pt x="14876" y="13217"/>
                  </a:lnTo>
                  <a:lnTo>
                    <a:pt x="15220" y="13217"/>
                  </a:lnTo>
                  <a:lnTo>
                    <a:pt x="15220" y="12910"/>
                  </a:lnTo>
                  <a:lnTo>
                    <a:pt x="15381" y="12602"/>
                  </a:lnTo>
                  <a:lnTo>
                    <a:pt x="15553" y="12602"/>
                  </a:lnTo>
                  <a:lnTo>
                    <a:pt x="15553" y="12295"/>
                  </a:lnTo>
                  <a:lnTo>
                    <a:pt x="15897" y="12295"/>
                  </a:lnTo>
                  <a:lnTo>
                    <a:pt x="15897" y="11988"/>
                  </a:lnTo>
                  <a:lnTo>
                    <a:pt x="16069" y="11988"/>
                  </a:lnTo>
                  <a:lnTo>
                    <a:pt x="16241" y="11373"/>
                  </a:lnTo>
                  <a:lnTo>
                    <a:pt x="16241" y="10758"/>
                  </a:lnTo>
                  <a:lnTo>
                    <a:pt x="16584" y="10758"/>
                  </a:lnTo>
                  <a:lnTo>
                    <a:pt x="16584" y="10451"/>
                  </a:lnTo>
                  <a:lnTo>
                    <a:pt x="16745" y="10143"/>
                  </a:lnTo>
                  <a:lnTo>
                    <a:pt x="16917" y="10143"/>
                  </a:lnTo>
                  <a:lnTo>
                    <a:pt x="16917" y="9529"/>
                  </a:lnTo>
                  <a:lnTo>
                    <a:pt x="17261" y="9529"/>
                  </a:lnTo>
                  <a:lnTo>
                    <a:pt x="17261" y="8607"/>
                  </a:lnTo>
                  <a:lnTo>
                    <a:pt x="17605" y="8299"/>
                  </a:lnTo>
                  <a:lnTo>
                    <a:pt x="17605" y="7992"/>
                  </a:lnTo>
                  <a:lnTo>
                    <a:pt x="17948" y="7684"/>
                  </a:lnTo>
                  <a:lnTo>
                    <a:pt x="17948" y="7070"/>
                  </a:lnTo>
                  <a:lnTo>
                    <a:pt x="18281" y="7070"/>
                  </a:lnTo>
                  <a:lnTo>
                    <a:pt x="18281" y="6148"/>
                  </a:lnTo>
                  <a:lnTo>
                    <a:pt x="18625" y="5840"/>
                  </a:lnTo>
                  <a:lnTo>
                    <a:pt x="18625" y="5225"/>
                  </a:lnTo>
                  <a:lnTo>
                    <a:pt x="18797" y="5225"/>
                  </a:lnTo>
                  <a:lnTo>
                    <a:pt x="18969" y="4611"/>
                  </a:lnTo>
                  <a:lnTo>
                    <a:pt x="18969" y="3996"/>
                  </a:lnTo>
                  <a:lnTo>
                    <a:pt x="19302" y="3381"/>
                  </a:lnTo>
                  <a:lnTo>
                    <a:pt x="19302" y="2152"/>
                  </a:lnTo>
                  <a:lnTo>
                    <a:pt x="19646" y="2152"/>
                  </a:lnTo>
                  <a:lnTo>
                    <a:pt x="19646" y="922"/>
                  </a:lnTo>
                  <a:lnTo>
                    <a:pt x="19817" y="922"/>
                  </a:lnTo>
                  <a:lnTo>
                    <a:pt x="19817" y="615"/>
                  </a:lnTo>
                  <a:lnTo>
                    <a:pt x="19989" y="615"/>
                  </a:lnTo>
                  <a:lnTo>
                    <a:pt x="19989" y="0"/>
                  </a:lnTo>
                  <a:lnTo>
                    <a:pt x="0" y="19098"/>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6" name="未知"/>
            <p:cNvSpPr/>
            <p:nvPr/>
          </p:nvSpPr>
          <p:spPr>
            <a:xfrm>
              <a:off x="3911" y="1123"/>
              <a:ext cx="275" cy="37"/>
            </a:xfrm>
            <a:custGeom>
              <a:avLst/>
              <a:gdLst>
                <a:gd name="txL" fmla="*/ 0 w 20000"/>
                <a:gd name="txT" fmla="*/ 0 h 20000"/>
                <a:gd name="txR" fmla="*/ 20000 w 20000"/>
                <a:gd name="txB" fmla="*/ 20000 h 20000"/>
              </a:gdLst>
              <a:ahLst/>
              <a:cxnLst>
                <a:cxn ang="0">
                  <a:pos x="19962" y="19753"/>
                </a:cxn>
                <a:cxn ang="0">
                  <a:pos x="19316" y="17037"/>
                </a:cxn>
                <a:cxn ang="0">
                  <a:pos x="18099" y="14568"/>
                </a:cxn>
                <a:cxn ang="0">
                  <a:pos x="18099" y="9877"/>
                </a:cxn>
                <a:cxn ang="0">
                  <a:pos x="16920" y="9877"/>
                </a:cxn>
                <a:cxn ang="0">
                  <a:pos x="16920" y="4938"/>
                </a:cxn>
                <a:cxn ang="0">
                  <a:pos x="15703" y="4938"/>
                </a:cxn>
                <a:cxn ang="0">
                  <a:pos x="15703" y="0"/>
                </a:cxn>
                <a:cxn ang="0">
                  <a:pos x="6046" y="0"/>
                </a:cxn>
                <a:cxn ang="0">
                  <a:pos x="5437" y="4938"/>
                </a:cxn>
                <a:cxn ang="0">
                  <a:pos x="3612" y="4938"/>
                </a:cxn>
                <a:cxn ang="0">
                  <a:pos x="3612" y="7407"/>
                </a:cxn>
                <a:cxn ang="0">
                  <a:pos x="2433" y="7407"/>
                </a:cxn>
                <a:cxn ang="0">
                  <a:pos x="2433" y="12099"/>
                </a:cxn>
                <a:cxn ang="0">
                  <a:pos x="1825" y="14568"/>
                </a:cxn>
                <a:cxn ang="0">
                  <a:pos x="1217" y="14568"/>
                </a:cxn>
                <a:cxn ang="0">
                  <a:pos x="1217" y="19506"/>
                </a:cxn>
                <a:cxn ang="0">
                  <a:pos x="0" y="19506"/>
                </a:cxn>
                <a:cxn ang="0">
                  <a:pos x="19962" y="19753"/>
                </a:cxn>
              </a:cxnLst>
              <a:rect l="txL" t="txT" r="txR" b="txB"/>
              <a:pathLst>
                <a:path w="20000" h="20000">
                  <a:moveTo>
                    <a:pt x="19962" y="19753"/>
                  </a:moveTo>
                  <a:lnTo>
                    <a:pt x="19316" y="17037"/>
                  </a:lnTo>
                  <a:lnTo>
                    <a:pt x="18099" y="14568"/>
                  </a:lnTo>
                  <a:lnTo>
                    <a:pt x="18099" y="9877"/>
                  </a:lnTo>
                  <a:lnTo>
                    <a:pt x="16920" y="9877"/>
                  </a:lnTo>
                  <a:lnTo>
                    <a:pt x="16920" y="4938"/>
                  </a:lnTo>
                  <a:lnTo>
                    <a:pt x="15703" y="4938"/>
                  </a:lnTo>
                  <a:lnTo>
                    <a:pt x="15703" y="0"/>
                  </a:lnTo>
                  <a:lnTo>
                    <a:pt x="6046" y="0"/>
                  </a:lnTo>
                  <a:lnTo>
                    <a:pt x="5437" y="4938"/>
                  </a:lnTo>
                  <a:lnTo>
                    <a:pt x="3612" y="4938"/>
                  </a:lnTo>
                  <a:lnTo>
                    <a:pt x="3612" y="7407"/>
                  </a:lnTo>
                  <a:lnTo>
                    <a:pt x="2433" y="7407"/>
                  </a:lnTo>
                  <a:lnTo>
                    <a:pt x="2433" y="12099"/>
                  </a:lnTo>
                  <a:lnTo>
                    <a:pt x="1825" y="14568"/>
                  </a:lnTo>
                  <a:lnTo>
                    <a:pt x="1217" y="14568"/>
                  </a:lnTo>
                  <a:lnTo>
                    <a:pt x="1217" y="19506"/>
                  </a:lnTo>
                  <a:lnTo>
                    <a:pt x="0" y="19506"/>
                  </a:lnTo>
                  <a:lnTo>
                    <a:pt x="19962" y="19753"/>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7" name="未知"/>
            <p:cNvSpPr/>
            <p:nvPr/>
          </p:nvSpPr>
          <p:spPr>
            <a:xfrm>
              <a:off x="3778" y="1287"/>
              <a:ext cx="183" cy="598"/>
            </a:xfrm>
            <a:custGeom>
              <a:avLst/>
              <a:gdLst>
                <a:gd name="txL" fmla="*/ 0 w 20000"/>
                <a:gd name="txT" fmla="*/ 0 h 20000"/>
                <a:gd name="txR" fmla="*/ 20000 w 20000"/>
                <a:gd name="txB" fmla="*/ 20000 h 20000"/>
              </a:gdLst>
              <a:ahLst/>
              <a:cxnLst>
                <a:cxn ang="0">
                  <a:pos x="10629" y="0"/>
                </a:cxn>
                <a:cxn ang="0">
                  <a:pos x="9943" y="275"/>
                </a:cxn>
                <a:cxn ang="0">
                  <a:pos x="1829" y="275"/>
                </a:cxn>
                <a:cxn ang="0">
                  <a:pos x="1829" y="504"/>
                </a:cxn>
                <a:cxn ang="0">
                  <a:pos x="0" y="963"/>
                </a:cxn>
                <a:cxn ang="0">
                  <a:pos x="0" y="2796"/>
                </a:cxn>
                <a:cxn ang="0">
                  <a:pos x="1829" y="3254"/>
                </a:cxn>
                <a:cxn ang="0">
                  <a:pos x="1829" y="3484"/>
                </a:cxn>
                <a:cxn ang="0">
                  <a:pos x="3600" y="3713"/>
                </a:cxn>
                <a:cxn ang="0">
                  <a:pos x="3600" y="3942"/>
                </a:cxn>
                <a:cxn ang="0">
                  <a:pos x="5429" y="4400"/>
                </a:cxn>
                <a:cxn ang="0">
                  <a:pos x="5429" y="4859"/>
                </a:cxn>
                <a:cxn ang="0">
                  <a:pos x="6343" y="4859"/>
                </a:cxn>
                <a:cxn ang="0">
                  <a:pos x="7257" y="5088"/>
                </a:cxn>
                <a:cxn ang="0">
                  <a:pos x="7257" y="5317"/>
                </a:cxn>
                <a:cxn ang="0">
                  <a:pos x="9086" y="5775"/>
                </a:cxn>
                <a:cxn ang="0">
                  <a:pos x="9086" y="6234"/>
                </a:cxn>
                <a:cxn ang="0">
                  <a:pos x="9943" y="6692"/>
                </a:cxn>
                <a:cxn ang="0">
                  <a:pos x="10857" y="6692"/>
                </a:cxn>
                <a:cxn ang="0">
                  <a:pos x="10857" y="9901"/>
                </a:cxn>
                <a:cxn ang="0">
                  <a:pos x="9943" y="9901"/>
                </a:cxn>
                <a:cxn ang="0">
                  <a:pos x="9086" y="10130"/>
                </a:cxn>
                <a:cxn ang="0">
                  <a:pos x="9086" y="10359"/>
                </a:cxn>
                <a:cxn ang="0">
                  <a:pos x="8171" y="10359"/>
                </a:cxn>
                <a:cxn ang="0">
                  <a:pos x="7257" y="10817"/>
                </a:cxn>
                <a:cxn ang="0">
                  <a:pos x="7257" y="11047"/>
                </a:cxn>
                <a:cxn ang="0">
                  <a:pos x="6343" y="11047"/>
                </a:cxn>
                <a:cxn ang="0">
                  <a:pos x="5429" y="11276"/>
                </a:cxn>
                <a:cxn ang="0">
                  <a:pos x="5429" y="13797"/>
                </a:cxn>
                <a:cxn ang="0">
                  <a:pos x="7257" y="14026"/>
                </a:cxn>
                <a:cxn ang="0">
                  <a:pos x="7257" y="14255"/>
                </a:cxn>
                <a:cxn ang="0">
                  <a:pos x="9086" y="14484"/>
                </a:cxn>
                <a:cxn ang="0">
                  <a:pos x="9086" y="14943"/>
                </a:cxn>
                <a:cxn ang="0">
                  <a:pos x="10857" y="14943"/>
                </a:cxn>
                <a:cxn ang="0">
                  <a:pos x="10857" y="15172"/>
                </a:cxn>
                <a:cxn ang="0">
                  <a:pos x="11771" y="15401"/>
                </a:cxn>
                <a:cxn ang="0">
                  <a:pos x="12686" y="15401"/>
                </a:cxn>
                <a:cxn ang="0">
                  <a:pos x="12686" y="15859"/>
                </a:cxn>
                <a:cxn ang="0">
                  <a:pos x="14514" y="15859"/>
                </a:cxn>
                <a:cxn ang="0">
                  <a:pos x="14514" y="16318"/>
                </a:cxn>
                <a:cxn ang="0">
                  <a:pos x="16286" y="16547"/>
                </a:cxn>
                <a:cxn ang="0">
                  <a:pos x="16286" y="17235"/>
                </a:cxn>
                <a:cxn ang="0">
                  <a:pos x="18114" y="17235"/>
                </a:cxn>
                <a:cxn ang="0">
                  <a:pos x="18114" y="18151"/>
                </a:cxn>
                <a:cxn ang="0">
                  <a:pos x="19029" y="18151"/>
                </a:cxn>
                <a:cxn ang="0">
                  <a:pos x="19943" y="18610"/>
                </a:cxn>
                <a:cxn ang="0">
                  <a:pos x="19943" y="19985"/>
                </a:cxn>
                <a:cxn ang="0">
                  <a:pos x="10629" y="0"/>
                </a:cxn>
              </a:cxnLst>
              <a:rect l="txL" t="txT" r="txR" b="txB"/>
              <a:pathLst>
                <a:path w="20000" h="20000">
                  <a:moveTo>
                    <a:pt x="10629" y="0"/>
                  </a:moveTo>
                  <a:lnTo>
                    <a:pt x="9943" y="275"/>
                  </a:lnTo>
                  <a:lnTo>
                    <a:pt x="1829" y="275"/>
                  </a:lnTo>
                  <a:lnTo>
                    <a:pt x="1829" y="504"/>
                  </a:lnTo>
                  <a:lnTo>
                    <a:pt x="0" y="963"/>
                  </a:lnTo>
                  <a:lnTo>
                    <a:pt x="0" y="2796"/>
                  </a:lnTo>
                  <a:lnTo>
                    <a:pt x="1829" y="3254"/>
                  </a:lnTo>
                  <a:lnTo>
                    <a:pt x="1829" y="3484"/>
                  </a:lnTo>
                  <a:lnTo>
                    <a:pt x="3600" y="3713"/>
                  </a:lnTo>
                  <a:lnTo>
                    <a:pt x="3600" y="3942"/>
                  </a:lnTo>
                  <a:lnTo>
                    <a:pt x="5429" y="4400"/>
                  </a:lnTo>
                  <a:lnTo>
                    <a:pt x="5429" y="4859"/>
                  </a:lnTo>
                  <a:lnTo>
                    <a:pt x="6343" y="4859"/>
                  </a:lnTo>
                  <a:lnTo>
                    <a:pt x="7257" y="5088"/>
                  </a:lnTo>
                  <a:lnTo>
                    <a:pt x="7257" y="5317"/>
                  </a:lnTo>
                  <a:lnTo>
                    <a:pt x="9086" y="5775"/>
                  </a:lnTo>
                  <a:lnTo>
                    <a:pt x="9086" y="6234"/>
                  </a:lnTo>
                  <a:lnTo>
                    <a:pt x="9943" y="6692"/>
                  </a:lnTo>
                  <a:lnTo>
                    <a:pt x="10857" y="6692"/>
                  </a:lnTo>
                  <a:lnTo>
                    <a:pt x="10857" y="9901"/>
                  </a:lnTo>
                  <a:lnTo>
                    <a:pt x="9943" y="9901"/>
                  </a:lnTo>
                  <a:lnTo>
                    <a:pt x="9086" y="10130"/>
                  </a:lnTo>
                  <a:lnTo>
                    <a:pt x="9086" y="10359"/>
                  </a:lnTo>
                  <a:lnTo>
                    <a:pt x="8171" y="10359"/>
                  </a:lnTo>
                  <a:lnTo>
                    <a:pt x="7257" y="10817"/>
                  </a:lnTo>
                  <a:lnTo>
                    <a:pt x="7257" y="11047"/>
                  </a:lnTo>
                  <a:lnTo>
                    <a:pt x="6343" y="11047"/>
                  </a:lnTo>
                  <a:lnTo>
                    <a:pt x="5429" y="11276"/>
                  </a:lnTo>
                  <a:lnTo>
                    <a:pt x="5429" y="13797"/>
                  </a:lnTo>
                  <a:lnTo>
                    <a:pt x="7257" y="14026"/>
                  </a:lnTo>
                  <a:lnTo>
                    <a:pt x="7257" y="14255"/>
                  </a:lnTo>
                  <a:lnTo>
                    <a:pt x="9086" y="14484"/>
                  </a:lnTo>
                  <a:lnTo>
                    <a:pt x="9086" y="14943"/>
                  </a:lnTo>
                  <a:lnTo>
                    <a:pt x="10857" y="14943"/>
                  </a:lnTo>
                  <a:lnTo>
                    <a:pt x="10857" y="15172"/>
                  </a:lnTo>
                  <a:lnTo>
                    <a:pt x="11771" y="15401"/>
                  </a:lnTo>
                  <a:lnTo>
                    <a:pt x="12686" y="15401"/>
                  </a:lnTo>
                  <a:lnTo>
                    <a:pt x="12686" y="15859"/>
                  </a:lnTo>
                  <a:lnTo>
                    <a:pt x="14514" y="15859"/>
                  </a:lnTo>
                  <a:lnTo>
                    <a:pt x="14514" y="16318"/>
                  </a:lnTo>
                  <a:lnTo>
                    <a:pt x="16286" y="16547"/>
                  </a:lnTo>
                  <a:lnTo>
                    <a:pt x="16286" y="17235"/>
                  </a:lnTo>
                  <a:lnTo>
                    <a:pt x="18114" y="17235"/>
                  </a:lnTo>
                  <a:lnTo>
                    <a:pt x="18114" y="18151"/>
                  </a:lnTo>
                  <a:lnTo>
                    <a:pt x="19029" y="18151"/>
                  </a:lnTo>
                  <a:lnTo>
                    <a:pt x="19943" y="18610"/>
                  </a:lnTo>
                  <a:lnTo>
                    <a:pt x="19943" y="19985"/>
                  </a:lnTo>
                  <a:lnTo>
                    <a:pt x="10629"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8" name="未知"/>
            <p:cNvSpPr/>
            <p:nvPr/>
          </p:nvSpPr>
          <p:spPr>
            <a:xfrm>
              <a:off x="3942" y="1426"/>
              <a:ext cx="177" cy="55"/>
            </a:xfrm>
            <a:custGeom>
              <a:avLst/>
              <a:gdLst>
                <a:gd name="txL" fmla="*/ 0 w 20000"/>
                <a:gd name="txT" fmla="*/ 0 h 20000"/>
                <a:gd name="txR" fmla="*/ 20000 w 20000"/>
                <a:gd name="txB" fmla="*/ 20000 h 20000"/>
              </a:gdLst>
              <a:ahLst/>
              <a:cxnLst>
                <a:cxn ang="0">
                  <a:pos x="0" y="2810"/>
                </a:cxn>
                <a:cxn ang="0">
                  <a:pos x="235" y="2479"/>
                </a:cxn>
                <a:cxn ang="0">
                  <a:pos x="3059" y="2479"/>
                </a:cxn>
                <a:cxn ang="0">
                  <a:pos x="3059" y="0"/>
                </a:cxn>
                <a:cxn ang="0">
                  <a:pos x="13353" y="0"/>
                </a:cxn>
                <a:cxn ang="0">
                  <a:pos x="14294" y="2479"/>
                </a:cxn>
                <a:cxn ang="0">
                  <a:pos x="14294" y="4959"/>
                </a:cxn>
                <a:cxn ang="0">
                  <a:pos x="15176" y="4959"/>
                </a:cxn>
                <a:cxn ang="0">
                  <a:pos x="16118" y="9917"/>
                </a:cxn>
                <a:cxn ang="0">
                  <a:pos x="17059" y="9917"/>
                </a:cxn>
                <a:cxn ang="0">
                  <a:pos x="18000" y="14876"/>
                </a:cxn>
                <a:cxn ang="0">
                  <a:pos x="18000" y="17355"/>
                </a:cxn>
                <a:cxn ang="0">
                  <a:pos x="18941" y="19835"/>
                </a:cxn>
                <a:cxn ang="0">
                  <a:pos x="19882" y="19835"/>
                </a:cxn>
                <a:cxn ang="0">
                  <a:pos x="19941" y="16033"/>
                </a:cxn>
                <a:cxn ang="0">
                  <a:pos x="0" y="2810"/>
                </a:cxn>
              </a:cxnLst>
              <a:rect l="txL" t="txT" r="txR" b="txB"/>
              <a:pathLst>
                <a:path w="20000" h="20000">
                  <a:moveTo>
                    <a:pt x="0" y="2810"/>
                  </a:moveTo>
                  <a:lnTo>
                    <a:pt x="235" y="2479"/>
                  </a:lnTo>
                  <a:lnTo>
                    <a:pt x="3059" y="2479"/>
                  </a:lnTo>
                  <a:lnTo>
                    <a:pt x="3059" y="0"/>
                  </a:lnTo>
                  <a:lnTo>
                    <a:pt x="13353" y="0"/>
                  </a:lnTo>
                  <a:lnTo>
                    <a:pt x="14294" y="2479"/>
                  </a:lnTo>
                  <a:lnTo>
                    <a:pt x="14294" y="4959"/>
                  </a:lnTo>
                  <a:lnTo>
                    <a:pt x="15176" y="4959"/>
                  </a:lnTo>
                  <a:lnTo>
                    <a:pt x="16118" y="9917"/>
                  </a:lnTo>
                  <a:lnTo>
                    <a:pt x="17059" y="9917"/>
                  </a:lnTo>
                  <a:lnTo>
                    <a:pt x="18000" y="14876"/>
                  </a:lnTo>
                  <a:lnTo>
                    <a:pt x="18000" y="17355"/>
                  </a:lnTo>
                  <a:lnTo>
                    <a:pt x="18941" y="19835"/>
                  </a:lnTo>
                  <a:lnTo>
                    <a:pt x="19882" y="19835"/>
                  </a:lnTo>
                  <a:lnTo>
                    <a:pt x="19941" y="16033"/>
                  </a:lnTo>
                  <a:lnTo>
                    <a:pt x="0" y="281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59" name="未知"/>
            <p:cNvSpPr/>
            <p:nvPr/>
          </p:nvSpPr>
          <p:spPr>
            <a:xfrm>
              <a:off x="3942" y="1494"/>
              <a:ext cx="310" cy="68"/>
            </a:xfrm>
            <a:custGeom>
              <a:avLst/>
              <a:gdLst>
                <a:gd name="txL" fmla="*/ 0 w 20000"/>
                <a:gd name="txT" fmla="*/ 0 h 20000"/>
                <a:gd name="txR" fmla="*/ 20000 w 20000"/>
                <a:gd name="txB" fmla="*/ 20000 h 20000"/>
              </a:gdLst>
              <a:ahLst/>
              <a:cxnLst>
                <a:cxn ang="0">
                  <a:pos x="0" y="19865"/>
                </a:cxn>
                <a:cxn ang="0">
                  <a:pos x="1214" y="18243"/>
                </a:cxn>
                <a:cxn ang="0">
                  <a:pos x="2833" y="18243"/>
                </a:cxn>
                <a:cxn ang="0">
                  <a:pos x="3879" y="16216"/>
                </a:cxn>
                <a:cxn ang="0">
                  <a:pos x="8162" y="16216"/>
                </a:cxn>
                <a:cxn ang="0">
                  <a:pos x="8162" y="14189"/>
                </a:cxn>
                <a:cxn ang="0">
                  <a:pos x="9241" y="14189"/>
                </a:cxn>
                <a:cxn ang="0">
                  <a:pos x="9781" y="12162"/>
                </a:cxn>
                <a:cxn ang="0">
                  <a:pos x="13524" y="12162"/>
                </a:cxn>
                <a:cxn ang="0">
                  <a:pos x="13524" y="10135"/>
                </a:cxn>
                <a:cxn ang="0">
                  <a:pos x="14604" y="8108"/>
                </a:cxn>
                <a:cxn ang="0">
                  <a:pos x="16223" y="8108"/>
                </a:cxn>
                <a:cxn ang="0">
                  <a:pos x="16762" y="6081"/>
                </a:cxn>
                <a:cxn ang="0">
                  <a:pos x="17808" y="4054"/>
                </a:cxn>
                <a:cxn ang="0">
                  <a:pos x="17808" y="2027"/>
                </a:cxn>
                <a:cxn ang="0">
                  <a:pos x="18887" y="0"/>
                </a:cxn>
                <a:cxn ang="0">
                  <a:pos x="19966" y="0"/>
                </a:cxn>
                <a:cxn ang="0">
                  <a:pos x="0" y="19865"/>
                </a:cxn>
              </a:cxnLst>
              <a:rect l="txL" t="txT" r="txR" b="txB"/>
              <a:pathLst>
                <a:path w="20000" h="20000">
                  <a:moveTo>
                    <a:pt x="0" y="19865"/>
                  </a:moveTo>
                  <a:lnTo>
                    <a:pt x="1214" y="18243"/>
                  </a:lnTo>
                  <a:lnTo>
                    <a:pt x="2833" y="18243"/>
                  </a:lnTo>
                  <a:lnTo>
                    <a:pt x="3879" y="16216"/>
                  </a:lnTo>
                  <a:lnTo>
                    <a:pt x="8162" y="16216"/>
                  </a:lnTo>
                  <a:lnTo>
                    <a:pt x="8162" y="14189"/>
                  </a:lnTo>
                  <a:lnTo>
                    <a:pt x="9241" y="14189"/>
                  </a:lnTo>
                  <a:lnTo>
                    <a:pt x="9781" y="12162"/>
                  </a:lnTo>
                  <a:lnTo>
                    <a:pt x="13524" y="12162"/>
                  </a:lnTo>
                  <a:lnTo>
                    <a:pt x="13524" y="10135"/>
                  </a:lnTo>
                  <a:lnTo>
                    <a:pt x="14604" y="8108"/>
                  </a:lnTo>
                  <a:lnTo>
                    <a:pt x="16223" y="8108"/>
                  </a:lnTo>
                  <a:lnTo>
                    <a:pt x="16762" y="6081"/>
                  </a:lnTo>
                  <a:lnTo>
                    <a:pt x="17808" y="4054"/>
                  </a:lnTo>
                  <a:lnTo>
                    <a:pt x="17808" y="2027"/>
                  </a:lnTo>
                  <a:lnTo>
                    <a:pt x="18887" y="0"/>
                  </a:lnTo>
                  <a:lnTo>
                    <a:pt x="19966" y="0"/>
                  </a:lnTo>
                  <a:lnTo>
                    <a:pt x="0" y="19865"/>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60" name="未知"/>
            <p:cNvSpPr/>
            <p:nvPr/>
          </p:nvSpPr>
          <p:spPr>
            <a:xfrm>
              <a:off x="3960" y="1584"/>
              <a:ext cx="258" cy="124"/>
            </a:xfrm>
            <a:custGeom>
              <a:avLst/>
              <a:gdLst>
                <a:gd name="txL" fmla="*/ 0 w 20000"/>
                <a:gd name="txT" fmla="*/ 0 h 20000"/>
                <a:gd name="txR" fmla="*/ 20000 w 20000"/>
                <a:gd name="txB" fmla="*/ 20000 h 20000"/>
              </a:gdLst>
              <a:ahLst/>
              <a:cxnLst>
                <a:cxn ang="0">
                  <a:pos x="243" y="19927"/>
                </a:cxn>
                <a:cxn ang="0">
                  <a:pos x="0" y="19780"/>
                </a:cxn>
                <a:cxn ang="0">
                  <a:pos x="0" y="17582"/>
                </a:cxn>
                <a:cxn ang="0">
                  <a:pos x="649" y="15385"/>
                </a:cxn>
                <a:cxn ang="0">
                  <a:pos x="1947" y="15385"/>
                </a:cxn>
                <a:cxn ang="0">
                  <a:pos x="1947" y="14286"/>
                </a:cxn>
                <a:cxn ang="0">
                  <a:pos x="3205" y="13187"/>
                </a:cxn>
                <a:cxn ang="0">
                  <a:pos x="5801" y="13187"/>
                </a:cxn>
                <a:cxn ang="0">
                  <a:pos x="5801" y="12088"/>
                </a:cxn>
                <a:cxn ang="0">
                  <a:pos x="7099" y="10989"/>
                </a:cxn>
                <a:cxn ang="0">
                  <a:pos x="7708" y="10989"/>
                </a:cxn>
                <a:cxn ang="0">
                  <a:pos x="8357" y="9890"/>
                </a:cxn>
                <a:cxn ang="0">
                  <a:pos x="9655" y="8791"/>
                </a:cxn>
                <a:cxn ang="0">
                  <a:pos x="10953" y="8791"/>
                </a:cxn>
                <a:cxn ang="0">
                  <a:pos x="12252" y="6593"/>
                </a:cxn>
                <a:cxn ang="0">
                  <a:pos x="13509" y="6593"/>
                </a:cxn>
                <a:cxn ang="0">
                  <a:pos x="14807" y="4396"/>
                </a:cxn>
                <a:cxn ang="0">
                  <a:pos x="16105" y="4396"/>
                </a:cxn>
                <a:cxn ang="0">
                  <a:pos x="16755" y="3297"/>
                </a:cxn>
                <a:cxn ang="0">
                  <a:pos x="17363" y="3297"/>
                </a:cxn>
                <a:cxn ang="0">
                  <a:pos x="17363" y="2198"/>
                </a:cxn>
                <a:cxn ang="0">
                  <a:pos x="18661" y="2198"/>
                </a:cxn>
                <a:cxn ang="0">
                  <a:pos x="18661" y="1099"/>
                </a:cxn>
                <a:cxn ang="0">
                  <a:pos x="19959" y="1099"/>
                </a:cxn>
                <a:cxn ang="0">
                  <a:pos x="19959" y="0"/>
                </a:cxn>
                <a:cxn ang="0">
                  <a:pos x="243" y="19927"/>
                </a:cxn>
              </a:cxnLst>
              <a:rect l="txL" t="txT" r="txR" b="txB"/>
              <a:pathLst>
                <a:path w="20000" h="20000">
                  <a:moveTo>
                    <a:pt x="243" y="19927"/>
                  </a:moveTo>
                  <a:lnTo>
                    <a:pt x="0" y="19780"/>
                  </a:lnTo>
                  <a:lnTo>
                    <a:pt x="0" y="17582"/>
                  </a:lnTo>
                  <a:lnTo>
                    <a:pt x="649" y="15385"/>
                  </a:lnTo>
                  <a:lnTo>
                    <a:pt x="1947" y="15385"/>
                  </a:lnTo>
                  <a:lnTo>
                    <a:pt x="1947" y="14286"/>
                  </a:lnTo>
                  <a:lnTo>
                    <a:pt x="3205" y="13187"/>
                  </a:lnTo>
                  <a:lnTo>
                    <a:pt x="5801" y="13187"/>
                  </a:lnTo>
                  <a:lnTo>
                    <a:pt x="5801" y="12088"/>
                  </a:lnTo>
                  <a:lnTo>
                    <a:pt x="7099" y="10989"/>
                  </a:lnTo>
                  <a:lnTo>
                    <a:pt x="7708" y="10989"/>
                  </a:lnTo>
                  <a:lnTo>
                    <a:pt x="8357" y="9890"/>
                  </a:lnTo>
                  <a:lnTo>
                    <a:pt x="9655" y="8791"/>
                  </a:lnTo>
                  <a:lnTo>
                    <a:pt x="10953" y="8791"/>
                  </a:lnTo>
                  <a:lnTo>
                    <a:pt x="12252" y="6593"/>
                  </a:lnTo>
                  <a:lnTo>
                    <a:pt x="13509" y="6593"/>
                  </a:lnTo>
                  <a:lnTo>
                    <a:pt x="14807" y="4396"/>
                  </a:lnTo>
                  <a:lnTo>
                    <a:pt x="16105" y="4396"/>
                  </a:lnTo>
                  <a:lnTo>
                    <a:pt x="16755" y="3297"/>
                  </a:lnTo>
                  <a:lnTo>
                    <a:pt x="17363" y="3297"/>
                  </a:lnTo>
                  <a:lnTo>
                    <a:pt x="17363" y="2198"/>
                  </a:lnTo>
                  <a:lnTo>
                    <a:pt x="18661" y="2198"/>
                  </a:lnTo>
                  <a:lnTo>
                    <a:pt x="18661" y="1099"/>
                  </a:lnTo>
                  <a:lnTo>
                    <a:pt x="19959" y="1099"/>
                  </a:lnTo>
                  <a:lnTo>
                    <a:pt x="19959" y="0"/>
                  </a:lnTo>
                  <a:lnTo>
                    <a:pt x="243" y="19927"/>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61" name="未知"/>
            <p:cNvSpPr/>
            <p:nvPr/>
          </p:nvSpPr>
          <p:spPr>
            <a:xfrm>
              <a:off x="4085" y="1671"/>
              <a:ext cx="145" cy="153"/>
            </a:xfrm>
            <a:custGeom>
              <a:avLst/>
              <a:gdLst>
                <a:gd name="txL" fmla="*/ 0 w 20000"/>
                <a:gd name="txT" fmla="*/ 0 h 20000"/>
                <a:gd name="txR" fmla="*/ 20000 w 20000"/>
                <a:gd name="txB" fmla="*/ 20000 h 20000"/>
              </a:gdLst>
              <a:ahLst/>
              <a:cxnLst>
                <a:cxn ang="0">
                  <a:pos x="19928" y="0"/>
                </a:cxn>
                <a:cxn ang="0">
                  <a:pos x="19495" y="1078"/>
                </a:cxn>
                <a:cxn ang="0">
                  <a:pos x="19495" y="1976"/>
                </a:cxn>
                <a:cxn ang="0">
                  <a:pos x="17184" y="1976"/>
                </a:cxn>
                <a:cxn ang="0">
                  <a:pos x="17184" y="2874"/>
                </a:cxn>
                <a:cxn ang="0">
                  <a:pos x="14874" y="3772"/>
                </a:cxn>
                <a:cxn ang="0">
                  <a:pos x="13718" y="5569"/>
                </a:cxn>
                <a:cxn ang="0">
                  <a:pos x="12563" y="5569"/>
                </a:cxn>
                <a:cxn ang="0">
                  <a:pos x="10325" y="7365"/>
                </a:cxn>
                <a:cxn ang="0">
                  <a:pos x="9170" y="9162"/>
                </a:cxn>
                <a:cxn ang="0">
                  <a:pos x="6859" y="10958"/>
                </a:cxn>
                <a:cxn ang="0">
                  <a:pos x="5704" y="10958"/>
                </a:cxn>
                <a:cxn ang="0">
                  <a:pos x="5704" y="14551"/>
                </a:cxn>
                <a:cxn ang="0">
                  <a:pos x="3466" y="14551"/>
                </a:cxn>
                <a:cxn ang="0">
                  <a:pos x="3466" y="17246"/>
                </a:cxn>
                <a:cxn ang="0">
                  <a:pos x="1155" y="18144"/>
                </a:cxn>
                <a:cxn ang="0">
                  <a:pos x="1155" y="19940"/>
                </a:cxn>
                <a:cxn ang="0">
                  <a:pos x="0" y="19940"/>
                </a:cxn>
                <a:cxn ang="0">
                  <a:pos x="19928" y="0"/>
                </a:cxn>
              </a:cxnLst>
              <a:rect l="txL" t="txT" r="txR" b="txB"/>
              <a:pathLst>
                <a:path w="20000" h="20000">
                  <a:moveTo>
                    <a:pt x="19928" y="0"/>
                  </a:moveTo>
                  <a:lnTo>
                    <a:pt x="19495" y="1078"/>
                  </a:lnTo>
                  <a:lnTo>
                    <a:pt x="19495" y="1976"/>
                  </a:lnTo>
                  <a:lnTo>
                    <a:pt x="17184" y="1976"/>
                  </a:lnTo>
                  <a:lnTo>
                    <a:pt x="17184" y="2874"/>
                  </a:lnTo>
                  <a:lnTo>
                    <a:pt x="14874" y="3772"/>
                  </a:lnTo>
                  <a:lnTo>
                    <a:pt x="13718" y="5569"/>
                  </a:lnTo>
                  <a:lnTo>
                    <a:pt x="12563" y="5569"/>
                  </a:lnTo>
                  <a:lnTo>
                    <a:pt x="10325" y="7365"/>
                  </a:lnTo>
                  <a:lnTo>
                    <a:pt x="9170" y="9162"/>
                  </a:lnTo>
                  <a:lnTo>
                    <a:pt x="6859" y="10958"/>
                  </a:lnTo>
                  <a:lnTo>
                    <a:pt x="5704" y="10958"/>
                  </a:lnTo>
                  <a:lnTo>
                    <a:pt x="5704" y="14551"/>
                  </a:lnTo>
                  <a:lnTo>
                    <a:pt x="3466" y="14551"/>
                  </a:lnTo>
                  <a:lnTo>
                    <a:pt x="3466" y="17246"/>
                  </a:lnTo>
                  <a:lnTo>
                    <a:pt x="1155" y="18144"/>
                  </a:lnTo>
                  <a:lnTo>
                    <a:pt x="1155" y="19940"/>
                  </a:lnTo>
                  <a:lnTo>
                    <a:pt x="0" y="19940"/>
                  </a:lnTo>
                  <a:lnTo>
                    <a:pt x="19928"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62" name="未知"/>
            <p:cNvSpPr/>
            <p:nvPr/>
          </p:nvSpPr>
          <p:spPr>
            <a:xfrm>
              <a:off x="4309" y="1501"/>
              <a:ext cx="122" cy="172"/>
            </a:xfrm>
            <a:custGeom>
              <a:avLst/>
              <a:gdLst>
                <a:gd name="txL" fmla="*/ 0 w 20000"/>
                <a:gd name="txT" fmla="*/ 0 h 20000"/>
                <a:gd name="txR" fmla="*/ 20000 w 20000"/>
                <a:gd name="txB" fmla="*/ 20000 h 20000"/>
              </a:gdLst>
              <a:ahLst/>
              <a:cxnLst>
                <a:cxn ang="0">
                  <a:pos x="19913" y="638"/>
                </a:cxn>
                <a:cxn ang="0">
                  <a:pos x="19391" y="0"/>
                </a:cxn>
                <a:cxn ang="0">
                  <a:pos x="16609" y="0"/>
                </a:cxn>
                <a:cxn ang="0">
                  <a:pos x="16609" y="798"/>
                </a:cxn>
                <a:cxn ang="0">
                  <a:pos x="13826" y="1596"/>
                </a:cxn>
                <a:cxn ang="0">
                  <a:pos x="13826" y="3191"/>
                </a:cxn>
                <a:cxn ang="0">
                  <a:pos x="12435" y="3191"/>
                </a:cxn>
                <a:cxn ang="0">
                  <a:pos x="11043" y="4787"/>
                </a:cxn>
                <a:cxn ang="0">
                  <a:pos x="11043" y="5585"/>
                </a:cxn>
                <a:cxn ang="0">
                  <a:pos x="9652" y="10372"/>
                </a:cxn>
                <a:cxn ang="0">
                  <a:pos x="8261" y="10372"/>
                </a:cxn>
                <a:cxn ang="0">
                  <a:pos x="8261" y="11968"/>
                </a:cxn>
                <a:cxn ang="0">
                  <a:pos x="5565" y="13564"/>
                </a:cxn>
                <a:cxn ang="0">
                  <a:pos x="5565" y="15160"/>
                </a:cxn>
                <a:cxn ang="0">
                  <a:pos x="2783" y="16755"/>
                </a:cxn>
                <a:cxn ang="0">
                  <a:pos x="2783" y="18351"/>
                </a:cxn>
                <a:cxn ang="0">
                  <a:pos x="1391" y="18351"/>
                </a:cxn>
                <a:cxn ang="0">
                  <a:pos x="0" y="19947"/>
                </a:cxn>
                <a:cxn ang="0">
                  <a:pos x="19913" y="638"/>
                </a:cxn>
              </a:cxnLst>
              <a:rect l="txL" t="txT" r="txR" b="txB"/>
              <a:pathLst>
                <a:path w="20000" h="20000">
                  <a:moveTo>
                    <a:pt x="19913" y="638"/>
                  </a:moveTo>
                  <a:lnTo>
                    <a:pt x="19391" y="0"/>
                  </a:lnTo>
                  <a:lnTo>
                    <a:pt x="16609" y="0"/>
                  </a:lnTo>
                  <a:lnTo>
                    <a:pt x="16609" y="798"/>
                  </a:lnTo>
                  <a:lnTo>
                    <a:pt x="13826" y="1596"/>
                  </a:lnTo>
                  <a:lnTo>
                    <a:pt x="13826" y="3191"/>
                  </a:lnTo>
                  <a:lnTo>
                    <a:pt x="12435" y="3191"/>
                  </a:lnTo>
                  <a:lnTo>
                    <a:pt x="11043" y="4787"/>
                  </a:lnTo>
                  <a:lnTo>
                    <a:pt x="11043" y="5585"/>
                  </a:lnTo>
                  <a:lnTo>
                    <a:pt x="9652" y="10372"/>
                  </a:lnTo>
                  <a:lnTo>
                    <a:pt x="8261" y="10372"/>
                  </a:lnTo>
                  <a:lnTo>
                    <a:pt x="8261" y="11968"/>
                  </a:lnTo>
                  <a:lnTo>
                    <a:pt x="5565" y="13564"/>
                  </a:lnTo>
                  <a:lnTo>
                    <a:pt x="5565" y="15160"/>
                  </a:lnTo>
                  <a:lnTo>
                    <a:pt x="2783" y="16755"/>
                  </a:lnTo>
                  <a:lnTo>
                    <a:pt x="2783" y="18351"/>
                  </a:lnTo>
                  <a:lnTo>
                    <a:pt x="1391" y="18351"/>
                  </a:lnTo>
                  <a:lnTo>
                    <a:pt x="0" y="19947"/>
                  </a:lnTo>
                  <a:lnTo>
                    <a:pt x="19913" y="638"/>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63" name="Oval 36"/>
            <p:cNvSpPr/>
            <p:nvPr/>
          </p:nvSpPr>
          <p:spPr>
            <a:xfrm>
              <a:off x="4355" y="1359"/>
              <a:ext cx="89" cy="56"/>
            </a:xfrm>
            <a:prstGeom prst="ellipse">
              <a:avLst/>
            </a:prstGeom>
            <a:solidFill>
              <a:srgbClr val="FFFFFF"/>
            </a:solidFill>
            <a:ln w="3175"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64" name="Oval 37"/>
            <p:cNvSpPr/>
            <p:nvPr/>
          </p:nvSpPr>
          <p:spPr>
            <a:xfrm>
              <a:off x="4516" y="1630"/>
              <a:ext cx="155" cy="91"/>
            </a:xfrm>
            <a:prstGeom prst="ellipse">
              <a:avLst/>
            </a:prstGeom>
            <a:solidFill>
              <a:srgbClr val="FFFFFF"/>
            </a:solidFill>
            <a:ln w="3175"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65" name="Oval 38"/>
            <p:cNvSpPr/>
            <p:nvPr/>
          </p:nvSpPr>
          <p:spPr>
            <a:xfrm>
              <a:off x="4652" y="1493"/>
              <a:ext cx="222" cy="128"/>
            </a:xfrm>
            <a:prstGeom prst="ellipse">
              <a:avLst/>
            </a:prstGeom>
            <a:solidFill>
              <a:srgbClr val="FFFFFF"/>
            </a:solidFill>
            <a:ln w="3175"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66" name="Oval 39"/>
            <p:cNvSpPr/>
            <p:nvPr/>
          </p:nvSpPr>
          <p:spPr>
            <a:xfrm>
              <a:off x="4853" y="816"/>
              <a:ext cx="751" cy="951"/>
            </a:xfrm>
            <a:prstGeom prst="ellipse">
              <a:avLst/>
            </a:prstGeom>
            <a:solidFill>
              <a:schemeClr val="folHlink"/>
            </a:solidFill>
            <a:ln w="3175" cap="flat" cmpd="sng">
              <a:solidFill>
                <a:srgbClr val="FF66FF"/>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48167" name="Line 40"/>
            <p:cNvSpPr/>
            <p:nvPr/>
          </p:nvSpPr>
          <p:spPr>
            <a:xfrm>
              <a:off x="598" y="1452"/>
              <a:ext cx="3146" cy="1"/>
            </a:xfrm>
            <a:prstGeom prst="line">
              <a:avLst/>
            </a:prstGeom>
            <a:ln w="25400" cap="flat" cmpd="sng">
              <a:solidFill>
                <a:srgbClr val="FF66FF"/>
              </a:solidFill>
              <a:prstDash val="solid"/>
              <a:headEnd type="none" w="med" len="med"/>
              <a:tailEnd type="none" w="med" len="med"/>
            </a:ln>
          </p:spPr>
        </p:sp>
        <p:sp>
          <p:nvSpPr>
            <p:cNvPr id="48168" name="未知"/>
            <p:cNvSpPr/>
            <p:nvPr/>
          </p:nvSpPr>
          <p:spPr>
            <a:xfrm>
              <a:off x="2879" y="2411"/>
              <a:ext cx="833" cy="247"/>
            </a:xfrm>
            <a:custGeom>
              <a:avLst/>
              <a:gdLst>
                <a:gd name="txL" fmla="*/ 0 w 20000"/>
                <a:gd name="txT" fmla="*/ 0 h 20000"/>
                <a:gd name="txR" fmla="*/ 20000 w 20000"/>
                <a:gd name="txB" fmla="*/ 20000 h 20000"/>
              </a:gdLst>
              <a:ahLst/>
              <a:cxnLst>
                <a:cxn ang="0">
                  <a:pos x="19987" y="74"/>
                </a:cxn>
                <a:cxn ang="0">
                  <a:pos x="19623" y="998"/>
                </a:cxn>
                <a:cxn ang="0">
                  <a:pos x="19259" y="1885"/>
                </a:cxn>
                <a:cxn ang="0">
                  <a:pos x="18706" y="2810"/>
                </a:cxn>
                <a:cxn ang="0">
                  <a:pos x="18543" y="3253"/>
                </a:cxn>
                <a:cxn ang="0">
                  <a:pos x="18166" y="3697"/>
                </a:cxn>
                <a:cxn ang="0">
                  <a:pos x="17802" y="4621"/>
                </a:cxn>
                <a:cxn ang="0">
                  <a:pos x="17261" y="5508"/>
                </a:cxn>
                <a:cxn ang="0">
                  <a:pos x="17073" y="6433"/>
                </a:cxn>
                <a:cxn ang="0">
                  <a:pos x="16721" y="7320"/>
                </a:cxn>
                <a:cxn ang="0">
                  <a:pos x="15992" y="8207"/>
                </a:cxn>
                <a:cxn ang="0">
                  <a:pos x="15628" y="8688"/>
                </a:cxn>
                <a:cxn ang="0">
                  <a:pos x="15264" y="9131"/>
                </a:cxn>
                <a:cxn ang="0">
                  <a:pos x="14899" y="9575"/>
                </a:cxn>
                <a:cxn ang="0">
                  <a:pos x="14535" y="10018"/>
                </a:cxn>
                <a:cxn ang="0">
                  <a:pos x="14183" y="10499"/>
                </a:cxn>
                <a:cxn ang="0">
                  <a:pos x="13455" y="10943"/>
                </a:cxn>
                <a:cxn ang="0">
                  <a:pos x="13078" y="11386"/>
                </a:cxn>
                <a:cxn ang="0">
                  <a:pos x="12714" y="11830"/>
                </a:cxn>
                <a:cxn ang="0">
                  <a:pos x="12538" y="12274"/>
                </a:cxn>
                <a:cxn ang="0">
                  <a:pos x="11809" y="12754"/>
                </a:cxn>
                <a:cxn ang="0">
                  <a:pos x="11633" y="13641"/>
                </a:cxn>
                <a:cxn ang="0">
                  <a:pos x="11269" y="14085"/>
                </a:cxn>
                <a:cxn ang="0">
                  <a:pos x="10892" y="14566"/>
                </a:cxn>
                <a:cxn ang="0">
                  <a:pos x="10176" y="15009"/>
                </a:cxn>
                <a:cxn ang="0">
                  <a:pos x="9812" y="15453"/>
                </a:cxn>
                <a:cxn ang="0">
                  <a:pos x="9259" y="15896"/>
                </a:cxn>
                <a:cxn ang="0">
                  <a:pos x="9095" y="16340"/>
                </a:cxn>
                <a:cxn ang="0">
                  <a:pos x="8003" y="16821"/>
                </a:cxn>
                <a:cxn ang="0">
                  <a:pos x="7626" y="17264"/>
                </a:cxn>
                <a:cxn ang="0">
                  <a:pos x="5817" y="17708"/>
                </a:cxn>
                <a:cxn ang="0">
                  <a:pos x="5452" y="18152"/>
                </a:cxn>
                <a:cxn ang="0">
                  <a:pos x="3995" y="18632"/>
                </a:cxn>
                <a:cxn ang="0">
                  <a:pos x="3266" y="19076"/>
                </a:cxn>
                <a:cxn ang="0">
                  <a:pos x="729" y="19519"/>
                </a:cxn>
                <a:cxn ang="0">
                  <a:pos x="0" y="19963"/>
                </a:cxn>
                <a:cxn ang="0">
                  <a:pos x="19221" y="0"/>
                </a:cxn>
              </a:cxnLst>
              <a:rect l="txL" t="txT" r="txR" b="txB"/>
              <a:pathLst>
                <a:path w="20000" h="20000">
                  <a:moveTo>
                    <a:pt x="19221" y="0"/>
                  </a:moveTo>
                  <a:lnTo>
                    <a:pt x="19987" y="74"/>
                  </a:lnTo>
                  <a:lnTo>
                    <a:pt x="19987" y="998"/>
                  </a:lnTo>
                  <a:lnTo>
                    <a:pt x="19623" y="998"/>
                  </a:lnTo>
                  <a:lnTo>
                    <a:pt x="19623" y="1885"/>
                  </a:lnTo>
                  <a:lnTo>
                    <a:pt x="19259" y="1885"/>
                  </a:lnTo>
                  <a:lnTo>
                    <a:pt x="19259" y="2810"/>
                  </a:lnTo>
                  <a:lnTo>
                    <a:pt x="18706" y="2810"/>
                  </a:lnTo>
                  <a:lnTo>
                    <a:pt x="18706" y="3253"/>
                  </a:lnTo>
                  <a:lnTo>
                    <a:pt x="18543" y="3253"/>
                  </a:lnTo>
                  <a:lnTo>
                    <a:pt x="18543" y="3697"/>
                  </a:lnTo>
                  <a:lnTo>
                    <a:pt x="18166" y="3697"/>
                  </a:lnTo>
                  <a:lnTo>
                    <a:pt x="18166" y="4621"/>
                  </a:lnTo>
                  <a:lnTo>
                    <a:pt x="17802" y="4621"/>
                  </a:lnTo>
                  <a:lnTo>
                    <a:pt x="17802" y="5508"/>
                  </a:lnTo>
                  <a:lnTo>
                    <a:pt x="17261" y="5508"/>
                  </a:lnTo>
                  <a:lnTo>
                    <a:pt x="17073" y="5952"/>
                  </a:lnTo>
                  <a:lnTo>
                    <a:pt x="17073" y="6433"/>
                  </a:lnTo>
                  <a:lnTo>
                    <a:pt x="16721" y="6433"/>
                  </a:lnTo>
                  <a:lnTo>
                    <a:pt x="16721" y="7320"/>
                  </a:lnTo>
                  <a:lnTo>
                    <a:pt x="15992" y="7320"/>
                  </a:lnTo>
                  <a:lnTo>
                    <a:pt x="15992" y="8207"/>
                  </a:lnTo>
                  <a:lnTo>
                    <a:pt x="15628" y="8207"/>
                  </a:lnTo>
                  <a:lnTo>
                    <a:pt x="15628" y="8688"/>
                  </a:lnTo>
                  <a:lnTo>
                    <a:pt x="15440" y="8688"/>
                  </a:lnTo>
                  <a:lnTo>
                    <a:pt x="15264" y="9131"/>
                  </a:lnTo>
                  <a:lnTo>
                    <a:pt x="14899" y="9131"/>
                  </a:lnTo>
                  <a:lnTo>
                    <a:pt x="14899" y="9575"/>
                  </a:lnTo>
                  <a:lnTo>
                    <a:pt x="14724" y="9575"/>
                  </a:lnTo>
                  <a:lnTo>
                    <a:pt x="14535" y="10018"/>
                  </a:lnTo>
                  <a:lnTo>
                    <a:pt x="14183" y="10018"/>
                  </a:lnTo>
                  <a:lnTo>
                    <a:pt x="14183" y="10499"/>
                  </a:lnTo>
                  <a:lnTo>
                    <a:pt x="13807" y="10943"/>
                  </a:lnTo>
                  <a:lnTo>
                    <a:pt x="13455" y="10943"/>
                  </a:lnTo>
                  <a:lnTo>
                    <a:pt x="13455" y="11386"/>
                  </a:lnTo>
                  <a:lnTo>
                    <a:pt x="13078" y="11386"/>
                  </a:lnTo>
                  <a:lnTo>
                    <a:pt x="13078" y="11830"/>
                  </a:lnTo>
                  <a:lnTo>
                    <a:pt x="12714" y="11830"/>
                  </a:lnTo>
                  <a:lnTo>
                    <a:pt x="12714" y="12274"/>
                  </a:lnTo>
                  <a:lnTo>
                    <a:pt x="12538" y="12274"/>
                  </a:lnTo>
                  <a:lnTo>
                    <a:pt x="12362" y="12754"/>
                  </a:lnTo>
                  <a:lnTo>
                    <a:pt x="11809" y="12754"/>
                  </a:lnTo>
                  <a:lnTo>
                    <a:pt x="11633" y="13198"/>
                  </a:lnTo>
                  <a:lnTo>
                    <a:pt x="11633" y="13641"/>
                  </a:lnTo>
                  <a:lnTo>
                    <a:pt x="11269" y="13641"/>
                  </a:lnTo>
                  <a:lnTo>
                    <a:pt x="11269" y="14085"/>
                  </a:lnTo>
                  <a:lnTo>
                    <a:pt x="10892" y="14085"/>
                  </a:lnTo>
                  <a:lnTo>
                    <a:pt x="10892" y="14566"/>
                  </a:lnTo>
                  <a:lnTo>
                    <a:pt x="10352" y="14566"/>
                  </a:lnTo>
                  <a:lnTo>
                    <a:pt x="10176" y="15009"/>
                  </a:lnTo>
                  <a:lnTo>
                    <a:pt x="9987" y="15009"/>
                  </a:lnTo>
                  <a:lnTo>
                    <a:pt x="9812" y="15453"/>
                  </a:lnTo>
                  <a:lnTo>
                    <a:pt x="9259" y="15453"/>
                  </a:lnTo>
                  <a:lnTo>
                    <a:pt x="9259" y="15896"/>
                  </a:lnTo>
                  <a:lnTo>
                    <a:pt x="9095" y="15896"/>
                  </a:lnTo>
                  <a:lnTo>
                    <a:pt x="9095" y="16340"/>
                  </a:lnTo>
                  <a:lnTo>
                    <a:pt x="8003" y="16340"/>
                  </a:lnTo>
                  <a:lnTo>
                    <a:pt x="8003" y="16821"/>
                  </a:lnTo>
                  <a:lnTo>
                    <a:pt x="7626" y="16821"/>
                  </a:lnTo>
                  <a:lnTo>
                    <a:pt x="7626" y="17264"/>
                  </a:lnTo>
                  <a:lnTo>
                    <a:pt x="5817" y="17264"/>
                  </a:lnTo>
                  <a:lnTo>
                    <a:pt x="5817" y="17708"/>
                  </a:lnTo>
                  <a:lnTo>
                    <a:pt x="5452" y="17708"/>
                  </a:lnTo>
                  <a:lnTo>
                    <a:pt x="5452" y="18152"/>
                  </a:lnTo>
                  <a:lnTo>
                    <a:pt x="3995" y="18152"/>
                  </a:lnTo>
                  <a:lnTo>
                    <a:pt x="3995" y="18632"/>
                  </a:lnTo>
                  <a:lnTo>
                    <a:pt x="3455" y="18632"/>
                  </a:lnTo>
                  <a:lnTo>
                    <a:pt x="3266" y="19076"/>
                  </a:lnTo>
                  <a:lnTo>
                    <a:pt x="729" y="19076"/>
                  </a:lnTo>
                  <a:lnTo>
                    <a:pt x="729" y="19519"/>
                  </a:lnTo>
                  <a:lnTo>
                    <a:pt x="188" y="19519"/>
                  </a:lnTo>
                  <a:lnTo>
                    <a:pt x="0" y="19963"/>
                  </a:lnTo>
                  <a:lnTo>
                    <a:pt x="0" y="19076"/>
                  </a:lnTo>
                  <a:lnTo>
                    <a:pt x="19221"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69" name="未知"/>
            <p:cNvSpPr/>
            <p:nvPr/>
          </p:nvSpPr>
          <p:spPr>
            <a:xfrm>
              <a:off x="2977" y="355"/>
              <a:ext cx="1312" cy="831"/>
            </a:xfrm>
            <a:custGeom>
              <a:avLst/>
              <a:gdLst>
                <a:gd name="txL" fmla="*/ 0 w 20000"/>
                <a:gd name="txT" fmla="*/ 0 h 20000"/>
                <a:gd name="txR" fmla="*/ 20000 w 20000"/>
                <a:gd name="txB" fmla="*/ 20000 h 20000"/>
              </a:gdLst>
              <a:ahLst/>
              <a:cxnLst>
                <a:cxn ang="0">
                  <a:pos x="0" y="198"/>
                </a:cxn>
                <a:cxn ang="0">
                  <a:pos x="383" y="363"/>
                </a:cxn>
                <a:cxn ang="0">
                  <a:pos x="1642" y="528"/>
                </a:cxn>
                <a:cxn ang="0">
                  <a:pos x="2152" y="858"/>
                </a:cxn>
                <a:cxn ang="0">
                  <a:pos x="2654" y="1187"/>
                </a:cxn>
                <a:cxn ang="0">
                  <a:pos x="3165" y="1517"/>
                </a:cxn>
                <a:cxn ang="0">
                  <a:pos x="3667" y="1847"/>
                </a:cxn>
                <a:cxn ang="0">
                  <a:pos x="4552" y="2507"/>
                </a:cxn>
                <a:cxn ang="0">
                  <a:pos x="5317" y="3167"/>
                </a:cxn>
                <a:cxn ang="0">
                  <a:pos x="6074" y="3826"/>
                </a:cxn>
                <a:cxn ang="0">
                  <a:pos x="6329" y="4156"/>
                </a:cxn>
                <a:cxn ang="0">
                  <a:pos x="6576" y="4321"/>
                </a:cxn>
                <a:cxn ang="0">
                  <a:pos x="6831" y="4651"/>
                </a:cxn>
                <a:cxn ang="0">
                  <a:pos x="7086" y="4981"/>
                </a:cxn>
                <a:cxn ang="0">
                  <a:pos x="7844" y="5805"/>
                </a:cxn>
                <a:cxn ang="0">
                  <a:pos x="8226" y="6135"/>
                </a:cxn>
                <a:cxn ang="0">
                  <a:pos x="8601" y="6465"/>
                </a:cxn>
                <a:cxn ang="0">
                  <a:pos x="8856" y="6795"/>
                </a:cxn>
                <a:cxn ang="0">
                  <a:pos x="9111" y="7290"/>
                </a:cxn>
                <a:cxn ang="0">
                  <a:pos x="9868" y="8114"/>
                </a:cxn>
                <a:cxn ang="0">
                  <a:pos x="10124" y="8444"/>
                </a:cxn>
                <a:cxn ang="0">
                  <a:pos x="10379" y="8774"/>
                </a:cxn>
                <a:cxn ang="0">
                  <a:pos x="10626" y="9104"/>
                </a:cxn>
                <a:cxn ang="0">
                  <a:pos x="11136" y="9599"/>
                </a:cxn>
                <a:cxn ang="0">
                  <a:pos x="11638" y="10423"/>
                </a:cxn>
                <a:cxn ang="0">
                  <a:pos x="11893" y="10753"/>
                </a:cxn>
                <a:cxn ang="0">
                  <a:pos x="12148" y="11413"/>
                </a:cxn>
                <a:cxn ang="0">
                  <a:pos x="12650" y="12073"/>
                </a:cxn>
                <a:cxn ang="0">
                  <a:pos x="13033" y="12402"/>
                </a:cxn>
                <a:cxn ang="0">
                  <a:pos x="13288" y="12732"/>
                </a:cxn>
                <a:cxn ang="0">
                  <a:pos x="13416" y="13227"/>
                </a:cxn>
                <a:cxn ang="0">
                  <a:pos x="13663" y="13557"/>
                </a:cxn>
                <a:cxn ang="0">
                  <a:pos x="14428" y="14382"/>
                </a:cxn>
                <a:cxn ang="0">
                  <a:pos x="14675" y="14711"/>
                </a:cxn>
                <a:cxn ang="0">
                  <a:pos x="14930" y="14876"/>
                </a:cxn>
                <a:cxn ang="0">
                  <a:pos x="15185" y="15041"/>
                </a:cxn>
                <a:cxn ang="0">
                  <a:pos x="15313" y="15371"/>
                </a:cxn>
                <a:cxn ang="0">
                  <a:pos x="15688" y="15701"/>
                </a:cxn>
                <a:cxn ang="0">
                  <a:pos x="15943" y="16031"/>
                </a:cxn>
                <a:cxn ang="0">
                  <a:pos x="16198" y="16526"/>
                </a:cxn>
                <a:cxn ang="0">
                  <a:pos x="16572" y="16690"/>
                </a:cxn>
                <a:cxn ang="0">
                  <a:pos x="16955" y="17020"/>
                </a:cxn>
                <a:cxn ang="0">
                  <a:pos x="17083" y="17350"/>
                </a:cxn>
                <a:cxn ang="0">
                  <a:pos x="17210" y="17515"/>
                </a:cxn>
                <a:cxn ang="0">
                  <a:pos x="17457" y="17680"/>
                </a:cxn>
                <a:cxn ang="0">
                  <a:pos x="17712" y="18010"/>
                </a:cxn>
                <a:cxn ang="0">
                  <a:pos x="17967" y="18175"/>
                </a:cxn>
                <a:cxn ang="0">
                  <a:pos x="18222" y="18340"/>
                </a:cxn>
                <a:cxn ang="0">
                  <a:pos x="18470" y="18505"/>
                </a:cxn>
                <a:cxn ang="0">
                  <a:pos x="18725" y="18670"/>
                </a:cxn>
                <a:cxn ang="0">
                  <a:pos x="18852" y="18835"/>
                </a:cxn>
                <a:cxn ang="0">
                  <a:pos x="18980" y="19164"/>
                </a:cxn>
                <a:cxn ang="0">
                  <a:pos x="19235" y="19329"/>
                </a:cxn>
                <a:cxn ang="0">
                  <a:pos x="19482" y="19494"/>
                </a:cxn>
                <a:cxn ang="0">
                  <a:pos x="19737" y="19659"/>
                </a:cxn>
                <a:cxn ang="0">
                  <a:pos x="19992" y="19989"/>
                </a:cxn>
              </a:cxnLst>
              <a:rect l="txL" t="txT" r="txR" b="txB"/>
              <a:pathLst>
                <a:path w="20000" h="20000">
                  <a:moveTo>
                    <a:pt x="8" y="0"/>
                  </a:moveTo>
                  <a:lnTo>
                    <a:pt x="0" y="198"/>
                  </a:lnTo>
                  <a:lnTo>
                    <a:pt x="128" y="198"/>
                  </a:lnTo>
                  <a:lnTo>
                    <a:pt x="383" y="363"/>
                  </a:lnTo>
                  <a:lnTo>
                    <a:pt x="1395" y="528"/>
                  </a:lnTo>
                  <a:lnTo>
                    <a:pt x="1642" y="528"/>
                  </a:lnTo>
                  <a:lnTo>
                    <a:pt x="1897" y="858"/>
                  </a:lnTo>
                  <a:lnTo>
                    <a:pt x="2152" y="858"/>
                  </a:lnTo>
                  <a:lnTo>
                    <a:pt x="2407" y="1187"/>
                  </a:lnTo>
                  <a:lnTo>
                    <a:pt x="2654" y="1187"/>
                  </a:lnTo>
                  <a:lnTo>
                    <a:pt x="2910" y="1517"/>
                  </a:lnTo>
                  <a:lnTo>
                    <a:pt x="3165" y="1517"/>
                  </a:lnTo>
                  <a:lnTo>
                    <a:pt x="3420" y="1847"/>
                  </a:lnTo>
                  <a:lnTo>
                    <a:pt x="3667" y="1847"/>
                  </a:lnTo>
                  <a:lnTo>
                    <a:pt x="3794" y="2177"/>
                  </a:lnTo>
                  <a:lnTo>
                    <a:pt x="4552" y="2507"/>
                  </a:lnTo>
                  <a:lnTo>
                    <a:pt x="4807" y="2837"/>
                  </a:lnTo>
                  <a:lnTo>
                    <a:pt x="5317" y="3167"/>
                  </a:lnTo>
                  <a:lnTo>
                    <a:pt x="5564" y="3496"/>
                  </a:lnTo>
                  <a:lnTo>
                    <a:pt x="6074" y="3826"/>
                  </a:lnTo>
                  <a:lnTo>
                    <a:pt x="6074" y="3991"/>
                  </a:lnTo>
                  <a:lnTo>
                    <a:pt x="6329" y="4156"/>
                  </a:lnTo>
                  <a:lnTo>
                    <a:pt x="6457" y="4156"/>
                  </a:lnTo>
                  <a:lnTo>
                    <a:pt x="6576" y="4321"/>
                  </a:lnTo>
                  <a:lnTo>
                    <a:pt x="6831" y="4486"/>
                  </a:lnTo>
                  <a:lnTo>
                    <a:pt x="6831" y="4651"/>
                  </a:lnTo>
                  <a:lnTo>
                    <a:pt x="7086" y="4816"/>
                  </a:lnTo>
                  <a:lnTo>
                    <a:pt x="7086" y="4981"/>
                  </a:lnTo>
                  <a:lnTo>
                    <a:pt x="7342" y="5146"/>
                  </a:lnTo>
                  <a:lnTo>
                    <a:pt x="7844" y="5805"/>
                  </a:lnTo>
                  <a:lnTo>
                    <a:pt x="8099" y="5805"/>
                  </a:lnTo>
                  <a:lnTo>
                    <a:pt x="8226" y="6135"/>
                  </a:lnTo>
                  <a:lnTo>
                    <a:pt x="8354" y="6300"/>
                  </a:lnTo>
                  <a:lnTo>
                    <a:pt x="8601" y="6465"/>
                  </a:lnTo>
                  <a:lnTo>
                    <a:pt x="8601" y="6630"/>
                  </a:lnTo>
                  <a:lnTo>
                    <a:pt x="8856" y="6795"/>
                  </a:lnTo>
                  <a:lnTo>
                    <a:pt x="9111" y="7125"/>
                  </a:lnTo>
                  <a:lnTo>
                    <a:pt x="9111" y="7290"/>
                  </a:lnTo>
                  <a:lnTo>
                    <a:pt x="9366" y="7455"/>
                  </a:lnTo>
                  <a:lnTo>
                    <a:pt x="9868" y="8114"/>
                  </a:lnTo>
                  <a:lnTo>
                    <a:pt x="9868" y="8279"/>
                  </a:lnTo>
                  <a:lnTo>
                    <a:pt x="10124" y="8444"/>
                  </a:lnTo>
                  <a:lnTo>
                    <a:pt x="10124" y="8609"/>
                  </a:lnTo>
                  <a:lnTo>
                    <a:pt x="10379" y="8774"/>
                  </a:lnTo>
                  <a:lnTo>
                    <a:pt x="10498" y="8774"/>
                  </a:lnTo>
                  <a:lnTo>
                    <a:pt x="10626" y="9104"/>
                  </a:lnTo>
                  <a:lnTo>
                    <a:pt x="10881" y="9434"/>
                  </a:lnTo>
                  <a:lnTo>
                    <a:pt x="11136" y="9599"/>
                  </a:lnTo>
                  <a:lnTo>
                    <a:pt x="11136" y="9764"/>
                  </a:lnTo>
                  <a:lnTo>
                    <a:pt x="11638" y="10423"/>
                  </a:lnTo>
                  <a:lnTo>
                    <a:pt x="11766" y="10753"/>
                  </a:lnTo>
                  <a:lnTo>
                    <a:pt x="11893" y="10753"/>
                  </a:lnTo>
                  <a:lnTo>
                    <a:pt x="12148" y="11083"/>
                  </a:lnTo>
                  <a:lnTo>
                    <a:pt x="12148" y="11413"/>
                  </a:lnTo>
                  <a:lnTo>
                    <a:pt x="12403" y="11413"/>
                  </a:lnTo>
                  <a:lnTo>
                    <a:pt x="12650" y="12073"/>
                  </a:lnTo>
                  <a:lnTo>
                    <a:pt x="12906" y="12237"/>
                  </a:lnTo>
                  <a:lnTo>
                    <a:pt x="13033" y="12402"/>
                  </a:lnTo>
                  <a:lnTo>
                    <a:pt x="13161" y="12732"/>
                  </a:lnTo>
                  <a:lnTo>
                    <a:pt x="13288" y="12732"/>
                  </a:lnTo>
                  <a:lnTo>
                    <a:pt x="13416" y="13062"/>
                  </a:lnTo>
                  <a:lnTo>
                    <a:pt x="13416" y="13227"/>
                  </a:lnTo>
                  <a:lnTo>
                    <a:pt x="13663" y="13392"/>
                  </a:lnTo>
                  <a:lnTo>
                    <a:pt x="13663" y="13557"/>
                  </a:lnTo>
                  <a:lnTo>
                    <a:pt x="13918" y="13722"/>
                  </a:lnTo>
                  <a:lnTo>
                    <a:pt x="14428" y="14382"/>
                  </a:lnTo>
                  <a:lnTo>
                    <a:pt x="14675" y="14546"/>
                  </a:lnTo>
                  <a:lnTo>
                    <a:pt x="14675" y="14711"/>
                  </a:lnTo>
                  <a:lnTo>
                    <a:pt x="14803" y="14711"/>
                  </a:lnTo>
                  <a:lnTo>
                    <a:pt x="14930" y="14876"/>
                  </a:lnTo>
                  <a:lnTo>
                    <a:pt x="14930" y="15041"/>
                  </a:lnTo>
                  <a:lnTo>
                    <a:pt x="15185" y="15041"/>
                  </a:lnTo>
                  <a:lnTo>
                    <a:pt x="15185" y="15371"/>
                  </a:lnTo>
                  <a:lnTo>
                    <a:pt x="15313" y="15371"/>
                  </a:lnTo>
                  <a:lnTo>
                    <a:pt x="15440" y="15536"/>
                  </a:lnTo>
                  <a:lnTo>
                    <a:pt x="15688" y="15701"/>
                  </a:lnTo>
                  <a:lnTo>
                    <a:pt x="15688" y="16031"/>
                  </a:lnTo>
                  <a:lnTo>
                    <a:pt x="15943" y="16031"/>
                  </a:lnTo>
                  <a:lnTo>
                    <a:pt x="16198" y="16361"/>
                  </a:lnTo>
                  <a:lnTo>
                    <a:pt x="16198" y="16526"/>
                  </a:lnTo>
                  <a:lnTo>
                    <a:pt x="16445" y="16690"/>
                  </a:lnTo>
                  <a:lnTo>
                    <a:pt x="16572" y="16690"/>
                  </a:lnTo>
                  <a:lnTo>
                    <a:pt x="16700" y="16855"/>
                  </a:lnTo>
                  <a:lnTo>
                    <a:pt x="16955" y="17020"/>
                  </a:lnTo>
                  <a:lnTo>
                    <a:pt x="16955" y="17185"/>
                  </a:lnTo>
                  <a:lnTo>
                    <a:pt x="17083" y="17350"/>
                  </a:lnTo>
                  <a:lnTo>
                    <a:pt x="17210" y="17350"/>
                  </a:lnTo>
                  <a:lnTo>
                    <a:pt x="17210" y="17515"/>
                  </a:lnTo>
                  <a:lnTo>
                    <a:pt x="17338" y="17515"/>
                  </a:lnTo>
                  <a:lnTo>
                    <a:pt x="17457" y="17680"/>
                  </a:lnTo>
                  <a:lnTo>
                    <a:pt x="17585" y="17680"/>
                  </a:lnTo>
                  <a:lnTo>
                    <a:pt x="17712" y="18010"/>
                  </a:lnTo>
                  <a:lnTo>
                    <a:pt x="17967" y="18010"/>
                  </a:lnTo>
                  <a:lnTo>
                    <a:pt x="17967" y="18175"/>
                  </a:lnTo>
                  <a:lnTo>
                    <a:pt x="18095" y="18175"/>
                  </a:lnTo>
                  <a:lnTo>
                    <a:pt x="18222" y="18340"/>
                  </a:lnTo>
                  <a:lnTo>
                    <a:pt x="18350" y="18340"/>
                  </a:lnTo>
                  <a:lnTo>
                    <a:pt x="18470" y="18505"/>
                  </a:lnTo>
                  <a:lnTo>
                    <a:pt x="18470" y="18670"/>
                  </a:lnTo>
                  <a:lnTo>
                    <a:pt x="18725" y="18670"/>
                  </a:lnTo>
                  <a:lnTo>
                    <a:pt x="18725" y="18835"/>
                  </a:lnTo>
                  <a:lnTo>
                    <a:pt x="18852" y="18835"/>
                  </a:lnTo>
                  <a:lnTo>
                    <a:pt x="18980" y="18999"/>
                  </a:lnTo>
                  <a:lnTo>
                    <a:pt x="18980" y="19164"/>
                  </a:lnTo>
                  <a:lnTo>
                    <a:pt x="19107" y="19164"/>
                  </a:lnTo>
                  <a:lnTo>
                    <a:pt x="19235" y="19329"/>
                  </a:lnTo>
                  <a:lnTo>
                    <a:pt x="19482" y="19329"/>
                  </a:lnTo>
                  <a:lnTo>
                    <a:pt x="19482" y="19494"/>
                  </a:lnTo>
                  <a:lnTo>
                    <a:pt x="19737" y="19494"/>
                  </a:lnTo>
                  <a:lnTo>
                    <a:pt x="19737" y="19659"/>
                  </a:lnTo>
                  <a:lnTo>
                    <a:pt x="19864" y="19659"/>
                  </a:lnTo>
                  <a:lnTo>
                    <a:pt x="19992" y="19989"/>
                  </a:lnTo>
                  <a:lnTo>
                    <a:pt x="8"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70" name="未知"/>
            <p:cNvSpPr/>
            <p:nvPr/>
          </p:nvSpPr>
          <p:spPr>
            <a:xfrm>
              <a:off x="1777" y="2646"/>
              <a:ext cx="1179" cy="41"/>
            </a:xfrm>
            <a:custGeom>
              <a:avLst/>
              <a:gdLst>
                <a:gd name="txL" fmla="*/ 0 w 20000"/>
                <a:gd name="txT" fmla="*/ 0 h 20000"/>
                <a:gd name="txR" fmla="*/ 20000 w 20000"/>
                <a:gd name="txB" fmla="*/ 20000 h 20000"/>
              </a:gdLst>
              <a:ahLst/>
              <a:cxnLst>
                <a:cxn ang="0">
                  <a:pos x="106" y="5934"/>
                </a:cxn>
                <a:cxn ang="0">
                  <a:pos x="0" y="0"/>
                </a:cxn>
                <a:cxn ang="0">
                  <a:pos x="3663" y="0"/>
                </a:cxn>
                <a:cxn ang="0">
                  <a:pos x="3663" y="6593"/>
                </a:cxn>
                <a:cxn ang="0">
                  <a:pos x="11264" y="6593"/>
                </a:cxn>
                <a:cxn ang="0">
                  <a:pos x="11548" y="13187"/>
                </a:cxn>
                <a:cxn ang="0">
                  <a:pos x="11823" y="13187"/>
                </a:cxn>
                <a:cxn ang="0">
                  <a:pos x="12106" y="19780"/>
                </a:cxn>
                <a:cxn ang="0">
                  <a:pos x="13800" y="19780"/>
                </a:cxn>
                <a:cxn ang="0">
                  <a:pos x="13800" y="13187"/>
                </a:cxn>
                <a:cxn ang="0">
                  <a:pos x="14643" y="13187"/>
                </a:cxn>
                <a:cxn ang="0">
                  <a:pos x="14927" y="6593"/>
                </a:cxn>
                <a:cxn ang="0">
                  <a:pos x="19991" y="6593"/>
                </a:cxn>
                <a:cxn ang="0">
                  <a:pos x="106" y="5934"/>
                </a:cxn>
              </a:cxnLst>
              <a:rect l="txL" t="txT" r="txR" b="txB"/>
              <a:pathLst>
                <a:path w="20000" h="20000">
                  <a:moveTo>
                    <a:pt x="106" y="5934"/>
                  </a:moveTo>
                  <a:lnTo>
                    <a:pt x="0" y="0"/>
                  </a:lnTo>
                  <a:lnTo>
                    <a:pt x="3663" y="0"/>
                  </a:lnTo>
                  <a:lnTo>
                    <a:pt x="3663" y="6593"/>
                  </a:lnTo>
                  <a:lnTo>
                    <a:pt x="11264" y="6593"/>
                  </a:lnTo>
                  <a:lnTo>
                    <a:pt x="11548" y="13187"/>
                  </a:lnTo>
                  <a:lnTo>
                    <a:pt x="11823" y="13187"/>
                  </a:lnTo>
                  <a:lnTo>
                    <a:pt x="12106" y="19780"/>
                  </a:lnTo>
                  <a:lnTo>
                    <a:pt x="13800" y="19780"/>
                  </a:lnTo>
                  <a:lnTo>
                    <a:pt x="13800" y="13187"/>
                  </a:lnTo>
                  <a:lnTo>
                    <a:pt x="14643" y="13187"/>
                  </a:lnTo>
                  <a:lnTo>
                    <a:pt x="14927" y="6593"/>
                  </a:lnTo>
                  <a:lnTo>
                    <a:pt x="19991" y="6593"/>
                  </a:lnTo>
                  <a:lnTo>
                    <a:pt x="106" y="5934"/>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71" name="未知"/>
            <p:cNvSpPr/>
            <p:nvPr/>
          </p:nvSpPr>
          <p:spPr>
            <a:xfrm>
              <a:off x="1013" y="2658"/>
              <a:ext cx="936" cy="255"/>
            </a:xfrm>
            <a:custGeom>
              <a:avLst/>
              <a:gdLst>
                <a:gd name="txL" fmla="*/ 0 w 20000"/>
                <a:gd name="txT" fmla="*/ 0 h 20000"/>
                <a:gd name="txR" fmla="*/ 20000 w 20000"/>
                <a:gd name="txB" fmla="*/ 20000 h 20000"/>
              </a:gdLst>
              <a:ahLst/>
              <a:cxnLst>
                <a:cxn ang="0">
                  <a:pos x="19989" y="0"/>
                </a:cxn>
                <a:cxn ang="0">
                  <a:pos x="19855" y="107"/>
                </a:cxn>
                <a:cxn ang="0">
                  <a:pos x="19508" y="644"/>
                </a:cxn>
                <a:cxn ang="0">
                  <a:pos x="19508" y="1717"/>
                </a:cxn>
                <a:cxn ang="0">
                  <a:pos x="19151" y="1717"/>
                </a:cxn>
                <a:cxn ang="0">
                  <a:pos x="19151" y="2791"/>
                </a:cxn>
                <a:cxn ang="0">
                  <a:pos x="18972" y="2791"/>
                </a:cxn>
                <a:cxn ang="0">
                  <a:pos x="18793" y="3864"/>
                </a:cxn>
                <a:cxn ang="0">
                  <a:pos x="18436" y="4401"/>
                </a:cxn>
                <a:cxn ang="0">
                  <a:pos x="18436" y="4937"/>
                </a:cxn>
                <a:cxn ang="0">
                  <a:pos x="18089" y="6011"/>
                </a:cxn>
                <a:cxn ang="0">
                  <a:pos x="17732" y="6011"/>
                </a:cxn>
                <a:cxn ang="0">
                  <a:pos x="16670" y="9231"/>
                </a:cxn>
                <a:cxn ang="0">
                  <a:pos x="16313" y="9767"/>
                </a:cxn>
                <a:cxn ang="0">
                  <a:pos x="16313" y="10304"/>
                </a:cxn>
                <a:cxn ang="0">
                  <a:pos x="15598" y="11377"/>
                </a:cxn>
                <a:cxn ang="0">
                  <a:pos x="15251" y="11377"/>
                </a:cxn>
                <a:cxn ang="0">
                  <a:pos x="14536" y="13524"/>
                </a:cxn>
                <a:cxn ang="0">
                  <a:pos x="14190" y="13524"/>
                </a:cxn>
                <a:cxn ang="0">
                  <a:pos x="14190" y="14061"/>
                </a:cxn>
                <a:cxn ang="0">
                  <a:pos x="13832" y="14597"/>
                </a:cxn>
                <a:cxn ang="0">
                  <a:pos x="13475" y="14597"/>
                </a:cxn>
                <a:cxn ang="0">
                  <a:pos x="12056" y="15671"/>
                </a:cxn>
                <a:cxn ang="0">
                  <a:pos x="10637" y="15671"/>
                </a:cxn>
                <a:cxn ang="0">
                  <a:pos x="10279" y="16744"/>
                </a:cxn>
                <a:cxn ang="0">
                  <a:pos x="9933" y="16744"/>
                </a:cxn>
                <a:cxn ang="0">
                  <a:pos x="9218" y="17818"/>
                </a:cxn>
                <a:cxn ang="0">
                  <a:pos x="8514" y="17818"/>
                </a:cxn>
                <a:cxn ang="0">
                  <a:pos x="8156" y="18891"/>
                </a:cxn>
                <a:cxn ang="0">
                  <a:pos x="6201" y="18891"/>
                </a:cxn>
                <a:cxn ang="0">
                  <a:pos x="5140" y="19428"/>
                </a:cxn>
                <a:cxn ang="0">
                  <a:pos x="4782" y="19964"/>
                </a:cxn>
                <a:cxn ang="0">
                  <a:pos x="704" y="19964"/>
                </a:cxn>
                <a:cxn ang="0">
                  <a:pos x="704" y="18891"/>
                </a:cxn>
                <a:cxn ang="0">
                  <a:pos x="358" y="18891"/>
                </a:cxn>
                <a:cxn ang="0">
                  <a:pos x="358" y="17818"/>
                </a:cxn>
                <a:cxn ang="0">
                  <a:pos x="0" y="17818"/>
                </a:cxn>
                <a:cxn ang="0">
                  <a:pos x="0" y="12451"/>
                </a:cxn>
                <a:cxn ang="0">
                  <a:pos x="19989" y="0"/>
                </a:cxn>
              </a:cxnLst>
              <a:rect l="txL" t="txT" r="txR" b="txB"/>
              <a:pathLst>
                <a:path w="20000" h="20000">
                  <a:moveTo>
                    <a:pt x="19989" y="0"/>
                  </a:moveTo>
                  <a:lnTo>
                    <a:pt x="19855" y="107"/>
                  </a:lnTo>
                  <a:lnTo>
                    <a:pt x="19508" y="644"/>
                  </a:lnTo>
                  <a:lnTo>
                    <a:pt x="19508" y="1717"/>
                  </a:lnTo>
                  <a:lnTo>
                    <a:pt x="19151" y="1717"/>
                  </a:lnTo>
                  <a:lnTo>
                    <a:pt x="19151" y="2791"/>
                  </a:lnTo>
                  <a:lnTo>
                    <a:pt x="18972" y="2791"/>
                  </a:lnTo>
                  <a:lnTo>
                    <a:pt x="18793" y="3864"/>
                  </a:lnTo>
                  <a:lnTo>
                    <a:pt x="18436" y="4401"/>
                  </a:lnTo>
                  <a:lnTo>
                    <a:pt x="18436" y="4937"/>
                  </a:lnTo>
                  <a:lnTo>
                    <a:pt x="18089" y="6011"/>
                  </a:lnTo>
                  <a:lnTo>
                    <a:pt x="17732" y="6011"/>
                  </a:lnTo>
                  <a:lnTo>
                    <a:pt x="16670" y="9231"/>
                  </a:lnTo>
                  <a:lnTo>
                    <a:pt x="16313" y="9767"/>
                  </a:lnTo>
                  <a:lnTo>
                    <a:pt x="16313" y="10304"/>
                  </a:lnTo>
                  <a:lnTo>
                    <a:pt x="15598" y="11377"/>
                  </a:lnTo>
                  <a:lnTo>
                    <a:pt x="15251" y="11377"/>
                  </a:lnTo>
                  <a:lnTo>
                    <a:pt x="14536" y="13524"/>
                  </a:lnTo>
                  <a:lnTo>
                    <a:pt x="14190" y="13524"/>
                  </a:lnTo>
                  <a:lnTo>
                    <a:pt x="14190" y="14061"/>
                  </a:lnTo>
                  <a:lnTo>
                    <a:pt x="13832" y="14597"/>
                  </a:lnTo>
                  <a:lnTo>
                    <a:pt x="13475" y="14597"/>
                  </a:lnTo>
                  <a:lnTo>
                    <a:pt x="12056" y="15671"/>
                  </a:lnTo>
                  <a:lnTo>
                    <a:pt x="10637" y="15671"/>
                  </a:lnTo>
                  <a:lnTo>
                    <a:pt x="10279" y="16744"/>
                  </a:lnTo>
                  <a:lnTo>
                    <a:pt x="9933" y="16744"/>
                  </a:lnTo>
                  <a:lnTo>
                    <a:pt x="9218" y="17818"/>
                  </a:lnTo>
                  <a:lnTo>
                    <a:pt x="8514" y="17818"/>
                  </a:lnTo>
                  <a:lnTo>
                    <a:pt x="8156" y="18891"/>
                  </a:lnTo>
                  <a:lnTo>
                    <a:pt x="6201" y="18891"/>
                  </a:lnTo>
                  <a:lnTo>
                    <a:pt x="5140" y="19428"/>
                  </a:lnTo>
                  <a:lnTo>
                    <a:pt x="4782" y="19964"/>
                  </a:lnTo>
                  <a:lnTo>
                    <a:pt x="704" y="19964"/>
                  </a:lnTo>
                  <a:lnTo>
                    <a:pt x="704" y="18891"/>
                  </a:lnTo>
                  <a:lnTo>
                    <a:pt x="358" y="18891"/>
                  </a:lnTo>
                  <a:lnTo>
                    <a:pt x="358" y="17818"/>
                  </a:lnTo>
                  <a:lnTo>
                    <a:pt x="0" y="17818"/>
                  </a:lnTo>
                  <a:lnTo>
                    <a:pt x="0" y="12451"/>
                  </a:lnTo>
                  <a:lnTo>
                    <a:pt x="19989" y="0"/>
                  </a:lnTo>
                  <a:close/>
                </a:path>
              </a:pathLst>
            </a:custGeom>
            <a:solidFill>
              <a:srgbClr val="FFFFFF"/>
            </a:solidFill>
            <a:ln w="3175" cap="flat" cmpd="sng">
              <a:solidFill>
                <a:srgbClr val="FF66FF"/>
              </a:solidFill>
              <a:prstDash val="solid"/>
              <a:round/>
              <a:headEnd type="none" w="med" len="med"/>
              <a:tailEnd type="none" w="med" len="med"/>
            </a:ln>
          </p:spPr>
          <p:txBody>
            <a:bodyPr/>
            <a:p>
              <a:endParaRPr lang="zh-CN" altLang="en-US" dirty="0">
                <a:latin typeface="黑体" panose="02010609060101010101" pitchFamily="49" charset="-122"/>
              </a:endParaRPr>
            </a:p>
          </p:txBody>
        </p:sp>
        <p:sp>
          <p:nvSpPr>
            <p:cNvPr id="48172" name="Line 45"/>
            <p:cNvSpPr/>
            <p:nvPr/>
          </p:nvSpPr>
          <p:spPr>
            <a:xfrm flipV="1">
              <a:off x="919" y="1405"/>
              <a:ext cx="3299" cy="45"/>
            </a:xfrm>
            <a:prstGeom prst="line">
              <a:avLst/>
            </a:prstGeom>
            <a:ln w="76200" cap="flat" cmpd="sng">
              <a:solidFill>
                <a:schemeClr val="tx1"/>
              </a:solidFill>
              <a:prstDash val="solid"/>
              <a:headEnd type="none" w="med" len="med"/>
              <a:tailEnd type="triangle" w="med" len="med"/>
            </a:ln>
          </p:spPr>
        </p:sp>
        <p:sp>
          <p:nvSpPr>
            <p:cNvPr id="48173" name="Rectangle 46"/>
            <p:cNvSpPr/>
            <p:nvPr/>
          </p:nvSpPr>
          <p:spPr>
            <a:xfrm>
              <a:off x="4936" y="1133"/>
              <a:ext cx="499" cy="318"/>
            </a:xfrm>
            <a:prstGeom prst="rect">
              <a:avLst/>
            </a:prstGeom>
            <a:noFill/>
            <a:ln w="9525">
              <a:noFill/>
            </a:ln>
          </p:spPr>
          <p:txBody>
            <a:bodyPr wrap="none" anchor="ctr" anchorCtr="0"/>
            <a:p>
              <a:r>
                <a:rPr lang="en-US" altLang="zh-CN" sz="4000" dirty="0">
                  <a:latin typeface="Arial" panose="020B0604020202020204" pitchFamily="34" charset="0"/>
                </a:rPr>
                <a:t>FIR</a:t>
              </a:r>
              <a:endParaRPr lang="en-US" altLang="zh-CN" sz="4000" dirty="0">
                <a:latin typeface="Arial" panose="020B0604020202020204" pitchFamily="34" charset="0"/>
              </a:endParaRPr>
            </a:p>
          </p:txBody>
        </p:sp>
        <p:sp>
          <p:nvSpPr>
            <p:cNvPr id="48174" name="Line 47"/>
            <p:cNvSpPr/>
            <p:nvPr/>
          </p:nvSpPr>
          <p:spPr>
            <a:xfrm>
              <a:off x="3319" y="1450"/>
              <a:ext cx="0" cy="0"/>
            </a:xfrm>
            <a:prstGeom prst="line">
              <a:avLst/>
            </a:prstGeom>
            <a:ln w="9525" cap="flat" cmpd="sng">
              <a:solidFill>
                <a:schemeClr val="tx1"/>
              </a:solidFill>
              <a:prstDash val="solid"/>
              <a:headEnd type="none" w="med" len="med"/>
              <a:tailEnd type="none" w="med" len="med"/>
            </a:ln>
          </p:spPr>
        </p:sp>
        <p:sp>
          <p:nvSpPr>
            <p:cNvPr id="48175" name="Line 48"/>
            <p:cNvSpPr/>
            <p:nvPr/>
          </p:nvSpPr>
          <p:spPr>
            <a:xfrm>
              <a:off x="1645" y="770"/>
              <a:ext cx="544" cy="635"/>
            </a:xfrm>
            <a:prstGeom prst="line">
              <a:avLst/>
            </a:prstGeom>
            <a:ln w="28575" cap="flat" cmpd="sng">
              <a:solidFill>
                <a:schemeClr val="tx1"/>
              </a:solidFill>
              <a:prstDash val="solid"/>
              <a:headEnd type="none" w="med" len="med"/>
              <a:tailEnd type="none" w="med" len="med"/>
            </a:ln>
          </p:spPr>
        </p:sp>
        <p:sp>
          <p:nvSpPr>
            <p:cNvPr id="48176" name="Line 49"/>
            <p:cNvSpPr/>
            <p:nvPr/>
          </p:nvSpPr>
          <p:spPr>
            <a:xfrm flipH="1">
              <a:off x="2079" y="1404"/>
              <a:ext cx="351" cy="499"/>
            </a:xfrm>
            <a:prstGeom prst="line">
              <a:avLst/>
            </a:prstGeom>
            <a:ln w="28575" cap="flat" cmpd="sng">
              <a:solidFill>
                <a:schemeClr val="tx1"/>
              </a:solidFill>
              <a:prstDash val="solid"/>
              <a:headEnd type="none" w="med" len="med"/>
              <a:tailEnd type="none" w="med" len="med"/>
            </a:ln>
          </p:spPr>
        </p:sp>
        <p:sp>
          <p:nvSpPr>
            <p:cNvPr id="48177" name="Line 50"/>
            <p:cNvSpPr/>
            <p:nvPr/>
          </p:nvSpPr>
          <p:spPr>
            <a:xfrm>
              <a:off x="2689" y="679"/>
              <a:ext cx="611" cy="725"/>
            </a:xfrm>
            <a:prstGeom prst="line">
              <a:avLst/>
            </a:prstGeom>
            <a:ln w="38100" cap="flat" cmpd="sng">
              <a:solidFill>
                <a:schemeClr val="tx1"/>
              </a:solidFill>
              <a:prstDash val="solid"/>
              <a:headEnd type="none" w="med" len="med"/>
              <a:tailEnd type="none" w="med" len="med"/>
            </a:ln>
          </p:spPr>
        </p:sp>
        <p:sp>
          <p:nvSpPr>
            <p:cNvPr id="48178" name="Line 51"/>
            <p:cNvSpPr/>
            <p:nvPr/>
          </p:nvSpPr>
          <p:spPr>
            <a:xfrm flipH="1">
              <a:off x="3187" y="1450"/>
              <a:ext cx="328" cy="544"/>
            </a:xfrm>
            <a:prstGeom prst="line">
              <a:avLst/>
            </a:prstGeom>
            <a:ln w="28575" cap="flat" cmpd="sng">
              <a:solidFill>
                <a:schemeClr val="tx1"/>
              </a:solidFill>
              <a:prstDash val="solid"/>
              <a:headEnd type="none" w="med" len="med"/>
              <a:tailEnd type="none" w="med" len="med"/>
            </a:ln>
          </p:spPr>
        </p:sp>
        <p:sp>
          <p:nvSpPr>
            <p:cNvPr id="48179" name="Rectangle 52"/>
            <p:cNvSpPr/>
            <p:nvPr/>
          </p:nvSpPr>
          <p:spPr>
            <a:xfrm>
              <a:off x="2325" y="634"/>
              <a:ext cx="806" cy="272"/>
            </a:xfrm>
            <a:prstGeom prst="rect">
              <a:avLst/>
            </a:prstGeom>
            <a:solidFill>
              <a:schemeClr val="folHlink"/>
            </a:solidFill>
            <a:ln w="9525" cap="flat" cmpd="sng">
              <a:solidFill>
                <a:schemeClr val="tx1"/>
              </a:solidFill>
              <a:prstDash val="solid"/>
              <a:miter/>
              <a:headEnd type="none" w="med" len="med"/>
              <a:tailEnd type="none" w="med" len="med"/>
            </a:ln>
          </p:spPr>
          <p:txBody>
            <a:bodyPr wrap="none" anchor="ctr" anchorCtr="0"/>
            <a:p>
              <a:r>
                <a:rPr lang="zh-CN" altLang="en-US" sz="2000" dirty="0">
                  <a:latin typeface="Arial" panose="020B0604020202020204" pitchFamily="34" charset="0"/>
                </a:rPr>
                <a:t>工具设备</a:t>
              </a:r>
              <a:endParaRPr lang="zh-CN" altLang="en-US" sz="2000" dirty="0">
                <a:latin typeface="Arial" panose="020B0604020202020204" pitchFamily="34" charset="0"/>
              </a:endParaRPr>
            </a:p>
          </p:txBody>
        </p:sp>
        <p:sp>
          <p:nvSpPr>
            <p:cNvPr id="48180" name="Rectangle 53"/>
            <p:cNvSpPr/>
            <p:nvPr/>
          </p:nvSpPr>
          <p:spPr>
            <a:xfrm>
              <a:off x="1100" y="633"/>
              <a:ext cx="812" cy="272"/>
            </a:xfrm>
            <a:prstGeom prst="rect">
              <a:avLst/>
            </a:prstGeom>
            <a:solidFill>
              <a:schemeClr val="folHlink"/>
            </a:solidFill>
            <a:ln w="9525" cap="flat" cmpd="sng">
              <a:solidFill>
                <a:schemeClr val="tx1"/>
              </a:solidFill>
              <a:prstDash val="solid"/>
              <a:miter/>
              <a:headEnd type="none" w="med" len="med"/>
              <a:tailEnd type="none" w="med" len="med"/>
            </a:ln>
          </p:spPr>
          <p:txBody>
            <a:bodyPr wrap="none" anchor="ctr" anchorCtr="0"/>
            <a:p>
              <a:r>
                <a:rPr lang="zh-CN" altLang="en-US" sz="2000" dirty="0">
                  <a:latin typeface="Arial" panose="020B0604020202020204" pitchFamily="34" charset="0"/>
                </a:rPr>
                <a:t>作业管理</a:t>
              </a:r>
              <a:endParaRPr lang="zh-CN" altLang="en-US" sz="2000" dirty="0">
                <a:latin typeface="Arial" panose="020B0604020202020204" pitchFamily="34" charset="0"/>
              </a:endParaRPr>
            </a:p>
          </p:txBody>
        </p:sp>
        <p:sp>
          <p:nvSpPr>
            <p:cNvPr id="48181" name="Rectangle 54"/>
            <p:cNvSpPr/>
            <p:nvPr/>
          </p:nvSpPr>
          <p:spPr>
            <a:xfrm>
              <a:off x="1418" y="1948"/>
              <a:ext cx="770" cy="273"/>
            </a:xfrm>
            <a:prstGeom prst="rect">
              <a:avLst/>
            </a:prstGeom>
            <a:solidFill>
              <a:schemeClr val="folHlink"/>
            </a:solidFill>
            <a:ln w="9525" cap="flat" cmpd="sng">
              <a:solidFill>
                <a:schemeClr val="tx1"/>
              </a:solidFill>
              <a:prstDash val="solid"/>
              <a:miter/>
              <a:headEnd type="none" w="med" len="med"/>
              <a:tailEnd type="none" w="med" len="med"/>
            </a:ln>
          </p:spPr>
          <p:txBody>
            <a:bodyPr wrap="none" anchor="ctr" anchorCtr="0"/>
            <a:p>
              <a:r>
                <a:rPr lang="zh-CN" altLang="en-US" sz="2000" dirty="0">
                  <a:latin typeface="Arial" panose="020B0604020202020204" pitchFamily="34" charset="0"/>
                </a:rPr>
                <a:t>服务信息</a:t>
              </a:r>
              <a:endParaRPr lang="zh-CN" altLang="en-US" sz="2000" dirty="0">
                <a:latin typeface="Arial" panose="020B0604020202020204" pitchFamily="34" charset="0"/>
              </a:endParaRPr>
            </a:p>
          </p:txBody>
        </p:sp>
        <p:sp>
          <p:nvSpPr>
            <p:cNvPr id="48182" name="Rectangle 55"/>
            <p:cNvSpPr/>
            <p:nvPr/>
          </p:nvSpPr>
          <p:spPr>
            <a:xfrm>
              <a:off x="2635" y="1949"/>
              <a:ext cx="779" cy="273"/>
            </a:xfrm>
            <a:prstGeom prst="rect">
              <a:avLst/>
            </a:prstGeom>
            <a:solidFill>
              <a:schemeClr val="folHlink"/>
            </a:solidFill>
            <a:ln w="9525" cap="flat" cmpd="sng">
              <a:solidFill>
                <a:schemeClr val="tx1"/>
              </a:solidFill>
              <a:prstDash val="solid"/>
              <a:miter/>
              <a:headEnd type="none" w="med" len="med"/>
              <a:tailEnd type="none" w="med" len="med"/>
            </a:ln>
          </p:spPr>
          <p:txBody>
            <a:bodyPr wrap="none" anchor="ctr" anchorCtr="0"/>
            <a:p>
              <a:r>
                <a:rPr lang="zh-CN" altLang="en-US" sz="2000" dirty="0">
                  <a:latin typeface="Arial" panose="020B0604020202020204" pitchFamily="34" charset="0"/>
                </a:rPr>
                <a:t>技师水平</a:t>
              </a:r>
              <a:endParaRPr lang="zh-CN" altLang="en-US" sz="2000" dirty="0">
                <a:latin typeface="Arial" panose="020B0604020202020204" pitchFamily="34" charset="0"/>
              </a:endParaRPr>
            </a:p>
          </p:txBody>
        </p:sp>
        <p:sp>
          <p:nvSpPr>
            <p:cNvPr id="48183" name="Line 56"/>
            <p:cNvSpPr/>
            <p:nvPr/>
          </p:nvSpPr>
          <p:spPr>
            <a:xfrm flipH="1">
              <a:off x="3073" y="1586"/>
              <a:ext cx="345" cy="0"/>
            </a:xfrm>
            <a:prstGeom prst="line">
              <a:avLst/>
            </a:prstGeom>
            <a:ln w="9525" cap="flat" cmpd="sng">
              <a:solidFill>
                <a:schemeClr val="tx1"/>
              </a:solidFill>
              <a:prstDash val="solid"/>
              <a:headEnd type="none" w="med" len="med"/>
              <a:tailEnd type="none" w="med" len="med"/>
            </a:ln>
          </p:spPr>
        </p:sp>
        <p:sp>
          <p:nvSpPr>
            <p:cNvPr id="48184" name="Line 57"/>
            <p:cNvSpPr/>
            <p:nvPr/>
          </p:nvSpPr>
          <p:spPr>
            <a:xfrm>
              <a:off x="3319" y="1813"/>
              <a:ext cx="393" cy="0"/>
            </a:xfrm>
            <a:prstGeom prst="line">
              <a:avLst/>
            </a:prstGeom>
            <a:ln w="9525" cap="flat" cmpd="sng">
              <a:solidFill>
                <a:schemeClr val="tx1"/>
              </a:solidFill>
              <a:prstDash val="solid"/>
              <a:headEnd type="none" w="med" len="med"/>
              <a:tailEnd type="none" w="med" len="med"/>
            </a:ln>
          </p:spPr>
        </p:sp>
        <p:sp>
          <p:nvSpPr>
            <p:cNvPr id="48185" name="Line 58"/>
            <p:cNvSpPr/>
            <p:nvPr/>
          </p:nvSpPr>
          <p:spPr>
            <a:xfrm>
              <a:off x="2617" y="996"/>
              <a:ext cx="343" cy="0"/>
            </a:xfrm>
            <a:prstGeom prst="line">
              <a:avLst/>
            </a:prstGeom>
            <a:ln w="9525" cap="flat" cmpd="sng">
              <a:solidFill>
                <a:schemeClr val="tx1"/>
              </a:solidFill>
              <a:prstDash val="solid"/>
              <a:headEnd type="none" w="med" len="med"/>
              <a:tailEnd type="none" w="med" len="med"/>
            </a:ln>
          </p:spPr>
        </p:sp>
        <p:sp>
          <p:nvSpPr>
            <p:cNvPr id="48186" name="Line 59"/>
            <p:cNvSpPr/>
            <p:nvPr/>
          </p:nvSpPr>
          <p:spPr>
            <a:xfrm>
              <a:off x="3005" y="1087"/>
              <a:ext cx="442" cy="0"/>
            </a:xfrm>
            <a:prstGeom prst="line">
              <a:avLst/>
            </a:prstGeom>
            <a:ln w="9525" cap="flat" cmpd="sng">
              <a:solidFill>
                <a:schemeClr val="tx1"/>
              </a:solidFill>
              <a:prstDash val="solid"/>
              <a:headEnd type="none" w="med" len="med"/>
              <a:tailEnd type="none" w="med" len="med"/>
            </a:ln>
          </p:spPr>
        </p:sp>
        <p:sp>
          <p:nvSpPr>
            <p:cNvPr id="48187" name="Line 60"/>
            <p:cNvSpPr/>
            <p:nvPr/>
          </p:nvSpPr>
          <p:spPr>
            <a:xfrm>
              <a:off x="3014" y="1431"/>
              <a:ext cx="392" cy="0"/>
            </a:xfrm>
            <a:prstGeom prst="line">
              <a:avLst/>
            </a:prstGeom>
            <a:ln w="9525" cap="flat" cmpd="sng">
              <a:solidFill>
                <a:schemeClr val="tx1"/>
              </a:solidFill>
              <a:prstDash val="solid"/>
              <a:headEnd type="none" w="med" len="med"/>
              <a:tailEnd type="none" w="med" len="med"/>
            </a:ln>
          </p:spPr>
        </p:sp>
        <p:sp>
          <p:nvSpPr>
            <p:cNvPr id="48188" name="Line 61"/>
            <p:cNvSpPr/>
            <p:nvPr/>
          </p:nvSpPr>
          <p:spPr>
            <a:xfrm>
              <a:off x="2824" y="1223"/>
              <a:ext cx="346" cy="0"/>
            </a:xfrm>
            <a:prstGeom prst="line">
              <a:avLst/>
            </a:prstGeom>
            <a:ln w="9525" cap="flat" cmpd="sng">
              <a:solidFill>
                <a:schemeClr val="tx1"/>
              </a:solidFill>
              <a:prstDash val="solid"/>
              <a:headEnd type="none" w="med" len="med"/>
              <a:tailEnd type="none" w="med" len="med"/>
            </a:ln>
          </p:spPr>
        </p:sp>
        <p:sp>
          <p:nvSpPr>
            <p:cNvPr id="48189" name="Line 62"/>
            <p:cNvSpPr/>
            <p:nvPr/>
          </p:nvSpPr>
          <p:spPr>
            <a:xfrm>
              <a:off x="2003" y="1204"/>
              <a:ext cx="345" cy="0"/>
            </a:xfrm>
            <a:prstGeom prst="line">
              <a:avLst/>
            </a:prstGeom>
            <a:ln w="9525" cap="flat" cmpd="sng">
              <a:solidFill>
                <a:schemeClr val="tx1"/>
              </a:solidFill>
              <a:prstDash val="solid"/>
              <a:headEnd type="none" w="med" len="med"/>
              <a:tailEnd type="none" w="med" len="med"/>
            </a:ln>
          </p:spPr>
        </p:sp>
        <p:sp>
          <p:nvSpPr>
            <p:cNvPr id="48190" name="Line 63"/>
            <p:cNvSpPr/>
            <p:nvPr/>
          </p:nvSpPr>
          <p:spPr>
            <a:xfrm>
              <a:off x="1660" y="1295"/>
              <a:ext cx="393" cy="0"/>
            </a:xfrm>
            <a:prstGeom prst="line">
              <a:avLst/>
            </a:prstGeom>
            <a:ln w="9525" cap="flat" cmpd="sng">
              <a:solidFill>
                <a:schemeClr val="tx1"/>
              </a:solidFill>
              <a:prstDash val="solid"/>
              <a:headEnd type="none" w="med" len="med"/>
              <a:tailEnd type="none" w="med" len="med"/>
            </a:ln>
          </p:spPr>
        </p:sp>
        <p:sp>
          <p:nvSpPr>
            <p:cNvPr id="48191" name="Line 64"/>
            <p:cNvSpPr/>
            <p:nvPr/>
          </p:nvSpPr>
          <p:spPr>
            <a:xfrm>
              <a:off x="1807" y="977"/>
              <a:ext cx="393" cy="0"/>
            </a:xfrm>
            <a:prstGeom prst="line">
              <a:avLst/>
            </a:prstGeom>
            <a:ln w="9525" cap="flat" cmpd="sng">
              <a:solidFill>
                <a:schemeClr val="tx1"/>
              </a:solidFill>
              <a:prstDash val="solid"/>
              <a:headEnd type="none" w="med" len="med"/>
              <a:tailEnd type="none" w="med" len="med"/>
            </a:ln>
          </p:spPr>
        </p:sp>
        <p:sp>
          <p:nvSpPr>
            <p:cNvPr id="48192" name="Line 65"/>
            <p:cNvSpPr/>
            <p:nvPr/>
          </p:nvSpPr>
          <p:spPr>
            <a:xfrm>
              <a:off x="1561" y="1068"/>
              <a:ext cx="344" cy="0"/>
            </a:xfrm>
            <a:prstGeom prst="line">
              <a:avLst/>
            </a:prstGeom>
            <a:ln w="9525" cap="flat" cmpd="sng">
              <a:solidFill>
                <a:schemeClr val="tx1"/>
              </a:solidFill>
              <a:prstDash val="solid"/>
              <a:headEnd type="none" w="med" len="med"/>
              <a:tailEnd type="none" w="med" len="med"/>
            </a:ln>
          </p:spPr>
        </p:sp>
        <p:sp>
          <p:nvSpPr>
            <p:cNvPr id="48193" name="Line 66"/>
            <p:cNvSpPr/>
            <p:nvPr/>
          </p:nvSpPr>
          <p:spPr>
            <a:xfrm>
              <a:off x="2030" y="1586"/>
              <a:ext cx="295" cy="0"/>
            </a:xfrm>
            <a:prstGeom prst="line">
              <a:avLst/>
            </a:prstGeom>
            <a:ln w="9525" cap="flat" cmpd="sng">
              <a:solidFill>
                <a:schemeClr val="tx1"/>
              </a:solidFill>
              <a:prstDash val="solid"/>
              <a:headEnd type="none" w="med" len="med"/>
              <a:tailEnd type="none" w="med" len="med"/>
            </a:ln>
          </p:spPr>
        </p:sp>
        <p:sp>
          <p:nvSpPr>
            <p:cNvPr id="48194" name="Line 67"/>
            <p:cNvSpPr/>
            <p:nvPr/>
          </p:nvSpPr>
          <p:spPr>
            <a:xfrm>
              <a:off x="2189" y="1722"/>
              <a:ext cx="344" cy="0"/>
            </a:xfrm>
            <a:prstGeom prst="line">
              <a:avLst/>
            </a:prstGeom>
            <a:ln w="9525" cap="flat" cmpd="sng">
              <a:solidFill>
                <a:schemeClr val="tx1"/>
              </a:solidFill>
              <a:prstDash val="solid"/>
              <a:headEnd type="none" w="med" len="med"/>
              <a:tailEnd type="none" w="med" len="med"/>
            </a:ln>
          </p:spPr>
        </p:sp>
        <p:sp>
          <p:nvSpPr>
            <p:cNvPr id="48195" name="Line 68"/>
            <p:cNvSpPr/>
            <p:nvPr/>
          </p:nvSpPr>
          <p:spPr>
            <a:xfrm>
              <a:off x="1894" y="1767"/>
              <a:ext cx="295" cy="0"/>
            </a:xfrm>
            <a:prstGeom prst="line">
              <a:avLst/>
            </a:prstGeom>
            <a:ln w="9525" cap="flat" cmpd="sng">
              <a:solidFill>
                <a:schemeClr val="tx1"/>
              </a:solidFill>
              <a:prstDash val="solid"/>
              <a:headEnd type="none" w="med" len="med"/>
              <a:tailEnd type="none" w="med" len="med"/>
            </a:ln>
          </p:spPr>
        </p:sp>
      </p:grpSp>
      <p:sp>
        <p:nvSpPr>
          <p:cNvPr id="37957" name="AutoShape 69"/>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8914" name="Rectangle 2"/>
          <p:cNvSpPr>
            <a:spLocks noChangeArrowheads="1"/>
          </p:cNvSpPr>
          <p:nvPr>
            <p:ph type="title"/>
          </p:nvPr>
        </p:nvSpPr>
        <p:spPr bwMode="auto">
          <a:xfrm>
            <a:off x="488950" y="1700213"/>
            <a:ext cx="8915400" cy="1143000"/>
          </a:xfrm>
          <a:noFill/>
          <a:ln>
            <a:noFill/>
            <a:miter lim="800000"/>
          </a:ln>
        </p:spPr>
        <p:txBody>
          <a:bodyPr vert="horz" wrap="square" lIns="91440" tIns="45720" rIns="91440" bIns="45720" numCol="1" anchor="t" anchorCtr="0" compatLnSpc="1"/>
          <a:lstStyle/>
          <a:p>
            <a:pPr marL="0" marR="0" lvl="0" indent="0" algn="ctr" defTabSz="984250" rtl="0" eaLnBrk="1" fontAlgn="base" latinLnBrk="0" hangingPunct="1">
              <a:lnSpc>
                <a:spcPct val="100000"/>
              </a:lnSpc>
              <a:spcBef>
                <a:spcPct val="0"/>
              </a:spcBef>
              <a:spcAft>
                <a:spcPct val="0"/>
              </a:spcAft>
              <a:buClrTx/>
              <a:buSzTx/>
              <a:buFontTx/>
              <a:buNone/>
              <a:defRPr/>
            </a:pPr>
            <a:r>
              <a:rPr kumimoji="0" lang="en-US" altLang="zh-CN" sz="8000" b="0" i="0" u="none" strike="noStrike" kern="0" cap="none" spc="0" normalizeH="0" baseline="0" noProof="0" smtClean="0">
                <a:ln>
                  <a:noFill/>
                </a:ln>
                <a:solidFill>
                  <a:srgbClr val="FF0000"/>
                </a:solidFill>
                <a:effectLst>
                  <a:outerShdw blurRad="38100" dist="38100" dir="2700000" algn="tl">
                    <a:srgbClr val="C0C0C0"/>
                  </a:outerShdw>
                </a:effectLst>
                <a:uLnTx/>
                <a:uFillTx/>
                <a:latin typeface="Planet Benson 2" charset="0"/>
                <a:ea typeface="华文彩云" panose="02010800040101010101" pitchFamily="2" charset="-122"/>
                <a:cs typeface="+mj-cs"/>
              </a:rPr>
              <a:t>WHY</a:t>
            </a:r>
            <a:endParaRPr kumimoji="0" lang="en-US" altLang="zh-CN" sz="8000" b="0" i="0" u="none" strike="noStrike" kern="0" cap="none" spc="0" normalizeH="0" baseline="0" noProof="0" smtClean="0">
              <a:ln>
                <a:noFill/>
              </a:ln>
              <a:solidFill>
                <a:srgbClr val="FF0000"/>
              </a:solidFill>
              <a:effectLst>
                <a:outerShdw blurRad="38100" dist="38100" dir="2700000" algn="tl">
                  <a:srgbClr val="C0C0C0"/>
                </a:outerShdw>
              </a:effectLst>
              <a:uLnTx/>
              <a:uFillTx/>
              <a:latin typeface="Planet Benson 2" charset="0"/>
              <a:ea typeface="华文彩云" panose="02010800040101010101" pitchFamily="2" charset="-122"/>
              <a:cs typeface="+mj-cs"/>
            </a:endParaRPr>
          </a:p>
        </p:txBody>
      </p:sp>
      <p:sp>
        <p:nvSpPr>
          <p:cNvPr id="49155" name="Line 3"/>
          <p:cNvSpPr/>
          <p:nvPr/>
        </p:nvSpPr>
        <p:spPr>
          <a:xfrm>
            <a:off x="1712913" y="5045075"/>
            <a:ext cx="390525" cy="0"/>
          </a:xfrm>
          <a:prstGeom prst="line">
            <a:avLst/>
          </a:prstGeom>
          <a:ln w="9525">
            <a:noFill/>
          </a:ln>
        </p:spPr>
      </p:sp>
      <p:sp>
        <p:nvSpPr>
          <p:cNvPr id="49156" name="Line 4"/>
          <p:cNvSpPr/>
          <p:nvPr/>
        </p:nvSpPr>
        <p:spPr>
          <a:xfrm>
            <a:off x="3122613" y="5451475"/>
            <a:ext cx="392112" cy="0"/>
          </a:xfrm>
          <a:prstGeom prst="line">
            <a:avLst/>
          </a:prstGeom>
          <a:ln w="9525">
            <a:noFill/>
          </a:ln>
        </p:spPr>
      </p:sp>
      <p:sp>
        <p:nvSpPr>
          <p:cNvPr id="49157" name="Line 5"/>
          <p:cNvSpPr/>
          <p:nvPr/>
        </p:nvSpPr>
        <p:spPr>
          <a:xfrm>
            <a:off x="4473575" y="5783263"/>
            <a:ext cx="392113" cy="0"/>
          </a:xfrm>
          <a:prstGeom prst="line">
            <a:avLst/>
          </a:prstGeom>
          <a:ln w="9525">
            <a:noFill/>
          </a:ln>
        </p:spPr>
      </p:sp>
      <p:sp>
        <p:nvSpPr>
          <p:cNvPr id="49158" name="Line 6"/>
          <p:cNvSpPr/>
          <p:nvPr/>
        </p:nvSpPr>
        <p:spPr>
          <a:xfrm>
            <a:off x="5846763" y="6116638"/>
            <a:ext cx="390525" cy="0"/>
          </a:xfrm>
          <a:prstGeom prst="line">
            <a:avLst/>
          </a:prstGeom>
          <a:ln w="9525">
            <a:noFill/>
          </a:ln>
        </p:spPr>
      </p:sp>
      <p:sp>
        <p:nvSpPr>
          <p:cNvPr id="49159" name="Line 7"/>
          <p:cNvSpPr/>
          <p:nvPr/>
        </p:nvSpPr>
        <p:spPr>
          <a:xfrm>
            <a:off x="7272338" y="6450013"/>
            <a:ext cx="392112" cy="0"/>
          </a:xfrm>
          <a:prstGeom prst="line">
            <a:avLst/>
          </a:prstGeom>
          <a:ln w="9525">
            <a:noFill/>
          </a:ln>
        </p:spPr>
      </p:sp>
      <p:sp>
        <p:nvSpPr>
          <p:cNvPr id="38920" name="Rectangle 8"/>
          <p:cNvSpPr/>
          <p:nvPr/>
        </p:nvSpPr>
        <p:spPr>
          <a:xfrm>
            <a:off x="560388" y="3005138"/>
            <a:ext cx="8915400" cy="1143000"/>
          </a:xfrm>
          <a:prstGeom prst="rect">
            <a:avLst/>
          </a:prstGeom>
          <a:noFill/>
          <a:ln w="9525">
            <a:noFill/>
          </a:ln>
        </p:spPr>
        <p:txBody>
          <a:bodyPr/>
          <a:p>
            <a:pPr defTabSz="984250"/>
            <a:r>
              <a:rPr lang="en-US" altLang="zh-CN" sz="7200" dirty="0">
                <a:solidFill>
                  <a:srgbClr val="FF66FF"/>
                </a:solidFill>
                <a:latin typeface="Planet Benson 2" charset="0"/>
                <a:ea typeface="华文彩云" panose="02010800040101010101" pitchFamily="2" charset="-122"/>
              </a:rPr>
              <a:t>WHY</a:t>
            </a:r>
            <a:endParaRPr lang="en-US" altLang="zh-CN" sz="7200" dirty="0">
              <a:solidFill>
                <a:srgbClr val="FF66FF"/>
              </a:solidFill>
              <a:latin typeface="Planet Benson 2" charset="0"/>
              <a:ea typeface="华文彩云" panose="02010800040101010101" pitchFamily="2" charset="-122"/>
            </a:endParaRPr>
          </a:p>
        </p:txBody>
      </p:sp>
      <p:sp>
        <p:nvSpPr>
          <p:cNvPr id="38921" name="Rectangle 9"/>
          <p:cNvSpPr/>
          <p:nvPr/>
        </p:nvSpPr>
        <p:spPr>
          <a:xfrm>
            <a:off x="560388" y="4013200"/>
            <a:ext cx="8915400" cy="1143000"/>
          </a:xfrm>
          <a:prstGeom prst="rect">
            <a:avLst/>
          </a:prstGeom>
          <a:noFill/>
          <a:ln w="9525">
            <a:noFill/>
          </a:ln>
        </p:spPr>
        <p:txBody>
          <a:bodyPr/>
          <a:p>
            <a:pPr defTabSz="984250"/>
            <a:r>
              <a:rPr lang="en-US" altLang="zh-CN" sz="6000" dirty="0">
                <a:solidFill>
                  <a:srgbClr val="FFFF66"/>
                </a:solidFill>
                <a:latin typeface="Planet Benson 2" charset="0"/>
                <a:ea typeface="华文彩云" panose="02010800040101010101" pitchFamily="2" charset="-122"/>
              </a:rPr>
              <a:t>WHY</a:t>
            </a:r>
            <a:endParaRPr lang="en-US" altLang="zh-CN" sz="6000" dirty="0">
              <a:solidFill>
                <a:srgbClr val="FFFF66"/>
              </a:solidFill>
              <a:latin typeface="Planet Benson 2" charset="0"/>
              <a:ea typeface="华文彩云" panose="02010800040101010101" pitchFamily="2" charset="-122"/>
            </a:endParaRPr>
          </a:p>
        </p:txBody>
      </p:sp>
      <p:sp>
        <p:nvSpPr>
          <p:cNvPr id="38922" name="Rectangle 10"/>
          <p:cNvSpPr/>
          <p:nvPr/>
        </p:nvSpPr>
        <p:spPr>
          <a:xfrm>
            <a:off x="560388" y="4805363"/>
            <a:ext cx="8915400" cy="1143000"/>
          </a:xfrm>
          <a:prstGeom prst="rect">
            <a:avLst/>
          </a:prstGeom>
          <a:noFill/>
          <a:ln w="9525">
            <a:noFill/>
          </a:ln>
        </p:spPr>
        <p:txBody>
          <a:bodyPr/>
          <a:p>
            <a:pPr defTabSz="984250"/>
            <a:r>
              <a:rPr lang="en-US" altLang="zh-CN" sz="4000" dirty="0">
                <a:solidFill>
                  <a:srgbClr val="99FF99"/>
                </a:solidFill>
                <a:latin typeface="Planet Benson 2" charset="0"/>
                <a:ea typeface="华文彩云" panose="02010800040101010101" pitchFamily="2" charset="-122"/>
              </a:rPr>
              <a:t>WHY</a:t>
            </a:r>
            <a:endParaRPr lang="en-US" altLang="zh-CN" sz="4000" dirty="0">
              <a:solidFill>
                <a:srgbClr val="99FF99"/>
              </a:solidFill>
              <a:latin typeface="Planet Benson 2" charset="0"/>
              <a:ea typeface="华文彩云" panose="02010800040101010101" pitchFamily="2" charset="-122"/>
            </a:endParaRPr>
          </a:p>
        </p:txBody>
      </p:sp>
      <p:sp>
        <p:nvSpPr>
          <p:cNvPr id="38923" name="Rectangle 11"/>
          <p:cNvSpPr/>
          <p:nvPr/>
        </p:nvSpPr>
        <p:spPr>
          <a:xfrm>
            <a:off x="560388" y="5372100"/>
            <a:ext cx="8915400" cy="1143000"/>
          </a:xfrm>
          <a:prstGeom prst="rect">
            <a:avLst/>
          </a:prstGeom>
          <a:noFill/>
          <a:ln w="9525">
            <a:noFill/>
          </a:ln>
        </p:spPr>
        <p:txBody>
          <a:bodyPr/>
          <a:p>
            <a:pPr defTabSz="984250"/>
            <a:r>
              <a:rPr lang="en-US" altLang="zh-CN" sz="2000" dirty="0">
                <a:solidFill>
                  <a:srgbClr val="00FF00"/>
                </a:solidFill>
                <a:latin typeface="Planet Benson 2" charset="0"/>
                <a:ea typeface="华文彩云" panose="02010800040101010101" pitchFamily="2" charset="-122"/>
              </a:rPr>
              <a:t>WHY</a:t>
            </a:r>
            <a:endParaRPr lang="en-US" altLang="zh-CN" sz="2000" dirty="0">
              <a:solidFill>
                <a:srgbClr val="00FF00"/>
              </a:solidFill>
              <a:latin typeface="Planet Benson 2" charset="0"/>
              <a:ea typeface="华文彩云" panose="02010800040101010101" pitchFamily="2" charset="-122"/>
            </a:endParaRPr>
          </a:p>
        </p:txBody>
      </p:sp>
      <p:sp>
        <p:nvSpPr>
          <p:cNvPr id="38924" name="AutoShape 1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49165" name="Group 13"/>
          <p:cNvGrpSpPr/>
          <p:nvPr/>
        </p:nvGrpSpPr>
        <p:grpSpPr>
          <a:xfrm>
            <a:off x="7616825" y="1196975"/>
            <a:ext cx="1781175" cy="1944688"/>
            <a:chOff x="0" y="0"/>
            <a:chExt cx="1406" cy="1633"/>
          </a:xfrm>
        </p:grpSpPr>
        <p:sp>
          <p:nvSpPr>
            <p:cNvPr id="49166" name="Rectangle 14"/>
            <p:cNvSpPr/>
            <p:nvPr/>
          </p:nvSpPr>
          <p:spPr>
            <a:xfrm>
              <a:off x="0" y="1315"/>
              <a:ext cx="1406"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5WHY</a:t>
              </a:r>
              <a:endParaRPr lang="en-US" altLang="zh-CN" sz="3200" dirty="0">
                <a:solidFill>
                  <a:schemeClr val="bg1"/>
                </a:solidFill>
                <a:latin typeface="Arial" panose="020B0604020202020204" pitchFamily="34" charset="0"/>
              </a:endParaRPr>
            </a:p>
          </p:txBody>
        </p:sp>
        <p:sp>
          <p:nvSpPr>
            <p:cNvPr id="49167" name="Rectangle 15"/>
            <p:cNvSpPr/>
            <p:nvPr/>
          </p:nvSpPr>
          <p:spPr>
            <a:xfrm>
              <a:off x="0" y="0"/>
              <a:ext cx="1406" cy="1315"/>
            </a:xfrm>
            <a:prstGeom prst="rect">
              <a:avLst/>
            </a:prstGeom>
            <a:solidFill>
              <a:schemeClr val="bg1"/>
            </a:solidFill>
            <a:ln w="9525">
              <a:noFill/>
            </a:ln>
          </p:spPr>
          <p:txBody>
            <a:bodyPr wrap="none" anchor="ctr" anchorCtr="0"/>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ppt_x</p:attrName>
                                        </p:attrNameLst>
                                      </p:cBhvr>
                                      <p:tavLst>
                                        <p:tav tm="0">
                                          <p:val>
                                            <p:strVal val="#ppt_x"/>
                                          </p:val>
                                        </p:tav>
                                        <p:tav tm="100000">
                                          <p:val>
                                            <p:strVal val="#ppt_x"/>
                                          </p:val>
                                        </p:tav>
                                      </p:tavLst>
                                    </p:anim>
                                    <p:anim calcmode="lin" valueType="num">
                                      <p:cBhvr>
                                        <p:cTn id="8" dur="500" fill="hold"/>
                                        <p:tgtEl>
                                          <p:spTgt spid="38914"/>
                                        </p:tgtEl>
                                        <p:attrNameLst>
                                          <p:attrName>ppt_y</p:attrName>
                                        </p:attrNameLst>
                                      </p:cBhvr>
                                      <p:tavLst>
                                        <p:tav tm="0">
                                          <p:val>
                                            <p:strVal val="#ppt_y-#ppt_h/2"/>
                                          </p:val>
                                        </p:tav>
                                        <p:tav tm="100000">
                                          <p:val>
                                            <p:strVal val="#ppt_y"/>
                                          </p:val>
                                        </p:tav>
                                      </p:tavLst>
                                    </p:anim>
                                    <p:anim calcmode="lin" valueType="num">
                                      <p:cBhvr>
                                        <p:cTn id="9" dur="500" fill="hold"/>
                                        <p:tgtEl>
                                          <p:spTgt spid="38914"/>
                                        </p:tgtEl>
                                        <p:attrNameLst>
                                          <p:attrName>ppt_w</p:attrName>
                                        </p:attrNameLst>
                                      </p:cBhvr>
                                      <p:tavLst>
                                        <p:tav tm="0">
                                          <p:val>
                                            <p:strVal val="#ppt_w"/>
                                          </p:val>
                                        </p:tav>
                                        <p:tav tm="100000">
                                          <p:val>
                                            <p:strVal val="#ppt_w"/>
                                          </p:val>
                                        </p:tav>
                                      </p:tavLst>
                                    </p:anim>
                                    <p:anim calcmode="lin" valueType="num">
                                      <p:cBhvr>
                                        <p:cTn id="10" dur="500" fill="hold"/>
                                        <p:tgtEl>
                                          <p:spTgt spid="38914"/>
                                        </p:tgtEl>
                                        <p:attrNameLst>
                                          <p:attrName>ppt_h</p:attrName>
                                        </p:attrNameLst>
                                      </p:cBhvr>
                                      <p:tavLst>
                                        <p:tav tm="0">
                                          <p:val>
                                            <p:fltVal val="0.00000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38920"/>
                                        </p:tgtEl>
                                        <p:attrNameLst>
                                          <p:attrName>style.visibility</p:attrName>
                                        </p:attrNameLst>
                                      </p:cBhvr>
                                      <p:to>
                                        <p:strVal val="visible"/>
                                      </p:to>
                                    </p:set>
                                    <p:anim calcmode="lin" valueType="num">
                                      <p:cBhvr>
                                        <p:cTn id="13" dur="500" fill="hold"/>
                                        <p:tgtEl>
                                          <p:spTgt spid="38920"/>
                                        </p:tgtEl>
                                        <p:attrNameLst>
                                          <p:attrName>ppt_x</p:attrName>
                                        </p:attrNameLst>
                                      </p:cBhvr>
                                      <p:tavLst>
                                        <p:tav tm="0">
                                          <p:val>
                                            <p:strVal val="#ppt_x"/>
                                          </p:val>
                                        </p:tav>
                                        <p:tav tm="100000">
                                          <p:val>
                                            <p:strVal val="#ppt_x"/>
                                          </p:val>
                                        </p:tav>
                                      </p:tavLst>
                                    </p:anim>
                                    <p:anim calcmode="lin" valueType="num">
                                      <p:cBhvr>
                                        <p:cTn id="14" dur="500" fill="hold"/>
                                        <p:tgtEl>
                                          <p:spTgt spid="38920"/>
                                        </p:tgtEl>
                                        <p:attrNameLst>
                                          <p:attrName>ppt_y</p:attrName>
                                        </p:attrNameLst>
                                      </p:cBhvr>
                                      <p:tavLst>
                                        <p:tav tm="0">
                                          <p:val>
                                            <p:strVal val="#ppt_y-#ppt_h/2"/>
                                          </p:val>
                                        </p:tav>
                                        <p:tav tm="100000">
                                          <p:val>
                                            <p:strVal val="#ppt_y"/>
                                          </p:val>
                                        </p:tav>
                                      </p:tavLst>
                                    </p:anim>
                                    <p:anim calcmode="lin" valueType="num">
                                      <p:cBhvr>
                                        <p:cTn id="15" dur="500" fill="hold"/>
                                        <p:tgtEl>
                                          <p:spTgt spid="38920"/>
                                        </p:tgtEl>
                                        <p:attrNameLst>
                                          <p:attrName>ppt_w</p:attrName>
                                        </p:attrNameLst>
                                      </p:cBhvr>
                                      <p:tavLst>
                                        <p:tav tm="0">
                                          <p:val>
                                            <p:strVal val="#ppt_w"/>
                                          </p:val>
                                        </p:tav>
                                        <p:tav tm="100000">
                                          <p:val>
                                            <p:strVal val="#ppt_w"/>
                                          </p:val>
                                        </p:tav>
                                      </p:tavLst>
                                    </p:anim>
                                    <p:anim calcmode="lin" valueType="num">
                                      <p:cBhvr>
                                        <p:cTn id="16" dur="500" fill="hold"/>
                                        <p:tgtEl>
                                          <p:spTgt spid="38920"/>
                                        </p:tgtEl>
                                        <p:attrNameLst>
                                          <p:attrName>ppt_h</p:attrName>
                                        </p:attrNameLst>
                                      </p:cBhvr>
                                      <p:tavLst>
                                        <p:tav tm="0">
                                          <p:val>
                                            <p:fltVal val="0.00000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500" fill="hold"/>
                                        <p:tgtEl>
                                          <p:spTgt spid="38921"/>
                                        </p:tgtEl>
                                        <p:attrNameLst>
                                          <p:attrName>ppt_x</p:attrName>
                                        </p:attrNameLst>
                                      </p:cBhvr>
                                      <p:tavLst>
                                        <p:tav tm="0">
                                          <p:val>
                                            <p:strVal val="#ppt_x"/>
                                          </p:val>
                                        </p:tav>
                                        <p:tav tm="100000">
                                          <p:val>
                                            <p:strVal val="#ppt_x"/>
                                          </p:val>
                                        </p:tav>
                                      </p:tavLst>
                                    </p:anim>
                                    <p:anim calcmode="lin" valueType="num">
                                      <p:cBhvr>
                                        <p:cTn id="20" dur="500" fill="hold"/>
                                        <p:tgtEl>
                                          <p:spTgt spid="38921"/>
                                        </p:tgtEl>
                                        <p:attrNameLst>
                                          <p:attrName>ppt_y</p:attrName>
                                        </p:attrNameLst>
                                      </p:cBhvr>
                                      <p:tavLst>
                                        <p:tav tm="0">
                                          <p:val>
                                            <p:strVal val="#ppt_y-#ppt_h/2"/>
                                          </p:val>
                                        </p:tav>
                                        <p:tav tm="100000">
                                          <p:val>
                                            <p:strVal val="#ppt_y"/>
                                          </p:val>
                                        </p:tav>
                                      </p:tavLst>
                                    </p:anim>
                                    <p:anim calcmode="lin" valueType="num">
                                      <p:cBhvr>
                                        <p:cTn id="21" dur="500" fill="hold"/>
                                        <p:tgtEl>
                                          <p:spTgt spid="38921"/>
                                        </p:tgtEl>
                                        <p:attrNameLst>
                                          <p:attrName>ppt_w</p:attrName>
                                        </p:attrNameLst>
                                      </p:cBhvr>
                                      <p:tavLst>
                                        <p:tav tm="0">
                                          <p:val>
                                            <p:strVal val="#ppt_w"/>
                                          </p:val>
                                        </p:tav>
                                        <p:tav tm="100000">
                                          <p:val>
                                            <p:strVal val="#ppt_w"/>
                                          </p:val>
                                        </p:tav>
                                      </p:tavLst>
                                    </p:anim>
                                    <p:anim calcmode="lin" valueType="num">
                                      <p:cBhvr>
                                        <p:cTn id="22" dur="500" fill="hold"/>
                                        <p:tgtEl>
                                          <p:spTgt spid="38921"/>
                                        </p:tgtEl>
                                        <p:attrNameLst>
                                          <p:attrName>ppt_h</p:attrName>
                                        </p:attrNameLst>
                                      </p:cBhvr>
                                      <p:tavLst>
                                        <p:tav tm="0">
                                          <p:val>
                                            <p:fltVal val="0.00000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38922"/>
                                        </p:tgtEl>
                                        <p:attrNameLst>
                                          <p:attrName>style.visibility</p:attrName>
                                        </p:attrNameLst>
                                      </p:cBhvr>
                                      <p:to>
                                        <p:strVal val="visible"/>
                                      </p:to>
                                    </p:set>
                                    <p:anim calcmode="lin" valueType="num">
                                      <p:cBhvr>
                                        <p:cTn id="25" dur="500" fill="hold"/>
                                        <p:tgtEl>
                                          <p:spTgt spid="38922"/>
                                        </p:tgtEl>
                                        <p:attrNameLst>
                                          <p:attrName>ppt_x</p:attrName>
                                        </p:attrNameLst>
                                      </p:cBhvr>
                                      <p:tavLst>
                                        <p:tav tm="0">
                                          <p:val>
                                            <p:strVal val="#ppt_x"/>
                                          </p:val>
                                        </p:tav>
                                        <p:tav tm="100000">
                                          <p:val>
                                            <p:strVal val="#ppt_x"/>
                                          </p:val>
                                        </p:tav>
                                      </p:tavLst>
                                    </p:anim>
                                    <p:anim calcmode="lin" valueType="num">
                                      <p:cBhvr>
                                        <p:cTn id="26" dur="500" fill="hold"/>
                                        <p:tgtEl>
                                          <p:spTgt spid="38922"/>
                                        </p:tgtEl>
                                        <p:attrNameLst>
                                          <p:attrName>ppt_y</p:attrName>
                                        </p:attrNameLst>
                                      </p:cBhvr>
                                      <p:tavLst>
                                        <p:tav tm="0">
                                          <p:val>
                                            <p:strVal val="#ppt_y-#ppt_h/2"/>
                                          </p:val>
                                        </p:tav>
                                        <p:tav tm="100000">
                                          <p:val>
                                            <p:strVal val="#ppt_y"/>
                                          </p:val>
                                        </p:tav>
                                      </p:tavLst>
                                    </p:anim>
                                    <p:anim calcmode="lin" valueType="num">
                                      <p:cBhvr>
                                        <p:cTn id="27" dur="500" fill="hold"/>
                                        <p:tgtEl>
                                          <p:spTgt spid="38922"/>
                                        </p:tgtEl>
                                        <p:attrNameLst>
                                          <p:attrName>ppt_w</p:attrName>
                                        </p:attrNameLst>
                                      </p:cBhvr>
                                      <p:tavLst>
                                        <p:tav tm="0">
                                          <p:val>
                                            <p:strVal val="#ppt_w"/>
                                          </p:val>
                                        </p:tav>
                                        <p:tav tm="100000">
                                          <p:val>
                                            <p:strVal val="#ppt_w"/>
                                          </p:val>
                                        </p:tav>
                                      </p:tavLst>
                                    </p:anim>
                                    <p:anim calcmode="lin" valueType="num">
                                      <p:cBhvr>
                                        <p:cTn id="28" dur="500" fill="hold"/>
                                        <p:tgtEl>
                                          <p:spTgt spid="38922"/>
                                        </p:tgtEl>
                                        <p:attrNameLst>
                                          <p:attrName>ppt_h</p:attrName>
                                        </p:attrNameLst>
                                      </p:cBhvr>
                                      <p:tavLst>
                                        <p:tav tm="0">
                                          <p:val>
                                            <p:fltVal val="0.000000"/>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38923"/>
                                        </p:tgtEl>
                                        <p:attrNameLst>
                                          <p:attrName>style.visibility</p:attrName>
                                        </p:attrNameLst>
                                      </p:cBhvr>
                                      <p:to>
                                        <p:strVal val="visible"/>
                                      </p:to>
                                    </p:set>
                                    <p:anim calcmode="lin" valueType="num">
                                      <p:cBhvr>
                                        <p:cTn id="31" dur="500" fill="hold"/>
                                        <p:tgtEl>
                                          <p:spTgt spid="38923"/>
                                        </p:tgtEl>
                                        <p:attrNameLst>
                                          <p:attrName>ppt_x</p:attrName>
                                        </p:attrNameLst>
                                      </p:cBhvr>
                                      <p:tavLst>
                                        <p:tav tm="0">
                                          <p:val>
                                            <p:strVal val="#ppt_x"/>
                                          </p:val>
                                        </p:tav>
                                        <p:tav tm="100000">
                                          <p:val>
                                            <p:strVal val="#ppt_x"/>
                                          </p:val>
                                        </p:tav>
                                      </p:tavLst>
                                    </p:anim>
                                    <p:anim calcmode="lin" valueType="num">
                                      <p:cBhvr>
                                        <p:cTn id="32" dur="500" fill="hold"/>
                                        <p:tgtEl>
                                          <p:spTgt spid="38923"/>
                                        </p:tgtEl>
                                        <p:attrNameLst>
                                          <p:attrName>ppt_y</p:attrName>
                                        </p:attrNameLst>
                                      </p:cBhvr>
                                      <p:tavLst>
                                        <p:tav tm="0">
                                          <p:val>
                                            <p:strVal val="#ppt_y-#ppt_h/2"/>
                                          </p:val>
                                        </p:tav>
                                        <p:tav tm="100000">
                                          <p:val>
                                            <p:strVal val="#ppt_y"/>
                                          </p:val>
                                        </p:tav>
                                      </p:tavLst>
                                    </p:anim>
                                    <p:anim calcmode="lin" valueType="num">
                                      <p:cBhvr>
                                        <p:cTn id="33" dur="500" fill="hold"/>
                                        <p:tgtEl>
                                          <p:spTgt spid="38923"/>
                                        </p:tgtEl>
                                        <p:attrNameLst>
                                          <p:attrName>ppt_w</p:attrName>
                                        </p:attrNameLst>
                                      </p:cBhvr>
                                      <p:tavLst>
                                        <p:tav tm="0">
                                          <p:val>
                                            <p:strVal val="#ppt_w"/>
                                          </p:val>
                                        </p:tav>
                                        <p:tav tm="100000">
                                          <p:val>
                                            <p:strVal val="#ppt_w"/>
                                          </p:val>
                                        </p:tav>
                                      </p:tavLst>
                                    </p:anim>
                                    <p:anim calcmode="lin" valueType="num">
                                      <p:cBhvr>
                                        <p:cTn id="34" dur="500" fill="hold"/>
                                        <p:tgtEl>
                                          <p:spTgt spid="3892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20" grpId="0"/>
      <p:bldP spid="38921" grpId="0"/>
      <p:bldP spid="38922" grpId="0"/>
      <p:bldP spid="389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0178" name="Rectangle 2"/>
          <p:cNvSpPr/>
          <p:nvPr/>
        </p:nvSpPr>
        <p:spPr>
          <a:xfrm>
            <a:off x="4897438" y="1408113"/>
            <a:ext cx="127000" cy="487362"/>
          </a:xfrm>
          <a:prstGeom prst="rect">
            <a:avLst/>
          </a:prstGeom>
          <a:noFill/>
          <a:ln w="9525">
            <a:noFill/>
          </a:ln>
        </p:spPr>
        <p:txBody>
          <a:bodyPr wrap="none" lIns="0" tIns="0" rIns="0" bIns="0">
            <a:spAutoFit/>
          </a:bodyPr>
          <a:p>
            <a:pPr algn="l" defTabSz="821055" eaLnBrk="0" hangingPunct="0"/>
            <a:endParaRPr lang="zh-CN" altLang="en-US" sz="3200" dirty="0">
              <a:latin typeface="Times New Roman" panose="02020603050405020304" pitchFamily="18" charset="0"/>
            </a:endParaRPr>
          </a:p>
        </p:txBody>
      </p:sp>
      <p:grpSp>
        <p:nvGrpSpPr>
          <p:cNvPr id="2" name="Group 3"/>
          <p:cNvGrpSpPr/>
          <p:nvPr/>
        </p:nvGrpSpPr>
        <p:grpSpPr>
          <a:xfrm>
            <a:off x="2576513" y="1903413"/>
            <a:ext cx="4535487" cy="4117975"/>
            <a:chOff x="0" y="0"/>
            <a:chExt cx="2857" cy="2594"/>
          </a:xfrm>
        </p:grpSpPr>
        <p:sp>
          <p:nvSpPr>
            <p:cNvPr id="50188" name="未知"/>
            <p:cNvSpPr/>
            <p:nvPr/>
          </p:nvSpPr>
          <p:spPr>
            <a:xfrm>
              <a:off x="0" y="193"/>
              <a:ext cx="2857" cy="2164"/>
            </a:xfrm>
            <a:custGeom>
              <a:avLst/>
              <a:gdLst>
                <a:gd name="txL" fmla="*/ 0 w 2819"/>
                <a:gd name="txT" fmla="*/ 0 h 2554"/>
                <a:gd name="txR" fmla="*/ 2819 w 2819"/>
                <a:gd name="txB" fmla="*/ 2554 h 2554"/>
              </a:gdLst>
              <a:ahLst/>
              <a:cxnLst>
                <a:cxn ang="0">
                  <a:pos x="0" y="0"/>
                </a:cxn>
                <a:cxn ang="0">
                  <a:pos x="1173" y="1317"/>
                </a:cxn>
                <a:cxn ang="0">
                  <a:pos x="1225" y="2423"/>
                </a:cxn>
                <a:cxn ang="0">
                  <a:pos x="1225" y="2449"/>
                </a:cxn>
                <a:cxn ang="0">
                  <a:pos x="1236" y="2470"/>
                </a:cxn>
                <a:cxn ang="0">
                  <a:pos x="1246" y="2486"/>
                </a:cxn>
                <a:cxn ang="0">
                  <a:pos x="1262" y="2502"/>
                </a:cxn>
                <a:cxn ang="0">
                  <a:pos x="1277" y="2518"/>
                </a:cxn>
                <a:cxn ang="0">
                  <a:pos x="1298" y="2528"/>
                </a:cxn>
                <a:cxn ang="0">
                  <a:pos x="1324" y="2538"/>
                </a:cxn>
                <a:cxn ang="0">
                  <a:pos x="1355" y="2549"/>
                </a:cxn>
                <a:cxn ang="0">
                  <a:pos x="1386" y="2554"/>
                </a:cxn>
                <a:cxn ang="0">
                  <a:pos x="1407" y="2554"/>
                </a:cxn>
                <a:cxn ang="0">
                  <a:pos x="1428" y="2554"/>
                </a:cxn>
                <a:cxn ang="0">
                  <a:pos x="1454" y="2549"/>
                </a:cxn>
                <a:cxn ang="0">
                  <a:pos x="1480" y="2544"/>
                </a:cxn>
                <a:cxn ang="0">
                  <a:pos x="1500" y="2538"/>
                </a:cxn>
                <a:cxn ang="0">
                  <a:pos x="1526" y="2528"/>
                </a:cxn>
                <a:cxn ang="0">
                  <a:pos x="1542" y="2512"/>
                </a:cxn>
                <a:cxn ang="0">
                  <a:pos x="1563" y="2497"/>
                </a:cxn>
                <a:cxn ang="0">
                  <a:pos x="1578" y="2481"/>
                </a:cxn>
                <a:cxn ang="0">
                  <a:pos x="1589" y="2455"/>
                </a:cxn>
                <a:cxn ang="0">
                  <a:pos x="1594" y="2428"/>
                </a:cxn>
                <a:cxn ang="0">
                  <a:pos x="1667" y="1290"/>
                </a:cxn>
                <a:cxn ang="0">
                  <a:pos x="2819" y="0"/>
                </a:cxn>
                <a:cxn ang="0">
                  <a:pos x="0" y="0"/>
                </a:cxn>
              </a:cxnLst>
              <a:rect l="txL" t="txT" r="txR" b="txB"/>
              <a:pathLst>
                <a:path w="2819" h="2554">
                  <a:moveTo>
                    <a:pt x="0" y="0"/>
                  </a:moveTo>
                  <a:lnTo>
                    <a:pt x="1173" y="1317"/>
                  </a:lnTo>
                  <a:lnTo>
                    <a:pt x="1225" y="2423"/>
                  </a:lnTo>
                  <a:lnTo>
                    <a:pt x="1225" y="2449"/>
                  </a:lnTo>
                  <a:lnTo>
                    <a:pt x="1236" y="2470"/>
                  </a:lnTo>
                  <a:lnTo>
                    <a:pt x="1246" y="2486"/>
                  </a:lnTo>
                  <a:lnTo>
                    <a:pt x="1262" y="2502"/>
                  </a:lnTo>
                  <a:lnTo>
                    <a:pt x="1277" y="2518"/>
                  </a:lnTo>
                  <a:lnTo>
                    <a:pt x="1298" y="2528"/>
                  </a:lnTo>
                  <a:lnTo>
                    <a:pt x="1324" y="2538"/>
                  </a:lnTo>
                  <a:lnTo>
                    <a:pt x="1355" y="2549"/>
                  </a:lnTo>
                  <a:lnTo>
                    <a:pt x="1386" y="2554"/>
                  </a:lnTo>
                  <a:lnTo>
                    <a:pt x="1407" y="2554"/>
                  </a:lnTo>
                  <a:lnTo>
                    <a:pt x="1428" y="2554"/>
                  </a:lnTo>
                  <a:lnTo>
                    <a:pt x="1454" y="2549"/>
                  </a:lnTo>
                  <a:lnTo>
                    <a:pt x="1480" y="2544"/>
                  </a:lnTo>
                  <a:lnTo>
                    <a:pt x="1500" y="2538"/>
                  </a:lnTo>
                  <a:lnTo>
                    <a:pt x="1526" y="2528"/>
                  </a:lnTo>
                  <a:lnTo>
                    <a:pt x="1542" y="2512"/>
                  </a:lnTo>
                  <a:lnTo>
                    <a:pt x="1563" y="2497"/>
                  </a:lnTo>
                  <a:lnTo>
                    <a:pt x="1578" y="2481"/>
                  </a:lnTo>
                  <a:lnTo>
                    <a:pt x="1589" y="2455"/>
                  </a:lnTo>
                  <a:lnTo>
                    <a:pt x="1594" y="2428"/>
                  </a:lnTo>
                  <a:lnTo>
                    <a:pt x="1667" y="1290"/>
                  </a:lnTo>
                  <a:lnTo>
                    <a:pt x="2819" y="0"/>
                  </a:lnTo>
                  <a:lnTo>
                    <a:pt x="0" y="0"/>
                  </a:lnTo>
                  <a:close/>
                </a:path>
              </a:pathLst>
            </a:custGeom>
            <a:solidFill>
              <a:schemeClr val="bg2"/>
            </a:solidFill>
            <a:ln w="9525">
              <a:noFill/>
            </a:ln>
          </p:spPr>
          <p:txBody>
            <a:bodyPr/>
            <a:p>
              <a:endParaRPr lang="zh-CN" altLang="en-US" dirty="0">
                <a:latin typeface="黑体" panose="02010609060101010101" pitchFamily="49" charset="-122"/>
              </a:endParaRPr>
            </a:p>
          </p:txBody>
        </p:sp>
        <p:sp>
          <p:nvSpPr>
            <p:cNvPr id="50189" name="Oval 5"/>
            <p:cNvSpPr/>
            <p:nvPr/>
          </p:nvSpPr>
          <p:spPr>
            <a:xfrm>
              <a:off x="18" y="0"/>
              <a:ext cx="2828" cy="409"/>
            </a:xfrm>
            <a:prstGeom prst="ellipse">
              <a:avLst/>
            </a:prstGeom>
            <a:solidFill>
              <a:srgbClr val="FF0066"/>
            </a:solidFill>
            <a:ln w="9525">
              <a:noFill/>
            </a:ln>
          </p:spPr>
          <p:txBody>
            <a:bodyPr/>
            <a:p>
              <a:pPr algn="l"/>
              <a:endParaRPr lang="zh-CN" altLang="en-US" sz="1200" b="1" dirty="0">
                <a:solidFill>
                  <a:srgbClr val="FF66FF"/>
                </a:solidFill>
                <a:latin typeface="Arial" panose="020B0604020202020204" pitchFamily="34" charset="0"/>
              </a:endParaRPr>
            </a:p>
          </p:txBody>
        </p:sp>
        <p:sp>
          <p:nvSpPr>
            <p:cNvPr id="50190" name="未知"/>
            <p:cNvSpPr/>
            <p:nvPr/>
          </p:nvSpPr>
          <p:spPr>
            <a:xfrm>
              <a:off x="545" y="692"/>
              <a:ext cx="1769" cy="1678"/>
            </a:xfrm>
            <a:custGeom>
              <a:avLst/>
              <a:gdLst>
                <a:gd name="txL" fmla="*/ 0 w 2444"/>
                <a:gd name="txT" fmla="*/ 0 h 2407"/>
                <a:gd name="txR" fmla="*/ 2444 w 2444"/>
                <a:gd name="txB" fmla="*/ 2407 h 2407"/>
              </a:gdLst>
              <a:ahLst/>
              <a:cxnLst>
                <a:cxn ang="0">
                  <a:pos x="0" y="21"/>
                </a:cxn>
                <a:cxn ang="0">
                  <a:pos x="1069" y="1185"/>
                </a:cxn>
                <a:cxn ang="0">
                  <a:pos x="1100" y="2328"/>
                </a:cxn>
                <a:cxn ang="0">
                  <a:pos x="1110" y="2349"/>
                </a:cxn>
                <a:cxn ang="0">
                  <a:pos x="1121" y="2365"/>
                </a:cxn>
                <a:cxn ang="0">
                  <a:pos x="1131" y="2381"/>
                </a:cxn>
                <a:cxn ang="0">
                  <a:pos x="1152" y="2391"/>
                </a:cxn>
                <a:cxn ang="0">
                  <a:pos x="1173" y="2402"/>
                </a:cxn>
                <a:cxn ang="0">
                  <a:pos x="1199" y="2407"/>
                </a:cxn>
                <a:cxn ang="0">
                  <a:pos x="1230" y="2402"/>
                </a:cxn>
                <a:cxn ang="0">
                  <a:pos x="1256" y="2396"/>
                </a:cxn>
                <a:cxn ang="0">
                  <a:pos x="1282" y="2386"/>
                </a:cxn>
                <a:cxn ang="0">
                  <a:pos x="1297" y="2365"/>
                </a:cxn>
                <a:cxn ang="0">
                  <a:pos x="1308" y="2349"/>
                </a:cxn>
                <a:cxn ang="0">
                  <a:pos x="1318" y="2328"/>
                </a:cxn>
                <a:cxn ang="0">
                  <a:pos x="1375" y="1164"/>
                </a:cxn>
                <a:cxn ang="0">
                  <a:pos x="2444" y="0"/>
                </a:cxn>
                <a:cxn ang="0">
                  <a:pos x="2237" y="47"/>
                </a:cxn>
                <a:cxn ang="0">
                  <a:pos x="1915" y="89"/>
                </a:cxn>
                <a:cxn ang="0">
                  <a:pos x="1557" y="110"/>
                </a:cxn>
                <a:cxn ang="0">
                  <a:pos x="1199" y="126"/>
                </a:cxn>
                <a:cxn ang="0">
                  <a:pos x="825" y="110"/>
                </a:cxn>
                <a:cxn ang="0">
                  <a:pos x="498" y="89"/>
                </a:cxn>
                <a:cxn ang="0">
                  <a:pos x="223" y="57"/>
                </a:cxn>
                <a:cxn ang="0">
                  <a:pos x="0" y="21"/>
                </a:cxn>
              </a:cxnLst>
              <a:rect l="txL" t="txT" r="txR" b="txB"/>
              <a:pathLst>
                <a:path w="2444" h="2407">
                  <a:moveTo>
                    <a:pt x="0" y="21"/>
                  </a:moveTo>
                  <a:lnTo>
                    <a:pt x="1069" y="1185"/>
                  </a:lnTo>
                  <a:lnTo>
                    <a:pt x="1100" y="2328"/>
                  </a:lnTo>
                  <a:lnTo>
                    <a:pt x="1110" y="2349"/>
                  </a:lnTo>
                  <a:lnTo>
                    <a:pt x="1121" y="2365"/>
                  </a:lnTo>
                  <a:lnTo>
                    <a:pt x="1131" y="2381"/>
                  </a:lnTo>
                  <a:lnTo>
                    <a:pt x="1152" y="2391"/>
                  </a:lnTo>
                  <a:lnTo>
                    <a:pt x="1173" y="2402"/>
                  </a:lnTo>
                  <a:lnTo>
                    <a:pt x="1199" y="2407"/>
                  </a:lnTo>
                  <a:lnTo>
                    <a:pt x="1230" y="2402"/>
                  </a:lnTo>
                  <a:lnTo>
                    <a:pt x="1256" y="2396"/>
                  </a:lnTo>
                  <a:lnTo>
                    <a:pt x="1282" y="2386"/>
                  </a:lnTo>
                  <a:lnTo>
                    <a:pt x="1297" y="2365"/>
                  </a:lnTo>
                  <a:lnTo>
                    <a:pt x="1308" y="2349"/>
                  </a:lnTo>
                  <a:lnTo>
                    <a:pt x="1318" y="2328"/>
                  </a:lnTo>
                  <a:lnTo>
                    <a:pt x="1375" y="1164"/>
                  </a:lnTo>
                  <a:lnTo>
                    <a:pt x="2444" y="0"/>
                  </a:lnTo>
                  <a:lnTo>
                    <a:pt x="2237" y="47"/>
                  </a:lnTo>
                  <a:lnTo>
                    <a:pt x="1915" y="89"/>
                  </a:lnTo>
                  <a:lnTo>
                    <a:pt x="1557" y="110"/>
                  </a:lnTo>
                  <a:lnTo>
                    <a:pt x="1199" y="126"/>
                  </a:lnTo>
                  <a:lnTo>
                    <a:pt x="825" y="110"/>
                  </a:lnTo>
                  <a:lnTo>
                    <a:pt x="498" y="89"/>
                  </a:lnTo>
                  <a:lnTo>
                    <a:pt x="223" y="57"/>
                  </a:lnTo>
                  <a:lnTo>
                    <a:pt x="0" y="21"/>
                  </a:lnTo>
                  <a:close/>
                </a:path>
              </a:pathLst>
            </a:custGeom>
            <a:solidFill>
              <a:schemeClr val="bg2"/>
            </a:solidFill>
            <a:ln w="9525">
              <a:noFill/>
            </a:ln>
          </p:spPr>
          <p:txBody>
            <a:bodyPr/>
            <a:p>
              <a:endParaRPr lang="zh-CN" altLang="en-US" dirty="0">
                <a:latin typeface="黑体" panose="02010609060101010101" pitchFamily="49" charset="-122"/>
              </a:endParaRPr>
            </a:p>
          </p:txBody>
        </p:sp>
        <p:sp>
          <p:nvSpPr>
            <p:cNvPr id="50191" name="未知"/>
            <p:cNvSpPr/>
            <p:nvPr/>
          </p:nvSpPr>
          <p:spPr>
            <a:xfrm>
              <a:off x="726" y="964"/>
              <a:ext cx="1554" cy="1630"/>
            </a:xfrm>
            <a:custGeom>
              <a:avLst/>
              <a:gdLst>
                <a:gd name="txL" fmla="*/ 0 w 1578"/>
                <a:gd name="txT" fmla="*/ 0 h 1925"/>
                <a:gd name="txR" fmla="*/ 1578 w 1578"/>
                <a:gd name="txB" fmla="*/ 1925 h 1925"/>
              </a:gdLst>
              <a:ahLst/>
              <a:cxnLst>
                <a:cxn ang="0">
                  <a:pos x="0" y="0"/>
                </a:cxn>
                <a:cxn ang="0">
                  <a:pos x="649" y="698"/>
                </a:cxn>
                <a:cxn ang="0">
                  <a:pos x="664" y="1846"/>
                </a:cxn>
                <a:cxn ang="0">
                  <a:pos x="675" y="1862"/>
                </a:cxn>
                <a:cxn ang="0">
                  <a:pos x="690" y="1878"/>
                </a:cxn>
                <a:cxn ang="0">
                  <a:pos x="706" y="1894"/>
                </a:cxn>
                <a:cxn ang="0">
                  <a:pos x="727" y="1909"/>
                </a:cxn>
                <a:cxn ang="0">
                  <a:pos x="758" y="1920"/>
                </a:cxn>
                <a:cxn ang="0">
                  <a:pos x="789" y="1925"/>
                </a:cxn>
                <a:cxn ang="0">
                  <a:pos x="815" y="1920"/>
                </a:cxn>
                <a:cxn ang="0">
                  <a:pos x="841" y="1915"/>
                </a:cxn>
                <a:cxn ang="0">
                  <a:pos x="867" y="1904"/>
                </a:cxn>
                <a:cxn ang="0">
                  <a:pos x="888" y="1883"/>
                </a:cxn>
                <a:cxn ang="0">
                  <a:pos x="903" y="1857"/>
                </a:cxn>
                <a:cxn ang="0">
                  <a:pos x="914" y="1846"/>
                </a:cxn>
                <a:cxn ang="0">
                  <a:pos x="950" y="672"/>
                </a:cxn>
                <a:cxn ang="0">
                  <a:pos x="1578" y="0"/>
                </a:cxn>
                <a:cxn ang="0">
                  <a:pos x="0" y="0"/>
                </a:cxn>
              </a:cxnLst>
              <a:rect l="txL" t="txT" r="txR" b="txB"/>
              <a:pathLst>
                <a:path w="1578" h="1925">
                  <a:moveTo>
                    <a:pt x="0" y="0"/>
                  </a:moveTo>
                  <a:lnTo>
                    <a:pt x="649" y="698"/>
                  </a:lnTo>
                  <a:lnTo>
                    <a:pt x="664" y="1846"/>
                  </a:lnTo>
                  <a:lnTo>
                    <a:pt x="675" y="1862"/>
                  </a:lnTo>
                  <a:lnTo>
                    <a:pt x="690" y="1878"/>
                  </a:lnTo>
                  <a:lnTo>
                    <a:pt x="706" y="1894"/>
                  </a:lnTo>
                  <a:lnTo>
                    <a:pt x="727" y="1909"/>
                  </a:lnTo>
                  <a:lnTo>
                    <a:pt x="758" y="1920"/>
                  </a:lnTo>
                  <a:lnTo>
                    <a:pt x="789" y="1925"/>
                  </a:lnTo>
                  <a:lnTo>
                    <a:pt x="815" y="1920"/>
                  </a:lnTo>
                  <a:lnTo>
                    <a:pt x="841" y="1915"/>
                  </a:lnTo>
                  <a:lnTo>
                    <a:pt x="867" y="1904"/>
                  </a:lnTo>
                  <a:lnTo>
                    <a:pt x="888" y="1883"/>
                  </a:lnTo>
                  <a:lnTo>
                    <a:pt x="903" y="1857"/>
                  </a:lnTo>
                  <a:lnTo>
                    <a:pt x="914" y="1846"/>
                  </a:lnTo>
                  <a:lnTo>
                    <a:pt x="950" y="672"/>
                  </a:lnTo>
                  <a:lnTo>
                    <a:pt x="1578" y="0"/>
                  </a:lnTo>
                  <a:lnTo>
                    <a:pt x="0" y="0"/>
                  </a:lnTo>
                  <a:close/>
                </a:path>
              </a:pathLst>
            </a:custGeom>
            <a:noFill/>
            <a:ln w="9525">
              <a:noFill/>
            </a:ln>
          </p:spPr>
          <p:txBody>
            <a:bodyPr/>
            <a:p>
              <a:endParaRPr lang="zh-CN" altLang="en-US" dirty="0">
                <a:latin typeface="黑体" panose="02010609060101010101" pitchFamily="49" charset="-122"/>
              </a:endParaRPr>
            </a:p>
          </p:txBody>
        </p:sp>
        <p:sp>
          <p:nvSpPr>
            <p:cNvPr id="50192" name="Oval 8"/>
            <p:cNvSpPr/>
            <p:nvPr/>
          </p:nvSpPr>
          <p:spPr>
            <a:xfrm>
              <a:off x="454" y="478"/>
              <a:ext cx="1951" cy="214"/>
            </a:xfrm>
            <a:prstGeom prst="ellipse">
              <a:avLst/>
            </a:prstGeom>
            <a:solidFill>
              <a:srgbClr val="FF66FF"/>
            </a:solidFill>
            <a:ln w="9525">
              <a:noFill/>
            </a:ln>
          </p:spPr>
          <p:txBody>
            <a:bodyPr/>
            <a:p>
              <a:pPr algn="l"/>
              <a:endParaRPr lang="zh-CN" altLang="en-US" sz="1200" b="1" dirty="0">
                <a:latin typeface="Arial" panose="020B0604020202020204" pitchFamily="34" charset="0"/>
              </a:endParaRPr>
            </a:p>
          </p:txBody>
        </p:sp>
        <p:sp>
          <p:nvSpPr>
            <p:cNvPr id="50193" name="Oval 9"/>
            <p:cNvSpPr/>
            <p:nvPr/>
          </p:nvSpPr>
          <p:spPr>
            <a:xfrm>
              <a:off x="1134" y="1235"/>
              <a:ext cx="590" cy="137"/>
            </a:xfrm>
            <a:prstGeom prst="ellipse">
              <a:avLst/>
            </a:prstGeom>
            <a:solidFill>
              <a:srgbClr val="00FF00"/>
            </a:solidFill>
            <a:ln w="7938" cap="flat" cmpd="sng">
              <a:solidFill>
                <a:srgbClr val="000000"/>
              </a:solidFill>
              <a:prstDash val="solid"/>
              <a:headEnd type="none" w="med" len="med"/>
              <a:tailEnd type="none" w="med" len="med"/>
            </a:ln>
          </p:spPr>
          <p:txBody>
            <a:bodyPr/>
            <a:p>
              <a:endParaRPr lang="zh-CN" altLang="en-US" dirty="0">
                <a:latin typeface="黑体" panose="02010609060101010101" pitchFamily="49" charset="-122"/>
              </a:endParaRPr>
            </a:p>
          </p:txBody>
        </p:sp>
        <p:sp>
          <p:nvSpPr>
            <p:cNvPr id="50194" name="Oval 10"/>
            <p:cNvSpPr/>
            <p:nvPr/>
          </p:nvSpPr>
          <p:spPr>
            <a:xfrm>
              <a:off x="726" y="737"/>
              <a:ext cx="1451" cy="227"/>
            </a:xfrm>
            <a:prstGeom prst="ellipse">
              <a:avLst/>
            </a:prstGeom>
            <a:solidFill>
              <a:srgbClr val="FFFF66"/>
            </a:solidFill>
            <a:ln w="9525" cap="flat" cmpd="sng">
              <a:solidFill>
                <a:schemeClr val="tx1"/>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50195" name="Oval 11"/>
            <p:cNvSpPr/>
            <p:nvPr/>
          </p:nvSpPr>
          <p:spPr>
            <a:xfrm>
              <a:off x="953" y="1055"/>
              <a:ext cx="953" cy="136"/>
            </a:xfrm>
            <a:prstGeom prst="ellipse">
              <a:avLst/>
            </a:prstGeom>
            <a:solidFill>
              <a:srgbClr val="99FF99"/>
            </a:solidFill>
            <a:ln w="9525" cap="flat" cmpd="sng">
              <a:solidFill>
                <a:schemeClr val="tx1"/>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grpSp>
      <p:sp>
        <p:nvSpPr>
          <p:cNvPr id="39948" name="AutoShape 1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车间管理办法</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50181" name="Group 13"/>
          <p:cNvGrpSpPr/>
          <p:nvPr/>
        </p:nvGrpSpPr>
        <p:grpSpPr>
          <a:xfrm>
            <a:off x="7616825" y="1196975"/>
            <a:ext cx="1781175" cy="1944688"/>
            <a:chOff x="0" y="0"/>
            <a:chExt cx="1406" cy="1633"/>
          </a:xfrm>
        </p:grpSpPr>
        <p:sp>
          <p:nvSpPr>
            <p:cNvPr id="50186" name="Rectangle 14"/>
            <p:cNvSpPr/>
            <p:nvPr/>
          </p:nvSpPr>
          <p:spPr>
            <a:xfrm>
              <a:off x="0" y="1315"/>
              <a:ext cx="1406" cy="318"/>
            </a:xfrm>
            <a:prstGeom prst="rect">
              <a:avLst/>
            </a:prstGeom>
            <a:solidFill>
              <a:srgbClr val="FF9933"/>
            </a:solidFill>
            <a:ln w="9525" cap="flat" cmpd="sng">
              <a:solidFill>
                <a:srgbClr val="FF9933"/>
              </a:solidFill>
              <a:prstDash val="solid"/>
              <a:miter/>
              <a:headEnd type="none" w="med" len="med"/>
              <a:tailEnd type="none" w="med" len="med"/>
            </a:ln>
          </p:spPr>
          <p:txBody>
            <a:bodyPr wrap="none" anchor="ctr" anchorCtr="0"/>
            <a:p>
              <a:r>
                <a:rPr lang="en-US" altLang="zh-CN" sz="3200" dirty="0">
                  <a:solidFill>
                    <a:schemeClr val="bg1"/>
                  </a:solidFill>
                  <a:latin typeface="Arial" panose="020B0604020202020204" pitchFamily="34" charset="0"/>
                </a:rPr>
                <a:t>5WHY</a:t>
              </a:r>
              <a:endParaRPr lang="en-US" altLang="zh-CN" sz="3200" dirty="0">
                <a:solidFill>
                  <a:schemeClr val="bg1"/>
                </a:solidFill>
                <a:latin typeface="Arial" panose="020B0604020202020204" pitchFamily="34" charset="0"/>
              </a:endParaRPr>
            </a:p>
          </p:txBody>
        </p:sp>
        <p:sp>
          <p:nvSpPr>
            <p:cNvPr id="50187" name="Rectangle 15"/>
            <p:cNvSpPr/>
            <p:nvPr/>
          </p:nvSpPr>
          <p:spPr>
            <a:xfrm>
              <a:off x="0" y="0"/>
              <a:ext cx="1406" cy="1315"/>
            </a:xfrm>
            <a:prstGeom prst="rect">
              <a:avLst/>
            </a:prstGeom>
            <a:solidFill>
              <a:schemeClr val="bg1"/>
            </a:solidFill>
            <a:ln w="9525">
              <a:noFill/>
            </a:ln>
          </p:spPr>
          <p:txBody>
            <a:bodyPr wrap="none" anchor="ctr" anchorCtr="0"/>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a:p>
              <a:r>
                <a:rPr lang="en-US" altLang="zh-CN" sz="1600" dirty="0">
                  <a:solidFill>
                    <a:srgbClr val="FF9933"/>
                  </a:solidFill>
                  <a:latin typeface="Arial" panose="020B0604020202020204" pitchFamily="34" charset="0"/>
                </a:rPr>
                <a:t>Why?</a:t>
              </a:r>
              <a:endParaRPr lang="en-US" altLang="zh-CN" sz="1600" dirty="0">
                <a:solidFill>
                  <a:srgbClr val="FF9933"/>
                </a:solidFill>
                <a:latin typeface="Arial" panose="020B0604020202020204" pitchFamily="34" charset="0"/>
              </a:endParaRPr>
            </a:p>
          </p:txBody>
        </p:sp>
      </p:grpSp>
      <p:sp>
        <p:nvSpPr>
          <p:cNvPr id="50182" name="Rectangle 16"/>
          <p:cNvSpPr/>
          <p:nvPr/>
        </p:nvSpPr>
        <p:spPr>
          <a:xfrm>
            <a:off x="704850" y="1989138"/>
            <a:ext cx="1368425" cy="576262"/>
          </a:xfrm>
          <a:prstGeom prst="rect">
            <a:avLst/>
          </a:prstGeom>
          <a:solidFill>
            <a:srgbClr val="FFFF00"/>
          </a:solidFill>
          <a:ln w="9525">
            <a:noFill/>
          </a:ln>
        </p:spPr>
        <p:txBody>
          <a:bodyPr wrap="none" anchor="ctr" anchorCtr="0"/>
          <a:p>
            <a:r>
              <a:rPr lang="zh-CN" altLang="en-US" sz="2000" dirty="0">
                <a:latin typeface="黑体" panose="02010609060101010101" pitchFamily="49" charset="-122"/>
              </a:rPr>
              <a:t>大、含糊、</a:t>
            </a:r>
            <a:endParaRPr lang="zh-CN" altLang="en-US" sz="2000" dirty="0">
              <a:latin typeface="黑体" panose="02010609060101010101" pitchFamily="49" charset="-122"/>
            </a:endParaRPr>
          </a:p>
          <a:p>
            <a:r>
              <a:rPr lang="zh-CN" altLang="en-US" sz="2000" dirty="0">
                <a:latin typeface="黑体" panose="02010609060101010101" pitchFamily="49" charset="-122"/>
              </a:rPr>
              <a:t>复杂问题</a:t>
            </a:r>
            <a:endParaRPr lang="zh-CN" altLang="en-US" sz="2000" dirty="0">
              <a:latin typeface="黑体" panose="02010609060101010101" pitchFamily="49" charset="-122"/>
            </a:endParaRPr>
          </a:p>
        </p:txBody>
      </p:sp>
      <p:sp>
        <p:nvSpPr>
          <p:cNvPr id="50183" name="Rectangle 17"/>
          <p:cNvSpPr/>
          <p:nvPr/>
        </p:nvSpPr>
        <p:spPr>
          <a:xfrm>
            <a:off x="704850" y="5445125"/>
            <a:ext cx="1368425" cy="576263"/>
          </a:xfrm>
          <a:prstGeom prst="rect">
            <a:avLst/>
          </a:prstGeom>
          <a:solidFill>
            <a:srgbClr val="FFFF00"/>
          </a:solidFill>
          <a:ln w="9525">
            <a:noFill/>
          </a:ln>
        </p:spPr>
        <p:txBody>
          <a:bodyPr wrap="none" anchor="ctr" anchorCtr="0"/>
          <a:p>
            <a:r>
              <a:rPr lang="zh-CN" altLang="en-US" sz="2000" b="1" dirty="0">
                <a:latin typeface="黑体" panose="02010609060101010101" pitchFamily="49" charset="-122"/>
              </a:rPr>
              <a:t>问题根源</a:t>
            </a:r>
            <a:endParaRPr lang="zh-CN" altLang="en-US" sz="2000" b="1" dirty="0">
              <a:latin typeface="黑体" panose="02010609060101010101" pitchFamily="49" charset="-122"/>
            </a:endParaRPr>
          </a:p>
        </p:txBody>
      </p:sp>
      <p:sp>
        <p:nvSpPr>
          <p:cNvPr id="50184" name="Line 18"/>
          <p:cNvSpPr/>
          <p:nvPr/>
        </p:nvSpPr>
        <p:spPr>
          <a:xfrm>
            <a:off x="2216150" y="5734050"/>
            <a:ext cx="2449513" cy="0"/>
          </a:xfrm>
          <a:prstGeom prst="line">
            <a:avLst/>
          </a:prstGeom>
          <a:ln w="19050" cap="flat" cmpd="sng">
            <a:solidFill>
              <a:srgbClr val="3333CC"/>
            </a:solidFill>
            <a:prstDash val="solid"/>
            <a:headEnd type="none" w="med" len="med"/>
            <a:tailEnd type="triangle" w="med" len="med"/>
          </a:ln>
        </p:spPr>
      </p:sp>
      <p:sp>
        <p:nvSpPr>
          <p:cNvPr id="50185" name="Line 19"/>
          <p:cNvSpPr/>
          <p:nvPr/>
        </p:nvSpPr>
        <p:spPr>
          <a:xfrm>
            <a:off x="2144713" y="2205038"/>
            <a:ext cx="2305050" cy="1587"/>
          </a:xfrm>
          <a:prstGeom prst="line">
            <a:avLst/>
          </a:prstGeom>
          <a:ln w="57150" cap="flat" cmpd="sng">
            <a:solidFill>
              <a:srgbClr val="3333CC"/>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1202" name="Picture 3" descr="deming"/>
          <p:cNvPicPr>
            <a:picLocks noChangeAspect="1"/>
          </p:cNvPicPr>
          <p:nvPr>
            <p:ph sz="quarter" idx="3"/>
          </p:nvPr>
        </p:nvPicPr>
        <p:blipFill>
          <a:blip r:embed="rId2"/>
          <a:stretch>
            <a:fillRect/>
          </a:stretch>
        </p:blipFill>
        <p:spPr>
          <a:xfrm>
            <a:off x="6980238" y="3573463"/>
            <a:ext cx="1870075" cy="2187575"/>
          </a:xfrm>
          <a:noFill/>
          <a:ln>
            <a:noFill/>
          </a:ln>
        </p:spPr>
      </p:pic>
      <p:sp>
        <p:nvSpPr>
          <p:cNvPr id="51203" name="Rectangle 4"/>
          <p:cNvSpPr/>
          <p:nvPr/>
        </p:nvSpPr>
        <p:spPr>
          <a:xfrm>
            <a:off x="6608763" y="5734050"/>
            <a:ext cx="2495550" cy="288925"/>
          </a:xfrm>
          <a:prstGeom prst="rect">
            <a:avLst/>
          </a:prstGeom>
          <a:noFill/>
          <a:ln w="9525">
            <a:noFill/>
          </a:ln>
        </p:spPr>
        <p:txBody>
          <a:bodyPr anchor="ctr" anchorCtr="0"/>
          <a:p>
            <a:r>
              <a:rPr lang="zh-CN" altLang="en-US" sz="1600" b="1" dirty="0">
                <a:solidFill>
                  <a:schemeClr val="tx2"/>
                </a:solidFill>
                <a:latin typeface="Arial Black" panose="020B0A04020102020204" pitchFamily="34" charset="0"/>
              </a:rPr>
              <a:t>质量大师：戴明</a:t>
            </a:r>
            <a:endParaRPr lang="zh-CN" altLang="en-US" sz="1600" b="1" dirty="0">
              <a:solidFill>
                <a:srgbClr val="FF0000"/>
              </a:solidFill>
              <a:latin typeface="Arial Black" panose="020B0A04020102020204" pitchFamily="34" charset="0"/>
            </a:endParaRPr>
          </a:p>
        </p:txBody>
      </p:sp>
      <p:sp>
        <p:nvSpPr>
          <p:cNvPr id="40965"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1205" name="Text Box 6"/>
          <p:cNvSpPr txBox="1"/>
          <p:nvPr/>
        </p:nvSpPr>
        <p:spPr>
          <a:xfrm>
            <a:off x="1928813" y="2420938"/>
            <a:ext cx="4319587" cy="823912"/>
          </a:xfrm>
          <a:prstGeom prst="rect">
            <a:avLst/>
          </a:prstGeom>
          <a:noFill/>
          <a:ln w="9525">
            <a:noFill/>
          </a:ln>
        </p:spPr>
        <p:txBody>
          <a:bodyPr>
            <a:spAutoFit/>
          </a:bodyPr>
          <a:p>
            <a:pPr>
              <a:spcBef>
                <a:spcPct val="50000"/>
              </a:spcBef>
            </a:pPr>
            <a:r>
              <a:rPr lang="zh-CN" altLang="en-US" sz="4800" dirty="0">
                <a:solidFill>
                  <a:srgbClr val="FF0000"/>
                </a:solidFill>
                <a:latin typeface="黑体" panose="02010609060101010101" pitchFamily="49" charset="-122"/>
              </a:rPr>
              <a:t>什么是质量？</a:t>
            </a:r>
            <a:endParaRPr lang="en-US" altLang="zh-CN" sz="4800" dirty="0">
              <a:solidFill>
                <a:srgbClr val="FF0000"/>
              </a:solidFill>
              <a:latin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1986" name="AutoShape 2"/>
          <p:cNvSpPr/>
          <p:nvPr/>
        </p:nvSpPr>
        <p:spPr>
          <a:xfrm>
            <a:off x="4881563" y="1628775"/>
            <a:ext cx="5040312" cy="4968875"/>
          </a:xfrm>
          <a:prstGeom prst="roundRect">
            <a:avLst>
              <a:gd name="adj" fmla="val 16667"/>
            </a:avLst>
          </a:prstGeom>
          <a:solidFill>
            <a:schemeClr val="bg1">
              <a:alpha val="65097"/>
            </a:schemeClr>
          </a:solidFill>
          <a:ln w="9525" cap="flat" cmpd="sng">
            <a:solidFill>
              <a:srgbClr val="FF6600"/>
            </a:solidFill>
            <a:prstDash val="dashDot"/>
            <a:headEnd type="none" w="med" len="med"/>
            <a:tailEnd type="none" w="med" len="med"/>
          </a:ln>
        </p:spPr>
        <p:txBody>
          <a:bodyPr wrap="none" anchor="t" anchorCtr="1"/>
          <a:p>
            <a:r>
              <a:rPr lang="zh-CN" altLang="en-US" u="sng" dirty="0">
                <a:latin typeface="Arial" panose="020B0604020202020204" pitchFamily="34" charset="0"/>
              </a:rPr>
              <a:t>实践</a:t>
            </a:r>
            <a:endParaRPr lang="zh-CN" altLang="en-US" u="sng" dirty="0">
              <a:latin typeface="Arial" panose="020B0604020202020204" pitchFamily="34" charset="0"/>
            </a:endParaRPr>
          </a:p>
        </p:txBody>
      </p:sp>
      <p:sp>
        <p:nvSpPr>
          <p:cNvPr id="52227" name="Rectangle 3"/>
          <p:cNvSpPr/>
          <p:nvPr>
            <p:ph type="title"/>
          </p:nvPr>
        </p:nvSpPr>
        <p:spPr>
          <a:xfrm>
            <a:off x="990600" y="981075"/>
            <a:ext cx="8915400" cy="1143000"/>
          </a:xfrm>
          <a:noFill/>
          <a:ln>
            <a:noFill/>
          </a:ln>
        </p:spPr>
        <p:txBody>
          <a:bodyPr/>
          <a:p>
            <a:pPr algn="r" eaLnBrk="1" hangingPunct="1"/>
            <a:r>
              <a:rPr lang="zh-CN" altLang="en-US" sz="3200" dirty="0"/>
              <a:t>质量概念及实践的发展</a:t>
            </a:r>
            <a:endParaRPr lang="zh-CN" altLang="en-US" sz="3200" dirty="0"/>
          </a:p>
        </p:txBody>
      </p:sp>
      <p:grpSp>
        <p:nvGrpSpPr>
          <p:cNvPr id="2" name="Group 4"/>
          <p:cNvGrpSpPr/>
          <p:nvPr/>
        </p:nvGrpSpPr>
        <p:grpSpPr>
          <a:xfrm>
            <a:off x="5240338" y="3214688"/>
            <a:ext cx="4157662" cy="2878137"/>
            <a:chOff x="0" y="0"/>
            <a:chExt cx="2800" cy="1813"/>
          </a:xfrm>
        </p:grpSpPr>
        <p:sp>
          <p:nvSpPr>
            <p:cNvPr id="41989" name="Rectangle 5"/>
            <p:cNvSpPr>
              <a:spLocks noChangeArrowheads="1"/>
            </p:cNvSpPr>
            <p:nvPr/>
          </p:nvSpPr>
          <p:spPr bwMode="auto">
            <a:xfrm>
              <a:off x="680" y="363"/>
              <a:ext cx="2120" cy="362"/>
            </a:xfrm>
            <a:prstGeom prst="rect">
              <a:avLst/>
            </a:prstGeom>
            <a:solidFill>
              <a:schemeClr val="bg1"/>
            </a:solidFill>
            <a:ln w="9525">
              <a:noFill/>
              <a:miter lim="800000"/>
            </a:ln>
            <a:effectLst>
              <a:outerShdw dist="107763" dir="13500000" algn="ctr" rotWithShape="0">
                <a:srgbClr val="808080">
                  <a:alpha val="50000"/>
                </a:srgbClr>
              </a:outerShdw>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质量是管出来 </a:t>
              </a:r>
              <a:r>
                <a:rPr kumimoji="0" lang="en-US" altLang="zh-CN"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QM QTM          </a:t>
              </a:r>
              <a:endParaRPr kumimoji="0" lang="en-US" altLang="zh-CN"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1990" name="Rectangle 6"/>
            <p:cNvSpPr>
              <a:spLocks noChangeArrowheads="1"/>
            </p:cNvSpPr>
            <p:nvPr/>
          </p:nvSpPr>
          <p:spPr bwMode="auto">
            <a:xfrm>
              <a:off x="1406" y="0"/>
              <a:ext cx="1394" cy="362"/>
            </a:xfrm>
            <a:prstGeom prst="rect">
              <a:avLst/>
            </a:prstGeom>
            <a:solidFill>
              <a:schemeClr val="tx1"/>
            </a:solidFill>
            <a:ln w="9525">
              <a:noFill/>
              <a:miter lim="800000"/>
            </a:ln>
            <a:effectLst>
              <a:outerShdw dist="107763" dir="13500000" algn="ctr" rotWithShape="0">
                <a:srgbClr val="808080">
                  <a:alpha val="50000"/>
                </a:srgbClr>
              </a:outerShdw>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质量习惯形成              </a:t>
              </a:r>
              <a:endParaRPr kumimoji="0" lang="zh-CN" altLang="en-US"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41991" name="Rectangle 7"/>
            <p:cNvSpPr>
              <a:spLocks noChangeArrowheads="1"/>
            </p:cNvSpPr>
            <p:nvPr/>
          </p:nvSpPr>
          <p:spPr bwMode="auto">
            <a:xfrm>
              <a:off x="544" y="726"/>
              <a:ext cx="2256" cy="362"/>
            </a:xfrm>
            <a:prstGeom prst="rect">
              <a:avLst/>
            </a:prstGeom>
            <a:solidFill>
              <a:schemeClr val="tx1"/>
            </a:solidFill>
            <a:ln w="9525">
              <a:noFill/>
              <a:miter lim="800000"/>
            </a:ln>
            <a:effectLst>
              <a:outerShdw dist="107763" dir="13500000" algn="ctr" rotWithShape="0">
                <a:srgbClr val="808080">
                  <a:alpha val="50000"/>
                </a:srgbClr>
              </a:outerShdw>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质量控制出来</a:t>
              </a:r>
              <a:r>
                <a:rPr kumimoji="0" lang="en-US" altLang="zh-CN"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QC(</a:t>
              </a:r>
              <a:r>
                <a:rPr kumimoji="0" lang="zh-CN" altLang="en-US"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控制</a:t>
              </a:r>
              <a:r>
                <a:rPr kumimoji="0" lang="en-US" altLang="zh-CN"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      </a:t>
              </a:r>
              <a:endParaRPr kumimoji="0" lang="en-US" altLang="zh-CN" sz="24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41992" name="Rectangle 8"/>
            <p:cNvSpPr>
              <a:spLocks noChangeArrowheads="1"/>
            </p:cNvSpPr>
            <p:nvPr/>
          </p:nvSpPr>
          <p:spPr bwMode="auto">
            <a:xfrm>
              <a:off x="272" y="1133"/>
              <a:ext cx="2528" cy="318"/>
            </a:xfrm>
            <a:prstGeom prst="rect">
              <a:avLst/>
            </a:prstGeom>
            <a:solidFill>
              <a:schemeClr val="bg1"/>
            </a:solidFill>
            <a:ln w="9525">
              <a:noFill/>
              <a:miter lim="800000"/>
            </a:ln>
            <a:effectLst>
              <a:outerShdw dist="107763" dir="13500000" algn="ctr" rotWithShape="0">
                <a:srgbClr val="808080">
                  <a:alpha val="50000"/>
                </a:srgbClr>
              </a:outerShdw>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质量查出来 </a:t>
              </a:r>
              <a:r>
                <a:rPr kumimoji="0" lang="en-US" altLang="zh-CN"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QC(</a:t>
              </a:r>
              <a:r>
                <a:rPr kumimoji="0" lang="zh-CN" altLang="en-US"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检查 </a:t>
              </a:r>
              <a:r>
                <a:rPr kumimoji="0" lang="en-US" altLang="zh-CN"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24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1993" name="Rectangle 9"/>
            <p:cNvSpPr>
              <a:spLocks noChangeArrowheads="1"/>
            </p:cNvSpPr>
            <p:nvPr/>
          </p:nvSpPr>
          <p:spPr bwMode="auto">
            <a:xfrm>
              <a:off x="0" y="1496"/>
              <a:ext cx="2800" cy="317"/>
            </a:xfrm>
            <a:prstGeom prst="rect">
              <a:avLst/>
            </a:prstGeom>
            <a:solidFill>
              <a:schemeClr val="tx1"/>
            </a:solidFill>
            <a:ln w="9525">
              <a:noFill/>
              <a:miter lim="800000"/>
            </a:ln>
            <a:effectLst>
              <a:outerShdw dist="107763" dir="13500000" algn="ctr" rotWithShape="0">
                <a:srgbClr val="808080">
                  <a:alpha val="50000"/>
                </a:srgbClr>
              </a:outerShdw>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质量做出来      </a:t>
              </a:r>
              <a:endParaRPr kumimoji="0" lang="zh-CN" altLang="en-US" sz="28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endParaRPr>
            </a:p>
          </p:txBody>
        </p:sp>
      </p:grpSp>
      <p:sp>
        <p:nvSpPr>
          <p:cNvPr id="41994" name="AutoShape 10"/>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3" name="Group 11"/>
          <p:cNvGrpSpPr/>
          <p:nvPr/>
        </p:nvGrpSpPr>
        <p:grpSpPr>
          <a:xfrm>
            <a:off x="-1377950" y="1628775"/>
            <a:ext cx="7677150" cy="5211763"/>
            <a:chOff x="0" y="0"/>
            <a:chExt cx="12100" cy="8207"/>
          </a:xfrm>
        </p:grpSpPr>
        <p:sp>
          <p:nvSpPr>
            <p:cNvPr id="52231" name="AutoShape 12"/>
            <p:cNvSpPr/>
            <p:nvPr/>
          </p:nvSpPr>
          <p:spPr>
            <a:xfrm>
              <a:off x="2350" y="0"/>
              <a:ext cx="7940" cy="7825"/>
            </a:xfrm>
            <a:prstGeom prst="roundRect">
              <a:avLst>
                <a:gd name="adj" fmla="val 16667"/>
              </a:avLst>
            </a:prstGeom>
            <a:solidFill>
              <a:schemeClr val="bg1">
                <a:alpha val="65097"/>
              </a:schemeClr>
            </a:solidFill>
            <a:ln w="9525" cap="flat" cmpd="sng">
              <a:solidFill>
                <a:srgbClr val="FF6600"/>
              </a:solidFill>
              <a:prstDash val="dashDot"/>
              <a:headEnd type="none" w="med" len="med"/>
              <a:tailEnd type="none" w="med" len="med"/>
            </a:ln>
          </p:spPr>
          <p:txBody>
            <a:bodyPr wrap="none" anchor="t" anchorCtr="1"/>
            <a:p>
              <a:r>
                <a:rPr lang="zh-CN" altLang="en-US" u="sng" dirty="0">
                  <a:latin typeface="Arial" panose="020B0604020202020204" pitchFamily="34" charset="0"/>
                </a:rPr>
                <a:t>概念</a:t>
              </a:r>
              <a:endParaRPr lang="zh-CN" altLang="en-US" u="sng" dirty="0">
                <a:latin typeface="Arial" panose="020B0604020202020204" pitchFamily="34" charset="0"/>
              </a:endParaRPr>
            </a:p>
          </p:txBody>
        </p:sp>
        <p:sp>
          <p:nvSpPr>
            <p:cNvPr id="52232" name="AutoShape 13"/>
            <p:cNvSpPr/>
            <p:nvPr/>
          </p:nvSpPr>
          <p:spPr>
            <a:xfrm>
              <a:off x="8842" y="1702"/>
              <a:ext cx="1105" cy="6008"/>
            </a:xfrm>
            <a:prstGeom prst="upArrow">
              <a:avLst>
                <a:gd name="adj1" fmla="val 50000"/>
                <a:gd name="adj2" fmla="val 135927"/>
              </a:avLst>
            </a:prstGeom>
            <a:solidFill>
              <a:srgbClr val="FFCC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grpSp>
          <p:nvGrpSpPr>
            <p:cNvPr id="52233" name="Group 14"/>
            <p:cNvGrpSpPr/>
            <p:nvPr/>
          </p:nvGrpSpPr>
          <p:grpSpPr>
            <a:xfrm>
              <a:off x="0" y="1135"/>
              <a:ext cx="12101" cy="7072"/>
              <a:chOff x="0" y="0"/>
              <a:chExt cx="2760" cy="1378"/>
            </a:xfrm>
          </p:grpSpPr>
          <p:sp>
            <p:nvSpPr>
              <p:cNvPr id="52234" name="AutoShape 15"/>
              <p:cNvSpPr>
                <a:spLocks noChangeAspect="1" noTextEdit="1"/>
              </p:cNvSpPr>
              <p:nvPr/>
            </p:nvSpPr>
            <p:spPr>
              <a:xfrm>
                <a:off x="0" y="0"/>
                <a:ext cx="2760" cy="1378"/>
              </a:xfrm>
              <a:prstGeom prst="rect">
                <a:avLst/>
              </a:prstGeom>
              <a:noFill/>
              <a:ln w="9525">
                <a:noFill/>
              </a:ln>
            </p:spPr>
            <p:txBody>
              <a:bodyPr/>
              <a:p>
                <a:endParaRPr lang="zh-CN" altLang="en-US"/>
              </a:p>
            </p:txBody>
          </p:sp>
          <p:sp>
            <p:nvSpPr>
              <p:cNvPr id="52235" name="_s744470"/>
              <p:cNvSpPr/>
              <p:nvPr/>
            </p:nvSpPr>
            <p:spPr>
              <a:xfrm flipV="1">
                <a:off x="1150" y="92"/>
                <a:ext cx="460" cy="398"/>
              </a:xfrm>
              <a:custGeom>
                <a:avLst/>
                <a:gdLst>
                  <a:gd name="txL" fmla="*/ 7184 w 21600"/>
                  <a:gd name="txT" fmla="*/ 7218 h 21600"/>
                  <a:gd name="txR" fmla="*/ 14416 w 21600"/>
                  <a:gd name="txB" fmla="*/ 14382 h 21600"/>
                </a:gdLst>
                <a:ahLst/>
                <a:cxnLst>
                  <a:cxn ang="0">
                    <a:pos x="345" y="199"/>
                  </a:cxn>
                  <a:cxn ang="0">
                    <a:pos x="230" y="398"/>
                  </a:cxn>
                  <a:cxn ang="0">
                    <a:pos x="115" y="199"/>
                  </a:cxn>
                  <a:cxn ang="0">
                    <a:pos x="230" y="0"/>
                  </a:cxn>
                </a:cxnLst>
                <a:rect l="txL" t="txT" r="txR" b="txB"/>
                <a:pathLst>
                  <a:path w="21600" h="21600">
                    <a:moveTo>
                      <a:pt x="0" y="0"/>
                    </a:moveTo>
                    <a:lnTo>
                      <a:pt x="10800" y="21600"/>
                    </a:lnTo>
                    <a:lnTo>
                      <a:pt x="10800" y="21600"/>
                    </a:lnTo>
                    <a:lnTo>
                      <a:pt x="21600" y="0"/>
                    </a:lnTo>
                    <a:close/>
                  </a:path>
                </a:pathLst>
              </a:custGeom>
              <a:gradFill rotWithShape="1">
                <a:gsLst>
                  <a:gs pos="0">
                    <a:srgbClr val="F9F67F"/>
                  </a:gs>
                  <a:gs pos="100000">
                    <a:srgbClr val="FFCC00"/>
                  </a:gs>
                </a:gsLst>
                <a:lin ang="5400000" scaled="1"/>
                <a:tileRect/>
              </a:gradFill>
              <a:ln w="28575" cap="flat" cmpd="sng">
                <a:solidFill>
                  <a:schemeClr val="bg1"/>
                </a:solidFill>
                <a:prstDash val="solid"/>
                <a:miter/>
                <a:headEnd type="none" w="med" len="med"/>
                <a:tailEnd type="none" w="med" len="med"/>
              </a:ln>
            </p:spPr>
            <p:txBody>
              <a:bodyPr rot="10800000" wrap="none" lIns="0" tIns="0" rIns="0" bIns="0" anchor="ctr" anchorCtr="0"/>
              <a:p>
                <a:endParaRPr lang="zh-CN" altLang="en-US" sz="2400" dirty="0">
                  <a:latin typeface="Arial" panose="020B0604020202020204" pitchFamily="34" charset="0"/>
                </a:endParaRPr>
              </a:p>
              <a:p>
                <a:r>
                  <a:rPr lang="zh-CN" altLang="en-US" sz="2400" dirty="0">
                    <a:latin typeface="Arial" panose="020B0604020202020204" pitchFamily="34" charset="0"/>
                  </a:rPr>
                  <a:t>广义</a:t>
                </a:r>
                <a:endParaRPr lang="zh-CN" altLang="en-US" sz="2400" dirty="0">
                  <a:latin typeface="Arial" panose="020B0604020202020204" pitchFamily="34" charset="0"/>
                </a:endParaRPr>
              </a:p>
              <a:p>
                <a:r>
                  <a:rPr lang="zh-CN" altLang="en-US" sz="2400" dirty="0">
                    <a:latin typeface="Arial" panose="020B0604020202020204" pitchFamily="34" charset="0"/>
                  </a:rPr>
                  <a:t>质量</a:t>
                </a:r>
                <a:endParaRPr lang="zh-CN" altLang="en-US" sz="2400" dirty="0">
                  <a:latin typeface="Arial" panose="020B0604020202020204" pitchFamily="34" charset="0"/>
                </a:endParaRPr>
              </a:p>
            </p:txBody>
          </p:sp>
          <p:sp>
            <p:nvSpPr>
              <p:cNvPr id="52236" name="_s744471"/>
              <p:cNvSpPr/>
              <p:nvPr/>
            </p:nvSpPr>
            <p:spPr>
              <a:xfrm flipV="1">
                <a:off x="921" y="490"/>
                <a:ext cx="918" cy="398"/>
              </a:xfrm>
              <a:custGeom>
                <a:avLst/>
                <a:gdLst>
                  <a:gd name="txL" fmla="*/ 4494 w 21600"/>
                  <a:gd name="txT" fmla="*/ 4505 h 21600"/>
                  <a:gd name="txR" fmla="*/ 17106 w 21600"/>
                  <a:gd name="txB" fmla="*/ 17095 h 21600"/>
                </a:gdLst>
                <a:ahLst/>
                <a:cxnLst>
                  <a:cxn ang="0">
                    <a:pos x="803" y="199"/>
                  </a:cxn>
                  <a:cxn ang="0">
                    <a:pos x="459" y="398"/>
                  </a:cxn>
                  <a:cxn ang="0">
                    <a:pos x="115" y="199"/>
                  </a:cxn>
                  <a:cxn ang="0">
                    <a:pos x="459" y="0"/>
                  </a:cxn>
                </a:cxnLst>
                <a:rect l="txL" t="txT" r="txR" b="txB"/>
                <a:pathLst>
                  <a:path w="21600" h="21600">
                    <a:moveTo>
                      <a:pt x="0" y="0"/>
                    </a:moveTo>
                    <a:lnTo>
                      <a:pt x="5400" y="21600"/>
                    </a:lnTo>
                    <a:lnTo>
                      <a:pt x="16200" y="21600"/>
                    </a:lnTo>
                    <a:lnTo>
                      <a:pt x="21600" y="0"/>
                    </a:lnTo>
                    <a:close/>
                  </a:path>
                </a:pathLst>
              </a:custGeom>
              <a:gradFill rotWithShape="1">
                <a:gsLst>
                  <a:gs pos="0">
                    <a:srgbClr val="FFCC00"/>
                  </a:gs>
                  <a:gs pos="100000">
                    <a:srgbClr val="FF9933"/>
                  </a:gs>
                </a:gsLst>
                <a:lin ang="5400000" scaled="1"/>
                <a:tileRect/>
              </a:gradFill>
              <a:ln w="28575" cap="flat" cmpd="sng">
                <a:solidFill>
                  <a:schemeClr val="bg1"/>
                </a:solidFill>
                <a:prstDash val="solid"/>
                <a:miter/>
                <a:headEnd type="none" w="med" len="med"/>
                <a:tailEnd type="none" w="med" len="med"/>
              </a:ln>
            </p:spPr>
            <p:txBody>
              <a:bodyPr rot="10800000" wrap="none" lIns="0" tIns="0" rIns="0" bIns="0" anchor="ctr" anchorCtr="0"/>
              <a:p>
                <a:pPr>
                  <a:lnSpc>
                    <a:spcPct val="80000"/>
                  </a:lnSpc>
                  <a:spcBef>
                    <a:spcPct val="20000"/>
                  </a:spcBef>
                </a:pPr>
                <a:r>
                  <a:rPr lang="zh-CN" altLang="en-US" sz="2400" dirty="0">
                    <a:latin typeface="Arial" panose="020B0604020202020204" pitchFamily="34" charset="0"/>
                  </a:rPr>
                  <a:t>适用性</a:t>
                </a:r>
                <a:endParaRPr lang="zh-CN" altLang="en-US" sz="2400" dirty="0">
                  <a:latin typeface="Arial" panose="020B0604020202020204" pitchFamily="34" charset="0"/>
                </a:endParaRPr>
              </a:p>
              <a:p>
                <a:pPr>
                  <a:lnSpc>
                    <a:spcPct val="80000"/>
                  </a:lnSpc>
                  <a:spcBef>
                    <a:spcPct val="20000"/>
                  </a:spcBef>
                </a:pPr>
                <a:r>
                  <a:rPr lang="zh-CN" altLang="en-US" sz="2400" dirty="0">
                    <a:latin typeface="Arial" panose="020B0604020202020204" pitchFamily="34" charset="0"/>
                  </a:rPr>
                  <a:t>质量</a:t>
                </a:r>
                <a:endParaRPr lang="zh-CN" altLang="en-US" sz="2400" dirty="0">
                  <a:latin typeface="Arial" panose="020B0604020202020204" pitchFamily="34" charset="0"/>
                </a:endParaRPr>
              </a:p>
              <a:p>
                <a:endParaRPr lang="zh-CN" altLang="en-US" sz="2400" dirty="0">
                  <a:latin typeface="Arial" panose="020B0604020202020204" pitchFamily="34" charset="0"/>
                </a:endParaRPr>
              </a:p>
            </p:txBody>
          </p:sp>
          <p:sp>
            <p:nvSpPr>
              <p:cNvPr id="52237" name="_s744472"/>
              <p:cNvSpPr/>
              <p:nvPr/>
            </p:nvSpPr>
            <p:spPr>
              <a:xfrm flipV="1">
                <a:off x="691" y="888"/>
                <a:ext cx="1378" cy="397"/>
              </a:xfrm>
              <a:custGeom>
                <a:avLst/>
                <a:gdLst>
                  <a:gd name="txL" fmla="*/ 3605 w 21600"/>
                  <a:gd name="txT" fmla="*/ 3591 h 21600"/>
                  <a:gd name="txR" fmla="*/ 17995 w 21600"/>
                  <a:gd name="txB" fmla="*/ 18009 h 21600"/>
                </a:gdLst>
                <a:ahLst/>
                <a:cxnLst>
                  <a:cxn ang="0">
                    <a:pos x="1263" y="199"/>
                  </a:cxn>
                  <a:cxn ang="0">
                    <a:pos x="689" y="397"/>
                  </a:cxn>
                  <a:cxn ang="0">
                    <a:pos x="115" y="199"/>
                  </a:cxn>
                  <a:cxn ang="0">
                    <a:pos x="689" y="0"/>
                  </a:cxn>
                </a:cxnLst>
                <a:rect l="txL" t="txT" r="txR" b="txB"/>
                <a:pathLst>
                  <a:path w="21600" h="21600">
                    <a:moveTo>
                      <a:pt x="0" y="0"/>
                    </a:moveTo>
                    <a:lnTo>
                      <a:pt x="3600" y="21600"/>
                    </a:lnTo>
                    <a:lnTo>
                      <a:pt x="18000" y="21600"/>
                    </a:lnTo>
                    <a:lnTo>
                      <a:pt x="21600" y="0"/>
                    </a:lnTo>
                    <a:close/>
                  </a:path>
                </a:pathLst>
              </a:custGeom>
              <a:gradFill rotWithShape="1">
                <a:gsLst>
                  <a:gs pos="0">
                    <a:srgbClr val="FF9933"/>
                  </a:gs>
                  <a:gs pos="100000">
                    <a:srgbClr val="FF6600"/>
                  </a:gs>
                </a:gsLst>
                <a:lin ang="5400000" scaled="1"/>
                <a:tileRect/>
              </a:gradFill>
              <a:ln w="28575" cap="flat" cmpd="sng">
                <a:solidFill>
                  <a:schemeClr val="bg1"/>
                </a:solidFill>
                <a:prstDash val="solid"/>
                <a:miter/>
                <a:headEnd type="none" w="med" len="med"/>
                <a:tailEnd type="none" w="med" len="med"/>
              </a:ln>
            </p:spPr>
            <p:txBody>
              <a:bodyPr rot="10800000" wrap="none" lIns="0" tIns="0" rIns="0" bIns="0" anchor="ctr" anchorCtr="0"/>
              <a:p>
                <a:r>
                  <a:rPr lang="zh-CN" altLang="en-US" sz="2400" dirty="0">
                    <a:latin typeface="Arial" panose="020B0604020202020204" pitchFamily="34" charset="0"/>
                  </a:rPr>
                  <a:t>符合性</a:t>
                </a:r>
                <a:endParaRPr lang="zh-CN" altLang="en-US" sz="2400" dirty="0">
                  <a:latin typeface="Arial" panose="020B0604020202020204" pitchFamily="34" charset="0"/>
                </a:endParaRPr>
              </a:p>
              <a:p>
                <a:r>
                  <a:rPr lang="zh-CN" altLang="en-US" sz="2400" dirty="0">
                    <a:latin typeface="Arial" panose="020B0604020202020204" pitchFamily="34" charset="0"/>
                  </a:rPr>
                  <a:t>质量</a:t>
                </a:r>
                <a:endParaRPr lang="zh-CN" altLang="en-US" sz="2400" dirty="0">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additive="base">
                                        <p:cTn id="19" dur="500" fill="hold"/>
                                        <p:tgtEl>
                                          <p:spTgt spid="41986"/>
                                        </p:tgtEl>
                                        <p:attrNameLst>
                                          <p:attrName>ppt_x</p:attrName>
                                        </p:attrNameLst>
                                      </p:cBhvr>
                                      <p:tavLst>
                                        <p:tav tm="0">
                                          <p:val>
                                            <p:strVal val="#ppt_x"/>
                                          </p:val>
                                        </p:tav>
                                        <p:tav tm="100000">
                                          <p:val>
                                            <p:strVal val="#ppt_x"/>
                                          </p:val>
                                        </p:tav>
                                      </p:tavLst>
                                    </p:anim>
                                    <p:anim calcmode="lin" valueType="num">
                                      <p:cBhvr additive="base">
                                        <p:cTn id="20"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3250" name="Rectangle 2"/>
          <p:cNvSpPr/>
          <p:nvPr>
            <p:ph type="title"/>
          </p:nvPr>
        </p:nvSpPr>
        <p:spPr>
          <a:xfrm>
            <a:off x="1423988" y="1268413"/>
            <a:ext cx="7993062" cy="792162"/>
          </a:xfrm>
          <a:noFill/>
          <a:ln>
            <a:noFill/>
          </a:ln>
        </p:spPr>
        <p:txBody>
          <a:bodyPr/>
          <a:p>
            <a:pPr algn="r" eaLnBrk="1" hangingPunct="1"/>
            <a:r>
              <a:rPr lang="zh-CN" altLang="en-US" sz="3200" dirty="0"/>
              <a:t>质量的特性及分类</a:t>
            </a:r>
            <a:endParaRPr lang="zh-CN" altLang="en-US" sz="3200" dirty="0"/>
          </a:p>
        </p:txBody>
      </p:sp>
      <p:graphicFrame>
        <p:nvGraphicFramePr>
          <p:cNvPr id="43011" name="Group 3"/>
          <p:cNvGraphicFramePr>
            <a:graphicFrameLocks noGrp="1"/>
          </p:cNvGraphicFramePr>
          <p:nvPr>
            <p:ph sz="half" idx="4294967295"/>
          </p:nvPr>
        </p:nvGraphicFramePr>
        <p:xfrm>
          <a:off x="403225" y="2276475"/>
          <a:ext cx="9013825" cy="3679825"/>
        </p:xfrm>
        <a:graphic>
          <a:graphicData uri="http://schemas.openxmlformats.org/drawingml/2006/table">
            <a:tbl>
              <a:tblPr/>
              <a:tblGrid>
                <a:gridCol w="1382713"/>
                <a:gridCol w="2166937"/>
                <a:gridCol w="5464175"/>
              </a:tblGrid>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产品类型</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特性分类</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举例</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34963">
                <a:tc rowSpan="6">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实体产品</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内在特性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如结构、性能、精度、化学成分等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6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外在特性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如外观、形状、色泽、气味、包装等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4925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经济特性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如成本、油耗费用、维修时间、维修费用等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6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安全特性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如触电保护、负荷保护、制动性能等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4925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环保特性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如排放、噪音</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6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内在特性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如结构、性能、精度、化学成分等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579438">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服务产品</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直接感受到的特性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如等待时间长短、服务设施完好程度、提供服务的准时程度、服务用语的文明程度</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反映服务业绩的特性</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如客户满意度、服务差错率、设备正常工作率等</a:t>
                      </a:r>
                      <a:endParaRPr kumimoji="0" lang="zh-CN" altLang="en-US" sz="16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43047" name="AutoShape 39"/>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edge">
                                      <p:cBhvr>
                                        <p:cTn id="7"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4274" name="Rectangle 2"/>
          <p:cNvSpPr/>
          <p:nvPr>
            <p:ph type="title"/>
          </p:nvPr>
        </p:nvSpPr>
        <p:spPr>
          <a:xfrm>
            <a:off x="273050" y="1484313"/>
            <a:ext cx="6403975" cy="638175"/>
          </a:xfrm>
          <a:noFill/>
          <a:ln>
            <a:noFill/>
          </a:ln>
        </p:spPr>
        <p:txBody>
          <a:bodyPr/>
          <a:p>
            <a:pPr algn="l" eaLnBrk="1" hangingPunct="1"/>
            <a:r>
              <a:rPr lang="zh-CN" altLang="en-US" sz="3200" dirty="0"/>
              <a:t>质量的特性及分类管理</a:t>
            </a:r>
            <a:endParaRPr lang="zh-CN" altLang="en-US" sz="3200" dirty="0"/>
          </a:p>
        </p:txBody>
      </p:sp>
      <p:graphicFrame>
        <p:nvGraphicFramePr>
          <p:cNvPr id="44035" name="Group 3"/>
          <p:cNvGraphicFramePr>
            <a:graphicFrameLocks noGrp="1"/>
          </p:cNvGraphicFramePr>
          <p:nvPr>
            <p:ph sz="half" idx="4294967295"/>
          </p:nvPr>
        </p:nvGraphicFramePr>
        <p:xfrm>
          <a:off x="560388" y="2565400"/>
          <a:ext cx="8837613" cy="2894013"/>
        </p:xfrm>
        <a:graphic>
          <a:graphicData uri="http://schemas.openxmlformats.org/drawingml/2006/table">
            <a:tbl>
              <a:tblPr/>
              <a:tblGrid>
                <a:gridCol w="2166937"/>
                <a:gridCol w="3729038"/>
                <a:gridCol w="2941637"/>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按对客户满意度影响重要程度</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定义</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举例</a:t>
                      </a:r>
                      <a:endParaRPr kumimoji="0" lang="zh-CN" altLang="en-US" sz="16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8604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关键质量特性</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指若超过规定的特性值要求，会直接影响产品安全性或产品整体功能丧失的质量特性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汽车的制动性和加速性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一般质量特性</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若超过规定的特性值要求，将造成产品部分功能丧失的质量特性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汽车的减震性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rPr>
                        <a:t>次要质量特性</a:t>
                      </a:r>
                      <a:endParaRPr kumimoji="0" lang="zh-CN" altLang="en-US" sz="1600" b="0" i="0" u="none" strike="noStrike" cap="none" normalizeH="0" baseline="0" smtClean="0">
                        <a:ln>
                          <a:noFill/>
                        </a:ln>
                        <a:solidFill>
                          <a:srgbClr val="FF0000"/>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指若超过规定的特性值要求，暂不影响产品功能，但可能引起产品功能的逐渐丧失</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汽车的密闭性</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057" name="AutoShape 2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5298" name="AutoShape 2"/>
          <p:cNvSpPr/>
          <p:nvPr>
            <p:ph type="title"/>
          </p:nvPr>
        </p:nvSpPr>
        <p:spPr>
          <a:xfrm>
            <a:off x="488950" y="1844675"/>
            <a:ext cx="6624638" cy="3455988"/>
          </a:xfrm>
          <a:prstGeom prst="roundRect">
            <a:avLst>
              <a:gd name="adj" fmla="val 16667"/>
            </a:avLst>
          </a:prstGeom>
          <a:solidFill>
            <a:schemeClr val="bg1"/>
          </a:solidFill>
          <a:ln>
            <a:solidFill>
              <a:srgbClr val="CC0066"/>
            </a:solidFill>
            <a:prstDash val="dash"/>
            <a:miter/>
          </a:ln>
        </p:spPr>
        <p:txBody>
          <a:bodyPr/>
          <a:p>
            <a:pPr eaLnBrk="1" hangingPunct="1"/>
            <a:r>
              <a:rPr lang="zh-CN" altLang="en-US" sz="3600" b="1" dirty="0"/>
              <a:t>讨     论</a:t>
            </a:r>
            <a:endParaRPr lang="zh-CN" altLang="en-US" sz="3600" b="1" dirty="0"/>
          </a:p>
        </p:txBody>
      </p:sp>
      <p:pic>
        <p:nvPicPr>
          <p:cNvPr id="55299" name="Picture 3" descr="15-SL0145"/>
          <p:cNvPicPr>
            <a:picLocks noChangeAspect="1"/>
          </p:cNvPicPr>
          <p:nvPr/>
        </p:nvPicPr>
        <p:blipFill>
          <a:blip r:embed="rId2"/>
          <a:stretch>
            <a:fillRect/>
          </a:stretch>
        </p:blipFill>
        <p:spPr>
          <a:xfrm>
            <a:off x="7040563" y="4292600"/>
            <a:ext cx="2063750" cy="1798638"/>
          </a:xfrm>
          <a:prstGeom prst="rect">
            <a:avLst/>
          </a:prstGeom>
          <a:solidFill>
            <a:srgbClr val="33CCFF"/>
          </a:solidFill>
          <a:ln w="9525">
            <a:noFill/>
          </a:ln>
        </p:spPr>
      </p:pic>
      <p:sp>
        <p:nvSpPr>
          <p:cNvPr id="4506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5301" name="WordArt 5" descr="纸袋"/>
          <p:cNvSpPr/>
          <p:nvPr/>
        </p:nvSpPr>
        <p:spPr>
          <a:xfrm>
            <a:off x="1208088" y="3860800"/>
            <a:ext cx="5473700" cy="936625"/>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8000"/>
                  </a:solidFill>
                  <a:prstDash val="solid"/>
                  <a:headEnd type="none" w="med" len="med"/>
                  <a:tailEnd type="none" w="med" len="med"/>
                </a:ln>
                <a:blipFill rotWithShape="0">
                  <a:blip r:embed="rId3"/>
                </a:blipFill>
                <a:effectLst>
                  <a:outerShdw dist="563972" dir="14049740" sx="125000" sy="125000" algn="tl" rotWithShape="0">
                    <a:srgbClr val="C7DFD3">
                      <a:alpha val="79999"/>
                    </a:srgbClr>
                  </a:outerShdw>
                </a:effectLst>
                <a:latin typeface="黑体" panose="02010609060101010101" pitchFamily="49" charset="-122"/>
                <a:ea typeface="黑体" panose="02010609060101010101" pitchFamily="49" charset="-122"/>
              </a:rPr>
              <a:t>分组讨论质量的影响因素？</a:t>
            </a:r>
            <a:endParaRPr lang="zh-CN" altLang="en-US" sz="3600">
              <a:ln w="9525" cap="flat" cmpd="sng">
                <a:solidFill>
                  <a:srgbClr val="008000"/>
                </a:solidFill>
                <a:prstDash val="solid"/>
                <a:headEnd type="none" w="med" len="med"/>
                <a:tailEnd type="none" w="med" len="med"/>
              </a:ln>
              <a:blipFill rotWithShape="0">
                <a:blip r:embed="rId3"/>
              </a:blipFill>
              <a:effectLst>
                <a:outerShdw dist="563972" dir="14049740" sx="125000" sy="125000" algn="tl" rotWithShape="0">
                  <a:srgbClr val="C7DFD3">
                    <a:alpha val="79999"/>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6322" name="Rectangle 2"/>
          <p:cNvSpPr/>
          <p:nvPr>
            <p:ph type="title"/>
          </p:nvPr>
        </p:nvSpPr>
        <p:spPr>
          <a:xfrm>
            <a:off x="355600" y="1268413"/>
            <a:ext cx="8197850" cy="1143000"/>
          </a:xfrm>
          <a:noFill/>
          <a:ln>
            <a:noFill/>
          </a:ln>
        </p:spPr>
        <p:txBody>
          <a:bodyPr/>
          <a:p>
            <a:pPr eaLnBrk="1" hangingPunct="1"/>
            <a:r>
              <a:rPr lang="en-US" altLang="zh-CN" sz="3600" b="1" dirty="0">
                <a:latin typeface="Arial Unicode MS" panose="020B0604020202020204" pitchFamily="34" charset="-122"/>
                <a:ea typeface="Arial Unicode MS" panose="020B0604020202020204" pitchFamily="34" charset="-122"/>
              </a:rPr>
              <a:t>T Q M </a:t>
            </a:r>
            <a:br>
              <a:rPr lang="en-US" altLang="zh-CN" sz="3600" b="1" dirty="0">
                <a:latin typeface="Arial Unicode MS" panose="020B0604020202020204" pitchFamily="34" charset="-122"/>
                <a:ea typeface="Arial Unicode MS" panose="020B0604020202020204" pitchFamily="34" charset="-122"/>
              </a:rPr>
            </a:br>
            <a:r>
              <a:rPr lang="zh-CN" altLang="en-US" sz="2800" b="1" dirty="0">
                <a:solidFill>
                  <a:schemeClr val="tx1"/>
                </a:solidFill>
                <a:latin typeface="Arial Unicode MS" panose="020B0604020202020204" pitchFamily="34" charset="-122"/>
                <a:ea typeface="Arial Unicode MS" panose="020B0604020202020204" pitchFamily="34" charset="-122"/>
              </a:rPr>
              <a:t>（</a:t>
            </a:r>
            <a:r>
              <a:rPr lang="en-US" altLang="zh-CN" sz="2800" b="1" dirty="0">
                <a:solidFill>
                  <a:schemeClr val="tx1"/>
                </a:solidFill>
                <a:latin typeface="Arial Unicode MS" panose="020B0604020202020204" pitchFamily="34" charset="-122"/>
                <a:ea typeface="Arial Unicode MS" panose="020B0604020202020204" pitchFamily="34" charset="-122"/>
              </a:rPr>
              <a:t>Total Quality Management</a:t>
            </a:r>
            <a:r>
              <a:rPr lang="zh-CN" altLang="en-US" sz="2800" b="1" dirty="0">
                <a:solidFill>
                  <a:schemeClr val="tx1"/>
                </a:solidFill>
                <a:latin typeface="Arial Unicode MS" panose="020B0604020202020204" pitchFamily="34" charset="-122"/>
                <a:ea typeface="Arial Unicode MS" panose="020B0604020202020204" pitchFamily="34" charset="-122"/>
              </a:rPr>
              <a:t>）</a:t>
            </a:r>
            <a:endParaRPr lang="zh-CN" altLang="en-US" sz="2800" b="1" dirty="0">
              <a:solidFill>
                <a:schemeClr val="tx1"/>
              </a:solidFill>
              <a:latin typeface="Arial Unicode MS" panose="020B0604020202020204" pitchFamily="34" charset="-122"/>
              <a:ea typeface="Arial Unicode MS" panose="020B0604020202020204" pitchFamily="34" charset="-122"/>
            </a:endParaRPr>
          </a:p>
        </p:txBody>
      </p:sp>
      <p:sp>
        <p:nvSpPr>
          <p:cNvPr id="46083" name="Rectangle 3"/>
          <p:cNvSpPr/>
          <p:nvPr>
            <p:ph idx="1"/>
          </p:nvPr>
        </p:nvSpPr>
        <p:spPr>
          <a:xfrm>
            <a:off x="920750" y="2349500"/>
            <a:ext cx="7958138" cy="576263"/>
          </a:xfrm>
          <a:noFill/>
          <a:ln>
            <a:noFill/>
          </a:ln>
        </p:spPr>
        <p:txBody>
          <a:bodyPr/>
          <a:p>
            <a:pPr eaLnBrk="1" hangingPunct="1">
              <a:buNone/>
            </a:pPr>
            <a:r>
              <a:rPr lang="zh-CN" altLang="en-US" sz="2400" b="0" dirty="0"/>
              <a:t>全员参与</a:t>
            </a:r>
            <a:endParaRPr lang="zh-CN" altLang="en-US" sz="2400" b="0" dirty="0"/>
          </a:p>
          <a:p>
            <a:pPr lvl="1" eaLnBrk="1" hangingPunct="1">
              <a:buFont typeface="Wingdings" panose="05000000000000000000" pitchFamily="2" charset="2"/>
              <a:buNone/>
            </a:pPr>
            <a:endParaRPr lang="zh-CN" altLang="en-US" sz="2400" b="0" dirty="0">
              <a:solidFill>
                <a:srgbClr val="000099"/>
              </a:solidFill>
            </a:endParaRPr>
          </a:p>
          <a:p>
            <a:pPr eaLnBrk="1" hangingPunct="1">
              <a:buFont typeface="Wingdings" panose="05000000000000000000" pitchFamily="2" charset="2"/>
              <a:buNone/>
            </a:pPr>
            <a:endParaRPr lang="zh-CN" altLang="en-US" sz="2400" b="0" dirty="0"/>
          </a:p>
          <a:p>
            <a:pPr eaLnBrk="1" hangingPunct="1">
              <a:buFont typeface="Wingdings" panose="05000000000000000000" pitchFamily="2" charset="2"/>
              <a:buNone/>
            </a:pPr>
            <a:endParaRPr lang="zh-CN" altLang="en-US" sz="2400" b="0" dirty="0"/>
          </a:p>
          <a:p>
            <a:pPr eaLnBrk="1" hangingPunct="1">
              <a:buFont typeface="Wingdings" panose="05000000000000000000" pitchFamily="2" charset="2"/>
              <a:buNone/>
            </a:pPr>
            <a:endParaRPr lang="zh-CN" altLang="en-US" sz="2400" b="0" dirty="0"/>
          </a:p>
        </p:txBody>
      </p:sp>
      <p:pic>
        <p:nvPicPr>
          <p:cNvPr id="56324" name="Picture 4" descr="SL1121"/>
          <p:cNvPicPr>
            <a:picLocks noChangeAspect="1"/>
          </p:cNvPicPr>
          <p:nvPr/>
        </p:nvPicPr>
        <p:blipFill>
          <a:blip r:embed="rId2"/>
          <a:stretch>
            <a:fillRect/>
          </a:stretch>
        </p:blipFill>
        <p:spPr>
          <a:xfrm>
            <a:off x="6278563" y="3933825"/>
            <a:ext cx="2595562" cy="1771650"/>
          </a:xfrm>
          <a:prstGeom prst="rect">
            <a:avLst/>
          </a:prstGeom>
          <a:noFill/>
          <a:ln w="9525">
            <a:noFill/>
          </a:ln>
        </p:spPr>
      </p:pic>
      <p:sp>
        <p:nvSpPr>
          <p:cNvPr id="46085"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46086" name="Rectangle 6"/>
          <p:cNvSpPr/>
          <p:nvPr/>
        </p:nvSpPr>
        <p:spPr>
          <a:xfrm>
            <a:off x="920750" y="3644900"/>
            <a:ext cx="7958138" cy="566738"/>
          </a:xfrm>
          <a:prstGeom prst="rect">
            <a:avLst/>
          </a:prstGeom>
          <a:noFill/>
          <a:ln w="9525">
            <a:noFill/>
          </a:ln>
        </p:spPr>
        <p:txBody>
          <a:bodyPr/>
          <a:p>
            <a:pPr marL="342900" indent="-342900" algn="l">
              <a:spcBef>
                <a:spcPct val="20000"/>
              </a:spcBef>
              <a:buFont typeface="Wingdings" panose="05000000000000000000" pitchFamily="2" charset="2"/>
            </a:pPr>
            <a:r>
              <a:rPr lang="zh-CN" altLang="en-US" sz="2400" dirty="0">
                <a:latin typeface="Arial" panose="020B0604020202020204" pitchFamily="34" charset="0"/>
              </a:rPr>
              <a:t>全程全面控制</a:t>
            </a:r>
            <a:endParaRPr lang="zh-CN" altLang="en-US" sz="2400" dirty="0">
              <a:latin typeface="Arial" panose="020B0604020202020204" pitchFamily="34" charset="0"/>
            </a:endParaRPr>
          </a:p>
        </p:txBody>
      </p:sp>
      <p:sp>
        <p:nvSpPr>
          <p:cNvPr id="46087" name="Text Box 7"/>
          <p:cNvSpPr txBox="1"/>
          <p:nvPr/>
        </p:nvSpPr>
        <p:spPr>
          <a:xfrm>
            <a:off x="1065213" y="2852738"/>
            <a:ext cx="4176712" cy="1006475"/>
          </a:xfrm>
          <a:prstGeom prst="rect">
            <a:avLst/>
          </a:prstGeom>
          <a:noFill/>
          <a:ln w="9525">
            <a:noFill/>
          </a:ln>
        </p:spPr>
        <p:txBody>
          <a:bodyPr>
            <a:spAutoFit/>
          </a:bodyPr>
          <a:p>
            <a:pPr lvl="1" eaLnBrk="1" hangingPunct="1">
              <a:buFont typeface="Wingdings" panose="05000000000000000000" pitchFamily="2" charset="2"/>
            </a:pPr>
            <a:r>
              <a:rPr lang="zh-CN" altLang="en-US" sz="2000" b="1" dirty="0">
                <a:solidFill>
                  <a:srgbClr val="000099"/>
                </a:solidFill>
                <a:latin typeface="Times New Roman" panose="02020603050405020304" pitchFamily="18" charset="0"/>
              </a:rPr>
              <a:t>全员参与，各司其责</a:t>
            </a:r>
            <a:endParaRPr lang="zh-CN" altLang="en-US" sz="2000" b="1" dirty="0">
              <a:solidFill>
                <a:srgbClr val="000099"/>
              </a:solidFill>
              <a:latin typeface="Times New Roman" panose="02020603050405020304" pitchFamily="18" charset="0"/>
            </a:endParaRPr>
          </a:p>
          <a:p>
            <a:pPr lvl="1" eaLnBrk="1" hangingPunct="1">
              <a:buFont typeface="Wingdings" panose="05000000000000000000" pitchFamily="2" charset="2"/>
            </a:pPr>
            <a:r>
              <a:rPr lang="zh-CN" altLang="en-US" sz="2000" b="1" dirty="0">
                <a:solidFill>
                  <a:srgbClr val="000099"/>
                </a:solidFill>
                <a:latin typeface="Times New Roman" panose="02020603050405020304" pitchFamily="18" charset="0"/>
              </a:rPr>
              <a:t>质量小组、质量团队</a:t>
            </a:r>
            <a:endParaRPr lang="zh-CN" altLang="en-US" sz="2000" b="1" dirty="0">
              <a:solidFill>
                <a:srgbClr val="000099"/>
              </a:solidFill>
              <a:latin typeface="Times New Roman" panose="02020603050405020304" pitchFamily="18" charset="0"/>
            </a:endParaRPr>
          </a:p>
          <a:p>
            <a:endParaRPr lang="zh-CN" altLang="en-US" sz="2000" dirty="0">
              <a:latin typeface="黑体" panose="02010609060101010101" pitchFamily="49" charset="-122"/>
            </a:endParaRPr>
          </a:p>
        </p:txBody>
      </p:sp>
      <p:sp>
        <p:nvSpPr>
          <p:cNvPr id="46088" name="Text Box 8"/>
          <p:cNvSpPr txBox="1"/>
          <p:nvPr/>
        </p:nvSpPr>
        <p:spPr>
          <a:xfrm>
            <a:off x="1641475" y="4221163"/>
            <a:ext cx="4822825" cy="2530475"/>
          </a:xfrm>
          <a:prstGeom prst="rect">
            <a:avLst/>
          </a:prstGeom>
          <a:noFill/>
          <a:ln w="9525">
            <a:noFill/>
          </a:ln>
        </p:spPr>
        <p:txBody>
          <a:bodyPr>
            <a:spAutoFit/>
          </a:bodyPr>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从实体到服务</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从环境到车辆到客户</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从配件到辅料</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从设备到工具</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从诊断到施工</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工序交接检验</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r>
              <a:rPr lang="zh-CN" altLang="en-US" sz="2000" b="1" dirty="0">
                <a:solidFill>
                  <a:srgbClr val="000099"/>
                </a:solidFill>
                <a:latin typeface="Times New Roman" panose="02020603050405020304" pitchFamily="18" charset="0"/>
              </a:rPr>
              <a:t>三级检验＋交车前的终检</a:t>
            </a:r>
            <a:endParaRPr lang="zh-CN" altLang="en-US" sz="2000" b="1" dirty="0">
              <a:solidFill>
                <a:srgbClr val="000099"/>
              </a:solidFill>
              <a:latin typeface="Times New Roman" panose="02020603050405020304" pitchFamily="18" charset="0"/>
            </a:endParaRPr>
          </a:p>
          <a:p>
            <a:pPr lvl="1" algn="l" eaLnBrk="1" hangingPunct="1">
              <a:buFont typeface="Wingdings" panose="05000000000000000000" pitchFamily="2" charset="2"/>
            </a:pPr>
            <a:endParaRPr lang="zh-CN" altLang="en-US" sz="2000"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charRg st="0" end="5"/>
                                            </p:txEl>
                                          </p:spTgt>
                                        </p:tgtEl>
                                        <p:attrNameLst>
                                          <p:attrName>style.visibility</p:attrName>
                                        </p:attrNameLst>
                                      </p:cBhvr>
                                      <p:to>
                                        <p:strVal val="visible"/>
                                      </p:to>
                                    </p:set>
                                    <p:anim calcmode="lin" valueType="num">
                                      <p:cBhvr additive="base">
                                        <p:cTn id="7" dur="500" fill="hold"/>
                                        <p:tgtEl>
                                          <p:spTgt spid="46083">
                                            <p:txEl>
                                              <p:charRg st="0"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7"/>
                                        </p:tgtEl>
                                        <p:attrNameLst>
                                          <p:attrName>style.visibility</p:attrName>
                                        </p:attrNameLst>
                                      </p:cBhvr>
                                      <p:to>
                                        <p:strVal val="visible"/>
                                      </p:to>
                                    </p:set>
                                    <p:anim calcmode="lin" valueType="num">
                                      <p:cBhvr additive="base">
                                        <p:cTn id="13" dur="500" fill="hold"/>
                                        <p:tgtEl>
                                          <p:spTgt spid="46087"/>
                                        </p:tgtEl>
                                        <p:attrNameLst>
                                          <p:attrName>ppt_x</p:attrName>
                                        </p:attrNameLst>
                                      </p:cBhvr>
                                      <p:tavLst>
                                        <p:tav tm="0">
                                          <p:val>
                                            <p:strVal val="#ppt_x"/>
                                          </p:val>
                                        </p:tav>
                                        <p:tav tm="100000">
                                          <p:val>
                                            <p:strVal val="#ppt_x"/>
                                          </p:val>
                                        </p:tav>
                                      </p:tavLst>
                                    </p:anim>
                                    <p:anim calcmode="lin" valueType="num">
                                      <p:cBhvr additive="base">
                                        <p:cTn id="14"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ppt_x"/>
                                          </p:val>
                                        </p:tav>
                                        <p:tav tm="100000">
                                          <p:val>
                                            <p:strVal val="#ppt_x"/>
                                          </p:val>
                                        </p:tav>
                                      </p:tavLst>
                                    </p:anim>
                                    <p:anim calcmode="lin" valueType="num">
                                      <p:cBhvr additive="base">
                                        <p:cTn id="20"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 calcmode="lin" valueType="num">
                                      <p:cBhvr additive="base">
                                        <p:cTn id="25" dur="500" fill="hold"/>
                                        <p:tgtEl>
                                          <p:spTgt spid="46088"/>
                                        </p:tgtEl>
                                        <p:attrNameLst>
                                          <p:attrName>ppt_x</p:attrName>
                                        </p:attrNameLst>
                                      </p:cBhvr>
                                      <p:tavLst>
                                        <p:tav tm="0">
                                          <p:val>
                                            <p:strVal val="#ppt_x"/>
                                          </p:val>
                                        </p:tav>
                                        <p:tav tm="100000">
                                          <p:val>
                                            <p:strVal val="#ppt_x"/>
                                          </p:val>
                                        </p:tav>
                                      </p:tavLst>
                                    </p:anim>
                                    <p:anim calcmode="lin" valueType="num">
                                      <p:cBhvr additive="base">
                                        <p:cTn id="26"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6" grpId="0" bldLvl="0"/>
      <p:bldP spid="46087" grpId="0" bldLvl="0"/>
      <p:bldP spid="46088"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242" name="Picture 2"/>
          <p:cNvPicPr>
            <a:picLocks noChangeAspect="1"/>
          </p:cNvPicPr>
          <p:nvPr>
            <p:ph idx="1"/>
          </p:nvPr>
        </p:nvPicPr>
        <p:blipFill>
          <a:blip r:embed="rId2"/>
          <a:stretch>
            <a:fillRect/>
          </a:stretch>
        </p:blipFill>
        <p:spPr>
          <a:xfrm>
            <a:off x="776288" y="1844675"/>
            <a:ext cx="8497887" cy="4608513"/>
          </a:xfrm>
          <a:noFill/>
          <a:ln>
            <a:noFill/>
          </a:ln>
        </p:spPr>
      </p:pic>
      <p:sp>
        <p:nvSpPr>
          <p:cNvPr id="10243" name="AutoShape 3"/>
          <p:cNvSpPr>
            <a:spLocks noChangeArrowheads="1"/>
          </p:cNvSpPr>
          <p:nvPr/>
        </p:nvSpPr>
        <p:spPr bwMode="auto">
          <a:xfrm>
            <a:off x="0" y="7651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思维暗箱</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244" name="AutoShape 4">
            <a:hlinkClick r:id="rId3" action="ppaction://hlinkpres?slideindex=1&amp;slidetitle="/>
          </p:cNvPr>
          <p:cNvSpPr/>
          <p:nvPr/>
        </p:nvSpPr>
        <p:spPr>
          <a:xfrm>
            <a:off x="7113588" y="477838"/>
            <a:ext cx="2592387" cy="2232025"/>
          </a:xfrm>
          <a:prstGeom prst="irregularSeal1">
            <a:avLst/>
          </a:prstGeom>
          <a:solidFill>
            <a:srgbClr val="FFFF00"/>
          </a:solidFill>
          <a:ln w="9525" cap="flat" cmpd="sng">
            <a:solidFill>
              <a:schemeClr val="tx1"/>
            </a:solidFill>
            <a:prstDash val="solid"/>
            <a:miter/>
            <a:headEnd type="none" w="med" len="med"/>
            <a:tailEnd type="none" w="med" len="med"/>
          </a:ln>
        </p:spPr>
        <p:txBody>
          <a:bodyPr wrap="none" anchor="ctr" anchorCtr="0"/>
          <a:p>
            <a:r>
              <a:rPr lang="zh-CN" altLang="en-US" sz="2000" dirty="0">
                <a:latin typeface="黑体" panose="02010609060101010101" pitchFamily="49" charset="-122"/>
              </a:rPr>
              <a:t>我们为什么</a:t>
            </a:r>
            <a:endParaRPr lang="zh-CN" altLang="en-US" sz="2000" dirty="0">
              <a:latin typeface="黑体" panose="02010609060101010101" pitchFamily="49" charset="-122"/>
            </a:endParaRPr>
          </a:p>
          <a:p>
            <a:r>
              <a:rPr lang="zh-CN" altLang="en-US" sz="2000" dirty="0">
                <a:latin typeface="黑体" panose="02010609060101010101" pitchFamily="49" charset="-122"/>
              </a:rPr>
              <a:t>会感动？</a:t>
            </a:r>
            <a:endParaRPr lang="zh-CN" altLang="en-US" sz="2000" dirty="0">
              <a:latin typeface="黑体" panose="02010609060101010101" pitchFamily="49" charset="-122"/>
            </a:endParaRPr>
          </a:p>
        </p:txBody>
      </p:sp>
      <p:sp>
        <p:nvSpPr>
          <p:cNvPr id="10245" name="AutoShape 5">
            <a:hlinkClick r:id="rId4" action="ppaction://hlinkfile"/>
          </p:cNvPr>
          <p:cNvSpPr/>
          <p:nvPr/>
        </p:nvSpPr>
        <p:spPr>
          <a:xfrm>
            <a:off x="7762875" y="2709863"/>
            <a:ext cx="1512888" cy="649287"/>
          </a:xfrm>
          <a:prstGeom prst="smileyFace">
            <a:avLst>
              <a:gd name="adj" fmla="val 4653"/>
            </a:avLst>
          </a:prstGeom>
          <a:solidFill>
            <a:srgbClr val="FF66FF"/>
          </a:solidFill>
          <a:ln w="9525" cap="flat" cmpd="sng">
            <a:solidFill>
              <a:schemeClr val="tx1"/>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p:bldP spid="102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7346" name="Text Box 2"/>
          <p:cNvSpPr txBox="1"/>
          <p:nvPr/>
        </p:nvSpPr>
        <p:spPr>
          <a:xfrm>
            <a:off x="0" y="1628775"/>
            <a:ext cx="8502650" cy="639763"/>
          </a:xfrm>
          <a:prstGeom prst="rect">
            <a:avLst/>
          </a:prstGeom>
          <a:noFill/>
          <a:ln w="9525">
            <a:noFill/>
          </a:ln>
        </p:spPr>
        <p:txBody>
          <a:bodyPr>
            <a:spAutoFit/>
          </a:bodyPr>
          <a:p>
            <a:pPr algn="l" eaLnBrk="0" hangingPunct="0"/>
            <a:r>
              <a:rPr lang="en-US" altLang="zh-CN" dirty="0">
                <a:solidFill>
                  <a:schemeClr val="tx2"/>
                </a:solidFill>
                <a:latin typeface="Arial" panose="020B0604020202020204" pitchFamily="34" charset="0"/>
              </a:rPr>
              <a:t>PDCA&amp;SDCA</a:t>
            </a:r>
            <a:endParaRPr lang="en-US" altLang="zh-CN" dirty="0">
              <a:solidFill>
                <a:srgbClr val="9900CC"/>
              </a:solidFill>
              <a:latin typeface="华文行楷" panose="02010800040101010101" pitchFamily="2" charset="-122"/>
            </a:endParaRPr>
          </a:p>
        </p:txBody>
      </p:sp>
      <p:pic>
        <p:nvPicPr>
          <p:cNvPr id="57347" name="Picture 3" descr="图片-9001-休哈特"/>
          <p:cNvPicPr>
            <a:picLocks noChangeAspect="1"/>
          </p:cNvPicPr>
          <p:nvPr>
            <p:ph sz="half" idx="2"/>
          </p:nvPr>
        </p:nvPicPr>
        <p:blipFill>
          <a:blip r:embed="rId2"/>
          <a:stretch>
            <a:fillRect/>
          </a:stretch>
        </p:blipFill>
        <p:spPr>
          <a:xfrm>
            <a:off x="7527925" y="3500438"/>
            <a:ext cx="2005013" cy="2432050"/>
          </a:xfrm>
          <a:noFill/>
          <a:ln>
            <a:noFill/>
          </a:ln>
        </p:spPr>
      </p:pic>
      <p:sp>
        <p:nvSpPr>
          <p:cNvPr id="57348" name="Rectangle 4"/>
          <p:cNvSpPr/>
          <p:nvPr/>
        </p:nvSpPr>
        <p:spPr>
          <a:xfrm>
            <a:off x="7527925" y="5589588"/>
            <a:ext cx="2106613" cy="1268412"/>
          </a:xfrm>
          <a:prstGeom prst="rect">
            <a:avLst/>
          </a:prstGeom>
          <a:noFill/>
          <a:ln w="9525">
            <a:noFill/>
          </a:ln>
        </p:spPr>
        <p:txBody>
          <a:bodyPr anchor="ctr" anchorCtr="0"/>
          <a:p>
            <a:r>
              <a:rPr lang="zh-CN" altLang="en-US" sz="1600" b="1" dirty="0">
                <a:solidFill>
                  <a:schemeClr val="tx2"/>
                </a:solidFill>
                <a:latin typeface="Arial Black" panose="020B0A04020102020204" pitchFamily="34" charset="0"/>
              </a:rPr>
              <a:t>质量大师：休哈特</a:t>
            </a:r>
            <a:endParaRPr lang="zh-CN" altLang="en-US" sz="1600" b="1" dirty="0">
              <a:solidFill>
                <a:srgbClr val="FF3300"/>
              </a:solidFill>
              <a:latin typeface="Arial Black" panose="020B0A04020102020204" pitchFamily="34" charset="0"/>
            </a:endParaRPr>
          </a:p>
        </p:txBody>
      </p:sp>
      <p:grpSp>
        <p:nvGrpSpPr>
          <p:cNvPr id="2" name="Group 5"/>
          <p:cNvGrpSpPr/>
          <p:nvPr/>
        </p:nvGrpSpPr>
        <p:grpSpPr>
          <a:xfrm>
            <a:off x="428625" y="1917700"/>
            <a:ext cx="6242050" cy="4103688"/>
            <a:chOff x="0" y="0"/>
            <a:chExt cx="3630" cy="2585"/>
          </a:xfrm>
        </p:grpSpPr>
        <p:pic>
          <p:nvPicPr>
            <p:cNvPr id="57351" name="Picture 6"/>
            <p:cNvPicPr/>
            <p:nvPr/>
          </p:nvPicPr>
          <p:blipFill>
            <a:blip r:embed="rId3"/>
            <a:srcRect l="35178" b="43408"/>
            <a:stretch>
              <a:fillRect/>
            </a:stretch>
          </p:blipFill>
          <p:spPr>
            <a:xfrm>
              <a:off x="318" y="589"/>
              <a:ext cx="3312" cy="1808"/>
            </a:xfrm>
            <a:prstGeom prst="rect">
              <a:avLst/>
            </a:prstGeom>
            <a:noFill/>
            <a:ln w="9525">
              <a:noFill/>
            </a:ln>
          </p:spPr>
        </p:pic>
        <p:sp>
          <p:nvSpPr>
            <p:cNvPr id="57352" name="AutoShape 7"/>
            <p:cNvSpPr/>
            <p:nvPr/>
          </p:nvSpPr>
          <p:spPr>
            <a:xfrm>
              <a:off x="0" y="1088"/>
              <a:ext cx="680" cy="453"/>
            </a:xfrm>
            <a:prstGeom prst="cloudCallout">
              <a:avLst>
                <a:gd name="adj1" fmla="val 75884"/>
                <a:gd name="adj2" fmla="val 154194"/>
              </a:avLst>
            </a:prstGeom>
            <a:solidFill>
              <a:srgbClr val="FFCC66"/>
            </a:solidFill>
            <a:ln w="9525" cap="flat" cmpd="sng">
              <a:solidFill>
                <a:schemeClr val="tx1"/>
              </a:solidFill>
              <a:prstDash val="solid"/>
              <a:headEnd type="none" w="med" len="med"/>
              <a:tailEnd type="none" w="med" len="med"/>
            </a:ln>
          </p:spPr>
          <p:txBody>
            <a:bodyPr/>
            <a:p>
              <a:r>
                <a:rPr lang="zh-CN" altLang="en-US" sz="2000" dirty="0">
                  <a:latin typeface="Arial" panose="020B0604020202020204" pitchFamily="34" charset="0"/>
                </a:rPr>
                <a:t>改善</a:t>
              </a:r>
              <a:endParaRPr lang="zh-CN" altLang="en-US" sz="2000" dirty="0">
                <a:latin typeface="Arial" panose="020B0604020202020204" pitchFamily="34" charset="0"/>
              </a:endParaRPr>
            </a:p>
          </p:txBody>
        </p:sp>
        <p:sp>
          <p:nvSpPr>
            <p:cNvPr id="57353" name="AutoShape 8"/>
            <p:cNvSpPr/>
            <p:nvPr/>
          </p:nvSpPr>
          <p:spPr>
            <a:xfrm>
              <a:off x="726" y="498"/>
              <a:ext cx="848" cy="408"/>
            </a:xfrm>
            <a:prstGeom prst="cloudCallout">
              <a:avLst>
                <a:gd name="adj1" fmla="val -22759"/>
                <a:gd name="adj2" fmla="val 255394"/>
              </a:avLst>
            </a:prstGeom>
            <a:solidFill>
              <a:srgbClr val="FFCC66"/>
            </a:solidFill>
            <a:ln w="9525" cap="flat" cmpd="sng">
              <a:solidFill>
                <a:schemeClr val="tx1"/>
              </a:solidFill>
              <a:prstDash val="solid"/>
              <a:headEnd type="none" w="med" len="med"/>
              <a:tailEnd type="none" w="med" len="med"/>
            </a:ln>
          </p:spPr>
          <p:txBody>
            <a:bodyPr/>
            <a:p>
              <a:r>
                <a:rPr lang="zh-CN" altLang="en-US" sz="2000" dirty="0">
                  <a:latin typeface="Arial" panose="020B0604020202020204" pitchFamily="34" charset="0"/>
                </a:rPr>
                <a:t>维持</a:t>
              </a:r>
              <a:endParaRPr lang="zh-CN" altLang="en-US" sz="2000" dirty="0">
                <a:latin typeface="Arial" panose="020B0604020202020204" pitchFamily="34" charset="0"/>
              </a:endParaRPr>
            </a:p>
          </p:txBody>
        </p:sp>
        <p:sp>
          <p:nvSpPr>
            <p:cNvPr id="57354" name="Arc 9"/>
            <p:cNvSpPr/>
            <p:nvPr/>
          </p:nvSpPr>
          <p:spPr>
            <a:xfrm flipV="1">
              <a:off x="1089" y="272"/>
              <a:ext cx="2293" cy="1905"/>
            </a:xfrm>
            <a:custGeom>
              <a:avLst/>
              <a:gdLst>
                <a:gd name="txL" fmla="*/ 0 w 19170"/>
                <a:gd name="txT" fmla="*/ 0 h 21599"/>
                <a:gd name="txR" fmla="*/ 19170 w 19170"/>
                <a:gd name="txB" fmla="*/ 21599 h 21599"/>
              </a:gdLst>
              <a:ahLst/>
              <a:cxnLst>
                <a:cxn ang="0">
                  <a:pos x="22" y="0"/>
                </a:cxn>
                <a:cxn ang="0">
                  <a:pos x="2293" y="1027"/>
                </a:cxn>
                <a:cxn ang="0">
                  <a:pos x="0" y="1905"/>
                </a:cxn>
              </a:cxnLst>
              <a:rect l="txL" t="txT" r="txR" b="txB"/>
              <a:pathLst>
                <a:path w="19170" h="21599" fill="none">
                  <a:moveTo>
                    <a:pt x="183" y="-1"/>
                  </a:moveTo>
                  <a:cubicBezTo>
                    <a:pt x="8179" y="67"/>
                    <a:pt x="15485" y="4548"/>
                    <a:pt x="19170" y="11645"/>
                  </a:cubicBezTo>
                </a:path>
                <a:path w="19170" h="21599" stroke="0">
                  <a:moveTo>
                    <a:pt x="183" y="-1"/>
                  </a:moveTo>
                  <a:cubicBezTo>
                    <a:pt x="8179" y="67"/>
                    <a:pt x="15485" y="4548"/>
                    <a:pt x="19170" y="11645"/>
                  </a:cubicBezTo>
                  <a:lnTo>
                    <a:pt x="0" y="21599"/>
                  </a:lnTo>
                  <a:close/>
                </a:path>
              </a:pathLst>
            </a:custGeom>
            <a:noFill/>
            <a:ln w="57150" cap="flat" cmpd="sng">
              <a:solidFill>
                <a:srgbClr val="FFFF00"/>
              </a:solidFill>
              <a:prstDash val="solid"/>
              <a:round/>
              <a:headEnd type="none" w="med" len="med"/>
              <a:tailEnd type="stealth" w="lg" len="lg"/>
            </a:ln>
          </p:spPr>
          <p:txBody>
            <a:bodyPr rot="10800000" wrap="none" anchor="ctr" anchorCtr="0"/>
            <a:p>
              <a:endParaRPr lang="zh-CN" altLang="en-US" sz="1800" dirty="0">
                <a:latin typeface="Arial" panose="020B0604020202020204" pitchFamily="34" charset="0"/>
              </a:endParaRPr>
            </a:p>
          </p:txBody>
        </p:sp>
        <p:sp>
          <p:nvSpPr>
            <p:cNvPr id="57355" name="Arc 10"/>
            <p:cNvSpPr/>
            <p:nvPr/>
          </p:nvSpPr>
          <p:spPr>
            <a:xfrm flipV="1">
              <a:off x="817" y="136"/>
              <a:ext cx="2607" cy="2268"/>
            </a:xfrm>
            <a:custGeom>
              <a:avLst/>
              <a:gdLst>
                <a:gd name="txL" fmla="*/ 0 w 15516"/>
                <a:gd name="txT" fmla="*/ 0 h 21600"/>
                <a:gd name="txR" fmla="*/ 15516 w 15516"/>
                <a:gd name="txB" fmla="*/ 21600 h 21600"/>
              </a:gdLst>
              <a:ahLst/>
              <a:cxnLst>
                <a:cxn ang="0">
                  <a:pos x="0" y="0"/>
                </a:cxn>
                <a:cxn ang="0">
                  <a:pos x="2607" y="690"/>
                </a:cxn>
                <a:cxn ang="0">
                  <a:pos x="0" y="2268"/>
                </a:cxn>
              </a:cxnLst>
              <a:rect l="txL" t="txT" r="txR" b="txB"/>
              <a:pathLst>
                <a:path w="15516" h="21600" fill="none">
                  <a:moveTo>
                    <a:pt x="-1" y="0"/>
                  </a:moveTo>
                  <a:cubicBezTo>
                    <a:pt x="5848" y="0"/>
                    <a:pt x="11447" y="2371"/>
                    <a:pt x="15516" y="6572"/>
                  </a:cubicBezTo>
                </a:path>
                <a:path w="15516" h="21600" stroke="0">
                  <a:moveTo>
                    <a:pt x="-1" y="0"/>
                  </a:moveTo>
                  <a:cubicBezTo>
                    <a:pt x="5848" y="0"/>
                    <a:pt x="11447" y="2371"/>
                    <a:pt x="15516" y="6572"/>
                  </a:cubicBezTo>
                  <a:lnTo>
                    <a:pt x="0" y="21600"/>
                  </a:lnTo>
                  <a:close/>
                </a:path>
              </a:pathLst>
            </a:custGeom>
            <a:noFill/>
            <a:ln w="57150" cap="flat" cmpd="sng">
              <a:solidFill>
                <a:srgbClr val="FF6600"/>
              </a:solidFill>
              <a:prstDash val="solid"/>
              <a:round/>
              <a:headEnd type="none" w="med" len="med"/>
              <a:tailEnd type="stealth" w="lg" len="lg"/>
            </a:ln>
          </p:spPr>
          <p:txBody>
            <a:bodyPr rot="10800000" wrap="none" anchor="ctr" anchorCtr="0"/>
            <a:p>
              <a:endParaRPr lang="zh-CN" altLang="en-US" sz="1800" dirty="0">
                <a:latin typeface="Arial" panose="020B0604020202020204" pitchFamily="34" charset="0"/>
              </a:endParaRPr>
            </a:p>
          </p:txBody>
        </p:sp>
        <p:sp>
          <p:nvSpPr>
            <p:cNvPr id="57356" name="AutoShape 11"/>
            <p:cNvSpPr/>
            <p:nvPr/>
          </p:nvSpPr>
          <p:spPr>
            <a:xfrm>
              <a:off x="2314" y="2313"/>
              <a:ext cx="907" cy="272"/>
            </a:xfrm>
            <a:prstGeom prst="wedgeRoundRectCallout">
              <a:avLst>
                <a:gd name="adj1" fmla="val -23537"/>
                <a:gd name="adj2" fmla="val -133088"/>
                <a:gd name="adj3" fmla="val 16667"/>
              </a:avLst>
            </a:prstGeom>
            <a:solidFill>
              <a:schemeClr val="folHlink"/>
            </a:solidFill>
            <a:ln w="9525" cap="flat" cmpd="sng">
              <a:solidFill>
                <a:schemeClr val="tx1"/>
              </a:solidFill>
              <a:prstDash val="solid"/>
              <a:miter/>
              <a:headEnd type="none" w="med" len="med"/>
              <a:tailEnd type="none" w="med" len="med"/>
            </a:ln>
          </p:spPr>
          <p:txBody>
            <a:bodyPr/>
            <a:p>
              <a:r>
                <a:rPr lang="zh-CN" altLang="en-US" sz="1800" dirty="0">
                  <a:latin typeface="Arial" panose="020B0604020202020204" pitchFamily="34" charset="0"/>
                </a:rPr>
                <a:t>时代的步伐</a:t>
              </a:r>
              <a:endParaRPr lang="zh-CN" altLang="en-US" sz="1800" dirty="0">
                <a:latin typeface="Arial" panose="020B0604020202020204" pitchFamily="34" charset="0"/>
              </a:endParaRPr>
            </a:p>
          </p:txBody>
        </p:sp>
        <p:sp>
          <p:nvSpPr>
            <p:cNvPr id="57357" name="AutoShape 12"/>
            <p:cNvSpPr/>
            <p:nvPr/>
          </p:nvSpPr>
          <p:spPr>
            <a:xfrm>
              <a:off x="2269" y="816"/>
              <a:ext cx="998" cy="273"/>
            </a:xfrm>
            <a:prstGeom prst="wedgeRoundRectCallout">
              <a:avLst>
                <a:gd name="adj1" fmla="val 4310"/>
                <a:gd name="adj2" fmla="val 226921"/>
                <a:gd name="adj3" fmla="val 16667"/>
              </a:avLst>
            </a:prstGeom>
            <a:solidFill>
              <a:schemeClr val="folHlink"/>
            </a:solidFill>
            <a:ln w="9525" cap="flat" cmpd="sng">
              <a:solidFill>
                <a:schemeClr val="tx1"/>
              </a:solidFill>
              <a:prstDash val="solid"/>
              <a:miter/>
              <a:headEnd type="none" w="med" len="med"/>
              <a:tailEnd type="none" w="med" len="med"/>
            </a:ln>
          </p:spPr>
          <p:txBody>
            <a:bodyPr/>
            <a:p>
              <a:r>
                <a:rPr lang="zh-CN" altLang="en-US" sz="1800" dirty="0">
                  <a:latin typeface="Arial" panose="020B0604020202020204" pitchFamily="34" charset="0"/>
                </a:rPr>
                <a:t>改善的步伐</a:t>
              </a:r>
              <a:endParaRPr lang="zh-CN" altLang="en-US" sz="1800" dirty="0">
                <a:latin typeface="Arial" panose="020B0604020202020204" pitchFamily="34" charset="0"/>
              </a:endParaRPr>
            </a:p>
          </p:txBody>
        </p:sp>
        <p:sp>
          <p:nvSpPr>
            <p:cNvPr id="57358" name="Oval 13"/>
            <p:cNvSpPr/>
            <p:nvPr/>
          </p:nvSpPr>
          <p:spPr>
            <a:xfrm>
              <a:off x="1588" y="589"/>
              <a:ext cx="681" cy="68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l" fontAlgn="t"/>
              <a:r>
                <a:rPr lang="en-US" altLang="zh-CN" sz="2000" b="1" dirty="0">
                  <a:latin typeface="Arial" panose="020B0604020202020204" pitchFamily="34" charset="0"/>
                </a:rPr>
                <a:t>A    P</a:t>
              </a:r>
              <a:endParaRPr lang="en-US" altLang="zh-CN" sz="2000" b="1" dirty="0">
                <a:latin typeface="Arial" panose="020B0604020202020204" pitchFamily="34" charset="0"/>
              </a:endParaRPr>
            </a:p>
            <a:p>
              <a:pPr algn="l" fontAlgn="t"/>
              <a:r>
                <a:rPr lang="en-US" altLang="zh-CN" sz="2000" b="1" dirty="0">
                  <a:latin typeface="Arial" panose="020B0604020202020204" pitchFamily="34" charset="0"/>
                </a:rPr>
                <a:t>C    D</a:t>
              </a:r>
              <a:endParaRPr lang="en-US" altLang="zh-CN" sz="2000" b="1" dirty="0">
                <a:latin typeface="Arial" panose="020B0604020202020204" pitchFamily="34" charset="0"/>
              </a:endParaRPr>
            </a:p>
          </p:txBody>
        </p:sp>
        <p:sp>
          <p:nvSpPr>
            <p:cNvPr id="57359" name="Line 14"/>
            <p:cNvSpPr/>
            <p:nvPr/>
          </p:nvSpPr>
          <p:spPr>
            <a:xfrm>
              <a:off x="1588" y="907"/>
              <a:ext cx="681" cy="0"/>
            </a:xfrm>
            <a:prstGeom prst="line">
              <a:avLst/>
            </a:prstGeom>
            <a:ln w="9525" cap="flat" cmpd="sng">
              <a:solidFill>
                <a:schemeClr val="tx1"/>
              </a:solidFill>
              <a:prstDash val="solid"/>
              <a:headEnd type="none" w="med" len="med"/>
              <a:tailEnd type="none" w="med" len="med"/>
            </a:ln>
          </p:spPr>
        </p:sp>
        <p:sp>
          <p:nvSpPr>
            <p:cNvPr id="57360" name="Line 15"/>
            <p:cNvSpPr/>
            <p:nvPr/>
          </p:nvSpPr>
          <p:spPr>
            <a:xfrm>
              <a:off x="1906" y="590"/>
              <a:ext cx="0" cy="680"/>
            </a:xfrm>
            <a:prstGeom prst="line">
              <a:avLst/>
            </a:prstGeom>
            <a:ln w="9525" cap="flat" cmpd="sng">
              <a:solidFill>
                <a:schemeClr val="tx1"/>
              </a:solidFill>
              <a:prstDash val="solid"/>
              <a:headEnd type="none" w="med" len="med"/>
              <a:tailEnd type="none" w="med" len="med"/>
            </a:ln>
          </p:spPr>
        </p:sp>
        <p:sp>
          <p:nvSpPr>
            <p:cNvPr id="57361" name="AutoShape 16"/>
            <p:cNvSpPr/>
            <p:nvPr/>
          </p:nvSpPr>
          <p:spPr>
            <a:xfrm>
              <a:off x="2223" y="0"/>
              <a:ext cx="953" cy="499"/>
            </a:xfrm>
            <a:prstGeom prst="wedgeRoundRectCallout">
              <a:avLst>
                <a:gd name="adj1" fmla="val -73296"/>
                <a:gd name="adj2" fmla="val 66032"/>
                <a:gd name="adj3" fmla="val 16667"/>
              </a:avLst>
            </a:prstGeom>
            <a:solidFill>
              <a:schemeClr val="hlink"/>
            </a:solidFill>
            <a:ln w="9525" cap="flat" cmpd="sng">
              <a:solidFill>
                <a:schemeClr val="tx1"/>
              </a:solidFill>
              <a:prstDash val="solid"/>
              <a:miter/>
              <a:headEnd type="none" w="med" len="med"/>
              <a:tailEnd type="none" w="med" len="med"/>
            </a:ln>
          </p:spPr>
          <p:txBody>
            <a:bodyPr/>
            <a:p>
              <a:r>
                <a:rPr lang="zh-CN" altLang="en-US" sz="1800" dirty="0">
                  <a:latin typeface="Arial" panose="020B0604020202020204" pitchFamily="34" charset="0"/>
                </a:rPr>
                <a:t>改善和维持循环</a:t>
              </a:r>
              <a:endParaRPr lang="zh-CN" altLang="en-US" sz="1800" dirty="0">
                <a:latin typeface="Arial" panose="020B0604020202020204" pitchFamily="34" charset="0"/>
              </a:endParaRPr>
            </a:p>
          </p:txBody>
        </p:sp>
        <p:sp>
          <p:nvSpPr>
            <p:cNvPr id="57362" name="Oval 17"/>
            <p:cNvSpPr/>
            <p:nvPr/>
          </p:nvSpPr>
          <p:spPr>
            <a:xfrm>
              <a:off x="1043" y="1088"/>
              <a:ext cx="681" cy="68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l" fontAlgn="t"/>
              <a:r>
                <a:rPr lang="en-US" altLang="zh-CN" sz="2000" b="1" dirty="0">
                  <a:latin typeface="Arial" panose="020B0604020202020204" pitchFamily="34" charset="0"/>
                </a:rPr>
                <a:t>A    S</a:t>
              </a:r>
              <a:endParaRPr lang="en-US" altLang="zh-CN" sz="2000" b="1" dirty="0">
                <a:latin typeface="Arial" panose="020B0604020202020204" pitchFamily="34" charset="0"/>
              </a:endParaRPr>
            </a:p>
            <a:p>
              <a:pPr algn="l" fontAlgn="t"/>
              <a:r>
                <a:rPr lang="en-US" altLang="zh-CN" sz="2000" b="1" dirty="0">
                  <a:latin typeface="Arial" panose="020B0604020202020204" pitchFamily="34" charset="0"/>
                </a:rPr>
                <a:t>C    D</a:t>
              </a:r>
              <a:endParaRPr lang="en-US" altLang="zh-CN" sz="2000" b="1" dirty="0">
                <a:latin typeface="Arial" panose="020B0604020202020204" pitchFamily="34" charset="0"/>
              </a:endParaRPr>
            </a:p>
          </p:txBody>
        </p:sp>
        <p:sp>
          <p:nvSpPr>
            <p:cNvPr id="57363" name="Oval 18"/>
            <p:cNvSpPr/>
            <p:nvPr/>
          </p:nvSpPr>
          <p:spPr>
            <a:xfrm>
              <a:off x="408" y="1496"/>
              <a:ext cx="681" cy="68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l" fontAlgn="t"/>
              <a:r>
                <a:rPr lang="en-US" altLang="zh-CN" sz="2000" b="1" dirty="0">
                  <a:latin typeface="Arial" panose="020B0604020202020204" pitchFamily="34" charset="0"/>
                </a:rPr>
                <a:t>A    P</a:t>
              </a:r>
              <a:endParaRPr lang="en-US" altLang="zh-CN" sz="2000" b="1" dirty="0">
                <a:latin typeface="Arial" panose="020B0604020202020204" pitchFamily="34" charset="0"/>
              </a:endParaRPr>
            </a:p>
            <a:p>
              <a:pPr algn="l" fontAlgn="t"/>
              <a:r>
                <a:rPr lang="en-US" altLang="zh-CN" sz="2000" b="1" dirty="0">
                  <a:latin typeface="Arial" panose="020B0604020202020204" pitchFamily="34" charset="0"/>
                </a:rPr>
                <a:t>C    D</a:t>
              </a:r>
              <a:endParaRPr lang="en-US" altLang="zh-CN" sz="2000" b="1" dirty="0">
                <a:latin typeface="Arial" panose="020B0604020202020204" pitchFamily="34" charset="0"/>
              </a:endParaRPr>
            </a:p>
          </p:txBody>
        </p:sp>
        <p:sp>
          <p:nvSpPr>
            <p:cNvPr id="57364" name="Line 19"/>
            <p:cNvSpPr/>
            <p:nvPr/>
          </p:nvSpPr>
          <p:spPr>
            <a:xfrm>
              <a:off x="771" y="1542"/>
              <a:ext cx="0" cy="589"/>
            </a:xfrm>
            <a:prstGeom prst="line">
              <a:avLst/>
            </a:prstGeom>
            <a:ln w="9525" cap="flat" cmpd="sng">
              <a:solidFill>
                <a:schemeClr val="tx1"/>
              </a:solidFill>
              <a:prstDash val="solid"/>
              <a:headEnd type="none" w="med" len="med"/>
              <a:tailEnd type="none" w="med" len="med"/>
            </a:ln>
          </p:spPr>
        </p:sp>
        <p:sp>
          <p:nvSpPr>
            <p:cNvPr id="57365" name="Line 20"/>
            <p:cNvSpPr/>
            <p:nvPr/>
          </p:nvSpPr>
          <p:spPr>
            <a:xfrm>
              <a:off x="499" y="1814"/>
              <a:ext cx="544" cy="0"/>
            </a:xfrm>
            <a:prstGeom prst="line">
              <a:avLst/>
            </a:prstGeom>
            <a:ln w="9525" cap="flat" cmpd="sng">
              <a:solidFill>
                <a:schemeClr val="tx1"/>
              </a:solidFill>
              <a:prstDash val="solid"/>
              <a:headEnd type="none" w="med" len="med"/>
              <a:tailEnd type="none" w="med" len="med"/>
            </a:ln>
          </p:spPr>
        </p:sp>
        <p:sp>
          <p:nvSpPr>
            <p:cNvPr id="57366" name="Line 21"/>
            <p:cNvSpPr/>
            <p:nvPr/>
          </p:nvSpPr>
          <p:spPr>
            <a:xfrm>
              <a:off x="1316" y="1133"/>
              <a:ext cx="0" cy="590"/>
            </a:xfrm>
            <a:prstGeom prst="line">
              <a:avLst/>
            </a:prstGeom>
            <a:ln w="9525" cap="flat" cmpd="sng">
              <a:solidFill>
                <a:schemeClr val="tx1"/>
              </a:solidFill>
              <a:prstDash val="solid"/>
              <a:headEnd type="none" w="med" len="med"/>
              <a:tailEnd type="none" w="med" len="med"/>
            </a:ln>
          </p:spPr>
        </p:sp>
        <p:sp>
          <p:nvSpPr>
            <p:cNvPr id="57367" name="Line 22"/>
            <p:cNvSpPr/>
            <p:nvPr/>
          </p:nvSpPr>
          <p:spPr>
            <a:xfrm>
              <a:off x="1089" y="1451"/>
              <a:ext cx="635" cy="0"/>
            </a:xfrm>
            <a:prstGeom prst="line">
              <a:avLst/>
            </a:prstGeom>
            <a:ln w="9525" cap="flat" cmpd="sng">
              <a:solidFill>
                <a:schemeClr val="tx1"/>
              </a:solidFill>
              <a:prstDash val="solid"/>
              <a:headEnd type="none" w="med" len="med"/>
              <a:tailEnd type="none" w="med" len="med"/>
            </a:ln>
          </p:spPr>
        </p:sp>
        <p:sp>
          <p:nvSpPr>
            <p:cNvPr id="57368" name="AutoShape 23"/>
            <p:cNvSpPr/>
            <p:nvPr/>
          </p:nvSpPr>
          <p:spPr>
            <a:xfrm>
              <a:off x="635" y="1133"/>
              <a:ext cx="408" cy="363"/>
            </a:xfrm>
            <a:prstGeom prst="curvedDownArrow">
              <a:avLst>
                <a:gd name="adj1" fmla="val 22479"/>
                <a:gd name="adj2" fmla="val 44958"/>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sz="1800" dirty="0">
                <a:latin typeface="Arial" panose="020B0604020202020204" pitchFamily="34" charset="0"/>
              </a:endParaRPr>
            </a:p>
          </p:txBody>
        </p:sp>
        <p:sp>
          <p:nvSpPr>
            <p:cNvPr id="57369" name="AutoShape 24"/>
            <p:cNvSpPr/>
            <p:nvPr/>
          </p:nvSpPr>
          <p:spPr>
            <a:xfrm>
              <a:off x="1270" y="725"/>
              <a:ext cx="408" cy="363"/>
            </a:xfrm>
            <a:prstGeom prst="curvedDownArrow">
              <a:avLst>
                <a:gd name="adj1" fmla="val 22479"/>
                <a:gd name="adj2" fmla="val 44958"/>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sz="1800" dirty="0">
                <a:latin typeface="Arial" panose="020B0604020202020204" pitchFamily="34" charset="0"/>
              </a:endParaRPr>
            </a:p>
          </p:txBody>
        </p:sp>
      </p:grpSp>
      <p:sp>
        <p:nvSpPr>
          <p:cNvPr id="47129" name="AutoShape 2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8370" name="Rectangle 2"/>
          <p:cNvSpPr/>
          <p:nvPr>
            <p:ph type="title"/>
          </p:nvPr>
        </p:nvSpPr>
        <p:spPr>
          <a:xfrm>
            <a:off x="430213" y="1412875"/>
            <a:ext cx="8915400" cy="936625"/>
          </a:xfrm>
          <a:noFill/>
          <a:ln>
            <a:noFill/>
          </a:ln>
        </p:spPr>
        <p:txBody>
          <a:bodyPr/>
          <a:p>
            <a:pPr algn="r" eaLnBrk="1" hangingPunct="1"/>
            <a:r>
              <a:rPr lang="zh-CN" altLang="en-US" sz="3600" dirty="0"/>
              <a:t>质量控制指标</a:t>
            </a:r>
            <a:endParaRPr lang="zh-CN" altLang="en-US" sz="3600" dirty="0"/>
          </a:p>
        </p:txBody>
      </p:sp>
      <p:graphicFrame>
        <p:nvGraphicFramePr>
          <p:cNvPr id="48131" name="Group 3"/>
          <p:cNvGraphicFramePr>
            <a:graphicFrameLocks noGrp="1"/>
          </p:cNvGraphicFramePr>
          <p:nvPr>
            <p:ph sz="half" idx="4294967295"/>
          </p:nvPr>
        </p:nvGraphicFramePr>
        <p:xfrm>
          <a:off x="488950" y="2205038"/>
          <a:ext cx="8856663" cy="3751263"/>
        </p:xfrm>
        <a:graphic>
          <a:graphicData uri="http://schemas.openxmlformats.org/drawingml/2006/table">
            <a:tbl>
              <a:tblPr/>
              <a:tblGrid>
                <a:gridCol w="2700338"/>
                <a:gridCol w="3709987"/>
                <a:gridCol w="2446338"/>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质量指标</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公式</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参考标准</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故障诊断准确率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－故障漏诊率－故障误诊率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95</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98</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一次修复率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－返修率－故障漏诊率－故障误诊率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％（班组</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95</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工序检验率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工序检验数</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全部工序数</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95</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班组自检率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班组检验台次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班组自检合格率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－班组返功率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95</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97</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总检验率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总检验台次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入厂维修台次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EM30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％，其它</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检验合格率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－返工率－返修率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90</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返工率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未出厂返修的台次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入厂维修台次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3</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4</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返修率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出厂后返厂维修的台次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入厂维修台次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2</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3</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零件合格率（含外协作业）</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－不合格零件数</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维修使用零件总数</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95</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98</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维修质量投诉率</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投诉维修质量问题的人次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维修总台次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2</a:t>
                      </a:r>
                      <a:r>
                        <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rgbClr val="0000CC"/>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8F"/>
                    </a:solidFill>
                  </a:tcPr>
                </a:tc>
              </a:tr>
            </a:tbl>
          </a:graphicData>
        </a:graphic>
      </p:graphicFrame>
      <p:sp>
        <p:nvSpPr>
          <p:cNvPr id="48185" name="AutoShape 5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质量管理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1" fill="hold"/>
                                        <p:tgtEl>
                                          <p:spTgt spid="4813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9394" name="Rectangle 2"/>
          <p:cNvSpPr/>
          <p:nvPr>
            <p:ph type="title"/>
          </p:nvPr>
        </p:nvSpPr>
        <p:spPr>
          <a:xfrm>
            <a:off x="430213" y="1196975"/>
            <a:ext cx="8915400" cy="1143000"/>
          </a:xfrm>
          <a:noFill/>
          <a:ln>
            <a:noFill/>
          </a:ln>
        </p:spPr>
        <p:txBody>
          <a:bodyPr/>
          <a:p>
            <a:pPr algn="r" eaLnBrk="1" hangingPunct="1"/>
            <a:r>
              <a:rPr lang="zh-CN" altLang="en-US" dirty="0">
                <a:latin typeface="黑体" panose="02010609060101010101" pitchFamily="49" charset="-122"/>
              </a:rPr>
              <a:t>进度</a:t>
            </a:r>
            <a:endParaRPr lang="zh-CN" altLang="en-US" dirty="0">
              <a:latin typeface="黑体" panose="02010609060101010101" pitchFamily="49" charset="-122"/>
            </a:endParaRPr>
          </a:p>
        </p:txBody>
      </p:sp>
      <p:sp>
        <p:nvSpPr>
          <p:cNvPr id="49155"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2" name="Group 4"/>
          <p:cNvGrpSpPr/>
          <p:nvPr/>
        </p:nvGrpSpPr>
        <p:grpSpPr>
          <a:xfrm>
            <a:off x="776288" y="1916113"/>
            <a:ext cx="5761037" cy="2187575"/>
            <a:chOff x="0" y="0"/>
            <a:chExt cx="1440" cy="1152"/>
          </a:xfrm>
        </p:grpSpPr>
        <p:sp>
          <p:nvSpPr>
            <p:cNvPr id="59400" name="AutoShape 5"/>
            <p:cNvSpPr>
              <a:spLocks noChangeAspect="1" noTextEdit="1"/>
            </p:cNvSpPr>
            <p:nvPr/>
          </p:nvSpPr>
          <p:spPr>
            <a:xfrm>
              <a:off x="0" y="0"/>
              <a:ext cx="1440" cy="1152"/>
            </a:xfrm>
            <a:prstGeom prst="rect">
              <a:avLst/>
            </a:prstGeom>
            <a:noFill/>
            <a:ln w="9525">
              <a:noFill/>
            </a:ln>
          </p:spPr>
          <p:txBody>
            <a:bodyPr/>
            <a:p>
              <a:endParaRPr lang="zh-CN" altLang="en-US"/>
            </a:p>
          </p:txBody>
        </p:sp>
        <p:cxnSp>
          <p:nvCxnSpPr>
            <p:cNvPr id="59401" name="_s753679"/>
            <p:cNvCxnSpPr>
              <a:stCxn id="59405" idx="1"/>
              <a:endCxn id="59403" idx="2"/>
            </p:cNvCxnSpPr>
            <p:nvPr/>
          </p:nvCxnSpPr>
          <p:spPr>
            <a:xfrm rot="10800000">
              <a:off x="432" y="288"/>
              <a:ext cx="144" cy="720"/>
            </a:xfrm>
            <a:prstGeom prst="bentConnector2">
              <a:avLst/>
            </a:prstGeom>
            <a:ln w="28575" cap="flat" cmpd="sng">
              <a:solidFill>
                <a:srgbClr val="540000"/>
              </a:solidFill>
              <a:prstDash val="solid"/>
              <a:miter/>
              <a:headEnd type="none" w="med" len="med"/>
              <a:tailEnd type="none" w="med" len="med"/>
            </a:ln>
          </p:spPr>
        </p:cxnSp>
        <p:cxnSp>
          <p:nvCxnSpPr>
            <p:cNvPr id="59402" name="_s753677"/>
            <p:cNvCxnSpPr>
              <a:stCxn id="59404" idx="1"/>
              <a:endCxn id="59403" idx="2"/>
            </p:cNvCxnSpPr>
            <p:nvPr/>
          </p:nvCxnSpPr>
          <p:spPr>
            <a:xfrm rot="10800000">
              <a:off x="432" y="288"/>
              <a:ext cx="144" cy="288"/>
            </a:xfrm>
            <a:prstGeom prst="bentConnector2">
              <a:avLst/>
            </a:prstGeom>
            <a:ln w="28575" cap="flat" cmpd="sng">
              <a:solidFill>
                <a:srgbClr val="540000"/>
              </a:solidFill>
              <a:prstDash val="solid"/>
              <a:miter/>
              <a:headEnd type="none" w="med" len="med"/>
              <a:tailEnd type="none" w="med" len="med"/>
            </a:ln>
          </p:spPr>
        </p:cxnSp>
        <p:sp>
          <p:nvSpPr>
            <p:cNvPr id="59403" name="_s753673"/>
            <p:cNvSpPr/>
            <p:nvPr/>
          </p:nvSpPr>
          <p:spPr>
            <a:xfrm>
              <a:off x="0" y="0"/>
              <a:ext cx="864" cy="288"/>
            </a:xfrm>
            <a:prstGeom prst="roundRect">
              <a:avLst>
                <a:gd name="adj" fmla="val 16667"/>
              </a:avLst>
            </a:prstGeom>
            <a:gradFill rotWithShape="1">
              <a:gsLst>
                <a:gs pos="0">
                  <a:srgbClr val="F9F67F"/>
                </a:gs>
                <a:gs pos="100000">
                  <a:srgbClr val="FFCC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售后有关进度的矛盾</a:t>
              </a:r>
              <a:endParaRPr lang="zh-CN" altLang="en-US" sz="2400" dirty="0">
                <a:latin typeface="Arial" panose="020B0604020202020204" pitchFamily="34" charset="0"/>
              </a:endParaRPr>
            </a:p>
          </p:txBody>
        </p:sp>
        <p:sp>
          <p:nvSpPr>
            <p:cNvPr id="59404" name="_s753674"/>
            <p:cNvSpPr/>
            <p:nvPr/>
          </p:nvSpPr>
          <p:spPr>
            <a:xfrm>
              <a:off x="576" y="432"/>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内部</a:t>
              </a:r>
              <a:endParaRPr lang="zh-CN" altLang="en-US" sz="2400" dirty="0">
                <a:latin typeface="Arial" panose="020B0604020202020204" pitchFamily="34" charset="0"/>
              </a:endParaRPr>
            </a:p>
          </p:txBody>
        </p:sp>
        <p:sp>
          <p:nvSpPr>
            <p:cNvPr id="59405" name="_s753676"/>
            <p:cNvSpPr/>
            <p:nvPr/>
          </p:nvSpPr>
          <p:spPr>
            <a:xfrm>
              <a:off x="576" y="864"/>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外部</a:t>
              </a:r>
              <a:endParaRPr lang="zh-CN" altLang="en-US" sz="2400" dirty="0">
                <a:latin typeface="Arial" panose="020B0604020202020204" pitchFamily="34" charset="0"/>
              </a:endParaRPr>
            </a:p>
          </p:txBody>
        </p:sp>
      </p:grpSp>
      <p:grpSp>
        <p:nvGrpSpPr>
          <p:cNvPr id="3" name="Group 11"/>
          <p:cNvGrpSpPr/>
          <p:nvPr/>
        </p:nvGrpSpPr>
        <p:grpSpPr>
          <a:xfrm>
            <a:off x="776288" y="4581525"/>
            <a:ext cx="5945187" cy="1439863"/>
            <a:chOff x="0" y="0"/>
            <a:chExt cx="3745" cy="907"/>
          </a:xfrm>
        </p:grpSpPr>
        <p:sp>
          <p:nvSpPr>
            <p:cNvPr id="59398" name="AutoShape 12"/>
            <p:cNvSpPr/>
            <p:nvPr/>
          </p:nvSpPr>
          <p:spPr>
            <a:xfrm>
              <a:off x="0" y="0"/>
              <a:ext cx="1497" cy="907"/>
            </a:xfrm>
            <a:prstGeom prst="upArrow">
              <a:avLst>
                <a:gd name="adj1" fmla="val 50000"/>
                <a:gd name="adj2" fmla="val 25000"/>
              </a:avLst>
            </a:prstGeom>
            <a:solidFill>
              <a:srgbClr val="FFFF8F"/>
            </a:solidFill>
            <a:ln w="9525" cap="flat" cmpd="sng">
              <a:solidFill>
                <a:schemeClr val="tx1"/>
              </a:solidFill>
              <a:prstDash val="solid"/>
              <a:miter/>
              <a:headEnd type="none" w="med" len="med"/>
              <a:tailEnd type="none" w="med" len="med"/>
            </a:ln>
          </p:spPr>
          <p:txBody>
            <a:bodyPr wrap="none" anchor="ctr" anchorCtr="0"/>
            <a:p>
              <a:pPr algn="l"/>
              <a:endParaRPr lang="zh-CN" altLang="en-US" dirty="0">
                <a:latin typeface="Arial" panose="020B0604020202020204" pitchFamily="34" charset="0"/>
              </a:endParaRPr>
            </a:p>
          </p:txBody>
        </p:sp>
        <p:sp>
          <p:nvSpPr>
            <p:cNvPr id="59399" name="Rectangle 13"/>
            <p:cNvSpPr/>
            <p:nvPr/>
          </p:nvSpPr>
          <p:spPr>
            <a:xfrm>
              <a:off x="1517" y="544"/>
              <a:ext cx="2228" cy="288"/>
            </a:xfrm>
            <a:prstGeom prst="rect">
              <a:avLst/>
            </a:prstGeom>
            <a:noFill/>
            <a:ln w="9525">
              <a:noFill/>
            </a:ln>
          </p:spPr>
          <p:txBody>
            <a:bodyPr wrap="none">
              <a:spAutoFit/>
            </a:bodyPr>
            <a:p>
              <a:r>
                <a:rPr lang="zh-CN" altLang="en-US" sz="2400" dirty="0">
                  <a:latin typeface="Arial" panose="020B0604020202020204" pitchFamily="34" charset="0"/>
                </a:rPr>
                <a:t>影响进度的因素有哪些？</a:t>
              </a:r>
              <a:endParaRPr lang="zh-CN" altLang="en-US" sz="24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ppt_h/2"/>
                                          </p:val>
                                        </p:tav>
                                        <p:tav tm="100000">
                                          <p:val>
                                            <p:strVal val="#ppt_y"/>
                                          </p:val>
                                        </p:tav>
                                      </p:tavLst>
                                    </p:anim>
                                    <p:anim calcmode="lin" valueType="num">
                                      <p:cBhvr>
                                        <p:cTn id="14" dur="500" fill="hold"/>
                                        <p:tgtEl>
                                          <p:spTgt spid="3"/>
                                        </p:tgtEl>
                                        <p:attrNameLst>
                                          <p:attrName>ppt_w</p:attrName>
                                        </p:attrNameLst>
                                      </p:cBhvr>
                                      <p:tavLst>
                                        <p:tav tm="0">
                                          <p:val>
                                            <p:strVal val="#ppt_w"/>
                                          </p:val>
                                        </p:tav>
                                        <p:tav tm="100000">
                                          <p:val>
                                            <p:strVal val="#ppt_w"/>
                                          </p:val>
                                        </p:tav>
                                      </p:tavLst>
                                    </p:anim>
                                    <p:anim calcmode="lin" valueType="num">
                                      <p:cBhvr>
                                        <p:cTn id="15" dur="500" fill="hold"/>
                                        <p:tgtEl>
                                          <p:spTgt spid="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0418" name="Picture 2" descr="003-Sl0784"/>
          <p:cNvPicPr>
            <a:picLocks noChangeAspect="1"/>
          </p:cNvPicPr>
          <p:nvPr/>
        </p:nvPicPr>
        <p:blipFill>
          <a:blip r:embed="rId2"/>
          <a:stretch>
            <a:fillRect/>
          </a:stretch>
        </p:blipFill>
        <p:spPr>
          <a:xfrm>
            <a:off x="7450138" y="5084763"/>
            <a:ext cx="1878012" cy="1306512"/>
          </a:xfrm>
          <a:prstGeom prst="rect">
            <a:avLst/>
          </a:prstGeom>
          <a:noFill/>
          <a:ln w="9525">
            <a:noFill/>
          </a:ln>
        </p:spPr>
      </p:pic>
      <p:sp>
        <p:nvSpPr>
          <p:cNvPr id="5018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2" name="Group 5"/>
          <p:cNvGrpSpPr/>
          <p:nvPr/>
        </p:nvGrpSpPr>
        <p:grpSpPr>
          <a:xfrm>
            <a:off x="2625725" y="2997200"/>
            <a:ext cx="4343400" cy="2592388"/>
            <a:chOff x="0" y="0"/>
            <a:chExt cx="6838" cy="4082"/>
          </a:xfrm>
        </p:grpSpPr>
        <p:grpSp>
          <p:nvGrpSpPr>
            <p:cNvPr id="60424" name="Group 6"/>
            <p:cNvGrpSpPr/>
            <p:nvPr/>
          </p:nvGrpSpPr>
          <p:grpSpPr>
            <a:xfrm>
              <a:off x="0" y="680"/>
              <a:ext cx="5252" cy="3402"/>
              <a:chOff x="0" y="0"/>
              <a:chExt cx="2101" cy="1361"/>
            </a:xfrm>
          </p:grpSpPr>
          <p:sp>
            <p:nvSpPr>
              <p:cNvPr id="60427" name="Line 7"/>
              <p:cNvSpPr/>
              <p:nvPr/>
            </p:nvSpPr>
            <p:spPr>
              <a:xfrm flipV="1">
                <a:off x="104" y="0"/>
                <a:ext cx="0" cy="1361"/>
              </a:xfrm>
              <a:prstGeom prst="line">
                <a:avLst/>
              </a:prstGeom>
              <a:ln w="38100" cap="flat" cmpd="sng">
                <a:solidFill>
                  <a:schemeClr val="tx1"/>
                </a:solidFill>
                <a:prstDash val="solid"/>
                <a:headEnd type="none" w="med" len="med"/>
                <a:tailEnd type="triangle" w="med" len="med"/>
              </a:ln>
            </p:spPr>
          </p:sp>
          <p:sp>
            <p:nvSpPr>
              <p:cNvPr id="60428" name="Line 8"/>
              <p:cNvSpPr/>
              <p:nvPr/>
            </p:nvSpPr>
            <p:spPr>
              <a:xfrm flipV="1">
                <a:off x="0" y="1088"/>
                <a:ext cx="2101" cy="5"/>
              </a:xfrm>
              <a:prstGeom prst="line">
                <a:avLst/>
              </a:prstGeom>
              <a:ln w="38100" cap="flat" cmpd="sng">
                <a:solidFill>
                  <a:schemeClr val="tx1"/>
                </a:solidFill>
                <a:prstDash val="solid"/>
                <a:headEnd type="none" w="med" len="med"/>
                <a:tailEnd type="triangle" w="med" len="med"/>
              </a:ln>
            </p:spPr>
          </p:sp>
          <p:sp>
            <p:nvSpPr>
              <p:cNvPr id="60429" name="未知"/>
              <p:cNvSpPr/>
              <p:nvPr/>
            </p:nvSpPr>
            <p:spPr>
              <a:xfrm>
                <a:off x="195" y="227"/>
                <a:ext cx="1497" cy="716"/>
              </a:xfrm>
              <a:custGeom>
                <a:avLst/>
                <a:gdLst>
                  <a:gd name="txL" fmla="*/ 0 w 608"/>
                  <a:gd name="txT" fmla="*/ 0 h 536"/>
                  <a:gd name="txR" fmla="*/ 608 w 608"/>
                  <a:gd name="txB" fmla="*/ 536 h 536"/>
                </a:gdLst>
                <a:ahLst/>
                <a:cxnLst>
                  <a:cxn ang="0">
                    <a:pos x="0" y="0"/>
                  </a:cxn>
                  <a:cxn ang="0">
                    <a:pos x="40" y="168"/>
                  </a:cxn>
                  <a:cxn ang="0">
                    <a:pos x="72" y="256"/>
                  </a:cxn>
                  <a:cxn ang="0">
                    <a:pos x="144" y="328"/>
                  </a:cxn>
                  <a:cxn ang="0">
                    <a:pos x="184" y="376"/>
                  </a:cxn>
                  <a:cxn ang="0">
                    <a:pos x="232" y="400"/>
                  </a:cxn>
                  <a:cxn ang="0">
                    <a:pos x="288" y="464"/>
                  </a:cxn>
                  <a:cxn ang="0">
                    <a:pos x="352" y="496"/>
                  </a:cxn>
                  <a:cxn ang="0">
                    <a:pos x="608" y="536"/>
                  </a:cxn>
                </a:cxnLst>
                <a:rect l="txL" t="txT" r="txR" b="txB"/>
                <a:pathLst>
                  <a:path w="608" h="536">
                    <a:moveTo>
                      <a:pt x="0" y="0"/>
                    </a:moveTo>
                    <a:cubicBezTo>
                      <a:pt x="10" y="57"/>
                      <a:pt x="31" y="111"/>
                      <a:pt x="40" y="168"/>
                    </a:cubicBezTo>
                    <a:cubicBezTo>
                      <a:pt x="53" y="247"/>
                      <a:pt x="31" y="215"/>
                      <a:pt x="72" y="256"/>
                    </a:cubicBezTo>
                    <a:cubicBezTo>
                      <a:pt x="91" y="314"/>
                      <a:pt x="105" y="295"/>
                      <a:pt x="144" y="328"/>
                    </a:cubicBezTo>
                    <a:cubicBezTo>
                      <a:pt x="160" y="341"/>
                      <a:pt x="168" y="363"/>
                      <a:pt x="184" y="376"/>
                    </a:cubicBezTo>
                    <a:cubicBezTo>
                      <a:pt x="198" y="387"/>
                      <a:pt x="217" y="390"/>
                      <a:pt x="232" y="400"/>
                    </a:cubicBezTo>
                    <a:cubicBezTo>
                      <a:pt x="269" y="456"/>
                      <a:pt x="248" y="437"/>
                      <a:pt x="288" y="464"/>
                    </a:cubicBezTo>
                    <a:cubicBezTo>
                      <a:pt x="314" y="503"/>
                      <a:pt x="292" y="483"/>
                      <a:pt x="352" y="496"/>
                    </a:cubicBezTo>
                    <a:cubicBezTo>
                      <a:pt x="459" y="519"/>
                      <a:pt x="488" y="536"/>
                      <a:pt x="608" y="536"/>
                    </a:cubicBezTo>
                  </a:path>
                </a:pathLst>
              </a:custGeom>
              <a:noFill/>
              <a:ln w="76200" cap="flat" cmpd="sng">
                <a:solidFill>
                  <a:srgbClr val="0066CC"/>
                </a:solidFill>
                <a:prstDash val="solid"/>
                <a:roun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60430" name="未知"/>
              <p:cNvSpPr/>
              <p:nvPr/>
            </p:nvSpPr>
            <p:spPr>
              <a:xfrm>
                <a:off x="160" y="227"/>
                <a:ext cx="1441" cy="729"/>
              </a:xfrm>
              <a:custGeom>
                <a:avLst/>
                <a:gdLst>
                  <a:gd name="txL" fmla="*/ 0 w 800"/>
                  <a:gd name="txT" fmla="*/ 0 h 416"/>
                  <a:gd name="txR" fmla="*/ 800 w 800"/>
                  <a:gd name="txB" fmla="*/ 416 h 416"/>
                </a:gdLst>
                <a:ahLst/>
                <a:cxnLst>
                  <a:cxn ang="0">
                    <a:pos x="0" y="416"/>
                  </a:cxn>
                  <a:cxn ang="0">
                    <a:pos x="192" y="392"/>
                  </a:cxn>
                  <a:cxn ang="0">
                    <a:pos x="304" y="344"/>
                  </a:cxn>
                  <a:cxn ang="0">
                    <a:pos x="328" y="328"/>
                  </a:cxn>
                  <a:cxn ang="0">
                    <a:pos x="352" y="280"/>
                  </a:cxn>
                  <a:cxn ang="0">
                    <a:pos x="472" y="248"/>
                  </a:cxn>
                  <a:cxn ang="0">
                    <a:pos x="544" y="232"/>
                  </a:cxn>
                  <a:cxn ang="0">
                    <a:pos x="592" y="216"/>
                  </a:cxn>
                  <a:cxn ang="0">
                    <a:pos x="616" y="192"/>
                  </a:cxn>
                  <a:cxn ang="0">
                    <a:pos x="640" y="184"/>
                  </a:cxn>
                  <a:cxn ang="0">
                    <a:pos x="656" y="128"/>
                  </a:cxn>
                  <a:cxn ang="0">
                    <a:pos x="704" y="112"/>
                  </a:cxn>
                  <a:cxn ang="0">
                    <a:pos x="728" y="104"/>
                  </a:cxn>
                  <a:cxn ang="0">
                    <a:pos x="744" y="80"/>
                  </a:cxn>
                  <a:cxn ang="0">
                    <a:pos x="768" y="72"/>
                  </a:cxn>
                  <a:cxn ang="0">
                    <a:pos x="776" y="48"/>
                  </a:cxn>
                  <a:cxn ang="0">
                    <a:pos x="792" y="24"/>
                  </a:cxn>
                  <a:cxn ang="0">
                    <a:pos x="800" y="0"/>
                  </a:cxn>
                </a:cxnLst>
                <a:rect l="txL" t="txT" r="txR" b="txB"/>
                <a:pathLst>
                  <a:path w="800" h="416">
                    <a:moveTo>
                      <a:pt x="0" y="416"/>
                    </a:moveTo>
                    <a:cubicBezTo>
                      <a:pt x="61" y="396"/>
                      <a:pt x="129" y="397"/>
                      <a:pt x="192" y="392"/>
                    </a:cubicBezTo>
                    <a:cubicBezTo>
                      <a:pt x="244" y="382"/>
                      <a:pt x="258" y="375"/>
                      <a:pt x="304" y="344"/>
                    </a:cubicBezTo>
                    <a:cubicBezTo>
                      <a:pt x="312" y="339"/>
                      <a:pt x="328" y="328"/>
                      <a:pt x="328" y="328"/>
                    </a:cubicBezTo>
                    <a:cubicBezTo>
                      <a:pt x="338" y="313"/>
                      <a:pt x="339" y="293"/>
                      <a:pt x="352" y="280"/>
                    </a:cubicBezTo>
                    <a:cubicBezTo>
                      <a:pt x="375" y="257"/>
                      <a:pt x="451" y="250"/>
                      <a:pt x="472" y="248"/>
                    </a:cubicBezTo>
                    <a:cubicBezTo>
                      <a:pt x="541" y="225"/>
                      <a:pt x="431" y="260"/>
                      <a:pt x="544" y="232"/>
                    </a:cubicBezTo>
                    <a:cubicBezTo>
                      <a:pt x="560" y="228"/>
                      <a:pt x="592" y="216"/>
                      <a:pt x="592" y="216"/>
                    </a:cubicBezTo>
                    <a:cubicBezTo>
                      <a:pt x="600" y="208"/>
                      <a:pt x="607" y="198"/>
                      <a:pt x="616" y="192"/>
                    </a:cubicBezTo>
                    <a:cubicBezTo>
                      <a:pt x="623" y="187"/>
                      <a:pt x="635" y="191"/>
                      <a:pt x="640" y="184"/>
                    </a:cubicBezTo>
                    <a:cubicBezTo>
                      <a:pt x="652" y="169"/>
                      <a:pt x="640" y="139"/>
                      <a:pt x="656" y="128"/>
                    </a:cubicBezTo>
                    <a:cubicBezTo>
                      <a:pt x="670" y="118"/>
                      <a:pt x="688" y="117"/>
                      <a:pt x="704" y="112"/>
                    </a:cubicBezTo>
                    <a:cubicBezTo>
                      <a:pt x="712" y="109"/>
                      <a:pt x="728" y="104"/>
                      <a:pt x="728" y="104"/>
                    </a:cubicBezTo>
                    <a:cubicBezTo>
                      <a:pt x="733" y="96"/>
                      <a:pt x="736" y="86"/>
                      <a:pt x="744" y="80"/>
                    </a:cubicBezTo>
                    <a:cubicBezTo>
                      <a:pt x="751" y="75"/>
                      <a:pt x="762" y="78"/>
                      <a:pt x="768" y="72"/>
                    </a:cubicBezTo>
                    <a:cubicBezTo>
                      <a:pt x="774" y="66"/>
                      <a:pt x="772" y="56"/>
                      <a:pt x="776" y="48"/>
                    </a:cubicBezTo>
                    <a:cubicBezTo>
                      <a:pt x="780" y="39"/>
                      <a:pt x="788" y="33"/>
                      <a:pt x="792" y="24"/>
                    </a:cubicBezTo>
                    <a:cubicBezTo>
                      <a:pt x="796" y="16"/>
                      <a:pt x="800" y="0"/>
                      <a:pt x="800" y="0"/>
                    </a:cubicBezTo>
                  </a:path>
                </a:pathLst>
              </a:custGeom>
              <a:noFill/>
              <a:ln w="76200" cap="flat" cmpd="sng">
                <a:solidFill>
                  <a:srgbClr val="FF0000"/>
                </a:solidFill>
                <a:prstDash val="solid"/>
                <a:roun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60431" name="Line 11"/>
              <p:cNvSpPr/>
              <p:nvPr/>
            </p:nvSpPr>
            <p:spPr>
              <a:xfrm>
                <a:off x="785" y="816"/>
                <a:ext cx="0" cy="272"/>
              </a:xfrm>
              <a:prstGeom prst="line">
                <a:avLst/>
              </a:prstGeom>
              <a:ln w="9525" cap="flat" cmpd="sng">
                <a:solidFill>
                  <a:schemeClr val="tx1"/>
                </a:solidFill>
                <a:prstDash val="solid"/>
                <a:headEnd type="none" w="med" len="med"/>
                <a:tailEnd type="none" w="med" len="med"/>
              </a:ln>
            </p:spPr>
          </p:sp>
        </p:grpSp>
        <p:sp>
          <p:nvSpPr>
            <p:cNvPr id="60425" name="Rectangle 12"/>
            <p:cNvSpPr/>
            <p:nvPr/>
          </p:nvSpPr>
          <p:spPr>
            <a:xfrm>
              <a:off x="489" y="0"/>
              <a:ext cx="2040" cy="680"/>
            </a:xfrm>
            <a:prstGeom prst="rect">
              <a:avLst/>
            </a:prstGeom>
            <a:solidFill>
              <a:srgbClr val="FFFF00"/>
            </a:solidFill>
            <a:ln w="9525">
              <a:noFill/>
            </a:ln>
          </p:spPr>
          <p:txBody>
            <a:bodyPr wrap="none" anchor="ctr" anchorCtr="0"/>
            <a:p>
              <a:r>
                <a:rPr lang="zh-CN" altLang="en-US" sz="2000" dirty="0">
                  <a:latin typeface="黑体" panose="02010609060101010101" pitchFamily="49" charset="-122"/>
                </a:rPr>
                <a:t>进度、质量</a:t>
              </a:r>
              <a:endParaRPr lang="zh-CN" altLang="en-US" sz="2000" dirty="0">
                <a:latin typeface="黑体" panose="02010609060101010101" pitchFamily="49" charset="-122"/>
              </a:endParaRPr>
            </a:p>
          </p:txBody>
        </p:sp>
        <p:sp>
          <p:nvSpPr>
            <p:cNvPr id="60426" name="Rectangle 13"/>
            <p:cNvSpPr/>
            <p:nvPr/>
          </p:nvSpPr>
          <p:spPr>
            <a:xfrm>
              <a:off x="5364" y="3175"/>
              <a:ext cx="1474" cy="680"/>
            </a:xfrm>
            <a:prstGeom prst="rect">
              <a:avLst/>
            </a:prstGeom>
            <a:solidFill>
              <a:srgbClr val="FFFF00"/>
            </a:solidFill>
            <a:ln w="9525">
              <a:noFill/>
            </a:ln>
          </p:spPr>
          <p:txBody>
            <a:bodyPr wrap="none" anchor="ctr" anchorCtr="0"/>
            <a:p>
              <a:r>
                <a:rPr lang="zh-CN" altLang="en-US" sz="2000" dirty="0">
                  <a:latin typeface="黑体" panose="02010609060101010101" pitchFamily="49" charset="-122"/>
                </a:rPr>
                <a:t>时间</a:t>
              </a:r>
              <a:endParaRPr lang="zh-CN" altLang="en-US" sz="2000" dirty="0">
                <a:latin typeface="黑体" panose="02010609060101010101" pitchFamily="49" charset="-122"/>
              </a:endParaRPr>
            </a:p>
          </p:txBody>
        </p:sp>
      </p:grpSp>
      <p:sp>
        <p:nvSpPr>
          <p:cNvPr id="50190" name="Rectangle 14"/>
          <p:cNvSpPr/>
          <p:nvPr/>
        </p:nvSpPr>
        <p:spPr>
          <a:xfrm>
            <a:off x="5313363" y="3286125"/>
            <a:ext cx="1871662" cy="431800"/>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r>
              <a:rPr lang="zh-CN" altLang="en-US" sz="2000" dirty="0">
                <a:solidFill>
                  <a:schemeClr val="bg1"/>
                </a:solidFill>
                <a:latin typeface="黑体" panose="02010609060101010101" pitchFamily="49" charset="-122"/>
              </a:rPr>
              <a:t>质量与时间关系</a:t>
            </a:r>
            <a:endParaRPr lang="zh-CN" altLang="en-US" sz="2000" dirty="0">
              <a:solidFill>
                <a:schemeClr val="bg1"/>
              </a:solidFill>
              <a:latin typeface="黑体" panose="02010609060101010101" pitchFamily="49" charset="-122"/>
            </a:endParaRPr>
          </a:p>
        </p:txBody>
      </p:sp>
      <p:sp>
        <p:nvSpPr>
          <p:cNvPr id="50191" name="Rectangle 15"/>
          <p:cNvSpPr/>
          <p:nvPr/>
        </p:nvSpPr>
        <p:spPr>
          <a:xfrm>
            <a:off x="5457825" y="4365625"/>
            <a:ext cx="1871663" cy="431800"/>
          </a:xfrm>
          <a:prstGeom prst="rect">
            <a:avLst/>
          </a:prstGeom>
          <a:solidFill>
            <a:srgbClr val="3333CC"/>
          </a:solidFill>
          <a:ln w="9525" cap="flat" cmpd="sng">
            <a:solidFill>
              <a:schemeClr val="tx1"/>
            </a:solidFill>
            <a:prstDash val="solid"/>
            <a:miter/>
            <a:headEnd type="none" w="med" len="med"/>
            <a:tailEnd type="none" w="med" len="med"/>
          </a:ln>
        </p:spPr>
        <p:txBody>
          <a:bodyPr wrap="none" anchor="ctr" anchorCtr="0"/>
          <a:p>
            <a:r>
              <a:rPr lang="zh-CN" altLang="en-US" sz="2000" dirty="0">
                <a:solidFill>
                  <a:schemeClr val="bg1"/>
                </a:solidFill>
                <a:latin typeface="黑体" panose="02010609060101010101" pitchFamily="49" charset="-122"/>
              </a:rPr>
              <a:t>进度与时间关系</a:t>
            </a:r>
            <a:endParaRPr lang="zh-CN" altLang="en-US" sz="2000" dirty="0">
              <a:solidFill>
                <a:schemeClr val="bg1"/>
              </a:solidFill>
              <a:latin typeface="黑体" panose="02010609060101010101" pitchFamily="49" charset="-122"/>
            </a:endParaRPr>
          </a:p>
        </p:txBody>
      </p:sp>
      <p:sp>
        <p:nvSpPr>
          <p:cNvPr id="60423" name="Text Box 16"/>
          <p:cNvSpPr txBox="1"/>
          <p:nvPr/>
        </p:nvSpPr>
        <p:spPr>
          <a:xfrm>
            <a:off x="200025" y="1700213"/>
            <a:ext cx="8281988" cy="641350"/>
          </a:xfrm>
          <a:prstGeom prst="rect">
            <a:avLst/>
          </a:prstGeom>
          <a:noFill/>
          <a:ln w="9525">
            <a:noFill/>
          </a:ln>
        </p:spPr>
        <p:txBody>
          <a:bodyPr>
            <a:spAutoFit/>
          </a:bodyPr>
          <a:p>
            <a:pPr>
              <a:spcBef>
                <a:spcPct val="50000"/>
              </a:spcBef>
            </a:pPr>
            <a:r>
              <a:rPr lang="zh-CN" altLang="en-US" dirty="0">
                <a:latin typeface="黑体" panose="02010609060101010101" pitchFamily="49" charset="-122"/>
              </a:rPr>
              <a:t>如何处理好进度与时间和质量的关系？</a:t>
            </a:r>
            <a:endParaRPr lang="en-US" altLang="zh-CN"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90"/>
                                        </p:tgtEl>
                                        <p:attrNameLst>
                                          <p:attrName>style.visibility</p:attrName>
                                        </p:attrNameLst>
                                      </p:cBhvr>
                                      <p:to>
                                        <p:strVal val="visible"/>
                                      </p:to>
                                    </p:set>
                                    <p:anim calcmode="lin" valueType="num">
                                      <p:cBhvr additive="base">
                                        <p:cTn id="13" dur="500" fill="hold"/>
                                        <p:tgtEl>
                                          <p:spTgt spid="50190"/>
                                        </p:tgtEl>
                                        <p:attrNameLst>
                                          <p:attrName>ppt_x</p:attrName>
                                        </p:attrNameLst>
                                      </p:cBhvr>
                                      <p:tavLst>
                                        <p:tav tm="0">
                                          <p:val>
                                            <p:strVal val="#ppt_x"/>
                                          </p:val>
                                        </p:tav>
                                        <p:tav tm="100000">
                                          <p:val>
                                            <p:strVal val="#ppt_x"/>
                                          </p:val>
                                        </p:tav>
                                      </p:tavLst>
                                    </p:anim>
                                    <p:anim calcmode="lin" valueType="num">
                                      <p:cBhvr additive="base">
                                        <p:cTn id="14"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91"/>
                                        </p:tgtEl>
                                        <p:attrNameLst>
                                          <p:attrName>style.visibility</p:attrName>
                                        </p:attrNameLst>
                                      </p:cBhvr>
                                      <p:to>
                                        <p:strVal val="visible"/>
                                      </p:to>
                                    </p:set>
                                    <p:anim calcmode="lin" valueType="num">
                                      <p:cBhvr additive="base">
                                        <p:cTn id="19" dur="500" fill="hold"/>
                                        <p:tgtEl>
                                          <p:spTgt spid="50191"/>
                                        </p:tgtEl>
                                        <p:attrNameLst>
                                          <p:attrName>ppt_x</p:attrName>
                                        </p:attrNameLst>
                                      </p:cBhvr>
                                      <p:tavLst>
                                        <p:tav tm="0">
                                          <p:val>
                                            <p:strVal val="#ppt_x"/>
                                          </p:val>
                                        </p:tav>
                                        <p:tav tm="100000">
                                          <p:val>
                                            <p:strVal val="#ppt_x"/>
                                          </p:val>
                                        </p:tav>
                                      </p:tavLst>
                                    </p:anim>
                                    <p:anim calcmode="lin" valueType="num">
                                      <p:cBhvr additive="base">
                                        <p:cTn id="20" dur="500" fill="hold"/>
                                        <p:tgtEl>
                                          <p:spTgt spid="50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0" grpId="0" bldLvl="0" animBg="1"/>
      <p:bldP spid="50191"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42" name="Picture 2" descr="A1955-SL0675"/>
          <p:cNvPicPr>
            <a:picLocks noChangeAspect="1"/>
          </p:cNvPicPr>
          <p:nvPr/>
        </p:nvPicPr>
        <p:blipFill>
          <a:blip r:embed="rId2"/>
          <a:stretch>
            <a:fillRect/>
          </a:stretch>
        </p:blipFill>
        <p:spPr>
          <a:xfrm>
            <a:off x="488950" y="4652963"/>
            <a:ext cx="2228850" cy="1589087"/>
          </a:xfrm>
          <a:prstGeom prst="rect">
            <a:avLst/>
          </a:prstGeom>
          <a:noFill/>
          <a:ln w="9525">
            <a:noFill/>
          </a:ln>
        </p:spPr>
      </p:pic>
      <p:sp>
        <p:nvSpPr>
          <p:cNvPr id="51203"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61444" name="Group 4"/>
          <p:cNvGrpSpPr/>
          <p:nvPr/>
        </p:nvGrpSpPr>
        <p:grpSpPr>
          <a:xfrm>
            <a:off x="776288" y="1700213"/>
            <a:ext cx="8569325" cy="4525962"/>
            <a:chOff x="0" y="0"/>
            <a:chExt cx="1440" cy="3312"/>
          </a:xfrm>
        </p:grpSpPr>
        <p:sp>
          <p:nvSpPr>
            <p:cNvPr id="61445" name="AutoShape 5"/>
            <p:cNvSpPr>
              <a:spLocks noChangeAspect="1" noTextEdit="1"/>
            </p:cNvSpPr>
            <p:nvPr/>
          </p:nvSpPr>
          <p:spPr>
            <a:xfrm>
              <a:off x="0" y="0"/>
              <a:ext cx="1440" cy="3312"/>
            </a:xfrm>
            <a:prstGeom prst="rect">
              <a:avLst/>
            </a:prstGeom>
            <a:noFill/>
            <a:ln w="9525">
              <a:noFill/>
            </a:ln>
          </p:spPr>
          <p:txBody>
            <a:bodyPr/>
            <a:p>
              <a:endParaRPr lang="zh-CN" altLang="en-US"/>
            </a:p>
          </p:txBody>
        </p:sp>
        <p:cxnSp>
          <p:nvCxnSpPr>
            <p:cNvPr id="61446" name="_s755737"/>
            <p:cNvCxnSpPr>
              <a:stCxn id="61460" idx="1"/>
              <a:endCxn id="61453" idx="2"/>
            </p:cNvCxnSpPr>
            <p:nvPr/>
          </p:nvCxnSpPr>
          <p:spPr>
            <a:xfrm rot="10800000">
              <a:off x="432" y="288"/>
              <a:ext cx="144" cy="2880"/>
            </a:xfrm>
            <a:prstGeom prst="bentConnector2">
              <a:avLst/>
            </a:prstGeom>
            <a:ln w="28575" cap="flat" cmpd="sng">
              <a:solidFill>
                <a:srgbClr val="540000"/>
              </a:solidFill>
              <a:prstDash val="solid"/>
              <a:miter/>
              <a:headEnd type="none" w="med" len="med"/>
              <a:tailEnd type="none" w="med" len="med"/>
            </a:ln>
          </p:spPr>
        </p:cxnSp>
        <p:cxnSp>
          <p:nvCxnSpPr>
            <p:cNvPr id="61447" name="_s755735"/>
            <p:cNvCxnSpPr>
              <a:stCxn id="61459" idx="1"/>
              <a:endCxn id="61453" idx="2"/>
            </p:cNvCxnSpPr>
            <p:nvPr/>
          </p:nvCxnSpPr>
          <p:spPr>
            <a:xfrm rot="10800000">
              <a:off x="432" y="288"/>
              <a:ext cx="144" cy="2448"/>
            </a:xfrm>
            <a:prstGeom prst="bentConnector2">
              <a:avLst/>
            </a:prstGeom>
            <a:ln w="28575" cap="flat" cmpd="sng">
              <a:solidFill>
                <a:srgbClr val="540000"/>
              </a:solidFill>
              <a:prstDash val="solid"/>
              <a:miter/>
              <a:headEnd type="none" w="med" len="med"/>
              <a:tailEnd type="none" w="med" len="med"/>
            </a:ln>
          </p:spPr>
        </p:cxnSp>
        <p:cxnSp>
          <p:nvCxnSpPr>
            <p:cNvPr id="61448" name="_s755733"/>
            <p:cNvCxnSpPr>
              <a:stCxn id="61458" idx="1"/>
              <a:endCxn id="61453" idx="2"/>
            </p:cNvCxnSpPr>
            <p:nvPr/>
          </p:nvCxnSpPr>
          <p:spPr>
            <a:xfrm rot="10800000">
              <a:off x="432" y="288"/>
              <a:ext cx="144" cy="2016"/>
            </a:xfrm>
            <a:prstGeom prst="bentConnector2">
              <a:avLst/>
            </a:prstGeom>
            <a:ln w="28575" cap="flat" cmpd="sng">
              <a:solidFill>
                <a:srgbClr val="540000"/>
              </a:solidFill>
              <a:prstDash val="solid"/>
              <a:miter/>
              <a:headEnd type="none" w="med" len="med"/>
              <a:tailEnd type="none" w="med" len="med"/>
            </a:ln>
          </p:spPr>
        </p:cxnSp>
        <p:cxnSp>
          <p:nvCxnSpPr>
            <p:cNvPr id="61449" name="_s755731"/>
            <p:cNvCxnSpPr>
              <a:stCxn id="61457" idx="1"/>
              <a:endCxn id="61453" idx="2"/>
            </p:cNvCxnSpPr>
            <p:nvPr/>
          </p:nvCxnSpPr>
          <p:spPr>
            <a:xfrm rot="10800000">
              <a:off x="432" y="288"/>
              <a:ext cx="144" cy="1583"/>
            </a:xfrm>
            <a:prstGeom prst="bentConnector2">
              <a:avLst/>
            </a:prstGeom>
            <a:ln w="28575" cap="flat" cmpd="sng">
              <a:solidFill>
                <a:srgbClr val="540000"/>
              </a:solidFill>
              <a:prstDash val="solid"/>
              <a:miter/>
              <a:headEnd type="none" w="med" len="med"/>
              <a:tailEnd type="none" w="med" len="med"/>
            </a:ln>
          </p:spPr>
        </p:cxnSp>
        <p:cxnSp>
          <p:nvCxnSpPr>
            <p:cNvPr id="61450" name="_s755728"/>
            <p:cNvCxnSpPr>
              <a:stCxn id="61456" idx="1"/>
              <a:endCxn id="61453" idx="2"/>
            </p:cNvCxnSpPr>
            <p:nvPr/>
          </p:nvCxnSpPr>
          <p:spPr>
            <a:xfrm rot="10800000">
              <a:off x="432" y="288"/>
              <a:ext cx="144" cy="1153"/>
            </a:xfrm>
            <a:prstGeom prst="bentConnector2">
              <a:avLst/>
            </a:prstGeom>
            <a:ln w="28575" cap="flat" cmpd="sng">
              <a:solidFill>
                <a:srgbClr val="540000"/>
              </a:solidFill>
              <a:prstDash val="solid"/>
              <a:miter/>
              <a:headEnd type="none" w="med" len="med"/>
              <a:tailEnd type="none" w="med" len="med"/>
            </a:ln>
          </p:spPr>
        </p:cxnSp>
        <p:cxnSp>
          <p:nvCxnSpPr>
            <p:cNvPr id="61451" name="_s755727"/>
            <p:cNvCxnSpPr>
              <a:stCxn id="61455" idx="1"/>
              <a:endCxn id="61453" idx="2"/>
            </p:cNvCxnSpPr>
            <p:nvPr/>
          </p:nvCxnSpPr>
          <p:spPr>
            <a:xfrm rot="10800000">
              <a:off x="432" y="288"/>
              <a:ext cx="144" cy="720"/>
            </a:xfrm>
            <a:prstGeom prst="bentConnector2">
              <a:avLst/>
            </a:prstGeom>
            <a:ln w="28575" cap="flat" cmpd="sng">
              <a:solidFill>
                <a:srgbClr val="540000"/>
              </a:solidFill>
              <a:prstDash val="solid"/>
              <a:miter/>
              <a:headEnd type="none" w="med" len="med"/>
              <a:tailEnd type="none" w="med" len="med"/>
            </a:ln>
          </p:spPr>
        </p:cxnSp>
        <p:cxnSp>
          <p:nvCxnSpPr>
            <p:cNvPr id="61452" name="_s755726"/>
            <p:cNvCxnSpPr>
              <a:stCxn id="61454" idx="1"/>
              <a:endCxn id="61453" idx="2"/>
            </p:cNvCxnSpPr>
            <p:nvPr/>
          </p:nvCxnSpPr>
          <p:spPr>
            <a:xfrm rot="10800000">
              <a:off x="432" y="288"/>
              <a:ext cx="144" cy="288"/>
            </a:xfrm>
            <a:prstGeom prst="bentConnector2">
              <a:avLst/>
            </a:prstGeom>
            <a:ln w="28575" cap="flat" cmpd="sng">
              <a:solidFill>
                <a:srgbClr val="540000"/>
              </a:solidFill>
              <a:prstDash val="solid"/>
              <a:miter/>
              <a:headEnd type="none" w="med" len="med"/>
              <a:tailEnd type="none" w="med" len="med"/>
            </a:ln>
          </p:spPr>
        </p:cxnSp>
        <p:sp>
          <p:nvSpPr>
            <p:cNvPr id="61453" name="_s755722"/>
            <p:cNvSpPr/>
            <p:nvPr/>
          </p:nvSpPr>
          <p:spPr>
            <a:xfrm>
              <a:off x="0" y="0"/>
              <a:ext cx="864" cy="288"/>
            </a:xfrm>
            <a:prstGeom prst="roundRect">
              <a:avLst>
                <a:gd name="adj" fmla="val 16667"/>
              </a:avLst>
            </a:prstGeom>
            <a:gradFill rotWithShape="1">
              <a:gsLst>
                <a:gs pos="0">
                  <a:srgbClr val="F9F67F"/>
                </a:gs>
                <a:gs pos="100000">
                  <a:srgbClr val="FFCC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dirty="0">
                  <a:latin typeface="Arial" panose="020B0604020202020204" pitchFamily="34" charset="0"/>
                </a:rPr>
                <a:t>有效的工作进度控制？</a:t>
              </a:r>
              <a:endParaRPr lang="zh-CN" altLang="en-US" sz="2000" dirty="0">
                <a:latin typeface="Arial" panose="020B0604020202020204" pitchFamily="34" charset="0"/>
              </a:endParaRPr>
            </a:p>
          </p:txBody>
        </p:sp>
        <p:sp>
          <p:nvSpPr>
            <p:cNvPr id="61454" name="_s755723"/>
            <p:cNvSpPr/>
            <p:nvPr/>
          </p:nvSpPr>
          <p:spPr>
            <a:xfrm>
              <a:off x="576" y="432"/>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pPr>
                <a:spcBef>
                  <a:spcPct val="20000"/>
                </a:spcBef>
                <a:buFont typeface="Wingdings" panose="05000000000000000000" pitchFamily="2" charset="2"/>
              </a:pPr>
              <a:r>
                <a:rPr lang="zh-CN" altLang="en-US" sz="2000" b="1" dirty="0">
                  <a:latin typeface="Arial" panose="020B0604020202020204" pitchFamily="34" charset="0"/>
                </a:rPr>
                <a:t>高效的 </a:t>
              </a:r>
              <a:r>
                <a:rPr lang="en-US" altLang="zh-CN" sz="2000" b="1" dirty="0">
                  <a:latin typeface="Arial" panose="020B0604020202020204" pitchFamily="34" charset="0"/>
                </a:rPr>
                <a:t>EM</a:t>
              </a:r>
              <a:endParaRPr lang="en-US" altLang="zh-CN" sz="2000" dirty="0">
                <a:latin typeface="Arial" panose="020B0604020202020204" pitchFamily="34" charset="0"/>
              </a:endParaRPr>
            </a:p>
          </p:txBody>
        </p:sp>
        <p:sp>
          <p:nvSpPr>
            <p:cNvPr id="61455" name="_s755724"/>
            <p:cNvSpPr/>
            <p:nvPr/>
          </p:nvSpPr>
          <p:spPr>
            <a:xfrm>
              <a:off x="576" y="864"/>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pPr>
                <a:spcBef>
                  <a:spcPct val="20000"/>
                </a:spcBef>
                <a:buFont typeface="Wingdings" panose="05000000000000000000" pitchFamily="2" charset="2"/>
              </a:pPr>
              <a:r>
                <a:rPr lang="zh-CN" altLang="en-US" sz="2000" b="1" dirty="0">
                  <a:latin typeface="Arial" panose="020B0604020202020204" pitchFamily="34" charset="0"/>
                </a:rPr>
                <a:t>发现操作中不足的地方</a:t>
              </a:r>
              <a:endParaRPr lang="zh-CN" altLang="en-US" sz="2000" dirty="0">
                <a:latin typeface="Arial" panose="020B0604020202020204" pitchFamily="34" charset="0"/>
              </a:endParaRPr>
            </a:p>
          </p:txBody>
        </p:sp>
        <p:sp>
          <p:nvSpPr>
            <p:cNvPr id="61456" name="_s755725"/>
            <p:cNvSpPr/>
            <p:nvPr/>
          </p:nvSpPr>
          <p:spPr>
            <a:xfrm>
              <a:off x="576" y="1296"/>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b="1" dirty="0">
                  <a:latin typeface="Arial" panose="020B0604020202020204" pitchFamily="34" charset="0"/>
                </a:rPr>
                <a:t>重视检测维修报告</a:t>
              </a:r>
              <a:endParaRPr lang="zh-CN" altLang="en-US" sz="2000" b="1" dirty="0">
                <a:latin typeface="Arial" panose="020B0604020202020204" pitchFamily="34" charset="0"/>
              </a:endParaRPr>
            </a:p>
          </p:txBody>
        </p:sp>
        <p:sp>
          <p:nvSpPr>
            <p:cNvPr id="61457" name="_s755730"/>
            <p:cNvSpPr/>
            <p:nvPr/>
          </p:nvSpPr>
          <p:spPr>
            <a:xfrm>
              <a:off x="576" y="1728"/>
              <a:ext cx="863"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b="1" dirty="0">
                  <a:latin typeface="Arial" panose="020B0604020202020204" pitchFamily="34" charset="0"/>
                </a:rPr>
                <a:t>合理派工</a:t>
              </a:r>
              <a:endParaRPr lang="zh-CN" altLang="en-US" sz="2000" b="1" dirty="0">
                <a:latin typeface="Arial" panose="020B0604020202020204" pitchFamily="34" charset="0"/>
              </a:endParaRPr>
            </a:p>
          </p:txBody>
        </p:sp>
        <p:sp>
          <p:nvSpPr>
            <p:cNvPr id="61458" name="_s755732"/>
            <p:cNvSpPr/>
            <p:nvPr/>
          </p:nvSpPr>
          <p:spPr>
            <a:xfrm>
              <a:off x="576" y="2160"/>
              <a:ext cx="863"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b="1" dirty="0">
                  <a:latin typeface="Arial" panose="020B0604020202020204" pitchFamily="34" charset="0"/>
                </a:rPr>
                <a:t>工序控制</a:t>
              </a:r>
              <a:endParaRPr lang="zh-CN" altLang="en-US" sz="2000" b="1" dirty="0">
                <a:latin typeface="Arial" panose="020B0604020202020204" pitchFamily="34" charset="0"/>
              </a:endParaRPr>
            </a:p>
          </p:txBody>
        </p:sp>
        <p:sp>
          <p:nvSpPr>
            <p:cNvPr id="61459" name="_s755734"/>
            <p:cNvSpPr/>
            <p:nvPr/>
          </p:nvSpPr>
          <p:spPr>
            <a:xfrm>
              <a:off x="576" y="2592"/>
              <a:ext cx="863"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b="1" dirty="0">
                  <a:latin typeface="Arial" panose="020B0604020202020204" pitchFamily="34" charset="0"/>
                </a:rPr>
                <a:t>有效沟通</a:t>
              </a:r>
              <a:endParaRPr lang="zh-CN" altLang="en-US" sz="2000" b="1" dirty="0">
                <a:latin typeface="Arial" panose="020B0604020202020204" pitchFamily="34" charset="0"/>
              </a:endParaRPr>
            </a:p>
          </p:txBody>
        </p:sp>
        <p:sp>
          <p:nvSpPr>
            <p:cNvPr id="61460" name="_s755736"/>
            <p:cNvSpPr/>
            <p:nvPr/>
          </p:nvSpPr>
          <p:spPr>
            <a:xfrm>
              <a:off x="576" y="3024"/>
              <a:ext cx="863"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p>
              <a:r>
                <a:rPr lang="zh-CN" altLang="en-US" sz="2000" b="1" dirty="0">
                  <a:latin typeface="Arial" panose="020B0604020202020204" pitchFamily="34" charset="0"/>
                </a:rPr>
                <a:t>建立标准化的操作和进度控制系统（</a:t>
              </a:r>
              <a:r>
                <a:rPr lang="en-US" altLang="zh-CN" sz="2000" b="1" dirty="0">
                  <a:latin typeface="Arial" panose="020B0604020202020204" pitchFamily="34" charset="0"/>
                </a:rPr>
                <a:t>SMB</a:t>
              </a:r>
              <a:r>
                <a:rPr lang="zh-CN" altLang="en-US" sz="2000" b="1" dirty="0">
                  <a:latin typeface="Arial" panose="020B0604020202020204" pitchFamily="34" charset="0"/>
                </a:rPr>
                <a:t>）</a:t>
              </a:r>
              <a:endParaRPr lang="zh-CN" altLang="en-US" sz="2000" b="1" dirty="0">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2466" name="AutoShape 2"/>
          <p:cNvSpPr/>
          <p:nvPr/>
        </p:nvSpPr>
        <p:spPr>
          <a:xfrm>
            <a:off x="523875" y="4076700"/>
            <a:ext cx="8856663" cy="2305050"/>
          </a:xfrm>
          <a:prstGeom prst="roundRect">
            <a:avLst>
              <a:gd name="adj" fmla="val 16667"/>
            </a:avLst>
          </a:prstGeom>
          <a:gradFill rotWithShape="1">
            <a:gsLst>
              <a:gs pos="0">
                <a:schemeClr val="bg1"/>
              </a:gs>
              <a:gs pos="100000">
                <a:schemeClr val="accent1">
                  <a:alpha val="73997"/>
                </a:schemeClr>
              </a:gs>
            </a:gsLst>
            <a:lin ang="0" scaled="1"/>
            <a:tileRect/>
          </a:gradFill>
          <a:ln w="12700" cap="flat" cmpd="sng">
            <a:solidFill>
              <a:schemeClr val="accent1"/>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62467" name="AutoShape 3"/>
          <p:cNvSpPr/>
          <p:nvPr/>
        </p:nvSpPr>
        <p:spPr>
          <a:xfrm>
            <a:off x="488950" y="1773238"/>
            <a:ext cx="8856663" cy="1368425"/>
          </a:xfrm>
          <a:prstGeom prst="roundRect">
            <a:avLst>
              <a:gd name="adj" fmla="val 16667"/>
            </a:avLst>
          </a:prstGeom>
          <a:gradFill rotWithShape="1">
            <a:gsLst>
              <a:gs pos="0">
                <a:schemeClr val="bg1"/>
              </a:gs>
              <a:gs pos="100000">
                <a:schemeClr val="accent1">
                  <a:alpha val="73997"/>
                </a:schemeClr>
              </a:gs>
            </a:gsLst>
            <a:lin ang="0" scaled="1"/>
            <a:tileRect/>
          </a:gradFill>
          <a:ln w="12700" cap="flat" cmpd="sng">
            <a:solidFill>
              <a:schemeClr val="accent1"/>
            </a:solidFill>
            <a:prstDash val="solid"/>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62468" name="Rectangle 4"/>
          <p:cNvSpPr/>
          <p:nvPr>
            <p:ph type="title"/>
          </p:nvPr>
        </p:nvSpPr>
        <p:spPr>
          <a:xfrm>
            <a:off x="2536825" y="836613"/>
            <a:ext cx="6808788" cy="720725"/>
          </a:xfrm>
          <a:noFill/>
          <a:ln>
            <a:noFill/>
          </a:ln>
        </p:spPr>
        <p:txBody>
          <a:bodyPr/>
          <a:p>
            <a:pPr algn="r" eaLnBrk="1" hangingPunct="1"/>
            <a:r>
              <a:rPr lang="zh-CN" altLang="en-US" sz="3600" b="1" dirty="0"/>
              <a:t>高效的 </a:t>
            </a:r>
            <a:r>
              <a:rPr lang="en-US" altLang="zh-CN" sz="3600" b="1" dirty="0">
                <a:latin typeface="黑体" panose="02010609060101010101" pitchFamily="49" charset="-122"/>
              </a:rPr>
              <a:t>EM</a:t>
            </a:r>
            <a:endParaRPr lang="en-US" altLang="zh-CN" sz="3600" b="1" dirty="0">
              <a:latin typeface="黑体" panose="02010609060101010101" pitchFamily="49" charset="-122"/>
            </a:endParaRPr>
          </a:p>
        </p:txBody>
      </p:sp>
      <p:sp>
        <p:nvSpPr>
          <p:cNvPr id="52229" name="Rectangle 5"/>
          <p:cNvSpPr/>
          <p:nvPr>
            <p:ph idx="1"/>
          </p:nvPr>
        </p:nvSpPr>
        <p:spPr>
          <a:xfrm>
            <a:off x="2576513" y="3933825"/>
            <a:ext cx="6769100" cy="2663825"/>
          </a:xfrm>
          <a:noFill/>
          <a:ln>
            <a:noFill/>
          </a:ln>
        </p:spPr>
        <p:txBody>
          <a:bodyPr/>
          <a:p>
            <a:pPr eaLnBrk="1" hangingPunct="1">
              <a:lnSpc>
                <a:spcPct val="140000"/>
              </a:lnSpc>
              <a:buNone/>
            </a:pPr>
            <a:r>
              <a:rPr lang="zh-CN" altLang="en-US" sz="2000" b="0" dirty="0">
                <a:solidFill>
                  <a:srgbClr val="CC0066"/>
                </a:solidFill>
                <a:latin typeface="黑体" panose="02010609060101010101" pitchFamily="49" charset="-122"/>
              </a:rPr>
              <a:t>定期保养工作占总工作量的</a:t>
            </a:r>
            <a:r>
              <a:rPr lang="en-US" altLang="zh-CN" sz="2000" b="0" dirty="0">
                <a:solidFill>
                  <a:srgbClr val="CC0066"/>
                </a:solidFill>
                <a:latin typeface="黑体" panose="02010609060101010101" pitchFamily="49" charset="-122"/>
              </a:rPr>
              <a:t>60-70%</a:t>
            </a:r>
            <a:r>
              <a:rPr lang="zh-CN" altLang="en-US" sz="2000" b="0" dirty="0">
                <a:solidFill>
                  <a:srgbClr val="CC0066"/>
                </a:solidFill>
                <a:latin typeface="黑体" panose="02010609060101010101" pitchFamily="49" charset="-122"/>
              </a:rPr>
              <a:t>、</a:t>
            </a:r>
            <a:endParaRPr lang="zh-CN" altLang="en-US" sz="2000" b="0" dirty="0">
              <a:solidFill>
                <a:srgbClr val="CC0066"/>
              </a:solidFill>
              <a:latin typeface="黑体" panose="02010609060101010101" pitchFamily="49" charset="-122"/>
            </a:endParaRPr>
          </a:p>
          <a:p>
            <a:pPr eaLnBrk="1" hangingPunct="1">
              <a:lnSpc>
                <a:spcPct val="140000"/>
              </a:lnSpc>
              <a:buNone/>
            </a:pPr>
            <a:r>
              <a:rPr lang="zh-CN" altLang="en-US" sz="2000" b="0" dirty="0">
                <a:solidFill>
                  <a:srgbClr val="CC0066"/>
                </a:solidFill>
                <a:latin typeface="黑体" panose="02010609060101010101" pitchFamily="49" charset="-122"/>
              </a:rPr>
              <a:t>	</a:t>
            </a:r>
            <a:r>
              <a:rPr lang="en-US" altLang="zh-CN" sz="2000" b="0" dirty="0"/>
              <a:t>——</a:t>
            </a:r>
            <a:r>
              <a:rPr lang="zh-CN" altLang="en-US" sz="2000" b="0" dirty="0">
                <a:latin typeface="黑体" panose="02010609060101010101" pitchFamily="49" charset="-122"/>
              </a:rPr>
              <a:t>在这一领域能提高工作效率就会大大增加绩效。</a:t>
            </a:r>
            <a:endParaRPr lang="zh-CN" altLang="en-US" sz="2000" b="0" dirty="0">
              <a:latin typeface="黑体" panose="02010609060101010101" pitchFamily="49" charset="-122"/>
            </a:endParaRPr>
          </a:p>
          <a:p>
            <a:pPr eaLnBrk="1" hangingPunct="1">
              <a:lnSpc>
                <a:spcPct val="140000"/>
              </a:lnSpc>
              <a:buFont typeface="Wingdings" panose="05000000000000000000" pitchFamily="2" charset="2"/>
              <a:buNone/>
            </a:pPr>
            <a:r>
              <a:rPr lang="zh-CN" altLang="en-US" sz="2000" b="0" dirty="0">
                <a:solidFill>
                  <a:srgbClr val="CC0066"/>
                </a:solidFill>
                <a:latin typeface="黑体" panose="02010609060101010101" pitchFamily="49" charset="-122"/>
              </a:rPr>
              <a:t>工作都很相似且同类型的重复性较多，</a:t>
            </a:r>
            <a:endParaRPr lang="zh-CN" altLang="en-US" sz="2000" b="0" dirty="0">
              <a:solidFill>
                <a:srgbClr val="CC0066"/>
              </a:solidFill>
              <a:latin typeface="黑体" panose="02010609060101010101" pitchFamily="49" charset="-122"/>
            </a:endParaRPr>
          </a:p>
          <a:p>
            <a:pPr lvl="1" eaLnBrk="1" hangingPunct="1">
              <a:lnSpc>
                <a:spcPct val="140000"/>
              </a:lnSpc>
              <a:buFont typeface="Wingdings" panose="05000000000000000000" pitchFamily="2" charset="2"/>
              <a:buNone/>
            </a:pPr>
            <a:r>
              <a:rPr lang="en-US" altLang="zh-CN" sz="2000" b="0" dirty="0"/>
              <a:t>——</a:t>
            </a:r>
            <a:r>
              <a:rPr lang="zh-CN" altLang="en-US" sz="2000" b="0" dirty="0">
                <a:latin typeface="黑体" panose="02010609060101010101" pitchFamily="49" charset="-122"/>
              </a:rPr>
              <a:t>因此很容易建立标准操作程序，让每一个技工都遵照，因此提高工作效率。</a:t>
            </a:r>
            <a:endParaRPr lang="zh-CN" altLang="en-US" sz="2000" b="0" dirty="0">
              <a:latin typeface="黑体" panose="02010609060101010101" pitchFamily="49" charset="-122"/>
            </a:endParaRPr>
          </a:p>
        </p:txBody>
      </p:sp>
      <p:sp>
        <p:nvSpPr>
          <p:cNvPr id="52230" name="AutoShape 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2231" name="Oval 7"/>
          <p:cNvSpPr>
            <a:spLocks noChangeArrowheads="1"/>
          </p:cNvSpPr>
          <p:nvPr/>
        </p:nvSpPr>
        <p:spPr bwMode="auto">
          <a:xfrm>
            <a:off x="601663" y="3109913"/>
            <a:ext cx="1758950" cy="952500"/>
          </a:xfrm>
          <a:prstGeom prst="ellipse">
            <a:avLst/>
          </a:prstGeom>
          <a:solidFill>
            <a:srgbClr val="CC0066"/>
          </a:solidFill>
          <a:ln w="9525">
            <a:noFill/>
            <a:round/>
          </a:ln>
          <a:effectLst>
            <a:outerShdw dist="35921" dir="2700000" algn="ctr" rotWithShape="0">
              <a:schemeClr val="bg2">
                <a:alpha val="50000"/>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加强定期保养运作</a:t>
            </a: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52232" name="Rectangle 8"/>
          <p:cNvSpPr/>
          <p:nvPr/>
        </p:nvSpPr>
        <p:spPr>
          <a:xfrm>
            <a:off x="2508250" y="1916113"/>
            <a:ext cx="5668963" cy="366712"/>
          </a:xfrm>
          <a:prstGeom prst="rect">
            <a:avLst/>
          </a:prstGeom>
          <a:noFill/>
          <a:ln w="9525">
            <a:noFill/>
          </a:ln>
        </p:spPr>
        <p:txBody>
          <a:bodyPr wrap="none">
            <a:spAutoFit/>
          </a:bodyPr>
          <a:p>
            <a:r>
              <a:rPr lang="zh-CN" altLang="en-US" sz="1800" dirty="0">
                <a:latin typeface="Arial" panose="020B0604020202020204" pitchFamily="34" charset="0"/>
              </a:rPr>
              <a:t>在定期保养的作业过程中</a:t>
            </a:r>
            <a:r>
              <a:rPr lang="zh-CN" altLang="en-US" sz="1800" dirty="0">
                <a:solidFill>
                  <a:srgbClr val="CC0066"/>
                </a:solidFill>
                <a:latin typeface="Arial" panose="020B0604020202020204" pitchFamily="34" charset="0"/>
              </a:rPr>
              <a:t>减少时间的浪费和技工的走动</a:t>
            </a:r>
            <a:endParaRPr lang="zh-CN" altLang="en-US" sz="1800" dirty="0">
              <a:solidFill>
                <a:srgbClr val="CC0066"/>
              </a:solidFill>
              <a:latin typeface="Arial" panose="020B0604020202020204" pitchFamily="34" charset="0"/>
            </a:endParaRPr>
          </a:p>
        </p:txBody>
      </p:sp>
      <p:sp>
        <p:nvSpPr>
          <p:cNvPr id="52233" name="Rectangle 9"/>
          <p:cNvSpPr/>
          <p:nvPr/>
        </p:nvSpPr>
        <p:spPr>
          <a:xfrm>
            <a:off x="2471738" y="2276475"/>
            <a:ext cx="6729412" cy="803275"/>
          </a:xfrm>
          <a:prstGeom prst="rect">
            <a:avLst/>
          </a:prstGeom>
          <a:noFill/>
          <a:ln w="9525">
            <a:noFill/>
          </a:ln>
        </p:spPr>
        <p:txBody>
          <a:bodyPr>
            <a:spAutoFit/>
          </a:bodyPr>
          <a:p>
            <a:pPr algn="l">
              <a:lnSpc>
                <a:spcPct val="130000"/>
              </a:lnSpc>
              <a:spcBef>
                <a:spcPct val="20000"/>
              </a:spcBef>
            </a:pPr>
            <a:r>
              <a:rPr lang="zh-CN" altLang="en-US" sz="1800" dirty="0">
                <a:latin typeface="Arial" panose="020B0604020202020204" pitchFamily="34" charset="0"/>
              </a:rPr>
              <a:t>当技工在工位作业的时候，提供给他们必需的</a:t>
            </a:r>
            <a:r>
              <a:rPr lang="zh-CN" altLang="en-US" sz="1800" dirty="0">
                <a:solidFill>
                  <a:srgbClr val="CC0066"/>
                </a:solidFill>
                <a:latin typeface="Arial" panose="020B0604020202020204" pitchFamily="34" charset="0"/>
              </a:rPr>
              <a:t>工具、设备和信息</a:t>
            </a:r>
            <a:r>
              <a:rPr lang="zh-CN" altLang="en-US" sz="1800" dirty="0">
                <a:latin typeface="Arial" panose="020B0604020202020204" pitchFamily="34" charset="0"/>
              </a:rPr>
              <a:t>也能改进技工的操作程序。</a:t>
            </a:r>
            <a:endParaRPr lang="zh-CN" altLang="en-US" sz="1800" dirty="0">
              <a:latin typeface="Arial" panose="020B0604020202020204" pitchFamily="34" charset="0"/>
            </a:endParaRPr>
          </a:p>
        </p:txBody>
      </p:sp>
      <p:sp>
        <p:nvSpPr>
          <p:cNvPr id="52234" name="AutoShape 10"/>
          <p:cNvSpPr/>
          <p:nvPr/>
        </p:nvSpPr>
        <p:spPr>
          <a:xfrm>
            <a:off x="704850" y="4365625"/>
            <a:ext cx="1584325" cy="1800225"/>
          </a:xfrm>
          <a:prstGeom prst="upArrow">
            <a:avLst>
              <a:gd name="adj1" fmla="val 50000"/>
              <a:gd name="adj2" fmla="val 28406"/>
            </a:avLst>
          </a:prstGeom>
          <a:solidFill>
            <a:srgbClr val="99CC00">
              <a:alpha val="81175"/>
            </a:srgbClr>
          </a:solidFill>
          <a:ln w="9525" cap="flat" cmpd="sng">
            <a:solidFill>
              <a:srgbClr val="008000"/>
            </a:solidFill>
            <a:prstDash val="solid"/>
            <a:miter/>
            <a:headEnd type="none" w="med" len="med"/>
            <a:tailEnd type="none" w="med" len="med"/>
          </a:ln>
        </p:spPr>
        <p:txBody>
          <a:bodyPr vert="eaVert" wrap="none" anchor="ctr" anchorCtr="0"/>
          <a:p>
            <a:r>
              <a:rPr lang="zh-CN" altLang="en-US" sz="2000" dirty="0">
                <a:latin typeface="Arial" panose="020B0604020202020204" pitchFamily="34" charset="0"/>
              </a:rPr>
              <a:t>为什么要强调</a:t>
            </a:r>
            <a:endParaRPr lang="zh-CN" altLang="en-US" sz="2000" dirty="0">
              <a:latin typeface="Arial" panose="020B0604020202020204" pitchFamily="34" charset="0"/>
            </a:endParaRPr>
          </a:p>
        </p:txBody>
      </p:sp>
      <p:sp>
        <p:nvSpPr>
          <p:cNvPr id="52235" name="AutoShape 11"/>
          <p:cNvSpPr/>
          <p:nvPr/>
        </p:nvSpPr>
        <p:spPr>
          <a:xfrm>
            <a:off x="776288" y="1989138"/>
            <a:ext cx="1439862" cy="935037"/>
          </a:xfrm>
          <a:prstGeom prst="downArrow">
            <a:avLst>
              <a:gd name="adj1" fmla="val 50000"/>
              <a:gd name="adj2" fmla="val 25000"/>
            </a:avLst>
          </a:prstGeom>
          <a:solidFill>
            <a:srgbClr val="99CC00">
              <a:alpha val="81175"/>
            </a:srgbClr>
          </a:solidFill>
          <a:ln w="9525" cap="flat" cmpd="sng">
            <a:solidFill>
              <a:srgbClr val="008000"/>
            </a:solidFill>
            <a:prstDash val="solid"/>
            <a:miter/>
            <a:headEnd type="none" w="med" len="med"/>
            <a:tailEnd type="none" w="med" len="med"/>
          </a:ln>
        </p:spPr>
        <p:txBody>
          <a:bodyPr vert="eaVert" wrap="none" anchor="ctr" anchorCtr="0"/>
          <a:p>
            <a:r>
              <a:rPr lang="zh-CN" altLang="en-US" sz="2000" dirty="0">
                <a:latin typeface="Arial" panose="020B0604020202020204" pitchFamily="34" charset="0"/>
              </a:rPr>
              <a:t>怎么做</a:t>
            </a:r>
            <a:endParaRPr lang="zh-CN" alt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 calcmode="lin" valueType="num">
                                      <p:cBhvr additive="base">
                                        <p:cTn id="7" dur="500" fill="hold"/>
                                        <p:tgtEl>
                                          <p:spTgt spid="52234"/>
                                        </p:tgtEl>
                                        <p:attrNameLst>
                                          <p:attrName>ppt_x</p:attrName>
                                        </p:attrNameLst>
                                      </p:cBhvr>
                                      <p:tavLst>
                                        <p:tav tm="0">
                                          <p:val>
                                            <p:strVal val="#ppt_x"/>
                                          </p:val>
                                        </p:tav>
                                        <p:tav tm="100000">
                                          <p:val>
                                            <p:strVal val="#ppt_x"/>
                                          </p:val>
                                        </p:tav>
                                      </p:tavLst>
                                    </p:anim>
                                    <p:anim calcmode="lin" valueType="num">
                                      <p:cBhvr additive="base">
                                        <p:cTn id="8"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2229">
                                            <p:txEl>
                                              <p:charRg st="0" end="20"/>
                                            </p:txEl>
                                          </p:spTgt>
                                        </p:tgtEl>
                                        <p:attrNameLst>
                                          <p:attrName>style.visibility</p:attrName>
                                        </p:attrNameLst>
                                      </p:cBhvr>
                                      <p:to>
                                        <p:strVal val="visible"/>
                                      </p:to>
                                    </p:set>
                                    <p:animEffect transition="in" filter="randombar(horizontal)">
                                      <p:cBhvr>
                                        <p:cTn id="13" dur="500"/>
                                        <p:tgtEl>
                                          <p:spTgt spid="52229">
                                            <p:txEl>
                                              <p:charRg st="0" end="20"/>
                                            </p:txEl>
                                          </p:spTgt>
                                        </p:tgtEl>
                                      </p:cBhvr>
                                    </p:animEffect>
                                  </p:childTnLst>
                                </p:cTn>
                              </p:par>
                            </p:childTnLst>
                          </p:cTn>
                        </p:par>
                        <p:par>
                          <p:cTn id="14" fill="hold">
                            <p:stCondLst>
                              <p:cond delay="500"/>
                            </p:stCondLst>
                            <p:childTnLst>
                              <p:par>
                                <p:cTn id="15" presetID="14" presetClass="entr" presetSubtype="10" fill="hold" grpId="0" nodeType="afterEffect">
                                  <p:stCondLst>
                                    <p:cond delay="500"/>
                                  </p:stCondLst>
                                  <p:childTnLst>
                                    <p:set>
                                      <p:cBhvr>
                                        <p:cTn id="16" dur="1" fill="hold">
                                          <p:stCondLst>
                                            <p:cond delay="0"/>
                                          </p:stCondLst>
                                        </p:cTn>
                                        <p:tgtEl>
                                          <p:spTgt spid="52229">
                                            <p:txEl>
                                              <p:charRg st="20" end="45"/>
                                            </p:txEl>
                                          </p:spTgt>
                                        </p:tgtEl>
                                        <p:attrNameLst>
                                          <p:attrName>style.visibility</p:attrName>
                                        </p:attrNameLst>
                                      </p:cBhvr>
                                      <p:to>
                                        <p:strVal val="visible"/>
                                      </p:to>
                                    </p:set>
                                    <p:animEffect transition="in" filter="randombar(horizontal)">
                                      <p:cBhvr>
                                        <p:cTn id="17" dur="500"/>
                                        <p:tgtEl>
                                          <p:spTgt spid="52229">
                                            <p:txEl>
                                              <p:charRg st="20" end="45"/>
                                            </p:txEl>
                                          </p:spTgt>
                                        </p:tgtEl>
                                      </p:cBhvr>
                                    </p:animEffect>
                                  </p:childTnLst>
                                </p:cTn>
                              </p:par>
                            </p:childTnLst>
                          </p:cTn>
                        </p:par>
                        <p:par>
                          <p:cTn id="18" fill="hold">
                            <p:stCondLst>
                              <p:cond delay="1500"/>
                            </p:stCondLst>
                            <p:childTnLst>
                              <p:par>
                                <p:cTn id="19" presetID="14" presetClass="entr" presetSubtype="10" fill="hold" grpId="0" nodeType="afterEffect">
                                  <p:stCondLst>
                                    <p:cond delay="500"/>
                                  </p:stCondLst>
                                  <p:childTnLst>
                                    <p:set>
                                      <p:cBhvr>
                                        <p:cTn id="20" dur="1" fill="hold">
                                          <p:stCondLst>
                                            <p:cond delay="0"/>
                                          </p:stCondLst>
                                        </p:cTn>
                                        <p:tgtEl>
                                          <p:spTgt spid="52229">
                                            <p:txEl>
                                              <p:charRg st="45" end="63"/>
                                            </p:txEl>
                                          </p:spTgt>
                                        </p:tgtEl>
                                        <p:attrNameLst>
                                          <p:attrName>style.visibility</p:attrName>
                                        </p:attrNameLst>
                                      </p:cBhvr>
                                      <p:to>
                                        <p:strVal val="visible"/>
                                      </p:to>
                                    </p:set>
                                    <p:animEffect transition="in" filter="randombar(horizontal)">
                                      <p:cBhvr>
                                        <p:cTn id="21" dur="500"/>
                                        <p:tgtEl>
                                          <p:spTgt spid="52229">
                                            <p:txEl>
                                              <p:charRg st="45" end="63"/>
                                            </p:txEl>
                                          </p:spTgt>
                                        </p:tgtEl>
                                      </p:cBhvr>
                                    </p:animEffect>
                                  </p:childTnLst>
                                </p:cTn>
                              </p:par>
                              <p:par>
                                <p:cTn id="22" presetID="14" presetClass="entr" presetSubtype="10" fill="hold" grpId="0" nodeType="withEffect">
                                  <p:stCondLst>
                                    <p:cond delay="500"/>
                                  </p:stCondLst>
                                  <p:childTnLst>
                                    <p:set>
                                      <p:cBhvr>
                                        <p:cTn id="23" dur="1" fill="hold">
                                          <p:stCondLst>
                                            <p:cond delay="0"/>
                                          </p:stCondLst>
                                        </p:cTn>
                                        <p:tgtEl>
                                          <p:spTgt spid="52229">
                                            <p:txEl>
                                              <p:charRg st="63" end="99"/>
                                            </p:txEl>
                                          </p:spTgt>
                                        </p:tgtEl>
                                        <p:attrNameLst>
                                          <p:attrName>style.visibility</p:attrName>
                                        </p:attrNameLst>
                                      </p:cBhvr>
                                      <p:to>
                                        <p:strVal val="visible"/>
                                      </p:to>
                                    </p:set>
                                    <p:animEffect transition="in" filter="randombar(horizontal)">
                                      <p:cBhvr>
                                        <p:cTn id="24" dur="500"/>
                                        <p:tgtEl>
                                          <p:spTgt spid="52229">
                                            <p:txEl>
                                              <p:charRg st="63" end="9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2235"/>
                                        </p:tgtEl>
                                        <p:attrNameLst>
                                          <p:attrName>style.visibility</p:attrName>
                                        </p:attrNameLst>
                                      </p:cBhvr>
                                      <p:to>
                                        <p:strVal val="visible"/>
                                      </p:to>
                                    </p:set>
                                    <p:anim calcmode="lin" valueType="num">
                                      <p:cBhvr additive="base">
                                        <p:cTn id="29" dur="500" fill="hold"/>
                                        <p:tgtEl>
                                          <p:spTgt spid="52235"/>
                                        </p:tgtEl>
                                        <p:attrNameLst>
                                          <p:attrName>ppt_x</p:attrName>
                                        </p:attrNameLst>
                                      </p:cBhvr>
                                      <p:tavLst>
                                        <p:tav tm="0">
                                          <p:val>
                                            <p:strVal val="#ppt_x"/>
                                          </p:val>
                                        </p:tav>
                                        <p:tav tm="100000">
                                          <p:val>
                                            <p:strVal val="#ppt_x"/>
                                          </p:val>
                                        </p:tav>
                                      </p:tavLst>
                                    </p:anim>
                                    <p:anim calcmode="lin" valueType="num">
                                      <p:cBhvr additive="base">
                                        <p:cTn id="30" dur="500" fill="hold"/>
                                        <p:tgtEl>
                                          <p:spTgt spid="5223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2232"/>
                                        </p:tgtEl>
                                        <p:attrNameLst>
                                          <p:attrName>style.visibility</p:attrName>
                                        </p:attrNameLst>
                                      </p:cBhvr>
                                      <p:to>
                                        <p:strVal val="visible"/>
                                      </p:to>
                                    </p:set>
                                    <p:animEffect transition="in" filter="randombar(horizontal)">
                                      <p:cBhvr>
                                        <p:cTn id="35" dur="500"/>
                                        <p:tgtEl>
                                          <p:spTgt spid="5223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2233"/>
                                        </p:tgtEl>
                                        <p:attrNameLst>
                                          <p:attrName>style.visibility</p:attrName>
                                        </p:attrNameLst>
                                      </p:cBhvr>
                                      <p:to>
                                        <p:strVal val="visible"/>
                                      </p:to>
                                    </p:set>
                                    <p:animEffect transition="in" filter="randombar(horizontal)">
                                      <p:cBhvr>
                                        <p:cTn id="38"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dvAuto="1000" build="p"/>
      <p:bldP spid="52232" grpId="0"/>
      <p:bldP spid="52233" grpId="0"/>
      <p:bldP spid="52234" grpId="0" animBg="1"/>
      <p:bldP spid="522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3490" name="Rectangle 2"/>
          <p:cNvSpPr/>
          <p:nvPr>
            <p:ph type="title"/>
          </p:nvPr>
        </p:nvSpPr>
        <p:spPr>
          <a:xfrm>
            <a:off x="776288" y="1196975"/>
            <a:ext cx="8856662" cy="639763"/>
          </a:xfrm>
          <a:noFill/>
          <a:ln>
            <a:noFill/>
          </a:ln>
        </p:spPr>
        <p:txBody>
          <a:bodyPr/>
          <a:p>
            <a:pPr algn="r" eaLnBrk="1" hangingPunct="1"/>
            <a:r>
              <a:rPr lang="zh-CN" altLang="en-US" sz="3600" b="1" dirty="0"/>
              <a:t>发现操作中不足的地方</a:t>
            </a:r>
            <a:endParaRPr lang="zh-CN" altLang="en-US" sz="3600" dirty="0"/>
          </a:p>
        </p:txBody>
      </p:sp>
      <p:sp>
        <p:nvSpPr>
          <p:cNvPr id="53251" name="Rectangle 3"/>
          <p:cNvSpPr/>
          <p:nvPr>
            <p:ph idx="1"/>
          </p:nvPr>
        </p:nvSpPr>
        <p:spPr>
          <a:xfrm>
            <a:off x="617538" y="2636838"/>
            <a:ext cx="8728075" cy="4005262"/>
          </a:xfrm>
          <a:noFill/>
          <a:ln>
            <a:noFill/>
          </a:ln>
        </p:spPr>
        <p:txBody>
          <a:bodyPr/>
          <a:p>
            <a:pPr eaLnBrk="1" hangingPunct="1">
              <a:lnSpc>
                <a:spcPct val="90000"/>
              </a:lnSpc>
            </a:pPr>
            <a:r>
              <a:rPr lang="zh-CN" altLang="en-US" sz="2000" b="0" dirty="0">
                <a:solidFill>
                  <a:srgbClr val="000099"/>
                </a:solidFill>
              </a:rPr>
              <a:t>重复的走动、动作</a:t>
            </a:r>
            <a:endParaRPr lang="zh-CN" altLang="en-US" sz="2000" b="0" dirty="0">
              <a:solidFill>
                <a:srgbClr val="000099"/>
              </a:solidFill>
            </a:endParaRPr>
          </a:p>
          <a:p>
            <a:pPr eaLnBrk="1" hangingPunct="1">
              <a:lnSpc>
                <a:spcPct val="90000"/>
              </a:lnSpc>
            </a:pPr>
            <a:r>
              <a:rPr lang="zh-CN" altLang="en-US" sz="2000" b="0" dirty="0">
                <a:solidFill>
                  <a:srgbClr val="000099"/>
                </a:solidFill>
              </a:rPr>
              <a:t>过多将车辆举升的操作</a:t>
            </a:r>
            <a:endParaRPr lang="zh-CN" altLang="en-US" sz="2000" b="0" dirty="0">
              <a:solidFill>
                <a:srgbClr val="000099"/>
              </a:solidFill>
            </a:endParaRPr>
          </a:p>
          <a:p>
            <a:pPr eaLnBrk="1" hangingPunct="1">
              <a:lnSpc>
                <a:spcPct val="90000"/>
              </a:lnSpc>
            </a:pPr>
            <a:r>
              <a:rPr lang="zh-CN" altLang="en-US" sz="2000" b="0" dirty="0">
                <a:solidFill>
                  <a:srgbClr val="000099"/>
                </a:solidFill>
              </a:rPr>
              <a:t>空闲的时间及原因</a:t>
            </a:r>
            <a:r>
              <a:rPr lang="en-US" altLang="zh-CN" sz="2000" b="0" dirty="0">
                <a:solidFill>
                  <a:srgbClr val="000099"/>
                </a:solidFill>
              </a:rPr>
              <a:t>(</a:t>
            </a:r>
            <a:r>
              <a:rPr lang="zh-CN" altLang="en-US" sz="2000" b="0" dirty="0">
                <a:solidFill>
                  <a:srgbClr val="000099"/>
                </a:solidFill>
              </a:rPr>
              <a:t>例如放油时可以操作其它动作而非看着不干活）</a:t>
            </a:r>
            <a:endParaRPr lang="zh-CN" altLang="en-US" sz="2000" b="0" dirty="0">
              <a:solidFill>
                <a:srgbClr val="000099"/>
              </a:solidFill>
            </a:endParaRPr>
          </a:p>
          <a:p>
            <a:pPr eaLnBrk="1" hangingPunct="1">
              <a:lnSpc>
                <a:spcPct val="90000"/>
              </a:lnSpc>
            </a:pPr>
            <a:r>
              <a:rPr lang="zh-CN" altLang="en-US" sz="2000" b="0" dirty="0">
                <a:solidFill>
                  <a:srgbClr val="000099"/>
                </a:solidFill>
              </a:rPr>
              <a:t>不断的寻找工具或设备（记录工具设备放置的地方）</a:t>
            </a:r>
            <a:endParaRPr lang="zh-CN" altLang="en-US" sz="2000" b="0" dirty="0">
              <a:solidFill>
                <a:srgbClr val="000099"/>
              </a:solidFill>
            </a:endParaRPr>
          </a:p>
          <a:p>
            <a:pPr eaLnBrk="1" hangingPunct="1">
              <a:lnSpc>
                <a:spcPct val="90000"/>
              </a:lnSpc>
            </a:pPr>
            <a:r>
              <a:rPr lang="zh-CN" altLang="en-US" sz="2000" b="0" dirty="0">
                <a:solidFill>
                  <a:srgbClr val="000099"/>
                </a:solidFill>
              </a:rPr>
              <a:t>等待（工具、零件、技术帮助、设备等）</a:t>
            </a:r>
            <a:endParaRPr lang="zh-CN" altLang="en-US" sz="2000" b="0" dirty="0">
              <a:solidFill>
                <a:srgbClr val="000099"/>
              </a:solidFill>
            </a:endParaRPr>
          </a:p>
          <a:p>
            <a:pPr eaLnBrk="1" hangingPunct="1">
              <a:lnSpc>
                <a:spcPct val="90000"/>
              </a:lnSpc>
            </a:pPr>
            <a:r>
              <a:rPr lang="zh-CN" altLang="en-US" sz="2000" b="0" dirty="0">
                <a:solidFill>
                  <a:srgbClr val="000099"/>
                </a:solidFill>
              </a:rPr>
              <a:t>忘了服务的一些项目</a:t>
            </a:r>
            <a:endParaRPr lang="zh-CN" altLang="en-US" sz="2000" b="0" dirty="0">
              <a:solidFill>
                <a:srgbClr val="000099"/>
              </a:solidFill>
            </a:endParaRPr>
          </a:p>
          <a:p>
            <a:pPr eaLnBrk="1" hangingPunct="1">
              <a:lnSpc>
                <a:spcPct val="90000"/>
              </a:lnSpc>
            </a:pPr>
            <a:r>
              <a:rPr lang="zh-CN" altLang="en-US" sz="2000" b="0" dirty="0">
                <a:solidFill>
                  <a:srgbClr val="000099"/>
                </a:solidFill>
              </a:rPr>
              <a:t>由于光线不足看不清楚</a:t>
            </a:r>
            <a:endParaRPr lang="zh-CN" altLang="en-US" sz="2000" b="0" dirty="0">
              <a:solidFill>
                <a:srgbClr val="000099"/>
              </a:solidFill>
            </a:endParaRPr>
          </a:p>
          <a:p>
            <a:pPr eaLnBrk="1" hangingPunct="1">
              <a:lnSpc>
                <a:spcPct val="90000"/>
              </a:lnSpc>
            </a:pPr>
            <a:r>
              <a:rPr lang="zh-CN" altLang="en-US" sz="2000" b="0" dirty="0">
                <a:solidFill>
                  <a:srgbClr val="000099"/>
                </a:solidFill>
              </a:rPr>
              <a:t>一些很难受的工作姿势或动作</a:t>
            </a:r>
            <a:endParaRPr lang="zh-CN" altLang="en-US" sz="2000" b="0" dirty="0">
              <a:solidFill>
                <a:srgbClr val="000099"/>
              </a:solidFill>
            </a:endParaRPr>
          </a:p>
          <a:p>
            <a:pPr eaLnBrk="1" hangingPunct="1">
              <a:lnSpc>
                <a:spcPct val="90000"/>
              </a:lnSpc>
            </a:pPr>
            <a:r>
              <a:rPr lang="zh-CN" altLang="en-US" sz="2000" b="0" dirty="0">
                <a:solidFill>
                  <a:srgbClr val="000099"/>
                </a:solidFill>
              </a:rPr>
              <a:t>车间或车间周围太多人员走动</a:t>
            </a:r>
            <a:endParaRPr lang="zh-CN" altLang="en-US" sz="2000" b="0" dirty="0">
              <a:solidFill>
                <a:srgbClr val="000099"/>
              </a:solidFill>
            </a:endParaRPr>
          </a:p>
          <a:p>
            <a:pPr eaLnBrk="1" hangingPunct="1">
              <a:lnSpc>
                <a:spcPct val="90000"/>
              </a:lnSpc>
            </a:pPr>
            <a:r>
              <a:rPr lang="zh-CN" altLang="en-US" sz="2000" b="0" dirty="0">
                <a:solidFill>
                  <a:srgbClr val="000099"/>
                </a:solidFill>
              </a:rPr>
              <a:t>工具或设备放置地方不好</a:t>
            </a:r>
            <a:endParaRPr lang="zh-CN" altLang="en-US" sz="2000" b="0" dirty="0">
              <a:solidFill>
                <a:srgbClr val="000099"/>
              </a:solidFill>
            </a:endParaRPr>
          </a:p>
          <a:p>
            <a:pPr eaLnBrk="1" hangingPunct="1">
              <a:lnSpc>
                <a:spcPct val="90000"/>
              </a:lnSpc>
            </a:pPr>
            <a:r>
              <a:rPr lang="zh-CN" altLang="en-US" sz="2000" b="0" dirty="0">
                <a:solidFill>
                  <a:srgbClr val="000099"/>
                </a:solidFill>
              </a:rPr>
              <a:t>缺少服务车辆的举升机</a:t>
            </a:r>
            <a:endParaRPr lang="zh-CN" altLang="en-US" sz="2000" b="0" dirty="0">
              <a:solidFill>
                <a:srgbClr val="000099"/>
              </a:solidFill>
            </a:endParaRPr>
          </a:p>
        </p:txBody>
      </p:sp>
      <p:pic>
        <p:nvPicPr>
          <p:cNvPr id="63492" name="Picture 4" descr="A1000-SL0024"/>
          <p:cNvPicPr>
            <a:picLocks noChangeAspect="1"/>
          </p:cNvPicPr>
          <p:nvPr/>
        </p:nvPicPr>
        <p:blipFill>
          <a:blip r:embed="rId2"/>
          <a:stretch>
            <a:fillRect/>
          </a:stretch>
        </p:blipFill>
        <p:spPr>
          <a:xfrm>
            <a:off x="7894638" y="4429125"/>
            <a:ext cx="1306512" cy="1808163"/>
          </a:xfrm>
          <a:prstGeom prst="rect">
            <a:avLst/>
          </a:prstGeom>
          <a:noFill/>
          <a:ln w="9525">
            <a:noFill/>
          </a:ln>
        </p:spPr>
      </p:pic>
      <p:sp>
        <p:nvSpPr>
          <p:cNvPr id="53253"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63494" name="Rectangle 6"/>
          <p:cNvSpPr/>
          <p:nvPr/>
        </p:nvSpPr>
        <p:spPr>
          <a:xfrm>
            <a:off x="488950" y="1844675"/>
            <a:ext cx="8856663" cy="803275"/>
          </a:xfrm>
          <a:prstGeom prst="rect">
            <a:avLst/>
          </a:prstGeom>
          <a:noFill/>
          <a:ln w="9525">
            <a:noFill/>
          </a:ln>
        </p:spPr>
        <p:txBody>
          <a:bodyPr>
            <a:spAutoFit/>
          </a:bodyPr>
          <a:p>
            <a:pPr algn="l">
              <a:lnSpc>
                <a:spcPct val="130000"/>
              </a:lnSpc>
            </a:pPr>
            <a:r>
              <a:rPr lang="zh-CN" altLang="en-US" sz="1800" dirty="0">
                <a:latin typeface="Arial" panose="020B0604020202020204" pitchFamily="34" charset="0"/>
              </a:rPr>
              <a:t>通过观察几个技工对相似型号车辆进行类似种类的定期保养作业来清楚了解目前的状况，从而发现导致低效率潜在的原因，例如：</a:t>
            </a:r>
            <a:endParaRPr lang="zh-C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4514" name="Rectangle 2"/>
          <p:cNvSpPr/>
          <p:nvPr>
            <p:ph type="title"/>
          </p:nvPr>
        </p:nvSpPr>
        <p:spPr>
          <a:xfrm>
            <a:off x="495300" y="981075"/>
            <a:ext cx="8915400" cy="1143000"/>
          </a:xfrm>
          <a:noFill/>
          <a:ln>
            <a:noFill/>
          </a:ln>
        </p:spPr>
        <p:txBody>
          <a:bodyPr/>
          <a:p>
            <a:pPr algn="r" eaLnBrk="1" hangingPunct="1"/>
            <a:r>
              <a:rPr lang="zh-CN" altLang="en-US" sz="3600" dirty="0"/>
              <a:t>检测维修报告</a:t>
            </a:r>
            <a:endParaRPr lang="zh-CN" altLang="en-US" sz="3600" dirty="0"/>
          </a:p>
        </p:txBody>
      </p:sp>
      <p:sp>
        <p:nvSpPr>
          <p:cNvPr id="54275" name="Oval 3"/>
          <p:cNvSpPr>
            <a:spLocks noChangeArrowheads="1"/>
          </p:cNvSpPr>
          <p:nvPr>
            <p:ph idx="1"/>
          </p:nvPr>
        </p:nvSpPr>
        <p:spPr bwMode="auto">
          <a:xfrm>
            <a:off x="2432050" y="4581525"/>
            <a:ext cx="2016125" cy="1871663"/>
          </a:xfrm>
          <a:prstGeom prst="ellipse">
            <a:avLst/>
          </a:prstGeom>
          <a:gradFill rotWithShape="1">
            <a:gsLst>
              <a:gs pos="0">
                <a:srgbClr val="FFFFFF"/>
              </a:gs>
              <a:gs pos="100000">
                <a:srgbClr val="FFFF8F"/>
              </a:gs>
            </a:gsLst>
            <a:path path="shape">
              <a:fillToRect l="50000" t="50000" r="50000" b="50000"/>
            </a:path>
          </a:gradFill>
          <a:ln>
            <a:noFill/>
          </a:ln>
          <a:effectLst>
            <a:outerShdw dist="107763" dir="13500000" sx="125000" sy="125000" algn="br" rotWithShape="0">
              <a:srgbClr val="808080">
                <a:alpha val="50000"/>
              </a:srgbClr>
            </a:outerShdw>
          </a:effectLst>
        </p:spPr>
        <p:txBody>
          <a:bodyPr vert="horz" wrap="square" lIns="91440" tIns="45720" rIns="91440" bIns="45720" numCol="1" anchor="ctr" anchorCtr="1" compatLnSpc="1"/>
          <a:lstStyle/>
          <a:p>
            <a:pPr marL="342900" marR="0" lvl="0" indent="-342900" algn="l" defTabSz="914400" rtl="0" eaLnBrk="1" fontAlgn="base" latinLnBrk="0" hangingPunct="1">
              <a:lnSpc>
                <a:spcPct val="13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uLnTx/>
                <a:uFillTx/>
                <a:latin typeface="+mn-lt"/>
                <a:ea typeface="+mn-ea"/>
                <a:cs typeface="+mn-cs"/>
              </a:rPr>
              <a:t>合理？</a:t>
            </a: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pic>
        <p:nvPicPr>
          <p:cNvPr id="64516" name="Picture 4" descr="TP0286"/>
          <p:cNvPicPr preferRelativeResize="0">
            <a:picLocks noChangeAspect="1"/>
          </p:cNvPicPr>
          <p:nvPr/>
        </p:nvPicPr>
        <p:blipFill>
          <a:blip r:embed="rId2"/>
          <a:stretch>
            <a:fillRect/>
          </a:stretch>
        </p:blipFill>
        <p:spPr>
          <a:xfrm>
            <a:off x="7616825" y="2205038"/>
            <a:ext cx="2016125" cy="3816350"/>
          </a:xfrm>
          <a:prstGeom prst="rect">
            <a:avLst/>
          </a:prstGeom>
          <a:gradFill rotWithShape="1">
            <a:gsLst>
              <a:gs pos="0">
                <a:srgbClr val="FFFFFF"/>
              </a:gs>
              <a:gs pos="100000">
                <a:srgbClr val="FFFF8F"/>
              </a:gs>
            </a:gsLst>
            <a:path path="shape">
              <a:fillToRect l="50000" t="50000" r="50000" b="50000"/>
            </a:path>
            <a:tileRect/>
          </a:gradFill>
          <a:ln w="9525">
            <a:noFill/>
          </a:ln>
        </p:spPr>
      </p:pic>
      <p:sp>
        <p:nvSpPr>
          <p:cNvPr id="54277"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4278" name="Oval 6"/>
          <p:cNvSpPr>
            <a:spLocks noChangeArrowheads="1"/>
          </p:cNvSpPr>
          <p:nvPr/>
        </p:nvSpPr>
        <p:spPr bwMode="auto">
          <a:xfrm>
            <a:off x="1281113" y="1844675"/>
            <a:ext cx="2130425" cy="2170113"/>
          </a:xfrm>
          <a:prstGeom prst="ellipse">
            <a:avLst/>
          </a:prstGeom>
          <a:gradFill rotWithShape="1">
            <a:gsLst>
              <a:gs pos="0">
                <a:schemeClr val="bg1"/>
              </a:gs>
              <a:gs pos="100000">
                <a:srgbClr val="FFFF8F"/>
              </a:gs>
            </a:gsLst>
            <a:path path="shape">
              <a:fillToRect l="50000" t="50000" r="50000" b="50000"/>
            </a:path>
          </a:gradFill>
          <a:ln w="9525">
            <a:noFill/>
            <a:round/>
          </a:ln>
          <a:effectLst>
            <a:outerShdw dist="107763" dir="13500000" sx="125000" sy="125000" algn="br" rotWithShape="0">
              <a:schemeClr val="bg2">
                <a:alpha val="50000"/>
              </a:schemeClr>
            </a:outerShdw>
          </a:effectLst>
        </p:spPr>
        <p:txBody>
          <a:bodyPr wrap="none" anchor="ctr" anchorCtr="1"/>
          <a:lstStyle/>
          <a:p>
            <a:pPr marL="0" marR="0" lvl="0" indent="0" algn="ctr" defTabSz="914400" rtl="0" eaLnBrk="1" fontAlgn="base" latinLnBrk="0" hangingPunct="1">
              <a:lnSpc>
                <a:spcPct val="130000"/>
              </a:lnSpc>
              <a:spcBef>
                <a:spcPct val="20000"/>
              </a:spcBef>
              <a:spcAft>
                <a:spcPct val="0"/>
              </a:spcAft>
              <a:buClrTx/>
              <a:buSzTx/>
              <a:buFontTx/>
              <a:buNone/>
              <a:defRPr/>
            </a:pPr>
            <a:r>
              <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全面？</a:t>
            </a:r>
            <a:endPar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54279" name="Oval 7"/>
          <p:cNvSpPr>
            <a:spLocks noChangeArrowheads="1"/>
          </p:cNvSpPr>
          <p:nvPr/>
        </p:nvSpPr>
        <p:spPr bwMode="auto">
          <a:xfrm>
            <a:off x="4953000" y="2781300"/>
            <a:ext cx="2130425" cy="2170113"/>
          </a:xfrm>
          <a:prstGeom prst="ellipse">
            <a:avLst/>
          </a:prstGeom>
          <a:gradFill rotWithShape="1">
            <a:gsLst>
              <a:gs pos="0">
                <a:schemeClr val="bg1"/>
              </a:gs>
              <a:gs pos="100000">
                <a:srgbClr val="FFFF8F"/>
              </a:gs>
            </a:gsLst>
            <a:path path="shape">
              <a:fillToRect l="50000" t="50000" r="50000" b="50000"/>
            </a:path>
          </a:gradFill>
          <a:ln w="9525">
            <a:noFill/>
            <a:round/>
          </a:ln>
          <a:effectLst>
            <a:outerShdw dist="107763" dir="13500000" sx="125000" sy="125000" algn="br" rotWithShape="0">
              <a:schemeClr val="bg2">
                <a:alpha val="50000"/>
              </a:schemeClr>
            </a:outerShdw>
          </a:effectLst>
        </p:spPr>
        <p:txBody>
          <a:bodyPr wrap="none" anchor="ctr" anchorCtr="1"/>
          <a:lstStyle/>
          <a:p>
            <a:pPr marL="0" marR="0" lvl="0" indent="0" algn="ctr" defTabSz="914400" rtl="0" eaLnBrk="1" fontAlgn="base" latinLnBrk="0" hangingPunct="1">
              <a:lnSpc>
                <a:spcPct val="130000"/>
              </a:lnSpc>
              <a:spcBef>
                <a:spcPct val="20000"/>
              </a:spcBef>
              <a:spcAft>
                <a:spcPct val="0"/>
              </a:spcAft>
              <a:buClrTx/>
              <a:buSzTx/>
              <a:buFontTx/>
              <a:buNone/>
              <a:defRPr/>
            </a:pPr>
            <a:r>
              <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时间？</a:t>
            </a:r>
            <a:endPar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wheel(4)">
                                      <p:cBhvr>
                                        <p:cTn id="7" dur="500"/>
                                        <p:tgtEl>
                                          <p:spTgt spid="542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checkerboard(across)">
                                      <p:cBhvr>
                                        <p:cTn id="12" dur="500"/>
                                        <p:tgtEl>
                                          <p:spTgt spid="5427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4275"/>
                                        </p:tgtEl>
                                        <p:attrNameLst>
                                          <p:attrName>style.visibility</p:attrName>
                                        </p:attrNameLst>
                                      </p:cBhvr>
                                      <p:to>
                                        <p:strVal val="visible"/>
                                      </p:to>
                                    </p:set>
                                    <p:animEffect transition="in" filter="randombar(horizontal)">
                                      <p:cBhvr>
                                        <p:cTn id="17" dur="500"/>
                                        <p:tgtEl>
                                          <p:spTgt spid="5427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4275">
                                            <p:txEl>
                                              <p:charRg st="0" end="4"/>
                                            </p:txEl>
                                          </p:spTgt>
                                        </p:tgtEl>
                                        <p:attrNameLst>
                                          <p:attrName>style.visibility</p:attrName>
                                        </p:attrNameLst>
                                      </p:cBhvr>
                                      <p:to>
                                        <p:strVal val="visible"/>
                                      </p:to>
                                    </p:set>
                                    <p:animEffect transition="in" filter="randombar(horizontal)">
                                      <p:cBhvr>
                                        <p:cTn id="20" dur="500"/>
                                        <p:tgtEl>
                                          <p:spTgt spid="54275">
                                            <p:txEl>
                                              <p:char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build="p"/>
      <p:bldP spid="54278" grpId="0" animBg="1"/>
      <p:bldP spid="542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5538" name="Rectangle 2"/>
          <p:cNvSpPr/>
          <p:nvPr>
            <p:ph type="title"/>
          </p:nvPr>
        </p:nvSpPr>
        <p:spPr>
          <a:xfrm>
            <a:off x="5961063" y="1268413"/>
            <a:ext cx="2735262" cy="936625"/>
          </a:xfrm>
          <a:noFill/>
          <a:ln>
            <a:noFill/>
          </a:ln>
        </p:spPr>
        <p:txBody>
          <a:bodyPr/>
          <a:p>
            <a:pPr algn="r" eaLnBrk="1" hangingPunct="1"/>
            <a:r>
              <a:rPr lang="zh-CN" altLang="en-US" dirty="0"/>
              <a:t>派工</a:t>
            </a:r>
            <a:endParaRPr lang="zh-CN" altLang="en-US" dirty="0"/>
          </a:p>
        </p:txBody>
      </p:sp>
      <p:sp>
        <p:nvSpPr>
          <p:cNvPr id="55299" name="Rectangle 3"/>
          <p:cNvSpPr>
            <a:spLocks noChangeArrowheads="1"/>
          </p:cNvSpPr>
          <p:nvPr>
            <p:ph type="body" sz="half" idx="1"/>
          </p:nvPr>
        </p:nvSpPr>
        <p:spPr bwMode="auto">
          <a:xfrm>
            <a:off x="3116263" y="4508500"/>
            <a:ext cx="3671888" cy="936625"/>
          </a:xfrm>
          <a:solidFill>
            <a:srgbClr val="CCECFF"/>
          </a:solidFill>
          <a:ln>
            <a:noFill/>
            <a:miter lim="800000"/>
          </a:ln>
          <a:effectLst>
            <a:outerShdw dist="107763" dir="13500000" sx="125000" sy="125000" algn="br" rotWithShape="0">
              <a:schemeClr val="bg2">
                <a:alpha val="50000"/>
              </a:schemeClr>
            </a:outerShdw>
          </a:effectLst>
        </p:spPr>
        <p:txBody>
          <a:bodyPr vert="horz" wrap="none" lIns="91440" tIns="45720" rIns="91440" bIns="45720" numCol="1" anchor="ctr" anchorCtr="1" compatLnSpc="1"/>
          <a:lstStyle/>
          <a:p>
            <a:pPr marL="0" marR="0" lvl="0" indent="0" algn="ctr" defTabSz="914400" rtl="0" eaLnBrk="1" fontAlgn="base" latinLnBrk="0" hangingPunct="1">
              <a:lnSpc>
                <a:spcPct val="130000"/>
              </a:lnSpc>
              <a:spcBef>
                <a:spcPct val="20000"/>
              </a:spcBef>
              <a:spcAft>
                <a:spcPct val="0"/>
              </a:spcAft>
              <a:buClrTx/>
              <a:buSzTx/>
              <a:buFontTx/>
              <a:buNone/>
              <a:defRPr/>
            </a:pPr>
            <a:r>
              <a:rPr kumimoji="0" lang="en-US" altLang="zh-CN" sz="3600" b="1" i="0" u="none" strike="noStrike" kern="0" cap="none" spc="0" normalizeH="0" baseline="0" noProof="0" smtClean="0">
                <a:ln>
                  <a:noFill/>
                </a:ln>
                <a:solidFill>
                  <a:schemeClr val="tx1"/>
                </a:solidFill>
                <a:effectLst/>
                <a:uLnTx/>
                <a:uFillTx/>
                <a:latin typeface="+mn-lt"/>
                <a:ea typeface="+mn-ea"/>
                <a:cs typeface="+mn-cs"/>
              </a:rPr>
              <a:t>2 </a:t>
            </a:r>
            <a:r>
              <a:rPr kumimoji="0" lang="zh-CN" altLang="en-US" sz="3600" b="1" i="0" u="none" strike="noStrike" kern="0" cap="none" spc="0" normalizeH="0" baseline="0" noProof="0" smtClean="0">
                <a:ln>
                  <a:noFill/>
                </a:ln>
                <a:solidFill>
                  <a:schemeClr val="tx1"/>
                </a:solidFill>
                <a:effectLst/>
                <a:uLnTx/>
                <a:uFillTx/>
                <a:latin typeface="+mn-lt"/>
                <a:ea typeface="+mn-ea"/>
                <a:cs typeface="+mn-cs"/>
              </a:rPr>
              <a:t>派工的依据？</a:t>
            </a:r>
            <a:endParaRPr kumimoji="0" lang="zh-CN" altLang="en-US" sz="3600" b="1" i="0" u="none" strike="noStrike" kern="0" cap="none" spc="0" normalizeH="0" baseline="0" noProof="0" smtClean="0">
              <a:ln>
                <a:noFill/>
              </a:ln>
              <a:solidFill>
                <a:schemeClr val="tx1"/>
              </a:solidFill>
              <a:effectLst/>
              <a:uLnTx/>
              <a:uFillTx/>
              <a:latin typeface="+mn-lt"/>
              <a:ea typeface="+mn-ea"/>
              <a:cs typeface="+mn-cs"/>
            </a:endParaRPr>
          </a:p>
        </p:txBody>
      </p:sp>
      <p:pic>
        <p:nvPicPr>
          <p:cNvPr id="65540" name="Picture 4" descr="1"/>
          <p:cNvPicPr>
            <a:picLocks noChangeAspect="1"/>
          </p:cNvPicPr>
          <p:nvPr/>
        </p:nvPicPr>
        <p:blipFill>
          <a:blip r:embed="rId2"/>
          <a:stretch>
            <a:fillRect/>
          </a:stretch>
        </p:blipFill>
        <p:spPr>
          <a:xfrm>
            <a:off x="560388" y="5257800"/>
            <a:ext cx="1350962" cy="1600200"/>
          </a:xfrm>
          <a:prstGeom prst="rect">
            <a:avLst/>
          </a:prstGeom>
          <a:noFill/>
          <a:ln w="9525">
            <a:noFill/>
          </a:ln>
        </p:spPr>
      </p:pic>
      <p:pic>
        <p:nvPicPr>
          <p:cNvPr id="65541" name="Picture 5" descr="A1908-SL0054"/>
          <p:cNvPicPr>
            <a:picLocks noChangeAspect="1"/>
          </p:cNvPicPr>
          <p:nvPr>
            <p:ph sz="half" idx="2"/>
          </p:nvPr>
        </p:nvPicPr>
        <p:blipFill>
          <a:blip r:embed="rId3"/>
          <a:stretch>
            <a:fillRect/>
          </a:stretch>
        </p:blipFill>
        <p:spPr>
          <a:xfrm>
            <a:off x="7292975" y="4221163"/>
            <a:ext cx="1717675" cy="1584325"/>
          </a:xfrm>
          <a:noFill/>
          <a:ln>
            <a:noFill/>
          </a:ln>
        </p:spPr>
      </p:pic>
      <p:sp>
        <p:nvSpPr>
          <p:cNvPr id="55302" name="AutoShape 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5303" name="Rectangle 7"/>
          <p:cNvSpPr>
            <a:spLocks noChangeArrowheads="1"/>
          </p:cNvSpPr>
          <p:nvPr/>
        </p:nvSpPr>
        <p:spPr bwMode="auto">
          <a:xfrm>
            <a:off x="1085850" y="2276475"/>
            <a:ext cx="3867150" cy="993775"/>
          </a:xfrm>
          <a:prstGeom prst="rect">
            <a:avLst/>
          </a:prstGeom>
          <a:solidFill>
            <a:srgbClr val="CC0066"/>
          </a:solidFill>
          <a:ln w="9525">
            <a:noFill/>
            <a:miter lim="800000"/>
          </a:ln>
          <a:effectLst>
            <a:outerShdw dist="107763" dir="13500000" sx="125000" sy="125000" algn="br" rotWithShape="0">
              <a:schemeClr val="bg2">
                <a:alpha val="50000"/>
              </a:schemeClr>
            </a:outerShdw>
          </a:effectLst>
        </p:spPr>
        <p:txBody>
          <a:bodyPr wrap="none" anchor="ctr" anchorCtr="1"/>
          <a:lstStyle/>
          <a:p>
            <a:pPr marL="0" marR="0" lvl="0" indent="0" algn="ctr" defTabSz="914400" rtl="0" eaLnBrk="1" fontAlgn="base" latinLnBrk="0" hangingPunct="1">
              <a:lnSpc>
                <a:spcPct val="130000"/>
              </a:lnSpc>
              <a:spcBef>
                <a:spcPct val="20000"/>
              </a:spcBef>
              <a:spcAft>
                <a:spcPct val="0"/>
              </a:spcAft>
              <a:buClrTx/>
              <a:buSzTx/>
              <a:buFontTx/>
              <a:buNone/>
              <a:defRPr/>
            </a:pPr>
            <a:r>
              <a:rPr kumimoji="0" lang="en-US" altLang="zh-CN"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1 </a:t>
            </a:r>
            <a:r>
              <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派工的原则？</a:t>
            </a:r>
            <a:endPar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checkerboard(across)">
                                      <p:cBhvr>
                                        <p:cTn id="7" dur="500"/>
                                        <p:tgtEl>
                                          <p:spTgt spid="5530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randombar(horizontal)">
                                      <p:cBhvr>
                                        <p:cTn id="12" dur="500"/>
                                        <p:tgtEl>
                                          <p:spTgt spid="5529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5299">
                                            <p:txEl>
                                              <p:charRg st="0" end="9"/>
                                            </p:txEl>
                                          </p:spTgt>
                                        </p:tgtEl>
                                        <p:attrNameLst>
                                          <p:attrName>style.visibility</p:attrName>
                                        </p:attrNameLst>
                                      </p:cBhvr>
                                      <p:to>
                                        <p:strVal val="visible"/>
                                      </p:to>
                                    </p:set>
                                    <p:animEffect transition="in" filter="randombar(horizontal)">
                                      <p:cBhvr>
                                        <p:cTn id="15" dur="500"/>
                                        <p:tgtEl>
                                          <p:spTgt spid="55299">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build="p"/>
      <p:bldP spid="553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6562" name="Rectangle 2"/>
          <p:cNvSpPr/>
          <p:nvPr>
            <p:ph type="title"/>
          </p:nvPr>
        </p:nvSpPr>
        <p:spPr>
          <a:xfrm>
            <a:off x="0" y="1052513"/>
            <a:ext cx="9356725" cy="762000"/>
          </a:xfrm>
          <a:noFill/>
          <a:ln>
            <a:noFill/>
          </a:ln>
        </p:spPr>
        <p:txBody>
          <a:bodyPr/>
          <a:p>
            <a:pPr algn="r" eaLnBrk="1" hangingPunct="1"/>
            <a:r>
              <a:rPr lang="zh-CN" altLang="en-US" sz="3600" dirty="0"/>
              <a:t>工序控制</a:t>
            </a:r>
            <a:endParaRPr lang="zh-CN" altLang="en-US" sz="3600" dirty="0"/>
          </a:p>
        </p:txBody>
      </p:sp>
      <p:sp>
        <p:nvSpPr>
          <p:cNvPr id="56323"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6324" name="AutoShape 4"/>
          <p:cNvSpPr/>
          <p:nvPr/>
        </p:nvSpPr>
        <p:spPr>
          <a:xfrm>
            <a:off x="488950" y="1844675"/>
            <a:ext cx="8856663" cy="1584325"/>
          </a:xfrm>
          <a:prstGeom prst="roundRect">
            <a:avLst>
              <a:gd name="adj" fmla="val 16667"/>
            </a:avLst>
          </a:prstGeom>
          <a:gradFill rotWithShape="1">
            <a:gsLst>
              <a:gs pos="0">
                <a:srgbClr val="99CC00">
                  <a:alpha val="54999"/>
                </a:srgbClr>
              </a:gs>
              <a:gs pos="100000">
                <a:schemeClr val="bg1"/>
              </a:gs>
            </a:gsLst>
            <a:lin ang="0" scaled="1"/>
            <a:tileRect/>
          </a:gradFill>
          <a:ln w="9525" cap="flat" cmpd="sng">
            <a:solidFill>
              <a:srgbClr val="33CC33"/>
            </a:solidFill>
            <a:prstDash val="solid"/>
            <a:headEnd type="none" w="med" len="med"/>
            <a:tailEnd type="none" w="med" len="med"/>
          </a:ln>
        </p:spPr>
        <p:txBody>
          <a:bodyPr wrap="none" anchor="ctr" anchorCtr="0"/>
          <a:p>
            <a:pPr algn="l"/>
            <a:r>
              <a:rPr lang="zh-CN" altLang="en-US" sz="2400" dirty="0">
                <a:latin typeface="Arial" panose="020B0604020202020204" pitchFamily="34" charset="0"/>
              </a:rPr>
              <a:t>工序要合理</a:t>
            </a:r>
            <a:endParaRPr lang="zh-CN" altLang="en-US" sz="2400" dirty="0">
              <a:latin typeface="Arial" panose="020B0604020202020204" pitchFamily="34" charset="0"/>
            </a:endParaRPr>
          </a:p>
        </p:txBody>
      </p:sp>
      <p:sp>
        <p:nvSpPr>
          <p:cNvPr id="56325" name="AutoShape 5"/>
          <p:cNvSpPr/>
          <p:nvPr/>
        </p:nvSpPr>
        <p:spPr>
          <a:xfrm>
            <a:off x="488950" y="3573463"/>
            <a:ext cx="8856663" cy="1439862"/>
          </a:xfrm>
          <a:prstGeom prst="roundRect">
            <a:avLst>
              <a:gd name="adj" fmla="val 16667"/>
            </a:avLst>
          </a:prstGeom>
          <a:solidFill>
            <a:srgbClr val="FF99CC">
              <a:alpha val="54901"/>
            </a:srgbClr>
          </a:solidFill>
          <a:ln w="9525" cap="flat" cmpd="sng">
            <a:solidFill>
              <a:srgbClr val="FF00FF"/>
            </a:solidFill>
            <a:prstDash val="solid"/>
            <a:headEnd type="none" w="med" len="med"/>
            <a:tailEnd type="none" w="med" len="med"/>
          </a:ln>
        </p:spPr>
        <p:txBody>
          <a:bodyPr wrap="none" anchor="ctr" anchorCtr="0"/>
          <a:p>
            <a:pPr algn="l"/>
            <a:r>
              <a:rPr lang="zh-CN" altLang="en-US" sz="2400" dirty="0">
                <a:latin typeface="Arial" panose="020B0604020202020204" pitchFamily="34" charset="0"/>
              </a:rPr>
              <a:t>工序之间的</a:t>
            </a:r>
            <a:endParaRPr lang="zh-CN" altLang="en-US" sz="2400" dirty="0">
              <a:latin typeface="Arial" panose="020B0604020202020204" pitchFamily="34" charset="0"/>
            </a:endParaRPr>
          </a:p>
          <a:p>
            <a:pPr algn="l"/>
            <a:r>
              <a:rPr lang="zh-CN" altLang="en-US" sz="2400" dirty="0">
                <a:latin typeface="Arial" panose="020B0604020202020204" pitchFamily="34" charset="0"/>
              </a:rPr>
              <a:t>过渡要顺畅</a:t>
            </a:r>
            <a:endParaRPr lang="zh-CN" altLang="en-US" sz="2400" dirty="0">
              <a:latin typeface="Arial" panose="020B0604020202020204" pitchFamily="34" charset="0"/>
            </a:endParaRPr>
          </a:p>
        </p:txBody>
      </p:sp>
      <p:sp>
        <p:nvSpPr>
          <p:cNvPr id="56326" name="AutoShape 6"/>
          <p:cNvSpPr/>
          <p:nvPr/>
        </p:nvSpPr>
        <p:spPr>
          <a:xfrm>
            <a:off x="488950" y="5229225"/>
            <a:ext cx="8856663" cy="1295400"/>
          </a:xfrm>
          <a:prstGeom prst="roundRect">
            <a:avLst>
              <a:gd name="adj" fmla="val 16667"/>
            </a:avLst>
          </a:prstGeom>
          <a:gradFill rotWithShape="1">
            <a:gsLst>
              <a:gs pos="0">
                <a:srgbClr val="00FFFF">
                  <a:alpha val="54999"/>
                </a:srgbClr>
              </a:gs>
              <a:gs pos="100000">
                <a:schemeClr val="bg1"/>
              </a:gs>
            </a:gsLst>
            <a:lin ang="0" scaled="1"/>
            <a:tileRect/>
          </a:gradFill>
          <a:ln w="9525" cap="flat" cmpd="sng">
            <a:solidFill>
              <a:srgbClr val="00FFFF"/>
            </a:solidFill>
            <a:prstDash val="solid"/>
            <a:headEnd type="none" w="med" len="med"/>
            <a:tailEnd type="none" w="med" len="med"/>
          </a:ln>
        </p:spPr>
        <p:txBody>
          <a:bodyPr wrap="none" anchor="ctr" anchorCtr="0"/>
          <a:p>
            <a:pPr algn="l"/>
            <a:r>
              <a:rPr lang="zh-CN" altLang="en-US" sz="2400" dirty="0">
                <a:latin typeface="Arial" panose="020B0604020202020204" pitchFamily="34" charset="0"/>
              </a:rPr>
              <a:t>发现工序之间的问题，进行改善</a:t>
            </a:r>
            <a:endParaRPr lang="zh-CN" altLang="en-US" sz="2400" dirty="0">
              <a:latin typeface="Arial" panose="020B0604020202020204" pitchFamily="34" charset="0"/>
            </a:endParaRPr>
          </a:p>
        </p:txBody>
      </p:sp>
      <p:sp>
        <p:nvSpPr>
          <p:cNvPr id="56327" name="AutoShape 7"/>
          <p:cNvSpPr/>
          <p:nvPr/>
        </p:nvSpPr>
        <p:spPr>
          <a:xfrm>
            <a:off x="2433638" y="1990725"/>
            <a:ext cx="6745287" cy="1336675"/>
          </a:xfrm>
          <a:prstGeom prst="roundRect">
            <a:avLst>
              <a:gd name="adj" fmla="val 16667"/>
            </a:avLst>
          </a:prstGeom>
          <a:gradFill rotWithShape="1">
            <a:gsLst>
              <a:gs pos="0">
                <a:schemeClr val="accent1"/>
              </a:gs>
              <a:gs pos="100000">
                <a:schemeClr val="bg1"/>
              </a:gs>
            </a:gsLst>
            <a:lin ang="0" scaled="1"/>
            <a:tileRect/>
          </a:gradFill>
          <a:ln w="9525">
            <a:noFill/>
          </a:ln>
        </p:spPr>
        <p:txBody>
          <a:bodyPr tIns="0" bIns="0">
            <a:spAutoFit/>
          </a:bodyPr>
          <a:p>
            <a:pPr lvl="1" algn="l" eaLnBrk="1" hangingPunct="1">
              <a:lnSpc>
                <a:spcPct val="110000"/>
              </a:lnSpc>
            </a:pPr>
            <a:r>
              <a:rPr lang="zh-CN" altLang="en-US" sz="2400" dirty="0">
                <a:latin typeface="Arial" panose="020B0604020202020204" pitchFamily="34" charset="0"/>
              </a:rPr>
              <a:t>维修工序的安排要考虑技工、工位、设备、工具、交车时间等因素</a:t>
            </a:r>
            <a:endParaRPr lang="zh-CN" altLang="en-US" sz="2400" dirty="0">
              <a:latin typeface="Arial" panose="020B0604020202020204" pitchFamily="34" charset="0"/>
            </a:endParaRPr>
          </a:p>
          <a:p>
            <a:pPr lvl="1" algn="l" eaLnBrk="1" hangingPunct="1">
              <a:lnSpc>
                <a:spcPct val="110000"/>
              </a:lnSpc>
            </a:pPr>
            <a:r>
              <a:rPr lang="zh-CN" altLang="en-US" sz="2400" dirty="0">
                <a:latin typeface="Arial" panose="020B0604020202020204" pitchFamily="34" charset="0"/>
              </a:rPr>
              <a:t>清洁－机电－钣金－喷漆－清洁</a:t>
            </a:r>
            <a:endParaRPr lang="zh-CN" altLang="en-US" sz="2400" dirty="0">
              <a:latin typeface="Arial" panose="020B0604020202020204" pitchFamily="34" charset="0"/>
            </a:endParaRPr>
          </a:p>
        </p:txBody>
      </p:sp>
      <p:sp>
        <p:nvSpPr>
          <p:cNvPr id="56328" name="AutoShape 8"/>
          <p:cNvSpPr/>
          <p:nvPr/>
        </p:nvSpPr>
        <p:spPr>
          <a:xfrm>
            <a:off x="2432050" y="3644900"/>
            <a:ext cx="6769100" cy="1296988"/>
          </a:xfrm>
          <a:prstGeom prst="roundRect">
            <a:avLst>
              <a:gd name="adj" fmla="val 16667"/>
            </a:avLst>
          </a:prstGeom>
          <a:gradFill rotWithShape="1">
            <a:gsLst>
              <a:gs pos="0">
                <a:schemeClr val="accent1"/>
              </a:gs>
              <a:gs pos="100000">
                <a:schemeClr val="bg1"/>
              </a:gs>
            </a:gsLst>
            <a:lin ang="0" scaled="1"/>
            <a:tileRect/>
          </a:gradFill>
          <a:ln w="9525">
            <a:noFill/>
          </a:ln>
        </p:spPr>
        <p:txBody>
          <a:bodyPr tIns="0" bIns="0" anchor="ctr" anchorCtr="0"/>
          <a:p>
            <a:pPr algn="l">
              <a:lnSpc>
                <a:spcPct val="110000"/>
              </a:lnSpc>
            </a:pPr>
            <a:r>
              <a:rPr lang="zh-CN" altLang="en-US" sz="2400" dirty="0">
                <a:latin typeface="Arial" panose="020B0604020202020204" pitchFamily="34" charset="0"/>
              </a:rPr>
              <a:t>无论是流程还是车辆的位移都要顺畅</a:t>
            </a:r>
            <a:endParaRPr lang="zh-CN" altLang="en-US" sz="2400" dirty="0">
              <a:latin typeface="Arial" panose="020B0604020202020204" pitchFamily="34" charset="0"/>
            </a:endParaRPr>
          </a:p>
        </p:txBody>
      </p:sp>
      <p:pic>
        <p:nvPicPr>
          <p:cNvPr id="66569" name="Picture 9" descr="MCj04125900000[1]"/>
          <p:cNvPicPr>
            <a:picLocks noChangeAspect="1"/>
          </p:cNvPicPr>
          <p:nvPr/>
        </p:nvPicPr>
        <p:blipFill>
          <a:blip r:embed="rId2"/>
          <a:stretch>
            <a:fillRect/>
          </a:stretch>
        </p:blipFill>
        <p:spPr>
          <a:xfrm>
            <a:off x="6681788" y="5240338"/>
            <a:ext cx="2109787" cy="16176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randombar(horizontal)">
                                      <p:cBhvr>
                                        <p:cTn id="7" dur="500"/>
                                        <p:tgtEl>
                                          <p:spTgt spid="563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randombar(horizontal)">
                                      <p:cBhvr>
                                        <p:cTn id="10" dur="500"/>
                                        <p:tgtEl>
                                          <p:spTgt spid="563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6326"/>
                                        </p:tgtEl>
                                        <p:attrNameLst>
                                          <p:attrName>style.visibility</p:attrName>
                                        </p:attrNameLst>
                                      </p:cBhvr>
                                      <p:to>
                                        <p:strVal val="visible"/>
                                      </p:to>
                                    </p:set>
                                    <p:animEffect transition="in" filter="randombar(horizontal)">
                                      <p:cBhvr>
                                        <p:cTn id="13" dur="500"/>
                                        <p:tgtEl>
                                          <p:spTgt spid="563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6327"/>
                                        </p:tgtEl>
                                        <p:attrNameLst>
                                          <p:attrName>style.visibility</p:attrName>
                                        </p:attrNameLst>
                                      </p:cBhvr>
                                      <p:to>
                                        <p:strVal val="visible"/>
                                      </p:to>
                                    </p:set>
                                    <p:animEffect transition="in" filter="wheel(4)">
                                      <p:cBhvr>
                                        <p:cTn id="18" dur="500"/>
                                        <p:tgtEl>
                                          <p:spTgt spid="56327"/>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56328"/>
                                        </p:tgtEl>
                                        <p:attrNameLst>
                                          <p:attrName>style.visibility</p:attrName>
                                        </p:attrNameLst>
                                      </p:cBhvr>
                                      <p:to>
                                        <p:strVal val="visible"/>
                                      </p:to>
                                    </p:set>
                                    <p:animEffect transition="in" filter="wheel(4)">
                                      <p:cBhvr>
                                        <p:cTn id="21"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1266" name="Picture 2" descr="Raytheon_Plane3">
            <a:hlinkClick r:id="rId2" action="ppaction://hlinkpres?slideindex=1&amp;slidetitle="/>
          </p:cNvPr>
          <p:cNvPicPr>
            <a:picLocks noChangeAspect="1"/>
          </p:cNvPicPr>
          <p:nvPr/>
        </p:nvPicPr>
        <p:blipFill>
          <a:blip r:embed="rId3">
            <a:lum bright="12000" contrast="-17999"/>
          </a:blip>
          <a:stretch>
            <a:fillRect/>
          </a:stretch>
        </p:blipFill>
        <p:spPr>
          <a:xfrm>
            <a:off x="7024688" y="908050"/>
            <a:ext cx="2881312" cy="1439863"/>
          </a:xfrm>
          <a:prstGeom prst="rect">
            <a:avLst/>
          </a:prstGeom>
          <a:noFill/>
          <a:ln w="9525">
            <a:noFill/>
          </a:ln>
        </p:spPr>
      </p:pic>
      <p:grpSp>
        <p:nvGrpSpPr>
          <p:cNvPr id="2" name="Group 3"/>
          <p:cNvGrpSpPr/>
          <p:nvPr/>
        </p:nvGrpSpPr>
        <p:grpSpPr>
          <a:xfrm>
            <a:off x="3151188" y="1844675"/>
            <a:ext cx="4464050" cy="4164013"/>
            <a:chOff x="0" y="0"/>
            <a:chExt cx="7030" cy="6558"/>
          </a:xfrm>
        </p:grpSpPr>
        <p:sp>
          <p:nvSpPr>
            <p:cNvPr id="22539" name="Oval 4"/>
            <p:cNvSpPr/>
            <p:nvPr/>
          </p:nvSpPr>
          <p:spPr>
            <a:xfrm>
              <a:off x="0" y="5728"/>
              <a:ext cx="3090" cy="8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zh-CN" altLang="en-US" sz="1200" dirty="0">
                  <a:latin typeface="Arial" panose="020B0604020202020204" pitchFamily="34" charset="0"/>
                </a:rPr>
                <a:t>专业的品牌与店面</a:t>
              </a:r>
              <a:endParaRPr lang="zh-CN" altLang="en-US" sz="1200" dirty="0">
                <a:latin typeface="Arial" panose="020B0604020202020204" pitchFamily="34" charset="0"/>
              </a:endParaRPr>
            </a:p>
          </p:txBody>
        </p:sp>
        <p:sp>
          <p:nvSpPr>
            <p:cNvPr id="22540" name="Oval 5"/>
            <p:cNvSpPr/>
            <p:nvPr/>
          </p:nvSpPr>
          <p:spPr>
            <a:xfrm>
              <a:off x="3770" y="5756"/>
              <a:ext cx="3260" cy="74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zh-CN" altLang="en-US" sz="1200" dirty="0">
                  <a:latin typeface="Arial" panose="020B0604020202020204" pitchFamily="34" charset="0"/>
                </a:rPr>
                <a:t>专业的技术与服务</a:t>
              </a:r>
              <a:endParaRPr lang="zh-CN" altLang="en-US" sz="1200" dirty="0">
                <a:latin typeface="Arial" panose="020B0604020202020204" pitchFamily="34" charset="0"/>
              </a:endParaRPr>
            </a:p>
          </p:txBody>
        </p:sp>
        <p:sp>
          <p:nvSpPr>
            <p:cNvPr id="22541" name="Oval 6"/>
            <p:cNvSpPr/>
            <p:nvPr/>
          </p:nvSpPr>
          <p:spPr>
            <a:xfrm>
              <a:off x="2203" y="5121"/>
              <a:ext cx="2868" cy="844"/>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zh-CN" altLang="en-US" sz="1200" dirty="0">
                  <a:latin typeface="Arial" panose="020B0604020202020204" pitchFamily="34" charset="0"/>
                </a:rPr>
                <a:t>专业的流程</a:t>
              </a:r>
              <a:endParaRPr lang="zh-CN" altLang="en-US" sz="1200" dirty="0">
                <a:latin typeface="Arial" panose="020B0604020202020204" pitchFamily="34" charset="0"/>
              </a:endParaRPr>
            </a:p>
          </p:txBody>
        </p:sp>
        <p:sp>
          <p:nvSpPr>
            <p:cNvPr id="22542" name="Oval 7"/>
            <p:cNvSpPr/>
            <p:nvPr/>
          </p:nvSpPr>
          <p:spPr>
            <a:xfrm>
              <a:off x="2203" y="3321"/>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3" name="Oval 8"/>
            <p:cNvSpPr/>
            <p:nvPr/>
          </p:nvSpPr>
          <p:spPr>
            <a:xfrm>
              <a:off x="1684" y="3956"/>
              <a:ext cx="650"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4" name="Oval 9"/>
            <p:cNvSpPr/>
            <p:nvPr/>
          </p:nvSpPr>
          <p:spPr>
            <a:xfrm>
              <a:off x="2593" y="3956"/>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5" name="Oval 10"/>
            <p:cNvSpPr/>
            <p:nvPr/>
          </p:nvSpPr>
          <p:spPr>
            <a:xfrm>
              <a:off x="3639" y="3956"/>
              <a:ext cx="650"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6" name="Oval 11"/>
            <p:cNvSpPr/>
            <p:nvPr/>
          </p:nvSpPr>
          <p:spPr>
            <a:xfrm>
              <a:off x="4681" y="3956"/>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7" name="Oval 12"/>
            <p:cNvSpPr/>
            <p:nvPr/>
          </p:nvSpPr>
          <p:spPr>
            <a:xfrm>
              <a:off x="3116" y="3321"/>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8" name="Oval 13"/>
            <p:cNvSpPr/>
            <p:nvPr/>
          </p:nvSpPr>
          <p:spPr>
            <a:xfrm>
              <a:off x="4158" y="3321"/>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49" name="Oval 14"/>
            <p:cNvSpPr/>
            <p:nvPr/>
          </p:nvSpPr>
          <p:spPr>
            <a:xfrm>
              <a:off x="2593" y="2791"/>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50" name="Oval 15"/>
            <p:cNvSpPr/>
            <p:nvPr/>
          </p:nvSpPr>
          <p:spPr>
            <a:xfrm>
              <a:off x="3639" y="2791"/>
              <a:ext cx="650"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51" name="Oval 16"/>
            <p:cNvSpPr/>
            <p:nvPr/>
          </p:nvSpPr>
          <p:spPr>
            <a:xfrm>
              <a:off x="3246" y="2261"/>
              <a:ext cx="652" cy="53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r>
                <a:rPr lang="en-US" altLang="zh-CN" sz="1200" dirty="0">
                  <a:latin typeface="Arial" panose="020B0604020202020204" pitchFamily="34" charset="0"/>
                </a:rPr>
                <a:t>MOT</a:t>
              </a:r>
              <a:endParaRPr lang="en-US" altLang="zh-CN" sz="1200" dirty="0">
                <a:latin typeface="Arial" panose="020B0604020202020204" pitchFamily="34" charset="0"/>
              </a:endParaRPr>
            </a:p>
          </p:txBody>
        </p:sp>
        <p:sp>
          <p:nvSpPr>
            <p:cNvPr id="22552" name="Rectangle 17"/>
            <p:cNvSpPr/>
            <p:nvPr/>
          </p:nvSpPr>
          <p:spPr>
            <a:xfrm>
              <a:off x="1684" y="1733"/>
              <a:ext cx="3780" cy="526"/>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r>
                <a:rPr lang="zh-CN" altLang="en-US" sz="1200" dirty="0">
                  <a:latin typeface="Arial" panose="020B0604020202020204" pitchFamily="34" charset="0"/>
                </a:rPr>
                <a:t>客户信赖</a:t>
              </a:r>
              <a:endParaRPr lang="zh-CN" altLang="en-US" sz="1200" dirty="0">
                <a:latin typeface="Arial" panose="020B0604020202020204" pitchFamily="34" charset="0"/>
              </a:endParaRPr>
            </a:p>
          </p:txBody>
        </p:sp>
        <p:sp>
          <p:nvSpPr>
            <p:cNvPr id="22553" name="Rectangle 18"/>
            <p:cNvSpPr/>
            <p:nvPr/>
          </p:nvSpPr>
          <p:spPr>
            <a:xfrm>
              <a:off x="2463" y="568"/>
              <a:ext cx="2218" cy="53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r>
                <a:rPr lang="zh-CN" altLang="en-US" sz="1200" dirty="0">
                  <a:latin typeface="Arial" panose="020B0604020202020204" pitchFamily="34" charset="0"/>
                </a:rPr>
                <a:t>客户满意</a:t>
              </a:r>
              <a:endParaRPr lang="zh-CN" altLang="en-US" sz="1200" dirty="0">
                <a:latin typeface="Arial" panose="020B0604020202020204" pitchFamily="34" charset="0"/>
              </a:endParaRPr>
            </a:p>
          </p:txBody>
        </p:sp>
        <p:sp>
          <p:nvSpPr>
            <p:cNvPr id="22554" name="AutoShape 19"/>
            <p:cNvSpPr/>
            <p:nvPr/>
          </p:nvSpPr>
          <p:spPr>
            <a:xfrm>
              <a:off x="3116" y="4590"/>
              <a:ext cx="912" cy="422"/>
            </a:xfrm>
            <a:prstGeom prst="upArrow">
              <a:avLst>
                <a:gd name="adj1" fmla="val 50000"/>
                <a:gd name="adj2" fmla="val 25000"/>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55" name="AutoShape 20"/>
            <p:cNvSpPr/>
            <p:nvPr/>
          </p:nvSpPr>
          <p:spPr>
            <a:xfrm>
              <a:off x="2333" y="2261"/>
              <a:ext cx="522" cy="424"/>
            </a:xfrm>
            <a:prstGeom prst="upArrow">
              <a:avLst>
                <a:gd name="adj1" fmla="val 50000"/>
                <a:gd name="adj2" fmla="val 25000"/>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56" name="AutoShape 21"/>
            <p:cNvSpPr/>
            <p:nvPr/>
          </p:nvSpPr>
          <p:spPr>
            <a:xfrm>
              <a:off x="4158" y="2261"/>
              <a:ext cx="522" cy="424"/>
            </a:xfrm>
            <a:prstGeom prst="upArrow">
              <a:avLst>
                <a:gd name="adj1" fmla="val 50000"/>
                <a:gd name="adj2" fmla="val 25000"/>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57" name="AutoShape 22"/>
            <p:cNvSpPr/>
            <p:nvPr/>
          </p:nvSpPr>
          <p:spPr>
            <a:xfrm>
              <a:off x="3116" y="1202"/>
              <a:ext cx="782" cy="422"/>
            </a:xfrm>
            <a:prstGeom prst="upArrow">
              <a:avLst>
                <a:gd name="adj1" fmla="val 50000"/>
                <a:gd name="adj2" fmla="val 25000"/>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58" name="AutoShape 23"/>
            <p:cNvSpPr/>
            <p:nvPr/>
          </p:nvSpPr>
          <p:spPr>
            <a:xfrm>
              <a:off x="3064" y="0"/>
              <a:ext cx="782" cy="422"/>
            </a:xfrm>
            <a:prstGeom prst="upArrow">
              <a:avLst>
                <a:gd name="adj1" fmla="val 50000"/>
                <a:gd name="adj2" fmla="val 25000"/>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grpSp>
      <p:sp>
        <p:nvSpPr>
          <p:cNvPr id="11288" name="Rectangle 24"/>
          <p:cNvSpPr/>
          <p:nvPr/>
        </p:nvSpPr>
        <p:spPr>
          <a:xfrm>
            <a:off x="4737100" y="1270000"/>
            <a:ext cx="1368425" cy="479425"/>
          </a:xfrm>
          <a:prstGeom prst="rect">
            <a:avLst/>
          </a:prstGeom>
          <a:solidFill>
            <a:srgbClr val="3333CC"/>
          </a:solidFill>
          <a:ln w="9525" cap="flat" cmpd="sng">
            <a:solidFill>
              <a:schemeClr val="tx1"/>
            </a:solidFill>
            <a:prstDash val="solid"/>
            <a:miter/>
            <a:headEnd type="none" w="med" len="med"/>
            <a:tailEnd type="none" w="med" len="med"/>
          </a:ln>
        </p:spPr>
        <p:txBody>
          <a:bodyPr wrap="none" anchor="ctr" anchorCtr="0"/>
          <a:p>
            <a:r>
              <a:rPr lang="zh-CN" altLang="en-US" sz="2000" b="1" dirty="0">
                <a:solidFill>
                  <a:schemeClr val="bg1"/>
                </a:solidFill>
                <a:latin typeface="Arial" panose="020B0604020202020204" pitchFamily="34" charset="0"/>
              </a:rPr>
              <a:t>客户忠诚</a:t>
            </a:r>
            <a:endParaRPr lang="zh-CN" altLang="en-US" sz="2000" b="1" dirty="0">
              <a:solidFill>
                <a:schemeClr val="bg1"/>
              </a:solidFill>
              <a:latin typeface="Arial" panose="020B0604020202020204" pitchFamily="34" charset="0"/>
            </a:endParaRPr>
          </a:p>
        </p:txBody>
      </p:sp>
      <p:grpSp>
        <p:nvGrpSpPr>
          <p:cNvPr id="3" name="Group 25"/>
          <p:cNvGrpSpPr/>
          <p:nvPr/>
        </p:nvGrpSpPr>
        <p:grpSpPr>
          <a:xfrm>
            <a:off x="584200" y="1846263"/>
            <a:ext cx="2806700" cy="3743325"/>
            <a:chOff x="0" y="0"/>
            <a:chExt cx="4422" cy="5894"/>
          </a:xfrm>
        </p:grpSpPr>
        <p:sp>
          <p:nvSpPr>
            <p:cNvPr id="22535" name="Rectangle 26"/>
            <p:cNvSpPr/>
            <p:nvPr/>
          </p:nvSpPr>
          <p:spPr>
            <a:xfrm>
              <a:off x="0" y="0"/>
              <a:ext cx="4422" cy="5894"/>
            </a:xfrm>
            <a:prstGeom prst="rect">
              <a:avLst/>
            </a:prstGeom>
            <a:noFill/>
            <a:ln w="9525">
              <a:noFill/>
            </a:ln>
          </p:spPr>
          <p:txBody>
            <a:bodyPr anchor="ctr" anchorCtr="0"/>
            <a:p>
              <a:r>
                <a:rPr lang="zh-CN" altLang="en-US" dirty="0">
                  <a:solidFill>
                    <a:srgbClr val="3333CC"/>
                  </a:solidFill>
                  <a:latin typeface="黑体" panose="02010609060101010101" pitchFamily="49" charset="-122"/>
                </a:rPr>
                <a:t>小小决定</a:t>
              </a:r>
              <a:br>
                <a:rPr lang="zh-CN" altLang="en-US" dirty="0">
                  <a:solidFill>
                    <a:srgbClr val="3333CC"/>
                  </a:solidFill>
                  <a:latin typeface="黑体" panose="02010609060101010101" pitchFamily="49" charset="-122"/>
                </a:rPr>
              </a:br>
              <a:br>
                <a:rPr lang="zh-CN" altLang="en-US" dirty="0">
                  <a:solidFill>
                    <a:srgbClr val="3333CC"/>
                  </a:solidFill>
                  <a:latin typeface="黑体" panose="02010609060101010101" pitchFamily="49" charset="-122"/>
                </a:rPr>
              </a:br>
              <a:r>
                <a:rPr lang="zh-CN" altLang="en-US" dirty="0">
                  <a:solidFill>
                    <a:srgbClr val="3333CC"/>
                  </a:solidFill>
                  <a:latin typeface="黑体" panose="02010609060101010101" pitchFamily="49" charset="-122"/>
                </a:rPr>
                <a:t>小小评价</a:t>
              </a:r>
              <a:br>
                <a:rPr lang="zh-CN" altLang="en-US" dirty="0">
                  <a:solidFill>
                    <a:srgbClr val="3333CC"/>
                  </a:solidFill>
                  <a:latin typeface="黑体" panose="02010609060101010101" pitchFamily="49" charset="-122"/>
                </a:rPr>
              </a:br>
              <a:br>
                <a:rPr lang="zh-CN" altLang="en-US" dirty="0">
                  <a:solidFill>
                    <a:srgbClr val="3333CC"/>
                  </a:solidFill>
                  <a:latin typeface="黑体" panose="02010609060101010101" pitchFamily="49" charset="-122"/>
                </a:rPr>
              </a:br>
              <a:r>
                <a:rPr lang="zh-CN" altLang="en-US" dirty="0">
                  <a:solidFill>
                    <a:srgbClr val="3333CC"/>
                  </a:solidFill>
                  <a:latin typeface="黑体" panose="02010609060101010101" pitchFamily="49" charset="-122"/>
                </a:rPr>
                <a:t>小小印象</a:t>
              </a:r>
              <a:br>
                <a:rPr lang="zh-CN" altLang="en-US" dirty="0">
                  <a:solidFill>
                    <a:srgbClr val="3333CC"/>
                  </a:solidFill>
                  <a:latin typeface="黑体" panose="02010609060101010101" pitchFamily="49" charset="-122"/>
                </a:rPr>
              </a:br>
              <a:br>
                <a:rPr lang="zh-CN" altLang="en-US" dirty="0">
                  <a:solidFill>
                    <a:srgbClr val="3333CC"/>
                  </a:solidFill>
                  <a:latin typeface="黑体" panose="02010609060101010101" pitchFamily="49" charset="-122"/>
                </a:rPr>
              </a:br>
              <a:r>
                <a:rPr lang="zh-CN" altLang="en-US" dirty="0">
                  <a:solidFill>
                    <a:srgbClr val="3333CC"/>
                  </a:solidFill>
                  <a:latin typeface="黑体" panose="02010609060101010101" pitchFamily="49" charset="-122"/>
                </a:rPr>
                <a:t>小小时刻      </a:t>
              </a:r>
              <a:endParaRPr lang="zh-CN" altLang="en-US" dirty="0">
                <a:solidFill>
                  <a:srgbClr val="3333CC"/>
                </a:solidFill>
                <a:latin typeface="黑体" panose="02010609060101010101" pitchFamily="49" charset="-122"/>
              </a:endParaRPr>
            </a:p>
          </p:txBody>
        </p:sp>
        <p:sp>
          <p:nvSpPr>
            <p:cNvPr id="22536" name="AutoShape 27"/>
            <p:cNvSpPr/>
            <p:nvPr/>
          </p:nvSpPr>
          <p:spPr>
            <a:xfrm>
              <a:off x="1664" y="4306"/>
              <a:ext cx="790" cy="792"/>
            </a:xfrm>
            <a:prstGeom prst="upArrow">
              <a:avLst>
                <a:gd name="adj1" fmla="val 50000"/>
                <a:gd name="adj2" fmla="val 25063"/>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37" name="AutoShape 28"/>
            <p:cNvSpPr/>
            <p:nvPr/>
          </p:nvSpPr>
          <p:spPr>
            <a:xfrm>
              <a:off x="1664" y="903"/>
              <a:ext cx="790" cy="792"/>
            </a:xfrm>
            <a:prstGeom prst="upArrow">
              <a:avLst>
                <a:gd name="adj1" fmla="val 50000"/>
                <a:gd name="adj2" fmla="val 25063"/>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sp>
          <p:nvSpPr>
            <p:cNvPr id="22538" name="AutoShape 29"/>
            <p:cNvSpPr/>
            <p:nvPr/>
          </p:nvSpPr>
          <p:spPr>
            <a:xfrm>
              <a:off x="1664" y="2718"/>
              <a:ext cx="790" cy="792"/>
            </a:xfrm>
            <a:prstGeom prst="upArrow">
              <a:avLst>
                <a:gd name="adj1" fmla="val 50000"/>
                <a:gd name="adj2" fmla="val 25063"/>
              </a:avLst>
            </a:prstGeom>
            <a:solidFill>
              <a:srgbClr val="FFFF00"/>
            </a:solidFill>
            <a:ln w="9525" cap="flat" cmpd="sng">
              <a:solidFill>
                <a:schemeClr val="tx1"/>
              </a:solidFill>
              <a:prstDash val="solid"/>
              <a:miter/>
              <a:headEnd type="none" w="med" len="med"/>
              <a:tailEnd type="none" w="med" len="med"/>
            </a:ln>
          </p:spPr>
          <p:txBody>
            <a:bodyPr vert="eaVert" wrap="none" anchor="ctr" anchorCtr="0"/>
            <a:p>
              <a:endParaRPr lang="zh-CN" altLang="en-US" sz="1800" dirty="0">
                <a:latin typeface="Arial" panose="020B0604020202020204" pitchFamily="34" charset="0"/>
              </a:endParaRPr>
            </a:p>
          </p:txBody>
        </p:sp>
      </p:grpSp>
      <p:sp>
        <p:nvSpPr>
          <p:cNvPr id="11294" name="AutoShape 30"/>
          <p:cNvSpPr>
            <a:spLocks noChangeArrowheads="1"/>
          </p:cNvSpPr>
          <p:nvPr/>
        </p:nvSpPr>
        <p:spPr bwMode="auto">
          <a:xfrm>
            <a:off x="0" y="836613"/>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MOT</a:t>
            </a:r>
            <a:endParaRPr kumimoji="0" lang="en-US" altLang="zh-CN"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88"/>
                                        </p:tgtEl>
                                        <p:attrNameLst>
                                          <p:attrName>style.visibility</p:attrName>
                                        </p:attrNameLst>
                                      </p:cBhvr>
                                      <p:to>
                                        <p:strVal val="visible"/>
                                      </p:to>
                                    </p:set>
                                    <p:anim calcmode="lin" valueType="num">
                                      <p:cBhvr additive="base">
                                        <p:cTn id="24" dur="500" fill="hold"/>
                                        <p:tgtEl>
                                          <p:spTgt spid="11288"/>
                                        </p:tgtEl>
                                        <p:attrNameLst>
                                          <p:attrName>ppt_x</p:attrName>
                                        </p:attrNameLst>
                                      </p:cBhvr>
                                      <p:tavLst>
                                        <p:tav tm="0">
                                          <p:val>
                                            <p:strVal val="#ppt_x"/>
                                          </p:val>
                                        </p:tav>
                                        <p:tav tm="100000">
                                          <p:val>
                                            <p:strVal val="#ppt_x"/>
                                          </p:val>
                                        </p:tav>
                                      </p:tavLst>
                                    </p:anim>
                                    <p:anim calcmode="lin" valueType="num">
                                      <p:cBhvr additive="base">
                                        <p:cTn id="25" dur="500" fill="hold"/>
                                        <p:tgtEl>
                                          <p:spTgt spid="11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7586" name="Rectangle 2"/>
          <p:cNvSpPr/>
          <p:nvPr>
            <p:ph type="title"/>
          </p:nvPr>
        </p:nvSpPr>
        <p:spPr>
          <a:xfrm>
            <a:off x="2576513" y="1268413"/>
            <a:ext cx="6924675" cy="863600"/>
          </a:xfrm>
          <a:noFill/>
          <a:ln>
            <a:noFill/>
          </a:ln>
        </p:spPr>
        <p:txBody>
          <a:bodyPr/>
          <a:p>
            <a:pPr algn="r" eaLnBrk="1" hangingPunct="1"/>
            <a:r>
              <a:rPr lang="zh-CN" altLang="en-US" sz="4000" dirty="0"/>
              <a:t>工序控制</a:t>
            </a:r>
            <a:endParaRPr lang="zh-CN" altLang="en-US" sz="4000" dirty="0"/>
          </a:p>
        </p:txBody>
      </p:sp>
      <p:sp>
        <p:nvSpPr>
          <p:cNvPr id="67587" name="Rectangle 3"/>
          <p:cNvSpPr/>
          <p:nvPr>
            <p:ph type="body" sz="half" idx="1"/>
          </p:nvPr>
        </p:nvSpPr>
        <p:spPr>
          <a:xfrm>
            <a:off x="273050" y="2420938"/>
            <a:ext cx="9632950" cy="3024187"/>
          </a:xfrm>
          <a:noFill/>
          <a:ln>
            <a:noFill/>
          </a:ln>
        </p:spPr>
        <p:txBody>
          <a:bodyPr/>
          <a:p>
            <a:pPr marL="0" indent="0" eaLnBrk="1" hangingPunct="1">
              <a:buClrTx/>
              <a:buSzTx/>
              <a:buFontTx/>
              <a:buNone/>
            </a:pPr>
            <a:r>
              <a:rPr lang="zh-CN" altLang="en-US" sz="3600" b="0" dirty="0">
                <a:latin typeface="黑体" panose="02010609060101010101" pitchFamily="49" charset="-122"/>
              </a:rPr>
              <a:t>案例：客户李的车辆需要喷漆前保险杠，同时又要更换前避振器和加注冷媒，当时喷漆组、冷电 </a:t>
            </a:r>
            <a:r>
              <a:rPr lang="en-US" altLang="zh-CN" sz="3600" b="0" dirty="0">
                <a:latin typeface="黑体" panose="02010609060101010101" pitchFamily="49" charset="-122"/>
              </a:rPr>
              <a:t>2 </a:t>
            </a:r>
            <a:r>
              <a:rPr lang="zh-CN" altLang="en-US" sz="3600" b="0" dirty="0">
                <a:latin typeface="黑体" panose="02010609060101010101" pitchFamily="49" charset="-122"/>
              </a:rPr>
              <a:t>组与机修 </a:t>
            </a:r>
            <a:r>
              <a:rPr lang="en-US" altLang="zh-CN" sz="3600" b="0" dirty="0">
                <a:latin typeface="黑体" panose="02010609060101010101" pitchFamily="49" charset="-122"/>
              </a:rPr>
              <a:t>3 </a:t>
            </a:r>
            <a:r>
              <a:rPr lang="zh-CN" altLang="en-US" sz="3600" b="0" dirty="0">
                <a:latin typeface="黑体" panose="02010609060101010101" pitchFamily="49" charset="-122"/>
              </a:rPr>
              <a:t>组都未被派工，但没有举升工位。</a:t>
            </a:r>
            <a:endParaRPr lang="zh-CN" altLang="en-US" sz="3600" b="0" dirty="0">
              <a:latin typeface="黑体" panose="02010609060101010101" pitchFamily="49" charset="-122"/>
            </a:endParaRPr>
          </a:p>
          <a:p>
            <a:pPr marL="0" indent="0" eaLnBrk="1" hangingPunct="1">
              <a:buClrTx/>
              <a:buSzTx/>
              <a:buFontTx/>
              <a:buNone/>
            </a:pPr>
            <a:r>
              <a:rPr lang="zh-CN" altLang="en-US" sz="3600" b="0" dirty="0">
                <a:solidFill>
                  <a:srgbClr val="FF0000"/>
                </a:solidFill>
                <a:latin typeface="黑体" panose="02010609060101010101" pitchFamily="49" charset="-122"/>
              </a:rPr>
              <a:t>问：你如何安排工序？</a:t>
            </a:r>
            <a:endParaRPr lang="zh-CN" altLang="en-US" sz="3600" b="0" dirty="0">
              <a:latin typeface="黑体" panose="02010609060101010101" pitchFamily="49" charset="-122"/>
            </a:endParaRPr>
          </a:p>
        </p:txBody>
      </p:sp>
      <p:pic>
        <p:nvPicPr>
          <p:cNvPr id="67588" name="Picture 4" descr="tn01332_[1]"/>
          <p:cNvPicPr>
            <a:picLocks noChangeAspect="1"/>
          </p:cNvPicPr>
          <p:nvPr/>
        </p:nvPicPr>
        <p:blipFill>
          <a:blip r:embed="rId2">
            <a:lum bright="-54001" contrast="100000"/>
          </a:blip>
          <a:stretch>
            <a:fillRect/>
          </a:stretch>
        </p:blipFill>
        <p:spPr>
          <a:xfrm>
            <a:off x="7292975" y="5084763"/>
            <a:ext cx="1733550" cy="1125537"/>
          </a:xfrm>
          <a:prstGeom prst="rect">
            <a:avLst/>
          </a:prstGeom>
          <a:noFill/>
          <a:ln w="9525">
            <a:noFill/>
          </a:ln>
        </p:spPr>
      </p:pic>
      <p:sp>
        <p:nvSpPr>
          <p:cNvPr id="57349"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8610" name="Rectangle 2"/>
          <p:cNvSpPr/>
          <p:nvPr>
            <p:ph type="title"/>
          </p:nvPr>
        </p:nvSpPr>
        <p:spPr>
          <a:xfrm>
            <a:off x="344488" y="1196975"/>
            <a:ext cx="8915400" cy="792163"/>
          </a:xfrm>
          <a:noFill/>
          <a:ln>
            <a:noFill/>
          </a:ln>
        </p:spPr>
        <p:txBody>
          <a:bodyPr/>
          <a:p>
            <a:pPr algn="r" eaLnBrk="1" hangingPunct="1"/>
            <a:r>
              <a:rPr lang="zh-CN" altLang="en-US" sz="3600" dirty="0"/>
              <a:t>有效沟通</a:t>
            </a:r>
            <a:endParaRPr lang="zh-CN" altLang="en-US" sz="3600" dirty="0"/>
          </a:p>
        </p:txBody>
      </p:sp>
      <p:pic>
        <p:nvPicPr>
          <p:cNvPr id="68611" name="Picture 3" descr="CD002-SL0259"/>
          <p:cNvPicPr>
            <a:picLocks noChangeAspect="1"/>
          </p:cNvPicPr>
          <p:nvPr/>
        </p:nvPicPr>
        <p:blipFill>
          <a:blip r:embed="rId2"/>
          <a:stretch>
            <a:fillRect/>
          </a:stretch>
        </p:blipFill>
        <p:spPr>
          <a:xfrm>
            <a:off x="7137400" y="5013325"/>
            <a:ext cx="1485900" cy="1047750"/>
          </a:xfrm>
          <a:prstGeom prst="rect">
            <a:avLst/>
          </a:prstGeom>
          <a:noFill/>
          <a:ln w="9525">
            <a:noFill/>
          </a:ln>
        </p:spPr>
      </p:pic>
      <p:sp>
        <p:nvSpPr>
          <p:cNvPr id="58372"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8373" name="AutoShape 5"/>
          <p:cNvSpPr/>
          <p:nvPr/>
        </p:nvSpPr>
        <p:spPr>
          <a:xfrm>
            <a:off x="2065338" y="3438525"/>
            <a:ext cx="3100387" cy="1481138"/>
          </a:xfrm>
          <a:prstGeom prst="irregularSeal1">
            <a:avLst/>
          </a:prstGeom>
          <a:noFill/>
          <a:ln w="9525" cap="flat" cmpd="sng">
            <a:solidFill>
              <a:srgbClr val="D68F00"/>
            </a:solidFill>
            <a:prstDash val="solid"/>
            <a:miter/>
            <a:headEnd type="none" w="med" len="med"/>
            <a:tailEnd type="none" w="med" len="med"/>
          </a:ln>
          <a:effectLst>
            <a:prstShdw prst="shdw17" dist="17961" dir="2699999">
              <a:srgbClr val="805600"/>
            </a:prstShdw>
          </a:effectLst>
        </p:spPr>
        <p:txBody>
          <a:bodyPr wrap="none">
            <a:spAutoFit/>
          </a:bodyPr>
          <a:p>
            <a:pPr algn="l"/>
            <a:r>
              <a:rPr lang="zh-CN" altLang="en-US" sz="3200" b="1" dirty="0">
                <a:solidFill>
                  <a:schemeClr val="bg2"/>
                </a:solidFill>
                <a:latin typeface="Arial" panose="020B0604020202020204" pitchFamily="34" charset="0"/>
                <a:ea typeface="楷体_GB2312" pitchFamily="49" charset="-122"/>
              </a:rPr>
              <a:t>内部沟通</a:t>
            </a:r>
            <a:endParaRPr lang="zh-CN" altLang="en-US" sz="3200" b="1" dirty="0">
              <a:solidFill>
                <a:schemeClr val="bg2"/>
              </a:solidFill>
              <a:latin typeface="Arial" panose="020B0604020202020204" pitchFamily="34" charset="0"/>
              <a:ea typeface="楷体_GB2312" pitchFamily="49" charset="-122"/>
            </a:endParaRPr>
          </a:p>
        </p:txBody>
      </p:sp>
      <p:grpSp>
        <p:nvGrpSpPr>
          <p:cNvPr id="2" name="Group 6"/>
          <p:cNvGrpSpPr/>
          <p:nvPr/>
        </p:nvGrpSpPr>
        <p:grpSpPr>
          <a:xfrm>
            <a:off x="1568450" y="1916113"/>
            <a:ext cx="7299325" cy="3716337"/>
            <a:chOff x="0" y="0"/>
            <a:chExt cx="5035" cy="2341"/>
          </a:xfrm>
        </p:grpSpPr>
        <p:sp>
          <p:nvSpPr>
            <p:cNvPr id="68615" name="Rectangle 3"/>
            <p:cNvSpPr/>
            <p:nvPr/>
          </p:nvSpPr>
          <p:spPr>
            <a:xfrm>
              <a:off x="362" y="2053"/>
              <a:ext cx="2316" cy="288"/>
            </a:xfrm>
            <a:prstGeom prst="rect">
              <a:avLst/>
            </a:prstGeom>
            <a:solidFill>
              <a:srgbClr val="3399FF"/>
            </a:solidFill>
            <a:ln w="9525">
              <a:noFill/>
            </a:ln>
            <a:effectLst>
              <a:prstShdw prst="shdw17" dist="17961" dir="2699999">
                <a:srgbClr val="1F5C99"/>
              </a:prstShdw>
            </a:effectLst>
          </p:spPr>
          <p:txBody>
            <a:bodyPr>
              <a:spAutoFit/>
            </a:bodyPr>
            <a:p>
              <a:pPr algn="l"/>
              <a:r>
                <a:rPr lang="zh-CN" altLang="en-US" sz="2400" dirty="0">
                  <a:solidFill>
                    <a:schemeClr val="bg1"/>
                  </a:solidFill>
                  <a:latin typeface="Arial" panose="020B0604020202020204" pitchFamily="34" charset="0"/>
                  <a:ea typeface="楷体_GB2312" pitchFamily="49" charset="-122"/>
                </a:rPr>
                <a:t>设施设备工具的协调</a:t>
              </a:r>
              <a:endParaRPr lang="zh-CN" altLang="en-US" sz="2400" dirty="0">
                <a:solidFill>
                  <a:schemeClr val="bg1"/>
                </a:solidFill>
                <a:latin typeface="Arial" panose="020B0604020202020204" pitchFamily="34" charset="0"/>
                <a:ea typeface="楷体_GB2312" pitchFamily="49" charset="-122"/>
              </a:endParaRPr>
            </a:p>
          </p:txBody>
        </p:sp>
        <p:sp>
          <p:nvSpPr>
            <p:cNvPr id="68616" name="Rectangle 8"/>
            <p:cNvSpPr/>
            <p:nvPr/>
          </p:nvSpPr>
          <p:spPr>
            <a:xfrm>
              <a:off x="0" y="417"/>
              <a:ext cx="972" cy="288"/>
            </a:xfrm>
            <a:prstGeom prst="rect">
              <a:avLst/>
            </a:prstGeom>
            <a:solidFill>
              <a:srgbClr val="3399FF"/>
            </a:solidFill>
            <a:ln w="9525">
              <a:noFill/>
            </a:ln>
            <a:effectLst>
              <a:prstShdw prst="shdw17" dist="17961" dir="2699999">
                <a:srgbClr val="1F5C99"/>
              </a:prstShdw>
            </a:effectLst>
          </p:spPr>
          <p:txBody>
            <a:bodyPr>
              <a:spAutoFit/>
            </a:bodyPr>
            <a:p>
              <a:pPr algn="l">
                <a:spcBef>
                  <a:spcPct val="50000"/>
                </a:spcBef>
                <a:buClr>
                  <a:schemeClr val="hlink"/>
                </a:buClr>
                <a:buSzPct val="75000"/>
                <a:buFont typeface="Wingdings" panose="05000000000000000000" pitchFamily="2" charset="2"/>
              </a:pPr>
              <a:r>
                <a:rPr lang="zh-CN" altLang="en-US" sz="2400" dirty="0">
                  <a:solidFill>
                    <a:schemeClr val="bg1"/>
                  </a:solidFill>
                  <a:latin typeface="Arial" panose="020B0604020202020204" pitchFamily="34" charset="0"/>
                  <a:ea typeface="楷体_GB2312" pitchFamily="49" charset="-122"/>
                </a:rPr>
                <a:t>流程改善</a:t>
              </a:r>
              <a:endParaRPr lang="zh-CN" altLang="en-US" sz="2400" dirty="0">
                <a:solidFill>
                  <a:schemeClr val="bg1"/>
                </a:solidFill>
                <a:latin typeface="Arial" panose="020B0604020202020204" pitchFamily="34" charset="0"/>
                <a:ea typeface="楷体_GB2312" pitchFamily="49" charset="-122"/>
              </a:endParaRPr>
            </a:p>
          </p:txBody>
        </p:sp>
        <p:sp>
          <p:nvSpPr>
            <p:cNvPr id="68617" name="Rectangle 9"/>
            <p:cNvSpPr/>
            <p:nvPr/>
          </p:nvSpPr>
          <p:spPr>
            <a:xfrm>
              <a:off x="1408" y="0"/>
              <a:ext cx="2933" cy="288"/>
            </a:xfrm>
            <a:prstGeom prst="rect">
              <a:avLst/>
            </a:prstGeom>
            <a:solidFill>
              <a:srgbClr val="3399FF"/>
            </a:solidFill>
            <a:ln w="9525">
              <a:noFill/>
            </a:ln>
            <a:effectLst>
              <a:prstShdw prst="shdw17" dist="17961" dir="2699999">
                <a:srgbClr val="1F5C99"/>
              </a:prstShdw>
            </a:effectLst>
          </p:spPr>
          <p:txBody>
            <a:bodyPr>
              <a:spAutoFit/>
            </a:bodyPr>
            <a:p>
              <a:pPr algn="l"/>
              <a:r>
                <a:rPr lang="zh-CN" altLang="en-US" sz="2400" dirty="0">
                  <a:solidFill>
                    <a:schemeClr val="bg1"/>
                  </a:solidFill>
                  <a:latin typeface="Arial" panose="020B0604020202020204" pitchFamily="34" charset="0"/>
                  <a:ea typeface="楷体_GB2312" pitchFamily="49" charset="-122"/>
                </a:rPr>
                <a:t>与前台、零件的沟通</a:t>
              </a:r>
              <a:endParaRPr lang="zh-CN" altLang="en-US" sz="2400" dirty="0">
                <a:solidFill>
                  <a:schemeClr val="bg1"/>
                </a:solidFill>
                <a:latin typeface="Arial" panose="020B0604020202020204" pitchFamily="34" charset="0"/>
                <a:ea typeface="楷体_GB2312" pitchFamily="49" charset="-122"/>
              </a:endParaRPr>
            </a:p>
          </p:txBody>
        </p:sp>
        <p:sp>
          <p:nvSpPr>
            <p:cNvPr id="68618" name="Rectangle 10"/>
            <p:cNvSpPr/>
            <p:nvPr/>
          </p:nvSpPr>
          <p:spPr>
            <a:xfrm>
              <a:off x="2631" y="738"/>
              <a:ext cx="2404" cy="288"/>
            </a:xfrm>
            <a:prstGeom prst="rect">
              <a:avLst/>
            </a:prstGeom>
            <a:solidFill>
              <a:srgbClr val="3399FF"/>
            </a:solidFill>
            <a:ln w="9525">
              <a:noFill/>
            </a:ln>
            <a:effectLst>
              <a:prstShdw prst="shdw17" dist="17961" dir="2699999">
                <a:srgbClr val="1F5C99"/>
              </a:prstShdw>
            </a:effectLst>
          </p:spPr>
          <p:txBody>
            <a:bodyPr>
              <a:spAutoFit/>
            </a:bodyPr>
            <a:p>
              <a:pPr algn="l"/>
              <a:r>
                <a:rPr lang="zh-CN" altLang="en-US" sz="2400" dirty="0">
                  <a:solidFill>
                    <a:schemeClr val="bg1"/>
                  </a:solidFill>
                  <a:latin typeface="Arial" panose="020B0604020202020204" pitchFamily="34" charset="0"/>
                  <a:ea typeface="楷体_GB2312" pitchFamily="49" charset="-122"/>
                </a:rPr>
                <a:t>工序之间的沟通与协调</a:t>
              </a:r>
              <a:endParaRPr lang="zh-CN" altLang="en-US" sz="2400" dirty="0">
                <a:solidFill>
                  <a:schemeClr val="bg1"/>
                </a:solidFill>
                <a:latin typeface="Arial" panose="020B0604020202020204" pitchFamily="34" charset="0"/>
                <a:ea typeface="楷体_GB2312" pitchFamily="49" charset="-122"/>
              </a:endParaRPr>
            </a:p>
          </p:txBody>
        </p:sp>
        <p:sp>
          <p:nvSpPr>
            <p:cNvPr id="68619" name="Line 11"/>
            <p:cNvSpPr/>
            <p:nvPr/>
          </p:nvSpPr>
          <p:spPr>
            <a:xfrm flipV="1">
              <a:off x="1588" y="466"/>
              <a:ext cx="272" cy="544"/>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sp>
          <p:nvSpPr>
            <p:cNvPr id="68620" name="Line 12"/>
            <p:cNvSpPr/>
            <p:nvPr/>
          </p:nvSpPr>
          <p:spPr>
            <a:xfrm flipH="1" flipV="1">
              <a:off x="590" y="828"/>
              <a:ext cx="227" cy="318"/>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sp>
          <p:nvSpPr>
            <p:cNvPr id="68621" name="Line 13"/>
            <p:cNvSpPr/>
            <p:nvPr/>
          </p:nvSpPr>
          <p:spPr>
            <a:xfrm flipV="1">
              <a:off x="2178" y="964"/>
              <a:ext cx="317" cy="91"/>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sp>
          <p:nvSpPr>
            <p:cNvPr id="68622" name="Line 14"/>
            <p:cNvSpPr/>
            <p:nvPr/>
          </p:nvSpPr>
          <p:spPr>
            <a:xfrm flipH="1">
              <a:off x="1316" y="1781"/>
              <a:ext cx="136" cy="181"/>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circle(out)">
                                      <p:cBhvr>
                                        <p:cTn id="7" dur="20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9634" name="Rectangle 2"/>
          <p:cNvSpPr/>
          <p:nvPr>
            <p:ph type="title"/>
          </p:nvPr>
        </p:nvSpPr>
        <p:spPr>
          <a:xfrm>
            <a:off x="344488" y="1196975"/>
            <a:ext cx="8915400" cy="792163"/>
          </a:xfrm>
          <a:noFill/>
          <a:ln>
            <a:noFill/>
          </a:ln>
        </p:spPr>
        <p:txBody>
          <a:bodyPr/>
          <a:p>
            <a:pPr algn="r" eaLnBrk="1" hangingPunct="1"/>
            <a:r>
              <a:rPr lang="zh-CN" altLang="en-US" sz="3600" dirty="0"/>
              <a:t>有效沟通</a:t>
            </a:r>
            <a:endParaRPr lang="zh-CN" altLang="en-US" sz="3600" dirty="0"/>
          </a:p>
        </p:txBody>
      </p:sp>
      <p:pic>
        <p:nvPicPr>
          <p:cNvPr id="69635" name="Picture 3" descr="CD002-SL0259"/>
          <p:cNvPicPr>
            <a:picLocks noChangeAspect="1"/>
          </p:cNvPicPr>
          <p:nvPr/>
        </p:nvPicPr>
        <p:blipFill>
          <a:blip r:embed="rId2"/>
          <a:stretch>
            <a:fillRect/>
          </a:stretch>
        </p:blipFill>
        <p:spPr>
          <a:xfrm>
            <a:off x="7137400" y="5013325"/>
            <a:ext cx="1485900" cy="1047750"/>
          </a:xfrm>
          <a:prstGeom prst="rect">
            <a:avLst/>
          </a:prstGeom>
          <a:noFill/>
          <a:ln w="9525">
            <a:noFill/>
          </a:ln>
        </p:spPr>
      </p:pic>
      <p:sp>
        <p:nvSpPr>
          <p:cNvPr id="59396"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59397" name="AutoShape 5"/>
          <p:cNvSpPr/>
          <p:nvPr/>
        </p:nvSpPr>
        <p:spPr>
          <a:xfrm>
            <a:off x="2065338" y="3438525"/>
            <a:ext cx="3100387" cy="1481138"/>
          </a:xfrm>
          <a:prstGeom prst="irregularSeal1">
            <a:avLst/>
          </a:prstGeom>
          <a:noFill/>
          <a:ln w="9525" cap="flat" cmpd="sng">
            <a:solidFill>
              <a:srgbClr val="D68F00"/>
            </a:solidFill>
            <a:prstDash val="solid"/>
            <a:miter/>
            <a:headEnd type="none" w="med" len="med"/>
            <a:tailEnd type="none" w="med" len="med"/>
          </a:ln>
          <a:effectLst>
            <a:prstShdw prst="shdw17" dist="17961" dir="2699999">
              <a:srgbClr val="805600"/>
            </a:prstShdw>
          </a:effectLst>
        </p:spPr>
        <p:txBody>
          <a:bodyPr wrap="none">
            <a:spAutoFit/>
          </a:bodyPr>
          <a:p>
            <a:pPr algn="l"/>
            <a:r>
              <a:rPr lang="zh-CN" altLang="en-US" sz="3200" b="1" dirty="0">
                <a:solidFill>
                  <a:schemeClr val="bg2"/>
                </a:solidFill>
                <a:latin typeface="Arial" panose="020B0604020202020204" pitchFamily="34" charset="0"/>
                <a:ea typeface="楷体_GB2312" pitchFamily="49" charset="-122"/>
              </a:rPr>
              <a:t>外部沟通</a:t>
            </a:r>
            <a:endParaRPr lang="zh-CN" altLang="en-US" sz="3200" b="1" dirty="0">
              <a:solidFill>
                <a:schemeClr val="bg2"/>
              </a:solidFill>
              <a:latin typeface="Arial" panose="020B0604020202020204" pitchFamily="34" charset="0"/>
              <a:ea typeface="楷体_GB2312" pitchFamily="49" charset="-122"/>
            </a:endParaRPr>
          </a:p>
        </p:txBody>
      </p:sp>
      <p:grpSp>
        <p:nvGrpSpPr>
          <p:cNvPr id="2" name="Group 6"/>
          <p:cNvGrpSpPr/>
          <p:nvPr/>
        </p:nvGrpSpPr>
        <p:grpSpPr>
          <a:xfrm>
            <a:off x="1568450" y="2578100"/>
            <a:ext cx="7299325" cy="3054350"/>
            <a:chOff x="0" y="0"/>
            <a:chExt cx="4598" cy="1924"/>
          </a:xfrm>
        </p:grpSpPr>
        <p:sp>
          <p:nvSpPr>
            <p:cNvPr id="69639" name="Rectangle 3"/>
            <p:cNvSpPr/>
            <p:nvPr/>
          </p:nvSpPr>
          <p:spPr>
            <a:xfrm>
              <a:off x="331" y="1636"/>
              <a:ext cx="2115" cy="288"/>
            </a:xfrm>
            <a:prstGeom prst="rect">
              <a:avLst/>
            </a:prstGeom>
            <a:solidFill>
              <a:srgbClr val="3399FF"/>
            </a:solidFill>
            <a:ln w="9525">
              <a:noFill/>
            </a:ln>
            <a:effectLst>
              <a:prstShdw prst="shdw17" dist="17961" dir="2699999">
                <a:srgbClr val="1F5C99"/>
              </a:prstShdw>
            </a:effectLst>
          </p:spPr>
          <p:txBody>
            <a:bodyPr>
              <a:spAutoFit/>
            </a:bodyPr>
            <a:p>
              <a:pPr algn="l"/>
              <a:r>
                <a:rPr lang="zh-CN" altLang="en-US" sz="2400" dirty="0">
                  <a:solidFill>
                    <a:schemeClr val="bg1"/>
                  </a:solidFill>
                  <a:latin typeface="Arial" panose="020B0604020202020204" pitchFamily="34" charset="0"/>
                  <a:ea typeface="楷体_GB2312" pitchFamily="49" charset="-122"/>
                </a:rPr>
                <a:t>追加项目的沟通</a:t>
              </a:r>
              <a:endParaRPr lang="zh-CN" altLang="en-US" sz="2400" dirty="0">
                <a:solidFill>
                  <a:schemeClr val="bg1"/>
                </a:solidFill>
                <a:latin typeface="Arial" panose="020B0604020202020204" pitchFamily="34" charset="0"/>
                <a:ea typeface="楷体_GB2312" pitchFamily="49" charset="-122"/>
              </a:endParaRPr>
            </a:p>
          </p:txBody>
        </p:sp>
        <p:sp>
          <p:nvSpPr>
            <p:cNvPr id="69640" name="Rectangle 8"/>
            <p:cNvSpPr/>
            <p:nvPr/>
          </p:nvSpPr>
          <p:spPr>
            <a:xfrm>
              <a:off x="0" y="0"/>
              <a:ext cx="888" cy="288"/>
            </a:xfrm>
            <a:prstGeom prst="rect">
              <a:avLst/>
            </a:prstGeom>
            <a:solidFill>
              <a:srgbClr val="3399FF"/>
            </a:solidFill>
            <a:ln w="9525">
              <a:noFill/>
            </a:ln>
            <a:effectLst>
              <a:prstShdw prst="shdw17" dist="17961" dir="2699999">
                <a:srgbClr val="1F5C99"/>
              </a:prstShdw>
            </a:effectLst>
          </p:spPr>
          <p:txBody>
            <a:bodyPr>
              <a:spAutoFit/>
            </a:bodyPr>
            <a:p>
              <a:pPr algn="l">
                <a:spcBef>
                  <a:spcPct val="50000"/>
                </a:spcBef>
                <a:buClr>
                  <a:schemeClr val="hlink"/>
                </a:buClr>
                <a:buSzPct val="75000"/>
                <a:buFont typeface="Wingdings" panose="05000000000000000000" pitchFamily="2" charset="2"/>
              </a:pPr>
              <a:r>
                <a:rPr lang="zh-CN" altLang="en-US" sz="2400" dirty="0">
                  <a:solidFill>
                    <a:schemeClr val="bg1"/>
                  </a:solidFill>
                  <a:latin typeface="Arial" panose="020B0604020202020204" pitchFamily="34" charset="0"/>
                  <a:ea typeface="楷体_GB2312" pitchFamily="49" charset="-122"/>
                </a:rPr>
                <a:t>加强预约</a:t>
              </a:r>
              <a:endParaRPr lang="zh-CN" altLang="en-US" sz="2400" dirty="0">
                <a:solidFill>
                  <a:schemeClr val="bg1"/>
                </a:solidFill>
                <a:latin typeface="Arial" panose="020B0604020202020204" pitchFamily="34" charset="0"/>
                <a:ea typeface="楷体_GB2312" pitchFamily="49" charset="-122"/>
              </a:endParaRPr>
            </a:p>
          </p:txBody>
        </p:sp>
        <p:sp>
          <p:nvSpPr>
            <p:cNvPr id="69641" name="Rectangle 9"/>
            <p:cNvSpPr/>
            <p:nvPr/>
          </p:nvSpPr>
          <p:spPr>
            <a:xfrm>
              <a:off x="2403" y="321"/>
              <a:ext cx="2195" cy="288"/>
            </a:xfrm>
            <a:prstGeom prst="rect">
              <a:avLst/>
            </a:prstGeom>
            <a:solidFill>
              <a:srgbClr val="3399FF"/>
            </a:solidFill>
            <a:ln w="9525">
              <a:noFill/>
            </a:ln>
            <a:effectLst>
              <a:prstShdw prst="shdw17" dist="17961" dir="2699999">
                <a:srgbClr val="1F5C99"/>
              </a:prstShdw>
            </a:effectLst>
          </p:spPr>
          <p:txBody>
            <a:bodyPr>
              <a:spAutoFit/>
            </a:bodyPr>
            <a:p>
              <a:pPr algn="l"/>
              <a:r>
                <a:rPr lang="zh-CN" altLang="en-US" sz="2400" dirty="0">
                  <a:solidFill>
                    <a:schemeClr val="bg1"/>
                  </a:solidFill>
                  <a:latin typeface="Arial" panose="020B0604020202020204" pitchFamily="34" charset="0"/>
                  <a:ea typeface="楷体_GB2312" pitchFamily="49" charset="-122"/>
                </a:rPr>
                <a:t>维修时间的承诺</a:t>
              </a:r>
              <a:endParaRPr lang="zh-CN" altLang="en-US" sz="2400" dirty="0">
                <a:solidFill>
                  <a:schemeClr val="bg1"/>
                </a:solidFill>
                <a:latin typeface="Arial" panose="020B0604020202020204" pitchFamily="34" charset="0"/>
                <a:ea typeface="楷体_GB2312" pitchFamily="49" charset="-122"/>
              </a:endParaRPr>
            </a:p>
          </p:txBody>
        </p:sp>
        <p:sp>
          <p:nvSpPr>
            <p:cNvPr id="69642" name="Line 10"/>
            <p:cNvSpPr/>
            <p:nvPr/>
          </p:nvSpPr>
          <p:spPr>
            <a:xfrm flipH="1" flipV="1">
              <a:off x="539" y="411"/>
              <a:ext cx="207" cy="318"/>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sp>
          <p:nvSpPr>
            <p:cNvPr id="69643" name="Line 11"/>
            <p:cNvSpPr/>
            <p:nvPr/>
          </p:nvSpPr>
          <p:spPr>
            <a:xfrm flipV="1">
              <a:off x="1989" y="547"/>
              <a:ext cx="289" cy="91"/>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sp>
          <p:nvSpPr>
            <p:cNvPr id="69644" name="Line 12"/>
            <p:cNvSpPr/>
            <p:nvPr/>
          </p:nvSpPr>
          <p:spPr>
            <a:xfrm flipH="1">
              <a:off x="1202" y="1364"/>
              <a:ext cx="124" cy="181"/>
            </a:xfrm>
            <a:prstGeom prst="line">
              <a:avLst/>
            </a:prstGeom>
            <a:ln w="38100" cap="flat" cmpd="sng">
              <a:solidFill>
                <a:srgbClr val="FF3300"/>
              </a:solidFill>
              <a:prstDash val="solid"/>
              <a:headEnd type="none" w="med" len="med"/>
              <a:tailEnd type="triangle" w="med" len="med"/>
            </a:ln>
            <a:effectLst>
              <a:prstShdw prst="shdw17" dist="17961" dir="2699999">
                <a:srgbClr val="991F00"/>
              </a:prst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ircle(out)">
                                      <p:cBhvr>
                                        <p:cTn id="7" dur="20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0658" name="Rectangle 2"/>
          <p:cNvSpPr/>
          <p:nvPr>
            <p:ph type="title"/>
          </p:nvPr>
        </p:nvSpPr>
        <p:spPr>
          <a:xfrm>
            <a:off x="990600" y="1628775"/>
            <a:ext cx="8915400" cy="863600"/>
          </a:xfrm>
          <a:noFill/>
          <a:ln>
            <a:noFill/>
          </a:ln>
        </p:spPr>
        <p:txBody>
          <a:bodyPr/>
          <a:p>
            <a:pPr eaLnBrk="1" hangingPunct="1"/>
            <a:r>
              <a:rPr lang="zh-CN" altLang="en-US" sz="3600" dirty="0">
                <a:latin typeface="黑体" panose="02010609060101010101" pitchFamily="49" charset="-122"/>
              </a:rPr>
              <a:t>建立标准化的操作和进度控制系统（</a:t>
            </a:r>
            <a:r>
              <a:rPr lang="en-US" altLang="zh-CN" sz="3600" dirty="0">
                <a:latin typeface="黑体" panose="02010609060101010101" pitchFamily="49" charset="-122"/>
              </a:rPr>
              <a:t>SMB</a:t>
            </a:r>
            <a:r>
              <a:rPr lang="zh-CN" altLang="en-US" sz="3600" dirty="0">
                <a:latin typeface="黑体" panose="02010609060101010101" pitchFamily="49" charset="-122"/>
              </a:rPr>
              <a:t>）</a:t>
            </a:r>
            <a:endParaRPr lang="zh-CN" altLang="en-US" sz="3600" dirty="0">
              <a:latin typeface="黑体" panose="02010609060101010101" pitchFamily="49" charset="-122"/>
            </a:endParaRPr>
          </a:p>
        </p:txBody>
      </p:sp>
      <p:grpSp>
        <p:nvGrpSpPr>
          <p:cNvPr id="70659" name="Group 3"/>
          <p:cNvGrpSpPr/>
          <p:nvPr/>
        </p:nvGrpSpPr>
        <p:grpSpPr>
          <a:xfrm>
            <a:off x="6891338" y="4508500"/>
            <a:ext cx="2454275" cy="1673225"/>
            <a:chOff x="0" y="0"/>
            <a:chExt cx="1327" cy="873"/>
          </a:xfrm>
        </p:grpSpPr>
        <p:pic>
          <p:nvPicPr>
            <p:cNvPr id="70663" name="Picture 4" descr="CD011-SL1166"/>
            <p:cNvPicPr>
              <a:picLocks noChangeAspect="1"/>
            </p:cNvPicPr>
            <p:nvPr/>
          </p:nvPicPr>
          <p:blipFill>
            <a:blip r:embed="rId2">
              <a:lum bright="17999" contrast="48000"/>
            </a:blip>
            <a:stretch>
              <a:fillRect/>
            </a:stretch>
          </p:blipFill>
          <p:spPr>
            <a:xfrm>
              <a:off x="0" y="0"/>
              <a:ext cx="1327" cy="873"/>
            </a:xfrm>
            <a:prstGeom prst="rect">
              <a:avLst/>
            </a:prstGeom>
            <a:noFill/>
            <a:ln w="9525">
              <a:noFill/>
            </a:ln>
          </p:spPr>
        </p:pic>
        <p:sp>
          <p:nvSpPr>
            <p:cNvPr id="70664" name="Rectangle 5"/>
            <p:cNvSpPr/>
            <p:nvPr/>
          </p:nvSpPr>
          <p:spPr>
            <a:xfrm>
              <a:off x="99" y="90"/>
              <a:ext cx="1081" cy="635"/>
            </a:xfrm>
            <a:prstGeom prst="rect">
              <a:avLst/>
            </a:prstGeom>
            <a:noFill/>
            <a:ln w="9525">
              <a:noFill/>
            </a:ln>
          </p:spPr>
          <p:txBody>
            <a:bodyPr wrap="none" anchor="ctr" anchorCtr="0"/>
            <a:p>
              <a:r>
                <a:rPr lang="zh-CN" altLang="en-US" sz="2400" b="1" dirty="0">
                  <a:latin typeface="Arial" panose="020B0604020202020204" pitchFamily="34" charset="0"/>
                </a:rPr>
                <a:t>看板</a:t>
              </a:r>
              <a:endParaRPr lang="zh-CN" altLang="en-US" sz="2400" b="1" dirty="0">
                <a:latin typeface="Arial" panose="020B0604020202020204" pitchFamily="34" charset="0"/>
              </a:endParaRPr>
            </a:p>
          </p:txBody>
        </p:sp>
      </p:grpSp>
      <p:sp>
        <p:nvSpPr>
          <p:cNvPr id="60422" name="AutoShape 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60423" name="AutoShape 7"/>
          <p:cNvSpPr/>
          <p:nvPr/>
        </p:nvSpPr>
        <p:spPr>
          <a:xfrm>
            <a:off x="1497013" y="3429000"/>
            <a:ext cx="1944687" cy="2952750"/>
          </a:xfrm>
          <a:prstGeom prst="cube">
            <a:avLst>
              <a:gd name="adj" fmla="val 25000"/>
            </a:avLst>
          </a:prstGeom>
          <a:solidFill>
            <a:srgbClr val="008000"/>
          </a:solidFill>
          <a:ln w="9525" cap="flat" cmpd="sng">
            <a:solidFill>
              <a:schemeClr val="tx1"/>
            </a:solidFill>
            <a:prstDash val="solid"/>
            <a:miter/>
            <a:headEnd type="none" w="med" len="med"/>
            <a:tailEnd type="none" w="med" len="med"/>
          </a:ln>
        </p:spPr>
        <p:txBody>
          <a:bodyPr vert="eaVert" wrap="none" anchor="ctr" anchorCtr="0"/>
          <a:p>
            <a:r>
              <a:rPr lang="zh-CN" altLang="en-US" dirty="0">
                <a:solidFill>
                  <a:schemeClr val="bg1"/>
                </a:solidFill>
                <a:latin typeface="Arial" panose="020B0604020202020204" pitchFamily="34" charset="0"/>
              </a:rPr>
              <a:t>看板分类</a:t>
            </a:r>
            <a:r>
              <a:rPr lang="en-US" altLang="zh-CN" dirty="0">
                <a:solidFill>
                  <a:schemeClr val="bg1"/>
                </a:solidFill>
                <a:latin typeface="Arial" panose="020B0604020202020204" pitchFamily="34" charset="0"/>
              </a:rPr>
              <a:t>?</a:t>
            </a:r>
            <a:endParaRPr lang="en-US" altLang="zh-CN" dirty="0">
              <a:solidFill>
                <a:schemeClr val="bg1"/>
              </a:solidFill>
              <a:latin typeface="Arial" panose="020B0604020202020204" pitchFamily="34" charset="0"/>
            </a:endParaRPr>
          </a:p>
        </p:txBody>
      </p:sp>
      <p:sp>
        <p:nvSpPr>
          <p:cNvPr id="60424" name="AutoShape 8"/>
          <p:cNvSpPr/>
          <p:nvPr/>
        </p:nvSpPr>
        <p:spPr>
          <a:xfrm>
            <a:off x="4376738" y="2636838"/>
            <a:ext cx="1944687" cy="2952750"/>
          </a:xfrm>
          <a:prstGeom prst="cube">
            <a:avLst>
              <a:gd name="adj" fmla="val 25000"/>
            </a:avLst>
          </a:prstGeom>
          <a:solidFill>
            <a:srgbClr val="CC0066"/>
          </a:solidFill>
          <a:ln w="9525" cap="flat" cmpd="sng">
            <a:solidFill>
              <a:schemeClr val="tx1"/>
            </a:solidFill>
            <a:prstDash val="solid"/>
            <a:miter/>
            <a:headEnd type="none" w="med" len="med"/>
            <a:tailEnd type="none" w="med" len="med"/>
          </a:ln>
        </p:spPr>
        <p:txBody>
          <a:bodyPr vert="eaVert" wrap="none" anchor="ctr" anchorCtr="0"/>
          <a:p>
            <a:r>
              <a:rPr lang="zh-CN" altLang="en-US" dirty="0">
                <a:solidFill>
                  <a:schemeClr val="bg1"/>
                </a:solidFill>
                <a:latin typeface="Arial" panose="020B0604020202020204" pitchFamily="34" charset="0"/>
              </a:rPr>
              <a:t>看板管理</a:t>
            </a:r>
            <a:r>
              <a:rPr lang="en-US" altLang="zh-CN" dirty="0">
                <a:solidFill>
                  <a:schemeClr val="bg1"/>
                </a:solidFill>
                <a:latin typeface="Arial" panose="020B0604020202020204" pitchFamily="34" charset="0"/>
              </a:rPr>
              <a:t>?</a:t>
            </a:r>
            <a:endParaRPr lang="en-US" altLang="zh-CN"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 calcmode="lin" valueType="num">
                                      <p:cBhvr additive="base">
                                        <p:cTn id="7" dur="500" fill="hold"/>
                                        <p:tgtEl>
                                          <p:spTgt spid="60423"/>
                                        </p:tgtEl>
                                        <p:attrNameLst>
                                          <p:attrName>ppt_x</p:attrName>
                                        </p:attrNameLst>
                                      </p:cBhvr>
                                      <p:tavLst>
                                        <p:tav tm="0">
                                          <p:val>
                                            <p:strVal val="#ppt_x"/>
                                          </p:val>
                                        </p:tav>
                                        <p:tav tm="100000">
                                          <p:val>
                                            <p:strVal val="#ppt_x"/>
                                          </p:val>
                                        </p:tav>
                                      </p:tavLst>
                                    </p:anim>
                                    <p:anim calcmode="lin" valueType="num">
                                      <p:cBhvr additive="base">
                                        <p:cTn id="8" dur="500" fill="hold"/>
                                        <p:tgtEl>
                                          <p:spTgt spid="604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4"/>
                                        </p:tgtEl>
                                        <p:attrNameLst>
                                          <p:attrName>style.visibility</p:attrName>
                                        </p:attrNameLst>
                                      </p:cBhvr>
                                      <p:to>
                                        <p:strVal val="visible"/>
                                      </p:to>
                                    </p:set>
                                    <p:anim calcmode="lin" valueType="num">
                                      <p:cBhvr additive="base">
                                        <p:cTn id="13" dur="500" fill="hold"/>
                                        <p:tgtEl>
                                          <p:spTgt spid="60424"/>
                                        </p:tgtEl>
                                        <p:attrNameLst>
                                          <p:attrName>ppt_x</p:attrName>
                                        </p:attrNameLst>
                                      </p:cBhvr>
                                      <p:tavLst>
                                        <p:tav tm="0">
                                          <p:val>
                                            <p:strVal val="#ppt_x"/>
                                          </p:val>
                                        </p:tav>
                                        <p:tav tm="100000">
                                          <p:val>
                                            <p:strVal val="#ppt_x"/>
                                          </p:val>
                                        </p:tav>
                                      </p:tavLst>
                                    </p:anim>
                                    <p:anim calcmode="lin" valueType="num">
                                      <p:cBhvr additive="base">
                                        <p:cTn id="14"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682" name="Rectangle 2"/>
          <p:cNvSpPr/>
          <p:nvPr/>
        </p:nvSpPr>
        <p:spPr>
          <a:xfrm>
            <a:off x="371475" y="890588"/>
            <a:ext cx="9906000" cy="0"/>
          </a:xfrm>
          <a:prstGeom prst="rect">
            <a:avLst/>
          </a:prstGeom>
          <a:noFill/>
          <a:ln w="9525">
            <a:noFill/>
          </a:ln>
        </p:spPr>
        <p:txBody>
          <a:bodyPr>
            <a:spAutoFit/>
          </a:bodyPr>
          <a:p>
            <a:endParaRPr lang="zh-CN" altLang="en-US" dirty="0">
              <a:latin typeface="黑体" panose="02010609060101010101" pitchFamily="49" charset="-122"/>
            </a:endParaRPr>
          </a:p>
        </p:txBody>
      </p:sp>
      <p:sp>
        <p:nvSpPr>
          <p:cNvPr id="71683" name="Rectangle 3"/>
          <p:cNvSpPr/>
          <p:nvPr/>
        </p:nvSpPr>
        <p:spPr>
          <a:xfrm>
            <a:off x="1928813" y="908050"/>
            <a:ext cx="7761287" cy="563563"/>
          </a:xfrm>
          <a:prstGeom prst="rect">
            <a:avLst/>
          </a:prstGeom>
          <a:noFill/>
          <a:ln w="9525">
            <a:noFill/>
          </a:ln>
        </p:spPr>
        <p:txBody>
          <a:bodyPr anchor="ctr" anchorCtr="0"/>
          <a:p>
            <a:pPr algn="r"/>
            <a:r>
              <a:rPr lang="en-US" altLang="zh-CN" dirty="0">
                <a:solidFill>
                  <a:schemeClr val="tx2"/>
                </a:solidFill>
                <a:latin typeface="Arial Black" panose="020B0A04020102020204" pitchFamily="34" charset="0"/>
              </a:rPr>
              <a:t>SMB</a:t>
            </a:r>
            <a:r>
              <a:rPr lang="zh-CN" altLang="en-US" dirty="0">
                <a:solidFill>
                  <a:schemeClr val="tx2"/>
                </a:solidFill>
                <a:latin typeface="Arial Black" panose="020B0A04020102020204" pitchFamily="34" charset="0"/>
              </a:rPr>
              <a:t>看板</a:t>
            </a:r>
            <a:endParaRPr lang="zh-CN" altLang="en-US" dirty="0">
              <a:solidFill>
                <a:schemeClr val="tx2"/>
              </a:solidFill>
              <a:latin typeface="Arial Black" panose="020B0A04020102020204" pitchFamily="34" charset="0"/>
            </a:endParaRPr>
          </a:p>
        </p:txBody>
      </p:sp>
      <p:pic>
        <p:nvPicPr>
          <p:cNvPr id="71684" name="Picture 4"/>
          <p:cNvPicPr>
            <a:picLocks noChangeAspect="1"/>
          </p:cNvPicPr>
          <p:nvPr/>
        </p:nvPicPr>
        <p:blipFill>
          <a:blip r:embed="rId2"/>
          <a:stretch>
            <a:fillRect/>
          </a:stretch>
        </p:blipFill>
        <p:spPr>
          <a:xfrm>
            <a:off x="271463" y="1484313"/>
            <a:ext cx="9505950" cy="5173662"/>
          </a:xfrm>
          <a:prstGeom prst="rect">
            <a:avLst/>
          </a:prstGeom>
          <a:noFill/>
          <a:ln w="9525">
            <a:noFill/>
          </a:ln>
        </p:spPr>
      </p:pic>
      <p:pic>
        <p:nvPicPr>
          <p:cNvPr id="71685" name="Picture 5"/>
          <p:cNvPicPr>
            <a:picLocks noChangeAspect="1"/>
          </p:cNvPicPr>
          <p:nvPr/>
        </p:nvPicPr>
        <p:blipFill>
          <a:blip r:embed="rId3"/>
          <a:stretch>
            <a:fillRect/>
          </a:stretch>
        </p:blipFill>
        <p:spPr>
          <a:xfrm>
            <a:off x="3440113" y="3213100"/>
            <a:ext cx="742950" cy="647700"/>
          </a:xfrm>
          <a:prstGeom prst="rect">
            <a:avLst/>
          </a:prstGeom>
          <a:noFill/>
          <a:ln w="9525">
            <a:noFill/>
          </a:ln>
        </p:spPr>
      </p:pic>
      <p:pic>
        <p:nvPicPr>
          <p:cNvPr id="71686" name="Picture 6"/>
          <p:cNvPicPr>
            <a:picLocks noChangeAspect="1"/>
          </p:cNvPicPr>
          <p:nvPr/>
        </p:nvPicPr>
        <p:blipFill>
          <a:blip r:embed="rId3"/>
          <a:stretch>
            <a:fillRect/>
          </a:stretch>
        </p:blipFill>
        <p:spPr>
          <a:xfrm>
            <a:off x="2144713" y="3789363"/>
            <a:ext cx="742950" cy="684212"/>
          </a:xfrm>
          <a:prstGeom prst="rect">
            <a:avLst/>
          </a:prstGeom>
          <a:noFill/>
          <a:ln w="9525">
            <a:noFill/>
          </a:ln>
        </p:spPr>
      </p:pic>
      <p:sp>
        <p:nvSpPr>
          <p:cNvPr id="61447" name="AutoShape 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2466" name="AutoShape 2"/>
          <p:cNvSpPr>
            <a:spLocks noChangeArrowheads="1"/>
          </p:cNvSpPr>
          <p:nvPr/>
        </p:nvSpPr>
        <p:spPr bwMode="auto">
          <a:xfrm>
            <a:off x="1423988" y="1989138"/>
            <a:ext cx="3744913" cy="345757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43999"/>
            </a:srgbClr>
          </a:solidFill>
          <a:ln w="9525">
            <a:solidFill>
              <a:srgbClr val="FF9900"/>
            </a:solidFill>
            <a:round/>
          </a:ln>
          <a:effectLst>
            <a:outerShdw sy="50000" kx="-2453608"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2468"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pic>
        <p:nvPicPr>
          <p:cNvPr id="72708" name="Picture 5" descr="MCj04121960000[1]"/>
          <p:cNvPicPr>
            <a:picLocks noChangeAspect="1"/>
          </p:cNvPicPr>
          <p:nvPr/>
        </p:nvPicPr>
        <p:blipFill>
          <a:blip r:embed="rId2"/>
          <a:stretch>
            <a:fillRect/>
          </a:stretch>
        </p:blipFill>
        <p:spPr>
          <a:xfrm>
            <a:off x="7310438" y="4292600"/>
            <a:ext cx="2035175" cy="1727200"/>
          </a:xfrm>
          <a:prstGeom prst="rect">
            <a:avLst/>
          </a:prstGeom>
          <a:noFill/>
          <a:ln w="9525">
            <a:noFill/>
          </a:ln>
        </p:spPr>
      </p:pic>
      <p:sp>
        <p:nvSpPr>
          <p:cNvPr id="62470" name="Rectangle 6"/>
          <p:cNvSpPr/>
          <p:nvPr>
            <p:ph idx="1"/>
          </p:nvPr>
        </p:nvSpPr>
        <p:spPr>
          <a:xfrm>
            <a:off x="776288" y="1628775"/>
            <a:ext cx="7721600" cy="4392613"/>
          </a:xfrm>
          <a:noFill/>
          <a:ln>
            <a:noFill/>
          </a:ln>
        </p:spPr>
        <p:txBody>
          <a:bodyPr/>
          <a:p>
            <a:pPr eaLnBrk="1" hangingPunct="1"/>
            <a:r>
              <a:rPr lang="zh-CN" altLang="en-US" dirty="0"/>
              <a:t>钣喷作业现状讨论分析，如何改善？</a:t>
            </a:r>
            <a:endParaRPr lang="zh-CN" altLang="en-US" dirty="0"/>
          </a:p>
          <a:p>
            <a:pPr eaLnBrk="1" hangingPunct="1"/>
            <a:r>
              <a:rPr lang="en-US" altLang="zh-CN" dirty="0"/>
              <a:t>DMAIC</a:t>
            </a:r>
            <a:r>
              <a:rPr lang="zh-CN" altLang="en-US" dirty="0"/>
              <a:t>分析工具</a:t>
            </a:r>
            <a:endParaRPr lang="zh-CN" altLang="en-US" dirty="0"/>
          </a:p>
          <a:p>
            <a:pPr eaLnBrk="1" hangingPunct="1"/>
            <a:r>
              <a:rPr lang="zh-CN" altLang="en-US" dirty="0"/>
              <a:t>工艺及流程</a:t>
            </a:r>
            <a:endParaRPr lang="zh-CN" altLang="en-US" dirty="0"/>
          </a:p>
          <a:p>
            <a:pPr eaLnBrk="1" hangingPunct="1"/>
            <a:r>
              <a:rPr lang="zh-CN" altLang="en-US" dirty="0"/>
              <a:t>流水线作业介绍（时间控制表）</a:t>
            </a:r>
            <a:endParaRPr lang="zh-CN" altLang="en-US" dirty="0"/>
          </a:p>
          <a:p>
            <a:pPr eaLnBrk="1" hangingPunct="1"/>
            <a:r>
              <a:rPr lang="zh-CN" altLang="en-US" dirty="0"/>
              <a:t>现状创新：案例</a:t>
            </a:r>
            <a:endParaRPr lang="zh-CN" altLang="en-US" dirty="0"/>
          </a:p>
          <a:p>
            <a:pPr eaLnBrk="1" hangingPunct="1"/>
            <a:r>
              <a:rPr lang="zh-CN" altLang="en-US" dirty="0"/>
              <a:t>进度控制表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70">
                                            <p:txEl>
                                              <p:charRg st="0" end="17"/>
                                            </p:txEl>
                                          </p:spTgt>
                                        </p:tgtEl>
                                        <p:attrNameLst>
                                          <p:attrName>style.visibility</p:attrName>
                                        </p:attrNameLst>
                                      </p:cBhvr>
                                      <p:to>
                                        <p:strVal val="visible"/>
                                      </p:to>
                                    </p:set>
                                    <p:animEffect transition="in" filter="randombar(horizontal)">
                                      <p:cBhvr>
                                        <p:cTn id="7" dur="500"/>
                                        <p:tgtEl>
                                          <p:spTgt spid="62470">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470">
                                            <p:txEl>
                                              <p:charRg st="17" end="27"/>
                                            </p:txEl>
                                          </p:spTgt>
                                        </p:tgtEl>
                                        <p:attrNameLst>
                                          <p:attrName>style.visibility</p:attrName>
                                        </p:attrNameLst>
                                      </p:cBhvr>
                                      <p:to>
                                        <p:strVal val="visible"/>
                                      </p:to>
                                    </p:set>
                                    <p:animEffect transition="in" filter="randombar(horizontal)">
                                      <p:cBhvr>
                                        <p:cTn id="12" dur="500"/>
                                        <p:tgtEl>
                                          <p:spTgt spid="62470">
                                            <p:txEl>
                                              <p:charRg st="17" end="2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2470">
                                            <p:txEl>
                                              <p:charRg st="27" end="33"/>
                                            </p:txEl>
                                          </p:spTgt>
                                        </p:tgtEl>
                                        <p:attrNameLst>
                                          <p:attrName>style.visibility</p:attrName>
                                        </p:attrNameLst>
                                      </p:cBhvr>
                                      <p:to>
                                        <p:strVal val="visible"/>
                                      </p:to>
                                    </p:set>
                                    <p:animEffect transition="in" filter="randombar(horizontal)">
                                      <p:cBhvr>
                                        <p:cTn id="17" dur="500"/>
                                        <p:tgtEl>
                                          <p:spTgt spid="62470">
                                            <p:txEl>
                                              <p:charRg st="27" end="3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2470">
                                            <p:txEl>
                                              <p:charRg st="33" end="48"/>
                                            </p:txEl>
                                          </p:spTgt>
                                        </p:tgtEl>
                                        <p:attrNameLst>
                                          <p:attrName>style.visibility</p:attrName>
                                        </p:attrNameLst>
                                      </p:cBhvr>
                                      <p:to>
                                        <p:strVal val="visible"/>
                                      </p:to>
                                    </p:set>
                                    <p:animEffect transition="in" filter="randombar(horizontal)">
                                      <p:cBhvr>
                                        <p:cTn id="22" dur="500"/>
                                        <p:tgtEl>
                                          <p:spTgt spid="62470">
                                            <p:txEl>
                                              <p:charRg st="33" end="4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2470">
                                            <p:txEl>
                                              <p:charRg st="48" end="56"/>
                                            </p:txEl>
                                          </p:spTgt>
                                        </p:tgtEl>
                                        <p:attrNameLst>
                                          <p:attrName>style.visibility</p:attrName>
                                        </p:attrNameLst>
                                      </p:cBhvr>
                                      <p:to>
                                        <p:strVal val="visible"/>
                                      </p:to>
                                    </p:set>
                                    <p:animEffect transition="in" filter="randombar(horizontal)">
                                      <p:cBhvr>
                                        <p:cTn id="27" dur="500"/>
                                        <p:tgtEl>
                                          <p:spTgt spid="62470">
                                            <p:txEl>
                                              <p:charRg st="48" end="5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2470">
                                            <p:txEl>
                                              <p:charRg st="56" end="62"/>
                                            </p:txEl>
                                          </p:spTgt>
                                        </p:tgtEl>
                                        <p:attrNameLst>
                                          <p:attrName>style.visibility</p:attrName>
                                        </p:attrNameLst>
                                      </p:cBhvr>
                                      <p:to>
                                        <p:strVal val="visible"/>
                                      </p:to>
                                    </p:set>
                                    <p:animEffect transition="in" filter="randombar(horizontal)">
                                      <p:cBhvr>
                                        <p:cTn id="32" dur="500"/>
                                        <p:tgtEl>
                                          <p:spTgt spid="62470">
                                            <p:txEl>
                                              <p:charRg st="56"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3730" name="Rectangle 2"/>
          <p:cNvSpPr/>
          <p:nvPr>
            <p:ph type="title"/>
          </p:nvPr>
        </p:nvSpPr>
        <p:spPr>
          <a:xfrm>
            <a:off x="574675" y="1854200"/>
            <a:ext cx="8915400" cy="1143000"/>
          </a:xfrm>
          <a:noFill/>
          <a:ln>
            <a:noFill/>
          </a:ln>
        </p:spPr>
        <p:txBody>
          <a:bodyPr/>
          <a:p>
            <a:pPr algn="l" eaLnBrk="1" hangingPunct="1"/>
            <a:r>
              <a:rPr lang="zh-CN" altLang="en-US" sz="3200" dirty="0"/>
              <a:t>讨论</a:t>
            </a:r>
            <a:endParaRPr lang="zh-CN" altLang="en-US" sz="3200" dirty="0"/>
          </a:p>
        </p:txBody>
      </p:sp>
      <p:sp>
        <p:nvSpPr>
          <p:cNvPr id="73731" name="Rectangle 3"/>
          <p:cNvSpPr/>
          <p:nvPr>
            <p:ph idx="1"/>
          </p:nvPr>
        </p:nvSpPr>
        <p:spPr>
          <a:xfrm>
            <a:off x="560388" y="2781300"/>
            <a:ext cx="8915400" cy="4525963"/>
          </a:xfrm>
          <a:noFill/>
          <a:ln>
            <a:noFill/>
          </a:ln>
        </p:spPr>
        <p:txBody>
          <a:bodyPr/>
          <a:p>
            <a:pPr eaLnBrk="1" hangingPunct="1">
              <a:buNone/>
            </a:pPr>
            <a:r>
              <a:rPr lang="zh-CN" altLang="en-US" sz="2800" dirty="0">
                <a:solidFill>
                  <a:srgbClr val="FF3300"/>
                </a:solidFill>
              </a:rPr>
              <a:t>目前钣喷作业中存在的问题及原因？如何改善？</a:t>
            </a:r>
            <a:endParaRPr lang="zh-CN" altLang="en-US" sz="2800" dirty="0">
              <a:solidFill>
                <a:srgbClr val="FF3300"/>
              </a:solidFill>
            </a:endParaRPr>
          </a:p>
        </p:txBody>
      </p:sp>
      <p:sp>
        <p:nvSpPr>
          <p:cNvPr id="63492"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4514" name="Picture 2"/>
          <p:cNvPicPr>
            <a:picLocks noChangeAspect="1"/>
          </p:cNvPicPr>
          <p:nvPr/>
        </p:nvPicPr>
        <p:blipFill>
          <a:blip r:embed="rId2"/>
          <a:stretch>
            <a:fillRect/>
          </a:stretch>
        </p:blipFill>
        <p:spPr>
          <a:xfrm>
            <a:off x="992188" y="1773238"/>
            <a:ext cx="7878762" cy="4319587"/>
          </a:xfrm>
          <a:prstGeom prst="rect">
            <a:avLst/>
          </a:prstGeom>
          <a:noFill/>
          <a:ln w="9525">
            <a:noFill/>
          </a:ln>
        </p:spPr>
      </p:pic>
      <p:sp>
        <p:nvSpPr>
          <p:cNvPr id="74755" name="Rectangle 3"/>
          <p:cNvSpPr/>
          <p:nvPr>
            <p:ph type="title"/>
          </p:nvPr>
        </p:nvSpPr>
        <p:spPr>
          <a:xfrm>
            <a:off x="488950" y="1844675"/>
            <a:ext cx="8420100" cy="457200"/>
          </a:xfrm>
          <a:noFill/>
          <a:ln>
            <a:noFill/>
          </a:ln>
        </p:spPr>
        <p:txBody>
          <a:bodyPr lIns="90488" tIns="44450" rIns="90488" bIns="44450" anchor="ctr" anchorCtr="0"/>
          <a:p>
            <a:pPr algn="l" eaLnBrk="1" hangingPunct="1"/>
            <a:r>
              <a:rPr lang="en-US" altLang="zh-CN" sz="2400" dirty="0"/>
              <a:t>DMAIC </a:t>
            </a:r>
            <a:endParaRPr lang="en-US" altLang="zh-CN" sz="2400" dirty="0"/>
          </a:p>
        </p:txBody>
      </p:sp>
      <p:sp>
        <p:nvSpPr>
          <p:cNvPr id="64516"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heel(4)">
                                      <p:cBhvr>
                                        <p:cTn id="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920750" y="2419350"/>
            <a:ext cx="7489825" cy="1008063"/>
            <a:chOff x="0" y="0"/>
            <a:chExt cx="4718" cy="635"/>
          </a:xfrm>
        </p:grpSpPr>
        <p:sp>
          <p:nvSpPr>
            <p:cNvPr id="75794" name="Text Box 3"/>
            <p:cNvSpPr txBox="1"/>
            <p:nvPr/>
          </p:nvSpPr>
          <p:spPr>
            <a:xfrm>
              <a:off x="817" y="0"/>
              <a:ext cx="3901" cy="442"/>
            </a:xfrm>
            <a:prstGeom prst="rect">
              <a:avLst/>
            </a:prstGeom>
            <a:noFill/>
            <a:ln w="9525">
              <a:noFill/>
            </a:ln>
          </p:spPr>
          <p:txBody>
            <a:bodyPr>
              <a:spAutoFit/>
            </a:bodyPr>
            <a:p>
              <a:pPr algn="l"/>
              <a:r>
                <a:rPr lang="zh-CN" altLang="en-US" sz="2000" dirty="0">
                  <a:latin typeface="黑体" panose="02010609060101010101" pitchFamily="49" charset="-122"/>
                </a:rPr>
                <a:t>对各工序作业时间进行测定，对作业要求、环境等进行测定，将测定的结果进行详细的记录。</a:t>
              </a:r>
              <a:endParaRPr lang="zh-CN" altLang="en-US" sz="2000" dirty="0">
                <a:latin typeface="黑体" panose="02010609060101010101" pitchFamily="49" charset="-122"/>
              </a:endParaRPr>
            </a:p>
          </p:txBody>
        </p:sp>
        <p:sp>
          <p:nvSpPr>
            <p:cNvPr id="75795" name="AutoShape 4"/>
            <p:cNvSpPr/>
            <p:nvPr/>
          </p:nvSpPr>
          <p:spPr>
            <a:xfrm rot="5400000">
              <a:off x="68" y="-68"/>
              <a:ext cx="635" cy="771"/>
            </a:xfrm>
            <a:prstGeom prst="chevron">
              <a:avLst>
                <a:gd name="adj" fmla="val 25000"/>
              </a:avLst>
            </a:prstGeom>
            <a:solidFill>
              <a:schemeClr val="accent1"/>
            </a:solidFill>
            <a:ln w="9525">
              <a:noFill/>
            </a:ln>
          </p:spPr>
          <p:txBody>
            <a:bodyPr rot="10800000" vert="eaVert" wrap="none" anchor="ctr" anchorCtr="0"/>
            <a:p>
              <a:r>
                <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rPr>
                <a:t>测量</a:t>
              </a:r>
              <a:endPar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p:txBody>
        </p:sp>
      </p:grpSp>
      <p:grpSp>
        <p:nvGrpSpPr>
          <p:cNvPr id="3" name="Group 5"/>
          <p:cNvGrpSpPr/>
          <p:nvPr/>
        </p:nvGrpSpPr>
        <p:grpSpPr>
          <a:xfrm>
            <a:off x="920750" y="3284538"/>
            <a:ext cx="7634288" cy="1008062"/>
            <a:chOff x="0" y="0"/>
            <a:chExt cx="4808" cy="635"/>
          </a:xfrm>
        </p:grpSpPr>
        <p:sp>
          <p:nvSpPr>
            <p:cNvPr id="75792" name="Text Box 6"/>
            <p:cNvSpPr txBox="1"/>
            <p:nvPr/>
          </p:nvSpPr>
          <p:spPr>
            <a:xfrm>
              <a:off x="817" y="45"/>
              <a:ext cx="3991" cy="442"/>
            </a:xfrm>
            <a:prstGeom prst="rect">
              <a:avLst/>
            </a:prstGeom>
            <a:noFill/>
            <a:ln w="9525">
              <a:noFill/>
            </a:ln>
          </p:spPr>
          <p:txBody>
            <a:bodyPr>
              <a:spAutoFit/>
            </a:bodyPr>
            <a:p>
              <a:pPr algn="l"/>
              <a:r>
                <a:rPr lang="zh-CN" altLang="en-US" sz="2000" dirty="0">
                  <a:latin typeface="黑体" panose="02010609060101010101" pitchFamily="49" charset="-122"/>
                </a:rPr>
                <a:t>分析在测量阶段所收集的数据，以确定一组按重要程度排列的影响进度的变量。</a:t>
              </a:r>
              <a:endParaRPr lang="zh-CN" altLang="en-US" sz="2000" dirty="0">
                <a:latin typeface="黑体" panose="02010609060101010101" pitchFamily="49" charset="-122"/>
              </a:endParaRPr>
            </a:p>
          </p:txBody>
        </p:sp>
        <p:sp>
          <p:nvSpPr>
            <p:cNvPr id="75793" name="AutoShape 7"/>
            <p:cNvSpPr/>
            <p:nvPr/>
          </p:nvSpPr>
          <p:spPr>
            <a:xfrm rot="5400000">
              <a:off x="68" y="-68"/>
              <a:ext cx="635" cy="771"/>
            </a:xfrm>
            <a:prstGeom prst="chevron">
              <a:avLst>
                <a:gd name="adj" fmla="val 25000"/>
              </a:avLst>
            </a:prstGeom>
            <a:solidFill>
              <a:schemeClr val="accent1"/>
            </a:solidFill>
            <a:ln w="9525">
              <a:noFill/>
            </a:ln>
          </p:spPr>
          <p:txBody>
            <a:bodyPr rot="10800000" vert="eaVert" wrap="none" anchor="ctr" anchorCtr="0"/>
            <a:p>
              <a:endParaRPr lang="zh-CN" altLang="zh-CN"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a:p>
              <a:r>
                <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rPr>
                <a:t>分析</a:t>
              </a:r>
              <a:endPar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grpSp>
      <p:grpSp>
        <p:nvGrpSpPr>
          <p:cNvPr id="4" name="Group 8"/>
          <p:cNvGrpSpPr/>
          <p:nvPr/>
        </p:nvGrpSpPr>
        <p:grpSpPr>
          <a:xfrm>
            <a:off x="920750" y="1628775"/>
            <a:ext cx="7561263" cy="936625"/>
            <a:chOff x="0" y="0"/>
            <a:chExt cx="4763" cy="590"/>
          </a:xfrm>
        </p:grpSpPr>
        <p:sp>
          <p:nvSpPr>
            <p:cNvPr id="75790" name="Text Box 9"/>
            <p:cNvSpPr txBox="1"/>
            <p:nvPr/>
          </p:nvSpPr>
          <p:spPr>
            <a:xfrm>
              <a:off x="817" y="0"/>
              <a:ext cx="3946" cy="442"/>
            </a:xfrm>
            <a:prstGeom prst="rect">
              <a:avLst/>
            </a:prstGeom>
            <a:noFill/>
            <a:ln w="9525">
              <a:noFill/>
            </a:ln>
          </p:spPr>
          <p:txBody>
            <a:bodyPr>
              <a:spAutoFit/>
            </a:bodyPr>
            <a:p>
              <a:pPr algn="l"/>
              <a:r>
                <a:rPr lang="zh-CN" altLang="en-US" sz="2000" dirty="0">
                  <a:latin typeface="黑体" panose="02010609060101010101" pitchFamily="49" charset="-122"/>
                </a:rPr>
                <a:t>定义班组、工序、作业种类、作业工艺标准等，确定项目所需的资源。</a:t>
              </a:r>
              <a:endParaRPr lang="zh-CN" altLang="en-US" sz="2000" dirty="0">
                <a:latin typeface="黑体" panose="02010609060101010101" pitchFamily="49" charset="-122"/>
              </a:endParaRPr>
            </a:p>
          </p:txBody>
        </p:sp>
        <p:sp>
          <p:nvSpPr>
            <p:cNvPr id="75791" name="AutoShape 10"/>
            <p:cNvSpPr/>
            <p:nvPr/>
          </p:nvSpPr>
          <p:spPr>
            <a:xfrm rot="5400000">
              <a:off x="90" y="-90"/>
              <a:ext cx="590" cy="771"/>
            </a:xfrm>
            <a:prstGeom prst="homePlate">
              <a:avLst>
                <a:gd name="adj" fmla="val 25000"/>
              </a:avLst>
            </a:prstGeom>
            <a:solidFill>
              <a:schemeClr val="accent1"/>
            </a:solidFill>
            <a:ln w="9525">
              <a:noFill/>
            </a:ln>
          </p:spPr>
          <p:txBody>
            <a:bodyPr rot="10800000" vert="eaVert" wrap="none" anchor="ctr" anchorCtr="0"/>
            <a:p>
              <a:r>
                <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rPr>
                <a:t>定义</a:t>
              </a:r>
              <a:endParaRPr lang="zh-CN" altLang="en-US" b="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p:txBody>
        </p:sp>
      </p:grpSp>
      <p:grpSp>
        <p:nvGrpSpPr>
          <p:cNvPr id="5" name="Group 11"/>
          <p:cNvGrpSpPr/>
          <p:nvPr/>
        </p:nvGrpSpPr>
        <p:grpSpPr>
          <a:xfrm>
            <a:off x="920750" y="4148138"/>
            <a:ext cx="7489825" cy="1008062"/>
            <a:chOff x="0" y="0"/>
            <a:chExt cx="4718" cy="635"/>
          </a:xfrm>
        </p:grpSpPr>
        <p:sp>
          <p:nvSpPr>
            <p:cNvPr id="75787" name="Text Box 12"/>
            <p:cNvSpPr txBox="1"/>
            <p:nvPr/>
          </p:nvSpPr>
          <p:spPr>
            <a:xfrm>
              <a:off x="817" y="45"/>
              <a:ext cx="3901" cy="442"/>
            </a:xfrm>
            <a:prstGeom prst="rect">
              <a:avLst/>
            </a:prstGeom>
            <a:noFill/>
            <a:ln w="9525">
              <a:noFill/>
            </a:ln>
          </p:spPr>
          <p:txBody>
            <a:bodyPr>
              <a:spAutoFit/>
            </a:bodyPr>
            <a:p>
              <a:pPr algn="l"/>
              <a:r>
                <a:rPr lang="zh-CN" altLang="en-US" sz="2000" dirty="0">
                  <a:latin typeface="黑体" panose="02010609060101010101" pitchFamily="49" charset="-122"/>
                </a:rPr>
                <a:t>优化解决方案，并确认该方案能够满足或超过钣喷的进度改进目标。</a:t>
              </a:r>
              <a:endParaRPr lang="zh-CN" altLang="en-US" sz="2000" dirty="0">
                <a:latin typeface="黑体" panose="02010609060101010101" pitchFamily="49" charset="-122"/>
              </a:endParaRPr>
            </a:p>
          </p:txBody>
        </p:sp>
        <p:sp>
          <p:nvSpPr>
            <p:cNvPr id="75788" name="AutoShape 13"/>
            <p:cNvSpPr/>
            <p:nvPr/>
          </p:nvSpPr>
          <p:spPr>
            <a:xfrm rot="5400000">
              <a:off x="68" y="-68"/>
              <a:ext cx="635" cy="771"/>
            </a:xfrm>
            <a:prstGeom prst="chevron">
              <a:avLst>
                <a:gd name="adj" fmla="val 25000"/>
              </a:avLst>
            </a:prstGeom>
            <a:solidFill>
              <a:schemeClr val="accent1"/>
            </a:solidFill>
            <a:ln w="9525">
              <a:noFill/>
            </a:ln>
          </p:spPr>
          <p:txBody>
            <a:bodyPr rot="10800000" vert="eaVert" wrap="none" anchor="ctr" anchorCtr="0"/>
            <a:p>
              <a:r>
                <a:rPr lang="zh-CN" altLang="en-US" b="1" dirty="0">
                  <a:solidFill>
                    <a:schemeClr val="bg1"/>
                  </a:solidFill>
                  <a:effectLst>
                    <a:outerShdw blurRad="38100" dist="38100" dir="2700000">
                      <a:srgbClr val="000000"/>
                    </a:outerShdw>
                  </a:effectLst>
                  <a:latin typeface="Arial" panose="020B0604020202020204" pitchFamily="34" charset="0"/>
                </a:rPr>
                <a:t>改进</a:t>
              </a:r>
              <a:endParaRPr lang="zh-CN" altLang="en-US" b="1" dirty="0">
                <a:solidFill>
                  <a:schemeClr val="bg1"/>
                </a:solidFill>
                <a:effectLst>
                  <a:outerShdw blurRad="38100" dist="38100" dir="2700000">
                    <a:srgbClr val="000000"/>
                  </a:outerShdw>
                </a:effectLst>
                <a:latin typeface="Arial" panose="020B0604020202020204" pitchFamily="34" charset="0"/>
              </a:endParaRPr>
            </a:p>
          </p:txBody>
        </p:sp>
        <p:sp>
          <p:nvSpPr>
            <p:cNvPr id="65550" name="Rectangle 14"/>
            <p:cNvSpPr>
              <a:spLocks noChangeArrowheads="1"/>
            </p:cNvSpPr>
            <p:nvPr/>
          </p:nvSpPr>
          <p:spPr bwMode="auto">
            <a:xfrm>
              <a:off x="335" y="91"/>
              <a:ext cx="116" cy="404"/>
            </a:xfrm>
            <a:prstGeom prst="rect">
              <a:avLst/>
            </a:prstGeom>
            <a:noFill/>
            <a:ln w="9525">
              <a:noFill/>
              <a:miter lim="800000"/>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smtClean="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grpSp>
        <p:nvGrpSpPr>
          <p:cNvPr id="6" name="Group 15"/>
          <p:cNvGrpSpPr/>
          <p:nvPr/>
        </p:nvGrpSpPr>
        <p:grpSpPr>
          <a:xfrm>
            <a:off x="920750" y="5013325"/>
            <a:ext cx="7564438" cy="1036638"/>
            <a:chOff x="0" y="0"/>
            <a:chExt cx="4765" cy="653"/>
          </a:xfrm>
        </p:grpSpPr>
        <p:sp>
          <p:nvSpPr>
            <p:cNvPr id="75784" name="Text Box 16"/>
            <p:cNvSpPr txBox="1"/>
            <p:nvPr/>
          </p:nvSpPr>
          <p:spPr>
            <a:xfrm>
              <a:off x="818" y="0"/>
              <a:ext cx="3947" cy="442"/>
            </a:xfrm>
            <a:prstGeom prst="rect">
              <a:avLst/>
            </a:prstGeom>
            <a:noFill/>
            <a:ln w="9525">
              <a:noFill/>
            </a:ln>
          </p:spPr>
          <p:txBody>
            <a:bodyPr>
              <a:spAutoFit/>
            </a:bodyPr>
            <a:p>
              <a:pPr algn="l"/>
              <a:r>
                <a:rPr lang="zh-CN" altLang="en-US" sz="2000" dirty="0">
                  <a:latin typeface="黑体" panose="02010609060101010101" pitchFamily="49" charset="-122"/>
                </a:rPr>
                <a:t>确保过程改进一旦完成能继续保持下去</a:t>
              </a:r>
              <a:r>
                <a:rPr lang="zh-CN" altLang="zh-CN" sz="2000" dirty="0">
                  <a:latin typeface="黑体" panose="02010609060101010101" pitchFamily="49" charset="-122"/>
                </a:rPr>
                <a:t>,</a:t>
              </a:r>
              <a:r>
                <a:rPr lang="zh-CN" altLang="en-US" sz="2000" dirty="0">
                  <a:latin typeface="黑体" panose="02010609060101010101" pitchFamily="49" charset="-122"/>
                </a:rPr>
                <a:t>而不会返回到先前的状态。</a:t>
              </a:r>
              <a:endParaRPr lang="zh-CN" altLang="en-US" sz="2000" dirty="0">
                <a:latin typeface="黑体" panose="02010609060101010101" pitchFamily="49" charset="-122"/>
              </a:endParaRPr>
            </a:p>
          </p:txBody>
        </p:sp>
        <p:sp>
          <p:nvSpPr>
            <p:cNvPr id="75785" name="AutoShape 17"/>
            <p:cNvSpPr/>
            <p:nvPr/>
          </p:nvSpPr>
          <p:spPr>
            <a:xfrm rot="5400000">
              <a:off x="52" y="-50"/>
              <a:ext cx="635" cy="772"/>
            </a:xfrm>
            <a:prstGeom prst="chevron">
              <a:avLst>
                <a:gd name="adj" fmla="val 25000"/>
              </a:avLst>
            </a:prstGeom>
            <a:solidFill>
              <a:schemeClr val="accent1"/>
            </a:solidFill>
            <a:ln w="9525">
              <a:noFill/>
            </a:ln>
          </p:spPr>
          <p:txBody>
            <a:bodyPr rot="10800000" vert="eaVert" wrap="none" anchor="ctr" anchorCtr="0"/>
            <a:p>
              <a:r>
                <a:rPr lang="zh-CN" altLang="en-US" b="1" dirty="0">
                  <a:solidFill>
                    <a:schemeClr val="bg1"/>
                  </a:solidFill>
                  <a:effectLst>
                    <a:outerShdw blurRad="38100" dist="38100" dir="2700000">
                      <a:srgbClr val="000000"/>
                    </a:outerShdw>
                  </a:effectLst>
                  <a:latin typeface="Arial" panose="020B0604020202020204" pitchFamily="34" charset="0"/>
                </a:rPr>
                <a:t>控制</a:t>
              </a:r>
              <a:endParaRPr lang="zh-CN" altLang="en-US" b="1" dirty="0">
                <a:solidFill>
                  <a:schemeClr val="bg1"/>
                </a:solidFill>
                <a:effectLst>
                  <a:outerShdw blurRad="38100" dist="38100" dir="2700000">
                    <a:srgbClr val="000000"/>
                  </a:outerShdw>
                </a:effectLst>
                <a:latin typeface="Arial" panose="020B0604020202020204" pitchFamily="34" charset="0"/>
              </a:endParaRPr>
            </a:p>
          </p:txBody>
        </p:sp>
        <p:sp>
          <p:nvSpPr>
            <p:cNvPr id="65554" name="Rectangle 18"/>
            <p:cNvSpPr>
              <a:spLocks noChangeArrowheads="1"/>
            </p:cNvSpPr>
            <p:nvPr/>
          </p:nvSpPr>
          <p:spPr bwMode="auto">
            <a:xfrm>
              <a:off x="291" y="92"/>
              <a:ext cx="116" cy="404"/>
            </a:xfrm>
            <a:prstGeom prst="rect">
              <a:avLst/>
            </a:prstGeom>
            <a:noFill/>
            <a:ln w="9525">
              <a:noFill/>
              <a:miter lim="800000"/>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smtClean="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sp>
        <p:nvSpPr>
          <p:cNvPr id="65555" name="AutoShape 19"/>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2143125" y="1666875"/>
            <a:ext cx="6986588" cy="4498975"/>
            <a:chOff x="0" y="0"/>
            <a:chExt cx="4355" cy="3038"/>
          </a:xfrm>
        </p:grpSpPr>
        <p:sp>
          <p:nvSpPr>
            <p:cNvPr id="76805" name="AutoShape 3"/>
            <p:cNvSpPr>
              <a:spLocks noChangeAspect="1" noTextEdit="1"/>
            </p:cNvSpPr>
            <p:nvPr/>
          </p:nvSpPr>
          <p:spPr>
            <a:xfrm>
              <a:off x="0" y="0"/>
              <a:ext cx="4355" cy="3038"/>
            </a:xfrm>
            <a:prstGeom prst="rect">
              <a:avLst/>
            </a:prstGeom>
            <a:solidFill>
              <a:srgbClr val="FFCC00"/>
            </a:solidFill>
            <a:ln w="9525">
              <a:noFill/>
            </a:ln>
          </p:spPr>
          <p:txBody>
            <a:bodyPr/>
            <a:p>
              <a:endParaRPr lang="zh-CN" altLang="en-US"/>
            </a:p>
          </p:txBody>
        </p:sp>
        <p:sp>
          <p:nvSpPr>
            <p:cNvPr id="76806" name="_s1096738"/>
            <p:cNvSpPr/>
            <p:nvPr/>
          </p:nvSpPr>
          <p:spPr>
            <a:xfrm flipH="1" flipV="1">
              <a:off x="1497" y="1133"/>
              <a:ext cx="267" cy="212"/>
            </a:xfrm>
            <a:prstGeom prst="line">
              <a:avLst/>
            </a:prstGeom>
            <a:ln w="28575" cap="flat" cmpd="sng">
              <a:solidFill>
                <a:schemeClr val="tx1"/>
              </a:solidFill>
              <a:prstDash val="solid"/>
              <a:headEnd type="none" w="med" len="med"/>
              <a:tailEnd type="none" w="med" len="med"/>
            </a:ln>
          </p:spPr>
        </p:sp>
        <p:sp>
          <p:nvSpPr>
            <p:cNvPr id="76807" name="_s1096737"/>
            <p:cNvSpPr/>
            <p:nvPr/>
          </p:nvSpPr>
          <p:spPr>
            <a:xfrm>
              <a:off x="590" y="614"/>
              <a:ext cx="1116"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6</a:t>
              </a:r>
              <a:r>
                <a:rPr lang="zh-CN" altLang="en-US" sz="1800" b="1" dirty="0">
                  <a:solidFill>
                    <a:srgbClr val="0000CC"/>
                  </a:solidFill>
                  <a:latin typeface="Arial" panose="020B0604020202020204" pitchFamily="34" charset="0"/>
                </a:rPr>
                <a:t>、草案标准化</a:t>
              </a:r>
              <a:endParaRPr lang="zh-CN" altLang="en-US" sz="1800" b="1" dirty="0">
                <a:solidFill>
                  <a:srgbClr val="0000CC"/>
                </a:solidFill>
                <a:latin typeface="Arial" panose="020B0604020202020204" pitchFamily="34" charset="0"/>
              </a:endParaRPr>
            </a:p>
          </p:txBody>
        </p:sp>
        <p:sp>
          <p:nvSpPr>
            <p:cNvPr id="76808" name="_s1096736"/>
            <p:cNvSpPr/>
            <p:nvPr/>
          </p:nvSpPr>
          <p:spPr>
            <a:xfrm flipH="1">
              <a:off x="1500" y="1662"/>
              <a:ext cx="332" cy="77"/>
            </a:xfrm>
            <a:prstGeom prst="line">
              <a:avLst/>
            </a:prstGeom>
            <a:ln w="28575" cap="flat" cmpd="sng">
              <a:solidFill>
                <a:schemeClr val="tx1"/>
              </a:solidFill>
              <a:prstDash val="solid"/>
              <a:headEnd type="none" w="med" len="med"/>
              <a:tailEnd type="none" w="med" len="med"/>
            </a:ln>
          </p:spPr>
        </p:sp>
        <p:sp>
          <p:nvSpPr>
            <p:cNvPr id="76809" name="_s1096735"/>
            <p:cNvSpPr/>
            <p:nvPr/>
          </p:nvSpPr>
          <p:spPr>
            <a:xfrm>
              <a:off x="363" y="1452"/>
              <a:ext cx="1179"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5</a:t>
              </a:r>
              <a:r>
                <a:rPr lang="zh-CN" altLang="en-US" sz="1800" b="1" dirty="0">
                  <a:solidFill>
                    <a:srgbClr val="0000CC"/>
                  </a:solidFill>
                  <a:latin typeface="Arial" panose="020B0604020202020204" pitchFamily="34" charset="0"/>
                </a:rPr>
                <a:t>、执行草案</a:t>
              </a:r>
              <a:endParaRPr lang="zh-CN" altLang="en-US" sz="1800" b="1" dirty="0">
                <a:solidFill>
                  <a:srgbClr val="0000CC"/>
                </a:solidFill>
                <a:latin typeface="Arial" panose="020B0604020202020204" pitchFamily="34" charset="0"/>
              </a:endParaRPr>
            </a:p>
          </p:txBody>
        </p:sp>
        <p:sp>
          <p:nvSpPr>
            <p:cNvPr id="76810" name="_s1096741"/>
            <p:cNvSpPr/>
            <p:nvPr/>
          </p:nvSpPr>
          <p:spPr>
            <a:xfrm flipH="1">
              <a:off x="1868" y="1892"/>
              <a:ext cx="147" cy="307"/>
            </a:xfrm>
            <a:prstGeom prst="line">
              <a:avLst/>
            </a:prstGeom>
            <a:ln w="28575" cap="flat" cmpd="sng">
              <a:solidFill>
                <a:schemeClr val="tx1"/>
              </a:solidFill>
              <a:prstDash val="solid"/>
              <a:headEnd type="none" w="med" len="med"/>
              <a:tailEnd type="none" w="med" len="med"/>
            </a:ln>
          </p:spPr>
        </p:sp>
        <p:sp>
          <p:nvSpPr>
            <p:cNvPr id="76811" name="_s1096740"/>
            <p:cNvSpPr/>
            <p:nvPr/>
          </p:nvSpPr>
          <p:spPr>
            <a:xfrm>
              <a:off x="1134" y="2132"/>
              <a:ext cx="1089"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4</a:t>
              </a:r>
              <a:r>
                <a:rPr lang="zh-CN" altLang="en-US" sz="1800" b="1" dirty="0">
                  <a:solidFill>
                    <a:srgbClr val="0000CC"/>
                  </a:solidFill>
                  <a:latin typeface="Arial" panose="020B0604020202020204" pitchFamily="34" charset="0"/>
                </a:rPr>
                <a:t>、提出草案</a:t>
              </a:r>
              <a:endParaRPr lang="zh-CN" altLang="en-US" sz="1800" b="1" dirty="0">
                <a:solidFill>
                  <a:srgbClr val="0000CC"/>
                </a:solidFill>
                <a:latin typeface="Arial" panose="020B0604020202020204" pitchFamily="34" charset="0"/>
              </a:endParaRPr>
            </a:p>
          </p:txBody>
        </p:sp>
        <p:sp>
          <p:nvSpPr>
            <p:cNvPr id="76812" name="_s1096743"/>
            <p:cNvSpPr/>
            <p:nvPr/>
          </p:nvSpPr>
          <p:spPr>
            <a:xfrm>
              <a:off x="2450" y="1860"/>
              <a:ext cx="148" cy="307"/>
            </a:xfrm>
            <a:prstGeom prst="line">
              <a:avLst/>
            </a:prstGeom>
            <a:ln w="28575" cap="flat" cmpd="sng">
              <a:solidFill>
                <a:schemeClr val="tx1"/>
              </a:solidFill>
              <a:prstDash val="solid"/>
              <a:headEnd type="none" w="med" len="med"/>
              <a:tailEnd type="none" w="med" len="med"/>
            </a:ln>
          </p:spPr>
        </p:sp>
        <p:sp>
          <p:nvSpPr>
            <p:cNvPr id="76813" name="_s1096742"/>
            <p:cNvSpPr/>
            <p:nvPr/>
          </p:nvSpPr>
          <p:spPr>
            <a:xfrm>
              <a:off x="2325" y="2087"/>
              <a:ext cx="1032"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3</a:t>
              </a:r>
              <a:r>
                <a:rPr lang="zh-CN" altLang="en-US" sz="1800" b="1" dirty="0">
                  <a:solidFill>
                    <a:srgbClr val="0000CC"/>
                  </a:solidFill>
                  <a:latin typeface="Arial" panose="020B0604020202020204" pitchFamily="34" charset="0"/>
                </a:rPr>
                <a:t>、分析原因</a:t>
              </a:r>
              <a:endParaRPr lang="zh-CN" altLang="en-US" sz="1800" b="1" dirty="0">
                <a:solidFill>
                  <a:srgbClr val="0000CC"/>
                </a:solidFill>
                <a:latin typeface="Arial" panose="020B0604020202020204" pitchFamily="34" charset="0"/>
              </a:endParaRPr>
            </a:p>
          </p:txBody>
        </p:sp>
        <p:sp>
          <p:nvSpPr>
            <p:cNvPr id="76814" name="_s1096745"/>
            <p:cNvSpPr/>
            <p:nvPr/>
          </p:nvSpPr>
          <p:spPr>
            <a:xfrm>
              <a:off x="2571" y="1587"/>
              <a:ext cx="332" cy="75"/>
            </a:xfrm>
            <a:prstGeom prst="line">
              <a:avLst/>
            </a:prstGeom>
            <a:ln w="28575" cap="flat" cmpd="sng">
              <a:solidFill>
                <a:schemeClr val="tx1"/>
              </a:solidFill>
              <a:prstDash val="solid"/>
              <a:headEnd type="none" w="med" len="med"/>
              <a:tailEnd type="none" w="med" len="med"/>
            </a:ln>
          </p:spPr>
        </p:sp>
        <p:sp>
          <p:nvSpPr>
            <p:cNvPr id="76815" name="_s1096744"/>
            <p:cNvSpPr/>
            <p:nvPr/>
          </p:nvSpPr>
          <p:spPr>
            <a:xfrm>
              <a:off x="2858" y="1405"/>
              <a:ext cx="1043"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2</a:t>
              </a:r>
              <a:r>
                <a:rPr lang="zh-CN" altLang="en-US" sz="1800" b="1" dirty="0">
                  <a:solidFill>
                    <a:srgbClr val="0000CC"/>
                  </a:solidFill>
                  <a:latin typeface="Arial" panose="020B0604020202020204" pitchFamily="34" charset="0"/>
                </a:rPr>
                <a:t>、寻找问题</a:t>
              </a:r>
              <a:endParaRPr lang="zh-CN" altLang="en-US" sz="1800" b="1" dirty="0">
                <a:solidFill>
                  <a:srgbClr val="0000CC"/>
                </a:solidFill>
                <a:latin typeface="Arial" panose="020B0604020202020204" pitchFamily="34" charset="0"/>
              </a:endParaRPr>
            </a:p>
          </p:txBody>
        </p:sp>
        <p:sp>
          <p:nvSpPr>
            <p:cNvPr id="76816" name="_s1096747"/>
            <p:cNvSpPr/>
            <p:nvPr/>
          </p:nvSpPr>
          <p:spPr>
            <a:xfrm flipV="1">
              <a:off x="2427" y="1164"/>
              <a:ext cx="266" cy="212"/>
            </a:xfrm>
            <a:prstGeom prst="line">
              <a:avLst/>
            </a:prstGeom>
            <a:ln w="28575" cap="flat" cmpd="sng">
              <a:solidFill>
                <a:schemeClr val="tx1"/>
              </a:solidFill>
              <a:prstDash val="solid"/>
              <a:headEnd type="none" w="med" len="med"/>
              <a:tailEnd type="none" w="med" len="med"/>
            </a:ln>
          </p:spPr>
        </p:sp>
        <p:sp>
          <p:nvSpPr>
            <p:cNvPr id="76817" name="_s1096746"/>
            <p:cNvSpPr/>
            <p:nvPr/>
          </p:nvSpPr>
          <p:spPr>
            <a:xfrm>
              <a:off x="2586" y="635"/>
              <a:ext cx="1042"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1</a:t>
              </a:r>
              <a:r>
                <a:rPr lang="zh-CN" altLang="en-US" sz="1800" b="1" dirty="0">
                  <a:solidFill>
                    <a:srgbClr val="0000CC"/>
                  </a:solidFill>
                  <a:latin typeface="Arial" panose="020B0604020202020204" pitchFamily="34" charset="0"/>
                </a:rPr>
                <a:t>、现状分析</a:t>
              </a:r>
              <a:endParaRPr lang="zh-CN" altLang="en-US" sz="1800" b="1" dirty="0">
                <a:solidFill>
                  <a:srgbClr val="0000CC"/>
                </a:solidFill>
                <a:latin typeface="Arial" panose="020B0604020202020204" pitchFamily="34" charset="0"/>
              </a:endParaRPr>
            </a:p>
          </p:txBody>
        </p:sp>
        <p:sp>
          <p:nvSpPr>
            <p:cNvPr id="76818" name="_s1096734"/>
            <p:cNvSpPr/>
            <p:nvPr/>
          </p:nvSpPr>
          <p:spPr>
            <a:xfrm flipV="1">
              <a:off x="2162" y="908"/>
              <a:ext cx="0" cy="341"/>
            </a:xfrm>
            <a:prstGeom prst="line">
              <a:avLst/>
            </a:prstGeom>
            <a:ln w="28575" cap="flat" cmpd="sng">
              <a:solidFill>
                <a:schemeClr val="tx1"/>
              </a:solidFill>
              <a:prstDash val="solid"/>
              <a:headEnd type="none" w="med" len="med"/>
              <a:tailEnd type="none" w="med" len="med"/>
            </a:ln>
          </p:spPr>
        </p:sp>
        <p:sp>
          <p:nvSpPr>
            <p:cNvPr id="76819" name="_s1096733"/>
            <p:cNvSpPr/>
            <p:nvPr/>
          </p:nvSpPr>
          <p:spPr>
            <a:xfrm>
              <a:off x="1633" y="228"/>
              <a:ext cx="1112"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7</a:t>
              </a:r>
              <a:r>
                <a:rPr lang="zh-CN" altLang="en-US" sz="1800" b="1" dirty="0">
                  <a:solidFill>
                    <a:srgbClr val="0000CC"/>
                  </a:solidFill>
                  <a:latin typeface="Arial" panose="020B0604020202020204" pitchFamily="34" charset="0"/>
                </a:rPr>
                <a:t>、正式实施</a:t>
              </a:r>
              <a:endParaRPr lang="zh-CN" altLang="en-US" sz="1800" b="1" dirty="0">
                <a:solidFill>
                  <a:srgbClr val="0000CC"/>
                </a:solidFill>
                <a:latin typeface="Arial" panose="020B0604020202020204" pitchFamily="34" charset="0"/>
              </a:endParaRPr>
            </a:p>
          </p:txBody>
        </p:sp>
        <p:sp>
          <p:nvSpPr>
            <p:cNvPr id="76820" name="_s1096732"/>
            <p:cNvSpPr/>
            <p:nvPr/>
          </p:nvSpPr>
          <p:spPr>
            <a:xfrm>
              <a:off x="1633" y="1249"/>
              <a:ext cx="1043" cy="67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r>
                <a:rPr lang="en-US" altLang="zh-CN" sz="1800" b="1" dirty="0">
                  <a:solidFill>
                    <a:srgbClr val="0000CC"/>
                  </a:solidFill>
                  <a:latin typeface="Arial" panose="020B0604020202020204" pitchFamily="34" charset="0"/>
                </a:rPr>
                <a:t>DMAIC</a:t>
              </a:r>
              <a:endParaRPr lang="en-US" altLang="zh-CN" sz="1800" b="1" dirty="0">
                <a:solidFill>
                  <a:srgbClr val="0000CC"/>
                </a:solidFill>
                <a:latin typeface="Arial" panose="020B0604020202020204" pitchFamily="34" charset="0"/>
              </a:endParaRPr>
            </a:p>
          </p:txBody>
        </p:sp>
      </p:grpSp>
      <p:sp>
        <p:nvSpPr>
          <p:cNvPr id="76803" name="Rectangle 19"/>
          <p:cNvSpPr/>
          <p:nvPr/>
        </p:nvSpPr>
        <p:spPr>
          <a:xfrm>
            <a:off x="488950" y="1484313"/>
            <a:ext cx="8420100" cy="457200"/>
          </a:xfrm>
          <a:prstGeom prst="rect">
            <a:avLst/>
          </a:prstGeom>
          <a:noFill/>
          <a:ln w="9525">
            <a:noFill/>
          </a:ln>
        </p:spPr>
        <p:txBody>
          <a:bodyPr lIns="90488" tIns="44450" rIns="90488" bIns="44450" anchor="ctr" anchorCtr="0"/>
          <a:p>
            <a:pPr algn="l"/>
            <a:r>
              <a:rPr lang="en-US" altLang="zh-CN" sz="2800" dirty="0">
                <a:solidFill>
                  <a:schemeClr val="tx2"/>
                </a:solidFill>
                <a:latin typeface="Arial Black" panose="020B0A04020102020204" pitchFamily="34" charset="0"/>
              </a:rPr>
              <a:t>DMAIC </a:t>
            </a:r>
            <a:endParaRPr lang="en-US" altLang="zh-CN" sz="2800" dirty="0">
              <a:solidFill>
                <a:schemeClr val="tx2"/>
              </a:solidFill>
              <a:latin typeface="Arial Black" panose="020B0A04020102020204" pitchFamily="34" charset="0"/>
            </a:endParaRPr>
          </a:p>
        </p:txBody>
      </p:sp>
      <p:sp>
        <p:nvSpPr>
          <p:cNvPr id="66580" name="AutoShape 20"/>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Group 2"/>
          <p:cNvGrpSpPr/>
          <p:nvPr/>
        </p:nvGrpSpPr>
        <p:grpSpPr>
          <a:xfrm>
            <a:off x="2438400" y="2116138"/>
            <a:ext cx="5807075" cy="4183062"/>
            <a:chOff x="0" y="0"/>
            <a:chExt cx="3376" cy="2635"/>
          </a:xfrm>
        </p:grpSpPr>
        <p:sp>
          <p:nvSpPr>
            <p:cNvPr id="23556" name="Line 3"/>
            <p:cNvSpPr/>
            <p:nvPr/>
          </p:nvSpPr>
          <p:spPr>
            <a:xfrm flipV="1">
              <a:off x="576" y="1104"/>
              <a:ext cx="2642" cy="1"/>
            </a:xfrm>
            <a:prstGeom prst="line">
              <a:avLst/>
            </a:prstGeom>
            <a:ln w="254000" cap="flat" cmpd="sng">
              <a:solidFill>
                <a:srgbClr val="FF9900"/>
              </a:solidFill>
              <a:prstDash val="solid"/>
              <a:headEnd type="none" w="med" len="med"/>
              <a:tailEnd type="triangle" w="sm" len="sm"/>
            </a:ln>
          </p:spPr>
        </p:sp>
        <p:sp>
          <p:nvSpPr>
            <p:cNvPr id="23557" name="Line 4"/>
            <p:cNvSpPr/>
            <p:nvPr/>
          </p:nvSpPr>
          <p:spPr>
            <a:xfrm>
              <a:off x="576" y="1104"/>
              <a:ext cx="2642" cy="960"/>
            </a:xfrm>
            <a:prstGeom prst="line">
              <a:avLst/>
            </a:prstGeom>
            <a:ln w="254000" cap="flat" cmpd="sng">
              <a:solidFill>
                <a:srgbClr val="FF9900"/>
              </a:solidFill>
              <a:prstDash val="solid"/>
              <a:headEnd type="none" w="med" len="med"/>
              <a:tailEnd type="triangle" w="sm" len="sm"/>
            </a:ln>
          </p:spPr>
        </p:sp>
        <p:sp>
          <p:nvSpPr>
            <p:cNvPr id="23558" name="Line 5"/>
            <p:cNvSpPr/>
            <p:nvPr/>
          </p:nvSpPr>
          <p:spPr>
            <a:xfrm flipV="1">
              <a:off x="576" y="192"/>
              <a:ext cx="2642" cy="912"/>
            </a:xfrm>
            <a:prstGeom prst="line">
              <a:avLst/>
            </a:prstGeom>
            <a:ln w="254000" cap="flat" cmpd="sng">
              <a:solidFill>
                <a:srgbClr val="FF9900"/>
              </a:solidFill>
              <a:prstDash val="solid"/>
              <a:headEnd type="none" w="med" len="med"/>
              <a:tailEnd type="triangle" w="sm" len="sm"/>
            </a:ln>
          </p:spPr>
        </p:sp>
        <p:grpSp>
          <p:nvGrpSpPr>
            <p:cNvPr id="23559" name="Group 6"/>
            <p:cNvGrpSpPr/>
            <p:nvPr/>
          </p:nvGrpSpPr>
          <p:grpSpPr>
            <a:xfrm>
              <a:off x="0" y="0"/>
              <a:ext cx="715" cy="2635"/>
              <a:chOff x="0" y="0"/>
              <a:chExt cx="624" cy="2635"/>
            </a:xfrm>
          </p:grpSpPr>
          <p:sp>
            <p:nvSpPr>
              <p:cNvPr id="23569" name="Rectangle 7"/>
              <p:cNvSpPr/>
              <p:nvPr/>
            </p:nvSpPr>
            <p:spPr>
              <a:xfrm>
                <a:off x="0" y="0"/>
                <a:ext cx="624" cy="2256"/>
              </a:xfrm>
              <a:prstGeom prst="rect">
                <a:avLst/>
              </a:prstGeom>
              <a:solidFill>
                <a:srgbClr val="99CCFF"/>
              </a:solidFill>
              <a:ln w="9525" cap="flat" cmpd="sng">
                <a:solidFill>
                  <a:schemeClr val="accent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70" name="Text Box 8"/>
              <p:cNvSpPr txBox="1"/>
              <p:nvPr/>
            </p:nvSpPr>
            <p:spPr>
              <a:xfrm>
                <a:off x="144" y="0"/>
                <a:ext cx="290"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10</a:t>
                </a:r>
                <a:endParaRPr lang="en-US" altLang="zh-CN" sz="2400" b="1" dirty="0">
                  <a:latin typeface="Tahoma" panose="020B0604030504040204" pitchFamily="34" charset="0"/>
                </a:endParaRPr>
              </a:p>
            </p:txBody>
          </p:sp>
          <p:sp>
            <p:nvSpPr>
              <p:cNvPr id="23571" name="Text Box 9"/>
              <p:cNvSpPr txBox="1"/>
              <p:nvPr/>
            </p:nvSpPr>
            <p:spPr>
              <a:xfrm>
                <a:off x="211" y="960"/>
                <a:ext cx="192"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5</a:t>
                </a:r>
                <a:endParaRPr lang="en-US" altLang="zh-CN" sz="2400" b="1" dirty="0">
                  <a:latin typeface="Tahoma" panose="020B0604030504040204" pitchFamily="34" charset="0"/>
                </a:endParaRPr>
              </a:p>
            </p:txBody>
          </p:sp>
          <p:sp>
            <p:nvSpPr>
              <p:cNvPr id="23572" name="Text Box 10"/>
              <p:cNvSpPr txBox="1"/>
              <p:nvPr/>
            </p:nvSpPr>
            <p:spPr>
              <a:xfrm>
                <a:off x="211" y="1968"/>
                <a:ext cx="192"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0</a:t>
                </a:r>
                <a:endParaRPr lang="en-US" altLang="zh-CN" sz="2400" b="1" dirty="0">
                  <a:latin typeface="Tahoma" panose="020B0604030504040204" pitchFamily="34" charset="0"/>
                </a:endParaRPr>
              </a:p>
            </p:txBody>
          </p:sp>
          <p:sp>
            <p:nvSpPr>
              <p:cNvPr id="12299" name="Text Box 11"/>
              <p:cNvSpPr txBox="1">
                <a:spLocks noChangeArrowheads="1"/>
              </p:cNvSpPr>
              <p:nvPr/>
            </p:nvSpPr>
            <p:spPr bwMode="auto">
              <a:xfrm>
                <a:off x="138" y="2385"/>
                <a:ext cx="353" cy="250"/>
              </a:xfrm>
              <a:prstGeom prst="rect">
                <a:avLst/>
              </a:prstGeom>
              <a:solidFill>
                <a:srgbClr val="99CCFF"/>
              </a:solidFill>
              <a:ln w="9525">
                <a:noFill/>
                <a:miter lim="800000"/>
              </a:ln>
              <a:effectLst/>
            </p:spPr>
            <p:txBody>
              <a:bodyPr wrap="none">
                <a:spAutoFit/>
              </a:bodyPr>
              <a:lstStyle/>
              <a:p>
                <a:pPr marR="0" defTabSz="914400">
                  <a:buClrTx/>
                  <a:buSzTx/>
                  <a:buFontTx/>
                  <a:buNone/>
                  <a:defRPr/>
                </a:pPr>
                <a:r>
                  <a:rPr kumimoji="0" lang="zh-CN" altLang="en-US" sz="2000" b="1" kern="1200" cap="none" spc="0" normalizeH="0" baseline="0" noProof="0" smtClean="0">
                    <a:solidFill>
                      <a:schemeClr val="tx2"/>
                    </a:solidFill>
                    <a:effectLst>
                      <a:outerShdw blurRad="38100" dist="38100" dir="2700000" algn="tl">
                        <a:srgbClr val="FFFFFF"/>
                      </a:outerShdw>
                    </a:effectLst>
                    <a:latin typeface="Tahoma" panose="020B0604030504040204" pitchFamily="34" charset="0"/>
                    <a:ea typeface="黑体" panose="02010609060101010101" pitchFamily="49" charset="-122"/>
                    <a:cs typeface="+mn-cs"/>
                  </a:rPr>
                  <a:t>期望</a:t>
                </a:r>
                <a:endParaRPr kumimoji="0" lang="zh-CN" altLang="en-US" sz="2000" b="1" kern="1200" cap="none" spc="0" normalizeH="0" baseline="0" noProof="0" smtClean="0">
                  <a:solidFill>
                    <a:schemeClr val="tx2"/>
                  </a:solidFill>
                  <a:effectLst>
                    <a:outerShdw blurRad="38100" dist="38100" dir="2700000" algn="tl">
                      <a:srgbClr val="FFFFFF"/>
                    </a:outerShdw>
                  </a:effectLst>
                  <a:latin typeface="Tahoma" panose="020B0604030504040204" pitchFamily="34" charset="0"/>
                  <a:ea typeface="黑体" panose="02010609060101010101" pitchFamily="49" charset="-122"/>
                  <a:cs typeface="+mn-cs"/>
                </a:endParaRPr>
              </a:p>
            </p:txBody>
          </p:sp>
        </p:grpSp>
        <p:grpSp>
          <p:nvGrpSpPr>
            <p:cNvPr id="23560" name="Group 12"/>
            <p:cNvGrpSpPr/>
            <p:nvPr/>
          </p:nvGrpSpPr>
          <p:grpSpPr>
            <a:xfrm>
              <a:off x="2703" y="0"/>
              <a:ext cx="673" cy="2635"/>
              <a:chOff x="0" y="0"/>
              <a:chExt cx="624" cy="2635"/>
            </a:xfrm>
          </p:grpSpPr>
          <p:sp>
            <p:nvSpPr>
              <p:cNvPr id="23564" name="Rectangle 13"/>
              <p:cNvSpPr/>
              <p:nvPr/>
            </p:nvSpPr>
            <p:spPr>
              <a:xfrm>
                <a:off x="0" y="0"/>
                <a:ext cx="624" cy="2256"/>
              </a:xfrm>
              <a:prstGeom prst="rect">
                <a:avLst/>
              </a:prstGeom>
              <a:solidFill>
                <a:srgbClr val="99CCFF"/>
              </a:solidFill>
              <a:ln w="9525" cap="flat" cmpd="sng">
                <a:solidFill>
                  <a:schemeClr val="accent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23565" name="Text Box 14"/>
              <p:cNvSpPr txBox="1"/>
              <p:nvPr/>
            </p:nvSpPr>
            <p:spPr>
              <a:xfrm>
                <a:off x="144" y="0"/>
                <a:ext cx="308"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10</a:t>
                </a:r>
                <a:endParaRPr lang="en-US" altLang="zh-CN" sz="2400" b="1" dirty="0">
                  <a:latin typeface="Tahoma" panose="020B0604030504040204" pitchFamily="34" charset="0"/>
                </a:endParaRPr>
              </a:p>
            </p:txBody>
          </p:sp>
          <p:sp>
            <p:nvSpPr>
              <p:cNvPr id="23566" name="Text Box 15"/>
              <p:cNvSpPr txBox="1"/>
              <p:nvPr/>
            </p:nvSpPr>
            <p:spPr>
              <a:xfrm>
                <a:off x="211" y="960"/>
                <a:ext cx="204"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5</a:t>
                </a:r>
                <a:endParaRPr lang="en-US" altLang="zh-CN" sz="2400" b="1" dirty="0">
                  <a:latin typeface="Tahoma" panose="020B0604030504040204" pitchFamily="34" charset="0"/>
                </a:endParaRPr>
              </a:p>
            </p:txBody>
          </p:sp>
          <p:sp>
            <p:nvSpPr>
              <p:cNvPr id="23567" name="Text Box 16"/>
              <p:cNvSpPr txBox="1"/>
              <p:nvPr/>
            </p:nvSpPr>
            <p:spPr>
              <a:xfrm>
                <a:off x="211" y="1968"/>
                <a:ext cx="204" cy="288"/>
              </a:xfrm>
              <a:prstGeom prst="rect">
                <a:avLst/>
              </a:prstGeom>
              <a:solidFill>
                <a:srgbClr val="99CCFF"/>
              </a:solidFill>
              <a:ln w="9525">
                <a:noFill/>
              </a:ln>
            </p:spPr>
            <p:txBody>
              <a:bodyPr wrap="none">
                <a:spAutoFit/>
              </a:bodyPr>
              <a:p>
                <a:pPr algn="l"/>
                <a:r>
                  <a:rPr lang="en-US" altLang="zh-CN" sz="2400" b="1" dirty="0">
                    <a:latin typeface="Tahoma" panose="020B0604030504040204" pitchFamily="34" charset="0"/>
                  </a:rPr>
                  <a:t>0</a:t>
                </a:r>
                <a:endParaRPr lang="en-US" altLang="zh-CN" sz="2400" b="1" dirty="0">
                  <a:latin typeface="Tahoma" panose="020B0604030504040204" pitchFamily="34" charset="0"/>
                </a:endParaRPr>
              </a:p>
            </p:txBody>
          </p:sp>
          <p:sp>
            <p:nvSpPr>
              <p:cNvPr id="12305" name="Text Box 17"/>
              <p:cNvSpPr txBox="1">
                <a:spLocks noChangeArrowheads="1"/>
              </p:cNvSpPr>
              <p:nvPr/>
            </p:nvSpPr>
            <p:spPr bwMode="auto">
              <a:xfrm>
                <a:off x="127" y="2385"/>
                <a:ext cx="375" cy="250"/>
              </a:xfrm>
              <a:prstGeom prst="rect">
                <a:avLst/>
              </a:prstGeom>
              <a:solidFill>
                <a:srgbClr val="99CCFF"/>
              </a:solidFill>
              <a:ln w="9525">
                <a:noFill/>
                <a:miter lim="800000"/>
              </a:ln>
              <a:effectLst/>
            </p:spPr>
            <p:txBody>
              <a:bodyPr wrap="none">
                <a:spAutoFit/>
              </a:bodyPr>
              <a:lstStyle/>
              <a:p>
                <a:pPr marR="0" defTabSz="914400">
                  <a:buClrTx/>
                  <a:buSzTx/>
                  <a:buFontTx/>
                  <a:buNone/>
                  <a:defRPr/>
                </a:pPr>
                <a:r>
                  <a:rPr kumimoji="0" lang="zh-CN" altLang="en-US" sz="2000" b="1" kern="1200" cap="none" spc="0" normalizeH="0" baseline="0" noProof="0" smtClean="0">
                    <a:solidFill>
                      <a:schemeClr val="tx2"/>
                    </a:solidFill>
                    <a:effectLst>
                      <a:outerShdw blurRad="38100" dist="38100" dir="2700000" algn="tl">
                        <a:srgbClr val="FFFFFF"/>
                      </a:outerShdw>
                    </a:effectLst>
                    <a:latin typeface="Tahoma" panose="020B0604030504040204" pitchFamily="34" charset="0"/>
                    <a:ea typeface="黑体" panose="02010609060101010101" pitchFamily="49" charset="-122"/>
                    <a:cs typeface="+mn-cs"/>
                  </a:rPr>
                  <a:t>体验</a:t>
                </a:r>
                <a:endParaRPr kumimoji="0" lang="zh-CN" altLang="en-US" sz="2000" b="1" kern="1200" cap="none" spc="0" normalizeH="0" baseline="0" noProof="0" smtClean="0">
                  <a:solidFill>
                    <a:schemeClr val="tx2"/>
                  </a:solidFill>
                  <a:effectLst>
                    <a:outerShdw blurRad="38100" dist="38100" dir="2700000" algn="tl">
                      <a:srgbClr val="FFFFFF"/>
                    </a:outerShdw>
                  </a:effectLst>
                  <a:latin typeface="Tahoma" panose="020B0604030504040204" pitchFamily="34" charset="0"/>
                  <a:ea typeface="黑体" panose="02010609060101010101" pitchFamily="49" charset="-122"/>
                  <a:cs typeface="+mn-cs"/>
                </a:endParaRPr>
              </a:p>
            </p:txBody>
          </p:sp>
        </p:grpSp>
        <p:sp>
          <p:nvSpPr>
            <p:cNvPr id="12306" name="Text Box 18"/>
            <p:cNvSpPr txBox="1">
              <a:spLocks noChangeArrowheads="1"/>
            </p:cNvSpPr>
            <p:nvPr/>
          </p:nvSpPr>
          <p:spPr bwMode="auto">
            <a:xfrm>
              <a:off x="1480" y="283"/>
              <a:ext cx="582" cy="365"/>
            </a:xfrm>
            <a:prstGeom prst="rect">
              <a:avLst/>
            </a:prstGeom>
            <a:noFill/>
            <a:ln w="9525">
              <a:noFill/>
              <a:miter lim="800000"/>
            </a:ln>
            <a:effectLst/>
          </p:spPr>
          <p:txBody>
            <a:bodyPr wrap="none">
              <a:spAutoFit/>
            </a:bodyPr>
            <a:lstStyle/>
            <a:p>
              <a:pPr marR="0" algn="l" defTabSz="914400">
                <a:buClrTx/>
                <a:buSzTx/>
                <a:buFontTx/>
                <a:buNone/>
                <a:defRPr/>
              </a:pPr>
              <a:r>
                <a:rPr kumimoji="0" lang="zh-CN" altLang="en-US" sz="3200" b="1" i="1" kern="1200" cap="none" spc="0" normalizeH="0" baseline="0" noProof="0" smtClean="0">
                  <a:solidFill>
                    <a:srgbClr val="00FF00"/>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赞叹</a:t>
              </a:r>
              <a:endParaRPr kumimoji="0" lang="zh-CN" altLang="en-US" sz="3200" b="1" i="1" kern="1200" cap="none" spc="0" normalizeH="0" baseline="0" noProof="0" smtClean="0">
                <a:solidFill>
                  <a:srgbClr val="00FF00"/>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sp>
          <p:nvSpPr>
            <p:cNvPr id="12307" name="Text Box 19"/>
            <p:cNvSpPr txBox="1">
              <a:spLocks noChangeArrowheads="1"/>
            </p:cNvSpPr>
            <p:nvPr/>
          </p:nvSpPr>
          <p:spPr bwMode="auto">
            <a:xfrm>
              <a:off x="1480" y="883"/>
              <a:ext cx="582" cy="365"/>
            </a:xfrm>
            <a:prstGeom prst="rect">
              <a:avLst/>
            </a:prstGeom>
            <a:noFill/>
            <a:ln w="9525">
              <a:noFill/>
              <a:miter lim="800000"/>
            </a:ln>
            <a:effectLst/>
          </p:spPr>
          <p:txBody>
            <a:bodyPr wrap="none">
              <a:spAutoFit/>
            </a:bodyPr>
            <a:lstStyle/>
            <a:p>
              <a:pPr marR="0" algn="l" defTabSz="914400">
                <a:buClrTx/>
                <a:buSzTx/>
                <a:buFontTx/>
                <a:buNone/>
                <a:defRPr/>
              </a:pPr>
              <a:r>
                <a:rPr kumimoji="0" lang="zh-CN" altLang="en-US" sz="3200" b="1" i="1" kern="1200" cap="none" spc="0" normalizeH="0" baseline="0" noProof="0" smtClean="0">
                  <a:solidFill>
                    <a:srgbClr val="0066CC"/>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满意</a:t>
              </a:r>
              <a:endParaRPr kumimoji="0" lang="zh-CN" altLang="en-US" sz="3200" b="1" i="1" kern="1200" cap="none" spc="0" normalizeH="0" baseline="0" noProof="0" smtClean="0">
                <a:solidFill>
                  <a:srgbClr val="0066CC"/>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sp>
          <p:nvSpPr>
            <p:cNvPr id="12308" name="Text Box 20"/>
            <p:cNvSpPr txBox="1">
              <a:spLocks noChangeArrowheads="1"/>
            </p:cNvSpPr>
            <p:nvPr/>
          </p:nvSpPr>
          <p:spPr bwMode="auto">
            <a:xfrm>
              <a:off x="1418" y="1459"/>
              <a:ext cx="581" cy="365"/>
            </a:xfrm>
            <a:prstGeom prst="rect">
              <a:avLst/>
            </a:prstGeom>
            <a:noFill/>
            <a:ln w="9525">
              <a:noFill/>
              <a:miter lim="800000"/>
            </a:ln>
            <a:effectLst/>
          </p:spPr>
          <p:txBody>
            <a:bodyPr wrap="none">
              <a:spAutoFit/>
            </a:bodyPr>
            <a:lstStyle/>
            <a:p>
              <a:pPr marR="0" algn="l" defTabSz="914400">
                <a:buClrTx/>
                <a:buSzTx/>
                <a:buFontTx/>
                <a:buNone/>
                <a:defRPr/>
              </a:pPr>
              <a:r>
                <a:rPr kumimoji="0" lang="zh-CN" altLang="en-US" sz="3200" b="1" i="1" kern="1200" cap="none" spc="0" normalizeH="0" baseline="0" noProof="0" smtClean="0">
                  <a:solidFill>
                    <a:srgbClr val="FF0000"/>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愤怒</a:t>
              </a:r>
              <a:endParaRPr kumimoji="0" lang="zh-CN" altLang="en-US" sz="3200" b="1" i="1" kern="1200" cap="none" spc="0" normalizeH="0" baseline="0" noProof="0" smtClean="0">
                <a:solidFill>
                  <a:srgbClr val="FF0000"/>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grpSp>
      <p:sp>
        <p:nvSpPr>
          <p:cNvPr id="12309" name="AutoShape 21"/>
          <p:cNvSpPr>
            <a:spLocks noChangeArrowheads="1"/>
          </p:cNvSpPr>
          <p:nvPr/>
        </p:nvSpPr>
        <p:spPr bwMode="auto">
          <a:xfrm>
            <a:off x="0" y="7651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客户期望与体验</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7826" name="Rectangle 2"/>
          <p:cNvSpPr/>
          <p:nvPr>
            <p:ph type="title"/>
          </p:nvPr>
        </p:nvSpPr>
        <p:spPr>
          <a:xfrm>
            <a:off x="428625" y="1133475"/>
            <a:ext cx="701675" cy="1143000"/>
          </a:xfrm>
          <a:noFill/>
          <a:ln>
            <a:noFill/>
          </a:ln>
        </p:spPr>
        <p:txBody>
          <a:bodyPr/>
          <a:p>
            <a:pPr eaLnBrk="1" hangingPunct="1"/>
            <a:r>
              <a:rPr lang="zh-CN" altLang="en-US" sz="2000" dirty="0"/>
              <a:t>钣喷管理实践循环详解</a:t>
            </a:r>
            <a:endParaRPr lang="zh-CN" altLang="en-US" sz="2000" dirty="0"/>
          </a:p>
        </p:txBody>
      </p:sp>
      <p:graphicFrame>
        <p:nvGraphicFramePr>
          <p:cNvPr id="77827" name="表格占位符 77826"/>
          <p:cNvGraphicFramePr/>
          <p:nvPr>
            <p:ph type="tbl" idx="1"/>
          </p:nvPr>
        </p:nvGraphicFramePr>
        <p:xfrm>
          <a:off x="1209675" y="908050"/>
          <a:ext cx="8188325" cy="5638800"/>
        </p:xfrm>
        <a:graphic>
          <a:graphicData uri="http://schemas.openxmlformats.org/drawingml/2006/table">
            <a:tbl>
              <a:tblPr/>
              <a:tblGrid>
                <a:gridCol w="311150"/>
                <a:gridCol w="1404938"/>
                <a:gridCol w="6472237"/>
              </a:tblGrid>
              <a:tr h="517525">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步骤</a:t>
                      </a:r>
                      <a:endParaRPr lang="zh-CN" altLang="en-US"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实践内容</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400" b="1" dirty="0">
                          <a:latin typeface="Arial" panose="020B0604020202020204" pitchFamily="34" charset="0"/>
                        </a:rPr>
                        <a:t>详                               解</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566738">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400" b="1" dirty="0">
                          <a:latin typeface="Arial" panose="020B0604020202020204" pitchFamily="34" charset="0"/>
                        </a:rPr>
                        <a:t>1</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现状分析</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目前钣喷的进度问题随着客户拥有量的增加日益凸显，成为销售店营业额稳定增长的瓶颈</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728662">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en-US" altLang="zh-CN" sz="1400" b="1" dirty="0">
                          <a:latin typeface="Arial" panose="020B0604020202020204" pitchFamily="34" charset="0"/>
                        </a:rPr>
                        <a:t>2</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zh-CN" altLang="en-US" sz="1400" b="1" dirty="0">
                          <a:latin typeface="Arial" panose="020B0604020202020204" pitchFamily="34" charset="0"/>
                        </a:rPr>
                        <a:t>寻找问题</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具体问题有</a:t>
                      </a:r>
                      <a:r>
                        <a:rPr lang="en-US" altLang="zh-CN" sz="1400" b="1" dirty="0">
                          <a:latin typeface="Arial" panose="020B0604020202020204" pitchFamily="34" charset="0"/>
                        </a:rPr>
                        <a:t>:</a:t>
                      </a:r>
                      <a:r>
                        <a:rPr lang="zh-CN" altLang="en-US" sz="1400" b="1" dirty="0">
                          <a:latin typeface="Arial" panose="020B0604020202020204" pitchFamily="34" charset="0"/>
                        </a:rPr>
                        <a:t>钣喷车间场地限制，造成生产工位不足；生产人员及构成不合理；设备不足，</a:t>
                      </a:r>
                      <a:r>
                        <a:rPr lang="zh-CN" altLang="en-US" sz="1400" b="1" dirty="0">
                          <a:solidFill>
                            <a:srgbClr val="FF3300"/>
                          </a:solidFill>
                          <a:latin typeface="Arial" panose="020B0604020202020204" pitchFamily="34" charset="0"/>
                        </a:rPr>
                        <a:t>尤其是烤房不够用</a:t>
                      </a:r>
                      <a:r>
                        <a:rPr lang="zh-CN" altLang="en-US" sz="1400" b="1" dirty="0">
                          <a:latin typeface="Arial" panose="020B0604020202020204" pitchFamily="34" charset="0"/>
                        </a:rPr>
                        <a:t>；生产工艺及流程比较传统，没有创新；</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1158875">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en-US" altLang="zh-CN" sz="1400" b="1" dirty="0">
                          <a:latin typeface="Arial" panose="020B0604020202020204" pitchFamily="34" charset="0"/>
                        </a:rPr>
                        <a:t>3</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zh-CN" altLang="en-US" sz="1400" b="1" dirty="0">
                          <a:latin typeface="Arial" panose="020B0604020202020204" pitchFamily="34" charset="0"/>
                        </a:rPr>
                        <a:t>分析问题原因</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造成问题的原因主要是：</a:t>
                      </a:r>
                      <a:r>
                        <a:rPr lang="zh-CN" altLang="en-US" sz="1400" b="1" dirty="0">
                          <a:solidFill>
                            <a:srgbClr val="FF3300"/>
                          </a:solidFill>
                          <a:latin typeface="Arial" panose="020B0604020202020204" pitchFamily="34" charset="0"/>
                        </a:rPr>
                        <a:t>大班组（大于</a:t>
                      </a:r>
                      <a:r>
                        <a:rPr lang="en-US" altLang="zh-CN" sz="1400" b="1" dirty="0">
                          <a:solidFill>
                            <a:srgbClr val="FF3300"/>
                          </a:solidFill>
                          <a:latin typeface="Arial" panose="020B0604020202020204" pitchFamily="34" charset="0"/>
                        </a:rPr>
                        <a:t>3</a:t>
                      </a:r>
                      <a:r>
                        <a:rPr lang="zh-CN" altLang="en-US" sz="1400" b="1" dirty="0">
                          <a:solidFill>
                            <a:srgbClr val="FF3300"/>
                          </a:solidFill>
                          <a:latin typeface="Arial" panose="020B0604020202020204" pitchFamily="34" charset="0"/>
                        </a:rPr>
                        <a:t>人），调度派工时只能将大损、中损、小损车都派给一个班组，由于车损的程度不一样，作业量存在很大区别，而班组眉毛胡子一把抓，作业过程中没有合理的分工，更没有协调设施及设备的使用情况，造成小损与中损车一样的进度，中损与大损车也几乎同步，使得烤房的利用率不到</a:t>
                      </a:r>
                      <a:r>
                        <a:rPr lang="en-US" altLang="zh-CN" sz="1400" b="1" dirty="0">
                          <a:solidFill>
                            <a:srgbClr val="FF3300"/>
                          </a:solidFill>
                          <a:latin typeface="Arial" panose="020B0604020202020204" pitchFamily="34" charset="0"/>
                        </a:rPr>
                        <a:t>60</a:t>
                      </a:r>
                      <a:r>
                        <a:rPr lang="zh-CN" altLang="en-US" sz="1400" b="1" dirty="0">
                          <a:solidFill>
                            <a:srgbClr val="FF3300"/>
                          </a:solidFill>
                          <a:latin typeface="Arial" panose="020B0604020202020204" pitchFamily="34" charset="0"/>
                        </a:rPr>
                        <a:t>％，造成设备瓶颈，严重影响进度。</a:t>
                      </a:r>
                      <a:endParaRPr lang="zh-CN" altLang="en-US" sz="1400" b="1" dirty="0">
                        <a:solidFill>
                          <a:srgbClr val="FF3300"/>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944563">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en-US" altLang="zh-CN" sz="1400" b="1" dirty="0">
                          <a:latin typeface="Arial" panose="020B0604020202020204" pitchFamily="34" charset="0"/>
                        </a:rPr>
                        <a:t>4</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提出解决初步方案</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solidFill>
                            <a:srgbClr val="FF3300"/>
                          </a:solidFill>
                          <a:latin typeface="Arial" panose="020B0604020202020204" pitchFamily="34" charset="0"/>
                        </a:rPr>
                        <a:t>首先将烤房的利用率提高到</a:t>
                      </a:r>
                      <a:r>
                        <a:rPr lang="en-US" altLang="zh-CN" sz="1400" b="1" dirty="0">
                          <a:solidFill>
                            <a:srgbClr val="FF3300"/>
                          </a:solidFill>
                          <a:latin typeface="Arial" panose="020B0604020202020204" pitchFamily="34" charset="0"/>
                        </a:rPr>
                        <a:t>95</a:t>
                      </a:r>
                      <a:r>
                        <a:rPr lang="zh-CN" altLang="en-US" sz="1400" b="1" dirty="0">
                          <a:solidFill>
                            <a:srgbClr val="FF3300"/>
                          </a:solidFill>
                          <a:latin typeface="Arial" panose="020B0604020202020204" pitchFamily="34" charset="0"/>
                        </a:rPr>
                        <a:t>％，</a:t>
                      </a:r>
                      <a:r>
                        <a:rPr lang="zh-CN" altLang="en-US" sz="1400" b="1" dirty="0">
                          <a:latin typeface="Arial" panose="020B0604020202020204" pitchFamily="34" charset="0"/>
                        </a:rPr>
                        <a:t>利用结果倒推的方法，必须从新设置班组及班组结构，</a:t>
                      </a:r>
                      <a:r>
                        <a:rPr lang="zh-CN" altLang="en-US" sz="1400" b="1" dirty="0">
                          <a:solidFill>
                            <a:srgbClr val="FF3300"/>
                          </a:solidFill>
                          <a:latin typeface="Arial" panose="020B0604020202020204" pitchFamily="34" charset="0"/>
                        </a:rPr>
                        <a:t>即班组小型化（小于</a:t>
                      </a:r>
                      <a:r>
                        <a:rPr lang="en-US" altLang="zh-CN" sz="1400" b="1" dirty="0">
                          <a:solidFill>
                            <a:srgbClr val="FF3300"/>
                          </a:solidFill>
                          <a:latin typeface="Arial" panose="020B0604020202020204" pitchFamily="34" charset="0"/>
                        </a:rPr>
                        <a:t>3</a:t>
                      </a:r>
                      <a:r>
                        <a:rPr lang="zh-CN" altLang="en-US" sz="1400" b="1" dirty="0">
                          <a:solidFill>
                            <a:srgbClr val="FF3300"/>
                          </a:solidFill>
                          <a:latin typeface="Arial" panose="020B0604020202020204" pitchFamily="34" charset="0"/>
                        </a:rPr>
                        <a:t>人）；</a:t>
                      </a:r>
                      <a:r>
                        <a:rPr lang="zh-CN" altLang="en-US" sz="1400" b="1" dirty="0">
                          <a:latin typeface="Arial" panose="020B0604020202020204" pitchFamily="34" charset="0"/>
                        </a:rPr>
                        <a:t>其次将损伤程度不同的车辆进行分类（大、中、小、单件）派工作业。即将原来</a:t>
                      </a:r>
                      <a:r>
                        <a:rPr lang="en-US" altLang="zh-CN" sz="1400" b="1" dirty="0">
                          <a:latin typeface="Arial" panose="020B0604020202020204" pitchFamily="34" charset="0"/>
                        </a:rPr>
                        <a:t>2</a:t>
                      </a:r>
                      <a:r>
                        <a:rPr lang="zh-CN" altLang="en-US" sz="1400" b="1" dirty="0">
                          <a:latin typeface="Arial" panose="020B0604020202020204" pitchFamily="34" charset="0"/>
                        </a:rPr>
                        <a:t>个班组分成</a:t>
                      </a:r>
                      <a:r>
                        <a:rPr lang="en-US" altLang="zh-CN" sz="1400" b="1" dirty="0">
                          <a:latin typeface="Arial" panose="020B0604020202020204" pitchFamily="34" charset="0"/>
                        </a:rPr>
                        <a:t>4</a:t>
                      </a:r>
                      <a:r>
                        <a:rPr lang="zh-CN" altLang="en-US" sz="1400" b="1" dirty="0">
                          <a:latin typeface="Arial" panose="020B0604020202020204" pitchFamily="34" charset="0"/>
                        </a:rPr>
                        <a:t>个，</a:t>
                      </a:r>
                      <a:r>
                        <a:rPr lang="zh-CN" altLang="en-US" sz="1400" b="1" dirty="0">
                          <a:solidFill>
                            <a:srgbClr val="FF3300"/>
                          </a:solidFill>
                          <a:latin typeface="Arial" panose="020B0604020202020204" pitchFamily="34" charset="0"/>
                        </a:rPr>
                        <a:t>损伤按</a:t>
                      </a:r>
                      <a:r>
                        <a:rPr lang="en-US" altLang="zh-CN" sz="1400" b="1" dirty="0">
                          <a:solidFill>
                            <a:srgbClr val="FF3300"/>
                          </a:solidFill>
                          <a:latin typeface="Arial" panose="020B0604020202020204" pitchFamily="34" charset="0"/>
                        </a:rPr>
                        <a:t>4</a:t>
                      </a:r>
                      <a:r>
                        <a:rPr lang="zh-CN" altLang="en-US" sz="1400" b="1" dirty="0">
                          <a:solidFill>
                            <a:srgbClr val="FF3300"/>
                          </a:solidFill>
                          <a:latin typeface="Arial" panose="020B0604020202020204" pitchFamily="34" charset="0"/>
                        </a:rPr>
                        <a:t>类进行作业</a:t>
                      </a:r>
                      <a:r>
                        <a:rPr lang="zh-CN" altLang="en-US" sz="1400" b="1" dirty="0">
                          <a:latin typeface="Arial" panose="020B0604020202020204" pitchFamily="34" charset="0"/>
                        </a:rPr>
                        <a:t>，并初步</a:t>
                      </a:r>
                      <a:r>
                        <a:rPr lang="zh-CN" altLang="en-US" sz="1400" b="1" dirty="0">
                          <a:solidFill>
                            <a:srgbClr val="FF3300"/>
                          </a:solidFill>
                          <a:latin typeface="Arial" panose="020B0604020202020204" pitchFamily="34" charset="0"/>
                        </a:rPr>
                        <a:t>规定工序作业时间</a:t>
                      </a:r>
                      <a:r>
                        <a:rPr lang="zh-CN" altLang="en-US" sz="1400" b="1" dirty="0">
                          <a:latin typeface="Arial" panose="020B0604020202020204" pitchFamily="34" charset="0"/>
                        </a:rPr>
                        <a:t>和</a:t>
                      </a:r>
                      <a:r>
                        <a:rPr lang="zh-CN" altLang="en-US" sz="1400" b="1" dirty="0">
                          <a:solidFill>
                            <a:srgbClr val="FF3300"/>
                          </a:solidFill>
                          <a:latin typeface="Arial" panose="020B0604020202020204" pitchFamily="34" charset="0"/>
                        </a:rPr>
                        <a:t>烤房分配时间</a:t>
                      </a:r>
                      <a:r>
                        <a:rPr lang="zh-CN" altLang="en-US" sz="1400" b="1" dirty="0">
                          <a:latin typeface="Arial" panose="020B0604020202020204" pitchFamily="34" charset="0"/>
                        </a:rPr>
                        <a:t>。</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414337">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400" b="1" dirty="0">
                          <a:latin typeface="Arial" panose="020B0604020202020204" pitchFamily="34" charset="0"/>
                        </a:rPr>
                        <a:t>5</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执行初步方案</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按初步方案执行，在执行过程中</a:t>
                      </a:r>
                      <a:r>
                        <a:rPr lang="zh-CN" altLang="en-US" sz="1400" b="1" dirty="0">
                          <a:solidFill>
                            <a:srgbClr val="FF3300"/>
                          </a:solidFill>
                          <a:latin typeface="Arial" panose="020B0604020202020204" pitchFamily="34" charset="0"/>
                        </a:rPr>
                        <a:t>进行测量并详细记录</a:t>
                      </a:r>
                      <a:r>
                        <a:rPr lang="zh-CN" altLang="en-US" sz="1400" b="1" dirty="0">
                          <a:latin typeface="Arial" panose="020B0604020202020204" pitchFamily="34" charset="0"/>
                        </a:rPr>
                        <a:t>。</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576263">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400" b="1" dirty="0">
                          <a:latin typeface="Arial" panose="020B0604020202020204" pitchFamily="34" charset="0"/>
                        </a:rPr>
                        <a:t>6</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初步方案改善并标准化</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对初步方案的测量和记录结果</a:t>
                      </a:r>
                      <a:r>
                        <a:rPr lang="zh-CN" altLang="en-US" sz="1400" b="1" dirty="0">
                          <a:solidFill>
                            <a:srgbClr val="FF3300"/>
                          </a:solidFill>
                          <a:latin typeface="Arial" panose="020B0604020202020204" pitchFamily="34" charset="0"/>
                        </a:rPr>
                        <a:t>不断进行调整</a:t>
                      </a:r>
                      <a:r>
                        <a:rPr lang="zh-CN" altLang="en-US" sz="1400" b="1" dirty="0">
                          <a:latin typeface="Arial" panose="020B0604020202020204" pitchFamily="34" charset="0"/>
                        </a:rPr>
                        <a:t>，直到</a:t>
                      </a:r>
                      <a:r>
                        <a:rPr lang="zh-CN" altLang="en-US" sz="1400" b="1" dirty="0">
                          <a:solidFill>
                            <a:srgbClr val="FF3300"/>
                          </a:solidFill>
                          <a:latin typeface="Arial" panose="020B0604020202020204" pitchFamily="34" charset="0"/>
                        </a:rPr>
                        <a:t>工序所需时间基本稳定</a:t>
                      </a:r>
                      <a:r>
                        <a:rPr lang="zh-CN" altLang="en-US" sz="1400" b="1" dirty="0">
                          <a:latin typeface="Arial" panose="020B0604020202020204" pitchFamily="34" charset="0"/>
                        </a:rPr>
                        <a:t>为止，然后进行</a:t>
                      </a:r>
                      <a:r>
                        <a:rPr lang="zh-CN" altLang="en-US" sz="1400" b="1" dirty="0">
                          <a:solidFill>
                            <a:srgbClr val="FF3300"/>
                          </a:solidFill>
                          <a:latin typeface="Arial" panose="020B0604020202020204" pitchFamily="34" charset="0"/>
                        </a:rPr>
                        <a:t>标准化</a:t>
                      </a:r>
                      <a:r>
                        <a:rPr lang="zh-CN" altLang="en-US" sz="1400" b="1" dirty="0">
                          <a:latin typeface="Arial" panose="020B0604020202020204" pitchFamily="34" charset="0"/>
                        </a:rPr>
                        <a:t>。</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DF9A5"/>
                    </a:solidFill>
                  </a:tcPr>
                </a:tc>
              </a:tr>
              <a:tr h="731837">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1400" b="1" dirty="0">
                        <a:latin typeface="Arial" panose="020B0604020202020204" pitchFamily="34" charset="0"/>
                      </a:endParaRPr>
                    </a:p>
                    <a:p>
                      <a:pPr lvl="0" algn="l" eaLnBrk="1" hangingPunct="1">
                        <a:spcBef>
                          <a:spcPct val="20000"/>
                        </a:spcBef>
                        <a:buNone/>
                      </a:pPr>
                      <a:r>
                        <a:rPr lang="en-US" altLang="zh-CN" sz="1400" b="1" dirty="0">
                          <a:latin typeface="Arial" panose="020B0604020202020204" pitchFamily="34" charset="0"/>
                        </a:rPr>
                        <a:t>7</a:t>
                      </a:r>
                      <a:endParaRPr lang="en-US" altLang="zh-CN" sz="1400" b="1"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严格实施标准化方案</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400" b="1" dirty="0">
                          <a:latin typeface="Arial" panose="020B0604020202020204" pitchFamily="34" charset="0"/>
                        </a:rPr>
                        <a:t>初步方案改善标准化后成为正式的作业标准必须</a:t>
                      </a:r>
                      <a:r>
                        <a:rPr lang="zh-CN" altLang="en-US" sz="1400" b="1" dirty="0">
                          <a:solidFill>
                            <a:srgbClr val="FF3300"/>
                          </a:solidFill>
                          <a:latin typeface="Arial" panose="020B0604020202020204" pitchFamily="34" charset="0"/>
                        </a:rPr>
                        <a:t>严格执行</a:t>
                      </a:r>
                      <a:r>
                        <a:rPr lang="zh-CN" altLang="en-US" sz="1400" b="1" dirty="0">
                          <a:latin typeface="Arial" panose="020B0604020202020204" pitchFamily="34" charset="0"/>
                        </a:rPr>
                        <a:t>，此时要</a:t>
                      </a:r>
                      <a:r>
                        <a:rPr lang="en-US" altLang="zh-CN" sz="1400" b="1" dirty="0">
                          <a:solidFill>
                            <a:srgbClr val="FF3300"/>
                          </a:solidFill>
                          <a:latin typeface="Arial" panose="020B0604020202020204" pitchFamily="34" charset="0"/>
                        </a:rPr>
                        <a:t>100</a:t>
                      </a:r>
                      <a:r>
                        <a:rPr lang="zh-CN" altLang="en-US" sz="1400" b="1" dirty="0">
                          <a:solidFill>
                            <a:srgbClr val="FF3300"/>
                          </a:solidFill>
                          <a:latin typeface="Arial" panose="020B0604020202020204" pitchFamily="34" charset="0"/>
                        </a:rPr>
                        <a:t>％进行考核</a:t>
                      </a:r>
                      <a:r>
                        <a:rPr lang="zh-CN" altLang="en-US" sz="1400" b="1" dirty="0">
                          <a:latin typeface="Arial" panose="020B0604020202020204" pitchFamily="34" charset="0"/>
                        </a:rPr>
                        <a:t>。当一段时间后（比如</a:t>
                      </a:r>
                      <a:r>
                        <a:rPr lang="en-US" altLang="zh-CN" sz="1400" b="1" dirty="0">
                          <a:latin typeface="Arial" panose="020B0604020202020204" pitchFamily="34" charset="0"/>
                        </a:rPr>
                        <a:t>1</a:t>
                      </a:r>
                      <a:r>
                        <a:rPr lang="zh-CN" altLang="en-US" sz="1400" b="1" dirty="0">
                          <a:latin typeface="Arial" panose="020B0604020202020204" pitchFamily="34" charset="0"/>
                        </a:rPr>
                        <a:t>年）情况变化，就得重新进行现状分析，回到第一步进行新的循环。</a:t>
                      </a:r>
                      <a:endParaRPr lang="zh-CN" altLang="en-US" sz="1400" b="1"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EDF9A5"/>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8850" name="Rectangle 2"/>
          <p:cNvSpPr/>
          <p:nvPr>
            <p:ph type="title"/>
          </p:nvPr>
        </p:nvSpPr>
        <p:spPr>
          <a:xfrm>
            <a:off x="501650" y="1341438"/>
            <a:ext cx="8915400" cy="765175"/>
          </a:xfrm>
          <a:noFill/>
          <a:ln>
            <a:noFill/>
          </a:ln>
        </p:spPr>
        <p:txBody>
          <a:bodyPr/>
          <a:p>
            <a:pPr algn="r" eaLnBrk="1" hangingPunct="1"/>
            <a:r>
              <a:rPr lang="zh-CN" altLang="en-US" sz="2800" dirty="0"/>
              <a:t>钣喷工艺及流程</a:t>
            </a:r>
            <a:endParaRPr lang="zh-CN" altLang="en-US" sz="2800" dirty="0"/>
          </a:p>
        </p:txBody>
      </p:sp>
      <p:sp>
        <p:nvSpPr>
          <p:cNvPr id="78851" name="Rectangle 3"/>
          <p:cNvSpPr/>
          <p:nvPr>
            <p:ph type="body" sz="half" idx="1"/>
          </p:nvPr>
        </p:nvSpPr>
        <p:spPr>
          <a:xfrm>
            <a:off x="415925" y="1773238"/>
            <a:ext cx="8902700" cy="1223962"/>
          </a:xfrm>
          <a:noFill/>
          <a:ln>
            <a:noFill/>
          </a:ln>
        </p:spPr>
        <p:txBody>
          <a:bodyPr/>
          <a:p>
            <a:pPr marL="0" indent="0" eaLnBrk="1" hangingPunct="1">
              <a:lnSpc>
                <a:spcPct val="120000"/>
              </a:lnSpc>
              <a:buClrTx/>
              <a:buSzTx/>
              <a:buFontTx/>
              <a:buNone/>
            </a:pPr>
            <a:r>
              <a:rPr lang="zh-CN" altLang="en-US" sz="1800" b="0" dirty="0"/>
              <a:t>钣喷的工艺比较复杂，与油漆的化学特性、作业环境、温度、湿度、工序等相关，因此科学合理的作业流程才能以尽可能短的时间完成高质量的作业。</a:t>
            </a:r>
            <a:endParaRPr lang="zh-CN" altLang="en-US" sz="1800" b="0" dirty="0"/>
          </a:p>
          <a:p>
            <a:pPr marL="0" indent="0" eaLnBrk="1" hangingPunct="1">
              <a:lnSpc>
                <a:spcPct val="120000"/>
              </a:lnSpc>
              <a:buClrTx/>
              <a:buSzTx/>
              <a:buFontTx/>
              <a:buNone/>
            </a:pPr>
            <a:r>
              <a:rPr lang="zh-CN" altLang="en-US" sz="1800" b="0" dirty="0"/>
              <a:t>一般流程如下：</a:t>
            </a:r>
            <a:endParaRPr lang="zh-CN" altLang="en-US" sz="1800" b="0" dirty="0"/>
          </a:p>
        </p:txBody>
      </p:sp>
      <p:graphicFrame>
        <p:nvGraphicFramePr>
          <p:cNvPr id="68612" name="Group 4"/>
          <p:cNvGraphicFramePr>
            <a:graphicFrameLocks noGrp="1"/>
          </p:cNvGraphicFramePr>
          <p:nvPr>
            <p:ph sz="half" idx="4294967295"/>
          </p:nvPr>
        </p:nvGraphicFramePr>
        <p:xfrm>
          <a:off x="2792413" y="2781300"/>
          <a:ext cx="5761038" cy="3714750"/>
        </p:xfrm>
        <a:graphic>
          <a:graphicData uri="http://schemas.openxmlformats.org/drawingml/2006/table">
            <a:tbl>
              <a:tblPr/>
              <a:tblGrid>
                <a:gridCol w="2859087"/>
                <a:gridCol w="2901950"/>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工序</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小、中损所需时间（分钟）</a:t>
                      </a:r>
                      <a:endParaRPr kumimoji="0" lang="zh-CN" altLang="en-US" sz="1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拆卸</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钣金修复</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45</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除油锈、清洁及防锈底漆</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原子泥填补、干燥及打磨</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中途底漆、干燥及打磨</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面漆、干燥及打磨</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清漆罩面及干燥</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抛光</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25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35</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安装</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15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合计</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300 </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500</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8650" name="AutoShape 4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9874" name="Rectangle 2"/>
          <p:cNvSpPr/>
          <p:nvPr>
            <p:ph type="title"/>
          </p:nvPr>
        </p:nvSpPr>
        <p:spPr>
          <a:xfrm>
            <a:off x="415925" y="1557338"/>
            <a:ext cx="8915400" cy="1143000"/>
          </a:xfrm>
          <a:noFill/>
          <a:ln>
            <a:noFill/>
          </a:ln>
        </p:spPr>
        <p:txBody>
          <a:bodyPr/>
          <a:p>
            <a:pPr algn="l" eaLnBrk="1" hangingPunct="1"/>
            <a:r>
              <a:rPr lang="zh-CN" altLang="en-US" sz="2800" dirty="0"/>
              <a:t>小损流水时间控制表</a:t>
            </a:r>
            <a:endParaRPr lang="zh-CN" altLang="en-US" sz="2800" dirty="0"/>
          </a:p>
        </p:txBody>
      </p:sp>
      <p:graphicFrame>
        <p:nvGraphicFramePr>
          <p:cNvPr id="69635" name="Group 3"/>
          <p:cNvGraphicFramePr>
            <a:graphicFrameLocks noGrp="1"/>
          </p:cNvGraphicFramePr>
          <p:nvPr>
            <p:ph sz="half" idx="4294967295"/>
          </p:nvPr>
        </p:nvGraphicFramePr>
        <p:xfrm>
          <a:off x="481013" y="1773238"/>
          <a:ext cx="9218613" cy="4522788"/>
        </p:xfrm>
        <a:graphic>
          <a:graphicData uri="http://schemas.openxmlformats.org/drawingml/2006/table">
            <a:tbl>
              <a:tblPr/>
              <a:tblGrid>
                <a:gridCol w="1362075"/>
                <a:gridCol w="631825"/>
                <a:gridCol w="635000"/>
                <a:gridCol w="730250"/>
                <a:gridCol w="733425"/>
                <a:gridCol w="733425"/>
                <a:gridCol w="733425"/>
                <a:gridCol w="730250"/>
                <a:gridCol w="733425"/>
                <a:gridCol w="731837"/>
                <a:gridCol w="733425"/>
                <a:gridCol w="730250"/>
              </a:tblGrid>
              <a:tr h="587375">
                <a:tc gridSpan="12">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cap="flat">
                      <a:noFill/>
                    </a:lnL>
                    <a:lnR cap="flat">
                      <a:noFill/>
                    </a:lnR>
                    <a:lnT cap="fla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354013">
                <a:tc gridSpan="1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每道工序</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60</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分钟 </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个人一组  每天指标</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7</a:t>
                      </a:r>
                      <a:r>
                        <a:rPr kumimoji="0" lang="zh-CN" altLang="en-US" sz="12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台</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5953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工序    时间</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15:30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16:30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17:30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18:30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r>
            </a:tbl>
          </a:graphicData>
        </a:graphic>
      </p:graphicFrame>
      <p:sp>
        <p:nvSpPr>
          <p:cNvPr id="69746" name="AutoShape 11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aphicFrame>
        <p:nvGraphicFramePr>
          <p:cNvPr id="69747" name="Group 115"/>
          <p:cNvGraphicFramePr>
            <a:graphicFrameLocks noGrp="1"/>
          </p:cNvGraphicFramePr>
          <p:nvPr>
            <p:ph sz="half" idx="4294967295"/>
          </p:nvPr>
        </p:nvGraphicFramePr>
        <p:xfrm>
          <a:off x="508000" y="1844675"/>
          <a:ext cx="9185275" cy="4478338"/>
        </p:xfrm>
        <a:graphic>
          <a:graphicData uri="http://schemas.openxmlformats.org/drawingml/2006/table">
            <a:tbl>
              <a:tblPr/>
              <a:tblGrid>
                <a:gridCol w="1339850"/>
                <a:gridCol w="631825"/>
                <a:gridCol w="636588"/>
                <a:gridCol w="728662"/>
                <a:gridCol w="733425"/>
                <a:gridCol w="731838"/>
                <a:gridCol w="733425"/>
                <a:gridCol w="731837"/>
                <a:gridCol w="733425"/>
                <a:gridCol w="731838"/>
                <a:gridCol w="731837"/>
                <a:gridCol w="720725"/>
              </a:tblGrid>
              <a:tr h="527050">
                <a:tc gridSpan="12">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cap="flat">
                      <a:noFill/>
                    </a:lnL>
                    <a:lnR cap="flat">
                      <a:noFill/>
                    </a:lnR>
                    <a:lnT cap="fla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430213">
                <a:tc gridSpan="12">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515938">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钣金修复</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清洁</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补土</a:t>
                      </a:r>
                      <a:endParaRPr kumimoji="0" 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中涂及干燥</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面漆及光油</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干燥</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抛光</a:t>
                      </a:r>
                      <a:endParaRPr kumimoji="0" lang="zh-CN"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装配</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0" lang="zh-CN" altLang="en-US" sz="1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ppt_x"/>
                                          </p:val>
                                        </p:tav>
                                        <p:tav tm="100000">
                                          <p:val>
                                            <p:strVal val="#ppt_x"/>
                                          </p:val>
                                        </p:tav>
                                      </p:tavLst>
                                    </p:anim>
                                    <p:anim calcmode="lin" valueType="num">
                                      <p:cBhvr additive="base">
                                        <p:cTn id="8"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747"/>
                                        </p:tgtEl>
                                        <p:attrNameLst>
                                          <p:attrName>style.visibility</p:attrName>
                                        </p:attrNameLst>
                                      </p:cBhvr>
                                      <p:to>
                                        <p:strVal val="visible"/>
                                      </p:to>
                                    </p:set>
                                    <p:anim calcmode="lin" valueType="num">
                                      <p:cBhvr additive="base">
                                        <p:cTn id="13" dur="500" fill="hold"/>
                                        <p:tgtEl>
                                          <p:spTgt spid="69747"/>
                                        </p:tgtEl>
                                        <p:attrNameLst>
                                          <p:attrName>ppt_x</p:attrName>
                                        </p:attrNameLst>
                                      </p:cBhvr>
                                      <p:tavLst>
                                        <p:tav tm="0">
                                          <p:val>
                                            <p:strVal val="#ppt_x"/>
                                          </p:val>
                                        </p:tav>
                                        <p:tav tm="100000">
                                          <p:val>
                                            <p:strVal val="#ppt_x"/>
                                          </p:val>
                                        </p:tav>
                                      </p:tavLst>
                                    </p:anim>
                                    <p:anim calcmode="lin" valueType="num">
                                      <p:cBhvr additive="base">
                                        <p:cTn id="14" dur="500" fill="hold"/>
                                        <p:tgtEl>
                                          <p:spTgt spid="69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0898" name="Rectangle 2"/>
          <p:cNvSpPr/>
          <p:nvPr>
            <p:ph type="title"/>
          </p:nvPr>
        </p:nvSpPr>
        <p:spPr>
          <a:xfrm>
            <a:off x="488950" y="1196975"/>
            <a:ext cx="8915400" cy="1143000"/>
          </a:xfrm>
          <a:noFill/>
          <a:ln>
            <a:noFill/>
          </a:ln>
        </p:spPr>
        <p:txBody>
          <a:bodyPr/>
          <a:p>
            <a:pPr algn="r" eaLnBrk="1" hangingPunct="1"/>
            <a:r>
              <a:rPr lang="zh-CN" altLang="en-US" sz="3600" dirty="0"/>
              <a:t>钣喷案例</a:t>
            </a:r>
            <a:endParaRPr lang="zh-CN" altLang="en-US" sz="3600" dirty="0"/>
          </a:p>
        </p:txBody>
      </p:sp>
      <p:sp>
        <p:nvSpPr>
          <p:cNvPr id="70659" name="Rectangle 3"/>
          <p:cNvSpPr/>
          <p:nvPr>
            <p:ph idx="1"/>
          </p:nvPr>
        </p:nvSpPr>
        <p:spPr>
          <a:xfrm>
            <a:off x="506413" y="1773238"/>
            <a:ext cx="8893175" cy="4525962"/>
          </a:xfrm>
          <a:noFill/>
          <a:ln>
            <a:noFill/>
          </a:ln>
        </p:spPr>
        <p:txBody>
          <a:bodyPr/>
          <a:p>
            <a:pPr marL="0" indent="0" eaLnBrk="1" hangingPunct="1">
              <a:lnSpc>
                <a:spcPct val="120000"/>
              </a:lnSpc>
              <a:buNone/>
            </a:pPr>
            <a:r>
              <a:rPr lang="zh-CN" altLang="en-US" sz="2800" dirty="0">
                <a:solidFill>
                  <a:srgbClr val="FF0000"/>
                </a:solidFill>
              </a:rPr>
              <a:t>案例：某 </a:t>
            </a:r>
            <a:r>
              <a:rPr lang="en-US" altLang="zh-CN" sz="2800" dirty="0">
                <a:solidFill>
                  <a:srgbClr val="FF0000"/>
                </a:solidFill>
              </a:rPr>
              <a:t>4S </a:t>
            </a:r>
            <a:r>
              <a:rPr lang="zh-CN" altLang="en-US" sz="2800" dirty="0">
                <a:solidFill>
                  <a:srgbClr val="FF0000"/>
                </a:solidFill>
              </a:rPr>
              <a:t>店有工位 </a:t>
            </a:r>
            <a:r>
              <a:rPr lang="en-US" altLang="zh-CN" sz="2800" dirty="0">
                <a:solidFill>
                  <a:srgbClr val="FF0000"/>
                </a:solidFill>
              </a:rPr>
              <a:t>13 </a:t>
            </a:r>
            <a:r>
              <a:rPr lang="zh-CN" altLang="en-US" sz="2800" dirty="0">
                <a:solidFill>
                  <a:srgbClr val="FF0000"/>
                </a:solidFill>
              </a:rPr>
              <a:t>个， </a:t>
            </a:r>
            <a:r>
              <a:rPr lang="en-US" altLang="zh-CN" sz="2800" dirty="0">
                <a:solidFill>
                  <a:srgbClr val="FF0000"/>
                </a:solidFill>
              </a:rPr>
              <a:t>2 </a:t>
            </a:r>
            <a:r>
              <a:rPr lang="zh-CN" altLang="en-US" sz="2800" dirty="0">
                <a:solidFill>
                  <a:srgbClr val="FF0000"/>
                </a:solidFill>
              </a:rPr>
              <a:t>个烤房，共两个组，钣金组 </a:t>
            </a:r>
            <a:r>
              <a:rPr lang="en-US" altLang="zh-CN" sz="2800" dirty="0">
                <a:solidFill>
                  <a:srgbClr val="FF0000"/>
                </a:solidFill>
              </a:rPr>
              <a:t>4 </a:t>
            </a:r>
            <a:r>
              <a:rPr lang="zh-CN" altLang="en-US" sz="2800" dirty="0">
                <a:solidFill>
                  <a:srgbClr val="FF0000"/>
                </a:solidFill>
              </a:rPr>
              <a:t>人，喷漆组 </a:t>
            </a:r>
            <a:r>
              <a:rPr lang="en-US" altLang="zh-CN" sz="2800" dirty="0">
                <a:solidFill>
                  <a:srgbClr val="FF0000"/>
                </a:solidFill>
              </a:rPr>
              <a:t>6 </a:t>
            </a:r>
            <a:r>
              <a:rPr lang="zh-CN" altLang="en-US" sz="2800" dirty="0">
                <a:solidFill>
                  <a:srgbClr val="FF0000"/>
                </a:solidFill>
              </a:rPr>
              <a:t>人，每月工时销售约 </a:t>
            </a:r>
            <a:r>
              <a:rPr lang="en-US" altLang="zh-CN" sz="2800" dirty="0">
                <a:solidFill>
                  <a:srgbClr val="FF0000"/>
                </a:solidFill>
              </a:rPr>
              <a:t>15 </a:t>
            </a:r>
            <a:r>
              <a:rPr lang="zh-CN" altLang="en-US" sz="2800" dirty="0">
                <a:solidFill>
                  <a:srgbClr val="FF0000"/>
                </a:solidFill>
              </a:rPr>
              <a:t>万左右，每天的维修台次不到 </a:t>
            </a:r>
            <a:r>
              <a:rPr lang="en-US" altLang="zh-CN" sz="2800" dirty="0">
                <a:solidFill>
                  <a:srgbClr val="FF0000"/>
                </a:solidFill>
              </a:rPr>
              <a:t>6 </a:t>
            </a:r>
            <a:r>
              <a:rPr lang="zh-CN" altLang="en-US" sz="2800" dirty="0">
                <a:solidFill>
                  <a:srgbClr val="FF0000"/>
                </a:solidFill>
              </a:rPr>
              <a:t>台，但仍然存在进度问题，主管无从下手，你作为一个主管，如何进行创新</a:t>
            </a:r>
            <a:r>
              <a:rPr lang="en-US" altLang="zh-CN" sz="2800" dirty="0">
                <a:solidFill>
                  <a:srgbClr val="FF0000"/>
                </a:solidFill>
              </a:rPr>
              <a:t>?</a:t>
            </a:r>
            <a:endParaRPr lang="en-US" altLang="zh-CN" sz="2800" dirty="0">
              <a:solidFill>
                <a:srgbClr val="FF0000"/>
              </a:solidFill>
            </a:endParaRPr>
          </a:p>
          <a:p>
            <a:pPr marL="0" indent="0" eaLnBrk="1" hangingPunct="1">
              <a:lnSpc>
                <a:spcPct val="120000"/>
              </a:lnSpc>
              <a:buNone/>
            </a:pPr>
            <a:endParaRPr lang="en-US" altLang="zh-CN" sz="2800" dirty="0"/>
          </a:p>
          <a:p>
            <a:pPr marL="0" indent="0" eaLnBrk="1" hangingPunct="1">
              <a:lnSpc>
                <a:spcPct val="120000"/>
              </a:lnSpc>
              <a:buNone/>
            </a:pPr>
            <a:r>
              <a:rPr lang="zh-CN" altLang="en-US" sz="2400" dirty="0"/>
              <a:t>如果你的环境限制、钣喷工位不够、人员不够、业务量尚少、设备及工具不够等，限制了流水作业，怎么办？</a:t>
            </a:r>
            <a:endParaRPr lang="zh-CN" altLang="en-US" sz="2400" dirty="0"/>
          </a:p>
          <a:p>
            <a:pPr marL="0" indent="0" eaLnBrk="1" hangingPunct="1">
              <a:lnSpc>
                <a:spcPct val="120000"/>
              </a:lnSpc>
              <a:buNone/>
            </a:pPr>
            <a:endParaRPr lang="zh-CN" altLang="en-US" sz="2400" dirty="0">
              <a:solidFill>
                <a:srgbClr val="FF0000"/>
              </a:solidFill>
            </a:endParaRPr>
          </a:p>
        </p:txBody>
      </p:sp>
      <p:sp>
        <p:nvSpPr>
          <p:cNvPr id="7066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0659">
                                            <p:txEl>
                                              <p:charRg st="0" end="108"/>
                                            </p:txEl>
                                          </p:spTgt>
                                        </p:tgtEl>
                                        <p:attrNameLst>
                                          <p:attrName>style.visibility</p:attrName>
                                        </p:attrNameLst>
                                      </p:cBhvr>
                                      <p:to>
                                        <p:strVal val="visible"/>
                                      </p:to>
                                    </p:set>
                                    <p:animEffect transition="in" filter="checkerboard(across)">
                                      <p:cBhvr>
                                        <p:cTn id="7" dur="500"/>
                                        <p:tgtEl>
                                          <p:spTgt spid="70659">
                                            <p:txEl>
                                              <p:charRg st="0" end="10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59">
                                            <p:txEl>
                                              <p:charRg st="109" end="158"/>
                                            </p:txEl>
                                          </p:spTgt>
                                        </p:tgtEl>
                                        <p:attrNameLst>
                                          <p:attrName>style.visibility</p:attrName>
                                        </p:attrNameLst>
                                      </p:cBhvr>
                                      <p:to>
                                        <p:strVal val="visible"/>
                                      </p:to>
                                    </p:set>
                                    <p:animEffect transition="in" filter="checkerboard(across)">
                                      <p:cBhvr>
                                        <p:cTn id="12" dur="500"/>
                                        <p:tgtEl>
                                          <p:spTgt spid="70659">
                                            <p:txEl>
                                              <p:charRg st="109" end="158"/>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0659">
                                            <p:txEl>
                                              <p:charRg st="109" end="158"/>
                                            </p:txEl>
                                          </p:spTgt>
                                        </p:tgtEl>
                                        <p:attrNameLst>
                                          <p:attrName>style.visibility</p:attrName>
                                        </p:attrNameLst>
                                      </p:cBhvr>
                                      <p:to>
                                        <p:strVal val="visible"/>
                                      </p:to>
                                    </p:set>
                                    <p:animEffect transition="in" filter="checkerboard(across)">
                                      <p:cBhvr>
                                        <p:cTn id="15" dur="500"/>
                                        <p:tgtEl>
                                          <p:spTgt spid="70659">
                                            <p:txEl>
                                              <p:charRg st="109" end="1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1922" name="Rectangle 2"/>
          <p:cNvSpPr/>
          <p:nvPr>
            <p:ph type="title"/>
          </p:nvPr>
        </p:nvSpPr>
        <p:spPr>
          <a:xfrm>
            <a:off x="501650" y="981075"/>
            <a:ext cx="8915400" cy="1143000"/>
          </a:xfrm>
          <a:noFill/>
          <a:ln>
            <a:noFill/>
          </a:ln>
        </p:spPr>
        <p:txBody>
          <a:bodyPr/>
          <a:p>
            <a:pPr algn="l" eaLnBrk="1" hangingPunct="1"/>
            <a:r>
              <a:rPr lang="zh-CN" altLang="en-US" sz="3200" dirty="0"/>
              <a:t>案例：钣喷进度提升方案</a:t>
            </a:r>
            <a:endParaRPr lang="zh-CN" altLang="en-US" sz="3200" dirty="0"/>
          </a:p>
        </p:txBody>
      </p:sp>
      <p:graphicFrame>
        <p:nvGraphicFramePr>
          <p:cNvPr id="71683" name="Group 3"/>
          <p:cNvGraphicFramePr>
            <a:graphicFrameLocks noGrp="1"/>
          </p:cNvGraphicFramePr>
          <p:nvPr>
            <p:ph idx="4294967295"/>
          </p:nvPr>
        </p:nvGraphicFramePr>
        <p:xfrm>
          <a:off x="560388" y="1916113"/>
          <a:ext cx="8982075" cy="3783013"/>
        </p:xfrm>
        <a:graphic>
          <a:graphicData uri="http://schemas.openxmlformats.org/drawingml/2006/table">
            <a:tbl>
              <a:tblPr/>
              <a:tblGrid>
                <a:gridCol w="1092200"/>
                <a:gridCol w="993775"/>
                <a:gridCol w="887412"/>
                <a:gridCol w="885825"/>
                <a:gridCol w="1001713"/>
                <a:gridCol w="968375"/>
                <a:gridCol w="741362"/>
                <a:gridCol w="801688"/>
                <a:gridCol w="560387"/>
                <a:gridCol w="1049338"/>
              </a:tblGrid>
              <a:tr h="4556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班组及钣喷对象</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工序</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拆、钣</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填原子</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中涂</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面漆及光油</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干燥</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抛光安装</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产出</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实际使用工时</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H</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638">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15:</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16:</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16:</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17:</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17:</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18:</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小时</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3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P2 B1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P2: 4</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小时</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4638">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17:-18:</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8:-9:</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9:-10:</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4638">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endPar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P2 B1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9238">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C</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9:-10:</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12-13</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13-14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14:-15: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P3: 4H</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273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P4 B2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P4: 4H</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306388">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D</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11</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12</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14:-15: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15:-16:</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16:-17:</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274638">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endPar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endPar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P4 B2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274638">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E</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13</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14:-15: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15:-16:</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16:-17:</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17:-18:</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18:-19:</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P5: 4H</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73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B1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P5 B1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7305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班组</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F</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0.3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3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人员安排</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82073" name="Rectangle 153"/>
          <p:cNvSpPr/>
          <p:nvPr/>
        </p:nvSpPr>
        <p:spPr>
          <a:xfrm>
            <a:off x="560388" y="5805488"/>
            <a:ext cx="8915400" cy="720725"/>
          </a:xfrm>
          <a:prstGeom prst="rect">
            <a:avLst/>
          </a:prstGeom>
          <a:noFill/>
          <a:ln w="9525">
            <a:noFill/>
          </a:ln>
        </p:spPr>
        <p:txBody>
          <a:bodyPr/>
          <a:p>
            <a:pPr algn="l"/>
            <a:r>
              <a:rPr lang="zh-CN" altLang="en-US" sz="1200" b="1" dirty="0">
                <a:solidFill>
                  <a:schemeClr val="tx2"/>
                </a:solidFill>
                <a:latin typeface="Arial Black" panose="020B0A04020102020204" pitchFamily="34" charset="0"/>
              </a:rPr>
              <a:t>如果你的环境限制、钣喷工位不够、人员不够、业务量尚少、设备及工具不够等，限制了流水作业，怎么办？</a:t>
            </a:r>
            <a:br>
              <a:rPr lang="zh-CN" altLang="en-US" sz="1200" b="1" dirty="0">
                <a:solidFill>
                  <a:schemeClr val="tx2"/>
                </a:solidFill>
                <a:latin typeface="黑体" panose="02010609060101010101" pitchFamily="49" charset="-122"/>
              </a:rPr>
            </a:br>
            <a:br>
              <a:rPr lang="zh-CN" altLang="en-US" sz="1200" b="1" dirty="0">
                <a:solidFill>
                  <a:schemeClr val="tx2"/>
                </a:solidFill>
                <a:latin typeface="黑体" panose="02010609060101010101" pitchFamily="49" charset="-122"/>
              </a:rPr>
            </a:br>
            <a:r>
              <a:rPr lang="zh-CN" altLang="en-US" sz="1200" b="1" dirty="0">
                <a:solidFill>
                  <a:schemeClr val="tx2"/>
                </a:solidFill>
                <a:latin typeface="黑体" panose="02010609060101010101" pitchFamily="49" charset="-122"/>
              </a:rPr>
              <a:t>班组</a:t>
            </a:r>
            <a:r>
              <a:rPr lang="en-US" altLang="zh-CN" sz="1200" b="1" dirty="0">
                <a:solidFill>
                  <a:schemeClr val="tx2"/>
                </a:solidFill>
                <a:latin typeface="黑体" panose="02010609060101010101" pitchFamily="49" charset="-122"/>
              </a:rPr>
              <a:t>1</a:t>
            </a:r>
            <a:r>
              <a:rPr lang="zh-CN" altLang="en-US" sz="1200" b="1" dirty="0">
                <a:solidFill>
                  <a:schemeClr val="tx2"/>
                </a:solidFill>
                <a:latin typeface="黑体" panose="02010609060101010101" pitchFamily="49" charset="-122"/>
              </a:rPr>
              <a:t>：</a:t>
            </a:r>
            <a:r>
              <a:rPr lang="en-US" altLang="zh-CN" sz="1200" b="1" dirty="0">
                <a:solidFill>
                  <a:schemeClr val="tx2"/>
                </a:solidFill>
                <a:latin typeface="黑体" panose="02010609060101010101" pitchFamily="49" charset="-122"/>
              </a:rPr>
              <a:t>P1 P2,</a:t>
            </a:r>
            <a:r>
              <a:rPr lang="zh-CN" altLang="en-US" sz="1200" b="1" dirty="0">
                <a:solidFill>
                  <a:schemeClr val="tx2"/>
                </a:solidFill>
                <a:latin typeface="黑体" panose="02010609060101010101" pitchFamily="49" charset="-122"/>
              </a:rPr>
              <a:t>班组</a:t>
            </a:r>
            <a:r>
              <a:rPr lang="en-US" altLang="zh-CN" sz="1200" b="1" dirty="0">
                <a:solidFill>
                  <a:schemeClr val="tx2"/>
                </a:solidFill>
                <a:latin typeface="黑体" panose="02010609060101010101" pitchFamily="49" charset="-122"/>
              </a:rPr>
              <a:t>2</a:t>
            </a:r>
            <a:r>
              <a:rPr lang="zh-CN" altLang="en-US" sz="1200" b="1" dirty="0">
                <a:solidFill>
                  <a:schemeClr val="tx2"/>
                </a:solidFill>
                <a:latin typeface="黑体" panose="02010609060101010101" pitchFamily="49" charset="-122"/>
              </a:rPr>
              <a:t>：</a:t>
            </a:r>
            <a:r>
              <a:rPr lang="en-US" altLang="zh-CN" sz="1200" b="1" dirty="0">
                <a:solidFill>
                  <a:schemeClr val="tx2"/>
                </a:solidFill>
                <a:latin typeface="黑体" panose="02010609060101010101" pitchFamily="49" charset="-122"/>
              </a:rPr>
              <a:t>P3 P4,</a:t>
            </a:r>
            <a:r>
              <a:rPr lang="zh-CN" altLang="en-US" sz="1200" b="1" dirty="0">
                <a:solidFill>
                  <a:schemeClr val="tx2"/>
                </a:solidFill>
                <a:latin typeface="黑体" panose="02010609060101010101" pitchFamily="49" charset="-122"/>
              </a:rPr>
              <a:t>班组</a:t>
            </a:r>
            <a:r>
              <a:rPr lang="en-US" altLang="zh-CN" sz="1200" b="1" dirty="0">
                <a:solidFill>
                  <a:schemeClr val="tx2"/>
                </a:solidFill>
                <a:latin typeface="黑体" panose="02010609060101010101" pitchFamily="49" charset="-122"/>
              </a:rPr>
              <a:t>3</a:t>
            </a:r>
            <a:r>
              <a:rPr lang="zh-CN" altLang="en-US" sz="1200" b="1" dirty="0">
                <a:solidFill>
                  <a:schemeClr val="tx2"/>
                </a:solidFill>
                <a:latin typeface="黑体" panose="02010609060101010101" pitchFamily="49" charset="-122"/>
              </a:rPr>
              <a:t>：</a:t>
            </a:r>
            <a:r>
              <a:rPr lang="en-US" altLang="zh-CN" sz="1200" b="1" dirty="0">
                <a:solidFill>
                  <a:schemeClr val="tx2"/>
                </a:solidFill>
                <a:latin typeface="黑体" panose="02010609060101010101" pitchFamily="49" charset="-122"/>
              </a:rPr>
              <a:t>B1 P5,</a:t>
            </a:r>
            <a:r>
              <a:rPr lang="zh-CN" altLang="en-US" sz="1200" b="1" dirty="0">
                <a:solidFill>
                  <a:schemeClr val="tx2"/>
                </a:solidFill>
                <a:latin typeface="黑体" panose="02010609060101010101" pitchFamily="49" charset="-122"/>
              </a:rPr>
              <a:t>班组</a:t>
            </a:r>
            <a:r>
              <a:rPr lang="en-US" altLang="zh-CN" sz="1200" b="1" dirty="0">
                <a:solidFill>
                  <a:schemeClr val="tx2"/>
                </a:solidFill>
                <a:latin typeface="黑体" panose="02010609060101010101" pitchFamily="49" charset="-122"/>
              </a:rPr>
              <a:t>4</a:t>
            </a:r>
            <a:r>
              <a:rPr lang="zh-CN" altLang="en-US" sz="1200" b="1" dirty="0">
                <a:solidFill>
                  <a:schemeClr val="tx2"/>
                </a:solidFill>
                <a:latin typeface="黑体" panose="02010609060101010101" pitchFamily="49" charset="-122"/>
              </a:rPr>
              <a:t>：</a:t>
            </a:r>
            <a:r>
              <a:rPr lang="en-US" altLang="zh-CN" sz="1200" b="1" dirty="0">
                <a:solidFill>
                  <a:schemeClr val="tx2"/>
                </a:solidFill>
                <a:latin typeface="黑体" panose="02010609060101010101" pitchFamily="49" charset="-122"/>
              </a:rPr>
              <a:t>B2 B3 B4 P6</a:t>
            </a:r>
            <a:br>
              <a:rPr lang="en-US" altLang="zh-CN" sz="1200" b="1" dirty="0">
                <a:solidFill>
                  <a:schemeClr val="tx2"/>
                </a:solidFill>
                <a:latin typeface="黑体" panose="02010609060101010101" pitchFamily="49" charset="-122"/>
              </a:rPr>
            </a:br>
            <a:r>
              <a:rPr lang="zh-CN" altLang="en-US" sz="1200" b="1" dirty="0">
                <a:solidFill>
                  <a:schemeClr val="tx2"/>
                </a:solidFill>
                <a:latin typeface="黑体" panose="02010609060101010101" pitchFamily="49" charset="-122"/>
              </a:rPr>
              <a:t>小损车</a:t>
            </a:r>
            <a:r>
              <a:rPr lang="en-US" altLang="zh-CN" sz="1200" b="1" dirty="0">
                <a:solidFill>
                  <a:schemeClr val="tx2"/>
                </a:solidFill>
                <a:latin typeface="黑体" panose="02010609060101010101" pitchFamily="49" charset="-122"/>
              </a:rPr>
              <a:t>A B, </a:t>
            </a:r>
            <a:r>
              <a:rPr lang="zh-CN" altLang="en-US" sz="1200" b="1" dirty="0">
                <a:solidFill>
                  <a:schemeClr val="tx2"/>
                </a:solidFill>
                <a:latin typeface="黑体" panose="02010609060101010101" pitchFamily="49" charset="-122"/>
              </a:rPr>
              <a:t>单损件（保险杠、前翼子板、头盖等）</a:t>
            </a:r>
            <a:r>
              <a:rPr lang="en-US" altLang="zh-CN" sz="1200" b="1" dirty="0">
                <a:solidFill>
                  <a:schemeClr val="tx2"/>
                </a:solidFill>
                <a:latin typeface="黑体" panose="02010609060101010101" pitchFamily="49" charset="-122"/>
              </a:rPr>
              <a:t>C D,</a:t>
            </a:r>
            <a:r>
              <a:rPr lang="zh-CN" altLang="en-US" sz="1200" b="1" dirty="0">
                <a:solidFill>
                  <a:schemeClr val="tx2"/>
                </a:solidFill>
                <a:latin typeface="黑体" panose="02010609060101010101" pitchFamily="49" charset="-122"/>
              </a:rPr>
              <a:t>中损车</a:t>
            </a:r>
            <a:r>
              <a:rPr lang="en-US" altLang="zh-CN" sz="1200" b="1" dirty="0">
                <a:solidFill>
                  <a:schemeClr val="tx2"/>
                </a:solidFill>
                <a:latin typeface="黑体" panose="02010609060101010101" pitchFamily="49" charset="-122"/>
              </a:rPr>
              <a:t>E</a:t>
            </a:r>
            <a:r>
              <a:rPr lang="zh-CN" altLang="en-US" sz="1200" b="1" dirty="0">
                <a:solidFill>
                  <a:schemeClr val="tx2"/>
                </a:solidFill>
                <a:latin typeface="黑体" panose="02010609060101010101" pitchFamily="49" charset="-122"/>
              </a:rPr>
              <a:t>，大损车</a:t>
            </a:r>
            <a:r>
              <a:rPr lang="en-US" altLang="zh-CN" sz="1200" b="1" dirty="0">
                <a:solidFill>
                  <a:schemeClr val="tx2"/>
                </a:solidFill>
                <a:latin typeface="黑体" panose="02010609060101010101" pitchFamily="49" charset="-122"/>
              </a:rPr>
              <a:t>F</a:t>
            </a:r>
            <a:endParaRPr lang="en-US" altLang="zh-CN" sz="1200" b="1" dirty="0">
              <a:solidFill>
                <a:schemeClr val="tx2"/>
              </a:solidFill>
              <a:latin typeface="黑体" panose="02010609060101010101" pitchFamily="49" charset="-122"/>
            </a:endParaRPr>
          </a:p>
        </p:txBody>
      </p:sp>
      <p:sp>
        <p:nvSpPr>
          <p:cNvPr id="82074" name="Rectangle 154"/>
          <p:cNvSpPr/>
          <p:nvPr/>
        </p:nvSpPr>
        <p:spPr>
          <a:xfrm>
            <a:off x="6465888" y="692150"/>
            <a:ext cx="3440112" cy="504825"/>
          </a:xfrm>
          <a:prstGeom prst="rect">
            <a:avLst/>
          </a:prstGeom>
          <a:solidFill>
            <a:srgbClr val="FF0000">
              <a:alpha val="43137"/>
            </a:srgbClr>
          </a:solidFill>
          <a:ln w="9525" cap="flat" cmpd="sng">
            <a:solidFill>
              <a:srgbClr val="FF0000"/>
            </a:solidFill>
            <a:prstDash val="solid"/>
            <a:miter/>
            <a:headEnd type="none" w="med" len="med"/>
            <a:tailEnd type="none" w="med" len="med"/>
          </a:ln>
        </p:spPr>
        <p:txBody>
          <a:bodyPr lIns="92075" tIns="46038" rIns="92075" bIns="46038" anchor="ctr" anchorCtr="0"/>
          <a:p>
            <a:r>
              <a:rPr lang="zh-CN" altLang="en-US" sz="2800" dirty="0">
                <a:solidFill>
                  <a:schemeClr val="tx2"/>
                </a:solidFill>
                <a:latin typeface="Arial Black" panose="020B0A04020102020204" pitchFamily="34" charset="0"/>
              </a:rPr>
              <a:t>钣喷进度管理</a:t>
            </a:r>
            <a:endParaRPr lang="zh-CN" altLang="en-US" sz="2800" dirty="0">
              <a:solidFill>
                <a:schemeClr val="tx2"/>
              </a:solidFill>
              <a:latin typeface="Arial Black" panose="020B0A040201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2946" name="Rectangle 2"/>
          <p:cNvSpPr/>
          <p:nvPr>
            <p:ph type="title"/>
          </p:nvPr>
        </p:nvSpPr>
        <p:spPr>
          <a:xfrm>
            <a:off x="501650" y="1277938"/>
            <a:ext cx="8915400" cy="1143000"/>
          </a:xfrm>
          <a:noFill/>
          <a:ln>
            <a:noFill/>
          </a:ln>
        </p:spPr>
        <p:txBody>
          <a:bodyPr/>
          <a:p>
            <a:pPr algn="r" eaLnBrk="1" hangingPunct="1"/>
            <a:r>
              <a:rPr lang="zh-CN" altLang="en-US" sz="2800" dirty="0"/>
              <a:t>案例：钣喷进度提升方案</a:t>
            </a:r>
            <a:endParaRPr lang="zh-CN" altLang="en-US" sz="2800" dirty="0"/>
          </a:p>
        </p:txBody>
      </p:sp>
      <p:sp>
        <p:nvSpPr>
          <p:cNvPr id="82947" name="Rectangle 3"/>
          <p:cNvSpPr/>
          <p:nvPr/>
        </p:nvSpPr>
        <p:spPr>
          <a:xfrm>
            <a:off x="430213" y="2205038"/>
            <a:ext cx="8915400" cy="3384550"/>
          </a:xfrm>
          <a:prstGeom prst="rect">
            <a:avLst/>
          </a:prstGeom>
          <a:noFill/>
          <a:ln w="9525">
            <a:noFill/>
          </a:ln>
        </p:spPr>
        <p:txBody>
          <a:bodyPr/>
          <a:p>
            <a:pPr algn="l">
              <a:lnSpc>
                <a:spcPct val="150000"/>
              </a:lnSpc>
            </a:pPr>
            <a:r>
              <a:rPr lang="zh-CN" altLang="en-US" sz="2000" b="1" dirty="0">
                <a:solidFill>
                  <a:schemeClr val="tx2"/>
                </a:solidFill>
                <a:latin typeface="Arial Black" panose="020B0A04020102020204" pitchFamily="34" charset="0"/>
              </a:rPr>
              <a:t>如果你的环境限制、钣喷工位不够、人员不够、业务量尚少、设备及工具不够等，限制了流水作业，怎么办？</a:t>
            </a:r>
            <a:br>
              <a:rPr lang="zh-CN" altLang="en-US" sz="2000" b="1" dirty="0">
                <a:solidFill>
                  <a:schemeClr val="tx2"/>
                </a:solidFill>
                <a:latin typeface="黑体" panose="02010609060101010101" pitchFamily="49" charset="-122"/>
              </a:rPr>
            </a:br>
            <a:r>
              <a:rPr lang="zh-CN" altLang="en-US" sz="2000" b="1" dirty="0">
                <a:solidFill>
                  <a:schemeClr val="tx2"/>
                </a:solidFill>
                <a:latin typeface="黑体" panose="02010609060101010101" pitchFamily="49" charset="-122"/>
              </a:rPr>
              <a:t>班组</a:t>
            </a:r>
            <a:r>
              <a:rPr lang="en-US" altLang="zh-CN" sz="2000" b="1" dirty="0">
                <a:solidFill>
                  <a:schemeClr val="tx2"/>
                </a:solidFill>
                <a:latin typeface="黑体" panose="02010609060101010101" pitchFamily="49" charset="-122"/>
              </a:rPr>
              <a:t>1</a:t>
            </a:r>
            <a:r>
              <a:rPr lang="zh-CN" altLang="en-US" sz="2000" b="1" dirty="0">
                <a:solidFill>
                  <a:schemeClr val="tx2"/>
                </a:solidFill>
                <a:latin typeface="黑体" panose="02010609060101010101" pitchFamily="49" charset="-122"/>
              </a:rPr>
              <a:t>：</a:t>
            </a:r>
            <a:r>
              <a:rPr lang="en-US" altLang="zh-CN" sz="2000" b="1" dirty="0">
                <a:solidFill>
                  <a:schemeClr val="tx2"/>
                </a:solidFill>
                <a:latin typeface="黑体" panose="02010609060101010101" pitchFamily="49" charset="-122"/>
              </a:rPr>
              <a:t>P1 P2</a:t>
            </a:r>
            <a:br>
              <a:rPr lang="en-US" altLang="zh-CN" sz="2000" b="1" dirty="0">
                <a:solidFill>
                  <a:schemeClr val="tx2"/>
                </a:solidFill>
                <a:latin typeface="黑体" panose="02010609060101010101" pitchFamily="49" charset="-122"/>
              </a:rPr>
            </a:br>
            <a:r>
              <a:rPr lang="zh-CN" altLang="en-US" sz="2000" b="1" dirty="0">
                <a:solidFill>
                  <a:schemeClr val="tx2"/>
                </a:solidFill>
                <a:latin typeface="黑体" panose="02010609060101010101" pitchFamily="49" charset="-122"/>
              </a:rPr>
              <a:t>班组</a:t>
            </a:r>
            <a:r>
              <a:rPr lang="en-US" altLang="zh-CN" sz="2000" b="1" dirty="0">
                <a:solidFill>
                  <a:schemeClr val="tx2"/>
                </a:solidFill>
                <a:latin typeface="黑体" panose="02010609060101010101" pitchFamily="49" charset="-122"/>
              </a:rPr>
              <a:t>2</a:t>
            </a:r>
            <a:r>
              <a:rPr lang="zh-CN" altLang="en-US" sz="2000" b="1" dirty="0">
                <a:solidFill>
                  <a:schemeClr val="tx2"/>
                </a:solidFill>
                <a:latin typeface="黑体" panose="02010609060101010101" pitchFamily="49" charset="-122"/>
              </a:rPr>
              <a:t>：</a:t>
            </a:r>
            <a:r>
              <a:rPr lang="en-US" altLang="zh-CN" sz="2000" b="1" dirty="0">
                <a:solidFill>
                  <a:schemeClr val="tx2"/>
                </a:solidFill>
                <a:latin typeface="黑体" panose="02010609060101010101" pitchFamily="49" charset="-122"/>
              </a:rPr>
              <a:t>P3 P4</a:t>
            </a:r>
            <a:br>
              <a:rPr lang="en-US" altLang="zh-CN" sz="2000" b="1" dirty="0">
                <a:solidFill>
                  <a:schemeClr val="tx2"/>
                </a:solidFill>
                <a:latin typeface="黑体" panose="02010609060101010101" pitchFamily="49" charset="-122"/>
              </a:rPr>
            </a:br>
            <a:r>
              <a:rPr lang="zh-CN" altLang="en-US" sz="2000" b="1" dirty="0">
                <a:solidFill>
                  <a:schemeClr val="tx2"/>
                </a:solidFill>
                <a:latin typeface="黑体" panose="02010609060101010101" pitchFamily="49" charset="-122"/>
              </a:rPr>
              <a:t>班组</a:t>
            </a:r>
            <a:r>
              <a:rPr lang="en-US" altLang="zh-CN" sz="2000" b="1" dirty="0">
                <a:solidFill>
                  <a:schemeClr val="tx2"/>
                </a:solidFill>
                <a:latin typeface="黑体" panose="02010609060101010101" pitchFamily="49" charset="-122"/>
              </a:rPr>
              <a:t>3</a:t>
            </a:r>
            <a:r>
              <a:rPr lang="zh-CN" altLang="en-US" sz="2000" b="1" dirty="0">
                <a:solidFill>
                  <a:schemeClr val="tx2"/>
                </a:solidFill>
                <a:latin typeface="黑体" panose="02010609060101010101" pitchFamily="49" charset="-122"/>
              </a:rPr>
              <a:t>：</a:t>
            </a:r>
            <a:r>
              <a:rPr lang="en-US" altLang="zh-CN" sz="2000" b="1" dirty="0">
                <a:solidFill>
                  <a:schemeClr val="tx2"/>
                </a:solidFill>
                <a:latin typeface="黑体" panose="02010609060101010101" pitchFamily="49" charset="-122"/>
              </a:rPr>
              <a:t>B1 P5</a:t>
            </a:r>
            <a:br>
              <a:rPr lang="en-US" altLang="zh-CN" sz="2000" b="1" dirty="0">
                <a:solidFill>
                  <a:schemeClr val="tx2"/>
                </a:solidFill>
                <a:latin typeface="黑体" panose="02010609060101010101" pitchFamily="49" charset="-122"/>
              </a:rPr>
            </a:br>
            <a:r>
              <a:rPr lang="zh-CN" altLang="en-US" sz="2000" b="1" dirty="0">
                <a:solidFill>
                  <a:schemeClr val="tx2"/>
                </a:solidFill>
                <a:latin typeface="黑体" panose="02010609060101010101" pitchFamily="49" charset="-122"/>
              </a:rPr>
              <a:t>班组</a:t>
            </a:r>
            <a:r>
              <a:rPr lang="en-US" altLang="zh-CN" sz="2000" b="1" dirty="0">
                <a:solidFill>
                  <a:schemeClr val="tx2"/>
                </a:solidFill>
                <a:latin typeface="黑体" panose="02010609060101010101" pitchFamily="49" charset="-122"/>
              </a:rPr>
              <a:t>4</a:t>
            </a:r>
            <a:r>
              <a:rPr lang="zh-CN" altLang="en-US" sz="2000" b="1" dirty="0">
                <a:solidFill>
                  <a:schemeClr val="tx2"/>
                </a:solidFill>
                <a:latin typeface="黑体" panose="02010609060101010101" pitchFamily="49" charset="-122"/>
              </a:rPr>
              <a:t>：</a:t>
            </a:r>
            <a:r>
              <a:rPr lang="en-US" altLang="zh-CN" sz="2000" b="1" dirty="0">
                <a:solidFill>
                  <a:schemeClr val="tx2"/>
                </a:solidFill>
                <a:latin typeface="黑体" panose="02010609060101010101" pitchFamily="49" charset="-122"/>
              </a:rPr>
              <a:t>B2 B3 B4 P6</a:t>
            </a:r>
            <a:br>
              <a:rPr lang="en-US" altLang="zh-CN" sz="2000" b="1" dirty="0">
                <a:solidFill>
                  <a:schemeClr val="tx2"/>
                </a:solidFill>
                <a:latin typeface="黑体" panose="02010609060101010101" pitchFamily="49" charset="-122"/>
              </a:rPr>
            </a:br>
            <a:r>
              <a:rPr lang="zh-CN" altLang="en-US" sz="2000" b="1" dirty="0">
                <a:solidFill>
                  <a:schemeClr val="tx2"/>
                </a:solidFill>
                <a:latin typeface="黑体" panose="02010609060101010101" pitchFamily="49" charset="-122"/>
              </a:rPr>
              <a:t>小损车</a:t>
            </a:r>
            <a:r>
              <a:rPr lang="en-US" altLang="zh-CN" sz="2000" b="1" dirty="0">
                <a:solidFill>
                  <a:schemeClr val="tx2"/>
                </a:solidFill>
                <a:latin typeface="黑体" panose="02010609060101010101" pitchFamily="49" charset="-122"/>
              </a:rPr>
              <a:t>A B, </a:t>
            </a:r>
            <a:r>
              <a:rPr lang="zh-CN" altLang="en-US" sz="2000" b="1" dirty="0">
                <a:solidFill>
                  <a:schemeClr val="tx2"/>
                </a:solidFill>
                <a:latin typeface="黑体" panose="02010609060101010101" pitchFamily="49" charset="-122"/>
              </a:rPr>
              <a:t>单损件（保险杠、前翼子板、头盖等）</a:t>
            </a:r>
            <a:r>
              <a:rPr lang="en-US" altLang="zh-CN" sz="2000" b="1" dirty="0">
                <a:solidFill>
                  <a:schemeClr val="tx2"/>
                </a:solidFill>
                <a:latin typeface="黑体" panose="02010609060101010101" pitchFamily="49" charset="-122"/>
              </a:rPr>
              <a:t>C D,</a:t>
            </a:r>
            <a:r>
              <a:rPr lang="zh-CN" altLang="en-US" sz="2000" b="1" dirty="0">
                <a:solidFill>
                  <a:schemeClr val="tx2"/>
                </a:solidFill>
                <a:latin typeface="黑体" panose="02010609060101010101" pitchFamily="49" charset="-122"/>
              </a:rPr>
              <a:t>中损车</a:t>
            </a:r>
            <a:r>
              <a:rPr lang="en-US" altLang="zh-CN" sz="2000" b="1" dirty="0">
                <a:solidFill>
                  <a:schemeClr val="tx2"/>
                </a:solidFill>
                <a:latin typeface="黑体" panose="02010609060101010101" pitchFamily="49" charset="-122"/>
              </a:rPr>
              <a:t>E</a:t>
            </a:r>
            <a:r>
              <a:rPr lang="zh-CN" altLang="en-US" sz="2000" b="1" dirty="0">
                <a:solidFill>
                  <a:schemeClr val="tx2"/>
                </a:solidFill>
                <a:latin typeface="黑体" panose="02010609060101010101" pitchFamily="49" charset="-122"/>
              </a:rPr>
              <a:t>，大损车</a:t>
            </a:r>
            <a:r>
              <a:rPr lang="en-US" altLang="zh-CN" sz="2000" b="1" dirty="0">
                <a:solidFill>
                  <a:schemeClr val="tx2"/>
                </a:solidFill>
                <a:latin typeface="黑体" panose="02010609060101010101" pitchFamily="49" charset="-122"/>
              </a:rPr>
              <a:t>F</a:t>
            </a:r>
            <a:endParaRPr lang="en-US" altLang="zh-CN" sz="2000" b="1" dirty="0">
              <a:solidFill>
                <a:schemeClr val="tx2"/>
              </a:solidFill>
              <a:latin typeface="黑体" panose="02010609060101010101" pitchFamily="49" charset="-122"/>
            </a:endParaRPr>
          </a:p>
        </p:txBody>
      </p:sp>
      <p:sp>
        <p:nvSpPr>
          <p:cNvPr id="72708"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pic>
        <p:nvPicPr>
          <p:cNvPr id="82949" name="Picture 5" descr="MCj04246120000[1]"/>
          <p:cNvPicPr>
            <a:picLocks noChangeAspect="1"/>
          </p:cNvPicPr>
          <p:nvPr/>
        </p:nvPicPr>
        <p:blipFill>
          <a:blip r:embed="rId2"/>
          <a:stretch>
            <a:fillRect/>
          </a:stretch>
        </p:blipFill>
        <p:spPr>
          <a:xfrm>
            <a:off x="7545388" y="2924175"/>
            <a:ext cx="1466850" cy="18923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51" name="Rectangle 2"/>
          <p:cNvSpPr/>
          <p:nvPr>
            <p:ph type="title"/>
          </p:nvPr>
        </p:nvSpPr>
        <p:spPr>
          <a:xfrm>
            <a:off x="501650" y="1268413"/>
            <a:ext cx="8915400" cy="1143000"/>
          </a:xfrm>
          <a:noFill/>
          <a:ln>
            <a:noFill/>
          </a:ln>
        </p:spPr>
        <p:txBody>
          <a:bodyPr/>
          <a:p>
            <a:pPr algn="r" eaLnBrk="1" hangingPunct="1"/>
            <a:r>
              <a:rPr lang="zh-CN" altLang="en-US" sz="3200" dirty="0"/>
              <a:t>钣喷进度跟进表</a:t>
            </a:r>
            <a:endParaRPr lang="zh-CN" altLang="en-US" sz="3200" dirty="0"/>
          </a:p>
        </p:txBody>
      </p:sp>
      <p:graphicFrame>
        <p:nvGraphicFramePr>
          <p:cNvPr id="2050" name="Object 3"/>
          <p:cNvGraphicFramePr>
            <a:graphicFrameLocks noChangeAspect="1"/>
          </p:cNvGraphicFramePr>
          <p:nvPr>
            <p:ph idx="1"/>
          </p:nvPr>
        </p:nvGraphicFramePr>
        <p:xfrm>
          <a:off x="585788" y="2062163"/>
          <a:ext cx="8894762" cy="4170362"/>
        </p:xfrm>
        <a:graphic>
          <a:graphicData uri="http://schemas.openxmlformats.org/presentationml/2006/ole">
            <mc:AlternateContent xmlns:mc="http://schemas.openxmlformats.org/markup-compatibility/2006">
              <mc:Choice xmlns:v="urn:schemas-microsoft-com:vml" Requires="v">
                <p:oleObj spid="_x0000_s3078" name="" r:id="rId2" imgW="9756140" imgH="5715000" progId="Excel.Sheet.8">
                  <p:embed/>
                </p:oleObj>
              </mc:Choice>
              <mc:Fallback>
                <p:oleObj name="" r:id="rId2" imgW="9756140" imgH="5715000" progId="Excel.Sheet.8">
                  <p:embed/>
                  <p:pic>
                    <p:nvPicPr>
                      <p:cNvPr id="0" name="图片 3077"/>
                      <p:cNvPicPr/>
                      <p:nvPr/>
                    </p:nvPicPr>
                    <p:blipFill>
                      <a:blip r:embed="rId3"/>
                      <a:stretch>
                        <a:fillRect/>
                      </a:stretch>
                    </p:blipFill>
                    <p:spPr>
                      <a:xfrm>
                        <a:off x="585788" y="2062163"/>
                        <a:ext cx="8894762" cy="4170362"/>
                      </a:xfrm>
                      <a:prstGeom prst="rect">
                        <a:avLst/>
                      </a:prstGeom>
                      <a:noFill/>
                      <a:ln w="38100">
                        <a:noFill/>
                        <a:miter/>
                      </a:ln>
                    </p:spPr>
                  </p:pic>
                </p:oleObj>
              </mc:Fallback>
            </mc:AlternateContent>
          </a:graphicData>
        </a:graphic>
      </p:graphicFrame>
      <p:sp>
        <p:nvSpPr>
          <p:cNvPr id="73732"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钣喷进度管理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3970" name="Rectangle 2"/>
          <p:cNvSpPr/>
          <p:nvPr>
            <p:ph type="title"/>
          </p:nvPr>
        </p:nvSpPr>
        <p:spPr>
          <a:xfrm>
            <a:off x="430213" y="1052513"/>
            <a:ext cx="8915400" cy="1143000"/>
          </a:xfrm>
          <a:noFill/>
          <a:ln>
            <a:noFill/>
          </a:ln>
        </p:spPr>
        <p:txBody>
          <a:bodyPr/>
          <a:p>
            <a:pPr algn="r" eaLnBrk="1" hangingPunct="1"/>
            <a:r>
              <a:rPr lang="zh-CN" altLang="en-US" sz="3600" b="1" dirty="0">
                <a:latin typeface="黑体" panose="02010609060101010101" pitchFamily="49" charset="-122"/>
              </a:rPr>
              <a:t>安全</a:t>
            </a:r>
            <a:endParaRPr lang="zh-CN" altLang="en-US" sz="3600" b="1" dirty="0">
              <a:latin typeface="黑体" panose="02010609060101010101" pitchFamily="49" charset="-122"/>
            </a:endParaRPr>
          </a:p>
        </p:txBody>
      </p:sp>
      <p:sp>
        <p:nvSpPr>
          <p:cNvPr id="74755"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83972" name="Group 4"/>
          <p:cNvGrpSpPr/>
          <p:nvPr/>
        </p:nvGrpSpPr>
        <p:grpSpPr>
          <a:xfrm>
            <a:off x="415925" y="1947863"/>
            <a:ext cx="6624638" cy="1079500"/>
            <a:chOff x="0" y="0"/>
            <a:chExt cx="1872" cy="720"/>
          </a:xfrm>
        </p:grpSpPr>
        <p:sp>
          <p:nvSpPr>
            <p:cNvPr id="83976" name="AutoShape 5"/>
            <p:cNvSpPr>
              <a:spLocks noChangeAspect="1" noTextEdit="1"/>
            </p:cNvSpPr>
            <p:nvPr/>
          </p:nvSpPr>
          <p:spPr>
            <a:xfrm>
              <a:off x="0" y="0"/>
              <a:ext cx="1872" cy="720"/>
            </a:xfrm>
            <a:prstGeom prst="rect">
              <a:avLst/>
            </a:prstGeom>
            <a:noFill/>
            <a:ln w="9525">
              <a:noFill/>
            </a:ln>
          </p:spPr>
          <p:txBody>
            <a:bodyPr/>
            <a:p>
              <a:endParaRPr lang="zh-CN" altLang="en-US"/>
            </a:p>
          </p:txBody>
        </p:sp>
        <p:cxnSp>
          <p:nvCxnSpPr>
            <p:cNvPr id="83977" name="_s783379"/>
            <p:cNvCxnSpPr>
              <a:stCxn id="83981" idx="0"/>
              <a:endCxn id="83979" idx="2"/>
            </p:cNvCxnSpPr>
            <p:nvPr/>
          </p:nvCxnSpPr>
          <p:spPr>
            <a:xfrm rot="5400000" flipH="1">
              <a:off x="1121" y="108"/>
              <a:ext cx="134" cy="504"/>
            </a:xfrm>
            <a:prstGeom prst="bentConnector3">
              <a:avLst>
                <a:gd name="adj1" fmla="val 27907"/>
              </a:avLst>
            </a:prstGeom>
            <a:ln w="38100" cap="flat" cmpd="sng">
              <a:solidFill>
                <a:schemeClr val="tx1"/>
              </a:solidFill>
              <a:prstDash val="solid"/>
              <a:miter/>
              <a:headEnd type="none" w="med" len="med"/>
              <a:tailEnd type="none" w="med" len="med"/>
            </a:ln>
          </p:spPr>
        </p:cxnSp>
        <p:cxnSp>
          <p:nvCxnSpPr>
            <p:cNvPr id="83978" name="_s783377"/>
            <p:cNvCxnSpPr>
              <a:stCxn id="83980" idx="0"/>
              <a:endCxn id="83979" idx="2"/>
            </p:cNvCxnSpPr>
            <p:nvPr/>
          </p:nvCxnSpPr>
          <p:spPr>
            <a:xfrm rot="-5400000">
              <a:off x="617" y="108"/>
              <a:ext cx="134" cy="504"/>
            </a:xfrm>
            <a:prstGeom prst="bentConnector3">
              <a:avLst>
                <a:gd name="adj1" fmla="val 27907"/>
              </a:avLst>
            </a:prstGeom>
            <a:ln w="38100" cap="flat" cmpd="sng">
              <a:solidFill>
                <a:schemeClr val="tx1"/>
              </a:solidFill>
              <a:prstDash val="solid"/>
              <a:miter/>
              <a:headEnd type="none" w="med" len="med"/>
              <a:tailEnd type="none" w="med" len="med"/>
            </a:ln>
          </p:spPr>
        </p:cxnSp>
        <p:sp>
          <p:nvSpPr>
            <p:cNvPr id="83979" name="_s783373"/>
            <p:cNvSpPr/>
            <p:nvPr/>
          </p:nvSpPr>
          <p:spPr>
            <a:xfrm>
              <a:off x="504" y="0"/>
              <a:ext cx="864" cy="288"/>
            </a:xfrm>
            <a:prstGeom prst="roundRect">
              <a:avLst>
                <a:gd name="adj" fmla="val 16667"/>
              </a:avLst>
            </a:prstGeom>
            <a:solidFill>
              <a:srgbClr val="FF0000">
                <a:alpha val="50195"/>
              </a:srgbClr>
            </a:solidFill>
            <a:ln w="28575" cap="flat" cmpd="sng">
              <a:solidFill>
                <a:srgbClr val="FF0000"/>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安全生产</a:t>
              </a:r>
              <a:endParaRPr lang="zh-CN" altLang="en-US" sz="2400" dirty="0">
                <a:latin typeface="Arial" panose="020B0604020202020204" pitchFamily="34" charset="0"/>
              </a:endParaRPr>
            </a:p>
          </p:txBody>
        </p:sp>
        <p:sp>
          <p:nvSpPr>
            <p:cNvPr id="83980" name="_s783374"/>
            <p:cNvSpPr/>
            <p:nvPr/>
          </p:nvSpPr>
          <p:spPr>
            <a:xfrm>
              <a:off x="0" y="432"/>
              <a:ext cx="864" cy="288"/>
            </a:xfrm>
            <a:prstGeom prst="roundRect">
              <a:avLst>
                <a:gd name="adj" fmla="val 16667"/>
              </a:avLst>
            </a:prstGeom>
            <a:solidFill>
              <a:srgbClr val="FF00FF">
                <a:alpha val="50195"/>
              </a:srgbClr>
            </a:solidFill>
            <a:ln w="28575" cap="flat" cmpd="sng">
              <a:solidFill>
                <a:srgbClr val="FF00AD"/>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人身安全</a:t>
              </a:r>
              <a:endParaRPr lang="zh-CN" altLang="en-US" sz="2400" dirty="0">
                <a:latin typeface="Arial" panose="020B0604020202020204" pitchFamily="34" charset="0"/>
              </a:endParaRPr>
            </a:p>
          </p:txBody>
        </p:sp>
        <p:sp>
          <p:nvSpPr>
            <p:cNvPr id="83981" name="_s783376"/>
            <p:cNvSpPr/>
            <p:nvPr/>
          </p:nvSpPr>
          <p:spPr>
            <a:xfrm>
              <a:off x="1008" y="432"/>
              <a:ext cx="864" cy="288"/>
            </a:xfrm>
            <a:prstGeom prst="roundRect">
              <a:avLst>
                <a:gd name="adj" fmla="val 16667"/>
              </a:avLst>
            </a:prstGeom>
            <a:solidFill>
              <a:srgbClr val="FF00FF">
                <a:alpha val="50195"/>
              </a:srgbClr>
            </a:solidFill>
            <a:ln w="28575" cap="flat" cmpd="sng">
              <a:solidFill>
                <a:srgbClr val="FF00AD"/>
              </a:solidFill>
              <a:prstDash val="solid"/>
              <a:headEnd type="none" w="med" len="med"/>
              <a:tailEnd type="none" w="med" len="med"/>
            </a:ln>
          </p:spPr>
          <p:txBody>
            <a:bodyPr wrap="none" lIns="0" tIns="0" rIns="0" bIns="0" anchor="ctr" anchorCtr="0"/>
            <a:p>
              <a:r>
                <a:rPr lang="zh-CN" altLang="en-US" sz="2400" dirty="0">
                  <a:latin typeface="Arial" panose="020B0604020202020204" pitchFamily="34" charset="0"/>
                </a:rPr>
                <a:t>财产安全</a:t>
              </a:r>
              <a:endParaRPr lang="zh-CN" altLang="en-US" sz="2400" dirty="0">
                <a:latin typeface="Arial" panose="020B0604020202020204" pitchFamily="34" charset="0"/>
              </a:endParaRPr>
            </a:p>
          </p:txBody>
        </p:sp>
      </p:grpSp>
      <p:sp>
        <p:nvSpPr>
          <p:cNvPr id="74763" name="AutoShape 11"/>
          <p:cNvSpPr/>
          <p:nvPr/>
        </p:nvSpPr>
        <p:spPr>
          <a:xfrm>
            <a:off x="631825" y="3429000"/>
            <a:ext cx="2519363" cy="2516188"/>
          </a:xfrm>
          <a:prstGeom prst="can">
            <a:avLst>
              <a:gd name="adj" fmla="val 25000"/>
            </a:avLst>
          </a:prstGeom>
          <a:solidFill>
            <a:srgbClr val="CCFFCC"/>
          </a:solidFill>
          <a:ln w="9525" cap="flat" cmpd="sng">
            <a:solidFill>
              <a:srgbClr val="33CC33"/>
            </a:solidFill>
            <a:prstDash val="solid"/>
            <a:headEnd type="none" w="med" len="med"/>
            <a:tailEnd type="none" w="med" len="med"/>
          </a:ln>
        </p:spPr>
        <p:txBody>
          <a:bodyPr/>
          <a:p>
            <a:pPr algn="l"/>
            <a:r>
              <a:rPr lang="zh-CN" altLang="en-US" sz="2400" dirty="0">
                <a:latin typeface="Arial" panose="020B0604020202020204" pitchFamily="34" charset="0"/>
              </a:rPr>
              <a:t>保障人的安全、健康、舒适的工作</a:t>
            </a:r>
            <a:endParaRPr lang="zh-CN" altLang="en-US" sz="2400" dirty="0">
              <a:latin typeface="Arial" panose="020B0604020202020204" pitchFamily="34" charset="0"/>
            </a:endParaRPr>
          </a:p>
        </p:txBody>
      </p:sp>
      <p:sp>
        <p:nvSpPr>
          <p:cNvPr id="74764" name="AutoShape 12"/>
          <p:cNvSpPr/>
          <p:nvPr/>
        </p:nvSpPr>
        <p:spPr>
          <a:xfrm>
            <a:off x="4376738" y="3429000"/>
            <a:ext cx="2519362" cy="2538413"/>
          </a:xfrm>
          <a:prstGeom prst="can">
            <a:avLst>
              <a:gd name="adj" fmla="val 25185"/>
            </a:avLst>
          </a:prstGeom>
          <a:solidFill>
            <a:srgbClr val="CCFFCC"/>
          </a:solidFill>
          <a:ln w="9525" cap="flat" cmpd="sng">
            <a:solidFill>
              <a:srgbClr val="33CC33"/>
            </a:solidFill>
            <a:prstDash val="solid"/>
            <a:headEnd type="none" w="med" len="med"/>
            <a:tailEnd type="none" w="med" len="med"/>
          </a:ln>
        </p:spPr>
        <p:txBody>
          <a:bodyPr>
            <a:spAutoFit/>
          </a:bodyPr>
          <a:p>
            <a:pPr algn="l"/>
            <a:r>
              <a:rPr lang="zh-CN" altLang="en-US" sz="2000" dirty="0">
                <a:latin typeface="Arial" panose="020B0604020202020204" pitchFamily="34" charset="0"/>
              </a:rPr>
              <a:t>消除损坏设备、设施、工具、车辆、零配件和一切财产的危害因素，保证维修作业正常进行。</a:t>
            </a:r>
            <a:endParaRPr lang="zh-CN" altLang="en-US" sz="2000" dirty="0">
              <a:latin typeface="Arial" panose="020B0604020202020204" pitchFamily="34" charset="0"/>
            </a:endParaRPr>
          </a:p>
        </p:txBody>
      </p:sp>
      <p:pic>
        <p:nvPicPr>
          <p:cNvPr id="83975" name="Picture 13" descr="MCj04126000000[1]"/>
          <p:cNvPicPr>
            <a:picLocks noChangeAspect="1"/>
          </p:cNvPicPr>
          <p:nvPr/>
        </p:nvPicPr>
        <p:blipFill>
          <a:blip r:embed="rId2"/>
          <a:stretch>
            <a:fillRect/>
          </a:stretch>
        </p:blipFill>
        <p:spPr>
          <a:xfrm>
            <a:off x="7832725" y="3789363"/>
            <a:ext cx="1733550" cy="2260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4763"/>
                                        </p:tgtEl>
                                        <p:attrNameLst>
                                          <p:attrName>style.visibility</p:attrName>
                                        </p:attrNameLst>
                                      </p:cBhvr>
                                      <p:to>
                                        <p:strVal val="visible"/>
                                      </p:to>
                                    </p:set>
                                    <p:animEffect transition="in" filter="checkerboard(across)">
                                      <p:cBhvr>
                                        <p:cTn id="7" dur="500"/>
                                        <p:tgtEl>
                                          <p:spTgt spid="7476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4764"/>
                                        </p:tgtEl>
                                        <p:attrNameLst>
                                          <p:attrName>style.visibility</p:attrName>
                                        </p:attrNameLst>
                                      </p:cBhvr>
                                      <p:to>
                                        <p:strVal val="visible"/>
                                      </p:to>
                                    </p:set>
                                    <p:animEffect transition="in" filter="checkerboard(across)">
                                      <p:cBhvr>
                                        <p:cTn id="11"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animBg="1"/>
      <p:bldP spid="7476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4994" name="Rectangle 2"/>
          <p:cNvSpPr/>
          <p:nvPr>
            <p:ph type="title"/>
          </p:nvPr>
        </p:nvSpPr>
        <p:spPr>
          <a:xfrm>
            <a:off x="495300" y="1052513"/>
            <a:ext cx="8915400" cy="1143000"/>
          </a:xfrm>
          <a:noFill/>
          <a:ln>
            <a:noFill/>
          </a:ln>
        </p:spPr>
        <p:txBody>
          <a:bodyPr/>
          <a:p>
            <a:pPr algn="r" eaLnBrk="1" hangingPunct="1"/>
            <a:r>
              <a:rPr lang="zh-CN" altLang="en-US" sz="3600" b="1" dirty="0">
                <a:latin typeface="黑体" panose="02010609060101010101" pitchFamily="49" charset="-122"/>
              </a:rPr>
              <a:t>安全</a:t>
            </a:r>
            <a:endParaRPr lang="zh-CN" altLang="en-US" sz="3600" b="1" dirty="0">
              <a:latin typeface="黑体" panose="02010609060101010101" pitchFamily="49" charset="-122"/>
            </a:endParaRPr>
          </a:p>
        </p:txBody>
      </p:sp>
      <p:sp>
        <p:nvSpPr>
          <p:cNvPr id="75779" name="Rectangle 3"/>
          <p:cNvSpPr/>
          <p:nvPr>
            <p:ph type="body" sz="half" idx="1"/>
          </p:nvPr>
        </p:nvSpPr>
        <p:spPr>
          <a:xfrm>
            <a:off x="776288" y="4508500"/>
            <a:ext cx="5761037" cy="892175"/>
          </a:xfrm>
          <a:solidFill>
            <a:schemeClr val="bg1"/>
          </a:solidFill>
          <a:ln>
            <a:solidFill>
              <a:srgbClr val="33CC33"/>
            </a:solidFill>
            <a:miter/>
          </a:ln>
        </p:spPr>
        <p:txBody>
          <a:bodyPr anchor="ctr" anchorCtr="1"/>
          <a:p>
            <a:pPr marL="457200" indent="-457200" algn="ctr" eaLnBrk="1" hangingPunct="1">
              <a:buClrTx/>
              <a:buSzTx/>
              <a:buFontTx/>
              <a:buNone/>
            </a:pPr>
            <a:r>
              <a:rPr lang="zh-CN" altLang="en-US" dirty="0">
                <a:solidFill>
                  <a:srgbClr val="CC0066"/>
                </a:solidFill>
                <a:ea typeface="华文彩云" panose="02010800040101010101" pitchFamily="2" charset="-122"/>
              </a:rPr>
              <a:t>安全事故的举例及原因讨论？</a:t>
            </a:r>
            <a:endParaRPr lang="zh-CN" altLang="en-US" dirty="0">
              <a:solidFill>
                <a:srgbClr val="CC0066"/>
              </a:solidFill>
              <a:latin typeface="黑体" panose="02010609060101010101" pitchFamily="49" charset="-122"/>
              <a:ea typeface="华文彩云" panose="02010800040101010101" pitchFamily="2" charset="-122"/>
            </a:endParaRPr>
          </a:p>
        </p:txBody>
      </p:sp>
      <p:sp>
        <p:nvSpPr>
          <p:cNvPr id="7578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84997" name="Rectangle 5"/>
          <p:cNvSpPr/>
          <p:nvPr/>
        </p:nvSpPr>
        <p:spPr>
          <a:xfrm>
            <a:off x="776288" y="1971675"/>
            <a:ext cx="5616575" cy="1627188"/>
          </a:xfrm>
          <a:prstGeom prst="rect">
            <a:avLst/>
          </a:prstGeom>
          <a:noFill/>
          <a:ln w="9525">
            <a:noFill/>
          </a:ln>
        </p:spPr>
        <p:txBody>
          <a:bodyPr>
            <a:spAutoFit/>
          </a:bodyPr>
          <a:p>
            <a:pPr marL="457200" indent="-457200">
              <a:lnSpc>
                <a:spcPct val="140000"/>
              </a:lnSpc>
            </a:pPr>
            <a:r>
              <a:rPr lang="zh-CN" altLang="en-US" b="1" dirty="0">
                <a:solidFill>
                  <a:srgbClr val="33CC33"/>
                </a:solidFill>
                <a:latin typeface="华文琥珀" panose="02010800040101010101" pitchFamily="2" charset="-122"/>
                <a:ea typeface="华文琥珀" panose="02010800040101010101" pitchFamily="2" charset="-122"/>
              </a:rPr>
              <a:t>不安全条件 </a:t>
            </a:r>
            <a:r>
              <a:rPr lang="en-US" altLang="zh-CN" b="1" dirty="0">
                <a:solidFill>
                  <a:srgbClr val="33CC33"/>
                </a:solidFill>
                <a:latin typeface="华文琥珀" panose="02010800040101010101" pitchFamily="2" charset="-122"/>
                <a:ea typeface="华文琥珀" panose="02010800040101010101" pitchFamily="2" charset="-122"/>
              </a:rPr>
              <a:t>+ </a:t>
            </a:r>
            <a:r>
              <a:rPr lang="zh-CN" altLang="en-US" b="1" dirty="0">
                <a:solidFill>
                  <a:srgbClr val="33CC33"/>
                </a:solidFill>
                <a:latin typeface="华文琥珀" panose="02010800040101010101" pitchFamily="2" charset="-122"/>
                <a:ea typeface="华文琥珀" panose="02010800040101010101" pitchFamily="2" charset="-122"/>
              </a:rPr>
              <a:t>不安全行为</a:t>
            </a:r>
            <a:endParaRPr lang="zh-CN" altLang="en-US" b="1" dirty="0">
              <a:solidFill>
                <a:srgbClr val="33CC33"/>
              </a:solidFill>
              <a:latin typeface="华文琥珀" panose="02010800040101010101" pitchFamily="2" charset="-122"/>
              <a:ea typeface="华文琥珀" panose="02010800040101010101" pitchFamily="2" charset="-122"/>
            </a:endParaRPr>
          </a:p>
          <a:p>
            <a:pPr marL="457200" indent="-457200">
              <a:lnSpc>
                <a:spcPct val="140000"/>
              </a:lnSpc>
            </a:pPr>
            <a:r>
              <a:rPr lang="en-US" altLang="zh-CN" b="1" dirty="0">
                <a:solidFill>
                  <a:srgbClr val="33CC33"/>
                </a:solidFill>
                <a:latin typeface="华文琥珀" panose="02010800040101010101" pitchFamily="2" charset="-122"/>
                <a:ea typeface="华文琥珀" panose="02010800040101010101" pitchFamily="2" charset="-122"/>
              </a:rPr>
              <a:t>= </a:t>
            </a:r>
            <a:r>
              <a:rPr lang="zh-CN" altLang="en-US" b="1" dirty="0">
                <a:solidFill>
                  <a:srgbClr val="33CC33"/>
                </a:solidFill>
                <a:latin typeface="华文琥珀" panose="02010800040101010101" pitchFamily="2" charset="-122"/>
                <a:ea typeface="华文琥珀" panose="02010800040101010101" pitchFamily="2" charset="-122"/>
              </a:rPr>
              <a:t>事故</a:t>
            </a:r>
            <a:endParaRPr lang="zh-CN" altLang="en-US" b="1" dirty="0">
              <a:solidFill>
                <a:srgbClr val="33CC33"/>
              </a:solidFill>
              <a:latin typeface="华文琥珀" panose="02010800040101010101" pitchFamily="2" charset="-122"/>
              <a:ea typeface="华文琥珀" panose="02010800040101010101" pitchFamily="2" charset="-122"/>
            </a:endParaRPr>
          </a:p>
        </p:txBody>
      </p:sp>
      <p:pic>
        <p:nvPicPr>
          <p:cNvPr id="84998" name="Picture 6" descr="MCj04126000000[1]"/>
          <p:cNvPicPr>
            <a:picLocks noChangeAspect="1"/>
          </p:cNvPicPr>
          <p:nvPr/>
        </p:nvPicPr>
        <p:blipFill>
          <a:blip r:embed="rId2"/>
          <a:stretch>
            <a:fillRect/>
          </a:stretch>
        </p:blipFill>
        <p:spPr>
          <a:xfrm>
            <a:off x="7832725" y="3789363"/>
            <a:ext cx="1733550" cy="2260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xEl>
                                              <p:charRg st="0" end="14"/>
                                            </p:txEl>
                                          </p:spTgt>
                                        </p:tgtEl>
                                        <p:attrNameLst>
                                          <p:attrName>style.visibility</p:attrName>
                                        </p:attrNameLst>
                                      </p:cBhvr>
                                      <p:to>
                                        <p:strVal val="visible"/>
                                      </p:to>
                                    </p:set>
                                    <p:anim calcmode="lin" valueType="num">
                                      <p:cBhvr additive="base">
                                        <p:cTn id="11" dur="500" fill="hold"/>
                                        <p:tgtEl>
                                          <p:spTgt spid="75779">
                                            <p:txEl>
                                              <p:charRg st="0"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charRg st="0"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6802" name="AutoShape 2"/>
          <p:cNvSpPr>
            <a:spLocks noChangeArrowheads="1"/>
          </p:cNvSpPr>
          <p:nvPr/>
        </p:nvSpPr>
        <p:spPr bwMode="auto">
          <a:xfrm>
            <a:off x="776288" y="5949950"/>
            <a:ext cx="7200900" cy="576263"/>
          </a:xfrm>
          <a:prstGeom prst="roundRect">
            <a:avLst>
              <a:gd name="adj" fmla="val 16667"/>
            </a:avLst>
          </a:prstGeom>
          <a:gradFill rotWithShape="1">
            <a:gsLst>
              <a:gs pos="0">
                <a:srgbClr val="0000FF"/>
              </a:gs>
              <a:gs pos="50000">
                <a:srgbClr val="3399FF">
                  <a:alpha val="56999"/>
                </a:srgbClr>
              </a:gs>
              <a:gs pos="100000">
                <a:srgbClr val="0000FF"/>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86021" name="Picture 3" descr="25-4869"/>
          <p:cNvPicPr>
            <a:picLocks noChangeAspect="1"/>
          </p:cNvPicPr>
          <p:nvPr/>
        </p:nvPicPr>
        <p:blipFill>
          <a:blip r:embed="rId2"/>
          <a:stretch>
            <a:fillRect/>
          </a:stretch>
        </p:blipFill>
        <p:spPr>
          <a:xfrm>
            <a:off x="8121650" y="5157788"/>
            <a:ext cx="1392238" cy="1106487"/>
          </a:xfrm>
          <a:prstGeom prst="rect">
            <a:avLst/>
          </a:prstGeom>
          <a:noFill/>
          <a:ln w="9525">
            <a:noFill/>
          </a:ln>
        </p:spPr>
      </p:pic>
      <p:sp>
        <p:nvSpPr>
          <p:cNvPr id="76804" name="AutoShape 4"/>
          <p:cNvSpPr>
            <a:spLocks noChangeArrowheads="1"/>
          </p:cNvSpPr>
          <p:nvPr/>
        </p:nvSpPr>
        <p:spPr bwMode="auto">
          <a:xfrm>
            <a:off x="776288" y="2708275"/>
            <a:ext cx="7200900" cy="576263"/>
          </a:xfrm>
          <a:prstGeom prst="roundRect">
            <a:avLst>
              <a:gd name="adj" fmla="val 16667"/>
            </a:avLst>
          </a:prstGeom>
          <a:gradFill rotWithShape="1">
            <a:gsLst>
              <a:gs pos="0">
                <a:srgbClr val="33CC33">
                  <a:alpha val="56999"/>
                </a:srgbClr>
              </a:gs>
              <a:gs pos="50000">
                <a:srgbClr val="00FF00"/>
              </a:gs>
              <a:gs pos="100000">
                <a:srgbClr val="33CC33">
                  <a:alpha val="56999"/>
                </a:srgb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6805" name="AutoShape 5"/>
          <p:cNvSpPr>
            <a:spLocks noChangeArrowheads="1"/>
          </p:cNvSpPr>
          <p:nvPr/>
        </p:nvSpPr>
        <p:spPr bwMode="auto">
          <a:xfrm>
            <a:off x="776288" y="3355975"/>
            <a:ext cx="7200900" cy="576263"/>
          </a:xfrm>
          <a:prstGeom prst="roundRect">
            <a:avLst>
              <a:gd name="adj" fmla="val 16667"/>
            </a:avLst>
          </a:prstGeom>
          <a:gradFill rotWithShape="1">
            <a:gsLst>
              <a:gs pos="0">
                <a:srgbClr val="0000FF"/>
              </a:gs>
              <a:gs pos="50000">
                <a:srgbClr val="3399FF">
                  <a:alpha val="56999"/>
                </a:srgbClr>
              </a:gs>
              <a:gs pos="100000">
                <a:srgbClr val="0000FF"/>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6806" name="AutoShape 6"/>
          <p:cNvSpPr>
            <a:spLocks noChangeArrowheads="1"/>
          </p:cNvSpPr>
          <p:nvPr/>
        </p:nvSpPr>
        <p:spPr bwMode="auto">
          <a:xfrm>
            <a:off x="776288" y="4003675"/>
            <a:ext cx="7200900" cy="576263"/>
          </a:xfrm>
          <a:prstGeom prst="roundRect">
            <a:avLst>
              <a:gd name="adj" fmla="val 16667"/>
            </a:avLst>
          </a:prstGeom>
          <a:gradFill rotWithShape="1">
            <a:gsLst>
              <a:gs pos="0">
                <a:srgbClr val="33CC33">
                  <a:alpha val="56999"/>
                </a:srgbClr>
              </a:gs>
              <a:gs pos="50000">
                <a:srgbClr val="00FF00"/>
              </a:gs>
              <a:gs pos="100000">
                <a:srgbClr val="33CC33">
                  <a:alpha val="56999"/>
                </a:srgb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6807" name="AutoShape 7"/>
          <p:cNvSpPr>
            <a:spLocks noChangeArrowheads="1"/>
          </p:cNvSpPr>
          <p:nvPr/>
        </p:nvSpPr>
        <p:spPr bwMode="auto">
          <a:xfrm>
            <a:off x="776288" y="5300663"/>
            <a:ext cx="7200900" cy="576262"/>
          </a:xfrm>
          <a:prstGeom prst="roundRect">
            <a:avLst>
              <a:gd name="adj" fmla="val 16667"/>
            </a:avLst>
          </a:prstGeom>
          <a:gradFill rotWithShape="1">
            <a:gsLst>
              <a:gs pos="0">
                <a:srgbClr val="33CC33">
                  <a:alpha val="56999"/>
                </a:srgbClr>
              </a:gs>
              <a:gs pos="50000">
                <a:srgbClr val="00FF00"/>
              </a:gs>
              <a:gs pos="100000">
                <a:srgbClr val="33CC33">
                  <a:alpha val="56999"/>
                </a:srgb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6808" name="AutoShape 8"/>
          <p:cNvSpPr>
            <a:spLocks noChangeArrowheads="1"/>
          </p:cNvSpPr>
          <p:nvPr/>
        </p:nvSpPr>
        <p:spPr bwMode="auto">
          <a:xfrm>
            <a:off x="776288" y="4652963"/>
            <a:ext cx="7200900" cy="576262"/>
          </a:xfrm>
          <a:prstGeom prst="roundRect">
            <a:avLst>
              <a:gd name="adj" fmla="val 16667"/>
            </a:avLst>
          </a:prstGeom>
          <a:gradFill rotWithShape="1">
            <a:gsLst>
              <a:gs pos="0">
                <a:srgbClr val="0000FF"/>
              </a:gs>
              <a:gs pos="50000">
                <a:srgbClr val="3399FF">
                  <a:alpha val="56999"/>
                </a:srgbClr>
              </a:gs>
              <a:gs pos="100000">
                <a:srgbClr val="0000FF"/>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6809" name="AutoShape 9"/>
          <p:cNvSpPr>
            <a:spLocks noChangeArrowheads="1"/>
          </p:cNvSpPr>
          <p:nvPr/>
        </p:nvSpPr>
        <p:spPr bwMode="auto">
          <a:xfrm>
            <a:off x="776288" y="2106613"/>
            <a:ext cx="7200900" cy="576262"/>
          </a:xfrm>
          <a:prstGeom prst="roundRect">
            <a:avLst>
              <a:gd name="adj" fmla="val 16667"/>
            </a:avLst>
          </a:prstGeom>
          <a:gradFill rotWithShape="1">
            <a:gsLst>
              <a:gs pos="0">
                <a:srgbClr val="0000FF"/>
              </a:gs>
              <a:gs pos="50000">
                <a:srgbClr val="3399FF">
                  <a:alpha val="56999"/>
                </a:srgbClr>
              </a:gs>
              <a:gs pos="100000">
                <a:srgbClr val="0000FF"/>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6040" name="Rectangle 10"/>
          <p:cNvSpPr/>
          <p:nvPr>
            <p:ph type="title"/>
          </p:nvPr>
        </p:nvSpPr>
        <p:spPr>
          <a:xfrm>
            <a:off x="925513" y="1125538"/>
            <a:ext cx="8420100" cy="762000"/>
          </a:xfrm>
          <a:noFill/>
          <a:ln>
            <a:noFill/>
          </a:ln>
        </p:spPr>
        <p:txBody>
          <a:bodyPr/>
          <a:p>
            <a:pPr algn="r" eaLnBrk="1" hangingPunct="1"/>
            <a:r>
              <a:rPr lang="zh-CN" altLang="en-US" sz="3600" dirty="0"/>
              <a:t>现场管理责任</a:t>
            </a:r>
            <a:endParaRPr lang="zh-CN" altLang="en-US" sz="3600" dirty="0"/>
          </a:p>
        </p:txBody>
      </p:sp>
      <p:sp>
        <p:nvSpPr>
          <p:cNvPr id="86041" name="Rectangle 11"/>
          <p:cNvSpPr/>
          <p:nvPr>
            <p:ph type="body" sz="half" idx="1"/>
          </p:nvPr>
        </p:nvSpPr>
        <p:spPr>
          <a:xfrm>
            <a:off x="992188" y="1997075"/>
            <a:ext cx="7145337" cy="3240088"/>
          </a:xfrm>
          <a:noFill/>
          <a:ln>
            <a:noFill/>
          </a:ln>
        </p:spPr>
        <p:txBody>
          <a:bodyPr/>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建立安全的操作程序</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计划设备等环境的安全保护措施</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指导工人进行安全生产</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促进工人提高安全保护意识</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在非常时期和事故发生时能够采取相应的措施</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找出事故原因，防止事故再发生</a:t>
            </a:r>
            <a:endParaRPr lang="zh-CN" altLang="en-US" sz="2400" dirty="0">
              <a:solidFill>
                <a:schemeClr val="bg1"/>
              </a:solidFill>
              <a:latin typeface="黑体" panose="02010609060101010101" pitchFamily="49" charset="-122"/>
            </a:endParaRPr>
          </a:p>
          <a:p>
            <a:pPr marL="533400" indent="-533400" eaLnBrk="1" hangingPunct="1">
              <a:lnSpc>
                <a:spcPct val="150000"/>
              </a:lnSpc>
              <a:buClrTx/>
              <a:buSzTx/>
              <a:buFontTx/>
              <a:buAutoNum type="arabicPeriod"/>
            </a:pPr>
            <a:r>
              <a:rPr lang="zh-CN" altLang="en-US" sz="2400" dirty="0">
                <a:solidFill>
                  <a:schemeClr val="bg1"/>
                </a:solidFill>
                <a:latin typeface="黑体" panose="02010609060101010101" pitchFamily="49" charset="-122"/>
              </a:rPr>
              <a:t>对现场时刻进行检查，预防事故的发生</a:t>
            </a:r>
            <a:endParaRPr lang="zh-CN" altLang="en-US" sz="2400" dirty="0">
              <a:solidFill>
                <a:schemeClr val="bg1"/>
              </a:solidFill>
              <a:latin typeface="黑体" panose="02010609060101010101" pitchFamily="49" charset="-122"/>
            </a:endParaRPr>
          </a:p>
        </p:txBody>
      </p:sp>
      <p:sp>
        <p:nvSpPr>
          <p:cNvPr id="76812" name="AutoShape 1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p:cTn id="7" dur="1000" fill="hold"/>
                                        <p:tgtEl>
                                          <p:spTgt spid="76809"/>
                                        </p:tgtEl>
                                        <p:attrNameLst>
                                          <p:attrName>ppt_x</p:attrName>
                                        </p:attrNameLst>
                                      </p:cBhvr>
                                      <p:tavLst>
                                        <p:tav tm="0">
                                          <p:val>
                                            <p:strVal val="#ppt_x-#ppt_w/2"/>
                                          </p:val>
                                        </p:tav>
                                        <p:tav tm="100000">
                                          <p:val>
                                            <p:strVal val="#ppt_x"/>
                                          </p:val>
                                        </p:tav>
                                      </p:tavLst>
                                    </p:anim>
                                    <p:anim calcmode="lin" valueType="num">
                                      <p:cBhvr>
                                        <p:cTn id="8" dur="1000" fill="hold"/>
                                        <p:tgtEl>
                                          <p:spTgt spid="76809"/>
                                        </p:tgtEl>
                                        <p:attrNameLst>
                                          <p:attrName>ppt_y</p:attrName>
                                        </p:attrNameLst>
                                      </p:cBhvr>
                                      <p:tavLst>
                                        <p:tav tm="0">
                                          <p:val>
                                            <p:strVal val="#ppt_y"/>
                                          </p:val>
                                        </p:tav>
                                        <p:tav tm="100000">
                                          <p:val>
                                            <p:strVal val="#ppt_y"/>
                                          </p:val>
                                        </p:tav>
                                      </p:tavLst>
                                    </p:anim>
                                    <p:anim calcmode="lin" valueType="num">
                                      <p:cBhvr>
                                        <p:cTn id="9" dur="1000" fill="hold"/>
                                        <p:tgtEl>
                                          <p:spTgt spid="76809"/>
                                        </p:tgtEl>
                                        <p:attrNameLst>
                                          <p:attrName>ppt_w</p:attrName>
                                        </p:attrNameLst>
                                      </p:cBhvr>
                                      <p:tavLst>
                                        <p:tav tm="0">
                                          <p:val>
                                            <p:fltVal val="0.000000"/>
                                          </p:val>
                                        </p:tav>
                                        <p:tav tm="100000">
                                          <p:val>
                                            <p:strVal val="#ppt_w"/>
                                          </p:val>
                                        </p:tav>
                                      </p:tavLst>
                                    </p:anim>
                                    <p:anim calcmode="lin" valueType="num">
                                      <p:cBhvr>
                                        <p:cTn id="10" dur="1000" fill="hold"/>
                                        <p:tgtEl>
                                          <p:spTgt spid="7680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76804"/>
                                        </p:tgtEl>
                                        <p:attrNameLst>
                                          <p:attrName>style.visibility</p:attrName>
                                        </p:attrNameLst>
                                      </p:cBhvr>
                                      <p:to>
                                        <p:strVal val="visible"/>
                                      </p:to>
                                    </p:set>
                                    <p:anim calcmode="lin" valueType="num">
                                      <p:cBhvr>
                                        <p:cTn id="15" dur="1000" fill="hold"/>
                                        <p:tgtEl>
                                          <p:spTgt spid="76804"/>
                                        </p:tgtEl>
                                        <p:attrNameLst>
                                          <p:attrName>ppt_x</p:attrName>
                                        </p:attrNameLst>
                                      </p:cBhvr>
                                      <p:tavLst>
                                        <p:tav tm="0">
                                          <p:val>
                                            <p:strVal val="#ppt_x-#ppt_w/2"/>
                                          </p:val>
                                        </p:tav>
                                        <p:tav tm="100000">
                                          <p:val>
                                            <p:strVal val="#ppt_x"/>
                                          </p:val>
                                        </p:tav>
                                      </p:tavLst>
                                    </p:anim>
                                    <p:anim calcmode="lin" valueType="num">
                                      <p:cBhvr>
                                        <p:cTn id="16" dur="1000" fill="hold"/>
                                        <p:tgtEl>
                                          <p:spTgt spid="76804"/>
                                        </p:tgtEl>
                                        <p:attrNameLst>
                                          <p:attrName>ppt_y</p:attrName>
                                        </p:attrNameLst>
                                      </p:cBhvr>
                                      <p:tavLst>
                                        <p:tav tm="0">
                                          <p:val>
                                            <p:strVal val="#ppt_y"/>
                                          </p:val>
                                        </p:tav>
                                        <p:tav tm="100000">
                                          <p:val>
                                            <p:strVal val="#ppt_y"/>
                                          </p:val>
                                        </p:tav>
                                      </p:tavLst>
                                    </p:anim>
                                    <p:anim calcmode="lin" valueType="num">
                                      <p:cBhvr>
                                        <p:cTn id="17" dur="1000" fill="hold"/>
                                        <p:tgtEl>
                                          <p:spTgt spid="76804"/>
                                        </p:tgtEl>
                                        <p:attrNameLst>
                                          <p:attrName>ppt_w</p:attrName>
                                        </p:attrNameLst>
                                      </p:cBhvr>
                                      <p:tavLst>
                                        <p:tav tm="0">
                                          <p:val>
                                            <p:fltVal val="0.000000"/>
                                          </p:val>
                                        </p:tav>
                                        <p:tav tm="100000">
                                          <p:val>
                                            <p:strVal val="#ppt_w"/>
                                          </p:val>
                                        </p:tav>
                                      </p:tavLst>
                                    </p:anim>
                                    <p:anim calcmode="lin" valueType="num">
                                      <p:cBhvr>
                                        <p:cTn id="18" dur="1000" fill="hold"/>
                                        <p:tgtEl>
                                          <p:spTgt spid="7680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76805"/>
                                        </p:tgtEl>
                                        <p:attrNameLst>
                                          <p:attrName>style.visibility</p:attrName>
                                        </p:attrNameLst>
                                      </p:cBhvr>
                                      <p:to>
                                        <p:strVal val="visible"/>
                                      </p:to>
                                    </p:set>
                                    <p:anim calcmode="lin" valueType="num">
                                      <p:cBhvr>
                                        <p:cTn id="23" dur="1000" fill="hold"/>
                                        <p:tgtEl>
                                          <p:spTgt spid="76805"/>
                                        </p:tgtEl>
                                        <p:attrNameLst>
                                          <p:attrName>ppt_x</p:attrName>
                                        </p:attrNameLst>
                                      </p:cBhvr>
                                      <p:tavLst>
                                        <p:tav tm="0">
                                          <p:val>
                                            <p:strVal val="#ppt_x-#ppt_w/2"/>
                                          </p:val>
                                        </p:tav>
                                        <p:tav tm="100000">
                                          <p:val>
                                            <p:strVal val="#ppt_x"/>
                                          </p:val>
                                        </p:tav>
                                      </p:tavLst>
                                    </p:anim>
                                    <p:anim calcmode="lin" valueType="num">
                                      <p:cBhvr>
                                        <p:cTn id="24" dur="1000" fill="hold"/>
                                        <p:tgtEl>
                                          <p:spTgt spid="76805"/>
                                        </p:tgtEl>
                                        <p:attrNameLst>
                                          <p:attrName>ppt_y</p:attrName>
                                        </p:attrNameLst>
                                      </p:cBhvr>
                                      <p:tavLst>
                                        <p:tav tm="0">
                                          <p:val>
                                            <p:strVal val="#ppt_y"/>
                                          </p:val>
                                        </p:tav>
                                        <p:tav tm="100000">
                                          <p:val>
                                            <p:strVal val="#ppt_y"/>
                                          </p:val>
                                        </p:tav>
                                      </p:tavLst>
                                    </p:anim>
                                    <p:anim calcmode="lin" valueType="num">
                                      <p:cBhvr>
                                        <p:cTn id="25" dur="1000" fill="hold"/>
                                        <p:tgtEl>
                                          <p:spTgt spid="76805"/>
                                        </p:tgtEl>
                                        <p:attrNameLst>
                                          <p:attrName>ppt_w</p:attrName>
                                        </p:attrNameLst>
                                      </p:cBhvr>
                                      <p:tavLst>
                                        <p:tav tm="0">
                                          <p:val>
                                            <p:fltVal val="0.000000"/>
                                          </p:val>
                                        </p:tav>
                                        <p:tav tm="100000">
                                          <p:val>
                                            <p:strVal val="#ppt_w"/>
                                          </p:val>
                                        </p:tav>
                                      </p:tavLst>
                                    </p:anim>
                                    <p:anim calcmode="lin" valueType="num">
                                      <p:cBhvr>
                                        <p:cTn id="26" dur="1000" fill="hold"/>
                                        <p:tgtEl>
                                          <p:spTgt spid="7680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76806"/>
                                        </p:tgtEl>
                                        <p:attrNameLst>
                                          <p:attrName>style.visibility</p:attrName>
                                        </p:attrNameLst>
                                      </p:cBhvr>
                                      <p:to>
                                        <p:strVal val="visible"/>
                                      </p:to>
                                    </p:set>
                                    <p:anim calcmode="lin" valueType="num">
                                      <p:cBhvr>
                                        <p:cTn id="31" dur="1000" fill="hold"/>
                                        <p:tgtEl>
                                          <p:spTgt spid="76806"/>
                                        </p:tgtEl>
                                        <p:attrNameLst>
                                          <p:attrName>ppt_x</p:attrName>
                                        </p:attrNameLst>
                                      </p:cBhvr>
                                      <p:tavLst>
                                        <p:tav tm="0">
                                          <p:val>
                                            <p:strVal val="#ppt_x-#ppt_w/2"/>
                                          </p:val>
                                        </p:tav>
                                        <p:tav tm="100000">
                                          <p:val>
                                            <p:strVal val="#ppt_x"/>
                                          </p:val>
                                        </p:tav>
                                      </p:tavLst>
                                    </p:anim>
                                    <p:anim calcmode="lin" valueType="num">
                                      <p:cBhvr>
                                        <p:cTn id="32" dur="1000" fill="hold"/>
                                        <p:tgtEl>
                                          <p:spTgt spid="76806"/>
                                        </p:tgtEl>
                                        <p:attrNameLst>
                                          <p:attrName>ppt_y</p:attrName>
                                        </p:attrNameLst>
                                      </p:cBhvr>
                                      <p:tavLst>
                                        <p:tav tm="0">
                                          <p:val>
                                            <p:strVal val="#ppt_y"/>
                                          </p:val>
                                        </p:tav>
                                        <p:tav tm="100000">
                                          <p:val>
                                            <p:strVal val="#ppt_y"/>
                                          </p:val>
                                        </p:tav>
                                      </p:tavLst>
                                    </p:anim>
                                    <p:anim calcmode="lin" valueType="num">
                                      <p:cBhvr>
                                        <p:cTn id="33" dur="1000" fill="hold"/>
                                        <p:tgtEl>
                                          <p:spTgt spid="76806"/>
                                        </p:tgtEl>
                                        <p:attrNameLst>
                                          <p:attrName>ppt_w</p:attrName>
                                        </p:attrNameLst>
                                      </p:cBhvr>
                                      <p:tavLst>
                                        <p:tav tm="0">
                                          <p:val>
                                            <p:fltVal val="0.000000"/>
                                          </p:val>
                                        </p:tav>
                                        <p:tav tm="100000">
                                          <p:val>
                                            <p:strVal val="#ppt_w"/>
                                          </p:val>
                                        </p:tav>
                                      </p:tavLst>
                                    </p:anim>
                                    <p:anim calcmode="lin" valueType="num">
                                      <p:cBhvr>
                                        <p:cTn id="34" dur="1000" fill="hold"/>
                                        <p:tgtEl>
                                          <p:spTgt spid="7680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76808"/>
                                        </p:tgtEl>
                                        <p:attrNameLst>
                                          <p:attrName>style.visibility</p:attrName>
                                        </p:attrNameLst>
                                      </p:cBhvr>
                                      <p:to>
                                        <p:strVal val="visible"/>
                                      </p:to>
                                    </p:set>
                                    <p:anim calcmode="lin" valueType="num">
                                      <p:cBhvr>
                                        <p:cTn id="39" dur="1000" fill="hold"/>
                                        <p:tgtEl>
                                          <p:spTgt spid="76808"/>
                                        </p:tgtEl>
                                        <p:attrNameLst>
                                          <p:attrName>ppt_x</p:attrName>
                                        </p:attrNameLst>
                                      </p:cBhvr>
                                      <p:tavLst>
                                        <p:tav tm="0">
                                          <p:val>
                                            <p:strVal val="#ppt_x-#ppt_w/2"/>
                                          </p:val>
                                        </p:tav>
                                        <p:tav tm="100000">
                                          <p:val>
                                            <p:strVal val="#ppt_x"/>
                                          </p:val>
                                        </p:tav>
                                      </p:tavLst>
                                    </p:anim>
                                    <p:anim calcmode="lin" valueType="num">
                                      <p:cBhvr>
                                        <p:cTn id="40" dur="1000" fill="hold"/>
                                        <p:tgtEl>
                                          <p:spTgt spid="76808"/>
                                        </p:tgtEl>
                                        <p:attrNameLst>
                                          <p:attrName>ppt_y</p:attrName>
                                        </p:attrNameLst>
                                      </p:cBhvr>
                                      <p:tavLst>
                                        <p:tav tm="0">
                                          <p:val>
                                            <p:strVal val="#ppt_y"/>
                                          </p:val>
                                        </p:tav>
                                        <p:tav tm="100000">
                                          <p:val>
                                            <p:strVal val="#ppt_y"/>
                                          </p:val>
                                        </p:tav>
                                      </p:tavLst>
                                    </p:anim>
                                    <p:anim calcmode="lin" valueType="num">
                                      <p:cBhvr>
                                        <p:cTn id="41" dur="1000" fill="hold"/>
                                        <p:tgtEl>
                                          <p:spTgt spid="76808"/>
                                        </p:tgtEl>
                                        <p:attrNameLst>
                                          <p:attrName>ppt_w</p:attrName>
                                        </p:attrNameLst>
                                      </p:cBhvr>
                                      <p:tavLst>
                                        <p:tav tm="0">
                                          <p:val>
                                            <p:fltVal val="0.000000"/>
                                          </p:val>
                                        </p:tav>
                                        <p:tav tm="100000">
                                          <p:val>
                                            <p:strVal val="#ppt_w"/>
                                          </p:val>
                                        </p:tav>
                                      </p:tavLst>
                                    </p:anim>
                                    <p:anim calcmode="lin" valueType="num">
                                      <p:cBhvr>
                                        <p:cTn id="42" dur="1000" fill="hold"/>
                                        <p:tgtEl>
                                          <p:spTgt spid="7680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76807"/>
                                        </p:tgtEl>
                                        <p:attrNameLst>
                                          <p:attrName>style.visibility</p:attrName>
                                        </p:attrNameLst>
                                      </p:cBhvr>
                                      <p:to>
                                        <p:strVal val="visible"/>
                                      </p:to>
                                    </p:set>
                                    <p:anim calcmode="lin" valueType="num">
                                      <p:cBhvr>
                                        <p:cTn id="47" dur="1000" fill="hold"/>
                                        <p:tgtEl>
                                          <p:spTgt spid="76807"/>
                                        </p:tgtEl>
                                        <p:attrNameLst>
                                          <p:attrName>ppt_x</p:attrName>
                                        </p:attrNameLst>
                                      </p:cBhvr>
                                      <p:tavLst>
                                        <p:tav tm="0">
                                          <p:val>
                                            <p:strVal val="#ppt_x-#ppt_w/2"/>
                                          </p:val>
                                        </p:tav>
                                        <p:tav tm="100000">
                                          <p:val>
                                            <p:strVal val="#ppt_x"/>
                                          </p:val>
                                        </p:tav>
                                      </p:tavLst>
                                    </p:anim>
                                    <p:anim calcmode="lin" valueType="num">
                                      <p:cBhvr>
                                        <p:cTn id="48" dur="1000" fill="hold"/>
                                        <p:tgtEl>
                                          <p:spTgt spid="76807"/>
                                        </p:tgtEl>
                                        <p:attrNameLst>
                                          <p:attrName>ppt_y</p:attrName>
                                        </p:attrNameLst>
                                      </p:cBhvr>
                                      <p:tavLst>
                                        <p:tav tm="0">
                                          <p:val>
                                            <p:strVal val="#ppt_y"/>
                                          </p:val>
                                        </p:tav>
                                        <p:tav tm="100000">
                                          <p:val>
                                            <p:strVal val="#ppt_y"/>
                                          </p:val>
                                        </p:tav>
                                      </p:tavLst>
                                    </p:anim>
                                    <p:anim calcmode="lin" valueType="num">
                                      <p:cBhvr>
                                        <p:cTn id="49" dur="1000" fill="hold"/>
                                        <p:tgtEl>
                                          <p:spTgt spid="76807"/>
                                        </p:tgtEl>
                                        <p:attrNameLst>
                                          <p:attrName>ppt_w</p:attrName>
                                        </p:attrNameLst>
                                      </p:cBhvr>
                                      <p:tavLst>
                                        <p:tav tm="0">
                                          <p:val>
                                            <p:fltVal val="0.000000"/>
                                          </p:val>
                                        </p:tav>
                                        <p:tav tm="100000">
                                          <p:val>
                                            <p:strVal val="#ppt_w"/>
                                          </p:val>
                                        </p:tav>
                                      </p:tavLst>
                                    </p:anim>
                                    <p:anim calcmode="lin" valueType="num">
                                      <p:cBhvr>
                                        <p:cTn id="50" dur="1000" fill="hold"/>
                                        <p:tgtEl>
                                          <p:spTgt spid="7680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76802"/>
                                        </p:tgtEl>
                                        <p:attrNameLst>
                                          <p:attrName>style.visibility</p:attrName>
                                        </p:attrNameLst>
                                      </p:cBhvr>
                                      <p:to>
                                        <p:strVal val="visible"/>
                                      </p:to>
                                    </p:set>
                                    <p:anim calcmode="lin" valueType="num">
                                      <p:cBhvr>
                                        <p:cTn id="55" dur="1000" fill="hold"/>
                                        <p:tgtEl>
                                          <p:spTgt spid="76802"/>
                                        </p:tgtEl>
                                        <p:attrNameLst>
                                          <p:attrName>ppt_x</p:attrName>
                                        </p:attrNameLst>
                                      </p:cBhvr>
                                      <p:tavLst>
                                        <p:tav tm="0">
                                          <p:val>
                                            <p:strVal val="#ppt_x-#ppt_w/2"/>
                                          </p:val>
                                        </p:tav>
                                        <p:tav tm="100000">
                                          <p:val>
                                            <p:strVal val="#ppt_x"/>
                                          </p:val>
                                        </p:tav>
                                      </p:tavLst>
                                    </p:anim>
                                    <p:anim calcmode="lin" valueType="num">
                                      <p:cBhvr>
                                        <p:cTn id="56" dur="1000" fill="hold"/>
                                        <p:tgtEl>
                                          <p:spTgt spid="76802"/>
                                        </p:tgtEl>
                                        <p:attrNameLst>
                                          <p:attrName>ppt_y</p:attrName>
                                        </p:attrNameLst>
                                      </p:cBhvr>
                                      <p:tavLst>
                                        <p:tav tm="0">
                                          <p:val>
                                            <p:strVal val="#ppt_y"/>
                                          </p:val>
                                        </p:tav>
                                        <p:tav tm="100000">
                                          <p:val>
                                            <p:strVal val="#ppt_y"/>
                                          </p:val>
                                        </p:tav>
                                      </p:tavLst>
                                    </p:anim>
                                    <p:anim calcmode="lin" valueType="num">
                                      <p:cBhvr>
                                        <p:cTn id="57" dur="1000" fill="hold"/>
                                        <p:tgtEl>
                                          <p:spTgt spid="76802"/>
                                        </p:tgtEl>
                                        <p:attrNameLst>
                                          <p:attrName>ppt_w</p:attrName>
                                        </p:attrNameLst>
                                      </p:cBhvr>
                                      <p:tavLst>
                                        <p:tav tm="0">
                                          <p:val>
                                            <p:fltVal val="0.000000"/>
                                          </p:val>
                                        </p:tav>
                                        <p:tav tm="100000">
                                          <p:val>
                                            <p:strVal val="#ppt_w"/>
                                          </p:val>
                                        </p:tav>
                                      </p:tavLst>
                                    </p:anim>
                                    <p:anim calcmode="lin" valueType="num">
                                      <p:cBhvr>
                                        <p:cTn id="58" dur="1000" fill="hold"/>
                                        <p:tgtEl>
                                          <p:spTgt spid="768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3314" name="Picture 2"/>
          <p:cNvPicPr>
            <a:picLocks noChangeAspect="1"/>
          </p:cNvPicPr>
          <p:nvPr>
            <p:ph idx="1"/>
          </p:nvPr>
        </p:nvPicPr>
        <p:blipFill>
          <a:blip r:embed="rId2"/>
          <a:stretch>
            <a:fillRect/>
          </a:stretch>
        </p:blipFill>
        <p:spPr>
          <a:xfrm>
            <a:off x="1282700" y="2274888"/>
            <a:ext cx="8351838" cy="4033837"/>
          </a:xfrm>
          <a:noFill/>
          <a:ln>
            <a:noFill/>
          </a:ln>
        </p:spPr>
      </p:pic>
      <p:pic>
        <p:nvPicPr>
          <p:cNvPr id="13315" name="Picture 3"/>
          <p:cNvPicPr>
            <a:picLocks noChangeAspect="1"/>
          </p:cNvPicPr>
          <p:nvPr>
            <p:ph type="title"/>
          </p:nvPr>
        </p:nvPicPr>
        <p:blipFill>
          <a:blip r:embed="rId3"/>
          <a:stretch>
            <a:fillRect/>
          </a:stretch>
        </p:blipFill>
        <p:spPr>
          <a:xfrm>
            <a:off x="2144713" y="1484313"/>
            <a:ext cx="7200900" cy="877887"/>
          </a:xfrm>
          <a:noFill/>
          <a:ln>
            <a:noFill/>
          </a:ln>
        </p:spPr>
      </p:pic>
      <p:sp>
        <p:nvSpPr>
          <p:cNvPr id="13316" name="AutoShape 4"/>
          <p:cNvSpPr>
            <a:spLocks noChangeArrowheads="1"/>
          </p:cNvSpPr>
          <p:nvPr/>
        </p:nvSpPr>
        <p:spPr bwMode="auto">
          <a:xfrm>
            <a:off x="0" y="7651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客户满意</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Left)">
                                      <p:cBhvr>
                                        <p:cTn id="7" dur="500"/>
                                        <p:tgtEl>
                                          <p:spTgt spid="13314"/>
                                        </p:tgtEl>
                                      </p:cBhvr>
                                    </p:animEffect>
                                  </p:childTnLst>
                                </p:cTn>
                              </p:par>
                              <p:par>
                                <p:cTn id="8" presetID="18" presetClass="entr" presetSubtype="12"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strips(downLeft)">
                                      <p:cBhvr>
                                        <p:cTn id="1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7042" name="Rectangle 2"/>
          <p:cNvSpPr/>
          <p:nvPr>
            <p:ph type="title"/>
          </p:nvPr>
        </p:nvSpPr>
        <p:spPr>
          <a:xfrm>
            <a:off x="430213" y="908050"/>
            <a:ext cx="8915400" cy="1143000"/>
          </a:xfrm>
          <a:noFill/>
          <a:ln>
            <a:noFill/>
          </a:ln>
        </p:spPr>
        <p:txBody>
          <a:bodyPr/>
          <a:p>
            <a:pPr algn="r" eaLnBrk="1" hangingPunct="1"/>
            <a:r>
              <a:rPr lang="zh-CN" altLang="en-US" sz="3600" dirty="0"/>
              <a:t>安全的标准化</a:t>
            </a:r>
            <a:endParaRPr lang="zh-CN" altLang="en-US" sz="3600" dirty="0"/>
          </a:p>
        </p:txBody>
      </p:sp>
      <p:pic>
        <p:nvPicPr>
          <p:cNvPr id="87043" name="Picture 3" descr="CD094-SL0025"/>
          <p:cNvPicPr>
            <a:picLocks noChangeAspect="1"/>
          </p:cNvPicPr>
          <p:nvPr/>
        </p:nvPicPr>
        <p:blipFill>
          <a:blip r:embed="rId2"/>
          <a:stretch>
            <a:fillRect/>
          </a:stretch>
        </p:blipFill>
        <p:spPr>
          <a:xfrm>
            <a:off x="7832725" y="4770438"/>
            <a:ext cx="1512888" cy="1330325"/>
          </a:xfrm>
          <a:prstGeom prst="rect">
            <a:avLst/>
          </a:prstGeom>
          <a:noFill/>
          <a:ln w="9525">
            <a:noFill/>
          </a:ln>
        </p:spPr>
      </p:pic>
      <p:sp>
        <p:nvSpPr>
          <p:cNvPr id="77828"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87045" name="Group 5"/>
          <p:cNvGrpSpPr/>
          <p:nvPr/>
        </p:nvGrpSpPr>
        <p:grpSpPr>
          <a:xfrm>
            <a:off x="1281113" y="1700213"/>
            <a:ext cx="6048375" cy="4525962"/>
            <a:chOff x="0" y="0"/>
            <a:chExt cx="2760" cy="2851"/>
          </a:xfrm>
        </p:grpSpPr>
        <p:sp>
          <p:nvSpPr>
            <p:cNvPr id="87046" name="AutoShape 6"/>
            <p:cNvSpPr>
              <a:spLocks noChangeAspect="1" noTextEdit="1"/>
            </p:cNvSpPr>
            <p:nvPr/>
          </p:nvSpPr>
          <p:spPr>
            <a:xfrm>
              <a:off x="0" y="0"/>
              <a:ext cx="2760" cy="2851"/>
            </a:xfrm>
            <a:prstGeom prst="rect">
              <a:avLst/>
            </a:prstGeom>
            <a:noFill/>
            <a:ln w="9525">
              <a:noFill/>
            </a:ln>
          </p:spPr>
          <p:txBody>
            <a:bodyPr/>
            <a:p>
              <a:endParaRPr lang="zh-CN" altLang="en-US"/>
            </a:p>
          </p:txBody>
        </p:sp>
        <p:sp>
          <p:nvSpPr>
            <p:cNvPr id="87047" name="_s788489"/>
            <p:cNvSpPr>
              <a:spLocks noTextEdit="1"/>
            </p:cNvSpPr>
            <p:nvPr/>
          </p:nvSpPr>
          <p:spPr>
            <a:xfrm>
              <a:off x="863" y="514"/>
              <a:ext cx="1035" cy="103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48" name="_s788490"/>
            <p:cNvSpPr/>
            <p:nvPr/>
          </p:nvSpPr>
          <p:spPr>
            <a:xfrm>
              <a:off x="1242" y="152"/>
              <a:ext cx="276" cy="258"/>
            </a:xfrm>
            <a:prstGeom prst="rect">
              <a:avLst/>
            </a:prstGeom>
            <a:noFill/>
            <a:ln w="9525">
              <a:noFill/>
            </a:ln>
          </p:spPr>
          <p:txBody>
            <a:bodyPr wrap="none" lIns="0" tIns="0" rIns="0" bIns="0" anchor="ctr" anchorCtr="0"/>
            <a:p>
              <a:pPr>
                <a:spcBef>
                  <a:spcPct val="20000"/>
                </a:spcBef>
                <a:buFont typeface="Wingdings" panose="05000000000000000000" pitchFamily="2" charset="2"/>
              </a:pPr>
              <a:r>
                <a:rPr lang="zh-CN" altLang="en-US" sz="2000" b="1" u="sng" dirty="0">
                  <a:latin typeface="Arial" panose="020B0604020202020204" pitchFamily="34" charset="0"/>
                </a:rPr>
                <a:t>保持工作安全标准最新化</a:t>
              </a:r>
              <a:endParaRPr lang="zh-CN" altLang="en-US" sz="2000" u="sng" dirty="0">
                <a:latin typeface="Arial" panose="020B0604020202020204" pitchFamily="34" charset="0"/>
              </a:endParaRPr>
            </a:p>
          </p:txBody>
        </p:sp>
        <p:sp>
          <p:nvSpPr>
            <p:cNvPr id="87049" name="_s788496"/>
            <p:cNvSpPr>
              <a:spLocks noTextEdit="1"/>
            </p:cNvSpPr>
            <p:nvPr/>
          </p:nvSpPr>
          <p:spPr>
            <a:xfrm>
              <a:off x="1204" y="710"/>
              <a:ext cx="1035" cy="103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50" name="_s788497"/>
            <p:cNvSpPr/>
            <p:nvPr/>
          </p:nvSpPr>
          <p:spPr>
            <a:xfrm>
              <a:off x="2259" y="659"/>
              <a:ext cx="276" cy="258"/>
            </a:xfrm>
            <a:prstGeom prst="rect">
              <a:avLst/>
            </a:prstGeom>
            <a:noFill/>
            <a:ln w="9525">
              <a:noFill/>
            </a:ln>
          </p:spPr>
          <p:txBody>
            <a:bodyPr wrap="none" lIns="0" tIns="0" rIns="0" bIns="0" anchor="ctr" anchorCtr="0"/>
            <a:p>
              <a:r>
                <a:rPr lang="zh-CN" altLang="en-US" sz="2000" b="1" u="sng" dirty="0">
                  <a:latin typeface="Arial" panose="020B0604020202020204" pitchFamily="34" charset="0"/>
                </a:rPr>
                <a:t>工具规格</a:t>
              </a:r>
              <a:endParaRPr lang="zh-CN" altLang="en-US" sz="2000" b="1" u="sng" dirty="0">
                <a:latin typeface="Arial" panose="020B0604020202020204" pitchFamily="34" charset="0"/>
              </a:endParaRPr>
            </a:p>
          </p:txBody>
        </p:sp>
        <p:sp>
          <p:nvSpPr>
            <p:cNvPr id="87051" name="_s788498"/>
            <p:cNvSpPr>
              <a:spLocks noTextEdit="1"/>
            </p:cNvSpPr>
            <p:nvPr/>
          </p:nvSpPr>
          <p:spPr>
            <a:xfrm>
              <a:off x="1204" y="1104"/>
              <a:ext cx="1035" cy="1035"/>
            </a:xfrm>
            <a:prstGeom prst="ellipse">
              <a:avLst/>
            </a:prstGeom>
            <a:solidFill>
              <a:srgbClr val="FF9933">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52" name="_s788499"/>
            <p:cNvSpPr/>
            <p:nvPr/>
          </p:nvSpPr>
          <p:spPr>
            <a:xfrm>
              <a:off x="2259" y="1932"/>
              <a:ext cx="276" cy="258"/>
            </a:xfrm>
            <a:prstGeom prst="rect">
              <a:avLst/>
            </a:prstGeom>
            <a:noFill/>
            <a:ln w="9525">
              <a:noFill/>
            </a:ln>
          </p:spPr>
          <p:txBody>
            <a:bodyPr wrap="none" lIns="0" tIns="0" rIns="0" bIns="0" anchor="ctr" anchorCtr="0"/>
            <a:p>
              <a:r>
                <a:rPr lang="zh-CN" altLang="en-US" sz="2000" b="1" u="sng" dirty="0">
                  <a:latin typeface="Arial" panose="020B0604020202020204" pitchFamily="34" charset="0"/>
                </a:rPr>
                <a:t>工作程序</a:t>
              </a:r>
              <a:endParaRPr lang="zh-CN" altLang="en-US" sz="2000" b="1" u="sng" dirty="0">
                <a:latin typeface="Arial" panose="020B0604020202020204" pitchFamily="34" charset="0"/>
              </a:endParaRPr>
            </a:p>
          </p:txBody>
        </p:sp>
        <p:sp>
          <p:nvSpPr>
            <p:cNvPr id="87053" name="_s788500"/>
            <p:cNvSpPr>
              <a:spLocks noTextEdit="1"/>
            </p:cNvSpPr>
            <p:nvPr/>
          </p:nvSpPr>
          <p:spPr>
            <a:xfrm>
              <a:off x="863" y="1301"/>
              <a:ext cx="1035" cy="1035"/>
            </a:xfrm>
            <a:prstGeom prst="ellipse">
              <a:avLst/>
            </a:prstGeom>
            <a:solidFill>
              <a:srgbClr val="FF66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54" name="_s788501"/>
            <p:cNvSpPr/>
            <p:nvPr/>
          </p:nvSpPr>
          <p:spPr>
            <a:xfrm>
              <a:off x="1242" y="2439"/>
              <a:ext cx="276" cy="258"/>
            </a:xfrm>
            <a:prstGeom prst="rect">
              <a:avLst/>
            </a:prstGeom>
            <a:noFill/>
            <a:ln w="9525">
              <a:noFill/>
            </a:ln>
          </p:spPr>
          <p:txBody>
            <a:bodyPr wrap="none" lIns="0" tIns="0" rIns="0" bIns="0" anchor="ctr" anchorCtr="0"/>
            <a:p>
              <a:pPr>
                <a:spcBef>
                  <a:spcPct val="20000"/>
                </a:spcBef>
                <a:buFont typeface="Wingdings" panose="05000000000000000000" pitchFamily="2" charset="2"/>
              </a:pPr>
              <a:r>
                <a:rPr lang="zh-CN" altLang="en-US" sz="2000" b="1" u="sng" dirty="0">
                  <a:latin typeface="Arial" panose="020B0604020202020204" pitchFamily="34" charset="0"/>
                </a:rPr>
                <a:t>车辆、设备等的移动和放置</a:t>
              </a:r>
              <a:endParaRPr lang="zh-CN" altLang="en-US" sz="2000" u="sng" dirty="0">
                <a:latin typeface="Arial" panose="020B0604020202020204" pitchFamily="34" charset="0"/>
              </a:endParaRPr>
            </a:p>
          </p:txBody>
        </p:sp>
        <p:sp>
          <p:nvSpPr>
            <p:cNvPr id="87055" name="_s788491"/>
            <p:cNvSpPr>
              <a:spLocks noTextEdit="1"/>
            </p:cNvSpPr>
            <p:nvPr/>
          </p:nvSpPr>
          <p:spPr>
            <a:xfrm>
              <a:off x="522" y="1104"/>
              <a:ext cx="1035" cy="1035"/>
            </a:xfrm>
            <a:prstGeom prst="ellipse">
              <a:avLst/>
            </a:prstGeom>
            <a:solidFill>
              <a:srgbClr val="FF00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56" name="_s788492"/>
            <p:cNvSpPr/>
            <p:nvPr/>
          </p:nvSpPr>
          <p:spPr>
            <a:xfrm>
              <a:off x="225" y="1932"/>
              <a:ext cx="276" cy="258"/>
            </a:xfrm>
            <a:prstGeom prst="rect">
              <a:avLst/>
            </a:prstGeom>
            <a:noFill/>
            <a:ln w="9525">
              <a:noFill/>
            </a:ln>
          </p:spPr>
          <p:txBody>
            <a:bodyPr wrap="none" lIns="0" tIns="0" rIns="0" bIns="0" anchor="ctr" anchorCtr="0"/>
            <a:p>
              <a:r>
                <a:rPr lang="zh-CN" altLang="en-US" sz="2000" b="1" u="sng" dirty="0">
                  <a:latin typeface="Arial" panose="020B0604020202020204" pitchFamily="34" charset="0"/>
                </a:rPr>
                <a:t>操作规范</a:t>
              </a:r>
              <a:endParaRPr lang="zh-CN" altLang="en-US" sz="2000" b="1" u="sng" dirty="0">
                <a:latin typeface="Arial" panose="020B0604020202020204" pitchFamily="34" charset="0"/>
              </a:endParaRPr>
            </a:p>
          </p:txBody>
        </p:sp>
        <p:sp>
          <p:nvSpPr>
            <p:cNvPr id="87057" name="_s788493"/>
            <p:cNvSpPr>
              <a:spLocks noTextEdit="1"/>
            </p:cNvSpPr>
            <p:nvPr/>
          </p:nvSpPr>
          <p:spPr>
            <a:xfrm>
              <a:off x="522" y="710"/>
              <a:ext cx="1035" cy="1035"/>
            </a:xfrm>
            <a:prstGeom prst="ellipse">
              <a:avLst/>
            </a:prstGeom>
            <a:solidFill>
              <a:srgbClr val="E800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7058" name="_s788494"/>
            <p:cNvSpPr/>
            <p:nvPr/>
          </p:nvSpPr>
          <p:spPr>
            <a:xfrm>
              <a:off x="225" y="659"/>
              <a:ext cx="276" cy="258"/>
            </a:xfrm>
            <a:prstGeom prst="rect">
              <a:avLst/>
            </a:prstGeom>
            <a:noFill/>
            <a:ln w="9525">
              <a:noFill/>
            </a:ln>
          </p:spPr>
          <p:txBody>
            <a:bodyPr wrap="none" lIns="0" tIns="0" rIns="0" bIns="0" anchor="ctr" anchorCtr="0"/>
            <a:p>
              <a:r>
                <a:rPr lang="zh-CN" altLang="en-US" sz="2000" b="1" u="sng" dirty="0">
                  <a:latin typeface="Arial" panose="020B0604020202020204" pitchFamily="34" charset="0"/>
                </a:rPr>
                <a:t>保护装置</a:t>
              </a:r>
              <a:endParaRPr lang="zh-CN" altLang="en-US" sz="2000" b="1" u="sng" dirty="0">
                <a:latin typeface="Arial" panose="020B0604020202020204" pitchFamily="34" charset="0"/>
              </a:endParaRPr>
            </a:p>
            <a:p>
              <a:r>
                <a:rPr lang="zh-CN" altLang="en-US" sz="2000" b="1" u="sng" dirty="0">
                  <a:latin typeface="Arial" panose="020B0604020202020204" pitchFamily="34" charset="0"/>
                </a:rPr>
                <a:t>及物品</a:t>
              </a:r>
              <a:endParaRPr lang="zh-CN" altLang="en-US" sz="2000" b="1" u="sng" dirty="0">
                <a:latin typeface="Arial" panose="020B0604020202020204"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8066" name="Rectangle 2"/>
          <p:cNvSpPr/>
          <p:nvPr>
            <p:ph type="title"/>
          </p:nvPr>
        </p:nvSpPr>
        <p:spPr>
          <a:xfrm>
            <a:off x="925513" y="1268413"/>
            <a:ext cx="8420100" cy="762000"/>
          </a:xfrm>
          <a:noFill/>
          <a:ln>
            <a:noFill/>
          </a:ln>
        </p:spPr>
        <p:txBody>
          <a:bodyPr/>
          <a:p>
            <a:pPr algn="r" eaLnBrk="1" hangingPunct="1"/>
            <a:r>
              <a:rPr lang="zh-CN" altLang="en-US" sz="3600" dirty="0"/>
              <a:t>安全管理操作流程</a:t>
            </a:r>
            <a:endParaRPr lang="zh-CN" altLang="en-US" sz="3600" dirty="0"/>
          </a:p>
        </p:txBody>
      </p:sp>
      <p:pic>
        <p:nvPicPr>
          <p:cNvPr id="88067" name="Picture 3" descr="015-Sl1198"/>
          <p:cNvPicPr>
            <a:picLocks noChangeAspect="1"/>
          </p:cNvPicPr>
          <p:nvPr/>
        </p:nvPicPr>
        <p:blipFill>
          <a:blip r:embed="rId2"/>
          <a:stretch>
            <a:fillRect/>
          </a:stretch>
        </p:blipFill>
        <p:spPr>
          <a:xfrm>
            <a:off x="6669088" y="3789363"/>
            <a:ext cx="1806575" cy="2082800"/>
          </a:xfrm>
          <a:prstGeom prst="rect">
            <a:avLst/>
          </a:prstGeom>
          <a:noFill/>
          <a:ln w="9525">
            <a:noFill/>
          </a:ln>
        </p:spPr>
      </p:pic>
      <p:sp>
        <p:nvSpPr>
          <p:cNvPr id="78852"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78853" name="AutoShape 17"/>
          <p:cNvSpPr/>
          <p:nvPr/>
        </p:nvSpPr>
        <p:spPr>
          <a:xfrm>
            <a:off x="776288" y="2276475"/>
            <a:ext cx="4467225" cy="811213"/>
          </a:xfrm>
          <a:prstGeom prst="downArrowCallout">
            <a:avLst>
              <a:gd name="adj1" fmla="val 137671"/>
              <a:gd name="adj2" fmla="val 139914"/>
              <a:gd name="adj3" fmla="val 16666"/>
              <a:gd name="adj4" fmla="val 66667"/>
            </a:avLst>
          </a:prstGeom>
          <a:gradFill rotWithShape="1">
            <a:gsLst>
              <a:gs pos="0">
                <a:srgbClr val="FFFF8F"/>
              </a:gs>
              <a:gs pos="100000">
                <a:srgbClr val="FFCC99"/>
              </a:gs>
            </a:gsLst>
            <a:path path="rect">
              <a:fillToRect l="50000" t="50000" r="50000" b="50000"/>
            </a:path>
            <a:tileRect/>
          </a:gradFill>
          <a:ln w="9525" cap="flat" cmpd="sng">
            <a:solidFill>
              <a:srgbClr val="FF3300"/>
            </a:solidFill>
            <a:prstDash val="solid"/>
            <a:miter/>
            <a:headEnd type="none" w="med" len="med"/>
            <a:tailEnd type="none" w="med" len="med"/>
          </a:ln>
          <a:effectLst>
            <a:prstShdw prst="shdw17" dist="17961" dir="2699999">
              <a:srgbClr val="99993D"/>
            </a:prstShdw>
          </a:effectLst>
        </p:spPr>
        <p:txBody>
          <a:bodyPr anchor="ctr" anchorCtr="1"/>
          <a:p>
            <a:pPr>
              <a:lnSpc>
                <a:spcPct val="70000"/>
              </a:lnSpc>
              <a:spcBef>
                <a:spcPct val="20000"/>
              </a:spcBef>
            </a:pPr>
            <a:r>
              <a:rPr lang="zh-CN" altLang="en-US" sz="2000" b="1" dirty="0">
                <a:solidFill>
                  <a:srgbClr val="3399FF"/>
                </a:solidFill>
                <a:latin typeface="Arial" panose="020B0604020202020204" pitchFamily="34" charset="0"/>
              </a:rPr>
              <a:t>第一阶段：考虑事故发生的原因，</a:t>
            </a:r>
            <a:endParaRPr lang="zh-CN" altLang="en-US" sz="2000" b="1" dirty="0">
              <a:solidFill>
                <a:srgbClr val="3399FF"/>
              </a:solidFill>
              <a:latin typeface="Arial" panose="020B0604020202020204" pitchFamily="34" charset="0"/>
            </a:endParaRPr>
          </a:p>
          <a:p>
            <a:pPr>
              <a:lnSpc>
                <a:spcPct val="70000"/>
              </a:lnSpc>
              <a:spcBef>
                <a:spcPct val="20000"/>
              </a:spcBef>
            </a:pPr>
            <a:r>
              <a:rPr lang="zh-CN" altLang="en-US" sz="2000" b="1" dirty="0">
                <a:solidFill>
                  <a:srgbClr val="3399FF"/>
                </a:solidFill>
                <a:latin typeface="Arial" panose="020B0604020202020204" pitchFamily="34" charset="0"/>
              </a:rPr>
              <a:t>研究和制定对策</a:t>
            </a:r>
            <a:endParaRPr lang="zh-CN" altLang="en-US" sz="2000" b="1" dirty="0">
              <a:solidFill>
                <a:srgbClr val="3399FF"/>
              </a:solidFill>
              <a:latin typeface="Arial" panose="020B0604020202020204" pitchFamily="34" charset="0"/>
              <a:ea typeface="楷体_GB2312" pitchFamily="49" charset="-122"/>
            </a:endParaRPr>
          </a:p>
        </p:txBody>
      </p:sp>
      <p:sp>
        <p:nvSpPr>
          <p:cNvPr id="78854" name="AutoShape 18"/>
          <p:cNvSpPr/>
          <p:nvPr/>
        </p:nvSpPr>
        <p:spPr>
          <a:xfrm>
            <a:off x="776288" y="3159125"/>
            <a:ext cx="4467225" cy="811213"/>
          </a:xfrm>
          <a:prstGeom prst="downArrowCallout">
            <a:avLst>
              <a:gd name="adj1" fmla="val 137671"/>
              <a:gd name="adj2" fmla="val 139914"/>
              <a:gd name="adj3" fmla="val 16666"/>
              <a:gd name="adj4" fmla="val 66667"/>
            </a:avLst>
          </a:prstGeom>
          <a:gradFill rotWithShape="1">
            <a:gsLst>
              <a:gs pos="0">
                <a:srgbClr val="FFFF8F"/>
              </a:gs>
              <a:gs pos="100000">
                <a:srgbClr val="FFCC99"/>
              </a:gs>
            </a:gsLst>
            <a:path path="rect">
              <a:fillToRect l="50000" t="50000" r="50000" b="50000"/>
            </a:path>
            <a:tileRect/>
          </a:gradFill>
          <a:ln w="9525" cap="flat" cmpd="sng">
            <a:solidFill>
              <a:srgbClr val="FF3300"/>
            </a:solidFill>
            <a:prstDash val="solid"/>
            <a:miter/>
            <a:headEnd type="none" w="med" len="med"/>
            <a:tailEnd type="none" w="med" len="med"/>
          </a:ln>
          <a:effectLst>
            <a:prstShdw prst="shdw17" dist="17961" dir="2699999">
              <a:srgbClr val="99993D"/>
            </a:prstShdw>
          </a:effectLst>
        </p:spPr>
        <p:txBody>
          <a:bodyPr anchor="ctr" anchorCtr="1"/>
          <a:p>
            <a:pPr>
              <a:lnSpc>
                <a:spcPct val="70000"/>
              </a:lnSpc>
              <a:spcBef>
                <a:spcPct val="20000"/>
              </a:spcBef>
            </a:pPr>
            <a:r>
              <a:rPr lang="zh-CN" altLang="en-US" sz="2000" b="1" dirty="0">
                <a:solidFill>
                  <a:srgbClr val="3399FF"/>
                </a:solidFill>
                <a:latin typeface="Arial" panose="020B0604020202020204" pitchFamily="34" charset="0"/>
              </a:rPr>
              <a:t>第二阶段：实施对策</a:t>
            </a:r>
            <a:endParaRPr lang="zh-CN" altLang="en-US" sz="2000" b="1" dirty="0">
              <a:solidFill>
                <a:srgbClr val="3399FF"/>
              </a:solidFill>
              <a:latin typeface="Arial" panose="020B0604020202020204" pitchFamily="34" charset="0"/>
            </a:endParaRPr>
          </a:p>
        </p:txBody>
      </p:sp>
      <p:sp>
        <p:nvSpPr>
          <p:cNvPr id="78855" name="AutoShape 19"/>
          <p:cNvSpPr/>
          <p:nvPr/>
        </p:nvSpPr>
        <p:spPr>
          <a:xfrm>
            <a:off x="776288" y="4043363"/>
            <a:ext cx="4467225" cy="811212"/>
          </a:xfrm>
          <a:prstGeom prst="downArrowCallout">
            <a:avLst>
              <a:gd name="adj1" fmla="val 137671"/>
              <a:gd name="adj2" fmla="val 139914"/>
              <a:gd name="adj3" fmla="val 16666"/>
              <a:gd name="adj4" fmla="val 66667"/>
            </a:avLst>
          </a:prstGeom>
          <a:gradFill rotWithShape="1">
            <a:gsLst>
              <a:gs pos="0">
                <a:srgbClr val="FFFF8F"/>
              </a:gs>
              <a:gs pos="100000">
                <a:srgbClr val="FFCC99"/>
              </a:gs>
            </a:gsLst>
            <a:path path="rect">
              <a:fillToRect l="50000" t="50000" r="50000" b="50000"/>
            </a:path>
            <a:tileRect/>
          </a:gradFill>
          <a:ln w="9525" cap="flat" cmpd="sng">
            <a:solidFill>
              <a:srgbClr val="FF3300"/>
            </a:solidFill>
            <a:prstDash val="solid"/>
            <a:miter/>
            <a:headEnd type="none" w="med" len="med"/>
            <a:tailEnd type="none" w="med" len="med"/>
          </a:ln>
          <a:effectLst>
            <a:prstShdw prst="shdw17" dist="17961" dir="2699999">
              <a:srgbClr val="99993D"/>
            </a:prstShdw>
          </a:effectLst>
        </p:spPr>
        <p:txBody>
          <a:bodyPr anchor="ctr" anchorCtr="1"/>
          <a:p>
            <a:pPr>
              <a:lnSpc>
                <a:spcPct val="70000"/>
              </a:lnSpc>
              <a:spcBef>
                <a:spcPct val="20000"/>
              </a:spcBef>
            </a:pPr>
            <a:r>
              <a:rPr lang="zh-CN" altLang="en-US" sz="2000" b="1" dirty="0">
                <a:solidFill>
                  <a:srgbClr val="3399FF"/>
                </a:solidFill>
                <a:latin typeface="Arial" panose="020B0604020202020204" pitchFamily="34" charset="0"/>
              </a:rPr>
              <a:t>第三阶段：检查结果</a:t>
            </a:r>
            <a:endParaRPr lang="zh-CN" altLang="en-US" sz="2000" b="1" dirty="0">
              <a:solidFill>
                <a:srgbClr val="3399FF"/>
              </a:solidFill>
              <a:latin typeface="Arial" panose="020B0604020202020204" pitchFamily="34" charset="0"/>
            </a:endParaRPr>
          </a:p>
        </p:txBody>
      </p:sp>
      <p:sp>
        <p:nvSpPr>
          <p:cNvPr id="78856" name="Rectangle 21"/>
          <p:cNvSpPr/>
          <p:nvPr/>
        </p:nvSpPr>
        <p:spPr>
          <a:xfrm>
            <a:off x="776288" y="4941888"/>
            <a:ext cx="4465637" cy="503237"/>
          </a:xfrm>
          <a:prstGeom prst="rect">
            <a:avLst/>
          </a:prstGeom>
          <a:gradFill rotWithShape="1">
            <a:gsLst>
              <a:gs pos="0">
                <a:srgbClr val="FFFF8F"/>
              </a:gs>
              <a:gs pos="100000">
                <a:srgbClr val="FFCC99"/>
              </a:gs>
            </a:gsLst>
            <a:path path="shape">
              <a:fillToRect l="50000" t="50000" r="50000" b="50000"/>
            </a:path>
            <a:tileRect/>
          </a:gradFill>
          <a:ln w="9525" cap="flat" cmpd="sng">
            <a:solidFill>
              <a:srgbClr val="FF3300"/>
            </a:solidFill>
            <a:prstDash val="solid"/>
            <a:miter/>
            <a:headEnd type="none" w="med" len="med"/>
            <a:tailEnd type="none" w="med" len="med"/>
          </a:ln>
          <a:effectLst>
            <a:prstShdw prst="shdw17" dist="17961" dir="2699999">
              <a:srgbClr val="99993D"/>
            </a:prstShdw>
          </a:effectLst>
        </p:spPr>
        <p:txBody>
          <a:bodyPr anchor="ctr" anchorCtr="1"/>
          <a:p>
            <a:pPr>
              <a:lnSpc>
                <a:spcPct val="90000"/>
              </a:lnSpc>
              <a:spcBef>
                <a:spcPct val="20000"/>
              </a:spcBef>
            </a:pPr>
            <a:r>
              <a:rPr lang="zh-CN" altLang="en-US" sz="2000" b="1" dirty="0">
                <a:solidFill>
                  <a:srgbClr val="3399FF"/>
                </a:solidFill>
                <a:latin typeface="Arial" panose="020B0604020202020204" pitchFamily="34" charset="0"/>
              </a:rPr>
              <a:t>第四阶段：改善</a:t>
            </a:r>
            <a:endParaRPr lang="zh-CN" altLang="en-US" sz="2000" b="1" dirty="0">
              <a:solidFill>
                <a:srgbClr val="3399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1" fill="hold"/>
                                        <p:tgtEl>
                                          <p:spTgt spid="7885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 calcmode="lin" valueType="num">
                                      <p:cBhvr>
                                        <p:cTn id="12" dur="1" fill="hold"/>
                                        <p:tgtEl>
                                          <p:spTgt spid="78854"/>
                                        </p:tgtEl>
                                      </p:cBhvr>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8855"/>
                                        </p:tgtEl>
                                        <p:attrNameLst>
                                          <p:attrName>style.visibility</p:attrName>
                                        </p:attrNameLst>
                                      </p:cBhvr>
                                      <p:to>
                                        <p:strVal val="visible"/>
                                      </p:to>
                                    </p:set>
                                    <p:animEffect transition="in" filter="randombar(horizontal)">
                                      <p:cBhvr>
                                        <p:cTn id="17" dur="500"/>
                                        <p:tgtEl>
                                          <p:spTgt spid="7885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8856"/>
                                        </p:tgtEl>
                                        <p:attrNameLst>
                                          <p:attrName>style.visibility</p:attrName>
                                        </p:attrNameLst>
                                      </p:cBhvr>
                                      <p:to>
                                        <p:strVal val="visible"/>
                                      </p:to>
                                    </p:set>
                                    <p:anim calcmode="lin" valueType="num">
                                      <p:cBhvr>
                                        <p:cTn id="22" dur="1" fill="hold"/>
                                        <p:tgtEl>
                                          <p:spTgt spid="7885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P spid="7885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9090" name="Rectangle 2"/>
          <p:cNvSpPr/>
          <p:nvPr>
            <p:ph type="title"/>
          </p:nvPr>
        </p:nvSpPr>
        <p:spPr>
          <a:xfrm>
            <a:off x="430213" y="1052513"/>
            <a:ext cx="8915400" cy="1143000"/>
          </a:xfrm>
          <a:noFill/>
          <a:ln>
            <a:noFill/>
          </a:ln>
        </p:spPr>
        <p:txBody>
          <a:bodyPr/>
          <a:p>
            <a:pPr algn="r" eaLnBrk="1" hangingPunct="1"/>
            <a:r>
              <a:rPr lang="zh-CN" altLang="en-US" sz="4000" dirty="0">
                <a:latin typeface="黑体" panose="02010609060101010101" pitchFamily="49" charset="-122"/>
              </a:rPr>
              <a:t>成  本</a:t>
            </a:r>
            <a:endParaRPr lang="zh-CN" altLang="en-US" sz="4000" dirty="0">
              <a:latin typeface="黑体" panose="02010609060101010101" pitchFamily="49" charset="-122"/>
            </a:endParaRPr>
          </a:p>
        </p:txBody>
      </p:sp>
      <p:sp>
        <p:nvSpPr>
          <p:cNvPr id="79875" name="Rectangle 3"/>
          <p:cNvSpPr>
            <a:spLocks noChangeArrowheads="1"/>
          </p:cNvSpPr>
          <p:nvPr>
            <p:ph type="body" sz="half" idx="1"/>
          </p:nvPr>
        </p:nvSpPr>
        <p:spPr bwMode="auto">
          <a:xfrm>
            <a:off x="2792413" y="4076700"/>
            <a:ext cx="3311525" cy="858838"/>
          </a:xfrm>
          <a:solidFill>
            <a:srgbClr val="3399FF"/>
          </a:solidFill>
          <a:ln>
            <a:noFill/>
            <a:miter lim="800000"/>
          </a:ln>
          <a:effectLst>
            <a:outerShdw dist="107763" dir="13500000" sx="125000" sy="125000" algn="br" rotWithShape="0">
              <a:srgbClr val="808080">
                <a:alpha val="50000"/>
              </a:srgbClr>
            </a:outerShdw>
          </a:effectLst>
        </p:spPr>
        <p:txBody>
          <a:bodyPr vert="horz" wrap="square" lIns="91440" tIns="45720" rIns="91440" bIns="45720" numCol="1" anchor="t" anchorCtr="0" compatLnSpc="1"/>
          <a:lstStyle/>
          <a:p>
            <a:pPr marL="342900" marR="0" lvl="0" indent="-342900" algn="ctr" defTabSz="914400" rtl="0" eaLnBrk="1" fontAlgn="base" latinLnBrk="0" hangingPunct="1">
              <a:lnSpc>
                <a:spcPct val="140000"/>
              </a:lnSpc>
              <a:spcBef>
                <a:spcPct val="20000"/>
              </a:spcBef>
              <a:spcAft>
                <a:spcPct val="0"/>
              </a:spcAft>
              <a:buClrTx/>
              <a:buSzTx/>
              <a:buFontTx/>
              <a:buNone/>
              <a:defRPr/>
            </a:pPr>
            <a:r>
              <a:rPr kumimoji="0" lang="zh-CN" altLang="en-US" sz="2800" b="1" i="0" u="none" strike="noStrike" kern="0" cap="none" spc="0" normalizeH="0" baseline="0" noProof="0" smtClean="0">
                <a:ln>
                  <a:noFill/>
                </a:ln>
                <a:solidFill>
                  <a:schemeClr val="tx1"/>
                </a:solidFill>
                <a:effectLst/>
                <a:uLnTx/>
                <a:uFillTx/>
                <a:latin typeface="+mn-lt"/>
                <a:ea typeface="+mn-ea"/>
                <a:cs typeface="+mn-cs"/>
              </a:rPr>
              <a:t>成本的影响因素？</a:t>
            </a: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pic>
        <p:nvPicPr>
          <p:cNvPr id="89092" name="Picture 4" descr="BD00028_"/>
          <p:cNvPicPr>
            <a:picLocks noChangeAspect="1"/>
          </p:cNvPicPr>
          <p:nvPr>
            <p:ph type="clipArt" sz="half" idx="2"/>
          </p:nvPr>
        </p:nvPicPr>
        <p:blipFill>
          <a:blip r:embed="rId2"/>
          <a:stretch>
            <a:fillRect/>
          </a:stretch>
        </p:blipFill>
        <p:spPr>
          <a:xfrm>
            <a:off x="6980238" y="4149725"/>
            <a:ext cx="2184400" cy="2087563"/>
          </a:xfrm>
          <a:noFill/>
          <a:ln>
            <a:noFill/>
          </a:ln>
        </p:spPr>
      </p:pic>
      <p:sp>
        <p:nvSpPr>
          <p:cNvPr id="79877"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79878" name="Rectangle 6"/>
          <p:cNvSpPr>
            <a:spLocks noChangeArrowheads="1"/>
          </p:cNvSpPr>
          <p:nvPr/>
        </p:nvSpPr>
        <p:spPr bwMode="auto">
          <a:xfrm>
            <a:off x="1352550" y="2636838"/>
            <a:ext cx="3854450" cy="792163"/>
          </a:xfrm>
          <a:prstGeom prst="rect">
            <a:avLst/>
          </a:prstGeom>
          <a:solidFill>
            <a:srgbClr val="3399FF"/>
          </a:solidFill>
          <a:ln w="9525">
            <a:noFill/>
            <a:miter lim="800000"/>
          </a:ln>
          <a:effectLst>
            <a:outerShdw dist="107763" dir="13500000" sx="125000" sy="125000" algn="br" rotWithShape="0">
              <a:schemeClr val="bg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车间有哪些成本？</a:t>
            </a:r>
            <a:endParaRPr kumimoji="0" lang="zh-CN" altLang="en-US" sz="36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fade">
                                      <p:cBhvr>
                                        <p:cTn id="7" dur="770" decel="100000"/>
                                        <p:tgtEl>
                                          <p:spTgt spid="79878"/>
                                        </p:tgtEl>
                                      </p:cBhvr>
                                    </p:animEffect>
                                    <p:animScale>
                                      <p:cBhvr>
                                        <p:cTn id="8" dur="770" decel="100000"/>
                                        <p:tgtEl>
                                          <p:spTgt spid="79878"/>
                                        </p:tgtEl>
                                      </p:cBhvr>
                                      <p:from x="10000" y="10000"/>
                                      <p:to x="200000" y="450000"/>
                                    </p:animScale>
                                    <p:animScale>
                                      <p:cBhvr>
                                        <p:cTn id="9" dur="1230" accel="100000" fill="hold">
                                          <p:stCondLst>
                                            <p:cond delay="770"/>
                                          </p:stCondLst>
                                        </p:cTn>
                                        <p:tgtEl>
                                          <p:spTgt spid="79878"/>
                                        </p:tgtEl>
                                      </p:cBhvr>
                                      <p:from x="200000" y="450000"/>
                                      <p:to x="100000" y="100000"/>
                                    </p:animScale>
                                    <p:set>
                                      <p:cBhvr>
                                        <p:cTn id="10" dur="770" fill="hold"/>
                                        <p:tgtEl>
                                          <p:spTgt spid="79878"/>
                                        </p:tgtEl>
                                        <p:attrNameLst>
                                          <p:attrName>ppt_x</p:attrName>
                                        </p:attrNameLst>
                                      </p:cBhvr>
                                      <p:to>
                                        <p:strVal val="(0.5)"/>
                                      </p:to>
                                    </p:set>
                                    <p:anim from="(0.5)" to="(#ppt_x)" calcmode="lin" valueType="num">
                                      <p:cBhvr>
                                        <p:cTn id="11" dur="1230" accel="100000" fill="hold">
                                          <p:stCondLst>
                                            <p:cond delay="770"/>
                                          </p:stCondLst>
                                        </p:cTn>
                                        <p:tgtEl>
                                          <p:spTgt spid="79878"/>
                                        </p:tgtEl>
                                        <p:attrNameLst>
                                          <p:attrName>ppt_x</p:attrName>
                                        </p:attrNameLst>
                                      </p:cBhvr>
                                    </p:anim>
                                    <p:set>
                                      <p:cBhvr>
                                        <p:cTn id="12" dur="770" fill="hold"/>
                                        <p:tgtEl>
                                          <p:spTgt spid="79878"/>
                                        </p:tgtEl>
                                        <p:attrNameLst>
                                          <p:attrName>ppt_y</p:attrName>
                                        </p:attrNameLst>
                                      </p:cBhvr>
                                      <p:to>
                                        <p:strVal val="(#ppt_y+0.4)"/>
                                      </p:to>
                                    </p:set>
                                    <p:anim from="(#ppt_y+0.4)" to="(#ppt_y)" calcmode="lin" valueType="num">
                                      <p:cBhvr>
                                        <p:cTn id="13" dur="1230" accel="100000" fill="hold">
                                          <p:stCondLst>
                                            <p:cond delay="770"/>
                                          </p:stCondLst>
                                        </p:cTn>
                                        <p:tgtEl>
                                          <p:spTgt spid="798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79875"/>
                                        </p:tgtEl>
                                        <p:attrNameLst>
                                          <p:attrName>style.visibility</p:attrName>
                                        </p:attrNameLst>
                                      </p:cBhvr>
                                      <p:to>
                                        <p:strVal val="visible"/>
                                      </p:to>
                                    </p:set>
                                    <p:animEffect transition="in" filter="fade">
                                      <p:cBhvr>
                                        <p:cTn id="18" dur="770" decel="100000"/>
                                        <p:tgtEl>
                                          <p:spTgt spid="79875"/>
                                        </p:tgtEl>
                                      </p:cBhvr>
                                    </p:animEffect>
                                    <p:animScale>
                                      <p:cBhvr>
                                        <p:cTn id="19" dur="770" decel="100000"/>
                                        <p:tgtEl>
                                          <p:spTgt spid="79875"/>
                                        </p:tgtEl>
                                      </p:cBhvr>
                                      <p:from x="10000" y="10000"/>
                                      <p:to x="200000" y="450000"/>
                                    </p:animScale>
                                    <p:animScale>
                                      <p:cBhvr>
                                        <p:cTn id="20" dur="1230" accel="100000" fill="hold">
                                          <p:stCondLst>
                                            <p:cond delay="770"/>
                                          </p:stCondLst>
                                        </p:cTn>
                                        <p:tgtEl>
                                          <p:spTgt spid="79875"/>
                                        </p:tgtEl>
                                      </p:cBhvr>
                                      <p:from x="200000" y="450000"/>
                                      <p:to x="100000" y="100000"/>
                                    </p:animScale>
                                    <p:set>
                                      <p:cBhvr>
                                        <p:cTn id="21" dur="770" fill="hold"/>
                                        <p:tgtEl>
                                          <p:spTgt spid="79875"/>
                                        </p:tgtEl>
                                        <p:attrNameLst>
                                          <p:attrName>ppt_x</p:attrName>
                                        </p:attrNameLst>
                                      </p:cBhvr>
                                      <p:to>
                                        <p:strVal val="(0.5)"/>
                                      </p:to>
                                    </p:set>
                                    <p:anim from="(0.5)" to="(#ppt_x)" calcmode="lin" valueType="num">
                                      <p:cBhvr>
                                        <p:cTn id="22" dur="1230" accel="100000" fill="hold">
                                          <p:stCondLst>
                                            <p:cond delay="770"/>
                                          </p:stCondLst>
                                        </p:cTn>
                                        <p:tgtEl>
                                          <p:spTgt spid="79875"/>
                                        </p:tgtEl>
                                        <p:attrNameLst>
                                          <p:attrName>ppt_x</p:attrName>
                                        </p:attrNameLst>
                                      </p:cBhvr>
                                    </p:anim>
                                    <p:set>
                                      <p:cBhvr>
                                        <p:cTn id="23" dur="770" fill="hold"/>
                                        <p:tgtEl>
                                          <p:spTgt spid="79875"/>
                                        </p:tgtEl>
                                        <p:attrNameLst>
                                          <p:attrName>ppt_y</p:attrName>
                                        </p:attrNameLst>
                                      </p:cBhvr>
                                      <p:to>
                                        <p:strVal val="(#ppt_y+0.4)"/>
                                      </p:to>
                                    </p:set>
                                    <p:anim from="(#ppt_y+0.4)" to="(#ppt_y)" calcmode="lin" valueType="num">
                                      <p:cBhvr>
                                        <p:cTn id="24" dur="1230" accel="100000" fill="hold">
                                          <p:stCondLst>
                                            <p:cond delay="770"/>
                                          </p:stCondLst>
                                        </p:cTn>
                                        <p:tgtEl>
                                          <p:spTgt spid="79875"/>
                                        </p:tgtEl>
                                        <p:attrNameLst>
                                          <p:attrName>ppt_y</p:attrName>
                                        </p:attrNameLst>
                                      </p:cBhvr>
                                    </p:anim>
                                  </p:childTnLst>
                                </p:cTn>
                              </p:par>
                              <p:par>
                                <p:cTn id="25" presetID="51" presetClass="entr" presetSubtype="0" fill="hold" grpId="0" nodeType="withEffect">
                                  <p:stCondLst>
                                    <p:cond delay="0"/>
                                  </p:stCondLst>
                                  <p:childTnLst>
                                    <p:set>
                                      <p:cBhvr>
                                        <p:cTn id="26" dur="1" fill="hold">
                                          <p:stCondLst>
                                            <p:cond delay="0"/>
                                          </p:stCondLst>
                                        </p:cTn>
                                        <p:tgtEl>
                                          <p:spTgt spid="79875">
                                            <p:txEl>
                                              <p:charRg st="0" end="9"/>
                                            </p:txEl>
                                          </p:spTgt>
                                        </p:tgtEl>
                                        <p:attrNameLst>
                                          <p:attrName>style.visibility</p:attrName>
                                        </p:attrNameLst>
                                      </p:cBhvr>
                                      <p:to>
                                        <p:strVal val="visible"/>
                                      </p:to>
                                    </p:set>
                                    <p:animEffect transition="in" filter="fade">
                                      <p:cBhvr>
                                        <p:cTn id="27" dur="770" decel="100000"/>
                                        <p:tgtEl>
                                          <p:spTgt spid="79875">
                                            <p:txEl>
                                              <p:charRg st="0" end="9"/>
                                            </p:txEl>
                                          </p:spTgt>
                                        </p:tgtEl>
                                      </p:cBhvr>
                                    </p:animEffect>
                                    <p:animScale>
                                      <p:cBhvr>
                                        <p:cTn id="28" dur="770" decel="100000"/>
                                        <p:tgtEl>
                                          <p:spTgt spid="79875">
                                            <p:txEl>
                                              <p:charRg st="0" end="9"/>
                                            </p:txEl>
                                          </p:spTgt>
                                        </p:tgtEl>
                                      </p:cBhvr>
                                      <p:from x="10000" y="10000"/>
                                      <p:to x="200000" y="450000"/>
                                    </p:animScale>
                                    <p:animScale>
                                      <p:cBhvr>
                                        <p:cTn id="29" dur="1230" accel="100000" fill="hold">
                                          <p:stCondLst>
                                            <p:cond delay="770"/>
                                          </p:stCondLst>
                                        </p:cTn>
                                        <p:tgtEl>
                                          <p:spTgt spid="79875">
                                            <p:txEl>
                                              <p:charRg st="0" end="9"/>
                                            </p:txEl>
                                          </p:spTgt>
                                        </p:tgtEl>
                                      </p:cBhvr>
                                      <p:from x="200000" y="450000"/>
                                      <p:to x="100000" y="100000"/>
                                    </p:animScale>
                                    <p:set>
                                      <p:cBhvr>
                                        <p:cTn id="30" dur="770" fill="hold"/>
                                        <p:tgtEl>
                                          <p:spTgt spid="79875">
                                            <p:txEl>
                                              <p:charRg st="0" end="9"/>
                                            </p:txEl>
                                          </p:spTgt>
                                        </p:tgtEl>
                                        <p:attrNameLst>
                                          <p:attrName>ppt_x</p:attrName>
                                        </p:attrNameLst>
                                      </p:cBhvr>
                                      <p:to>
                                        <p:strVal val="(0.5)"/>
                                      </p:to>
                                    </p:set>
                                    <p:anim from="(0.5)" to="(#ppt_x)" calcmode="lin" valueType="num">
                                      <p:cBhvr>
                                        <p:cTn id="31" dur="1230" accel="100000" fill="hold">
                                          <p:stCondLst>
                                            <p:cond delay="770"/>
                                          </p:stCondLst>
                                        </p:cTn>
                                        <p:tgtEl>
                                          <p:spTgt spid="79875">
                                            <p:txEl>
                                              <p:charRg st="0" end="9"/>
                                            </p:txEl>
                                          </p:spTgt>
                                        </p:tgtEl>
                                        <p:attrNameLst>
                                          <p:attrName>ppt_x</p:attrName>
                                        </p:attrNameLst>
                                      </p:cBhvr>
                                    </p:anim>
                                    <p:set>
                                      <p:cBhvr>
                                        <p:cTn id="32" dur="770" fill="hold"/>
                                        <p:tgtEl>
                                          <p:spTgt spid="79875">
                                            <p:txEl>
                                              <p:charRg st="0" end="9"/>
                                            </p:txEl>
                                          </p:spTgt>
                                        </p:tgtEl>
                                        <p:attrNameLst>
                                          <p:attrName>ppt_y</p:attrName>
                                        </p:attrNameLst>
                                      </p:cBhvr>
                                      <p:to>
                                        <p:strVal val="(#ppt_y+0.4)"/>
                                      </p:to>
                                    </p:set>
                                    <p:anim from="(#ppt_y+0.4)" to="(#ppt_y)" calcmode="lin" valueType="num">
                                      <p:cBhvr>
                                        <p:cTn id="33" dur="1230" accel="100000" fill="hold">
                                          <p:stCondLst>
                                            <p:cond delay="770"/>
                                          </p:stCondLst>
                                        </p:cTn>
                                        <p:tgtEl>
                                          <p:spTgt spid="79875">
                                            <p:txEl>
                                              <p:charRg st="0"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build="p"/>
      <p:bldP spid="7987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5" name="Rectangle 2"/>
          <p:cNvSpPr/>
          <p:nvPr>
            <p:ph type="title"/>
          </p:nvPr>
        </p:nvSpPr>
        <p:spPr>
          <a:xfrm>
            <a:off x="0" y="1196975"/>
            <a:ext cx="9356725" cy="762000"/>
          </a:xfrm>
          <a:noFill/>
          <a:ln>
            <a:noFill/>
          </a:ln>
        </p:spPr>
        <p:txBody>
          <a:bodyPr/>
          <a:p>
            <a:pPr algn="r" eaLnBrk="1" hangingPunct="1"/>
            <a:r>
              <a:rPr lang="zh-CN" altLang="en-US" dirty="0"/>
              <a:t>成本构成</a:t>
            </a:r>
            <a:endParaRPr lang="zh-CN" altLang="en-US" dirty="0"/>
          </a:p>
        </p:txBody>
      </p:sp>
      <p:graphicFrame>
        <p:nvGraphicFramePr>
          <p:cNvPr id="80899" name="Object 3"/>
          <p:cNvGraphicFramePr>
            <a:graphicFrameLocks noChangeAspect="1"/>
          </p:cNvGraphicFramePr>
          <p:nvPr/>
        </p:nvGraphicFramePr>
        <p:xfrm>
          <a:off x="488950" y="2222500"/>
          <a:ext cx="8856663" cy="3078163"/>
        </p:xfrm>
        <a:graphic>
          <a:graphicData uri="http://schemas.openxmlformats.org/presentationml/2006/ole">
            <mc:AlternateContent xmlns:mc="http://schemas.openxmlformats.org/markup-compatibility/2006">
              <mc:Choice xmlns:v="urn:schemas-microsoft-com:vml" Requires="v">
                <p:oleObj spid="_x0000_s3079" name="" r:id="rId2" imgW="3263265" imgH="1021715" progId="Excel.Sheet.8">
                  <p:embed/>
                </p:oleObj>
              </mc:Choice>
              <mc:Fallback>
                <p:oleObj name="" r:id="rId2" imgW="3263265" imgH="1021715" progId="Excel.Sheet.8">
                  <p:embed/>
                  <p:pic>
                    <p:nvPicPr>
                      <p:cNvPr id="0" name="图片 3078"/>
                      <p:cNvPicPr/>
                      <p:nvPr/>
                    </p:nvPicPr>
                    <p:blipFill>
                      <a:blip r:embed="rId3"/>
                      <a:stretch>
                        <a:fillRect/>
                      </a:stretch>
                    </p:blipFill>
                    <p:spPr>
                      <a:xfrm>
                        <a:off x="488950" y="2222500"/>
                        <a:ext cx="8856663" cy="3078163"/>
                      </a:xfrm>
                      <a:prstGeom prst="rect">
                        <a:avLst/>
                      </a:prstGeom>
                      <a:noFill/>
                      <a:ln w="12700" cap="sq" cmpd="sng">
                        <a:solidFill>
                          <a:schemeClr val="tx1"/>
                        </a:solidFill>
                        <a:prstDash val="solid"/>
                        <a:miter/>
                        <a:headEnd type="none" w="med" len="med"/>
                        <a:tailEnd type="none" w="med" len="med"/>
                      </a:ln>
                    </p:spPr>
                  </p:pic>
                </p:oleObj>
              </mc:Fallback>
            </mc:AlternateContent>
          </a:graphicData>
        </a:graphic>
      </p:graphicFrame>
      <p:sp>
        <p:nvSpPr>
          <p:cNvPr id="8090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arn(inHorizontal)">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0114" name="Rectangle 2"/>
          <p:cNvSpPr/>
          <p:nvPr>
            <p:ph type="title"/>
          </p:nvPr>
        </p:nvSpPr>
        <p:spPr>
          <a:xfrm>
            <a:off x="776288" y="1341438"/>
            <a:ext cx="8569325" cy="719137"/>
          </a:xfrm>
          <a:noFill/>
          <a:ln>
            <a:noFill/>
          </a:ln>
        </p:spPr>
        <p:txBody>
          <a:bodyPr/>
          <a:p>
            <a:pPr algn="r" eaLnBrk="1" hangingPunct="1"/>
            <a:r>
              <a:rPr lang="zh-CN" altLang="en-US" sz="3600" dirty="0"/>
              <a:t>成本管理</a:t>
            </a:r>
            <a:endParaRPr lang="zh-CN" altLang="en-US" sz="3600" dirty="0"/>
          </a:p>
        </p:txBody>
      </p:sp>
      <p:graphicFrame>
        <p:nvGraphicFramePr>
          <p:cNvPr id="81923" name="Group 3"/>
          <p:cNvGraphicFramePr>
            <a:graphicFrameLocks noGrp="1"/>
          </p:cNvGraphicFramePr>
          <p:nvPr>
            <p:ph sz="half" idx="4294967295"/>
          </p:nvPr>
        </p:nvGraphicFramePr>
        <p:xfrm>
          <a:off x="776288" y="2133600"/>
          <a:ext cx="8578850" cy="4067175"/>
        </p:xfrm>
        <a:graphic>
          <a:graphicData uri="http://schemas.openxmlformats.org/drawingml/2006/table">
            <a:tbl>
              <a:tblPr/>
              <a:tblGrid>
                <a:gridCol w="2808287"/>
                <a:gridCol w="2803525"/>
                <a:gridCol w="2967038"/>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零件及辅料</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人工费用</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生产费用</a:t>
                      </a:r>
                      <a:endParaRPr kumimoji="0" lang="zh-CN" altLang="en-US" sz="1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是否需要更换？</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标准工时制度的建立与维护，加班费管理制度</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设备、工具预防保养制度</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辅料的成本是否在工时提成中酌情扣出？</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有效工时的实际使用与收费</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设备、工具及辅料的选用与采购</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辅料成本如何向客户收取费用？</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多能工培养</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设施、设备、工具的使用效率</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在商务政策允许的情况下，有否成本更低的替代品？</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合理的派工（待工、待料、待设备工具等）</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节约与浪费</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rPr>
                        <a:t>事故车、返修工时如何计算？</a:t>
                      </a:r>
                      <a:endParaRPr kumimoji="0" lang="zh-CN" altLang="en-US" sz="1800" b="0" i="0" u="none" strike="noStrike" cap="none" normalizeH="0" baseline="0" smtClean="0">
                        <a:ln>
                          <a:noFill/>
                        </a:ln>
                        <a:solidFill>
                          <a:srgbClr val="000099"/>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r>
            </a:tbl>
          </a:graphicData>
        </a:graphic>
      </p:graphicFrame>
      <p:pic>
        <p:nvPicPr>
          <p:cNvPr id="90145" name="Picture 33" descr="j0299967"/>
          <p:cNvPicPr>
            <a:picLocks noChangeAspect="1"/>
          </p:cNvPicPr>
          <p:nvPr>
            <p:ph sz="half" idx="2"/>
          </p:nvPr>
        </p:nvPicPr>
        <p:blipFill>
          <a:blip r:embed="rId2"/>
          <a:stretch>
            <a:fillRect/>
          </a:stretch>
        </p:blipFill>
        <p:spPr>
          <a:xfrm>
            <a:off x="7918450" y="4581525"/>
            <a:ext cx="1327150" cy="1836738"/>
          </a:xfrm>
          <a:noFill/>
          <a:ln>
            <a:noFill/>
          </a:ln>
        </p:spPr>
      </p:pic>
      <p:sp>
        <p:nvSpPr>
          <p:cNvPr id="81954" name="AutoShape 3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wedge">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1138" name="Rectangle 2"/>
          <p:cNvSpPr/>
          <p:nvPr>
            <p:ph type="title"/>
          </p:nvPr>
        </p:nvSpPr>
        <p:spPr>
          <a:xfrm>
            <a:off x="776288" y="1125538"/>
            <a:ext cx="8759825" cy="1143000"/>
          </a:xfrm>
          <a:noFill/>
          <a:ln>
            <a:noFill/>
          </a:ln>
        </p:spPr>
        <p:txBody>
          <a:bodyPr/>
          <a:p>
            <a:pPr algn="r" eaLnBrk="1" hangingPunct="1"/>
            <a:r>
              <a:rPr lang="zh-CN" altLang="en-US" sz="3600" dirty="0"/>
              <a:t>成本控制指标</a:t>
            </a:r>
            <a:endParaRPr lang="zh-CN" altLang="en-US" sz="3600" dirty="0"/>
          </a:p>
        </p:txBody>
      </p:sp>
      <p:graphicFrame>
        <p:nvGraphicFramePr>
          <p:cNvPr id="82947" name="Group 3"/>
          <p:cNvGraphicFramePr>
            <a:graphicFrameLocks noGrp="1"/>
          </p:cNvGraphicFramePr>
          <p:nvPr>
            <p:ph idx="4294967295"/>
          </p:nvPr>
        </p:nvGraphicFramePr>
        <p:xfrm>
          <a:off x="508000" y="1916113"/>
          <a:ext cx="8969375" cy="4405313"/>
        </p:xfrm>
        <a:graphic>
          <a:graphicData uri="http://schemas.openxmlformats.org/drawingml/2006/table">
            <a:tbl>
              <a:tblPr/>
              <a:tblGrid>
                <a:gridCol w="2981325"/>
                <a:gridCol w="3192463"/>
                <a:gridCol w="2795587"/>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成本指标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公式</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参考标准</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返工率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未出厂返修的台次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入厂维修台次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4</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返修率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出厂后返厂维修的台次</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入厂维修台次</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非生产时间占比</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－实际生产工时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有效工时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小于</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20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有效工时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大于</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80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劳动（工作）效率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收费工时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实际工时</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大于</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100</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工时成本占比</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生产工人工资总额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工时总收入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不能低于：工资总额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营业总收入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车间管理成本占比</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车间管理成本总额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工时总收入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按实际情况制定年度计划，逐月降低成本率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车间生产费占比</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车间生产费总额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工时总收入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按实际情况制定年度计划，逐月降低成本率</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辅料比例（机电与钣喷、占相应营业收入的比例）</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辅料（不直接收费）总金额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相关营业收入</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在保证维修质量的情况下越小越好</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设备工具维护费占比</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维护费总额</a:t>
                      </a:r>
                      <a:r>
                        <a:rPr kumimoji="0" lang="en-US" altLang="zh-CN"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车间生产费用总额</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设备工具需要定期维护，维护费用应该逐月有所增加</a:t>
                      </a:r>
                      <a:endParaRPr kumimoji="0" lang="zh-CN" altLang="en-US" sz="1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82997" name="AutoShape 5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成本与安全管理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randombar(horizontal)">
                                      <p:cBhvr>
                                        <p:cTn id="7"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3970" name="AutoShape 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2163" name="AutoShape 3"/>
          <p:cNvSpPr>
            <a:spLocks noChangeAspect="1" noTextEdit="1"/>
          </p:cNvSpPr>
          <p:nvPr/>
        </p:nvSpPr>
        <p:spPr>
          <a:xfrm>
            <a:off x="2073275" y="1627188"/>
            <a:ext cx="5497513" cy="4957762"/>
          </a:xfrm>
          <a:prstGeom prst="rect">
            <a:avLst/>
          </a:prstGeom>
          <a:solidFill>
            <a:srgbClr val="FAFED2"/>
          </a:solidFill>
          <a:ln w="9525">
            <a:noFill/>
          </a:ln>
        </p:spPr>
        <p:txBody>
          <a:bodyPr/>
          <a:p>
            <a:endParaRPr lang="zh-CN" altLang="en-US"/>
          </a:p>
        </p:txBody>
      </p:sp>
      <p:sp>
        <p:nvSpPr>
          <p:cNvPr id="92164" name="_s741386"/>
          <p:cNvSpPr>
            <a:spLocks noTextEdit="1"/>
          </p:cNvSpPr>
          <p:nvPr/>
        </p:nvSpPr>
        <p:spPr>
          <a:xfrm>
            <a:off x="3790950" y="2520950"/>
            <a:ext cx="2062163"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3973" name="_s741387"/>
          <p:cNvSpPr/>
          <p:nvPr/>
        </p:nvSpPr>
        <p:spPr>
          <a:xfrm>
            <a:off x="7285038" y="3357563"/>
            <a:ext cx="547687" cy="449262"/>
          </a:xfrm>
          <a:prstGeom prst="rect">
            <a:avLst/>
          </a:prstGeom>
          <a:noFill/>
          <a:ln w="9525">
            <a:noFill/>
          </a:ln>
        </p:spPr>
        <p:txBody>
          <a:bodyPr wrap="none" lIns="0" tIns="0" rIns="0" bIns="0" anchor="ctr" anchorCtr="0"/>
          <a:p>
            <a:r>
              <a:rPr lang="zh-CN" altLang="en-US" sz="2600" b="1" dirty="0">
                <a:latin typeface="Arial" panose="020B0604020202020204" pitchFamily="34" charset="0"/>
              </a:rPr>
              <a:t>培训管理</a:t>
            </a:r>
            <a:endParaRPr lang="zh-CN" altLang="en-US" sz="2600" b="1" dirty="0">
              <a:latin typeface="Arial" panose="020B0604020202020204" pitchFamily="34" charset="0"/>
            </a:endParaRPr>
          </a:p>
        </p:txBody>
      </p:sp>
      <p:sp>
        <p:nvSpPr>
          <p:cNvPr id="92166" name="_s741388"/>
          <p:cNvSpPr>
            <a:spLocks noTextEdit="1"/>
          </p:cNvSpPr>
          <p:nvPr/>
        </p:nvSpPr>
        <p:spPr>
          <a:xfrm>
            <a:off x="4089400" y="3644900"/>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3975" name="_s741389"/>
          <p:cNvSpPr/>
          <p:nvPr/>
        </p:nvSpPr>
        <p:spPr>
          <a:xfrm>
            <a:off x="4881563" y="5589588"/>
            <a:ext cx="547687" cy="449262"/>
          </a:xfrm>
          <a:prstGeom prst="rect">
            <a:avLst/>
          </a:prstGeom>
          <a:noFill/>
          <a:ln w="9525">
            <a:noFill/>
          </a:ln>
        </p:spPr>
        <p:txBody>
          <a:bodyPr wrap="none" lIns="0" tIns="0" rIns="0" bIns="0" anchor="ctr" anchorCtr="0"/>
          <a:p>
            <a:r>
              <a:rPr lang="zh-CN" altLang="en-US" sz="2600" b="1" dirty="0">
                <a:latin typeface="Arial" panose="020B0604020202020204" pitchFamily="34" charset="0"/>
              </a:rPr>
              <a:t>信息管理</a:t>
            </a:r>
            <a:endParaRPr lang="zh-CN" altLang="en-US" sz="2600" b="1" dirty="0">
              <a:latin typeface="Arial" panose="020B0604020202020204" pitchFamily="34" charset="0"/>
            </a:endParaRPr>
          </a:p>
        </p:txBody>
      </p:sp>
      <p:sp>
        <p:nvSpPr>
          <p:cNvPr id="92168" name="_s741390"/>
          <p:cNvSpPr>
            <a:spLocks noTextEdit="1"/>
          </p:cNvSpPr>
          <p:nvPr/>
        </p:nvSpPr>
        <p:spPr>
          <a:xfrm>
            <a:off x="2865438" y="3213100"/>
            <a:ext cx="2060575" cy="1800225"/>
          </a:xfrm>
          <a:prstGeom prst="ellipse">
            <a:avLst/>
          </a:prstGeom>
          <a:solidFill>
            <a:srgbClr val="FF9933">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3977" name="_s741391"/>
          <p:cNvSpPr/>
          <p:nvPr/>
        </p:nvSpPr>
        <p:spPr>
          <a:xfrm>
            <a:off x="1857375" y="4132263"/>
            <a:ext cx="549275" cy="449262"/>
          </a:xfrm>
          <a:prstGeom prst="rect">
            <a:avLst/>
          </a:prstGeom>
          <a:noFill/>
          <a:ln w="9525">
            <a:noFill/>
          </a:ln>
        </p:spPr>
        <p:txBody>
          <a:bodyPr wrap="none" lIns="0" tIns="0" rIns="0" bIns="0" anchor="ctr" anchorCtr="0"/>
          <a:p>
            <a:r>
              <a:rPr lang="en-US" altLang="zh-CN" sz="2600" b="1" dirty="0">
                <a:latin typeface="Arial" panose="020B0604020202020204" pitchFamily="34" charset="0"/>
              </a:rPr>
              <a:t>5S </a:t>
            </a:r>
            <a:r>
              <a:rPr lang="zh-CN" altLang="en-US" sz="2600" b="1" dirty="0">
                <a:latin typeface="Arial" panose="020B0604020202020204" pitchFamily="34" charset="0"/>
              </a:rPr>
              <a:t>管理</a:t>
            </a:r>
            <a:endParaRPr lang="zh-CN" altLang="en-US" sz="2600" b="1" dirty="0">
              <a:latin typeface="Arial" panose="020B0604020202020204" pitchFamily="34" charset="0"/>
            </a:endParaRPr>
          </a:p>
        </p:txBody>
      </p:sp>
      <p:sp>
        <p:nvSpPr>
          <p:cNvPr id="92170" name="_s741386"/>
          <p:cNvSpPr>
            <a:spLocks noTextEdit="1"/>
          </p:cNvSpPr>
          <p:nvPr/>
        </p:nvSpPr>
        <p:spPr>
          <a:xfrm>
            <a:off x="4810125" y="2997200"/>
            <a:ext cx="2060575" cy="1800225"/>
          </a:xfrm>
          <a:prstGeom prst="ellipse">
            <a:avLst/>
          </a:prstGeom>
          <a:noFill/>
          <a:ln w="9525" cap="flat" cmpd="sng">
            <a:solidFill>
              <a:srgbClr val="540000"/>
            </a:solidFill>
            <a:prstDash val="solid"/>
            <a:headEnd type="none" w="med" len="med"/>
            <a:tailEnd type="none" w="med" len="med"/>
          </a:ln>
        </p:spPr>
        <p:txBody>
          <a:bodyPr/>
          <a:p>
            <a:endParaRPr lang="zh-CN" altLang="en-US"/>
          </a:p>
        </p:txBody>
      </p:sp>
      <p:sp>
        <p:nvSpPr>
          <p:cNvPr id="83979" name="_s741387"/>
          <p:cNvSpPr/>
          <p:nvPr/>
        </p:nvSpPr>
        <p:spPr>
          <a:xfrm>
            <a:off x="4449763" y="1989138"/>
            <a:ext cx="547687" cy="449262"/>
          </a:xfrm>
          <a:prstGeom prst="rect">
            <a:avLst/>
          </a:prstGeom>
          <a:noFill/>
          <a:ln w="9525">
            <a:noFill/>
          </a:ln>
        </p:spPr>
        <p:txBody>
          <a:bodyPr wrap="none" lIns="0" tIns="0" rIns="0" bIns="0" anchor="ctr" anchorCtr="0"/>
          <a:p>
            <a:r>
              <a:rPr lang="zh-CN" altLang="en-US" sz="2600" b="1" dirty="0">
                <a:latin typeface="Arial" panose="020B0604020202020204" pitchFamily="34" charset="0"/>
              </a:rPr>
              <a:t>时间管理</a:t>
            </a:r>
            <a:endParaRPr lang="zh-CN" altLang="en-US" sz="26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9"/>
                                        </p:tgtEl>
                                        <p:attrNameLst>
                                          <p:attrName>style.visibility</p:attrName>
                                        </p:attrNameLst>
                                      </p:cBhvr>
                                      <p:to>
                                        <p:strVal val="visible"/>
                                      </p:to>
                                    </p:set>
                                    <p:anim calcmode="lin" valueType="num">
                                      <p:cBhvr additive="base">
                                        <p:cTn id="7" dur="500" fill="hold"/>
                                        <p:tgtEl>
                                          <p:spTgt spid="83979"/>
                                        </p:tgtEl>
                                        <p:attrNameLst>
                                          <p:attrName>ppt_x</p:attrName>
                                        </p:attrNameLst>
                                      </p:cBhvr>
                                      <p:tavLst>
                                        <p:tav tm="0">
                                          <p:val>
                                            <p:strVal val="#ppt_x"/>
                                          </p:val>
                                        </p:tav>
                                        <p:tav tm="100000">
                                          <p:val>
                                            <p:strVal val="#ppt_x"/>
                                          </p:val>
                                        </p:tav>
                                      </p:tavLst>
                                    </p:anim>
                                    <p:anim calcmode="lin" valueType="num">
                                      <p:cBhvr additive="base">
                                        <p:cTn id="8" dur="500" fill="hold"/>
                                        <p:tgtEl>
                                          <p:spTgt spid="839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ppt_x"/>
                                          </p:val>
                                        </p:tav>
                                        <p:tav tm="100000">
                                          <p:val>
                                            <p:strVal val="#ppt_x"/>
                                          </p:val>
                                        </p:tav>
                                      </p:tavLst>
                                    </p:anim>
                                    <p:anim calcmode="lin" valueType="num">
                                      <p:cBhvr additive="base">
                                        <p:cTn id="14" dur="500" fill="hold"/>
                                        <p:tgtEl>
                                          <p:spTgt spid="839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975"/>
                                        </p:tgtEl>
                                        <p:attrNameLst>
                                          <p:attrName>style.visibility</p:attrName>
                                        </p:attrNameLst>
                                      </p:cBhvr>
                                      <p:to>
                                        <p:strVal val="visible"/>
                                      </p:to>
                                    </p:set>
                                    <p:anim calcmode="lin" valueType="num">
                                      <p:cBhvr additive="base">
                                        <p:cTn id="19" dur="500" fill="hold"/>
                                        <p:tgtEl>
                                          <p:spTgt spid="83975"/>
                                        </p:tgtEl>
                                        <p:attrNameLst>
                                          <p:attrName>ppt_x</p:attrName>
                                        </p:attrNameLst>
                                      </p:cBhvr>
                                      <p:tavLst>
                                        <p:tav tm="0">
                                          <p:val>
                                            <p:strVal val="#ppt_x"/>
                                          </p:val>
                                        </p:tav>
                                        <p:tav tm="100000">
                                          <p:val>
                                            <p:strVal val="#ppt_x"/>
                                          </p:val>
                                        </p:tav>
                                      </p:tavLst>
                                    </p:anim>
                                    <p:anim calcmode="lin" valueType="num">
                                      <p:cBhvr additive="base">
                                        <p:cTn id="20"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3977"/>
                                        </p:tgtEl>
                                        <p:attrNameLst>
                                          <p:attrName>style.visibility</p:attrName>
                                        </p:attrNameLst>
                                      </p:cBhvr>
                                      <p:to>
                                        <p:strVal val="visible"/>
                                      </p:to>
                                    </p:set>
                                    <p:anim calcmode="lin" valueType="num">
                                      <p:cBhvr additive="base">
                                        <p:cTn id="25" dur="500" fill="hold"/>
                                        <p:tgtEl>
                                          <p:spTgt spid="83977"/>
                                        </p:tgtEl>
                                        <p:attrNameLst>
                                          <p:attrName>ppt_x</p:attrName>
                                        </p:attrNameLst>
                                      </p:cBhvr>
                                      <p:tavLst>
                                        <p:tav tm="0">
                                          <p:val>
                                            <p:strVal val="#ppt_x"/>
                                          </p:val>
                                        </p:tav>
                                        <p:tav tm="100000">
                                          <p:val>
                                            <p:strVal val="#ppt_x"/>
                                          </p:val>
                                        </p:tav>
                                      </p:tavLst>
                                    </p:anim>
                                    <p:anim calcmode="lin" valueType="num">
                                      <p:cBhvr additive="base">
                                        <p:cTn id="26" dur="500" fill="hold"/>
                                        <p:tgtEl>
                                          <p:spTgt spid="83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ldLvl="0"/>
      <p:bldP spid="83975" grpId="0" bldLvl="0"/>
      <p:bldP spid="83977" grpId="0" bldLvl="0"/>
      <p:bldP spid="83979" grpId="0" bldLvl="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3186" name="Rectangle 2"/>
          <p:cNvSpPr/>
          <p:nvPr>
            <p:ph type="title"/>
          </p:nvPr>
        </p:nvSpPr>
        <p:spPr>
          <a:xfrm>
            <a:off x="2001838" y="1485900"/>
            <a:ext cx="5903912" cy="431800"/>
          </a:xfrm>
          <a:solidFill>
            <a:srgbClr val="FF9933"/>
          </a:solidFill>
          <a:ln>
            <a:noFill/>
          </a:ln>
        </p:spPr>
        <p:txBody>
          <a:bodyPr anchor="ctr" anchorCtr="0"/>
          <a:p>
            <a:pPr eaLnBrk="1" hangingPunct="1"/>
            <a:r>
              <a:rPr lang="zh-CN" altLang="en-US" sz="2400" dirty="0">
                <a:latin typeface="黑体" panose="02010609060101010101" pitchFamily="49" charset="-122"/>
              </a:rPr>
              <a:t>一个</a:t>
            </a:r>
            <a:r>
              <a:rPr lang="en-US" altLang="zh-CN" sz="2400" dirty="0">
                <a:latin typeface="黑体" panose="02010609060101010101" pitchFamily="49" charset="-122"/>
              </a:rPr>
              <a:t>72</a:t>
            </a:r>
            <a:r>
              <a:rPr lang="zh-CN" altLang="en-US" sz="2400" dirty="0">
                <a:latin typeface="黑体" panose="02010609060101010101" pitchFamily="49" charset="-122"/>
              </a:rPr>
              <a:t>岁的人时间分配</a:t>
            </a:r>
            <a:endParaRPr lang="zh-CN" altLang="en-US" sz="2400" dirty="0">
              <a:latin typeface="黑体" panose="02010609060101010101" pitchFamily="49" charset="-122"/>
            </a:endParaRPr>
          </a:p>
        </p:txBody>
      </p:sp>
      <p:sp>
        <p:nvSpPr>
          <p:cNvPr id="84995" name="Rectangle 3" descr="earth2"/>
          <p:cNvSpPr/>
          <p:nvPr/>
        </p:nvSpPr>
        <p:spPr>
          <a:xfrm>
            <a:off x="2000250" y="2133600"/>
            <a:ext cx="5834063" cy="4464050"/>
          </a:xfrm>
          <a:prstGeom prst="rect">
            <a:avLst/>
          </a:prstGeom>
          <a:blipFill rotWithShape="0">
            <a:blip r:embed="rId2"/>
          </a:blipFill>
          <a:ln w="9525">
            <a:noFill/>
          </a:ln>
        </p:spPr>
        <p:txBody>
          <a:bodyPr/>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睡觉：</a:t>
            </a:r>
            <a:r>
              <a:rPr lang="en-US" altLang="zh-CN" sz="2400" b="1" dirty="0">
                <a:latin typeface="Arial" panose="020B0604020202020204" pitchFamily="34" charset="0"/>
                <a:ea typeface="宋体" panose="02010600030101010101" pitchFamily="2" charset="-122"/>
              </a:rPr>
              <a:t>21</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工作：</a:t>
            </a:r>
            <a:r>
              <a:rPr lang="en-US" altLang="zh-CN" sz="2400" b="1" dirty="0">
                <a:latin typeface="Arial" panose="020B0604020202020204" pitchFamily="34" charset="0"/>
                <a:ea typeface="宋体" panose="02010600030101010101" pitchFamily="2" charset="-122"/>
              </a:rPr>
              <a:t>14</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个人卫生：</a:t>
            </a:r>
            <a:r>
              <a:rPr lang="en-US" altLang="zh-CN" sz="2400" b="1" dirty="0">
                <a:latin typeface="Arial" panose="020B0604020202020204" pitchFamily="34" charset="0"/>
                <a:ea typeface="宋体" panose="02010600030101010101" pitchFamily="2" charset="-122"/>
              </a:rPr>
              <a:t>7</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吃饭：</a:t>
            </a:r>
            <a:r>
              <a:rPr lang="en-US"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旅行：</a:t>
            </a:r>
            <a:r>
              <a:rPr lang="en-US"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排队：</a:t>
            </a:r>
            <a:r>
              <a:rPr lang="en-US"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学习：</a:t>
            </a:r>
            <a:r>
              <a:rPr lang="en-US" altLang="zh-CN" sz="2400" b="1" dirty="0">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开会：</a:t>
            </a:r>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打电话：</a:t>
            </a:r>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找东西：</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年   </a:t>
            </a:r>
            <a:endParaRPr lang="zh-CN" altLang="en-US" sz="2400" b="1" dirty="0">
              <a:latin typeface="Arial" panose="020B0604020202020204" pitchFamily="34" charset="0"/>
              <a:ea typeface="宋体" panose="02010600030101010101" pitchFamily="2" charset="-122"/>
            </a:endParaRPr>
          </a:p>
          <a:p>
            <a:pPr marL="342900" indent="-342900" algn="l">
              <a:lnSpc>
                <a:spcPct val="90000"/>
              </a:lnSpc>
              <a:spcBef>
                <a:spcPct val="20000"/>
              </a:spcBef>
            </a:pPr>
            <a:r>
              <a:rPr lang="zh-CN" altLang="en-US" sz="2400" b="1" dirty="0">
                <a:latin typeface="Arial" panose="020B0604020202020204" pitchFamily="34" charset="0"/>
                <a:ea typeface="宋体" panose="02010600030101010101" pitchFamily="2" charset="-122"/>
              </a:rPr>
              <a:t>                                       其它：</a:t>
            </a:r>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年</a:t>
            </a:r>
            <a:r>
              <a:rPr lang="zh-CN" altLang="en-US" sz="2400" b="1" dirty="0">
                <a:latin typeface="Arial" panose="020B0604020202020204" pitchFamily="34" charset="0"/>
              </a:rPr>
              <a:t> </a:t>
            </a:r>
            <a:endParaRPr lang="zh-CN" altLang="en-US" sz="2400" b="1" dirty="0">
              <a:latin typeface="Arial" panose="020B0604020202020204" pitchFamily="34" charset="0"/>
            </a:endParaRPr>
          </a:p>
          <a:p>
            <a:pPr marL="342900" indent="-342900" algn="l">
              <a:lnSpc>
                <a:spcPct val="90000"/>
              </a:lnSpc>
              <a:spcBef>
                <a:spcPct val="20000"/>
              </a:spcBef>
              <a:buChar char="•"/>
            </a:pPr>
            <a:endParaRPr lang="zh-CN" altLang="en-US" sz="2400" b="1" dirty="0">
              <a:latin typeface="Arial" panose="020B0604020202020204" pitchFamily="34" charset="0"/>
              <a:ea typeface="宋体" panose="02010600030101010101" pitchFamily="2" charset="-122"/>
            </a:endParaRPr>
          </a:p>
        </p:txBody>
      </p:sp>
      <p:sp>
        <p:nvSpPr>
          <p:cNvPr id="84996"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3189"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xEl>
                                              <p:charRg st="0" end="11"/>
                                            </p:txEl>
                                          </p:spTgt>
                                        </p:tgtEl>
                                        <p:attrNameLst>
                                          <p:attrName>style.visibility</p:attrName>
                                        </p:attrNameLst>
                                      </p:cBhvr>
                                      <p:to>
                                        <p:strVal val="visible"/>
                                      </p:to>
                                    </p:set>
                                    <p:anim calcmode="lin" valueType="num">
                                      <p:cBhvr additive="base">
                                        <p:cTn id="7" dur="500" fill="hold"/>
                                        <p:tgtEl>
                                          <p:spTgt spid="84995">
                                            <p:txEl>
                                              <p:charRg st="0"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charRg st="0"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xEl>
                                              <p:charRg st="11" end="26"/>
                                            </p:txEl>
                                          </p:spTgt>
                                        </p:tgtEl>
                                        <p:attrNameLst>
                                          <p:attrName>style.visibility</p:attrName>
                                        </p:attrNameLst>
                                      </p:cBhvr>
                                      <p:to>
                                        <p:strVal val="visible"/>
                                      </p:to>
                                    </p:set>
                                    <p:anim calcmode="lin" valueType="num">
                                      <p:cBhvr additive="base">
                                        <p:cTn id="13" dur="500" fill="hold"/>
                                        <p:tgtEl>
                                          <p:spTgt spid="84995">
                                            <p:txEl>
                                              <p:charRg st="11" end="2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charRg st="11" end="2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5">
                                            <p:txEl>
                                              <p:charRg st="26" end="43"/>
                                            </p:txEl>
                                          </p:spTgt>
                                        </p:tgtEl>
                                        <p:attrNameLst>
                                          <p:attrName>style.visibility</p:attrName>
                                        </p:attrNameLst>
                                      </p:cBhvr>
                                      <p:to>
                                        <p:strVal val="visible"/>
                                      </p:to>
                                    </p:set>
                                    <p:anim calcmode="lin" valueType="num">
                                      <p:cBhvr additive="base">
                                        <p:cTn id="19" dur="500" fill="hold"/>
                                        <p:tgtEl>
                                          <p:spTgt spid="84995">
                                            <p:txEl>
                                              <p:charRg st="26" end="4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charRg st="26" end="4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995">
                                            <p:txEl>
                                              <p:charRg st="43" end="65"/>
                                            </p:txEl>
                                          </p:spTgt>
                                        </p:tgtEl>
                                        <p:attrNameLst>
                                          <p:attrName>style.visibility</p:attrName>
                                        </p:attrNameLst>
                                      </p:cBhvr>
                                      <p:to>
                                        <p:strVal val="visible"/>
                                      </p:to>
                                    </p:set>
                                    <p:anim calcmode="lin" valueType="num">
                                      <p:cBhvr additive="base">
                                        <p:cTn id="25" dur="500" fill="hold"/>
                                        <p:tgtEl>
                                          <p:spTgt spid="84995">
                                            <p:txEl>
                                              <p:charRg st="43" end="6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charRg st="43" end="6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995">
                                            <p:txEl>
                                              <p:charRg st="65" end="91"/>
                                            </p:txEl>
                                          </p:spTgt>
                                        </p:tgtEl>
                                        <p:attrNameLst>
                                          <p:attrName>style.visibility</p:attrName>
                                        </p:attrNameLst>
                                      </p:cBhvr>
                                      <p:to>
                                        <p:strVal val="visible"/>
                                      </p:to>
                                    </p:set>
                                    <p:anim calcmode="lin" valueType="num">
                                      <p:cBhvr additive="base">
                                        <p:cTn id="31" dur="500" fill="hold"/>
                                        <p:tgtEl>
                                          <p:spTgt spid="84995">
                                            <p:txEl>
                                              <p:charRg st="65" end="9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5">
                                            <p:txEl>
                                              <p:charRg st="65" end="9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995">
                                            <p:txEl>
                                              <p:charRg st="91" end="124"/>
                                            </p:txEl>
                                          </p:spTgt>
                                        </p:tgtEl>
                                        <p:attrNameLst>
                                          <p:attrName>style.visibility</p:attrName>
                                        </p:attrNameLst>
                                      </p:cBhvr>
                                      <p:to>
                                        <p:strVal val="visible"/>
                                      </p:to>
                                    </p:set>
                                    <p:anim calcmode="lin" valueType="num">
                                      <p:cBhvr additive="base">
                                        <p:cTn id="37" dur="500" fill="hold"/>
                                        <p:tgtEl>
                                          <p:spTgt spid="84995">
                                            <p:txEl>
                                              <p:charRg st="91" end="12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995">
                                            <p:txEl>
                                              <p:charRg st="91" end="12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995">
                                            <p:txEl>
                                              <p:charRg st="124" end="158"/>
                                            </p:txEl>
                                          </p:spTgt>
                                        </p:tgtEl>
                                        <p:attrNameLst>
                                          <p:attrName>style.visibility</p:attrName>
                                        </p:attrNameLst>
                                      </p:cBhvr>
                                      <p:to>
                                        <p:strVal val="visible"/>
                                      </p:to>
                                    </p:set>
                                    <p:anim calcmode="lin" valueType="num">
                                      <p:cBhvr additive="base">
                                        <p:cTn id="43" dur="500" fill="hold"/>
                                        <p:tgtEl>
                                          <p:spTgt spid="84995">
                                            <p:txEl>
                                              <p:charRg st="124" end="15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995">
                                            <p:txEl>
                                              <p:charRg st="124" end="15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4995">
                                            <p:txEl>
                                              <p:charRg st="158" end="196"/>
                                            </p:txEl>
                                          </p:spTgt>
                                        </p:tgtEl>
                                        <p:attrNameLst>
                                          <p:attrName>style.visibility</p:attrName>
                                        </p:attrNameLst>
                                      </p:cBhvr>
                                      <p:to>
                                        <p:strVal val="visible"/>
                                      </p:to>
                                    </p:set>
                                    <p:anim calcmode="lin" valueType="num">
                                      <p:cBhvr additive="base">
                                        <p:cTn id="49" dur="500" fill="hold"/>
                                        <p:tgtEl>
                                          <p:spTgt spid="84995">
                                            <p:txEl>
                                              <p:charRg st="158" end="19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995">
                                            <p:txEl>
                                              <p:charRg st="158" end="19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4995">
                                            <p:txEl>
                                              <p:charRg st="196" end="239"/>
                                            </p:txEl>
                                          </p:spTgt>
                                        </p:tgtEl>
                                        <p:attrNameLst>
                                          <p:attrName>style.visibility</p:attrName>
                                        </p:attrNameLst>
                                      </p:cBhvr>
                                      <p:to>
                                        <p:strVal val="visible"/>
                                      </p:to>
                                    </p:set>
                                    <p:anim calcmode="lin" valueType="num">
                                      <p:cBhvr additive="base">
                                        <p:cTn id="55" dur="500" fill="hold"/>
                                        <p:tgtEl>
                                          <p:spTgt spid="84995">
                                            <p:txEl>
                                              <p:charRg st="196" end="23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4995">
                                            <p:txEl>
                                              <p:charRg st="196" end="23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995">
                                            <p:txEl>
                                              <p:charRg st="239" end="284"/>
                                            </p:txEl>
                                          </p:spTgt>
                                        </p:tgtEl>
                                        <p:attrNameLst>
                                          <p:attrName>style.visibility</p:attrName>
                                        </p:attrNameLst>
                                      </p:cBhvr>
                                      <p:to>
                                        <p:strVal val="visible"/>
                                      </p:to>
                                    </p:set>
                                    <p:anim calcmode="lin" valueType="num">
                                      <p:cBhvr additive="base">
                                        <p:cTn id="61" dur="500" fill="hold"/>
                                        <p:tgtEl>
                                          <p:spTgt spid="84995">
                                            <p:txEl>
                                              <p:charRg st="239" end="28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995">
                                            <p:txEl>
                                              <p:charRg st="239" end="28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4995">
                                            <p:txEl>
                                              <p:charRg st="284" end="330"/>
                                            </p:txEl>
                                          </p:spTgt>
                                        </p:tgtEl>
                                        <p:attrNameLst>
                                          <p:attrName>style.visibility</p:attrName>
                                        </p:attrNameLst>
                                      </p:cBhvr>
                                      <p:to>
                                        <p:strVal val="visible"/>
                                      </p:to>
                                    </p:set>
                                    <p:anim calcmode="lin" valueType="num">
                                      <p:cBhvr additive="base">
                                        <p:cTn id="67" dur="500" fill="hold"/>
                                        <p:tgtEl>
                                          <p:spTgt spid="84995">
                                            <p:txEl>
                                              <p:charRg st="284" end="33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4995">
                                            <p:txEl>
                                              <p:charRg st="284" end="33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4210" name="Rectangle 2" descr="kingsoft"/>
          <p:cNvSpPr/>
          <p:nvPr>
            <p:ph type="title"/>
          </p:nvPr>
        </p:nvSpPr>
        <p:spPr>
          <a:xfrm>
            <a:off x="2220913" y="1847850"/>
            <a:ext cx="6045200" cy="647700"/>
          </a:xfrm>
          <a:blipFill rotWithShape="0">
            <a:blip r:embed="rId2"/>
          </a:blipFill>
          <a:ln>
            <a:noFill/>
          </a:ln>
        </p:spPr>
        <p:txBody>
          <a:bodyPr anchor="ctr" anchorCtr="0"/>
          <a:p>
            <a:pPr eaLnBrk="1" hangingPunct="1"/>
            <a:r>
              <a:rPr lang="zh-CN" altLang="en-US" sz="3200" dirty="0"/>
              <a:t>时间利用方面的错误做法</a:t>
            </a:r>
            <a:endParaRPr lang="zh-CN" altLang="en-US" sz="3200" dirty="0"/>
          </a:p>
        </p:txBody>
      </p:sp>
      <p:sp>
        <p:nvSpPr>
          <p:cNvPr id="86019" name="Rectangle 3" descr="kingsoft"/>
          <p:cNvSpPr/>
          <p:nvPr>
            <p:ph idx="1"/>
          </p:nvPr>
        </p:nvSpPr>
        <p:spPr>
          <a:xfrm>
            <a:off x="2216150" y="2854325"/>
            <a:ext cx="6049963" cy="3743325"/>
          </a:xfrm>
          <a:blipFill rotWithShape="0">
            <a:blip r:embed="rId2"/>
          </a:blipFill>
          <a:ln>
            <a:noFill/>
          </a:ln>
        </p:spPr>
        <p:txBody>
          <a:bodyPr/>
          <a:p>
            <a:pPr eaLnBrk="1" hangingPunct="1">
              <a:buNone/>
            </a:pPr>
            <a:r>
              <a:rPr lang="zh-CN" altLang="en-US" sz="2800" dirty="0">
                <a:solidFill>
                  <a:srgbClr val="FF0000"/>
                </a:solidFill>
                <a:latin typeface="黑体" panose="02010609060101010101" pitchFamily="49" charset="-122"/>
              </a:rPr>
              <a:t>迷惑  </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犹豫不决</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精力分散</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消极拖延</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逃避</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打扰</a:t>
            </a:r>
            <a:endParaRPr lang="zh-CN" altLang="en-US" sz="2800" dirty="0">
              <a:solidFill>
                <a:srgbClr val="FF0000"/>
              </a:solidFill>
              <a:latin typeface="黑体" panose="02010609060101010101" pitchFamily="49" charset="-122"/>
            </a:endParaRPr>
          </a:p>
          <a:p>
            <a:pPr eaLnBrk="1" hangingPunct="1">
              <a:buNone/>
            </a:pPr>
            <a:r>
              <a:rPr lang="zh-CN" altLang="en-US" sz="2800" dirty="0">
                <a:solidFill>
                  <a:srgbClr val="FF0000"/>
                </a:solidFill>
                <a:latin typeface="黑体" panose="02010609060101010101" pitchFamily="49" charset="-122"/>
              </a:rPr>
              <a:t>                        完美主义</a:t>
            </a:r>
            <a:endParaRPr lang="zh-CN" altLang="en-US" sz="2800" dirty="0">
              <a:solidFill>
                <a:srgbClr val="FF0000"/>
              </a:solidFill>
            </a:endParaRPr>
          </a:p>
        </p:txBody>
      </p:sp>
      <p:sp>
        <p:nvSpPr>
          <p:cNvPr id="86020"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4213" name="_s1028"/>
          <p:cNvSpPr>
            <a:spLocks noTextEdit="1"/>
          </p:cNvSpPr>
          <p:nvPr/>
        </p:nvSpPr>
        <p:spPr>
          <a:xfrm>
            <a:off x="7572375" y="836613"/>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charRg st="0" end="5"/>
                                            </p:txEl>
                                          </p:spTgt>
                                        </p:tgtEl>
                                        <p:attrNameLst>
                                          <p:attrName>style.visibility</p:attrName>
                                        </p:attrNameLst>
                                      </p:cBhvr>
                                      <p:to>
                                        <p:strVal val="visible"/>
                                      </p:to>
                                    </p:set>
                                    <p:anim calcmode="lin" valueType="num">
                                      <p:cBhvr additive="base">
                                        <p:cTn id="7" dur="500" fill="hold"/>
                                        <p:tgtEl>
                                          <p:spTgt spid="86019">
                                            <p:txEl>
                                              <p:charRg st="0"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charRg st="5" end="14"/>
                                            </p:txEl>
                                          </p:spTgt>
                                        </p:tgtEl>
                                        <p:attrNameLst>
                                          <p:attrName>style.visibility</p:attrName>
                                        </p:attrNameLst>
                                      </p:cBhvr>
                                      <p:to>
                                        <p:strVal val="visible"/>
                                      </p:to>
                                    </p:set>
                                    <p:anim calcmode="lin" valueType="num">
                                      <p:cBhvr additive="base">
                                        <p:cTn id="13" dur="500" fill="hold"/>
                                        <p:tgtEl>
                                          <p:spTgt spid="86019">
                                            <p:txEl>
                                              <p:charRg st="5"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charRg st="5" end="1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charRg st="14" end="27"/>
                                            </p:txEl>
                                          </p:spTgt>
                                        </p:tgtEl>
                                        <p:attrNameLst>
                                          <p:attrName>style.visibility</p:attrName>
                                        </p:attrNameLst>
                                      </p:cBhvr>
                                      <p:to>
                                        <p:strVal val="visible"/>
                                      </p:to>
                                    </p:set>
                                    <p:anim calcmode="lin" valueType="num">
                                      <p:cBhvr additive="base">
                                        <p:cTn id="19" dur="500" fill="hold"/>
                                        <p:tgtEl>
                                          <p:spTgt spid="86019">
                                            <p:txEl>
                                              <p:charRg st="14" end="2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charRg st="14" end="2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charRg st="27" end="44"/>
                                            </p:txEl>
                                          </p:spTgt>
                                        </p:tgtEl>
                                        <p:attrNameLst>
                                          <p:attrName>style.visibility</p:attrName>
                                        </p:attrNameLst>
                                      </p:cBhvr>
                                      <p:to>
                                        <p:strVal val="visible"/>
                                      </p:to>
                                    </p:set>
                                    <p:anim calcmode="lin" valueType="num">
                                      <p:cBhvr additive="base">
                                        <p:cTn id="25" dur="500" fill="hold"/>
                                        <p:tgtEl>
                                          <p:spTgt spid="86019">
                                            <p:txEl>
                                              <p:charRg st="27" end="4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charRg st="27" end="4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charRg st="44" end="63"/>
                                            </p:txEl>
                                          </p:spTgt>
                                        </p:tgtEl>
                                        <p:attrNameLst>
                                          <p:attrName>style.visibility</p:attrName>
                                        </p:attrNameLst>
                                      </p:cBhvr>
                                      <p:to>
                                        <p:strVal val="visible"/>
                                      </p:to>
                                    </p:set>
                                    <p:anim calcmode="lin" valueType="num">
                                      <p:cBhvr additive="base">
                                        <p:cTn id="31" dur="500" fill="hold"/>
                                        <p:tgtEl>
                                          <p:spTgt spid="86019">
                                            <p:txEl>
                                              <p:charRg st="44" end="6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charRg st="44" end="6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019">
                                            <p:txEl>
                                              <p:charRg st="63" end="86"/>
                                            </p:txEl>
                                          </p:spTgt>
                                        </p:tgtEl>
                                        <p:attrNameLst>
                                          <p:attrName>style.visibility</p:attrName>
                                        </p:attrNameLst>
                                      </p:cBhvr>
                                      <p:to>
                                        <p:strVal val="visible"/>
                                      </p:to>
                                    </p:set>
                                    <p:anim calcmode="lin" valueType="num">
                                      <p:cBhvr additive="base">
                                        <p:cTn id="37" dur="500" fill="hold"/>
                                        <p:tgtEl>
                                          <p:spTgt spid="86019">
                                            <p:txEl>
                                              <p:charRg st="63" end="8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charRg st="63" end="8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6019">
                                            <p:txEl>
                                              <p:charRg st="86" end="115"/>
                                            </p:txEl>
                                          </p:spTgt>
                                        </p:tgtEl>
                                        <p:attrNameLst>
                                          <p:attrName>style.visibility</p:attrName>
                                        </p:attrNameLst>
                                      </p:cBhvr>
                                      <p:to>
                                        <p:strVal val="visible"/>
                                      </p:to>
                                    </p:set>
                                    <p:anim calcmode="lin" valueType="num">
                                      <p:cBhvr additive="base">
                                        <p:cTn id="43" dur="500" fill="hold"/>
                                        <p:tgtEl>
                                          <p:spTgt spid="86019">
                                            <p:txEl>
                                              <p:charRg st="86" end="1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019">
                                            <p:txEl>
                                              <p:charRg st="86" end="1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7042" name="Rectangle 2"/>
          <p:cNvSpPr/>
          <p:nvPr>
            <p:ph type="title"/>
          </p:nvPr>
        </p:nvSpPr>
        <p:spPr>
          <a:xfrm>
            <a:off x="1712913" y="1268413"/>
            <a:ext cx="5327650" cy="1143000"/>
          </a:xfrm>
          <a:noFill/>
          <a:ln>
            <a:noFill/>
          </a:ln>
        </p:spPr>
        <p:txBody>
          <a:bodyPr anchor="ctr" anchorCtr="0"/>
          <a:p>
            <a:pPr eaLnBrk="1" hangingPunct="1"/>
            <a:r>
              <a:rPr lang="zh-CN" altLang="en-US" sz="2800" dirty="0"/>
              <a:t>时间管理工具</a:t>
            </a:r>
            <a:r>
              <a:rPr lang="zh-CN" altLang="en-US" dirty="0"/>
              <a:t>－计划</a:t>
            </a:r>
            <a:endParaRPr lang="zh-CN" altLang="en-US" dirty="0"/>
          </a:p>
        </p:txBody>
      </p:sp>
      <p:sp>
        <p:nvSpPr>
          <p:cNvPr id="87043" name="Rectangle 3"/>
          <p:cNvSpPr/>
          <p:nvPr/>
        </p:nvSpPr>
        <p:spPr>
          <a:xfrm>
            <a:off x="706438" y="2946400"/>
            <a:ext cx="8712200" cy="3074988"/>
          </a:xfrm>
          <a:prstGeom prst="rect">
            <a:avLst/>
          </a:prstGeom>
          <a:noFill/>
          <a:ln w="9525">
            <a:noFill/>
          </a:ln>
        </p:spPr>
        <p:txBody>
          <a:bodyPr/>
          <a:p>
            <a:pPr marL="342900" indent="-342900" algn="l">
              <a:spcBef>
                <a:spcPct val="20000"/>
              </a:spcBef>
            </a:pPr>
            <a:r>
              <a:rPr lang="zh-CN" altLang="en-US" sz="1800" b="1" dirty="0">
                <a:latin typeface="Arial" panose="020B0604020202020204" pitchFamily="34" charset="0"/>
                <a:ea typeface="宋体" panose="02010600030101010101" pitchFamily="2" charset="-122"/>
              </a:rPr>
              <a:t>    关于计划，时间管理的重点是待办单、日计划、周计划、月计划。 </a:t>
            </a:r>
            <a:endParaRPr lang="zh-CN" altLang="en-US" sz="1800" b="1" dirty="0">
              <a:latin typeface="Arial" panose="020B0604020202020204" pitchFamily="34" charset="0"/>
              <a:ea typeface="宋体" panose="02010600030101010101" pitchFamily="2" charset="-122"/>
            </a:endParaRPr>
          </a:p>
          <a:p>
            <a:pPr marL="342900" indent="-342900" algn="l">
              <a:spcBef>
                <a:spcPct val="20000"/>
              </a:spcBef>
            </a:pPr>
            <a:r>
              <a:rPr lang="en-US" altLang="zh-CN" sz="1800" b="1" dirty="0">
                <a:latin typeface="Arial" panose="020B0604020202020204" pitchFamily="34" charset="0"/>
                <a:ea typeface="宋体" panose="02010600030101010101" pitchFamily="2" charset="-122"/>
              </a:rPr>
              <a:t>▲</a:t>
            </a:r>
            <a:r>
              <a:rPr lang="zh-CN" altLang="en-US" sz="1800" b="1" dirty="0">
                <a:latin typeface="Arial" panose="020B0604020202020204" pitchFamily="34" charset="0"/>
                <a:ea typeface="宋体" panose="02010600030101010101" pitchFamily="2" charset="-122"/>
              </a:rPr>
              <a:t>待办单：将你每日要做的一些工作事先列出一份清单，排出优先次序，确认完成时间，以突出工作重点。避免遗忘、未完事项留待明日。 </a:t>
            </a:r>
            <a:endParaRPr lang="zh-CN" altLang="en-US" sz="1800" b="1" dirty="0">
              <a:latin typeface="Arial" panose="020B0604020202020204" pitchFamily="34" charset="0"/>
              <a:ea typeface="宋体" panose="02010600030101010101" pitchFamily="2" charset="-122"/>
            </a:endParaRPr>
          </a:p>
          <a:p>
            <a:pPr marL="342900" indent="-342900" algn="l">
              <a:spcBef>
                <a:spcPct val="20000"/>
              </a:spcBef>
            </a:pPr>
            <a:r>
              <a:rPr lang="en-US" altLang="zh-CN" sz="1800" b="1" dirty="0">
                <a:latin typeface="Arial" panose="020B0604020202020204" pitchFamily="34" charset="0"/>
                <a:ea typeface="宋体" panose="02010600030101010101" pitchFamily="2" charset="-122"/>
              </a:rPr>
              <a:t>▲</a:t>
            </a:r>
            <a:r>
              <a:rPr lang="zh-CN" altLang="en-US" sz="1800" b="1" dirty="0">
                <a:latin typeface="Arial" panose="020B0604020202020204" pitchFamily="34" charset="0"/>
                <a:ea typeface="宋体" panose="02010600030101010101" pitchFamily="2" charset="-122"/>
              </a:rPr>
              <a:t>待办单主要包括的内容：非日常工作、特殊事项、行动计划中的工作、昨日未完成的事项等。 </a:t>
            </a:r>
            <a:endParaRPr lang="zh-CN" altLang="en-US" sz="1800" b="1" dirty="0">
              <a:latin typeface="Arial" panose="020B0604020202020204" pitchFamily="34" charset="0"/>
              <a:ea typeface="宋体" panose="02010600030101010101" pitchFamily="2" charset="-122"/>
            </a:endParaRPr>
          </a:p>
          <a:p>
            <a:pPr marL="342900" indent="-342900" algn="l">
              <a:spcBef>
                <a:spcPct val="20000"/>
              </a:spcBef>
            </a:pPr>
            <a:r>
              <a:rPr lang="en-US" altLang="zh-CN" sz="1800" b="1" dirty="0">
                <a:latin typeface="Arial" panose="020B0604020202020204" pitchFamily="34" charset="0"/>
                <a:ea typeface="宋体" panose="02010600030101010101" pitchFamily="2" charset="-122"/>
              </a:rPr>
              <a:t>▲</a:t>
            </a:r>
            <a:r>
              <a:rPr lang="zh-CN" altLang="en-US" sz="1800" b="1" dirty="0">
                <a:latin typeface="Arial" panose="020B0604020202020204" pitchFamily="34" charset="0"/>
                <a:ea typeface="宋体" panose="02010600030101010101" pitchFamily="2" charset="-122"/>
              </a:rPr>
              <a:t>待办单的使用注意：每天在固定时间制定待办单（一起床就做）、只制定一张待办单、完成一项工作划掉一项、待办单要为应付紧急情况留出时间、最关键的一项，每天坚持。 </a:t>
            </a:r>
            <a:endParaRPr lang="zh-CN" altLang="en-US" sz="1800" b="1" dirty="0">
              <a:latin typeface="Arial" panose="020B0604020202020204" pitchFamily="34" charset="0"/>
              <a:ea typeface="宋体" panose="02010600030101010101" pitchFamily="2" charset="-122"/>
            </a:endParaRPr>
          </a:p>
          <a:p>
            <a:pPr marL="342900" indent="-342900" algn="l">
              <a:spcBef>
                <a:spcPct val="20000"/>
              </a:spcBef>
            </a:pPr>
            <a:r>
              <a:rPr lang="en-US" altLang="zh-CN" sz="1800" b="1" dirty="0">
                <a:latin typeface="Arial" panose="020B0604020202020204" pitchFamily="34" charset="0"/>
                <a:ea typeface="宋体" panose="02010600030101010101" pitchFamily="2" charset="-122"/>
              </a:rPr>
              <a:t>▲</a:t>
            </a:r>
            <a:r>
              <a:rPr lang="zh-CN" altLang="en-US" sz="1800" b="1" dirty="0">
                <a:latin typeface="Arial" panose="020B0604020202020204" pitchFamily="34" charset="0"/>
                <a:ea typeface="宋体" panose="02010600030101010101" pitchFamily="2" charset="-122"/>
              </a:rPr>
              <a:t>每个计划期末作出下一计划期学习工作规划； 每季季末作出下季末的学习工作规划；每月月末作出下月的学习工作计划；每周周末作出下周的学习工作计划等。</a:t>
            </a:r>
            <a:r>
              <a:rPr lang="zh-CN" altLang="en-US" sz="1800" b="1" dirty="0">
                <a:latin typeface="Arial" panose="020B0604020202020204" pitchFamily="34" charset="0"/>
              </a:rPr>
              <a:t> </a:t>
            </a:r>
            <a:endParaRPr lang="zh-CN" altLang="en-US" sz="1800" b="1" dirty="0">
              <a:latin typeface="Arial" panose="020B0604020202020204" pitchFamily="34" charset="0"/>
            </a:endParaRPr>
          </a:p>
        </p:txBody>
      </p:sp>
      <p:sp>
        <p:nvSpPr>
          <p:cNvPr id="87044"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5237"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gtEl>
                                        <p:attrNameLst>
                                          <p:attrName>style.visibility</p:attrName>
                                        </p:attrNameLst>
                                      </p:cBhvr>
                                      <p:to>
                                        <p:strVal val="visible"/>
                                      </p:to>
                                    </p:set>
                                    <p:anim calcmode="lin" valueType="num">
                                      <p:cBhvr additive="base">
                                        <p:cTn id="13" dur="500" fill="hold"/>
                                        <p:tgtEl>
                                          <p:spTgt spid="87043"/>
                                        </p:tgtEl>
                                        <p:attrNameLst>
                                          <p:attrName>ppt_x</p:attrName>
                                        </p:attrNameLst>
                                      </p:cBhvr>
                                      <p:tavLst>
                                        <p:tav tm="0">
                                          <p:val>
                                            <p:strVal val="#ppt_x"/>
                                          </p:val>
                                        </p:tav>
                                        <p:tav tm="100000">
                                          <p:val>
                                            <p:strVal val="#ppt_x"/>
                                          </p:val>
                                        </p:tav>
                                      </p:tavLst>
                                    </p:anim>
                                    <p:anim calcmode="lin" valueType="num">
                                      <p:cBhvr additive="base">
                                        <p:cTn id="14"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ldLvl="0"/>
      <p:bldP spid="87043"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4338" name="Picture 2"/>
          <p:cNvPicPr>
            <a:picLocks noChangeAspect="1"/>
          </p:cNvPicPr>
          <p:nvPr>
            <p:ph idx="1"/>
          </p:nvPr>
        </p:nvPicPr>
        <p:blipFill>
          <a:blip r:embed="rId2"/>
          <a:stretch>
            <a:fillRect/>
          </a:stretch>
        </p:blipFill>
        <p:spPr>
          <a:xfrm>
            <a:off x="6122988" y="2565400"/>
            <a:ext cx="3783012" cy="3016250"/>
          </a:xfrm>
          <a:noFill/>
          <a:ln>
            <a:noFill/>
          </a:ln>
        </p:spPr>
      </p:pic>
      <p:sp>
        <p:nvSpPr>
          <p:cNvPr id="14339" name="AutoShape 3"/>
          <p:cNvSpPr>
            <a:spLocks noChangeArrowheads="1"/>
          </p:cNvSpPr>
          <p:nvPr/>
        </p:nvSpPr>
        <p:spPr bwMode="auto">
          <a:xfrm>
            <a:off x="0" y="7651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客户满意</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2" name="Group 4"/>
          <p:cNvGrpSpPr/>
          <p:nvPr/>
        </p:nvGrpSpPr>
        <p:grpSpPr>
          <a:xfrm>
            <a:off x="255588" y="2133600"/>
            <a:ext cx="6491287" cy="4103688"/>
            <a:chOff x="0" y="0"/>
            <a:chExt cx="3774" cy="2585"/>
          </a:xfrm>
        </p:grpSpPr>
        <p:pic>
          <p:nvPicPr>
            <p:cNvPr id="25605" name="Picture 5"/>
            <p:cNvPicPr>
              <a:picLocks noChangeAspect="1"/>
            </p:cNvPicPr>
            <p:nvPr/>
          </p:nvPicPr>
          <p:blipFill>
            <a:blip r:embed="rId3"/>
            <a:stretch>
              <a:fillRect/>
            </a:stretch>
          </p:blipFill>
          <p:spPr>
            <a:xfrm>
              <a:off x="146" y="0"/>
              <a:ext cx="3628" cy="2585"/>
            </a:xfrm>
            <a:prstGeom prst="rect">
              <a:avLst/>
            </a:prstGeom>
            <a:noFill/>
            <a:ln w="9525">
              <a:noFill/>
            </a:ln>
          </p:spPr>
        </p:pic>
        <p:sp>
          <p:nvSpPr>
            <p:cNvPr id="25606" name="Text Box 6"/>
            <p:cNvSpPr txBox="1"/>
            <p:nvPr/>
          </p:nvSpPr>
          <p:spPr>
            <a:xfrm>
              <a:off x="1053" y="413"/>
              <a:ext cx="1554" cy="192"/>
            </a:xfrm>
            <a:prstGeom prst="rect">
              <a:avLst/>
            </a:prstGeom>
            <a:solidFill>
              <a:schemeClr val="bg1"/>
            </a:solidFill>
            <a:ln w="9525">
              <a:noFill/>
            </a:ln>
          </p:spPr>
          <p:txBody>
            <a:bodyPr wrap="none">
              <a:spAutoFit/>
            </a:bodyPr>
            <a:p>
              <a:pPr algn="l"/>
              <a:r>
                <a:rPr lang="zh-CN" altLang="en-US" sz="1400" dirty="0">
                  <a:latin typeface="Arial" panose="020B0604020202020204" pitchFamily="34" charset="0"/>
                </a:rPr>
                <a:t>无所谓其他选择也不是十分忠诚</a:t>
              </a:r>
              <a:endParaRPr lang="zh-CN" altLang="en-US" sz="1400" dirty="0">
                <a:latin typeface="Arial" panose="020B0604020202020204" pitchFamily="34" charset="0"/>
              </a:endParaRPr>
            </a:p>
          </p:txBody>
        </p:sp>
        <p:sp>
          <p:nvSpPr>
            <p:cNvPr id="25607" name="Text Box 7"/>
            <p:cNvSpPr txBox="1"/>
            <p:nvPr/>
          </p:nvSpPr>
          <p:spPr>
            <a:xfrm>
              <a:off x="2816" y="1224"/>
              <a:ext cx="521" cy="192"/>
            </a:xfrm>
            <a:prstGeom prst="rect">
              <a:avLst/>
            </a:prstGeom>
            <a:solidFill>
              <a:schemeClr val="bg1"/>
            </a:solidFill>
            <a:ln w="9525">
              <a:noFill/>
            </a:ln>
          </p:spPr>
          <p:txBody>
            <a:bodyPr wrap="none">
              <a:spAutoFit/>
            </a:bodyPr>
            <a:p>
              <a:pPr algn="l"/>
              <a:r>
                <a:rPr lang="zh-CN" altLang="en-US" sz="1400" dirty="0">
                  <a:latin typeface="Arial" panose="020B0604020202020204" pitchFamily="34" charset="0"/>
                </a:rPr>
                <a:t>非常忠诚</a:t>
              </a:r>
              <a:endParaRPr lang="zh-CN" altLang="en-US" sz="1400" dirty="0">
                <a:latin typeface="Arial" panose="020B0604020202020204" pitchFamily="34" charset="0"/>
              </a:endParaRPr>
            </a:p>
          </p:txBody>
        </p:sp>
        <p:sp>
          <p:nvSpPr>
            <p:cNvPr id="25608" name="Text Box 8"/>
            <p:cNvSpPr txBox="1"/>
            <p:nvPr/>
          </p:nvSpPr>
          <p:spPr>
            <a:xfrm>
              <a:off x="0" y="1223"/>
              <a:ext cx="934" cy="192"/>
            </a:xfrm>
            <a:prstGeom prst="rect">
              <a:avLst/>
            </a:prstGeom>
            <a:solidFill>
              <a:schemeClr val="bg1"/>
            </a:solidFill>
            <a:ln w="9525">
              <a:noFill/>
            </a:ln>
          </p:spPr>
          <p:txBody>
            <a:bodyPr wrap="none">
              <a:spAutoFit/>
            </a:bodyPr>
            <a:p>
              <a:pPr algn="l"/>
              <a:r>
                <a:rPr lang="zh-CN" altLang="en-US" sz="1400" dirty="0">
                  <a:latin typeface="Arial" panose="020B0604020202020204" pitchFamily="34" charset="0"/>
                </a:rPr>
                <a:t>积极寻找其他选择</a:t>
              </a:r>
              <a:endParaRPr lang="zh-CN" altLang="en-US" sz="1400" dirty="0">
                <a:latin typeface="Arial" panose="020B0604020202020204" pitchFamily="34" charset="0"/>
              </a:endParaRPr>
            </a:p>
          </p:txBody>
        </p:sp>
        <p:sp>
          <p:nvSpPr>
            <p:cNvPr id="25609" name="Text Box 9"/>
            <p:cNvSpPr txBox="1"/>
            <p:nvPr/>
          </p:nvSpPr>
          <p:spPr>
            <a:xfrm>
              <a:off x="541" y="2358"/>
              <a:ext cx="2440" cy="192"/>
            </a:xfrm>
            <a:prstGeom prst="rect">
              <a:avLst/>
            </a:prstGeom>
            <a:solidFill>
              <a:schemeClr val="bg1"/>
            </a:solidFill>
            <a:ln w="9525">
              <a:noFill/>
            </a:ln>
          </p:spPr>
          <p:txBody>
            <a:bodyPr wrap="none">
              <a:spAutoFit/>
            </a:bodyPr>
            <a:p>
              <a:pPr algn="l"/>
              <a:r>
                <a:rPr lang="zh-CN" altLang="en-US" sz="1400" dirty="0">
                  <a:latin typeface="Arial" panose="020B0604020202020204" pitchFamily="34" charset="0"/>
                </a:rPr>
                <a:t>愤怒	不高兴	满意的	高兴的	赞叹</a:t>
              </a:r>
              <a:endParaRPr lang="zh-CN" altLang="en-US" sz="14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heel(4)">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6258" name="Rectangle 2"/>
          <p:cNvSpPr/>
          <p:nvPr/>
        </p:nvSpPr>
        <p:spPr>
          <a:xfrm>
            <a:off x="561975" y="2305050"/>
            <a:ext cx="8856663" cy="5013325"/>
          </a:xfrm>
          <a:prstGeom prst="rect">
            <a:avLst/>
          </a:prstGeom>
          <a:noFill/>
          <a:ln w="9525">
            <a:noFill/>
          </a:ln>
        </p:spPr>
        <p:txBody>
          <a:bodyPr/>
          <a:p>
            <a:pPr marL="342900" indent="-342900" algn="l">
              <a:lnSpc>
                <a:spcPct val="80000"/>
              </a:lnSpc>
              <a:spcBef>
                <a:spcPct val="20000"/>
              </a:spcBef>
            </a:pPr>
            <a:r>
              <a:rPr lang="zh-CN" altLang="en-US" sz="2000" b="1" dirty="0">
                <a:latin typeface="Arial" panose="020B0604020202020204" pitchFamily="34" charset="0"/>
                <a:ea typeface="宋体" panose="02010600030101010101" pitchFamily="2" charset="-122"/>
              </a:rPr>
              <a:t>著名管理学家科维提出了一个时间管理的理论，</a:t>
            </a:r>
            <a:endParaRPr lang="zh-CN" altLang="en-US" sz="2000" b="1" dirty="0">
              <a:latin typeface="Arial" panose="020B0604020202020204" pitchFamily="34" charset="0"/>
              <a:ea typeface="宋体" panose="02010600030101010101" pitchFamily="2" charset="-122"/>
            </a:endParaRPr>
          </a:p>
          <a:p>
            <a:pPr marL="342900" indent="-342900" algn="l">
              <a:lnSpc>
                <a:spcPct val="80000"/>
              </a:lnSpc>
              <a:spcBef>
                <a:spcPct val="20000"/>
              </a:spcBef>
            </a:pPr>
            <a:r>
              <a:rPr lang="zh-CN" altLang="en-US" sz="2000" b="1" dirty="0">
                <a:latin typeface="Arial" panose="020B0604020202020204" pitchFamily="34" charset="0"/>
                <a:ea typeface="宋体" panose="02010600030101010101" pitchFamily="2" charset="-122"/>
              </a:rPr>
              <a:t>把工作按照重要和紧急两个不同的程度进行了划分，</a:t>
            </a:r>
            <a:endParaRPr lang="zh-CN" altLang="en-US" sz="2000" b="1" dirty="0">
              <a:latin typeface="Arial" panose="020B0604020202020204" pitchFamily="34" charset="0"/>
              <a:ea typeface="宋体" panose="02010600030101010101" pitchFamily="2" charset="-122"/>
            </a:endParaRPr>
          </a:p>
          <a:p>
            <a:pPr marL="342900" indent="-342900" algn="l">
              <a:lnSpc>
                <a:spcPct val="80000"/>
              </a:lnSpc>
              <a:spcBef>
                <a:spcPct val="20000"/>
              </a:spcBef>
            </a:pPr>
            <a:r>
              <a:rPr lang="zh-CN" altLang="en-US" sz="2000" b="1" dirty="0">
                <a:latin typeface="Arial" panose="020B0604020202020204" pitchFamily="34" charset="0"/>
                <a:ea typeface="宋体" panose="02010600030101010101" pitchFamily="2" charset="-122"/>
              </a:rPr>
              <a:t>基本上可以分为四个“象限”：</a:t>
            </a:r>
            <a:endParaRPr lang="zh-CN" altLang="en-US" sz="2000" b="1" dirty="0">
              <a:latin typeface="Arial" panose="020B0604020202020204" pitchFamily="34" charset="0"/>
              <a:ea typeface="宋体" panose="02010600030101010101" pitchFamily="2" charset="-122"/>
            </a:endParaRPr>
          </a:p>
        </p:txBody>
      </p:sp>
      <p:sp>
        <p:nvSpPr>
          <p:cNvPr id="96259" name="Rectangle 3"/>
          <p:cNvSpPr/>
          <p:nvPr/>
        </p:nvSpPr>
        <p:spPr>
          <a:xfrm>
            <a:off x="57150" y="1204913"/>
            <a:ext cx="8915400" cy="1143000"/>
          </a:xfrm>
          <a:prstGeom prst="rect">
            <a:avLst/>
          </a:prstGeom>
          <a:noFill/>
          <a:ln w="9525">
            <a:noFill/>
          </a:ln>
        </p:spPr>
        <p:txBody>
          <a:bodyPr anchor="ctr" anchorCtr="0"/>
          <a:p>
            <a:r>
              <a:rPr lang="zh-CN" altLang="en-US" sz="2800" dirty="0">
                <a:solidFill>
                  <a:schemeClr val="tx2"/>
                </a:solidFill>
                <a:latin typeface="Arial Black" panose="020B0A04020102020204" pitchFamily="34" charset="0"/>
              </a:rPr>
              <a:t>时间管理工具</a:t>
            </a:r>
            <a:r>
              <a:rPr lang="zh-CN" altLang="en-US" dirty="0">
                <a:solidFill>
                  <a:schemeClr val="tx2"/>
                </a:solidFill>
                <a:latin typeface="Arial Black" panose="020B0A04020102020204" pitchFamily="34" charset="0"/>
              </a:rPr>
              <a:t>－四象限</a:t>
            </a:r>
            <a:endParaRPr lang="zh-CN" altLang="en-US" dirty="0">
              <a:solidFill>
                <a:schemeClr val="tx2"/>
              </a:solidFill>
              <a:latin typeface="Arial Black" panose="020B0A04020102020204" pitchFamily="34" charset="0"/>
            </a:endParaRPr>
          </a:p>
        </p:txBody>
      </p:sp>
      <p:sp>
        <p:nvSpPr>
          <p:cNvPr id="88068"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6261"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96262" name="Line 6"/>
          <p:cNvSpPr/>
          <p:nvPr/>
        </p:nvSpPr>
        <p:spPr>
          <a:xfrm>
            <a:off x="1641475" y="4654550"/>
            <a:ext cx="6191250" cy="0"/>
          </a:xfrm>
          <a:prstGeom prst="line">
            <a:avLst/>
          </a:prstGeom>
          <a:ln w="57150" cap="flat" cmpd="sng">
            <a:solidFill>
              <a:srgbClr val="FF66FF"/>
            </a:solidFill>
            <a:prstDash val="solid"/>
            <a:headEnd type="none" w="med" len="med"/>
            <a:tailEnd type="triangle" w="med" len="med"/>
          </a:ln>
        </p:spPr>
      </p:sp>
      <p:sp>
        <p:nvSpPr>
          <p:cNvPr id="96263" name="Line 7"/>
          <p:cNvSpPr/>
          <p:nvPr/>
        </p:nvSpPr>
        <p:spPr>
          <a:xfrm flipV="1">
            <a:off x="4521200" y="3286125"/>
            <a:ext cx="0" cy="2951163"/>
          </a:xfrm>
          <a:prstGeom prst="line">
            <a:avLst/>
          </a:prstGeom>
          <a:ln w="57150" cap="flat" cmpd="sng">
            <a:solidFill>
              <a:srgbClr val="FF66FF"/>
            </a:solidFill>
            <a:prstDash val="solid"/>
            <a:headEnd type="none" w="med" len="med"/>
            <a:tailEnd type="triangle" w="med" len="med"/>
          </a:ln>
        </p:spPr>
      </p:sp>
      <p:sp>
        <p:nvSpPr>
          <p:cNvPr id="96264" name="Rectangle 8"/>
          <p:cNvSpPr/>
          <p:nvPr/>
        </p:nvSpPr>
        <p:spPr>
          <a:xfrm>
            <a:off x="2865438" y="5734050"/>
            <a:ext cx="1295400" cy="431800"/>
          </a:xfrm>
          <a:prstGeom prst="rect">
            <a:avLst/>
          </a:prstGeom>
          <a:noFill/>
          <a:ln w="9525">
            <a:noFill/>
          </a:ln>
        </p:spPr>
        <p:txBody>
          <a:bodyPr wrap="none" anchor="ctr" anchorCtr="0"/>
          <a:p>
            <a:r>
              <a:rPr lang="zh-CN" altLang="en-US" dirty="0">
                <a:latin typeface="Arial" panose="020B0604020202020204" pitchFamily="34" charset="0"/>
              </a:rPr>
              <a:t>缓</a:t>
            </a:r>
            <a:endParaRPr lang="zh-CN" altLang="en-US" dirty="0">
              <a:latin typeface="Arial" panose="020B0604020202020204" pitchFamily="34" charset="0"/>
            </a:endParaRPr>
          </a:p>
        </p:txBody>
      </p:sp>
      <p:sp>
        <p:nvSpPr>
          <p:cNvPr id="96265" name="Rectangle 9"/>
          <p:cNvSpPr/>
          <p:nvPr/>
        </p:nvSpPr>
        <p:spPr>
          <a:xfrm>
            <a:off x="4881563" y="3213100"/>
            <a:ext cx="1295400" cy="431800"/>
          </a:xfrm>
          <a:prstGeom prst="rect">
            <a:avLst/>
          </a:prstGeom>
          <a:noFill/>
          <a:ln w="9525">
            <a:noFill/>
          </a:ln>
        </p:spPr>
        <p:txBody>
          <a:bodyPr wrap="none" anchor="ctr" anchorCtr="0"/>
          <a:p>
            <a:r>
              <a:rPr lang="zh-CN" altLang="en-US" dirty="0">
                <a:latin typeface="Arial" panose="020B0604020202020204" pitchFamily="34" charset="0"/>
              </a:rPr>
              <a:t>急</a:t>
            </a:r>
            <a:endParaRPr lang="zh-CN" altLang="en-US" dirty="0">
              <a:latin typeface="Arial" panose="020B0604020202020204" pitchFamily="34" charset="0"/>
            </a:endParaRPr>
          </a:p>
        </p:txBody>
      </p:sp>
      <p:sp>
        <p:nvSpPr>
          <p:cNvPr id="96266" name="Rectangle 10"/>
          <p:cNvSpPr/>
          <p:nvPr/>
        </p:nvSpPr>
        <p:spPr>
          <a:xfrm>
            <a:off x="1352550" y="4941888"/>
            <a:ext cx="1295400" cy="431800"/>
          </a:xfrm>
          <a:prstGeom prst="rect">
            <a:avLst/>
          </a:prstGeom>
          <a:noFill/>
          <a:ln w="9525">
            <a:noFill/>
          </a:ln>
        </p:spPr>
        <p:txBody>
          <a:bodyPr wrap="none" anchor="ctr" anchorCtr="0"/>
          <a:p>
            <a:r>
              <a:rPr lang="zh-CN" altLang="en-US" dirty="0">
                <a:latin typeface="Arial" panose="020B0604020202020204" pitchFamily="34" charset="0"/>
              </a:rPr>
              <a:t>轻</a:t>
            </a:r>
            <a:endParaRPr lang="zh-CN" altLang="en-US" dirty="0">
              <a:latin typeface="Arial" panose="020B0604020202020204" pitchFamily="34" charset="0"/>
            </a:endParaRPr>
          </a:p>
        </p:txBody>
      </p:sp>
      <p:sp>
        <p:nvSpPr>
          <p:cNvPr id="96267" name="Rectangle 11"/>
          <p:cNvSpPr/>
          <p:nvPr/>
        </p:nvSpPr>
        <p:spPr>
          <a:xfrm>
            <a:off x="6681788" y="5013325"/>
            <a:ext cx="1295400" cy="431800"/>
          </a:xfrm>
          <a:prstGeom prst="rect">
            <a:avLst/>
          </a:prstGeom>
          <a:noFill/>
          <a:ln w="9525">
            <a:noFill/>
          </a:ln>
        </p:spPr>
        <p:txBody>
          <a:bodyPr wrap="none" anchor="ctr" anchorCtr="0"/>
          <a:p>
            <a:r>
              <a:rPr lang="zh-CN" altLang="en-US" dirty="0">
                <a:latin typeface="Arial" panose="020B0604020202020204" pitchFamily="34" charset="0"/>
              </a:rPr>
              <a:t>重</a:t>
            </a:r>
            <a:endParaRPr lang="zh-CN" altLang="en-US" dirty="0">
              <a:latin typeface="Arial" panose="020B0604020202020204" pitchFamily="34" charset="0"/>
            </a:endParaRPr>
          </a:p>
        </p:txBody>
      </p:sp>
      <p:sp>
        <p:nvSpPr>
          <p:cNvPr id="88076" name="Rectangle 12"/>
          <p:cNvSpPr/>
          <p:nvPr/>
        </p:nvSpPr>
        <p:spPr>
          <a:xfrm>
            <a:off x="4521200" y="3789363"/>
            <a:ext cx="2089150" cy="8651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1"/>
                </a:solidFill>
                <a:latin typeface="Arial" panose="020B0604020202020204" pitchFamily="34" charset="0"/>
              </a:rPr>
              <a:t>急且重</a:t>
            </a:r>
            <a:endParaRPr lang="zh-CN" altLang="en-US" dirty="0">
              <a:solidFill>
                <a:schemeClr val="bg1"/>
              </a:solidFill>
              <a:latin typeface="Arial" panose="020B0604020202020204" pitchFamily="34" charset="0"/>
            </a:endParaRPr>
          </a:p>
        </p:txBody>
      </p:sp>
      <p:sp>
        <p:nvSpPr>
          <p:cNvPr id="88077" name="Rectangle 13"/>
          <p:cNvSpPr/>
          <p:nvPr/>
        </p:nvSpPr>
        <p:spPr>
          <a:xfrm>
            <a:off x="4521200" y="4654550"/>
            <a:ext cx="2089150" cy="863600"/>
          </a:xfrm>
          <a:prstGeom prst="rect">
            <a:avLst/>
          </a:prstGeom>
          <a:solidFill>
            <a:srgbClr val="FF66FF"/>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缓但重</a:t>
            </a:r>
            <a:endParaRPr lang="zh-CN" altLang="en-US" dirty="0">
              <a:latin typeface="Arial" panose="020B0604020202020204" pitchFamily="34" charset="0"/>
            </a:endParaRPr>
          </a:p>
        </p:txBody>
      </p:sp>
      <p:sp>
        <p:nvSpPr>
          <p:cNvPr id="88078" name="Rectangle 14"/>
          <p:cNvSpPr/>
          <p:nvPr/>
        </p:nvSpPr>
        <p:spPr>
          <a:xfrm>
            <a:off x="2432050" y="4654550"/>
            <a:ext cx="2089150" cy="863600"/>
          </a:xfrm>
          <a:prstGeom prst="rect">
            <a:avLst/>
          </a:prstGeom>
          <a:solidFill>
            <a:srgbClr val="3333CC"/>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1"/>
                </a:solidFill>
                <a:latin typeface="Arial" panose="020B0604020202020204" pitchFamily="34" charset="0"/>
              </a:rPr>
              <a:t>轻且缓</a:t>
            </a:r>
            <a:endParaRPr lang="zh-CN" altLang="en-US" dirty="0">
              <a:solidFill>
                <a:schemeClr val="bg1"/>
              </a:solidFill>
              <a:latin typeface="Arial" panose="020B0604020202020204" pitchFamily="34" charset="0"/>
            </a:endParaRPr>
          </a:p>
        </p:txBody>
      </p:sp>
      <p:sp>
        <p:nvSpPr>
          <p:cNvPr id="88079" name="Rectangle 15"/>
          <p:cNvSpPr/>
          <p:nvPr/>
        </p:nvSpPr>
        <p:spPr>
          <a:xfrm>
            <a:off x="2432050" y="3789363"/>
            <a:ext cx="2089150" cy="865187"/>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r>
              <a:rPr lang="zh-CN" altLang="en-US" dirty="0">
                <a:latin typeface="Arial" panose="020B0604020202020204" pitchFamily="34" charset="0"/>
              </a:rPr>
              <a:t>急但轻</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6"/>
                                        </p:tgtEl>
                                        <p:attrNameLst>
                                          <p:attrName>style.visibility</p:attrName>
                                        </p:attrNameLst>
                                      </p:cBhvr>
                                      <p:to>
                                        <p:strVal val="visible"/>
                                      </p:to>
                                    </p:set>
                                    <p:anim calcmode="lin" valueType="num">
                                      <p:cBhvr additive="base">
                                        <p:cTn id="7" dur="500" fill="hold"/>
                                        <p:tgtEl>
                                          <p:spTgt spid="88076"/>
                                        </p:tgtEl>
                                        <p:attrNameLst>
                                          <p:attrName>ppt_x</p:attrName>
                                        </p:attrNameLst>
                                      </p:cBhvr>
                                      <p:tavLst>
                                        <p:tav tm="0">
                                          <p:val>
                                            <p:strVal val="#ppt_x"/>
                                          </p:val>
                                        </p:tav>
                                        <p:tav tm="100000">
                                          <p:val>
                                            <p:strVal val="#ppt_x"/>
                                          </p:val>
                                        </p:tav>
                                      </p:tavLst>
                                    </p:anim>
                                    <p:anim calcmode="lin" valueType="num">
                                      <p:cBhvr additive="base">
                                        <p:cTn id="8" dur="500" fill="hold"/>
                                        <p:tgtEl>
                                          <p:spTgt spid="88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9"/>
                                        </p:tgtEl>
                                        <p:attrNameLst>
                                          <p:attrName>style.visibility</p:attrName>
                                        </p:attrNameLst>
                                      </p:cBhvr>
                                      <p:to>
                                        <p:strVal val="visible"/>
                                      </p:to>
                                    </p:set>
                                    <p:anim calcmode="lin" valueType="num">
                                      <p:cBhvr additive="base">
                                        <p:cTn id="13" dur="500" fill="hold"/>
                                        <p:tgtEl>
                                          <p:spTgt spid="88079"/>
                                        </p:tgtEl>
                                        <p:attrNameLst>
                                          <p:attrName>ppt_x</p:attrName>
                                        </p:attrNameLst>
                                      </p:cBhvr>
                                      <p:tavLst>
                                        <p:tav tm="0">
                                          <p:val>
                                            <p:strVal val="#ppt_x"/>
                                          </p:val>
                                        </p:tav>
                                        <p:tav tm="100000">
                                          <p:val>
                                            <p:strVal val="#ppt_x"/>
                                          </p:val>
                                        </p:tav>
                                      </p:tavLst>
                                    </p:anim>
                                    <p:anim calcmode="lin" valueType="num">
                                      <p:cBhvr additive="base">
                                        <p:cTn id="14" dur="500" fill="hold"/>
                                        <p:tgtEl>
                                          <p:spTgt spid="88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77"/>
                                        </p:tgtEl>
                                        <p:attrNameLst>
                                          <p:attrName>style.visibility</p:attrName>
                                        </p:attrNameLst>
                                      </p:cBhvr>
                                      <p:to>
                                        <p:strVal val="visible"/>
                                      </p:to>
                                    </p:set>
                                    <p:anim calcmode="lin" valueType="num">
                                      <p:cBhvr additive="base">
                                        <p:cTn id="19" dur="500" fill="hold"/>
                                        <p:tgtEl>
                                          <p:spTgt spid="88077"/>
                                        </p:tgtEl>
                                        <p:attrNameLst>
                                          <p:attrName>ppt_x</p:attrName>
                                        </p:attrNameLst>
                                      </p:cBhvr>
                                      <p:tavLst>
                                        <p:tav tm="0">
                                          <p:val>
                                            <p:strVal val="#ppt_x"/>
                                          </p:val>
                                        </p:tav>
                                        <p:tav tm="100000">
                                          <p:val>
                                            <p:strVal val="#ppt_x"/>
                                          </p:val>
                                        </p:tav>
                                      </p:tavLst>
                                    </p:anim>
                                    <p:anim calcmode="lin" valueType="num">
                                      <p:cBhvr additive="base">
                                        <p:cTn id="20" dur="500" fill="hold"/>
                                        <p:tgtEl>
                                          <p:spTgt spid="88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78"/>
                                        </p:tgtEl>
                                        <p:attrNameLst>
                                          <p:attrName>style.visibility</p:attrName>
                                        </p:attrNameLst>
                                      </p:cBhvr>
                                      <p:to>
                                        <p:strVal val="visible"/>
                                      </p:to>
                                    </p:set>
                                    <p:anim calcmode="lin" valueType="num">
                                      <p:cBhvr additive="base">
                                        <p:cTn id="25" dur="500" fill="hold"/>
                                        <p:tgtEl>
                                          <p:spTgt spid="88078"/>
                                        </p:tgtEl>
                                        <p:attrNameLst>
                                          <p:attrName>ppt_x</p:attrName>
                                        </p:attrNameLst>
                                      </p:cBhvr>
                                      <p:tavLst>
                                        <p:tav tm="0">
                                          <p:val>
                                            <p:strVal val="#ppt_x"/>
                                          </p:val>
                                        </p:tav>
                                        <p:tav tm="100000">
                                          <p:val>
                                            <p:strVal val="#ppt_x"/>
                                          </p:val>
                                        </p:tav>
                                      </p:tavLst>
                                    </p:anim>
                                    <p:anim calcmode="lin" valueType="num">
                                      <p:cBhvr additive="base">
                                        <p:cTn id="26" dur="500" fill="hold"/>
                                        <p:tgtEl>
                                          <p:spTgt spid="88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bldLvl="0" animBg="1"/>
      <p:bldP spid="88077" grpId="0" bldLvl="0" animBg="1"/>
      <p:bldP spid="88078" grpId="0" bldLvl="0" animBg="1"/>
      <p:bldP spid="88079"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9090" name="Rectangle 2"/>
          <p:cNvSpPr/>
          <p:nvPr/>
        </p:nvSpPr>
        <p:spPr>
          <a:xfrm>
            <a:off x="849313" y="2873375"/>
            <a:ext cx="8281987" cy="1708150"/>
          </a:xfrm>
          <a:prstGeom prst="rect">
            <a:avLst/>
          </a:prstGeom>
          <a:noFill/>
          <a:ln w="9525">
            <a:noFill/>
          </a:ln>
        </p:spPr>
        <p:txBody>
          <a:bodyPr/>
          <a:p>
            <a:pPr marL="342900" indent="-342900" algn="l">
              <a:spcBef>
                <a:spcPct val="20000"/>
              </a:spcBef>
            </a:pPr>
            <a:r>
              <a:rPr lang="zh-CN" altLang="en-US" sz="2400" b="1" dirty="0">
                <a:latin typeface="黑体" panose="02010609060101010101" pitchFamily="49" charset="-122"/>
              </a:rPr>
              <a:t>   美国管理学者</a:t>
            </a:r>
            <a:r>
              <a:rPr lang="en-US" altLang="zh-CN" sz="2400" b="1" dirty="0">
                <a:latin typeface="黑体" panose="02010609060101010101" pitchFamily="49" charset="-122"/>
              </a:rPr>
              <a:t>P·F·Drucker</a:t>
            </a:r>
            <a:r>
              <a:rPr lang="zh-CN" altLang="en-US" sz="2400" b="1" dirty="0">
                <a:latin typeface="黑体" panose="02010609060101010101" pitchFamily="49" charset="-122"/>
              </a:rPr>
              <a:t>认为，有效的时间管理主要是记录自己的时间，以认清时间耗在什么地方； 管理自己的时间，设法减少非生产性工作的时间； 集中自己的时间，由零星而集中，成为连续性的时间段。 </a:t>
            </a:r>
            <a:endParaRPr lang="zh-CN" altLang="en-US" sz="2400" b="1" dirty="0">
              <a:latin typeface="黑体" panose="02010609060101010101" pitchFamily="49" charset="-122"/>
            </a:endParaRPr>
          </a:p>
          <a:p>
            <a:pPr marL="342900" indent="-342900" algn="l">
              <a:spcBef>
                <a:spcPct val="20000"/>
              </a:spcBef>
            </a:pPr>
            <a:endParaRPr lang="zh-CN" altLang="en-US" sz="2400" b="1" dirty="0">
              <a:latin typeface="黑体" panose="02010609060101010101" pitchFamily="49" charset="-122"/>
            </a:endParaRPr>
          </a:p>
          <a:p>
            <a:pPr marL="342900" indent="-342900" algn="l">
              <a:spcBef>
                <a:spcPct val="20000"/>
              </a:spcBef>
            </a:pPr>
            <a:r>
              <a:rPr lang="zh-CN" altLang="en-US" sz="2400" b="1" dirty="0">
                <a:latin typeface="黑体" panose="02010609060101010101" pitchFamily="49" charset="-122"/>
              </a:rPr>
              <a:t>   </a:t>
            </a:r>
            <a:endParaRPr lang="zh-CN" altLang="en-US" sz="2400" b="1" dirty="0">
              <a:latin typeface="黑体" panose="02010609060101010101" pitchFamily="49" charset="-122"/>
            </a:endParaRPr>
          </a:p>
        </p:txBody>
      </p:sp>
      <p:sp>
        <p:nvSpPr>
          <p:cNvPr id="97283" name="Rectangle 3"/>
          <p:cNvSpPr/>
          <p:nvPr/>
        </p:nvSpPr>
        <p:spPr>
          <a:xfrm>
            <a:off x="2000250" y="1493838"/>
            <a:ext cx="4968875" cy="1143000"/>
          </a:xfrm>
          <a:prstGeom prst="rect">
            <a:avLst/>
          </a:prstGeom>
          <a:noFill/>
          <a:ln w="9525">
            <a:noFill/>
          </a:ln>
        </p:spPr>
        <p:txBody>
          <a:bodyPr anchor="ctr" anchorCtr="0"/>
          <a:p>
            <a:r>
              <a:rPr lang="zh-CN" altLang="en-US" sz="2800" dirty="0">
                <a:solidFill>
                  <a:schemeClr val="tx2"/>
                </a:solidFill>
                <a:latin typeface="Arial Black" panose="020B0A04020102020204" pitchFamily="34" charset="0"/>
              </a:rPr>
              <a:t>时间管理工具</a:t>
            </a:r>
            <a:r>
              <a:rPr lang="zh-CN" altLang="en-US" dirty="0">
                <a:solidFill>
                  <a:schemeClr val="tx2"/>
                </a:solidFill>
                <a:latin typeface="Arial Black" panose="020B0A04020102020204" pitchFamily="34" charset="0"/>
              </a:rPr>
              <a:t>－记录分析</a:t>
            </a:r>
            <a:endParaRPr lang="zh-CN" altLang="en-US" dirty="0">
              <a:solidFill>
                <a:schemeClr val="tx2"/>
              </a:solidFill>
              <a:latin typeface="Arial Black" panose="020B0A04020102020204" pitchFamily="34" charset="0"/>
            </a:endParaRPr>
          </a:p>
        </p:txBody>
      </p:sp>
      <p:sp>
        <p:nvSpPr>
          <p:cNvPr id="89092"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7285"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89094" name="Rectangle 6"/>
          <p:cNvSpPr>
            <a:spLocks noChangeArrowheads="1"/>
          </p:cNvSpPr>
          <p:nvPr/>
        </p:nvSpPr>
        <p:spPr bwMode="auto">
          <a:xfrm>
            <a:off x="1065213" y="4870450"/>
            <a:ext cx="8280400" cy="6477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2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试行一月，全面记录，分析“漏洞”所在！</a:t>
            </a:r>
            <a:endParaRPr kumimoji="0" lang="zh-CN" altLang="en-US" sz="32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additive="base">
                                        <p:cTn id="13" dur="500" fill="hold"/>
                                        <p:tgtEl>
                                          <p:spTgt spid="89094"/>
                                        </p:tgtEl>
                                        <p:attrNameLst>
                                          <p:attrName>ppt_x</p:attrName>
                                        </p:attrNameLst>
                                      </p:cBhvr>
                                      <p:tavLst>
                                        <p:tav tm="0">
                                          <p:val>
                                            <p:strVal val="#ppt_x"/>
                                          </p:val>
                                        </p:tav>
                                        <p:tav tm="100000">
                                          <p:val>
                                            <p:strVal val="#ppt_x"/>
                                          </p:val>
                                        </p:tav>
                                      </p:tavLst>
                                    </p:anim>
                                    <p:anim calcmode="lin" valueType="num">
                                      <p:cBhvr additive="base">
                                        <p:cTn id="14"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ldLvl="0"/>
      <p:bldP spid="89094" grpId="0" bldLvl="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8306"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graphicFrame>
        <p:nvGraphicFramePr>
          <p:cNvPr id="90115" name="Group 3"/>
          <p:cNvGraphicFramePr>
            <a:graphicFrameLocks noGrp="1"/>
          </p:cNvGraphicFramePr>
          <p:nvPr/>
        </p:nvGraphicFramePr>
        <p:xfrm>
          <a:off x="1423988" y="2286000"/>
          <a:ext cx="7129463" cy="4302125"/>
        </p:xfrm>
        <a:graphic>
          <a:graphicData uri="http://schemas.openxmlformats.org/drawingml/2006/table">
            <a:tbl>
              <a:tblPr/>
              <a:tblGrid>
                <a:gridCol w="757237"/>
                <a:gridCol w="1820863"/>
                <a:gridCol w="1231900"/>
                <a:gridCol w="3319462"/>
              </a:tblGrid>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rPr>
                        <a:t>序号</a:t>
                      </a:r>
                      <a:endPar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rPr>
                        <a:t>工作内容或事件</a:t>
                      </a:r>
                      <a:endPar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rPr>
                        <a:t>所花时间（小时）</a:t>
                      </a:r>
                      <a:endPar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rPr>
                        <a:t>分析</a:t>
                      </a:r>
                      <a:endParaRPr kumimoji="0" lang="zh-CN" altLang="en-US" sz="1800" b="1" i="0" u="none" strike="noStrike" cap="none" normalizeH="0" baseline="0" smtClean="0">
                        <a:ln>
                          <a:noFill/>
                        </a:ln>
                        <a:effectLst/>
                        <a:latin typeface="Calibri" panose="020F0502020204030204" pitchFamily="3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20000"/>
                      </a:srgbClr>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smtClean="0">
                        <a:ln>
                          <a:noFill/>
                        </a:ln>
                        <a:effectLst/>
                        <a:latin typeface="Calibri" panose="020F0502020204030204" pitchFamily="34" charset="0"/>
                        <a:ea typeface="宋体" panose="02010600030101010101" pitchFamily="2" charset="-122"/>
                      </a:endParaRPr>
                    </a:p>
                  </a:txBody>
                  <a:tcP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bl>
          </a:graphicData>
        </a:graphic>
      </p:graphicFrame>
      <p:sp>
        <p:nvSpPr>
          <p:cNvPr id="90263" name="AutoShape 151"/>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8370" name="Rectangle 152"/>
          <p:cNvSpPr/>
          <p:nvPr/>
        </p:nvSpPr>
        <p:spPr>
          <a:xfrm>
            <a:off x="1425575" y="1268413"/>
            <a:ext cx="5543550" cy="1143000"/>
          </a:xfrm>
          <a:prstGeom prst="rect">
            <a:avLst/>
          </a:prstGeom>
          <a:noFill/>
          <a:ln w="9525">
            <a:noFill/>
          </a:ln>
        </p:spPr>
        <p:txBody>
          <a:bodyPr anchor="ctr" anchorCtr="0"/>
          <a:p>
            <a:r>
              <a:rPr lang="zh-CN" altLang="en-US" sz="2800" dirty="0">
                <a:solidFill>
                  <a:schemeClr val="tx2"/>
                </a:solidFill>
                <a:latin typeface="Arial Black" panose="020B0A04020102020204" pitchFamily="34" charset="0"/>
              </a:rPr>
              <a:t>时间管理工具</a:t>
            </a:r>
            <a:r>
              <a:rPr lang="zh-CN" altLang="en-US" dirty="0">
                <a:solidFill>
                  <a:schemeClr val="tx2"/>
                </a:solidFill>
                <a:latin typeface="Arial Black" panose="020B0A04020102020204" pitchFamily="34" charset="0"/>
              </a:rPr>
              <a:t>－记录分析表</a:t>
            </a:r>
            <a:endParaRPr lang="zh-CN" altLang="en-US" dirty="0">
              <a:solidFill>
                <a:schemeClr val="tx2"/>
              </a:solidFill>
              <a:latin typeface="Arial Black" panose="020B0A040201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1138" name="Rectangle 2"/>
          <p:cNvSpPr/>
          <p:nvPr/>
        </p:nvSpPr>
        <p:spPr>
          <a:xfrm>
            <a:off x="920750" y="2800350"/>
            <a:ext cx="8281988" cy="3365500"/>
          </a:xfrm>
          <a:prstGeom prst="rect">
            <a:avLst/>
          </a:prstGeom>
          <a:noFill/>
          <a:ln w="9525">
            <a:noFill/>
          </a:ln>
        </p:spPr>
        <p:txBody>
          <a:bodyPr/>
          <a:p>
            <a:pPr marL="342900" indent="-342900" algn="l">
              <a:lnSpc>
                <a:spcPct val="90000"/>
              </a:lnSpc>
              <a:spcBef>
                <a:spcPct val="20000"/>
              </a:spcBef>
            </a:pPr>
            <a:r>
              <a:rPr lang="zh-CN" altLang="en-US" sz="2000" b="1" dirty="0">
                <a:latin typeface="黑体" panose="02010609060101010101" pitchFamily="49" charset="-122"/>
              </a:rPr>
              <a:t>      在时间管理的过程中，还需应付意外的不确定性事件，因为计划没有变化快，需为意外事件留时间。</a:t>
            </a:r>
            <a:r>
              <a:rPr lang="en-US" altLang="zh-CN" sz="2800" b="1" i="1" dirty="0">
                <a:solidFill>
                  <a:srgbClr val="FF0000"/>
                </a:solidFill>
                <a:latin typeface="黑体" panose="02010609060101010101" pitchFamily="49" charset="-122"/>
              </a:rPr>
              <a:t>80</a:t>
            </a:r>
            <a:r>
              <a:rPr lang="zh-CN" altLang="en-US" sz="2800" b="1" i="1" dirty="0">
                <a:solidFill>
                  <a:srgbClr val="FF0000"/>
                </a:solidFill>
                <a:latin typeface="黑体" panose="02010609060101010101" pitchFamily="49" charset="-122"/>
              </a:rPr>
              <a:t>％时间不可控！！！</a:t>
            </a:r>
            <a:endParaRPr lang="zh-CN" altLang="en-US" sz="2800" b="1" i="1" dirty="0">
              <a:solidFill>
                <a:srgbClr val="FF0000"/>
              </a:solidFill>
              <a:latin typeface="黑体" panose="02010609060101010101" pitchFamily="49" charset="-122"/>
            </a:endParaRPr>
          </a:p>
          <a:p>
            <a:pPr marL="342900" indent="-342900" algn="l">
              <a:lnSpc>
                <a:spcPct val="90000"/>
              </a:lnSpc>
              <a:spcBef>
                <a:spcPct val="20000"/>
              </a:spcBef>
            </a:pPr>
            <a:r>
              <a:rPr lang="zh-CN" altLang="en-US" sz="2000" b="1" dirty="0">
                <a:latin typeface="黑体" panose="02010609060101010101" pitchFamily="49" charset="-122"/>
              </a:rPr>
              <a:t>      有三个预防此类事件发生的方法：</a:t>
            </a:r>
            <a:endParaRPr lang="zh-CN" altLang="en-US" sz="2000" b="1" dirty="0">
              <a:latin typeface="黑体" panose="02010609060101010101" pitchFamily="49" charset="-122"/>
            </a:endParaRPr>
          </a:p>
          <a:p>
            <a:pPr marL="342900" indent="-342900" algn="l">
              <a:lnSpc>
                <a:spcPct val="90000"/>
              </a:lnSpc>
              <a:spcBef>
                <a:spcPct val="20000"/>
              </a:spcBef>
            </a:pPr>
            <a:r>
              <a:rPr lang="zh-CN" altLang="en-US" sz="2000" b="1" dirty="0">
                <a:latin typeface="黑体" panose="02010609060101010101" pitchFamily="49" charset="-122"/>
              </a:rPr>
              <a:t>      第一是为每件计划都留有多余的预备时间。</a:t>
            </a:r>
            <a:endParaRPr lang="zh-CN" altLang="en-US" sz="2000" b="1" dirty="0">
              <a:latin typeface="黑体" panose="02010609060101010101" pitchFamily="49" charset="-122"/>
            </a:endParaRPr>
          </a:p>
          <a:p>
            <a:pPr marL="342900" indent="-342900" algn="l">
              <a:lnSpc>
                <a:spcPct val="90000"/>
              </a:lnSpc>
              <a:spcBef>
                <a:spcPct val="20000"/>
              </a:spcBef>
            </a:pPr>
            <a:r>
              <a:rPr lang="zh-CN" altLang="en-US" sz="2000" b="1" dirty="0">
                <a:latin typeface="黑体" panose="02010609060101010101" pitchFamily="49" charset="-122"/>
              </a:rPr>
              <a:t>      第二是努力使自己在不留余地，又饱受干扰的情况下，完成预计的工作。这并非不可能，事实上，工作快的人通常比慢吞吞的人做事精确些。</a:t>
            </a:r>
            <a:endParaRPr lang="zh-CN" altLang="en-US" sz="2000" b="1" dirty="0">
              <a:latin typeface="黑体" panose="02010609060101010101" pitchFamily="49" charset="-122"/>
            </a:endParaRPr>
          </a:p>
          <a:p>
            <a:pPr marL="342900" indent="-342900" algn="l">
              <a:lnSpc>
                <a:spcPct val="90000"/>
              </a:lnSpc>
              <a:spcBef>
                <a:spcPct val="20000"/>
              </a:spcBef>
            </a:pPr>
            <a:r>
              <a:rPr lang="zh-CN" altLang="en-US" sz="2000" b="1" dirty="0">
                <a:latin typeface="黑体" panose="02010609060101010101" pitchFamily="49" charset="-122"/>
              </a:rPr>
              <a:t>      第三是另准备一套应变计划。迫使自己在规定时间内完成工作，对你自己能力有了信心，你已仔细分析过将做的事了，然后把它们分解成若干意境单元，这是正确迅速完成它们的必要步骤。 </a:t>
            </a:r>
            <a:endParaRPr lang="zh-CN" altLang="en-US" sz="2000" b="1" dirty="0">
              <a:latin typeface="黑体" panose="02010609060101010101" pitchFamily="49" charset="-122"/>
            </a:endParaRPr>
          </a:p>
        </p:txBody>
      </p:sp>
      <p:sp>
        <p:nvSpPr>
          <p:cNvPr id="99331" name="Rectangle 3"/>
          <p:cNvSpPr/>
          <p:nvPr/>
        </p:nvSpPr>
        <p:spPr>
          <a:xfrm>
            <a:off x="128588" y="1565275"/>
            <a:ext cx="8050212" cy="1143000"/>
          </a:xfrm>
          <a:prstGeom prst="rect">
            <a:avLst/>
          </a:prstGeom>
          <a:noFill/>
          <a:ln w="9525">
            <a:noFill/>
          </a:ln>
        </p:spPr>
        <p:txBody>
          <a:bodyPr anchor="ctr" anchorCtr="0"/>
          <a:p>
            <a:r>
              <a:rPr lang="zh-CN" altLang="en-US" sz="2800" dirty="0">
                <a:solidFill>
                  <a:schemeClr val="tx2"/>
                </a:solidFill>
                <a:latin typeface="Arial Black" panose="020B0A04020102020204" pitchFamily="34" charset="0"/>
              </a:rPr>
              <a:t>时间管理工具</a:t>
            </a:r>
            <a:r>
              <a:rPr lang="zh-CN" altLang="en-US" dirty="0">
                <a:solidFill>
                  <a:schemeClr val="tx2"/>
                </a:solidFill>
                <a:latin typeface="Arial Black" panose="020B0A04020102020204" pitchFamily="34" charset="0"/>
              </a:rPr>
              <a:t>－考虑不确定性</a:t>
            </a:r>
            <a:endParaRPr lang="zh-CN" altLang="en-US" dirty="0">
              <a:solidFill>
                <a:schemeClr val="tx2"/>
              </a:solidFill>
              <a:latin typeface="Arial Black" panose="020B0A04020102020204" pitchFamily="34" charset="0"/>
            </a:endParaRPr>
          </a:p>
        </p:txBody>
      </p:sp>
      <p:sp>
        <p:nvSpPr>
          <p:cNvPr id="99332"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91141"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charRg st="0" end="62"/>
                                            </p:txEl>
                                          </p:spTgt>
                                        </p:tgtEl>
                                        <p:attrNameLst>
                                          <p:attrName>style.visibility</p:attrName>
                                        </p:attrNameLst>
                                      </p:cBhvr>
                                      <p:to>
                                        <p:strVal val="visible"/>
                                      </p:to>
                                    </p:set>
                                    <p:anim calcmode="lin" valueType="num">
                                      <p:cBhvr additive="base">
                                        <p:cTn id="7" dur="500" fill="hold"/>
                                        <p:tgtEl>
                                          <p:spTgt spid="91138">
                                            <p:txEl>
                                              <p:charRg st="0" end="6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charRg st="0" end="6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8">
                                            <p:txEl>
                                              <p:charRg st="62" end="84"/>
                                            </p:txEl>
                                          </p:spTgt>
                                        </p:tgtEl>
                                        <p:attrNameLst>
                                          <p:attrName>style.visibility</p:attrName>
                                        </p:attrNameLst>
                                      </p:cBhvr>
                                      <p:to>
                                        <p:strVal val="visible"/>
                                      </p:to>
                                    </p:set>
                                    <p:anim calcmode="lin" valueType="num">
                                      <p:cBhvr additive="base">
                                        <p:cTn id="13" dur="500" fill="hold"/>
                                        <p:tgtEl>
                                          <p:spTgt spid="91138">
                                            <p:txEl>
                                              <p:charRg st="62" end="8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8">
                                            <p:txEl>
                                              <p:charRg st="62" end="8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xEl>
                                              <p:charRg st="84" end="110"/>
                                            </p:txEl>
                                          </p:spTgt>
                                        </p:tgtEl>
                                        <p:attrNameLst>
                                          <p:attrName>style.visibility</p:attrName>
                                        </p:attrNameLst>
                                      </p:cBhvr>
                                      <p:to>
                                        <p:strVal val="visible"/>
                                      </p:to>
                                    </p:set>
                                    <p:anim calcmode="lin" valueType="num">
                                      <p:cBhvr additive="base">
                                        <p:cTn id="19" dur="500" fill="hold"/>
                                        <p:tgtEl>
                                          <p:spTgt spid="91138">
                                            <p:txEl>
                                              <p:charRg st="84" end="1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8">
                                            <p:txEl>
                                              <p:charRg st="84" end="1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138">
                                            <p:txEl>
                                              <p:charRg st="110" end="179"/>
                                            </p:txEl>
                                          </p:spTgt>
                                        </p:tgtEl>
                                        <p:attrNameLst>
                                          <p:attrName>style.visibility</p:attrName>
                                        </p:attrNameLst>
                                      </p:cBhvr>
                                      <p:to>
                                        <p:strVal val="visible"/>
                                      </p:to>
                                    </p:set>
                                    <p:anim calcmode="lin" valueType="num">
                                      <p:cBhvr additive="base">
                                        <p:cTn id="25" dur="500" fill="hold"/>
                                        <p:tgtEl>
                                          <p:spTgt spid="91138">
                                            <p:txEl>
                                              <p:charRg st="110" end="17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8">
                                            <p:txEl>
                                              <p:charRg st="110" end="17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8">
                                            <p:txEl>
                                              <p:charRg st="179" end="270"/>
                                            </p:txEl>
                                          </p:spTgt>
                                        </p:tgtEl>
                                        <p:attrNameLst>
                                          <p:attrName>style.visibility</p:attrName>
                                        </p:attrNameLst>
                                      </p:cBhvr>
                                      <p:to>
                                        <p:strVal val="visible"/>
                                      </p:to>
                                    </p:set>
                                    <p:anim calcmode="lin" valueType="num">
                                      <p:cBhvr additive="base">
                                        <p:cTn id="31" dur="500" fill="hold"/>
                                        <p:tgtEl>
                                          <p:spTgt spid="91138">
                                            <p:txEl>
                                              <p:charRg st="179" end="27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8">
                                            <p:txEl>
                                              <p:charRg st="179" end="27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354" name="_s1028"/>
          <p:cNvSpPr>
            <a:spLocks noTextEdit="1"/>
          </p:cNvSpPr>
          <p:nvPr/>
        </p:nvSpPr>
        <p:spPr>
          <a:xfrm>
            <a:off x="7040563"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0355" name="Rectangle 3"/>
          <p:cNvSpPr/>
          <p:nvPr>
            <p:ph idx="1"/>
          </p:nvPr>
        </p:nvSpPr>
        <p:spPr>
          <a:xfrm>
            <a:off x="776288" y="1412875"/>
            <a:ext cx="8742362" cy="504825"/>
          </a:xfrm>
          <a:noFill/>
          <a:ln>
            <a:noFill/>
          </a:ln>
        </p:spPr>
        <p:txBody>
          <a:bodyPr/>
          <a:p>
            <a:pPr eaLnBrk="1" hangingPunct="1"/>
            <a:endParaRPr lang="zh-CN" altLang="en-US" dirty="0"/>
          </a:p>
        </p:txBody>
      </p:sp>
      <p:sp>
        <p:nvSpPr>
          <p:cNvPr id="100356" name="Rectangle 4"/>
          <p:cNvSpPr/>
          <p:nvPr/>
        </p:nvSpPr>
        <p:spPr>
          <a:xfrm>
            <a:off x="7308850" y="1657350"/>
            <a:ext cx="1604963" cy="474663"/>
          </a:xfrm>
          <a:prstGeom prst="rect">
            <a:avLst/>
          </a:prstGeom>
          <a:noFill/>
          <a:ln w="9525">
            <a:noFill/>
          </a:ln>
        </p:spPr>
        <p:txBody>
          <a:bodyPr wrap="none">
            <a:spAutoFit/>
          </a:bodyPr>
          <a:p>
            <a:pPr>
              <a:lnSpc>
                <a:spcPct val="90000"/>
              </a:lnSpc>
              <a:spcBef>
                <a:spcPct val="20000"/>
              </a:spcBef>
            </a:pPr>
            <a:r>
              <a:rPr lang="zh-CN" altLang="en-US" sz="2800" dirty="0">
                <a:latin typeface="Arial" panose="020B0604020202020204" pitchFamily="34" charset="0"/>
              </a:rPr>
              <a:t>培训管理</a:t>
            </a:r>
            <a:endParaRPr lang="zh-CN" altLang="en-US" sz="2800" dirty="0">
              <a:latin typeface="Arial" panose="020B0604020202020204" pitchFamily="34" charset="0"/>
            </a:endParaRPr>
          </a:p>
        </p:txBody>
      </p:sp>
      <p:sp>
        <p:nvSpPr>
          <p:cNvPr id="100357" name="Rectangle 5"/>
          <p:cNvSpPr/>
          <p:nvPr/>
        </p:nvSpPr>
        <p:spPr>
          <a:xfrm>
            <a:off x="776288" y="1773238"/>
            <a:ext cx="8785225" cy="1295400"/>
          </a:xfrm>
          <a:prstGeom prst="rect">
            <a:avLst/>
          </a:prstGeom>
          <a:noFill/>
          <a:ln w="9525">
            <a:noFill/>
          </a:ln>
        </p:spPr>
        <p:txBody>
          <a:bodyPr/>
          <a:p>
            <a:pPr marL="342900" indent="-342900" algn="l">
              <a:lnSpc>
                <a:spcPct val="90000"/>
              </a:lnSpc>
              <a:spcBef>
                <a:spcPct val="20000"/>
              </a:spcBef>
            </a:pPr>
            <a:r>
              <a:rPr lang="zh-CN" altLang="en-US" sz="2000" dirty="0">
                <a:latin typeface="黑体" panose="02010609060101010101" pitchFamily="49" charset="-122"/>
              </a:rPr>
              <a:t>二、确立培训目标</a:t>
            </a:r>
            <a:endParaRPr lang="zh-CN" altLang="en-US" sz="20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要与人力部门及公司的目标相吻合；</a:t>
            </a:r>
            <a:endParaRPr lang="zh-CN" altLang="en-US" sz="18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一次培训的目标不要太多；</a:t>
            </a:r>
            <a:endParaRPr lang="zh-CN" altLang="en-US" sz="18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目标应订得具体，可操作性强。</a:t>
            </a:r>
            <a:endParaRPr lang="zh-CN" altLang="en-US" sz="1800" dirty="0">
              <a:latin typeface="黑体" panose="02010609060101010101" pitchFamily="49" charset="-122"/>
            </a:endParaRPr>
          </a:p>
          <a:p>
            <a:pPr marL="342900" indent="-342900" algn="l">
              <a:lnSpc>
                <a:spcPct val="90000"/>
              </a:lnSpc>
              <a:spcBef>
                <a:spcPct val="20000"/>
              </a:spcBef>
            </a:pPr>
            <a:endParaRPr lang="zh-CN" altLang="en-US" sz="2000" dirty="0">
              <a:latin typeface="黑体" panose="02010609060101010101" pitchFamily="49" charset="-122"/>
            </a:endParaRPr>
          </a:p>
        </p:txBody>
      </p:sp>
      <p:sp>
        <p:nvSpPr>
          <p:cNvPr id="100358" name="Rectangle 6"/>
          <p:cNvSpPr/>
          <p:nvPr/>
        </p:nvSpPr>
        <p:spPr>
          <a:xfrm>
            <a:off x="776288" y="5994400"/>
            <a:ext cx="8742362" cy="863600"/>
          </a:xfrm>
          <a:prstGeom prst="rect">
            <a:avLst/>
          </a:prstGeom>
          <a:noFill/>
          <a:ln w="9525">
            <a:noFill/>
          </a:ln>
        </p:spPr>
        <p:txBody>
          <a:bodyPr/>
          <a:p>
            <a:pPr marL="342900" indent="-342900" algn="l">
              <a:lnSpc>
                <a:spcPct val="90000"/>
              </a:lnSpc>
              <a:spcBef>
                <a:spcPct val="20000"/>
              </a:spcBef>
            </a:pPr>
            <a:r>
              <a:rPr lang="zh-CN" altLang="en-US" sz="2000" dirty="0">
                <a:solidFill>
                  <a:srgbClr val="FF0000"/>
                </a:solidFill>
                <a:latin typeface="黑体" panose="02010609060101010101" pitchFamily="49" charset="-122"/>
              </a:rPr>
              <a:t>案例：做一个年度车间培训计划？（</a:t>
            </a:r>
            <a:r>
              <a:rPr lang="en-US" altLang="zh-CN" sz="2000" dirty="0">
                <a:solidFill>
                  <a:srgbClr val="FF0000"/>
                </a:solidFill>
                <a:latin typeface="黑体" panose="02010609060101010101" pitchFamily="49" charset="-122"/>
              </a:rPr>
              <a:t>5W2H</a:t>
            </a:r>
            <a:r>
              <a:rPr lang="zh-CN" altLang="en-US" sz="2000" dirty="0">
                <a:solidFill>
                  <a:srgbClr val="FF0000"/>
                </a:solidFill>
                <a:latin typeface="黑体" panose="02010609060101010101" pitchFamily="49" charset="-122"/>
              </a:rPr>
              <a:t>）</a:t>
            </a:r>
            <a:endParaRPr lang="zh-CN" altLang="en-US" sz="2000" dirty="0">
              <a:latin typeface="黑体" panose="02010609060101010101" pitchFamily="49" charset="-122"/>
            </a:endParaRPr>
          </a:p>
        </p:txBody>
      </p:sp>
      <p:sp>
        <p:nvSpPr>
          <p:cNvPr id="100359" name="Rectangle 7"/>
          <p:cNvSpPr/>
          <p:nvPr/>
        </p:nvSpPr>
        <p:spPr>
          <a:xfrm>
            <a:off x="819150" y="2709863"/>
            <a:ext cx="8742363" cy="2087562"/>
          </a:xfrm>
          <a:prstGeom prst="rect">
            <a:avLst/>
          </a:prstGeom>
          <a:noFill/>
          <a:ln w="9525">
            <a:noFill/>
          </a:ln>
        </p:spPr>
        <p:txBody>
          <a:bodyPr/>
          <a:p>
            <a:pPr marL="342900" indent="-342900" algn="l">
              <a:lnSpc>
                <a:spcPct val="90000"/>
              </a:lnSpc>
              <a:spcBef>
                <a:spcPct val="20000"/>
              </a:spcBef>
            </a:pPr>
            <a:endParaRPr lang="zh-CN" altLang="en-US" sz="2000" dirty="0">
              <a:latin typeface="黑体" panose="02010609060101010101" pitchFamily="49" charset="-122"/>
            </a:endParaRPr>
          </a:p>
          <a:p>
            <a:pPr marL="342900" indent="-342900" algn="l">
              <a:lnSpc>
                <a:spcPct val="90000"/>
              </a:lnSpc>
              <a:spcBef>
                <a:spcPct val="20000"/>
              </a:spcBef>
            </a:pPr>
            <a:r>
              <a:rPr lang="zh-CN" altLang="en-US" sz="2000" dirty="0">
                <a:latin typeface="黑体" panose="02010609060101010101" pitchFamily="49" charset="-122"/>
              </a:rPr>
              <a:t>三、培训实施</a:t>
            </a:r>
            <a:endParaRPr lang="zh-CN" altLang="en-US" sz="20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设计培训计划和实施培训</a:t>
            </a:r>
            <a:endParaRPr lang="zh-CN" altLang="en-US" sz="18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培训具体的方法，这里要包括：时间、地点、培训教材、培训老师（外请、内部培训专员、班组长、技工等）、培训的方法（例如：讲授、个案讨论、角色扮演等）；</a:t>
            </a:r>
            <a:endParaRPr lang="zh-CN" altLang="en-US" sz="1800" dirty="0">
              <a:latin typeface="黑体" panose="02010609060101010101" pitchFamily="49" charset="-122"/>
            </a:endParaRPr>
          </a:p>
          <a:p>
            <a:pPr marL="742950" lvl="1" indent="-285750" algn="l" eaLnBrk="1" hangingPunct="1">
              <a:lnSpc>
                <a:spcPct val="90000"/>
              </a:lnSpc>
              <a:spcBef>
                <a:spcPct val="20000"/>
              </a:spcBef>
              <a:buFont typeface="Wingdings" panose="05000000000000000000" pitchFamily="2" charset="2"/>
              <a:buChar char="Ø"/>
            </a:pPr>
            <a:r>
              <a:rPr lang="zh-CN" altLang="en-US" sz="1800" dirty="0">
                <a:latin typeface="黑体" panose="02010609060101010101" pitchFamily="49" charset="-122"/>
              </a:rPr>
              <a:t>预算，要根据培训的种类，内容等各方面因素进行预算。</a:t>
            </a:r>
            <a:endParaRPr lang="zh-CN" altLang="en-US" sz="1800" dirty="0">
              <a:latin typeface="黑体" panose="02010609060101010101" pitchFamily="49" charset="-122"/>
            </a:endParaRPr>
          </a:p>
        </p:txBody>
      </p:sp>
      <p:sp>
        <p:nvSpPr>
          <p:cNvPr id="100360" name="Rectangle 8"/>
          <p:cNvSpPr/>
          <p:nvPr/>
        </p:nvSpPr>
        <p:spPr>
          <a:xfrm>
            <a:off x="849313" y="4868863"/>
            <a:ext cx="8742362" cy="1584325"/>
          </a:xfrm>
          <a:prstGeom prst="rect">
            <a:avLst/>
          </a:prstGeom>
          <a:noFill/>
          <a:ln w="9525">
            <a:noFill/>
          </a:ln>
        </p:spPr>
        <p:txBody>
          <a:bodyPr/>
          <a:p>
            <a:pPr marL="342900" indent="-342900" algn="l">
              <a:lnSpc>
                <a:spcPct val="90000"/>
              </a:lnSpc>
              <a:spcBef>
                <a:spcPct val="20000"/>
              </a:spcBef>
            </a:pPr>
            <a:r>
              <a:rPr lang="zh-CN" altLang="en-US" sz="2000" dirty="0">
                <a:latin typeface="黑体" panose="02010609060101010101" pitchFamily="49" charset="-122"/>
              </a:rPr>
              <a:t>四、评价培训</a:t>
            </a:r>
            <a:endParaRPr lang="zh-CN" altLang="en-US" sz="2000" dirty="0">
              <a:latin typeface="黑体" panose="02010609060101010101" pitchFamily="49" charset="-122"/>
            </a:endParaRPr>
          </a:p>
          <a:p>
            <a:pPr marL="742950" lvl="1" indent="-285750" algn="l" eaLnBrk="1" hangingPunct="1">
              <a:lnSpc>
                <a:spcPct val="90000"/>
              </a:lnSpc>
              <a:spcBef>
                <a:spcPct val="20000"/>
              </a:spcBef>
            </a:pPr>
            <a:r>
              <a:rPr lang="zh-CN" altLang="en-US" sz="1800" dirty="0">
                <a:latin typeface="黑体" panose="02010609060101010101" pitchFamily="49" charset="-122"/>
              </a:rPr>
              <a:t>五个步骤：</a:t>
            </a:r>
            <a:endParaRPr lang="zh-CN" altLang="en-US" sz="1800" dirty="0">
              <a:latin typeface="黑体" panose="02010609060101010101" pitchFamily="49" charset="-122"/>
            </a:endParaRPr>
          </a:p>
          <a:p>
            <a:pPr marL="742950" lvl="1" indent="-285750" algn="l" eaLnBrk="1" hangingPunct="1">
              <a:lnSpc>
                <a:spcPct val="90000"/>
              </a:lnSpc>
              <a:spcBef>
                <a:spcPct val="20000"/>
              </a:spcBef>
            </a:pPr>
            <a:r>
              <a:rPr lang="zh-CN" altLang="en-US" sz="1800" dirty="0">
                <a:latin typeface="黑体" panose="02010609060101010101" pitchFamily="49" charset="-122"/>
              </a:rPr>
              <a:t>确定标准、受训者测试、培训控制、针对标准评价培训结果和评价结果的转移。</a:t>
            </a:r>
            <a:endParaRPr lang="zh-CN" altLang="en-US" sz="1800" dirty="0">
              <a:latin typeface="黑体" panose="02010609060101010101" pitchFamily="49" charset="-122"/>
            </a:endParaRPr>
          </a:p>
          <a:p>
            <a:pPr marL="342900" indent="-342900" algn="l">
              <a:lnSpc>
                <a:spcPct val="90000"/>
              </a:lnSpc>
              <a:spcBef>
                <a:spcPct val="20000"/>
              </a:spcBef>
            </a:pPr>
            <a:endParaRPr lang="zh-CN" altLang="en-US" sz="2000" dirty="0">
              <a:latin typeface="黑体" panose="02010609060101010101" pitchFamily="49" charset="-122"/>
            </a:endParaRPr>
          </a:p>
        </p:txBody>
      </p:sp>
      <p:sp>
        <p:nvSpPr>
          <p:cNvPr id="92169" name="AutoShape 9"/>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1378" name="_s1028"/>
          <p:cNvSpPr>
            <a:spLocks noTextEdit="1"/>
          </p:cNvSpPr>
          <p:nvPr/>
        </p:nvSpPr>
        <p:spPr>
          <a:xfrm>
            <a:off x="7285038" y="981075"/>
            <a:ext cx="2060575" cy="1800225"/>
          </a:xfrm>
          <a:prstGeom prst="ellipse">
            <a:avLst/>
          </a:prstGeom>
          <a:solidFill>
            <a:srgbClr val="F9F67F">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1379" name="Rectangle 3"/>
          <p:cNvSpPr/>
          <p:nvPr/>
        </p:nvSpPr>
        <p:spPr>
          <a:xfrm>
            <a:off x="7473950" y="1628775"/>
            <a:ext cx="1606550" cy="474663"/>
          </a:xfrm>
          <a:prstGeom prst="rect">
            <a:avLst/>
          </a:prstGeom>
          <a:noFill/>
          <a:ln w="9525">
            <a:noFill/>
          </a:ln>
        </p:spPr>
        <p:txBody>
          <a:bodyPr wrap="none">
            <a:spAutoFit/>
          </a:bodyPr>
          <a:p>
            <a:pPr>
              <a:lnSpc>
                <a:spcPct val="90000"/>
              </a:lnSpc>
              <a:spcBef>
                <a:spcPct val="20000"/>
              </a:spcBef>
            </a:pPr>
            <a:r>
              <a:rPr lang="zh-CN" altLang="en-US" sz="2800" dirty="0">
                <a:latin typeface="Arial" panose="020B0604020202020204" pitchFamily="34" charset="0"/>
              </a:rPr>
              <a:t>培训管理</a:t>
            </a:r>
            <a:endParaRPr lang="zh-CN" altLang="en-US" sz="2800" dirty="0">
              <a:latin typeface="Arial" panose="020B0604020202020204" pitchFamily="34" charset="0"/>
            </a:endParaRPr>
          </a:p>
        </p:txBody>
      </p:sp>
      <p:sp>
        <p:nvSpPr>
          <p:cNvPr id="101380" name="Rectangle 4"/>
          <p:cNvSpPr/>
          <p:nvPr>
            <p:ph type="title"/>
          </p:nvPr>
        </p:nvSpPr>
        <p:spPr>
          <a:xfrm>
            <a:off x="415925" y="1268413"/>
            <a:ext cx="8915400" cy="998537"/>
          </a:xfrm>
          <a:noFill/>
          <a:ln>
            <a:noFill/>
          </a:ln>
        </p:spPr>
        <p:txBody>
          <a:bodyPr/>
          <a:p>
            <a:pPr algn="l" eaLnBrk="1" hangingPunct="1"/>
            <a:r>
              <a:rPr lang="zh-CN" altLang="en-US" sz="3600" dirty="0"/>
              <a:t>工作计划模版</a:t>
            </a:r>
            <a:endParaRPr lang="zh-CN" altLang="en-US" sz="3600" dirty="0"/>
          </a:p>
        </p:txBody>
      </p:sp>
      <p:sp>
        <p:nvSpPr>
          <p:cNvPr id="101381" name="Rectangle 5"/>
          <p:cNvSpPr/>
          <p:nvPr>
            <p:ph idx="1"/>
          </p:nvPr>
        </p:nvSpPr>
        <p:spPr>
          <a:xfrm>
            <a:off x="430213" y="2062163"/>
            <a:ext cx="8915400" cy="4319587"/>
          </a:xfrm>
          <a:noFill/>
          <a:ln>
            <a:noFill/>
          </a:ln>
        </p:spPr>
        <p:txBody>
          <a:bodyPr/>
          <a:p>
            <a:pPr eaLnBrk="1" hangingPunct="1">
              <a:lnSpc>
                <a:spcPct val="120000"/>
              </a:lnSpc>
              <a:buNone/>
            </a:pPr>
            <a:r>
              <a:rPr lang="en-US" altLang="zh-CN" sz="1800" b="0" dirty="0">
                <a:latin typeface="黑体" panose="02010609060101010101" pitchFamily="49" charset="-122"/>
              </a:rPr>
              <a:t>1</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上期的工作简单总结</a:t>
            </a:r>
            <a:r>
              <a:rPr lang="zh-CN" altLang="en-US" sz="1800" b="0" dirty="0">
                <a:latin typeface="黑体" panose="02010609060101010101" pitchFamily="49" charset="-122"/>
              </a:rPr>
              <a:t>（最好用图表，有对比，有</a:t>
            </a:r>
            <a:r>
              <a:rPr lang="en-US" altLang="zh-CN" sz="1800" b="0" dirty="0">
                <a:latin typeface="黑体" panose="02010609060101010101" pitchFamily="49" charset="-122"/>
              </a:rPr>
              <a:t>SWOT</a:t>
            </a:r>
            <a:r>
              <a:rPr lang="zh-CN" altLang="en-US" sz="1800" b="0" dirty="0">
                <a:latin typeface="黑体" panose="02010609060101010101" pitchFamily="49" charset="-122"/>
              </a:rPr>
              <a:t>分析）</a:t>
            </a:r>
            <a:r>
              <a:rPr lang="zh-CN" altLang="en-US" sz="1800" b="0" dirty="0">
                <a:solidFill>
                  <a:srgbClr val="000099"/>
                </a:solidFill>
                <a:latin typeface="黑体" panose="02010609060101010101" pitchFamily="49" charset="-122"/>
              </a:rPr>
              <a:t>或现状分析</a:t>
            </a:r>
            <a:r>
              <a:rPr lang="zh-CN" altLang="en-US" sz="1800" b="0" dirty="0">
                <a:latin typeface="黑体" panose="02010609060101010101" pitchFamily="49" charset="-122"/>
              </a:rPr>
              <a:t>（资源增加：设备不足分析）</a:t>
            </a:r>
            <a:r>
              <a:rPr lang="zh-CN" altLang="en-US" sz="1800" b="0" dirty="0">
                <a:solidFill>
                  <a:srgbClr val="000099"/>
                </a:solidFill>
                <a:latin typeface="黑体" panose="02010609060101010101" pitchFamily="49" charset="-122"/>
              </a:rPr>
              <a:t>或需求分析</a:t>
            </a:r>
            <a:r>
              <a:rPr lang="zh-CN" altLang="en-US" sz="1800" b="0" dirty="0">
                <a:latin typeface="黑体" panose="02010609060101010101" pitchFamily="49" charset="-122"/>
              </a:rPr>
              <a:t>（培训需求分析）</a:t>
            </a:r>
            <a:endParaRPr lang="zh-CN" altLang="en-US" sz="1800" b="0" dirty="0">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2</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前提假设</a:t>
            </a:r>
            <a:r>
              <a:rPr lang="zh-CN" altLang="en-US" sz="1800" b="0" dirty="0">
                <a:latin typeface="黑体" panose="02010609060101010101" pitchFamily="49" charset="-122"/>
              </a:rPr>
              <a:t>（完成任务或目标的假设条件要明确：如市场情况、厂商情况、企业资源情况等）或</a:t>
            </a:r>
            <a:r>
              <a:rPr lang="zh-CN" altLang="en-US" sz="1800" b="0" dirty="0">
                <a:solidFill>
                  <a:srgbClr val="000099"/>
                </a:solidFill>
                <a:latin typeface="黑体" panose="02010609060101010101" pitchFamily="49" charset="-122"/>
              </a:rPr>
              <a:t>投入产出分析</a:t>
            </a:r>
            <a:r>
              <a:rPr lang="zh-CN" altLang="en-US" sz="1800" b="0" dirty="0">
                <a:latin typeface="黑体" panose="02010609060101010101" pitchFamily="49" charset="-122"/>
              </a:rPr>
              <a:t>（增加资源：人员、设备等）或</a:t>
            </a:r>
            <a:r>
              <a:rPr lang="zh-CN" altLang="en-US" sz="1800" b="0" dirty="0">
                <a:solidFill>
                  <a:srgbClr val="000099"/>
                </a:solidFill>
                <a:latin typeface="黑体" panose="02010609060101010101" pitchFamily="49" charset="-122"/>
              </a:rPr>
              <a:t>放弃情况下的损失分析</a:t>
            </a:r>
            <a:r>
              <a:rPr lang="zh-CN" altLang="en-US" sz="1800" b="0" dirty="0">
                <a:latin typeface="黑体" panose="02010609060101010101" pitchFamily="49" charset="-122"/>
              </a:rPr>
              <a:t>（如不增加设备、不做培训、不实行流程改革等）</a:t>
            </a:r>
            <a:endParaRPr lang="zh-CN" altLang="en-US" sz="1800" b="0" dirty="0">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3</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本阶段的目标或任务</a:t>
            </a:r>
            <a:r>
              <a:rPr lang="zh-CN" altLang="en-US" sz="1800" b="0" dirty="0">
                <a:latin typeface="黑体" panose="02010609060101010101" pitchFamily="49" charset="-122"/>
              </a:rPr>
              <a:t>（最好图表）</a:t>
            </a:r>
            <a:r>
              <a:rPr lang="zh-CN" altLang="en-US" sz="1800" b="0" dirty="0">
                <a:solidFill>
                  <a:srgbClr val="000099"/>
                </a:solidFill>
                <a:latin typeface="黑体" panose="02010609060101010101" pitchFamily="49" charset="-122"/>
              </a:rPr>
              <a:t>陈述及目标和任务确定的依据及计算方法等</a:t>
            </a:r>
            <a:endParaRPr lang="zh-CN" altLang="en-US" sz="1800" b="0" dirty="0">
              <a:solidFill>
                <a:srgbClr val="000099"/>
              </a:solidFill>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4</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完成目标或任务的具体措施</a:t>
            </a:r>
            <a:r>
              <a:rPr lang="zh-CN" altLang="en-US" sz="1800" b="0" dirty="0">
                <a:latin typeface="黑体" panose="02010609060101010101" pitchFamily="49" charset="-122"/>
              </a:rPr>
              <a:t>（最好表格，不能用表格的情况下，用序号按重要性或时间等进行排列）</a:t>
            </a:r>
            <a:r>
              <a:rPr lang="zh-CN" altLang="en-US" sz="1800" b="0" dirty="0">
                <a:solidFill>
                  <a:srgbClr val="000099"/>
                </a:solidFill>
                <a:latin typeface="黑体" panose="02010609060101010101" pitchFamily="49" charset="-122"/>
              </a:rPr>
              <a:t>及日程与进度或目标与任务细分等</a:t>
            </a:r>
            <a:endParaRPr lang="zh-CN" altLang="en-US" sz="1800" b="0" dirty="0">
              <a:solidFill>
                <a:srgbClr val="000099"/>
              </a:solidFill>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5</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实施计划的过程控制、检查、评估、改善等</a:t>
            </a:r>
            <a:endParaRPr lang="zh-CN" altLang="en-US" sz="1800" b="0" dirty="0">
              <a:solidFill>
                <a:srgbClr val="000099"/>
              </a:solidFill>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6</a:t>
            </a:r>
            <a:r>
              <a:rPr lang="zh-CN" altLang="en-US" sz="1800" b="0" dirty="0">
                <a:latin typeface="黑体" panose="02010609060101010101" pitchFamily="49" charset="-122"/>
              </a:rPr>
              <a:t>、</a:t>
            </a:r>
            <a:r>
              <a:rPr lang="zh-CN" altLang="en-US" sz="1800" b="0" dirty="0">
                <a:solidFill>
                  <a:srgbClr val="000099"/>
                </a:solidFill>
                <a:latin typeface="黑体" panose="02010609060101010101" pitchFamily="49" charset="-122"/>
              </a:rPr>
              <a:t>应急预案</a:t>
            </a:r>
            <a:r>
              <a:rPr lang="zh-CN" altLang="en-US" sz="1800" b="0" dirty="0">
                <a:latin typeface="黑体" panose="02010609060101010101" pitchFamily="49" charset="-122"/>
              </a:rPr>
              <a:t>（在假设前提变化的情况下的目标或任务的调整方案及具体措施）</a:t>
            </a:r>
            <a:endParaRPr lang="zh-CN" altLang="en-US" sz="1800" b="0" dirty="0">
              <a:latin typeface="黑体" panose="02010609060101010101" pitchFamily="49" charset="-122"/>
            </a:endParaRPr>
          </a:p>
          <a:p>
            <a:pPr eaLnBrk="1" hangingPunct="1">
              <a:lnSpc>
                <a:spcPct val="120000"/>
              </a:lnSpc>
              <a:buNone/>
            </a:pPr>
            <a:r>
              <a:rPr lang="en-US" altLang="zh-CN" sz="1800" b="0" dirty="0">
                <a:latin typeface="黑体" panose="02010609060101010101" pitchFamily="49" charset="-122"/>
              </a:rPr>
              <a:t>7</a:t>
            </a:r>
            <a:r>
              <a:rPr lang="zh-CN" altLang="en-US" sz="1800" b="0" dirty="0">
                <a:solidFill>
                  <a:srgbClr val="000099"/>
                </a:solidFill>
                <a:latin typeface="黑体" panose="02010609060101010101" pitchFamily="49" charset="-122"/>
              </a:rPr>
              <a:t>、补充说明</a:t>
            </a:r>
            <a:r>
              <a:rPr lang="zh-CN" altLang="en-US" sz="1800" b="0" dirty="0">
                <a:latin typeface="黑体" panose="02010609060101010101" pitchFamily="49" charset="-122"/>
              </a:rPr>
              <a:t>（如计划中的有关问题由谁解析等、指标的计算口径及方法等）</a:t>
            </a:r>
            <a:endParaRPr lang="zh-CN" altLang="en-US" sz="1800" b="0" dirty="0">
              <a:latin typeface="黑体" panose="02010609060101010101" pitchFamily="49" charset="-122"/>
            </a:endParaRPr>
          </a:p>
        </p:txBody>
      </p:sp>
      <p:sp>
        <p:nvSpPr>
          <p:cNvPr id="93190" name="AutoShape 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2402"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2403" name="Rectangle 3"/>
          <p:cNvSpPr/>
          <p:nvPr>
            <p:ph type="title"/>
          </p:nvPr>
        </p:nvSpPr>
        <p:spPr>
          <a:xfrm>
            <a:off x="6838950" y="1614488"/>
            <a:ext cx="2376488" cy="639762"/>
          </a:xfrm>
          <a:noFill/>
          <a:ln>
            <a:noFill/>
          </a:ln>
        </p:spPr>
        <p:txBody>
          <a:bodyPr/>
          <a:p>
            <a:pPr algn="r" eaLnBrk="1" hangingPunct="1"/>
            <a:r>
              <a:rPr lang="zh-CN" altLang="en-US" sz="2800" dirty="0"/>
              <a:t>信息管理？</a:t>
            </a:r>
            <a:endParaRPr lang="zh-CN" altLang="en-US" sz="2800" dirty="0"/>
          </a:p>
        </p:txBody>
      </p:sp>
      <p:sp>
        <p:nvSpPr>
          <p:cNvPr id="94212" name="Rectangle 4"/>
          <p:cNvSpPr/>
          <p:nvPr>
            <p:ph idx="1"/>
          </p:nvPr>
        </p:nvSpPr>
        <p:spPr>
          <a:xfrm>
            <a:off x="1930400" y="1916113"/>
            <a:ext cx="6729413" cy="4525962"/>
          </a:xfrm>
          <a:noFill/>
          <a:ln>
            <a:noFill/>
          </a:ln>
        </p:spPr>
        <p:txBody>
          <a:bodyPr/>
          <a:p>
            <a:pPr eaLnBrk="1" hangingPunct="1">
              <a:buNone/>
            </a:pPr>
            <a:r>
              <a:rPr lang="en-US" altLang="zh-CN" sz="2400" dirty="0">
                <a:solidFill>
                  <a:srgbClr val="FF3300"/>
                </a:solidFill>
              </a:rPr>
              <a:t>1</a:t>
            </a:r>
            <a:r>
              <a:rPr lang="zh-CN" altLang="en-US" sz="2400" dirty="0">
                <a:solidFill>
                  <a:srgbClr val="FF3300"/>
                </a:solidFill>
              </a:rPr>
              <a:t>、识别系统</a:t>
            </a:r>
            <a:endParaRPr lang="zh-CN" altLang="en-US" sz="2400" dirty="0">
              <a:solidFill>
                <a:srgbClr val="FF3300"/>
              </a:solidFill>
            </a:endParaRPr>
          </a:p>
          <a:p>
            <a:pPr eaLnBrk="1" hangingPunct="1">
              <a:buNone/>
            </a:pPr>
            <a:r>
              <a:rPr lang="en-US" altLang="zh-CN" sz="2400" dirty="0">
                <a:solidFill>
                  <a:srgbClr val="FF3300"/>
                </a:solidFill>
              </a:rPr>
              <a:t>2</a:t>
            </a:r>
            <a:r>
              <a:rPr lang="zh-CN" altLang="en-US" sz="2400" dirty="0">
                <a:solidFill>
                  <a:srgbClr val="FF3300"/>
                </a:solidFill>
              </a:rPr>
              <a:t>、文档管理</a:t>
            </a:r>
            <a:endParaRPr lang="zh-CN" altLang="en-US" sz="2400" dirty="0">
              <a:solidFill>
                <a:srgbClr val="FF3300"/>
              </a:solidFill>
            </a:endParaRPr>
          </a:p>
          <a:p>
            <a:pPr eaLnBrk="1" hangingPunct="1">
              <a:buNone/>
            </a:pPr>
            <a:r>
              <a:rPr lang="en-US" altLang="zh-CN" sz="2400" dirty="0">
                <a:solidFill>
                  <a:srgbClr val="FF3300"/>
                </a:solidFill>
              </a:rPr>
              <a:t>3</a:t>
            </a:r>
            <a:r>
              <a:rPr lang="zh-CN" altLang="en-US" sz="2400" dirty="0">
                <a:solidFill>
                  <a:srgbClr val="FF3300"/>
                </a:solidFill>
              </a:rPr>
              <a:t>、会议管理</a:t>
            </a:r>
            <a:endParaRPr lang="zh-CN" altLang="en-US" sz="2400" dirty="0">
              <a:solidFill>
                <a:srgbClr val="FF3300"/>
              </a:solidFill>
            </a:endParaRPr>
          </a:p>
          <a:p>
            <a:pPr eaLnBrk="1" hangingPunct="1">
              <a:buNone/>
            </a:pPr>
            <a:r>
              <a:rPr lang="en-US" altLang="zh-CN" sz="2400" dirty="0">
                <a:solidFill>
                  <a:srgbClr val="FF3300"/>
                </a:solidFill>
              </a:rPr>
              <a:t>4</a:t>
            </a:r>
            <a:r>
              <a:rPr lang="zh-CN" altLang="en-US" sz="2400" dirty="0">
                <a:solidFill>
                  <a:srgbClr val="FF3300"/>
                </a:solidFill>
              </a:rPr>
              <a:t>、技术资料管理</a:t>
            </a:r>
            <a:endParaRPr lang="zh-CN" altLang="en-US" sz="2400" dirty="0">
              <a:solidFill>
                <a:srgbClr val="FF3300"/>
              </a:solidFill>
            </a:endParaRPr>
          </a:p>
          <a:p>
            <a:pPr eaLnBrk="1" hangingPunct="1">
              <a:buNone/>
            </a:pPr>
            <a:r>
              <a:rPr lang="en-US" altLang="zh-CN" sz="2400" dirty="0">
                <a:solidFill>
                  <a:srgbClr val="FF3300"/>
                </a:solidFill>
              </a:rPr>
              <a:t>5</a:t>
            </a:r>
            <a:r>
              <a:rPr lang="zh-CN" altLang="en-US" sz="2400" dirty="0">
                <a:solidFill>
                  <a:srgbClr val="FF3300"/>
                </a:solidFill>
              </a:rPr>
              <a:t>、设施设备工具信息管理</a:t>
            </a:r>
            <a:endParaRPr lang="zh-CN" altLang="en-US" sz="2400" dirty="0">
              <a:solidFill>
                <a:srgbClr val="FF3300"/>
              </a:solidFill>
            </a:endParaRPr>
          </a:p>
          <a:p>
            <a:pPr eaLnBrk="1" hangingPunct="1">
              <a:buNone/>
            </a:pPr>
            <a:r>
              <a:rPr lang="en-US" altLang="zh-CN" sz="2400" dirty="0">
                <a:solidFill>
                  <a:srgbClr val="FF3300"/>
                </a:solidFill>
              </a:rPr>
              <a:t>6</a:t>
            </a:r>
            <a:r>
              <a:rPr lang="zh-CN" altLang="en-US" sz="2400" dirty="0">
                <a:solidFill>
                  <a:srgbClr val="FF3300"/>
                </a:solidFill>
              </a:rPr>
              <a:t>、技术信息反馈</a:t>
            </a:r>
            <a:endParaRPr lang="zh-CN" altLang="en-US" sz="2400" dirty="0">
              <a:solidFill>
                <a:srgbClr val="FF3300"/>
              </a:solidFill>
            </a:endParaRPr>
          </a:p>
          <a:p>
            <a:pPr eaLnBrk="1" hangingPunct="1">
              <a:buNone/>
            </a:pPr>
            <a:r>
              <a:rPr lang="en-US" altLang="zh-CN" sz="2400" dirty="0">
                <a:solidFill>
                  <a:srgbClr val="FF3300"/>
                </a:solidFill>
              </a:rPr>
              <a:t>7</a:t>
            </a:r>
            <a:r>
              <a:rPr lang="zh-CN" altLang="en-US" sz="2400" dirty="0">
                <a:solidFill>
                  <a:srgbClr val="FF3300"/>
                </a:solidFill>
              </a:rPr>
              <a:t>、看板管理</a:t>
            </a:r>
            <a:endParaRPr lang="zh-CN" altLang="en-US" sz="2400" dirty="0">
              <a:solidFill>
                <a:srgbClr val="FF3300"/>
              </a:solidFill>
            </a:endParaRPr>
          </a:p>
          <a:p>
            <a:pPr eaLnBrk="1" hangingPunct="1">
              <a:buNone/>
            </a:pPr>
            <a:r>
              <a:rPr lang="en-US" altLang="zh-CN" sz="2400" dirty="0">
                <a:solidFill>
                  <a:srgbClr val="FF3300"/>
                </a:solidFill>
              </a:rPr>
              <a:t>8</a:t>
            </a:r>
            <a:r>
              <a:rPr lang="zh-CN" altLang="en-US" sz="2400" dirty="0">
                <a:solidFill>
                  <a:srgbClr val="FF3300"/>
                </a:solidFill>
              </a:rPr>
              <a:t>、目视管理</a:t>
            </a:r>
            <a:endParaRPr lang="zh-CN" altLang="en-US" sz="2400" dirty="0">
              <a:solidFill>
                <a:srgbClr val="FF3300"/>
              </a:solidFill>
            </a:endParaRPr>
          </a:p>
          <a:p>
            <a:pPr eaLnBrk="1" hangingPunct="1">
              <a:buNone/>
            </a:pPr>
            <a:r>
              <a:rPr lang="en-US" altLang="zh-CN" sz="2400" dirty="0">
                <a:solidFill>
                  <a:srgbClr val="FF3300"/>
                </a:solidFill>
              </a:rPr>
              <a:t>9</a:t>
            </a:r>
            <a:r>
              <a:rPr lang="zh-CN" altLang="en-US" sz="2400" dirty="0">
                <a:solidFill>
                  <a:srgbClr val="FF3300"/>
                </a:solidFill>
              </a:rPr>
              <a:t>、颜色管理</a:t>
            </a:r>
            <a:endParaRPr lang="zh-CN" altLang="en-US" sz="2400" dirty="0">
              <a:solidFill>
                <a:srgbClr val="FF3300"/>
              </a:solidFill>
            </a:endParaRPr>
          </a:p>
        </p:txBody>
      </p:sp>
      <p:sp>
        <p:nvSpPr>
          <p:cNvPr id="94213"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checkerboard(across)">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5234" name="AutoShape 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3427" name="_s1030"/>
          <p:cNvSpPr>
            <a:spLocks noTextEdit="1"/>
          </p:cNvSpPr>
          <p:nvPr/>
        </p:nvSpPr>
        <p:spPr>
          <a:xfrm>
            <a:off x="7172325"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grpSp>
        <p:nvGrpSpPr>
          <p:cNvPr id="2" name="Group 4"/>
          <p:cNvGrpSpPr/>
          <p:nvPr/>
        </p:nvGrpSpPr>
        <p:grpSpPr>
          <a:xfrm>
            <a:off x="488950" y="1628775"/>
            <a:ext cx="4968875" cy="4525963"/>
            <a:chOff x="0" y="0"/>
            <a:chExt cx="1440" cy="2448"/>
          </a:xfrm>
        </p:grpSpPr>
        <p:sp>
          <p:nvSpPr>
            <p:cNvPr id="103431" name="AutoShape 5"/>
            <p:cNvSpPr>
              <a:spLocks noChangeAspect="1" noTextEdit="1"/>
            </p:cNvSpPr>
            <p:nvPr/>
          </p:nvSpPr>
          <p:spPr>
            <a:xfrm>
              <a:off x="0" y="0"/>
              <a:ext cx="1440" cy="2448"/>
            </a:xfrm>
            <a:prstGeom prst="rect">
              <a:avLst/>
            </a:prstGeom>
            <a:noFill/>
            <a:ln w="9525">
              <a:noFill/>
            </a:ln>
          </p:spPr>
          <p:txBody>
            <a:bodyPr/>
            <a:p>
              <a:endParaRPr lang="zh-CN" altLang="en-US"/>
            </a:p>
          </p:txBody>
        </p:sp>
        <p:cxnSp>
          <p:nvCxnSpPr>
            <p:cNvPr id="103432" name="_s557079"/>
            <p:cNvCxnSpPr>
              <a:stCxn id="95248" idx="1"/>
              <a:endCxn id="95243" idx="2"/>
            </p:cNvCxnSpPr>
            <p:nvPr/>
          </p:nvCxnSpPr>
          <p:spPr>
            <a:xfrm rot="10800000">
              <a:off x="432" y="288"/>
              <a:ext cx="144" cy="2017"/>
            </a:xfrm>
            <a:prstGeom prst="bentConnector2">
              <a:avLst/>
            </a:prstGeom>
            <a:ln w="28575" cap="flat" cmpd="sng">
              <a:solidFill>
                <a:schemeClr val="bg2"/>
              </a:solidFill>
              <a:prstDash val="solid"/>
              <a:miter/>
              <a:headEnd type="none" w="med" len="med"/>
              <a:tailEnd type="none" w="med" len="med"/>
            </a:ln>
          </p:spPr>
        </p:cxnSp>
        <p:cxnSp>
          <p:nvCxnSpPr>
            <p:cNvPr id="103433" name="_s557077"/>
            <p:cNvCxnSpPr>
              <a:stCxn id="95247" idx="1"/>
              <a:endCxn id="95243" idx="2"/>
            </p:cNvCxnSpPr>
            <p:nvPr/>
          </p:nvCxnSpPr>
          <p:spPr>
            <a:xfrm rot="10800000">
              <a:off x="432" y="288"/>
              <a:ext cx="144" cy="1584"/>
            </a:xfrm>
            <a:prstGeom prst="bentConnector2">
              <a:avLst/>
            </a:prstGeom>
            <a:ln w="28575" cap="flat" cmpd="sng">
              <a:solidFill>
                <a:schemeClr val="bg2"/>
              </a:solidFill>
              <a:prstDash val="solid"/>
              <a:miter/>
              <a:headEnd type="none" w="med" len="med"/>
              <a:tailEnd type="none" w="med" len="med"/>
            </a:ln>
          </p:spPr>
        </p:cxnSp>
        <p:cxnSp>
          <p:nvCxnSpPr>
            <p:cNvPr id="103434" name="_s557074"/>
            <p:cNvCxnSpPr>
              <a:stCxn id="95246" idx="1"/>
              <a:endCxn id="95243" idx="2"/>
            </p:cNvCxnSpPr>
            <p:nvPr/>
          </p:nvCxnSpPr>
          <p:spPr>
            <a:xfrm rot="10800000">
              <a:off x="432" y="288"/>
              <a:ext cx="144" cy="1152"/>
            </a:xfrm>
            <a:prstGeom prst="bentConnector2">
              <a:avLst/>
            </a:prstGeom>
            <a:ln w="28575" cap="flat" cmpd="sng">
              <a:solidFill>
                <a:schemeClr val="bg2"/>
              </a:solidFill>
              <a:prstDash val="solid"/>
              <a:miter/>
              <a:headEnd type="none" w="med" len="med"/>
              <a:tailEnd type="none" w="med" len="med"/>
            </a:ln>
          </p:spPr>
        </p:cxnSp>
        <p:cxnSp>
          <p:nvCxnSpPr>
            <p:cNvPr id="103435" name="_s557073"/>
            <p:cNvCxnSpPr>
              <a:stCxn id="95245" idx="1"/>
              <a:endCxn id="95243" idx="2"/>
            </p:cNvCxnSpPr>
            <p:nvPr/>
          </p:nvCxnSpPr>
          <p:spPr>
            <a:xfrm rot="10800000">
              <a:off x="432" y="288"/>
              <a:ext cx="144" cy="720"/>
            </a:xfrm>
            <a:prstGeom prst="bentConnector2">
              <a:avLst/>
            </a:prstGeom>
            <a:ln w="28575" cap="flat" cmpd="sng">
              <a:solidFill>
                <a:schemeClr val="bg2"/>
              </a:solidFill>
              <a:prstDash val="solid"/>
              <a:miter/>
              <a:headEnd type="none" w="med" len="med"/>
              <a:tailEnd type="none" w="med" len="med"/>
            </a:ln>
          </p:spPr>
        </p:cxnSp>
        <p:cxnSp>
          <p:nvCxnSpPr>
            <p:cNvPr id="103436" name="_s557072"/>
            <p:cNvCxnSpPr>
              <a:stCxn id="95244" idx="1"/>
              <a:endCxn id="95243" idx="2"/>
            </p:cNvCxnSpPr>
            <p:nvPr/>
          </p:nvCxnSpPr>
          <p:spPr>
            <a:xfrm rot="10800000">
              <a:off x="432" y="288"/>
              <a:ext cx="144" cy="288"/>
            </a:xfrm>
            <a:prstGeom prst="bentConnector2">
              <a:avLst/>
            </a:prstGeom>
            <a:ln w="28575" cap="flat" cmpd="sng">
              <a:solidFill>
                <a:schemeClr val="bg2"/>
              </a:solidFill>
              <a:prstDash val="solid"/>
              <a:miter/>
              <a:headEnd type="none" w="med" len="med"/>
              <a:tailEnd type="none" w="med" len="med"/>
            </a:ln>
          </p:spPr>
        </p:cxnSp>
        <p:sp>
          <p:nvSpPr>
            <p:cNvPr id="95243" name="_s557068"/>
            <p:cNvSpPr>
              <a:spLocks noChangeArrowheads="1"/>
            </p:cNvSpPr>
            <p:nvPr/>
          </p:nvSpPr>
          <p:spPr bwMode="auto">
            <a:xfrm>
              <a:off x="0" y="0"/>
              <a:ext cx="864" cy="288"/>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ln>
            <a:effectLst>
              <a:outerShdw dist="63500" dir="19387806" algn="ctr" rotWithShape="0">
                <a:schemeClr va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1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1 </a:t>
              </a:r>
              <a:r>
                <a:rPr kumimoji="0" lang="zh-CN" altLang="en-US" sz="21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识别系统</a:t>
              </a:r>
              <a:endParaRPr kumimoji="0" lang="zh-CN" altLang="en-US" sz="21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5244" name="_s557069"/>
            <p:cNvSpPr>
              <a:spLocks noChangeArrowheads="1"/>
            </p:cNvSpPr>
            <p:nvPr/>
          </p:nvSpPr>
          <p:spPr bwMode="auto">
            <a:xfrm>
              <a:off x="576" y="432"/>
              <a:ext cx="864" cy="288"/>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ln>
            <a:effectLst>
              <a:outerShdw dist="63500" dir="19387806"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人员识别</a:t>
              </a:r>
              <a:endParaRPr kumimoji="0" lang="zh-CN" altLang="en-US" sz="21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5245" name="_s557070"/>
            <p:cNvSpPr>
              <a:spLocks noChangeArrowheads="1"/>
            </p:cNvSpPr>
            <p:nvPr/>
          </p:nvSpPr>
          <p:spPr bwMode="auto">
            <a:xfrm>
              <a:off x="576" y="864"/>
              <a:ext cx="864" cy="288"/>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ln>
            <a:effectLst>
              <a:outerShdw dist="63500" dir="19387806"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rPr>
                <a:t>设备、工具识别</a:t>
              </a:r>
              <a:endPar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endParaRPr>
            </a:p>
          </p:txBody>
        </p:sp>
        <p:sp>
          <p:nvSpPr>
            <p:cNvPr id="95246" name="_s557071"/>
            <p:cNvSpPr>
              <a:spLocks noChangeArrowheads="1"/>
            </p:cNvSpPr>
            <p:nvPr/>
          </p:nvSpPr>
          <p:spPr bwMode="auto">
            <a:xfrm>
              <a:off x="576" y="1296"/>
              <a:ext cx="864" cy="288"/>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ln>
            <a:effectLst>
              <a:outerShdw dist="63500" dir="19387806"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rPr>
                <a:t>材料识别</a:t>
              </a:r>
              <a:endPar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endParaRPr>
            </a:p>
          </p:txBody>
        </p:sp>
        <p:sp>
          <p:nvSpPr>
            <p:cNvPr id="95247" name="_s557076"/>
            <p:cNvSpPr>
              <a:spLocks noChangeArrowheads="1"/>
            </p:cNvSpPr>
            <p:nvPr/>
          </p:nvSpPr>
          <p:spPr bwMode="auto">
            <a:xfrm>
              <a:off x="576" y="1728"/>
              <a:ext cx="863" cy="288"/>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ln>
            <a:effectLst>
              <a:outerShdw dist="63500" dir="19387806"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rPr>
                <a:t>作业方法识别</a:t>
              </a:r>
              <a:endPar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endParaRPr>
            </a:p>
          </p:txBody>
        </p:sp>
        <p:sp>
          <p:nvSpPr>
            <p:cNvPr id="95248" name="_s557078"/>
            <p:cNvSpPr>
              <a:spLocks noChangeArrowheads="1"/>
            </p:cNvSpPr>
            <p:nvPr/>
          </p:nvSpPr>
          <p:spPr bwMode="auto">
            <a:xfrm>
              <a:off x="576" y="2160"/>
              <a:ext cx="863" cy="288"/>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ln>
            <a:effectLst>
              <a:outerShdw dist="63500" dir="19387806" algn="ctr" rotWithShape="0">
                <a:schemeClr val="folHlink"/>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rPr>
                <a:t>作业环境、区域识别</a:t>
              </a:r>
              <a:endParaRPr kumimoji="0" lang="zh-CN" altLang="en-US" sz="2100" b="0" i="0" u="none" strike="noStrike" kern="1200" cap="none" spc="0" normalizeH="0" baseline="0" noProof="0" smtClean="0">
                <a:ln>
                  <a:noFill/>
                </a:ln>
                <a:solidFill>
                  <a:srgbClr val="000066"/>
                </a:solidFill>
                <a:effectLst/>
                <a:uLnTx/>
                <a:uFillTx/>
                <a:latin typeface="Arial" panose="020B0604020202020204" pitchFamily="34" charset="0"/>
                <a:ea typeface="黑体" panose="02010609060101010101" pitchFamily="49" charset="-122"/>
                <a:cs typeface="+mn-cs"/>
              </a:endParaRPr>
            </a:p>
          </p:txBody>
        </p:sp>
      </p:grpSp>
      <p:sp>
        <p:nvSpPr>
          <p:cNvPr id="103429" name="Rectangle 17"/>
          <p:cNvSpPr/>
          <p:nvPr/>
        </p:nvSpPr>
        <p:spPr>
          <a:xfrm>
            <a:off x="6897688" y="1614488"/>
            <a:ext cx="2376487"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
        <p:nvSpPr>
          <p:cNvPr id="95250" name="Rectangle 18"/>
          <p:cNvSpPr/>
          <p:nvPr/>
        </p:nvSpPr>
        <p:spPr>
          <a:xfrm>
            <a:off x="7113588" y="4581525"/>
            <a:ext cx="2232025" cy="1368425"/>
          </a:xfrm>
          <a:prstGeom prst="rect">
            <a:avLst/>
          </a:prstGeom>
          <a:solidFill>
            <a:srgbClr val="0000FF"/>
          </a:solidFill>
          <a:ln w="9525" cap="flat" cmpd="sng">
            <a:solidFill>
              <a:schemeClr val="tx1"/>
            </a:solidFill>
            <a:prstDash val="solid"/>
            <a:miter/>
            <a:headEnd type="none" w="med" len="med"/>
            <a:tailEnd type="none" w="med" len="med"/>
          </a:ln>
          <a:effectLst>
            <a:prstShdw prst="shdw11" dir="16200000">
              <a:schemeClr val="bg2">
                <a:alpha val="50000"/>
              </a:schemeClr>
            </a:prstShdw>
          </a:effectLst>
        </p:spPr>
        <p:txBody>
          <a:bodyPr anchor="ctr" anchorCtr="0"/>
          <a:p>
            <a:r>
              <a:rPr lang="zh-CN" altLang="en-US" sz="2400" dirty="0">
                <a:solidFill>
                  <a:schemeClr val="bg1"/>
                </a:solidFill>
                <a:latin typeface="Arial" panose="020B0604020202020204" pitchFamily="34" charset="0"/>
              </a:rPr>
              <a:t>为什么要做好识别工作</a:t>
            </a:r>
            <a:r>
              <a:rPr lang="en-US" altLang="zh-CN" sz="2400" dirty="0">
                <a:solidFill>
                  <a:schemeClr val="bg1"/>
                </a:solidFill>
                <a:latin typeface="Arial" panose="020B0604020202020204" pitchFamily="34" charset="0"/>
              </a:rPr>
              <a:t>?</a:t>
            </a:r>
            <a:endParaRPr lang="en-US" altLang="zh-CN" sz="24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50"/>
                                        </p:tgtEl>
                                        <p:attrNameLst>
                                          <p:attrName>style.visibility</p:attrName>
                                        </p:attrNameLst>
                                      </p:cBhvr>
                                      <p:to>
                                        <p:strVal val="visible"/>
                                      </p:to>
                                    </p:set>
                                    <p:anim calcmode="lin" valueType="num">
                                      <p:cBhvr additive="base">
                                        <p:cTn id="7" dur="500" fill="hold"/>
                                        <p:tgtEl>
                                          <p:spTgt spid="95250"/>
                                        </p:tgtEl>
                                        <p:attrNameLst>
                                          <p:attrName>ppt_x</p:attrName>
                                        </p:attrNameLst>
                                      </p:cBhvr>
                                      <p:tavLst>
                                        <p:tav tm="0">
                                          <p:val>
                                            <p:strVal val="#ppt_x"/>
                                          </p:val>
                                        </p:tav>
                                        <p:tav tm="100000">
                                          <p:val>
                                            <p:strVal val="#ppt_x"/>
                                          </p:val>
                                        </p:tav>
                                      </p:tavLst>
                                    </p:anim>
                                    <p:anim calcmode="lin" valueType="num">
                                      <p:cBhvr additive="base">
                                        <p:cTn id="8" dur="500" fill="hold"/>
                                        <p:tgtEl>
                                          <p:spTgt spid="95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0"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4450" name="Picture 2" descr="MCj02804120000[1]"/>
          <p:cNvPicPr>
            <a:picLocks noChangeAspect="1"/>
          </p:cNvPicPr>
          <p:nvPr/>
        </p:nvPicPr>
        <p:blipFill>
          <a:blip r:embed="rId2"/>
          <a:stretch>
            <a:fillRect/>
          </a:stretch>
        </p:blipFill>
        <p:spPr>
          <a:xfrm>
            <a:off x="7400925" y="3068638"/>
            <a:ext cx="2030413" cy="1641475"/>
          </a:xfrm>
          <a:prstGeom prst="rect">
            <a:avLst/>
          </a:prstGeom>
          <a:noFill/>
          <a:ln w="9525">
            <a:noFill/>
          </a:ln>
        </p:spPr>
      </p:pic>
      <p:sp>
        <p:nvSpPr>
          <p:cNvPr id="97283"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4452"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grpSp>
        <p:nvGrpSpPr>
          <p:cNvPr id="104453" name="Group 5"/>
          <p:cNvGrpSpPr/>
          <p:nvPr/>
        </p:nvGrpSpPr>
        <p:grpSpPr>
          <a:xfrm>
            <a:off x="776288" y="1844675"/>
            <a:ext cx="5616575" cy="4525963"/>
            <a:chOff x="0" y="0"/>
            <a:chExt cx="864" cy="720"/>
          </a:xfrm>
        </p:grpSpPr>
        <p:sp>
          <p:nvSpPr>
            <p:cNvPr id="104455" name="AutoShape 6"/>
            <p:cNvSpPr>
              <a:spLocks noChangeAspect="1" noTextEdit="1"/>
            </p:cNvSpPr>
            <p:nvPr/>
          </p:nvSpPr>
          <p:spPr>
            <a:xfrm>
              <a:off x="0" y="0"/>
              <a:ext cx="864" cy="720"/>
            </a:xfrm>
            <a:prstGeom prst="rect">
              <a:avLst/>
            </a:prstGeom>
            <a:noFill/>
            <a:ln w="9525">
              <a:noFill/>
            </a:ln>
          </p:spPr>
          <p:txBody>
            <a:bodyPr/>
            <a:p>
              <a:endParaRPr lang="zh-CN" altLang="en-US"/>
            </a:p>
          </p:txBody>
        </p:sp>
        <p:cxnSp>
          <p:nvCxnSpPr>
            <p:cNvPr id="104456" name="_s1148941"/>
            <p:cNvCxnSpPr>
              <a:stCxn id="104458" idx="0"/>
              <a:endCxn id="104457" idx="2"/>
            </p:cNvCxnSpPr>
            <p:nvPr/>
          </p:nvCxnSpPr>
          <p:spPr>
            <a:xfrm rot="-5400000">
              <a:off x="346" y="343"/>
              <a:ext cx="140" cy="1"/>
            </a:xfrm>
            <a:prstGeom prst="straightConnector1">
              <a:avLst/>
            </a:prstGeom>
            <a:ln w="38100" cap="flat" cmpd="sng">
              <a:solidFill>
                <a:schemeClr val="tx1"/>
              </a:solidFill>
              <a:prstDash val="solid"/>
              <a:headEnd type="none" w="med" len="med"/>
              <a:tailEnd type="none" w="med" len="med"/>
            </a:ln>
          </p:spPr>
        </p:cxnSp>
        <p:sp>
          <p:nvSpPr>
            <p:cNvPr id="104457" name="_s1148942"/>
            <p:cNvSpPr/>
            <p:nvPr/>
          </p:nvSpPr>
          <p:spPr>
            <a:xfrm>
              <a:off x="0" y="0"/>
              <a:ext cx="864" cy="288"/>
            </a:xfrm>
            <a:prstGeom prst="roundRect">
              <a:avLst>
                <a:gd name="adj" fmla="val 16667"/>
              </a:avLst>
            </a:prstGeom>
            <a:solidFill>
              <a:srgbClr val="FF0000">
                <a:alpha val="50195"/>
              </a:srgbClr>
            </a:solidFill>
            <a:ln w="28575" cap="flat" cmpd="sng">
              <a:solidFill>
                <a:srgbClr val="FF0000"/>
              </a:solidFill>
              <a:prstDash val="solid"/>
              <a:headEnd type="none" w="med" len="med"/>
              <a:tailEnd type="none" w="med" len="med"/>
            </a:ln>
          </p:spPr>
          <p:txBody>
            <a:bodyPr lIns="0" tIns="0" rIns="0" bIns="0" anchor="ctr" anchorCtr="0"/>
            <a:p>
              <a:r>
                <a:rPr lang="en-US" altLang="zh-CN" dirty="0">
                  <a:solidFill>
                    <a:schemeClr val="bg1"/>
                  </a:solidFill>
                  <a:latin typeface="Arial" panose="020B0604020202020204" pitchFamily="34" charset="0"/>
                </a:rPr>
                <a:t>2 </a:t>
              </a:r>
              <a:r>
                <a:rPr lang="zh-CN" altLang="en-US" dirty="0">
                  <a:solidFill>
                    <a:schemeClr val="bg1"/>
                  </a:solidFill>
                  <a:latin typeface="Arial" panose="020B0604020202020204" pitchFamily="34" charset="0"/>
                </a:rPr>
                <a:t>文件、资料归档</a:t>
              </a:r>
              <a:endParaRPr lang="zh-CN" altLang="en-US" dirty="0">
                <a:solidFill>
                  <a:schemeClr val="bg1"/>
                </a:solidFill>
                <a:latin typeface="Arial" panose="020B0604020202020204" pitchFamily="34" charset="0"/>
              </a:endParaRPr>
            </a:p>
            <a:p>
              <a:r>
                <a:rPr lang="zh-CN" altLang="en-US" dirty="0">
                  <a:solidFill>
                    <a:schemeClr val="bg1"/>
                  </a:solidFill>
                  <a:latin typeface="Arial" panose="020B0604020202020204" pitchFamily="34" charset="0"/>
                </a:rPr>
                <a:t>要便于查找</a:t>
              </a:r>
              <a:endParaRPr lang="zh-CN" altLang="en-US" dirty="0">
                <a:solidFill>
                  <a:schemeClr val="bg1"/>
                </a:solidFill>
                <a:latin typeface="Arial" panose="020B0604020202020204" pitchFamily="34" charset="0"/>
              </a:endParaRPr>
            </a:p>
          </p:txBody>
        </p:sp>
        <p:sp>
          <p:nvSpPr>
            <p:cNvPr id="104458" name="_s1148943"/>
            <p:cNvSpPr/>
            <p:nvPr/>
          </p:nvSpPr>
          <p:spPr>
            <a:xfrm>
              <a:off x="0" y="432"/>
              <a:ext cx="864" cy="288"/>
            </a:xfrm>
            <a:prstGeom prst="roundRect">
              <a:avLst>
                <a:gd name="adj" fmla="val 16667"/>
              </a:avLst>
            </a:prstGeom>
            <a:solidFill>
              <a:srgbClr val="FF00FF">
                <a:alpha val="50195"/>
              </a:srgbClr>
            </a:solidFill>
            <a:ln w="28575" cap="flat" cmpd="sng">
              <a:solidFill>
                <a:srgbClr val="FF00AD"/>
              </a:solidFill>
              <a:prstDash val="solid"/>
              <a:headEnd type="none" w="med" len="med"/>
              <a:tailEnd type="none" w="med" len="med"/>
            </a:ln>
          </p:spPr>
          <p:txBody>
            <a:bodyPr lIns="0" tIns="0" rIns="0" bIns="0" anchor="ctr" anchorCtr="0"/>
            <a:p>
              <a:pPr>
                <a:lnSpc>
                  <a:spcPct val="130000"/>
                </a:lnSpc>
              </a:pPr>
              <a:r>
                <a:rPr lang="zh-CN" altLang="en-US" sz="2400" u="sng" dirty="0">
                  <a:solidFill>
                    <a:srgbClr val="000066"/>
                  </a:solidFill>
                  <a:latin typeface="Arial" panose="020B0604020202020204" pitchFamily="34" charset="0"/>
                </a:rPr>
                <a:t>任何人都有需要的时候，在固定的地方，都能立刻找到最新的文件</a:t>
              </a:r>
              <a:r>
                <a:rPr lang="zh-CN" altLang="en-US" sz="2400" dirty="0">
                  <a:solidFill>
                    <a:srgbClr val="000066"/>
                  </a:solidFill>
                  <a:latin typeface="Arial" panose="020B0604020202020204" pitchFamily="34" charset="0"/>
                </a:rPr>
                <a:t>，</a:t>
              </a:r>
              <a:endParaRPr lang="zh-CN" altLang="en-US" sz="2400" dirty="0">
                <a:solidFill>
                  <a:srgbClr val="000066"/>
                </a:solidFill>
                <a:latin typeface="Arial" panose="020B0604020202020204" pitchFamily="34" charset="0"/>
              </a:endParaRPr>
            </a:p>
            <a:p>
              <a:pPr>
                <a:lnSpc>
                  <a:spcPct val="130000"/>
                </a:lnSpc>
              </a:pPr>
              <a:r>
                <a:rPr lang="zh-CN" altLang="en-US" sz="2400" dirty="0">
                  <a:solidFill>
                    <a:srgbClr val="000066"/>
                  </a:solidFill>
                  <a:latin typeface="Arial" panose="020B0604020202020204" pitchFamily="34" charset="0"/>
                </a:rPr>
                <a:t>这才是文件归档的目的所在。</a:t>
              </a:r>
              <a:endParaRPr lang="zh-CN" altLang="en-US" sz="2400" dirty="0">
                <a:latin typeface="Arial" panose="020B0604020202020204" pitchFamily="34" charset="0"/>
              </a:endParaRPr>
            </a:p>
          </p:txBody>
        </p:sp>
      </p:grpSp>
      <p:sp>
        <p:nvSpPr>
          <p:cNvPr id="104454" name="Rectangle 10"/>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5474"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5475" name="Rectangle 3"/>
          <p:cNvSpPr/>
          <p:nvPr>
            <p:ph type="title"/>
          </p:nvPr>
        </p:nvSpPr>
        <p:spPr>
          <a:xfrm>
            <a:off x="7258050" y="1643063"/>
            <a:ext cx="2009775" cy="561975"/>
          </a:xfrm>
          <a:noFill/>
          <a:ln>
            <a:noFill/>
          </a:ln>
        </p:spPr>
        <p:txBody>
          <a:bodyPr/>
          <a:p>
            <a:pPr algn="r" eaLnBrk="1" hangingPunct="1"/>
            <a:r>
              <a:rPr lang="zh-CN" altLang="en-US" sz="2800" dirty="0"/>
              <a:t>信息管理？</a:t>
            </a:r>
            <a:endParaRPr lang="zh-CN" altLang="en-US" sz="2800" dirty="0"/>
          </a:p>
        </p:txBody>
      </p:sp>
      <p:pic>
        <p:nvPicPr>
          <p:cNvPr id="105476" name="Picture 4" descr="SL1121"/>
          <p:cNvPicPr>
            <a:picLocks noChangeAspect="1"/>
          </p:cNvPicPr>
          <p:nvPr>
            <p:ph sz="quarter" idx="2"/>
          </p:nvPr>
        </p:nvPicPr>
        <p:blipFill>
          <a:blip r:embed="rId2"/>
          <a:stretch>
            <a:fillRect/>
          </a:stretch>
        </p:blipFill>
        <p:spPr>
          <a:xfrm>
            <a:off x="6950075" y="4149725"/>
            <a:ext cx="2955925" cy="2185988"/>
          </a:xfrm>
          <a:noFill/>
          <a:ln>
            <a:noFill/>
          </a:ln>
        </p:spPr>
      </p:pic>
      <p:sp>
        <p:nvSpPr>
          <p:cNvPr id="98309"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grpSp>
        <p:nvGrpSpPr>
          <p:cNvPr id="2" name="Group 6"/>
          <p:cNvGrpSpPr/>
          <p:nvPr/>
        </p:nvGrpSpPr>
        <p:grpSpPr>
          <a:xfrm>
            <a:off x="-1358900" y="1916113"/>
            <a:ext cx="9191625" cy="4313237"/>
            <a:chOff x="0" y="0"/>
            <a:chExt cx="2760" cy="1378"/>
          </a:xfrm>
        </p:grpSpPr>
        <p:sp>
          <p:nvSpPr>
            <p:cNvPr id="105484" name="AutoShape 7"/>
            <p:cNvSpPr>
              <a:spLocks noChangeAspect="1" noTextEdit="1"/>
            </p:cNvSpPr>
            <p:nvPr/>
          </p:nvSpPr>
          <p:spPr>
            <a:xfrm>
              <a:off x="0" y="0"/>
              <a:ext cx="2760" cy="1378"/>
            </a:xfrm>
            <a:prstGeom prst="rect">
              <a:avLst/>
            </a:prstGeom>
            <a:noFill/>
            <a:ln w="9525">
              <a:noFill/>
            </a:ln>
          </p:spPr>
          <p:txBody>
            <a:bodyPr/>
            <a:p>
              <a:endParaRPr lang="zh-CN" altLang="en-US"/>
            </a:p>
          </p:txBody>
        </p:sp>
        <p:sp>
          <p:nvSpPr>
            <p:cNvPr id="105485" name="_s558103"/>
            <p:cNvSpPr/>
            <p:nvPr/>
          </p:nvSpPr>
          <p:spPr>
            <a:xfrm flipH="1" flipV="1">
              <a:off x="1068" y="587"/>
              <a:ext cx="158" cy="52"/>
            </a:xfrm>
            <a:prstGeom prst="line">
              <a:avLst/>
            </a:prstGeom>
            <a:ln w="28575" cap="flat" cmpd="sng">
              <a:solidFill>
                <a:schemeClr val="bg2"/>
              </a:solidFill>
              <a:prstDash val="solid"/>
              <a:headEnd type="none" w="med" len="med"/>
              <a:tailEnd type="none" w="med" len="med"/>
            </a:ln>
          </p:spPr>
        </p:sp>
        <p:sp>
          <p:nvSpPr>
            <p:cNvPr id="98313" name="_s558102"/>
            <p:cNvSpPr>
              <a:spLocks noChangeArrowheads="1"/>
            </p:cNvSpPr>
            <p:nvPr/>
          </p:nvSpPr>
          <p:spPr bwMode="auto">
            <a:xfrm>
              <a:off x="750" y="374"/>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结果</a:t>
              </a:r>
              <a:endPar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5487" name="_s558101"/>
            <p:cNvSpPr/>
            <p:nvPr/>
          </p:nvSpPr>
          <p:spPr>
            <a:xfrm flipH="1">
              <a:off x="1187" y="820"/>
              <a:ext cx="98" cy="134"/>
            </a:xfrm>
            <a:prstGeom prst="line">
              <a:avLst/>
            </a:prstGeom>
            <a:ln w="28575" cap="flat" cmpd="sng">
              <a:solidFill>
                <a:schemeClr val="bg2"/>
              </a:solidFill>
              <a:prstDash val="solid"/>
              <a:headEnd type="none" w="med" len="med"/>
              <a:tailEnd type="none" w="med" len="med"/>
            </a:ln>
          </p:spPr>
        </p:sp>
        <p:sp>
          <p:nvSpPr>
            <p:cNvPr id="98315" name="_s558100"/>
            <p:cNvSpPr>
              <a:spLocks noChangeArrowheads="1"/>
            </p:cNvSpPr>
            <p:nvPr/>
          </p:nvSpPr>
          <p:spPr bwMode="auto">
            <a:xfrm>
              <a:off x="929" y="923"/>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召开</a:t>
              </a:r>
              <a:endPar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5489" name="_s558098"/>
            <p:cNvSpPr/>
            <p:nvPr/>
          </p:nvSpPr>
          <p:spPr>
            <a:xfrm>
              <a:off x="1476" y="820"/>
              <a:ext cx="97" cy="134"/>
            </a:xfrm>
            <a:prstGeom prst="line">
              <a:avLst/>
            </a:prstGeom>
            <a:ln w="28575" cap="flat" cmpd="sng">
              <a:solidFill>
                <a:schemeClr val="bg2"/>
              </a:solidFill>
              <a:prstDash val="solid"/>
              <a:headEnd type="none" w="med" len="med"/>
              <a:tailEnd type="none" w="med" len="med"/>
            </a:ln>
          </p:spPr>
        </p:sp>
        <p:sp>
          <p:nvSpPr>
            <p:cNvPr id="98317" name="_s558097"/>
            <p:cNvSpPr>
              <a:spLocks noChangeArrowheads="1"/>
            </p:cNvSpPr>
            <p:nvPr/>
          </p:nvSpPr>
          <p:spPr bwMode="auto">
            <a:xfrm>
              <a:off x="1506" y="922"/>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内容</a:t>
              </a:r>
              <a:endPar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5491" name="_s558096"/>
            <p:cNvSpPr/>
            <p:nvPr/>
          </p:nvSpPr>
          <p:spPr>
            <a:xfrm flipV="1">
              <a:off x="1535" y="587"/>
              <a:ext cx="157" cy="51"/>
            </a:xfrm>
            <a:prstGeom prst="line">
              <a:avLst/>
            </a:prstGeom>
            <a:ln w="28575" cap="flat" cmpd="sng">
              <a:solidFill>
                <a:schemeClr val="bg2"/>
              </a:solidFill>
              <a:prstDash val="solid"/>
              <a:headEnd type="none" w="med" len="med"/>
              <a:tailEnd type="none" w="med" len="med"/>
            </a:ln>
          </p:spPr>
        </p:sp>
        <p:sp>
          <p:nvSpPr>
            <p:cNvPr id="98319" name="_s558095"/>
            <p:cNvSpPr>
              <a:spLocks noChangeArrowheads="1"/>
            </p:cNvSpPr>
            <p:nvPr/>
          </p:nvSpPr>
          <p:spPr bwMode="auto">
            <a:xfrm>
              <a:off x="1684" y="373"/>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地点</a:t>
              </a:r>
              <a:endPar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5493" name="_s558094"/>
            <p:cNvSpPr/>
            <p:nvPr/>
          </p:nvSpPr>
          <p:spPr>
            <a:xfrm flipV="1">
              <a:off x="1380" y="360"/>
              <a:ext cx="0" cy="166"/>
            </a:xfrm>
            <a:prstGeom prst="line">
              <a:avLst/>
            </a:prstGeom>
            <a:ln w="28575" cap="flat" cmpd="sng">
              <a:solidFill>
                <a:schemeClr val="bg2"/>
              </a:solidFill>
              <a:prstDash val="solid"/>
              <a:headEnd type="none" w="med" len="med"/>
              <a:tailEnd type="none" w="med" len="med"/>
            </a:ln>
          </p:spPr>
        </p:sp>
        <p:sp>
          <p:nvSpPr>
            <p:cNvPr id="98321" name="_s558093"/>
            <p:cNvSpPr>
              <a:spLocks noChangeArrowheads="1"/>
            </p:cNvSpPr>
            <p:nvPr/>
          </p:nvSpPr>
          <p:spPr bwMode="auto">
            <a:xfrm>
              <a:off x="1217" y="34"/>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t>时间</a:t>
              </a:r>
              <a:endParaRPr kumimoji="0" lang="zh-CN" altLang="en-US" sz="2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8322" name="_s558092"/>
            <p:cNvSpPr>
              <a:spLocks noChangeArrowheads="1"/>
            </p:cNvSpPr>
            <p:nvPr/>
          </p:nvSpPr>
          <p:spPr bwMode="auto">
            <a:xfrm>
              <a:off x="1217" y="526"/>
              <a:ext cx="327" cy="32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folHlink"/>
              </a:outerShdw>
            </a:effectLst>
          </p:spPr>
          <p:txBody>
            <a:bodyPr wrap="none" lIns="0" tIns="0" rIns="0" bIns="0" anchor="ctr"/>
            <a:p>
              <a:r>
                <a:rPr lang="en-US" altLang="zh-CN" sz="2200" dirty="0">
                  <a:latin typeface="Arial" panose="020B0604020202020204" pitchFamily="34" charset="0"/>
                </a:rPr>
                <a:t>3</a:t>
              </a:r>
              <a:endParaRPr lang="en-US" altLang="zh-CN" sz="2200" dirty="0">
                <a:latin typeface="Arial" panose="020B0604020202020204" pitchFamily="34" charset="0"/>
              </a:endParaRPr>
            </a:p>
            <a:p>
              <a:r>
                <a:rPr lang="zh-CN" altLang="en-US" sz="2200" dirty="0">
                  <a:latin typeface="Arial" panose="020B0604020202020204" pitchFamily="34" charset="0"/>
                </a:rPr>
                <a:t>会议管理</a:t>
              </a:r>
              <a:endParaRPr lang="zh-CN" altLang="en-US" sz="2200" dirty="0">
                <a:latin typeface="Arial" panose="020B0604020202020204" pitchFamily="34" charset="0"/>
              </a:endParaRPr>
            </a:p>
          </p:txBody>
        </p:sp>
      </p:grpSp>
      <p:sp>
        <p:nvSpPr>
          <p:cNvPr id="98323" name="Rectangle 19"/>
          <p:cNvSpPr/>
          <p:nvPr/>
        </p:nvSpPr>
        <p:spPr>
          <a:xfrm>
            <a:off x="2533650" y="1536700"/>
            <a:ext cx="1403350" cy="457200"/>
          </a:xfrm>
          <a:prstGeom prst="rect">
            <a:avLst/>
          </a:prstGeom>
          <a:solidFill>
            <a:srgbClr val="0000FF"/>
          </a:solidFill>
          <a:ln w="9525">
            <a:noFill/>
          </a:ln>
        </p:spPr>
        <p:txBody>
          <a:bodyPr wrap="none">
            <a:spAutoFit/>
          </a:bodyPr>
          <a:p>
            <a:r>
              <a:rPr lang="zh-CN" altLang="en-US" sz="2400" dirty="0">
                <a:solidFill>
                  <a:schemeClr val="bg1"/>
                </a:solidFill>
                <a:latin typeface="Arial" panose="020B0604020202020204" pitchFamily="34" charset="0"/>
              </a:rPr>
              <a:t>速战速决</a:t>
            </a:r>
            <a:endParaRPr lang="zh-CN" altLang="en-US" sz="2400" dirty="0">
              <a:solidFill>
                <a:schemeClr val="bg1"/>
              </a:solidFill>
              <a:latin typeface="Arial" panose="020B0604020202020204" pitchFamily="34" charset="0"/>
            </a:endParaRPr>
          </a:p>
        </p:txBody>
      </p:sp>
      <p:sp>
        <p:nvSpPr>
          <p:cNvPr id="98324" name="Rectangle 20"/>
          <p:cNvSpPr/>
          <p:nvPr/>
        </p:nvSpPr>
        <p:spPr>
          <a:xfrm>
            <a:off x="3427413" y="5924550"/>
            <a:ext cx="1511300" cy="457200"/>
          </a:xfrm>
          <a:prstGeom prst="rect">
            <a:avLst/>
          </a:prstGeom>
          <a:solidFill>
            <a:srgbClr val="0000FF"/>
          </a:solidFill>
          <a:ln w="9525">
            <a:noFill/>
          </a:ln>
        </p:spPr>
        <p:txBody>
          <a:bodyPr>
            <a:spAutoFit/>
          </a:bodyPr>
          <a:p>
            <a:pPr>
              <a:spcBef>
                <a:spcPct val="20000"/>
              </a:spcBef>
              <a:buFont typeface="Wingdings" panose="05000000000000000000" pitchFamily="2" charset="2"/>
            </a:pPr>
            <a:r>
              <a:rPr lang="zh-CN" altLang="en-US" sz="2400" dirty="0">
                <a:solidFill>
                  <a:schemeClr val="bg1"/>
                </a:solidFill>
                <a:latin typeface="Arial" panose="020B0604020202020204" pitchFamily="34" charset="0"/>
              </a:rPr>
              <a:t>有据可查</a:t>
            </a:r>
            <a:endParaRPr lang="zh-CN" altLang="en-US" sz="2400" dirty="0">
              <a:solidFill>
                <a:schemeClr val="bg1"/>
              </a:solidFill>
              <a:latin typeface="Arial" panose="020B0604020202020204" pitchFamily="34" charset="0"/>
            </a:endParaRPr>
          </a:p>
        </p:txBody>
      </p:sp>
      <p:sp>
        <p:nvSpPr>
          <p:cNvPr id="98325" name="Rectangle 21"/>
          <p:cNvSpPr/>
          <p:nvPr/>
        </p:nvSpPr>
        <p:spPr>
          <a:xfrm>
            <a:off x="1554163" y="5921375"/>
            <a:ext cx="1444625" cy="457200"/>
          </a:xfrm>
          <a:prstGeom prst="rect">
            <a:avLst/>
          </a:prstGeom>
          <a:solidFill>
            <a:srgbClr val="0000FF"/>
          </a:solidFill>
          <a:ln w="9525">
            <a:noFill/>
          </a:ln>
        </p:spPr>
        <p:txBody>
          <a:bodyPr>
            <a:spAutoFit/>
          </a:bodyPr>
          <a:p>
            <a:pPr>
              <a:spcBef>
                <a:spcPct val="20000"/>
              </a:spcBef>
              <a:buFont typeface="Wingdings" panose="05000000000000000000" pitchFamily="2" charset="2"/>
            </a:pPr>
            <a:r>
              <a:rPr lang="zh-CN" altLang="en-US" sz="2400" dirty="0">
                <a:solidFill>
                  <a:schemeClr val="bg1"/>
                </a:solidFill>
                <a:latin typeface="Arial" panose="020B0604020202020204" pitchFamily="34" charset="0"/>
              </a:rPr>
              <a:t>简明扼要</a:t>
            </a:r>
            <a:endParaRPr lang="zh-CN" altLang="en-US" sz="2400" dirty="0">
              <a:solidFill>
                <a:schemeClr val="bg1"/>
              </a:solidFill>
              <a:latin typeface="Arial" panose="020B0604020202020204" pitchFamily="34" charset="0"/>
            </a:endParaRPr>
          </a:p>
        </p:txBody>
      </p:sp>
      <p:sp>
        <p:nvSpPr>
          <p:cNvPr id="98326" name="Rectangle 22"/>
          <p:cNvSpPr/>
          <p:nvPr/>
        </p:nvSpPr>
        <p:spPr>
          <a:xfrm>
            <a:off x="19050" y="2492375"/>
            <a:ext cx="1514475" cy="457200"/>
          </a:xfrm>
          <a:prstGeom prst="rect">
            <a:avLst/>
          </a:prstGeom>
          <a:solidFill>
            <a:srgbClr val="0000FF"/>
          </a:solidFill>
          <a:ln w="9525">
            <a:noFill/>
          </a:ln>
        </p:spPr>
        <p:txBody>
          <a:bodyPr>
            <a:spAutoFit/>
          </a:bodyPr>
          <a:p>
            <a:pPr>
              <a:spcBef>
                <a:spcPct val="20000"/>
              </a:spcBef>
              <a:buFont typeface="Wingdings" panose="05000000000000000000" pitchFamily="2" charset="2"/>
            </a:pPr>
            <a:r>
              <a:rPr lang="zh-CN" altLang="en-US" sz="2400" dirty="0">
                <a:solidFill>
                  <a:schemeClr val="bg1"/>
                </a:solidFill>
                <a:latin typeface="Arial" panose="020B0604020202020204" pitchFamily="34" charset="0"/>
              </a:rPr>
              <a:t>追踪确认</a:t>
            </a:r>
            <a:endParaRPr lang="zh-CN" altLang="en-US" sz="2400" dirty="0">
              <a:solidFill>
                <a:schemeClr val="bg1"/>
              </a:solidFill>
              <a:latin typeface="Arial" panose="020B0604020202020204" pitchFamily="34" charset="0"/>
            </a:endParaRPr>
          </a:p>
        </p:txBody>
      </p:sp>
      <p:sp>
        <p:nvSpPr>
          <p:cNvPr id="98327" name="Rectangle 23"/>
          <p:cNvSpPr/>
          <p:nvPr/>
        </p:nvSpPr>
        <p:spPr>
          <a:xfrm>
            <a:off x="4953000" y="4221163"/>
            <a:ext cx="1439863" cy="823912"/>
          </a:xfrm>
          <a:prstGeom prst="rect">
            <a:avLst/>
          </a:prstGeom>
          <a:solidFill>
            <a:srgbClr val="0000FF"/>
          </a:solidFill>
          <a:ln w="9525">
            <a:noFill/>
          </a:ln>
        </p:spPr>
        <p:txBody>
          <a:bodyPr>
            <a:spAutoFit/>
          </a:bodyPr>
          <a:p>
            <a:pPr>
              <a:spcBef>
                <a:spcPct val="20000"/>
              </a:spcBef>
              <a:buFont typeface="Wingdings" panose="05000000000000000000" pitchFamily="2" charset="2"/>
            </a:pPr>
            <a:r>
              <a:rPr lang="zh-CN" altLang="en-US" sz="2400" dirty="0">
                <a:solidFill>
                  <a:schemeClr val="bg1"/>
                </a:solidFill>
                <a:latin typeface="Arial" panose="020B0604020202020204" pitchFamily="34" charset="0"/>
              </a:rPr>
              <a:t>宁近勿远</a:t>
            </a:r>
            <a:r>
              <a:rPr lang="en-US" altLang="zh-CN" sz="2400" dirty="0">
                <a:solidFill>
                  <a:schemeClr val="bg1"/>
                </a:solidFill>
                <a:latin typeface="Arial" panose="020B0604020202020204" pitchFamily="34" charset="0"/>
              </a:rPr>
              <a:t>(</a:t>
            </a:r>
            <a:r>
              <a:rPr lang="zh-CN" altLang="en-US" sz="2400" dirty="0">
                <a:solidFill>
                  <a:schemeClr val="bg1"/>
                </a:solidFill>
                <a:latin typeface="Arial" panose="020B0604020202020204" pitchFamily="34" charset="0"/>
              </a:rPr>
              <a:t>距现场</a:t>
            </a:r>
            <a:r>
              <a:rPr lang="en-US" altLang="zh-CN" sz="2400" dirty="0">
                <a:solidFill>
                  <a:schemeClr val="bg1"/>
                </a:solidFill>
                <a:latin typeface="Arial" panose="020B0604020202020204" pitchFamily="34" charset="0"/>
              </a:rPr>
              <a:t>)</a:t>
            </a:r>
            <a:endParaRPr lang="en-US" altLang="zh-CN" sz="24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8323"/>
                                        </p:tgtEl>
                                        <p:attrNameLst>
                                          <p:attrName>style.visibility</p:attrName>
                                        </p:attrNameLst>
                                      </p:cBhvr>
                                      <p:to>
                                        <p:strVal val="visible"/>
                                      </p:to>
                                    </p:set>
                                    <p:animEffect transition="in" filter="wheel(4)">
                                      <p:cBhvr>
                                        <p:cTn id="12" dur="500"/>
                                        <p:tgtEl>
                                          <p:spTgt spid="983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8327"/>
                                        </p:tgtEl>
                                        <p:attrNameLst>
                                          <p:attrName>style.visibility</p:attrName>
                                        </p:attrNameLst>
                                      </p:cBhvr>
                                      <p:to>
                                        <p:strVal val="visible"/>
                                      </p:to>
                                    </p:set>
                                    <p:animEffect transition="in" filter="wheel(4)">
                                      <p:cBhvr>
                                        <p:cTn id="17" dur="500"/>
                                        <p:tgtEl>
                                          <p:spTgt spid="983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8324"/>
                                        </p:tgtEl>
                                        <p:attrNameLst>
                                          <p:attrName>style.visibility</p:attrName>
                                        </p:attrNameLst>
                                      </p:cBhvr>
                                      <p:to>
                                        <p:strVal val="visible"/>
                                      </p:to>
                                    </p:set>
                                    <p:animEffect transition="in" filter="wheel(4)">
                                      <p:cBhvr>
                                        <p:cTn id="22" dur="500"/>
                                        <p:tgtEl>
                                          <p:spTgt spid="983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8325"/>
                                        </p:tgtEl>
                                        <p:attrNameLst>
                                          <p:attrName>style.visibility</p:attrName>
                                        </p:attrNameLst>
                                      </p:cBhvr>
                                      <p:to>
                                        <p:strVal val="visible"/>
                                      </p:to>
                                    </p:set>
                                    <p:animEffect transition="in" filter="wheel(4)">
                                      <p:cBhvr>
                                        <p:cTn id="27" dur="500"/>
                                        <p:tgtEl>
                                          <p:spTgt spid="983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8326"/>
                                        </p:tgtEl>
                                        <p:attrNameLst>
                                          <p:attrName>style.visibility</p:attrName>
                                        </p:attrNameLst>
                                      </p:cBhvr>
                                      <p:to>
                                        <p:strVal val="visible"/>
                                      </p:to>
                                    </p:set>
                                    <p:animEffect transition="in" filter="wheel(4)">
                                      <p:cBhvr>
                                        <p:cTn id="32" dur="500"/>
                                        <p:tgtEl>
                                          <p:spTgt spid="9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3" grpId="0" animBg="1"/>
      <p:bldP spid="98324" grpId="0" animBg="1"/>
      <p:bldP spid="98325" grpId="0" animBg="1"/>
      <p:bldP spid="98326" grpId="0" animBg="1"/>
      <p:bldP spid="983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6626" name="Oval 2"/>
          <p:cNvSpPr/>
          <p:nvPr>
            <p:ph type="body" sz="half" idx="1"/>
          </p:nvPr>
        </p:nvSpPr>
        <p:spPr>
          <a:xfrm>
            <a:off x="4184650" y="4437063"/>
            <a:ext cx="2497138" cy="2087562"/>
          </a:xfrm>
          <a:prstGeom prst="ellipse">
            <a:avLst/>
          </a:prstGeom>
          <a:solidFill>
            <a:srgbClr val="99CC00">
              <a:alpha val="38039"/>
            </a:srgbClr>
          </a:solidFill>
          <a:ln>
            <a:solidFill>
              <a:srgbClr val="00FF00"/>
            </a:solidFill>
            <a:miter/>
          </a:ln>
        </p:spPr>
        <p:txBody>
          <a:bodyPr wrap="none" anchor="ctr" anchorCtr="1"/>
          <a:p>
            <a:pPr marL="533400" indent="-533400" eaLnBrk="1" hangingPunct="1">
              <a:lnSpc>
                <a:spcPct val="80000"/>
              </a:lnSpc>
              <a:buClrTx/>
              <a:buSzTx/>
              <a:buFontTx/>
            </a:pPr>
            <a:r>
              <a:rPr lang="en-US" altLang="zh-CN" sz="2400" b="0" dirty="0">
                <a:solidFill>
                  <a:srgbClr val="000099"/>
                </a:solidFill>
                <a:latin typeface="黑体" panose="02010609060101010101" pitchFamily="49" charset="-122"/>
              </a:rPr>
              <a:t>4.</a:t>
            </a:r>
            <a:r>
              <a:rPr lang="zh-CN" altLang="en-US" sz="2400" b="0" dirty="0">
                <a:solidFill>
                  <a:srgbClr val="000099"/>
                </a:solidFill>
                <a:latin typeface="黑体" panose="02010609060101010101" pitchFamily="49" charset="-122"/>
              </a:rPr>
              <a:t>期望值</a:t>
            </a:r>
            <a:br>
              <a:rPr lang="zh-CN" altLang="en-US" sz="2400" b="0" dirty="0">
                <a:solidFill>
                  <a:srgbClr val="000099"/>
                </a:solidFill>
                <a:latin typeface="黑体" panose="02010609060101010101" pitchFamily="49" charset="-122"/>
              </a:rPr>
            </a:br>
            <a:r>
              <a:rPr lang="zh-CN" altLang="en-US" sz="2400" b="0" dirty="0">
                <a:solidFill>
                  <a:srgbClr val="000099"/>
                </a:solidFill>
                <a:latin typeface="黑体" panose="02010609060101010101" pitchFamily="49" charset="-122"/>
              </a:rPr>
              <a:t> （</a:t>
            </a:r>
            <a:r>
              <a:rPr lang="en-US" altLang="zh-CN" sz="2400" b="0" dirty="0">
                <a:solidFill>
                  <a:srgbClr val="000099"/>
                </a:solidFill>
                <a:latin typeface="黑体" panose="02010609060101010101" pitchFamily="49" charset="-122"/>
              </a:rPr>
              <a:t>E</a:t>
            </a:r>
            <a:r>
              <a:rPr lang="zh-CN" altLang="en-US" sz="2400" b="0" dirty="0">
                <a:solidFill>
                  <a:srgbClr val="000099"/>
                </a:solidFill>
                <a:latin typeface="黑体" panose="02010609060101010101" pitchFamily="49" charset="-122"/>
              </a:rPr>
              <a:t>）   </a:t>
            </a:r>
            <a:br>
              <a:rPr lang="zh-CN" altLang="en-US" sz="2400" b="0" dirty="0">
                <a:solidFill>
                  <a:srgbClr val="000099"/>
                </a:solidFill>
                <a:latin typeface="黑体" panose="02010609060101010101" pitchFamily="49" charset="-122"/>
              </a:rPr>
            </a:br>
            <a:endParaRPr lang="zh-CN" altLang="en-US" sz="2400" b="0" dirty="0">
              <a:solidFill>
                <a:srgbClr val="000099"/>
              </a:solidFill>
              <a:latin typeface="黑体" panose="02010609060101010101" pitchFamily="49" charset="-122"/>
            </a:endParaRPr>
          </a:p>
        </p:txBody>
      </p:sp>
      <p:sp>
        <p:nvSpPr>
          <p:cNvPr id="15363" name="AutoShape 3"/>
          <p:cNvSpPr>
            <a:spLocks noChangeArrowheads="1"/>
          </p:cNvSpPr>
          <p:nvPr/>
        </p:nvSpPr>
        <p:spPr bwMode="auto">
          <a:xfrm>
            <a:off x="0" y="765175"/>
            <a:ext cx="4679950" cy="576263"/>
          </a:xfrm>
          <a:prstGeom prst="roundRect">
            <a:avLst>
              <a:gd name="adj" fmla="val 16667"/>
            </a:avLst>
          </a:prstGeom>
          <a:gradFill rotWithShape="1">
            <a:gsLst>
              <a:gs pos="0">
                <a:srgbClr val="0000CC"/>
              </a:gs>
              <a:gs pos="50000">
                <a:schemeClr val="tx2"/>
              </a:gs>
              <a:gs pos="100000">
                <a:srgbClr val="0000CC"/>
              </a:gs>
            </a:gsLst>
            <a:lin ang="5400000" scaled="1"/>
          </a:gradFill>
          <a:ln w="9525">
            <a:solidFill>
              <a:srgbClr val="0000CC"/>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满意及满意度概念</a:t>
            </a:r>
            <a:endParaRPr kumimoji="0" lang="zh-CN" altLang="en-US" sz="36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26628" name="Oval 4"/>
          <p:cNvSpPr/>
          <p:nvPr/>
        </p:nvSpPr>
        <p:spPr>
          <a:xfrm>
            <a:off x="5500688" y="2924175"/>
            <a:ext cx="2417762" cy="2016125"/>
          </a:xfrm>
          <a:prstGeom prst="ellipse">
            <a:avLst/>
          </a:prstGeom>
          <a:solidFill>
            <a:srgbClr val="FF66FF">
              <a:alpha val="38039"/>
            </a:srgbClr>
          </a:solidFill>
          <a:ln w="9525" cap="flat" cmpd="sng">
            <a:solidFill>
              <a:srgbClr val="FF00FF"/>
            </a:solidFill>
            <a:prstDash val="solid"/>
            <a:headEnd type="none" w="med" len="med"/>
            <a:tailEnd type="none" w="med" len="med"/>
          </a:ln>
        </p:spPr>
        <p:txBody>
          <a:bodyPr wrap="none" anchor="ctr" anchorCtr="1"/>
          <a:p>
            <a:pPr marL="533400" indent="-533400">
              <a:spcBef>
                <a:spcPct val="20000"/>
              </a:spcBef>
            </a:pPr>
            <a:r>
              <a:rPr lang="en-US" altLang="zh-CN" sz="2400" b="1" dirty="0">
                <a:solidFill>
                  <a:srgbClr val="000099"/>
                </a:solidFill>
                <a:latin typeface="黑体" panose="02010609060101010101" pitchFamily="49" charset="-122"/>
              </a:rPr>
              <a:t>2.</a:t>
            </a:r>
            <a:r>
              <a:rPr lang="zh-CN" altLang="en-US" sz="2400" b="1" dirty="0">
                <a:solidFill>
                  <a:srgbClr val="000099"/>
                </a:solidFill>
                <a:latin typeface="黑体" panose="02010609060101010101" pitchFamily="49" charset="-122"/>
              </a:rPr>
              <a:t>员工满意度</a:t>
            </a:r>
            <a:endParaRPr lang="zh-CN" altLang="en-US" sz="2400" b="1" dirty="0">
              <a:solidFill>
                <a:srgbClr val="000099"/>
              </a:solidFill>
              <a:latin typeface="黑体" panose="02010609060101010101" pitchFamily="49" charset="-122"/>
            </a:endParaRPr>
          </a:p>
          <a:p>
            <a:pPr marL="533400" indent="-533400">
              <a:spcBef>
                <a:spcPct val="20000"/>
              </a:spcBef>
            </a:pPr>
            <a:r>
              <a:rPr lang="zh-CN" altLang="en-US" sz="2400" b="1" dirty="0">
                <a:solidFill>
                  <a:srgbClr val="000099"/>
                </a:solidFill>
                <a:latin typeface="黑体" panose="02010609060101010101" pitchFamily="49" charset="-122"/>
              </a:rPr>
              <a:t>（ </a:t>
            </a:r>
            <a:r>
              <a:rPr lang="en-US" altLang="zh-CN" sz="2400" b="1" dirty="0">
                <a:solidFill>
                  <a:srgbClr val="000099"/>
                </a:solidFill>
                <a:latin typeface="黑体" panose="02010609060101010101" pitchFamily="49" charset="-122"/>
              </a:rPr>
              <a:t>ESI)</a:t>
            </a:r>
            <a:endParaRPr lang="en-US" altLang="zh-CN" sz="2400" b="1" dirty="0">
              <a:solidFill>
                <a:srgbClr val="000099"/>
              </a:solidFill>
              <a:latin typeface="黑体" panose="02010609060101010101" pitchFamily="49" charset="-122"/>
            </a:endParaRPr>
          </a:p>
        </p:txBody>
      </p:sp>
      <p:sp>
        <p:nvSpPr>
          <p:cNvPr id="26629" name="Oval 5"/>
          <p:cNvSpPr/>
          <p:nvPr/>
        </p:nvSpPr>
        <p:spPr>
          <a:xfrm>
            <a:off x="2535238" y="2997200"/>
            <a:ext cx="2417762" cy="2160588"/>
          </a:xfrm>
          <a:prstGeom prst="ellipse">
            <a:avLst/>
          </a:prstGeom>
          <a:solidFill>
            <a:srgbClr val="FF9900">
              <a:alpha val="38039"/>
            </a:srgbClr>
          </a:solidFill>
          <a:ln w="9525" cap="flat" cmpd="sng">
            <a:solidFill>
              <a:srgbClr val="FF9900"/>
            </a:solidFill>
            <a:prstDash val="solid"/>
            <a:headEnd type="none" w="med" len="med"/>
            <a:tailEnd type="none" w="med" len="med"/>
          </a:ln>
        </p:spPr>
        <p:txBody>
          <a:bodyPr wrap="none" anchor="ctr" anchorCtr="1"/>
          <a:p>
            <a:pPr marL="533400" indent="-533400">
              <a:spcBef>
                <a:spcPct val="20000"/>
              </a:spcBef>
            </a:pPr>
            <a:r>
              <a:rPr lang="en-US" altLang="zh-CN" sz="2400" b="1" dirty="0">
                <a:solidFill>
                  <a:srgbClr val="000099"/>
                </a:solidFill>
                <a:latin typeface="黑体" panose="02010609060101010101" pitchFamily="49" charset="-122"/>
              </a:rPr>
              <a:t>3.</a:t>
            </a:r>
            <a:r>
              <a:rPr lang="zh-CN" altLang="en-US" sz="2400" b="1" dirty="0">
                <a:solidFill>
                  <a:srgbClr val="000099"/>
                </a:solidFill>
                <a:latin typeface="黑体" panose="02010609060101010101" pitchFamily="49" charset="-122"/>
              </a:rPr>
              <a:t>客户满意度</a:t>
            </a:r>
            <a:endParaRPr lang="zh-CN" altLang="en-US" sz="2400" b="1" dirty="0">
              <a:solidFill>
                <a:srgbClr val="000099"/>
              </a:solidFill>
              <a:latin typeface="黑体" panose="02010609060101010101" pitchFamily="49" charset="-122"/>
            </a:endParaRPr>
          </a:p>
          <a:p>
            <a:pPr marL="533400" indent="-533400">
              <a:spcBef>
                <a:spcPct val="20000"/>
              </a:spcBef>
            </a:pPr>
            <a:r>
              <a:rPr lang="en-US" altLang="zh-CN" sz="2400" b="1" dirty="0">
                <a:solidFill>
                  <a:srgbClr val="000099"/>
                </a:solidFill>
                <a:latin typeface="黑体" panose="02010609060101010101" pitchFamily="49" charset="-122"/>
              </a:rPr>
              <a:t>( CSI </a:t>
            </a:r>
            <a:r>
              <a:rPr lang="zh-CN" altLang="en-US" sz="2400" b="1" dirty="0">
                <a:solidFill>
                  <a:srgbClr val="000099"/>
                </a:solidFill>
                <a:latin typeface="黑体" panose="02010609060101010101" pitchFamily="49" charset="-122"/>
              </a:rPr>
              <a:t>）</a:t>
            </a:r>
            <a:endParaRPr lang="zh-CN" altLang="en-US" sz="2400" b="1" dirty="0">
              <a:solidFill>
                <a:srgbClr val="000099"/>
              </a:solidFill>
              <a:latin typeface="黑体" panose="02010609060101010101" pitchFamily="49" charset="-122"/>
            </a:endParaRPr>
          </a:p>
        </p:txBody>
      </p:sp>
      <p:sp>
        <p:nvSpPr>
          <p:cNvPr id="26630" name="Oval 6"/>
          <p:cNvSpPr/>
          <p:nvPr/>
        </p:nvSpPr>
        <p:spPr>
          <a:xfrm>
            <a:off x="4017963" y="1628775"/>
            <a:ext cx="2319337" cy="1944688"/>
          </a:xfrm>
          <a:prstGeom prst="ellipse">
            <a:avLst/>
          </a:prstGeom>
          <a:solidFill>
            <a:srgbClr val="FFFF99">
              <a:alpha val="38039"/>
            </a:srgbClr>
          </a:solidFill>
          <a:ln w="9525" cap="flat" cmpd="sng">
            <a:solidFill>
              <a:srgbClr val="FFFF00"/>
            </a:solidFill>
            <a:prstDash val="solid"/>
            <a:headEnd type="none" w="med" len="med"/>
            <a:tailEnd type="none" w="med" len="med"/>
          </a:ln>
        </p:spPr>
        <p:txBody>
          <a:bodyPr wrap="none" anchor="ctr" anchorCtr="1"/>
          <a:p>
            <a:pPr marL="533400" indent="-533400">
              <a:spcBef>
                <a:spcPct val="20000"/>
              </a:spcBef>
            </a:pPr>
            <a:r>
              <a:rPr lang="zh-CN" altLang="zh-CN" sz="2400" b="1" dirty="0">
                <a:solidFill>
                  <a:srgbClr val="000099"/>
                </a:solidFill>
                <a:latin typeface="黑体" panose="02010609060101010101" pitchFamily="49" charset="-122"/>
              </a:rPr>
              <a:t>1.</a:t>
            </a:r>
            <a:r>
              <a:rPr lang="zh-CN" altLang="en-US" sz="2400" b="1" dirty="0">
                <a:solidFill>
                  <a:srgbClr val="000099"/>
                </a:solidFill>
                <a:latin typeface="黑体" panose="02010609060101010101" pitchFamily="49" charset="-122"/>
              </a:rPr>
              <a:t>满意</a:t>
            </a:r>
            <a:endParaRPr lang="zh-CN" altLang="en-US" sz="2400" b="1" dirty="0">
              <a:solidFill>
                <a:srgbClr val="000099"/>
              </a:solidFill>
              <a:latin typeface="黑体" panose="02010609060101010101" pitchFamily="49" charset="-122"/>
            </a:endParaRPr>
          </a:p>
          <a:p>
            <a:pPr marL="533400" indent="-533400">
              <a:spcBef>
                <a:spcPct val="20000"/>
              </a:spcBef>
            </a:pPr>
            <a:r>
              <a:rPr lang="zh-CN" altLang="en-US" sz="2400" b="1" dirty="0">
                <a:solidFill>
                  <a:srgbClr val="000099"/>
                </a:solidFill>
                <a:latin typeface="黑体" panose="02010609060101010101" pitchFamily="49" charset="-122"/>
              </a:rPr>
              <a:t>（</a:t>
            </a:r>
            <a:r>
              <a:rPr lang="en-US" altLang="zh-CN" sz="2400" b="1" dirty="0">
                <a:solidFill>
                  <a:srgbClr val="000099"/>
                </a:solidFill>
                <a:latin typeface="黑体" panose="02010609060101010101" pitchFamily="49" charset="-122"/>
              </a:rPr>
              <a:t>CS</a:t>
            </a:r>
            <a:r>
              <a:rPr lang="zh-CN" altLang="en-US" sz="2400" b="1" dirty="0">
                <a:solidFill>
                  <a:srgbClr val="000099"/>
                </a:solidFill>
                <a:latin typeface="黑体" panose="02010609060101010101" pitchFamily="49" charset="-122"/>
              </a:rPr>
              <a:t>）</a:t>
            </a:r>
            <a:endParaRPr lang="zh-CN" altLang="en-US" sz="2400" b="1" dirty="0">
              <a:solidFill>
                <a:srgbClr val="000099"/>
              </a:solidFill>
              <a:latin typeface="黑体" panose="0201060906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6498" name="Picture 2" descr="MCj02804120000[1]"/>
          <p:cNvPicPr>
            <a:picLocks noChangeAspect="1"/>
          </p:cNvPicPr>
          <p:nvPr/>
        </p:nvPicPr>
        <p:blipFill>
          <a:blip r:embed="rId2"/>
          <a:stretch>
            <a:fillRect/>
          </a:stretch>
        </p:blipFill>
        <p:spPr>
          <a:xfrm>
            <a:off x="6435725" y="3644900"/>
            <a:ext cx="2495550" cy="2362200"/>
          </a:xfrm>
          <a:prstGeom prst="rect">
            <a:avLst/>
          </a:prstGeom>
          <a:noFill/>
          <a:ln w="9525">
            <a:noFill/>
          </a:ln>
        </p:spPr>
      </p:pic>
      <p:sp>
        <p:nvSpPr>
          <p:cNvPr id="99331"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6500"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6501" name="Rectangle 5"/>
          <p:cNvSpPr/>
          <p:nvPr>
            <p:ph type="title"/>
          </p:nvPr>
        </p:nvSpPr>
        <p:spPr>
          <a:xfrm>
            <a:off x="6838950" y="1614488"/>
            <a:ext cx="2376488" cy="639762"/>
          </a:xfrm>
          <a:noFill/>
          <a:ln>
            <a:noFill/>
          </a:ln>
        </p:spPr>
        <p:txBody>
          <a:bodyPr/>
          <a:p>
            <a:pPr algn="r" eaLnBrk="1" hangingPunct="1"/>
            <a:r>
              <a:rPr lang="zh-CN" altLang="en-US" sz="2800" dirty="0"/>
              <a:t>信息管理？</a:t>
            </a:r>
            <a:endParaRPr lang="zh-CN" altLang="en-US" sz="2800" dirty="0"/>
          </a:p>
        </p:txBody>
      </p:sp>
      <p:sp>
        <p:nvSpPr>
          <p:cNvPr id="106502" name="Rectangle 6"/>
          <p:cNvSpPr/>
          <p:nvPr/>
        </p:nvSpPr>
        <p:spPr>
          <a:xfrm>
            <a:off x="490538" y="1628775"/>
            <a:ext cx="3678237" cy="517525"/>
          </a:xfrm>
          <a:prstGeom prst="rect">
            <a:avLst/>
          </a:prstGeom>
          <a:noFill/>
          <a:ln w="9525">
            <a:noFill/>
          </a:ln>
        </p:spPr>
        <p:txBody>
          <a:bodyPr wrap="none">
            <a:spAutoFit/>
          </a:bodyPr>
          <a:p>
            <a:r>
              <a:rPr lang="en-US" altLang="zh-CN" sz="2800" dirty="0">
                <a:latin typeface="Arial" panose="020B0604020202020204" pitchFamily="34" charset="0"/>
              </a:rPr>
              <a:t>4 </a:t>
            </a:r>
            <a:r>
              <a:rPr lang="zh-CN" altLang="en-US" sz="2800" dirty="0">
                <a:latin typeface="Arial" panose="020B0604020202020204" pitchFamily="34" charset="0"/>
              </a:rPr>
              <a:t>维修技术资料的管理</a:t>
            </a:r>
            <a:endParaRPr lang="zh-CN" altLang="en-US" sz="2800" dirty="0">
              <a:latin typeface="Arial" panose="020B0604020202020204" pitchFamily="34" charset="0"/>
            </a:endParaRPr>
          </a:p>
        </p:txBody>
      </p:sp>
      <p:sp>
        <p:nvSpPr>
          <p:cNvPr id="99335" name="Rectangle 7"/>
          <p:cNvSpPr>
            <a:spLocks noChangeArrowheads="1"/>
          </p:cNvSpPr>
          <p:nvPr/>
        </p:nvSpPr>
        <p:spPr bwMode="auto">
          <a:xfrm>
            <a:off x="1644650" y="2722563"/>
            <a:ext cx="2925763" cy="457200"/>
          </a:xfrm>
          <a:prstGeom prst="rect">
            <a:avLst/>
          </a:prstGeom>
          <a:solidFill>
            <a:srgbClr val="33CC33"/>
          </a:solidFill>
          <a:ln w="9525">
            <a:noFill/>
            <a:miter lim="800000"/>
          </a:ln>
          <a:effectLst>
            <a:outerShdw dist="107763" dir="13500000" sx="125000" sy="125000" algn="br"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专人保管，分类建档</a:t>
            </a:r>
            <a:endPar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9336" name="Rectangle 8"/>
          <p:cNvSpPr>
            <a:spLocks noChangeArrowheads="1"/>
          </p:cNvSpPr>
          <p:nvPr/>
        </p:nvSpPr>
        <p:spPr bwMode="auto">
          <a:xfrm>
            <a:off x="1174750" y="3586163"/>
            <a:ext cx="2927350" cy="457200"/>
          </a:xfrm>
          <a:prstGeom prst="rect">
            <a:avLst/>
          </a:prstGeom>
          <a:solidFill>
            <a:srgbClr val="33CC33"/>
          </a:solidFill>
          <a:ln w="9525">
            <a:noFill/>
            <a:miter lim="800000"/>
          </a:ln>
          <a:effectLst>
            <a:outerShdw dist="107763" dir="13500000" sx="125000" sy="125000" algn="br"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借阅制度，杜绝外传</a:t>
            </a:r>
            <a:endPar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9337" name="Rectangle 9"/>
          <p:cNvSpPr>
            <a:spLocks noChangeArrowheads="1"/>
          </p:cNvSpPr>
          <p:nvPr/>
        </p:nvSpPr>
        <p:spPr bwMode="auto">
          <a:xfrm>
            <a:off x="2327275" y="4594225"/>
            <a:ext cx="2925763" cy="457200"/>
          </a:xfrm>
          <a:prstGeom prst="rect">
            <a:avLst/>
          </a:prstGeom>
          <a:solidFill>
            <a:srgbClr val="33CC33"/>
          </a:solidFill>
          <a:ln w="9525">
            <a:noFill/>
            <a:miter lim="800000"/>
          </a:ln>
          <a:effectLst>
            <a:outerShdw dist="107763" dir="13500000" sx="125000" sy="125000" algn="br"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根据实情，购置资料</a:t>
            </a:r>
            <a:endPar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99338" name="Rectangle 10"/>
          <p:cNvSpPr>
            <a:spLocks noChangeArrowheads="1"/>
          </p:cNvSpPr>
          <p:nvPr/>
        </p:nvSpPr>
        <p:spPr bwMode="auto">
          <a:xfrm>
            <a:off x="1339850" y="5602288"/>
            <a:ext cx="2927350" cy="457200"/>
          </a:xfrm>
          <a:prstGeom prst="rect">
            <a:avLst/>
          </a:prstGeom>
          <a:solidFill>
            <a:srgbClr val="33CC33"/>
          </a:solidFill>
          <a:ln w="9525">
            <a:noFill/>
            <a:miter lim="800000"/>
          </a:ln>
          <a:effectLst>
            <a:outerShdw dist="107763" dir="13500000" sx="125000" sy="125000" algn="br" rotWithShape="0">
              <a:schemeClr val="bg2">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鼓励阅读，技术比赛</a:t>
            </a:r>
            <a:endParaRPr kumimoji="0" lang="zh-CN" altLang="en-US" sz="24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checkerboard(across)">
                                      <p:cBhvr>
                                        <p:cTn id="7" dur="500"/>
                                        <p:tgtEl>
                                          <p:spTgt spid="993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9336"/>
                                        </p:tgtEl>
                                        <p:attrNameLst>
                                          <p:attrName>style.visibility</p:attrName>
                                        </p:attrNameLst>
                                      </p:cBhvr>
                                      <p:to>
                                        <p:strVal val="visible"/>
                                      </p:to>
                                    </p:set>
                                    <p:animEffect transition="in" filter="checkerboard(across)">
                                      <p:cBhvr>
                                        <p:cTn id="10" dur="500"/>
                                        <p:tgtEl>
                                          <p:spTgt spid="9933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9337"/>
                                        </p:tgtEl>
                                        <p:attrNameLst>
                                          <p:attrName>style.visibility</p:attrName>
                                        </p:attrNameLst>
                                      </p:cBhvr>
                                      <p:to>
                                        <p:strVal val="visible"/>
                                      </p:to>
                                    </p:set>
                                    <p:animEffect transition="in" filter="checkerboard(across)">
                                      <p:cBhvr>
                                        <p:cTn id="13" dur="500"/>
                                        <p:tgtEl>
                                          <p:spTgt spid="9933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9338"/>
                                        </p:tgtEl>
                                        <p:attrNameLst>
                                          <p:attrName>style.visibility</p:attrName>
                                        </p:attrNameLst>
                                      </p:cBhvr>
                                      <p:to>
                                        <p:strVal val="visible"/>
                                      </p:to>
                                    </p:set>
                                    <p:animEffect transition="in" filter="checkerboard(across)">
                                      <p:cBhvr>
                                        <p:cTn id="16"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p:bldP spid="99336" grpId="0" animBg="1"/>
      <p:bldP spid="99337" grpId="0" animBg="1"/>
      <p:bldP spid="9933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355" name="AutoShape 3"/>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7523"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7524" name="Rectangle 5"/>
          <p:cNvSpPr/>
          <p:nvPr>
            <p:ph type="title"/>
          </p:nvPr>
        </p:nvSpPr>
        <p:spPr>
          <a:xfrm>
            <a:off x="2649538" y="2565400"/>
            <a:ext cx="6840537" cy="3255963"/>
          </a:xfrm>
          <a:noFill/>
          <a:ln>
            <a:noFill/>
          </a:ln>
        </p:spPr>
        <p:txBody>
          <a:bodyPr/>
          <a:p>
            <a:pPr algn="l" eaLnBrk="1" hangingPunct="1">
              <a:lnSpc>
                <a:spcPct val="150000"/>
              </a:lnSpc>
              <a:buFont typeface="Wingdings" panose="05000000000000000000" pitchFamily="2" charset="2"/>
              <a:buNone/>
            </a:pPr>
            <a:r>
              <a:rPr lang="zh-CN" altLang="en-US" sz="2000" dirty="0">
                <a:solidFill>
                  <a:srgbClr val="000099"/>
                </a:solidFill>
                <a:latin typeface="黑体" panose="02010609060101010101" pitchFamily="49" charset="-122"/>
              </a:rPr>
              <a:t>所有设备、设施及工具要分类建档，建档的内容要尽量详细定期的保养及故障现象要进行记录，以便以后查询</a:t>
            </a:r>
            <a:br>
              <a:rPr lang="zh-CN" altLang="en-US" sz="2000" dirty="0">
                <a:solidFill>
                  <a:srgbClr val="000099"/>
                </a:solidFill>
                <a:latin typeface="黑体" panose="02010609060101010101" pitchFamily="49" charset="-122"/>
              </a:rPr>
            </a:br>
            <a:r>
              <a:rPr lang="zh-CN" altLang="en-US" sz="2000" dirty="0">
                <a:solidFill>
                  <a:srgbClr val="000099"/>
                </a:solidFill>
                <a:latin typeface="黑体" panose="02010609060101010101" pitchFamily="49" charset="-122"/>
              </a:rPr>
              <a:t>分配到人到岗进行日常的管理，设置日常维护管理卡</a:t>
            </a:r>
            <a:br>
              <a:rPr lang="zh-CN" altLang="en-US" sz="2000" dirty="0">
                <a:solidFill>
                  <a:srgbClr val="000099"/>
                </a:solidFill>
                <a:latin typeface="黑体" panose="02010609060101010101" pitchFamily="49" charset="-122"/>
              </a:rPr>
            </a:br>
            <a:r>
              <a:rPr lang="zh-CN" altLang="en-US" sz="2000" dirty="0">
                <a:solidFill>
                  <a:srgbClr val="000099"/>
                </a:solidFill>
                <a:latin typeface="黑体" panose="02010609060101010101" pitchFamily="49" charset="-122"/>
              </a:rPr>
              <a:t>购置及报废要有详细记录</a:t>
            </a:r>
            <a:br>
              <a:rPr lang="zh-CN" altLang="en-US" sz="2000" dirty="0">
                <a:solidFill>
                  <a:srgbClr val="000099"/>
                </a:solidFill>
                <a:latin typeface="黑体" panose="02010609060101010101" pitchFamily="49" charset="-122"/>
              </a:rPr>
            </a:br>
            <a:r>
              <a:rPr lang="zh-CN" altLang="en-US" sz="2000" dirty="0">
                <a:solidFill>
                  <a:srgbClr val="000099"/>
                </a:solidFill>
                <a:latin typeface="黑体" panose="02010609060101010101" pitchFamily="49" charset="-122"/>
              </a:rPr>
              <a:t>由于设施、设备及工具本身或者使用不当造成质量下降的原因要进行记录和分析，为设施、设备及工具的更新提供依据</a:t>
            </a:r>
            <a:endParaRPr lang="zh-CN" altLang="en-US" sz="2000" dirty="0">
              <a:solidFill>
                <a:srgbClr val="000099"/>
              </a:solidFill>
              <a:latin typeface="黑体" panose="02010609060101010101" pitchFamily="49" charset="-122"/>
            </a:endParaRPr>
          </a:p>
        </p:txBody>
      </p:sp>
      <p:sp>
        <p:nvSpPr>
          <p:cNvPr id="107525" name="Rectangle 6"/>
          <p:cNvSpPr/>
          <p:nvPr/>
        </p:nvSpPr>
        <p:spPr>
          <a:xfrm>
            <a:off x="273050" y="1700213"/>
            <a:ext cx="6940550" cy="420687"/>
          </a:xfrm>
          <a:prstGeom prst="rect">
            <a:avLst/>
          </a:prstGeom>
          <a:noFill/>
          <a:ln w="9525">
            <a:noFill/>
          </a:ln>
        </p:spPr>
        <p:txBody>
          <a:bodyPr>
            <a:spAutoFit/>
          </a:bodyPr>
          <a:p>
            <a:pPr algn="l">
              <a:lnSpc>
                <a:spcPct val="90000"/>
              </a:lnSpc>
              <a:spcBef>
                <a:spcPct val="50000"/>
              </a:spcBef>
            </a:pPr>
            <a:r>
              <a:rPr lang="en-US" altLang="zh-CN" sz="2400" dirty="0">
                <a:latin typeface="Arial" panose="020B0604020202020204" pitchFamily="34" charset="0"/>
              </a:rPr>
              <a:t>5 </a:t>
            </a:r>
            <a:r>
              <a:rPr lang="zh-CN" altLang="en-US" sz="2400" dirty="0">
                <a:latin typeface="Arial" panose="020B0604020202020204" pitchFamily="34" charset="0"/>
              </a:rPr>
              <a:t>设备、设施及工具的有关信息资料的管理</a:t>
            </a:r>
            <a:endParaRPr lang="zh-CN" altLang="en-US" sz="2400" dirty="0">
              <a:latin typeface="黑体" panose="02010609060101010101" pitchFamily="49" charset="-122"/>
            </a:endParaRPr>
          </a:p>
        </p:txBody>
      </p:sp>
      <p:sp>
        <p:nvSpPr>
          <p:cNvPr id="107526" name="AutoShape 7"/>
          <p:cNvSpPr/>
          <p:nvPr/>
        </p:nvSpPr>
        <p:spPr>
          <a:xfrm>
            <a:off x="488950" y="2708275"/>
            <a:ext cx="1800225" cy="431800"/>
          </a:xfrm>
          <a:prstGeom prst="roundRect">
            <a:avLst>
              <a:gd name="adj" fmla="val 16667"/>
            </a:avLst>
          </a:prstGeom>
          <a:solidFill>
            <a:srgbClr val="33CC33">
              <a:alpha val="41960"/>
            </a:srgbClr>
          </a:solidFill>
          <a:ln w="9525" cap="flat" cmpd="sng">
            <a:solidFill>
              <a:srgbClr val="33CC33"/>
            </a:solidFill>
            <a:prstDash val="solid"/>
            <a:headEnd type="none" w="med" len="med"/>
            <a:tailEnd type="none" w="med" len="med"/>
          </a:ln>
        </p:spPr>
        <p:txBody>
          <a:bodyPr wrap="none" anchor="ctr" anchorCtr="0"/>
          <a:p>
            <a:r>
              <a:rPr lang="zh-CN" altLang="en-US" sz="2400" b="1" dirty="0">
                <a:latin typeface="Arial" panose="020B0604020202020204" pitchFamily="34" charset="0"/>
                <a:ea typeface="华文彩云" panose="02010800040101010101" pitchFamily="2" charset="-122"/>
              </a:rPr>
              <a:t>分类建档</a:t>
            </a:r>
            <a:endParaRPr lang="zh-CN" altLang="en-US" sz="2400" b="1" dirty="0">
              <a:latin typeface="Arial" panose="020B0604020202020204" pitchFamily="34" charset="0"/>
              <a:ea typeface="华文彩云" panose="02010800040101010101" pitchFamily="2" charset="-122"/>
            </a:endParaRPr>
          </a:p>
        </p:txBody>
      </p:sp>
      <p:sp>
        <p:nvSpPr>
          <p:cNvPr id="107527" name="AutoShape 8"/>
          <p:cNvSpPr/>
          <p:nvPr/>
        </p:nvSpPr>
        <p:spPr>
          <a:xfrm>
            <a:off x="488950" y="3213100"/>
            <a:ext cx="1800225" cy="431800"/>
          </a:xfrm>
          <a:prstGeom prst="roundRect">
            <a:avLst>
              <a:gd name="adj" fmla="val 16667"/>
            </a:avLst>
          </a:prstGeom>
          <a:solidFill>
            <a:srgbClr val="33CC33">
              <a:alpha val="41960"/>
            </a:srgbClr>
          </a:solidFill>
          <a:ln w="9525" cap="flat" cmpd="sng">
            <a:solidFill>
              <a:srgbClr val="33CC33"/>
            </a:solidFill>
            <a:prstDash val="solid"/>
            <a:headEnd type="none" w="med" len="med"/>
            <a:tailEnd type="none" w="med" len="med"/>
          </a:ln>
        </p:spPr>
        <p:txBody>
          <a:bodyPr wrap="none" anchor="ctr" anchorCtr="0"/>
          <a:p>
            <a:r>
              <a:rPr lang="zh-CN" altLang="en-US" sz="2400" b="1" dirty="0">
                <a:latin typeface="Arial" panose="020B0604020202020204" pitchFamily="34" charset="0"/>
                <a:ea typeface="华文彩云" panose="02010800040101010101" pitchFamily="2" charset="-122"/>
              </a:rPr>
              <a:t>现象记录</a:t>
            </a:r>
            <a:endParaRPr lang="zh-CN" altLang="en-US" sz="2400" b="1" dirty="0">
              <a:latin typeface="Arial" panose="020B0604020202020204" pitchFamily="34" charset="0"/>
              <a:ea typeface="华文彩云" panose="02010800040101010101" pitchFamily="2" charset="-122"/>
            </a:endParaRPr>
          </a:p>
        </p:txBody>
      </p:sp>
      <p:sp>
        <p:nvSpPr>
          <p:cNvPr id="107528" name="AutoShape 9"/>
          <p:cNvSpPr/>
          <p:nvPr/>
        </p:nvSpPr>
        <p:spPr>
          <a:xfrm>
            <a:off x="488950" y="3716338"/>
            <a:ext cx="1800225" cy="431800"/>
          </a:xfrm>
          <a:prstGeom prst="roundRect">
            <a:avLst>
              <a:gd name="adj" fmla="val 16667"/>
            </a:avLst>
          </a:prstGeom>
          <a:solidFill>
            <a:srgbClr val="33CC33">
              <a:alpha val="41960"/>
            </a:srgbClr>
          </a:solidFill>
          <a:ln w="9525" cap="flat" cmpd="sng">
            <a:solidFill>
              <a:srgbClr val="33CC33"/>
            </a:solidFill>
            <a:prstDash val="solid"/>
            <a:headEnd type="none" w="med" len="med"/>
            <a:tailEnd type="none" w="med" len="med"/>
          </a:ln>
        </p:spPr>
        <p:txBody>
          <a:bodyPr wrap="none" anchor="ctr" anchorCtr="0"/>
          <a:p>
            <a:r>
              <a:rPr lang="zh-CN" altLang="en-US" sz="2400" b="1" dirty="0">
                <a:latin typeface="Arial" panose="020B0604020202020204" pitchFamily="34" charset="0"/>
                <a:ea typeface="华文彩云" panose="02010800040101010101" pitchFamily="2" charset="-122"/>
              </a:rPr>
              <a:t>设管理卡</a:t>
            </a:r>
            <a:endParaRPr lang="zh-CN" altLang="en-US" sz="2400" b="1" dirty="0">
              <a:latin typeface="Arial" panose="020B0604020202020204" pitchFamily="34" charset="0"/>
              <a:ea typeface="华文彩云" panose="02010800040101010101" pitchFamily="2" charset="-122"/>
            </a:endParaRPr>
          </a:p>
        </p:txBody>
      </p:sp>
      <p:sp>
        <p:nvSpPr>
          <p:cNvPr id="107529" name="AutoShape 10"/>
          <p:cNvSpPr/>
          <p:nvPr/>
        </p:nvSpPr>
        <p:spPr>
          <a:xfrm>
            <a:off x="488950" y="4221163"/>
            <a:ext cx="1800225" cy="431800"/>
          </a:xfrm>
          <a:prstGeom prst="roundRect">
            <a:avLst>
              <a:gd name="adj" fmla="val 16667"/>
            </a:avLst>
          </a:prstGeom>
          <a:solidFill>
            <a:srgbClr val="33CC33">
              <a:alpha val="41960"/>
            </a:srgbClr>
          </a:solidFill>
          <a:ln w="9525" cap="flat" cmpd="sng">
            <a:solidFill>
              <a:srgbClr val="33CC33"/>
            </a:solidFill>
            <a:prstDash val="solid"/>
            <a:headEnd type="none" w="med" len="med"/>
            <a:tailEnd type="none" w="med" len="med"/>
          </a:ln>
        </p:spPr>
        <p:txBody>
          <a:bodyPr wrap="none" anchor="ctr" anchorCtr="0"/>
          <a:p>
            <a:r>
              <a:rPr lang="zh-CN" altLang="en-US" sz="2400" b="1" dirty="0">
                <a:latin typeface="Arial" panose="020B0604020202020204" pitchFamily="34" charset="0"/>
                <a:ea typeface="华文彩云" panose="02010800040101010101" pitchFamily="2" charset="-122"/>
              </a:rPr>
              <a:t>购弃记录</a:t>
            </a:r>
            <a:endParaRPr lang="zh-CN" altLang="en-US" sz="2400" b="1" dirty="0">
              <a:latin typeface="Arial" panose="020B0604020202020204" pitchFamily="34" charset="0"/>
              <a:ea typeface="华文彩云" panose="02010800040101010101" pitchFamily="2" charset="-122"/>
            </a:endParaRPr>
          </a:p>
        </p:txBody>
      </p:sp>
      <p:sp>
        <p:nvSpPr>
          <p:cNvPr id="107530" name="AutoShape 11"/>
          <p:cNvSpPr/>
          <p:nvPr/>
        </p:nvSpPr>
        <p:spPr>
          <a:xfrm>
            <a:off x="488950" y="4724400"/>
            <a:ext cx="1800225" cy="431800"/>
          </a:xfrm>
          <a:prstGeom prst="roundRect">
            <a:avLst>
              <a:gd name="adj" fmla="val 16667"/>
            </a:avLst>
          </a:prstGeom>
          <a:solidFill>
            <a:srgbClr val="33CC33">
              <a:alpha val="41960"/>
            </a:srgbClr>
          </a:solidFill>
          <a:ln w="9525" cap="flat" cmpd="sng">
            <a:solidFill>
              <a:srgbClr val="33CC33"/>
            </a:solidFill>
            <a:prstDash val="solid"/>
            <a:headEnd type="none" w="med" len="med"/>
            <a:tailEnd type="none" w="med" len="med"/>
          </a:ln>
        </p:spPr>
        <p:txBody>
          <a:bodyPr wrap="none" anchor="ctr" anchorCtr="0"/>
          <a:p>
            <a:r>
              <a:rPr lang="zh-CN" altLang="en-US" sz="2400" b="1" dirty="0">
                <a:latin typeface="Arial" panose="020B0604020202020204" pitchFamily="34" charset="0"/>
                <a:ea typeface="华文彩云" panose="02010800040101010101" pitchFamily="2" charset="-122"/>
              </a:rPr>
              <a:t>原因分析</a:t>
            </a:r>
            <a:endParaRPr lang="zh-CN" altLang="en-US" sz="2400" b="1" dirty="0">
              <a:latin typeface="Arial" panose="020B0604020202020204" pitchFamily="34" charset="0"/>
              <a:ea typeface="华文彩云" panose="02010800040101010101" pitchFamily="2" charset="-122"/>
            </a:endParaRPr>
          </a:p>
        </p:txBody>
      </p:sp>
      <p:sp>
        <p:nvSpPr>
          <p:cNvPr id="107531" name="Line 12"/>
          <p:cNvSpPr/>
          <p:nvPr/>
        </p:nvSpPr>
        <p:spPr>
          <a:xfrm>
            <a:off x="2792413" y="3644900"/>
            <a:ext cx="6553200" cy="0"/>
          </a:xfrm>
          <a:prstGeom prst="line">
            <a:avLst/>
          </a:prstGeom>
          <a:ln w="9525" cap="flat" cmpd="sng">
            <a:solidFill>
              <a:schemeClr val="tx1"/>
            </a:solidFill>
            <a:prstDash val="solid"/>
            <a:headEnd type="none" w="med" len="med"/>
            <a:tailEnd type="none" w="med" len="med"/>
          </a:ln>
        </p:spPr>
      </p:sp>
      <p:sp>
        <p:nvSpPr>
          <p:cNvPr id="107532" name="Line 13"/>
          <p:cNvSpPr/>
          <p:nvPr/>
        </p:nvSpPr>
        <p:spPr>
          <a:xfrm>
            <a:off x="2792413" y="4076700"/>
            <a:ext cx="6553200" cy="0"/>
          </a:xfrm>
          <a:prstGeom prst="line">
            <a:avLst/>
          </a:prstGeom>
          <a:ln w="9525" cap="flat" cmpd="sng">
            <a:solidFill>
              <a:schemeClr val="tx1"/>
            </a:solidFill>
            <a:prstDash val="solid"/>
            <a:headEnd type="none" w="med" len="med"/>
            <a:tailEnd type="none" w="med" len="med"/>
          </a:ln>
        </p:spPr>
      </p:sp>
      <p:sp>
        <p:nvSpPr>
          <p:cNvPr id="107533" name="Line 14"/>
          <p:cNvSpPr/>
          <p:nvPr/>
        </p:nvSpPr>
        <p:spPr>
          <a:xfrm>
            <a:off x="2792413" y="4508500"/>
            <a:ext cx="6553200" cy="0"/>
          </a:xfrm>
          <a:prstGeom prst="line">
            <a:avLst/>
          </a:prstGeom>
          <a:ln w="9525" cap="flat" cmpd="sng">
            <a:solidFill>
              <a:schemeClr val="tx1"/>
            </a:solidFill>
            <a:prstDash val="solid"/>
            <a:headEnd type="none" w="med" len="med"/>
            <a:tailEnd type="none" w="med" len="med"/>
          </a:ln>
        </p:spPr>
      </p:sp>
      <p:sp>
        <p:nvSpPr>
          <p:cNvPr id="107534" name="Line 15"/>
          <p:cNvSpPr/>
          <p:nvPr/>
        </p:nvSpPr>
        <p:spPr>
          <a:xfrm>
            <a:off x="2792413" y="3141663"/>
            <a:ext cx="6553200" cy="0"/>
          </a:xfrm>
          <a:prstGeom prst="line">
            <a:avLst/>
          </a:prstGeom>
          <a:ln w="9525" cap="flat" cmpd="sng">
            <a:solidFill>
              <a:schemeClr val="tx1"/>
            </a:solidFill>
            <a:prstDash val="solid"/>
            <a:headEnd type="none" w="med" len="med"/>
            <a:tailEnd type="none" w="med" len="med"/>
          </a:ln>
        </p:spPr>
      </p:sp>
      <p:sp>
        <p:nvSpPr>
          <p:cNvPr id="100354" name="Rectangle 2"/>
          <p:cNvSpPr/>
          <p:nvPr>
            <p:ph idx="1"/>
          </p:nvPr>
        </p:nvSpPr>
        <p:spPr>
          <a:xfrm>
            <a:off x="7040563" y="1628775"/>
            <a:ext cx="2232025" cy="647700"/>
          </a:xfrm>
          <a:noFill/>
          <a:ln>
            <a:noFill/>
          </a:ln>
        </p:spPr>
        <p:txBody>
          <a:bodyPr/>
          <a:p>
            <a:pPr algn="r" eaLnBrk="1" hangingPunct="1">
              <a:buNone/>
            </a:pPr>
            <a:r>
              <a:rPr lang="zh-CN" altLang="en-US" sz="2800" dirty="0"/>
              <a:t>信息管理？</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0354">
                                            <p:txEl>
                                              <p:charRg st="0" end="6"/>
                                            </p:txEl>
                                          </p:spTgt>
                                        </p:tgtEl>
                                        <p:attrNameLst>
                                          <p:attrName>style.visibility</p:attrName>
                                        </p:attrNameLst>
                                      </p:cBhvr>
                                      <p:to>
                                        <p:strVal val="visible"/>
                                      </p:to>
                                    </p:set>
                                    <p:animEffect transition="in" filter="barn(inHorizontal)">
                                      <p:cBhvr>
                                        <p:cTn id="7" dur="500"/>
                                        <p:tgtEl>
                                          <p:spTgt spid="100354">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0354">
                                            <p:txEl>
                                              <p:pRg st="6" end="6"/>
                                            </p:txEl>
                                          </p:spTgt>
                                        </p:tgtEl>
                                        <p:attrNameLst>
                                          <p:attrName>style.visibility</p:attrName>
                                        </p:attrNameLst>
                                      </p:cBhvr>
                                      <p:to>
                                        <p:strVal val="visible"/>
                                      </p:to>
                                    </p:set>
                                    <p:animEffect transition="in" filter="barn(inHorizontal)">
                                      <p:cBhvr>
                                        <p:cTn id="12" dur="500"/>
                                        <p:tgtEl>
                                          <p:spTgt spid="10035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0354">
                                            <p:txEl>
                                              <p:pRg st="6" end="6"/>
                                            </p:txEl>
                                          </p:spTgt>
                                        </p:tgtEl>
                                        <p:attrNameLst>
                                          <p:attrName>style.visibility</p:attrName>
                                        </p:attrNameLst>
                                      </p:cBhvr>
                                      <p:to>
                                        <p:strVal val="visible"/>
                                      </p:to>
                                    </p:set>
                                    <p:animEffect transition="in" filter="barn(inHorizontal)">
                                      <p:cBhvr>
                                        <p:cTn id="17" dur="500"/>
                                        <p:tgtEl>
                                          <p:spTgt spid="10035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0354">
                                            <p:txEl>
                                              <p:pRg st="6" end="6"/>
                                            </p:txEl>
                                          </p:spTgt>
                                        </p:tgtEl>
                                        <p:attrNameLst>
                                          <p:attrName>style.visibility</p:attrName>
                                        </p:attrNameLst>
                                      </p:cBhvr>
                                      <p:to>
                                        <p:strVal val="visible"/>
                                      </p:to>
                                    </p:set>
                                    <p:animEffect transition="in" filter="barn(inHorizontal)">
                                      <p:cBhvr>
                                        <p:cTn id="22" dur="500"/>
                                        <p:tgtEl>
                                          <p:spTgt spid="10035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00354">
                                            <p:txEl>
                                              <p:pRg st="6" end="6"/>
                                            </p:txEl>
                                          </p:spTgt>
                                        </p:tgtEl>
                                        <p:attrNameLst>
                                          <p:attrName>style.visibility</p:attrName>
                                        </p:attrNameLst>
                                      </p:cBhvr>
                                      <p:to>
                                        <p:strVal val="visible"/>
                                      </p:to>
                                    </p:set>
                                    <p:animEffect transition="in" filter="barn(inHorizontal)">
                                      <p:cBhvr>
                                        <p:cTn id="27" dur="500"/>
                                        <p:tgtEl>
                                          <p:spTgt spid="1003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1378" name="AutoShape 2"/>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8547"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grpSp>
        <p:nvGrpSpPr>
          <p:cNvPr id="108548" name="Group 4"/>
          <p:cNvGrpSpPr/>
          <p:nvPr/>
        </p:nvGrpSpPr>
        <p:grpSpPr>
          <a:xfrm>
            <a:off x="473075" y="1773238"/>
            <a:ext cx="8151813" cy="4968875"/>
            <a:chOff x="0" y="0"/>
            <a:chExt cx="2016" cy="2448"/>
          </a:xfrm>
        </p:grpSpPr>
        <p:sp>
          <p:nvSpPr>
            <p:cNvPr id="108550" name="AutoShape 5"/>
            <p:cNvSpPr>
              <a:spLocks noChangeAspect="1" noTextEdit="1"/>
            </p:cNvSpPr>
            <p:nvPr/>
          </p:nvSpPr>
          <p:spPr>
            <a:xfrm>
              <a:off x="0" y="0"/>
              <a:ext cx="2016" cy="2448"/>
            </a:xfrm>
            <a:prstGeom prst="rect">
              <a:avLst/>
            </a:prstGeom>
            <a:noFill/>
            <a:ln w="9525">
              <a:noFill/>
            </a:ln>
          </p:spPr>
          <p:txBody>
            <a:bodyPr/>
            <a:p>
              <a:endParaRPr lang="zh-CN" altLang="en-US"/>
            </a:p>
          </p:txBody>
        </p:sp>
        <p:cxnSp>
          <p:nvCxnSpPr>
            <p:cNvPr id="108551" name="_s562208"/>
            <p:cNvCxnSpPr>
              <a:stCxn id="108569" idx="3"/>
              <a:endCxn id="108560" idx="2"/>
            </p:cNvCxnSpPr>
            <p:nvPr/>
          </p:nvCxnSpPr>
          <p:spPr>
            <a:xfrm flipV="1">
              <a:off x="868" y="295"/>
              <a:ext cx="140" cy="2009"/>
            </a:xfrm>
            <a:prstGeom prst="bentConnector2">
              <a:avLst/>
            </a:prstGeom>
            <a:ln w="9525" cap="flat" cmpd="sng">
              <a:solidFill>
                <a:schemeClr val="tx1"/>
              </a:solidFill>
              <a:prstDash val="solid"/>
              <a:miter/>
              <a:headEnd type="none" w="med" len="med"/>
              <a:tailEnd type="none" w="med" len="med"/>
            </a:ln>
          </p:spPr>
        </p:cxnSp>
        <p:cxnSp>
          <p:nvCxnSpPr>
            <p:cNvPr id="108552" name="_s562204"/>
            <p:cNvCxnSpPr>
              <a:stCxn id="108568" idx="1"/>
              <a:endCxn id="108560" idx="2"/>
            </p:cNvCxnSpPr>
            <p:nvPr/>
          </p:nvCxnSpPr>
          <p:spPr>
            <a:xfrm rot="10800000">
              <a:off x="1008" y="295"/>
              <a:ext cx="140" cy="1577"/>
            </a:xfrm>
            <a:prstGeom prst="bentConnector2">
              <a:avLst/>
            </a:prstGeom>
            <a:ln w="9525" cap="flat" cmpd="sng">
              <a:solidFill>
                <a:schemeClr val="tx1"/>
              </a:solidFill>
              <a:prstDash val="solid"/>
              <a:miter/>
              <a:headEnd type="none" w="med" len="med"/>
              <a:tailEnd type="none" w="med" len="med"/>
            </a:ln>
          </p:spPr>
        </p:cxnSp>
        <p:cxnSp>
          <p:nvCxnSpPr>
            <p:cNvPr id="108553" name="_s562202"/>
            <p:cNvCxnSpPr>
              <a:stCxn id="108567" idx="3"/>
              <a:endCxn id="108560" idx="2"/>
            </p:cNvCxnSpPr>
            <p:nvPr/>
          </p:nvCxnSpPr>
          <p:spPr>
            <a:xfrm flipV="1">
              <a:off x="868" y="295"/>
              <a:ext cx="140" cy="1577"/>
            </a:xfrm>
            <a:prstGeom prst="bentConnector2">
              <a:avLst/>
            </a:prstGeom>
            <a:ln w="9525" cap="flat" cmpd="sng">
              <a:solidFill>
                <a:schemeClr val="tx1"/>
              </a:solidFill>
              <a:prstDash val="solid"/>
              <a:miter/>
              <a:headEnd type="none" w="med" len="med"/>
              <a:tailEnd type="none" w="med" len="med"/>
            </a:ln>
          </p:spPr>
        </p:cxnSp>
        <p:cxnSp>
          <p:nvCxnSpPr>
            <p:cNvPr id="108554" name="_s562200"/>
            <p:cNvCxnSpPr>
              <a:stCxn id="108566" idx="1"/>
              <a:endCxn id="108560" idx="2"/>
            </p:cNvCxnSpPr>
            <p:nvPr/>
          </p:nvCxnSpPr>
          <p:spPr>
            <a:xfrm rot="10800000">
              <a:off x="1008" y="295"/>
              <a:ext cx="140" cy="1145"/>
            </a:xfrm>
            <a:prstGeom prst="bentConnector2">
              <a:avLst/>
            </a:prstGeom>
            <a:ln w="9525" cap="flat" cmpd="sng">
              <a:solidFill>
                <a:schemeClr val="tx1"/>
              </a:solidFill>
              <a:prstDash val="solid"/>
              <a:miter/>
              <a:headEnd type="none" w="med" len="med"/>
              <a:tailEnd type="none" w="med" len="med"/>
            </a:ln>
          </p:spPr>
        </p:cxnSp>
        <p:cxnSp>
          <p:nvCxnSpPr>
            <p:cNvPr id="108555" name="_s562198"/>
            <p:cNvCxnSpPr>
              <a:stCxn id="108565" idx="3"/>
              <a:endCxn id="108560" idx="2"/>
            </p:cNvCxnSpPr>
            <p:nvPr/>
          </p:nvCxnSpPr>
          <p:spPr>
            <a:xfrm flipV="1">
              <a:off x="868" y="295"/>
              <a:ext cx="140" cy="1145"/>
            </a:xfrm>
            <a:prstGeom prst="bentConnector2">
              <a:avLst/>
            </a:prstGeom>
            <a:ln w="9525" cap="flat" cmpd="sng">
              <a:solidFill>
                <a:schemeClr val="tx1"/>
              </a:solidFill>
              <a:prstDash val="solid"/>
              <a:miter/>
              <a:headEnd type="none" w="med" len="med"/>
              <a:tailEnd type="none" w="med" len="med"/>
            </a:ln>
          </p:spPr>
        </p:cxnSp>
        <p:cxnSp>
          <p:nvCxnSpPr>
            <p:cNvPr id="108556" name="_s562196"/>
            <p:cNvCxnSpPr>
              <a:stCxn id="108564" idx="1"/>
              <a:endCxn id="108560" idx="2"/>
            </p:cNvCxnSpPr>
            <p:nvPr/>
          </p:nvCxnSpPr>
          <p:spPr>
            <a:xfrm rot="10800000">
              <a:off x="1008" y="295"/>
              <a:ext cx="140" cy="713"/>
            </a:xfrm>
            <a:prstGeom prst="bentConnector2">
              <a:avLst/>
            </a:prstGeom>
            <a:ln w="9525" cap="flat" cmpd="sng">
              <a:solidFill>
                <a:schemeClr val="tx1"/>
              </a:solidFill>
              <a:prstDash val="solid"/>
              <a:miter/>
              <a:headEnd type="none" w="med" len="med"/>
              <a:tailEnd type="none" w="med" len="med"/>
            </a:ln>
          </p:spPr>
        </p:cxnSp>
        <p:cxnSp>
          <p:nvCxnSpPr>
            <p:cNvPr id="108557" name="_s562193"/>
            <p:cNvCxnSpPr>
              <a:stCxn id="108563" idx="3"/>
              <a:endCxn id="108560" idx="2"/>
            </p:cNvCxnSpPr>
            <p:nvPr/>
          </p:nvCxnSpPr>
          <p:spPr>
            <a:xfrm flipV="1">
              <a:off x="868" y="295"/>
              <a:ext cx="140" cy="713"/>
            </a:xfrm>
            <a:prstGeom prst="bentConnector2">
              <a:avLst/>
            </a:prstGeom>
            <a:ln w="9525" cap="flat" cmpd="sng">
              <a:solidFill>
                <a:schemeClr val="tx1"/>
              </a:solidFill>
              <a:prstDash val="solid"/>
              <a:miter/>
              <a:headEnd type="none" w="med" len="med"/>
              <a:tailEnd type="none" w="med" len="med"/>
            </a:ln>
          </p:spPr>
        </p:cxnSp>
        <p:cxnSp>
          <p:nvCxnSpPr>
            <p:cNvPr id="108558" name="_s562192"/>
            <p:cNvCxnSpPr>
              <a:stCxn id="108562" idx="1"/>
              <a:endCxn id="108560" idx="2"/>
            </p:cNvCxnSpPr>
            <p:nvPr/>
          </p:nvCxnSpPr>
          <p:spPr>
            <a:xfrm rot="10800000">
              <a:off x="1008" y="295"/>
              <a:ext cx="140" cy="281"/>
            </a:xfrm>
            <a:prstGeom prst="bentConnector2">
              <a:avLst/>
            </a:prstGeom>
            <a:ln w="9525" cap="flat" cmpd="sng">
              <a:solidFill>
                <a:schemeClr val="tx1"/>
              </a:solidFill>
              <a:prstDash val="solid"/>
              <a:miter/>
              <a:headEnd type="none" w="med" len="med"/>
              <a:tailEnd type="none" w="med" len="med"/>
            </a:ln>
          </p:spPr>
        </p:cxnSp>
        <p:cxnSp>
          <p:nvCxnSpPr>
            <p:cNvPr id="108559" name="_s562191"/>
            <p:cNvCxnSpPr>
              <a:stCxn id="108561" idx="3"/>
              <a:endCxn id="108560" idx="2"/>
            </p:cNvCxnSpPr>
            <p:nvPr/>
          </p:nvCxnSpPr>
          <p:spPr>
            <a:xfrm flipV="1">
              <a:off x="868" y="295"/>
              <a:ext cx="140" cy="281"/>
            </a:xfrm>
            <a:prstGeom prst="bentConnector2">
              <a:avLst/>
            </a:prstGeom>
            <a:ln w="9525" cap="flat" cmpd="sng">
              <a:solidFill>
                <a:schemeClr val="tx1"/>
              </a:solidFill>
              <a:prstDash val="solid"/>
              <a:miter/>
              <a:headEnd type="none" w="med" len="med"/>
              <a:tailEnd type="none" w="med" len="med"/>
            </a:ln>
          </p:spPr>
        </p:cxnSp>
        <p:sp>
          <p:nvSpPr>
            <p:cNvPr id="108560" name="_s562187"/>
            <p:cNvSpPr/>
            <p:nvPr/>
          </p:nvSpPr>
          <p:spPr>
            <a:xfrm>
              <a:off x="576" y="0"/>
              <a:ext cx="864" cy="288"/>
            </a:xfrm>
            <a:prstGeom prst="bracketPair">
              <a:avLst>
                <a:gd name="adj" fmla="val 0"/>
              </a:avLst>
            </a:prstGeom>
            <a:solidFill>
              <a:schemeClr val="folHlink">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en-US" altLang="zh-CN" sz="1800" dirty="0">
                  <a:solidFill>
                    <a:srgbClr val="0000FF"/>
                  </a:solidFill>
                  <a:latin typeface="Arial" panose="020B0604020202020204" pitchFamily="34" charset="0"/>
                </a:rPr>
                <a:t>6 </a:t>
              </a:r>
              <a:r>
                <a:rPr lang="zh-CN" altLang="en-US" sz="1800" dirty="0">
                  <a:solidFill>
                    <a:srgbClr val="0000FF"/>
                  </a:solidFill>
                  <a:latin typeface="Arial" panose="020B0604020202020204" pitchFamily="34" charset="0"/>
                </a:rPr>
                <a:t>技术信息的反馈</a:t>
              </a:r>
              <a:endParaRPr lang="zh-CN" altLang="en-US" sz="1800" dirty="0">
                <a:solidFill>
                  <a:srgbClr val="0000FF"/>
                </a:solidFill>
                <a:latin typeface="Arial" panose="020B0604020202020204" pitchFamily="34" charset="0"/>
              </a:endParaRPr>
            </a:p>
          </p:txBody>
        </p:sp>
        <p:sp>
          <p:nvSpPr>
            <p:cNvPr id="108561" name="_s562188"/>
            <p:cNvSpPr/>
            <p:nvPr/>
          </p:nvSpPr>
          <p:spPr>
            <a:xfrm>
              <a:off x="0" y="432"/>
              <a:ext cx="864"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应有一个技术收集、分析、</a:t>
              </a:r>
              <a:endParaRPr lang="zh-CN" altLang="en-US" sz="1800" dirty="0">
                <a:latin typeface="Arial" panose="020B0604020202020204" pitchFamily="34" charset="0"/>
              </a:endParaRPr>
            </a:p>
            <a:p>
              <a:pPr marL="457200" indent="-457200"/>
              <a:r>
                <a:rPr lang="zh-CN" altLang="en-US" sz="1800" dirty="0">
                  <a:latin typeface="Arial" panose="020B0604020202020204" pitchFamily="34" charset="0"/>
                </a:rPr>
                <a:t>利用、反馈系统</a:t>
              </a:r>
              <a:endParaRPr lang="zh-CN" altLang="en-US" sz="1800" dirty="0">
                <a:latin typeface="Arial" panose="020B0604020202020204" pitchFamily="34" charset="0"/>
              </a:endParaRPr>
            </a:p>
          </p:txBody>
        </p:sp>
        <p:sp>
          <p:nvSpPr>
            <p:cNvPr id="108562" name="_s562189"/>
            <p:cNvSpPr/>
            <p:nvPr/>
          </p:nvSpPr>
          <p:spPr>
            <a:xfrm>
              <a:off x="1152" y="432"/>
              <a:ext cx="864"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spcBef>
                  <a:spcPct val="20000"/>
                </a:spcBef>
                <a:buFont typeface="Wingdings" panose="05000000000000000000" pitchFamily="2" charset="2"/>
              </a:pPr>
              <a:r>
                <a:rPr lang="zh-CN" altLang="en-US" sz="1800" dirty="0">
                  <a:latin typeface="Arial" panose="020B0604020202020204" pitchFamily="34" charset="0"/>
                </a:rPr>
                <a:t>厂商的技术通报学习与研究</a:t>
              </a:r>
              <a:endParaRPr lang="zh-CN" altLang="en-US" sz="1800" dirty="0">
                <a:latin typeface="Arial" panose="020B0604020202020204" pitchFamily="34" charset="0"/>
              </a:endParaRPr>
            </a:p>
          </p:txBody>
        </p:sp>
        <p:sp>
          <p:nvSpPr>
            <p:cNvPr id="108563" name="_s562190"/>
            <p:cNvSpPr/>
            <p:nvPr/>
          </p:nvSpPr>
          <p:spPr>
            <a:xfrm>
              <a:off x="0" y="864"/>
              <a:ext cx="864"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维修中发现的普遍问题</a:t>
              </a:r>
              <a:endParaRPr lang="zh-CN" altLang="en-US" sz="1800" dirty="0">
                <a:latin typeface="Arial" panose="020B0604020202020204" pitchFamily="34" charset="0"/>
              </a:endParaRPr>
            </a:p>
          </p:txBody>
        </p:sp>
        <p:sp>
          <p:nvSpPr>
            <p:cNvPr id="108564" name="_s562195"/>
            <p:cNvSpPr/>
            <p:nvPr/>
          </p:nvSpPr>
          <p:spPr>
            <a:xfrm>
              <a:off x="1152" y="864"/>
              <a:ext cx="863"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维修新技术的采用及结果跟踪</a:t>
              </a:r>
              <a:endParaRPr lang="zh-CN" altLang="en-US" sz="1800" dirty="0">
                <a:latin typeface="Arial" panose="020B0604020202020204" pitchFamily="34" charset="0"/>
              </a:endParaRPr>
            </a:p>
          </p:txBody>
        </p:sp>
        <p:sp>
          <p:nvSpPr>
            <p:cNvPr id="108565" name="_s562197"/>
            <p:cNvSpPr/>
            <p:nvPr/>
          </p:nvSpPr>
          <p:spPr>
            <a:xfrm>
              <a:off x="1" y="1296"/>
              <a:ext cx="863"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维修新材料的使用及结果跟踪</a:t>
              </a:r>
              <a:endParaRPr lang="zh-CN" altLang="en-US" sz="1800" dirty="0">
                <a:latin typeface="Arial" panose="020B0604020202020204" pitchFamily="34" charset="0"/>
              </a:endParaRPr>
            </a:p>
          </p:txBody>
        </p:sp>
        <p:sp>
          <p:nvSpPr>
            <p:cNvPr id="108566" name="_s562199"/>
            <p:cNvSpPr/>
            <p:nvPr/>
          </p:nvSpPr>
          <p:spPr>
            <a:xfrm>
              <a:off x="1152" y="1296"/>
              <a:ext cx="863"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与客户满意度相关的技术信息</a:t>
              </a:r>
              <a:endParaRPr lang="zh-CN" altLang="en-US" sz="1800" dirty="0">
                <a:latin typeface="Arial" panose="020B0604020202020204" pitchFamily="34" charset="0"/>
              </a:endParaRPr>
            </a:p>
            <a:p>
              <a:pPr marL="457200" indent="-457200"/>
              <a:r>
                <a:rPr lang="zh-CN" altLang="en-US" sz="1800" dirty="0">
                  <a:latin typeface="Arial" panose="020B0604020202020204" pitchFamily="34" charset="0"/>
                </a:rPr>
                <a:t>的统计与分析</a:t>
              </a:r>
              <a:endParaRPr lang="zh-CN" altLang="en-US" sz="1800" dirty="0">
                <a:latin typeface="Arial" panose="020B0604020202020204" pitchFamily="34" charset="0"/>
              </a:endParaRPr>
            </a:p>
          </p:txBody>
        </p:sp>
        <p:sp>
          <p:nvSpPr>
            <p:cNvPr id="108567" name="_s562201"/>
            <p:cNvSpPr/>
            <p:nvPr/>
          </p:nvSpPr>
          <p:spPr>
            <a:xfrm>
              <a:off x="1" y="1728"/>
              <a:ext cx="863"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技术信息的内部传播</a:t>
              </a:r>
              <a:endParaRPr lang="zh-CN" altLang="en-US" sz="1800" dirty="0">
                <a:latin typeface="Arial" panose="020B0604020202020204" pitchFamily="34" charset="0"/>
              </a:endParaRPr>
            </a:p>
          </p:txBody>
        </p:sp>
        <p:sp>
          <p:nvSpPr>
            <p:cNvPr id="108568" name="_s562203"/>
            <p:cNvSpPr/>
            <p:nvPr/>
          </p:nvSpPr>
          <p:spPr>
            <a:xfrm>
              <a:off x="1152" y="1728"/>
              <a:ext cx="863" cy="287"/>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技术更新信息</a:t>
              </a:r>
              <a:endParaRPr lang="zh-CN" altLang="en-US" sz="1800" dirty="0">
                <a:latin typeface="Arial" panose="020B0604020202020204" pitchFamily="34" charset="0"/>
              </a:endParaRPr>
            </a:p>
          </p:txBody>
        </p:sp>
        <p:sp>
          <p:nvSpPr>
            <p:cNvPr id="108569" name="_s562207"/>
            <p:cNvSpPr/>
            <p:nvPr/>
          </p:nvSpPr>
          <p:spPr>
            <a:xfrm>
              <a:off x="1" y="2160"/>
              <a:ext cx="863" cy="288"/>
            </a:xfrm>
            <a:prstGeom prst="bracketPair">
              <a:avLst>
                <a:gd name="adj" fmla="val 0"/>
              </a:avLst>
            </a:prstGeom>
            <a:solidFill>
              <a:schemeClr val="accent2">
                <a:alpha val="50195"/>
              </a:schemeClr>
            </a:solidFill>
            <a:ln w="28575" cap="flat" cmpd="sng">
              <a:solidFill>
                <a:schemeClr val="tx1"/>
              </a:solidFill>
              <a:prstDash val="solid"/>
              <a:headEnd type="none" w="med" len="med"/>
              <a:tailEnd type="none" w="med" len="med"/>
            </a:ln>
          </p:spPr>
          <p:txBody>
            <a:bodyPr wrap="none" lIns="0" tIns="0" rIns="0" bIns="0" anchor="ctr" anchorCtr="0"/>
            <a:p>
              <a:pPr marL="457200" indent="-457200"/>
              <a:r>
                <a:rPr lang="zh-CN" altLang="en-US" sz="1800" dirty="0">
                  <a:latin typeface="Arial" panose="020B0604020202020204" pitchFamily="34" charset="0"/>
                </a:rPr>
                <a:t>技术信息与业务决策</a:t>
              </a:r>
              <a:endParaRPr lang="zh-CN" altLang="en-US" sz="1800" dirty="0">
                <a:latin typeface="Arial" panose="020B0604020202020204" pitchFamily="34" charset="0"/>
              </a:endParaRPr>
            </a:p>
          </p:txBody>
        </p:sp>
      </p:grpSp>
      <p:sp>
        <p:nvSpPr>
          <p:cNvPr id="108549" name="Rectangle 25"/>
          <p:cNvSpPr/>
          <p:nvPr>
            <p:ph type="title"/>
          </p:nvPr>
        </p:nvSpPr>
        <p:spPr>
          <a:xfrm>
            <a:off x="6975475" y="1700213"/>
            <a:ext cx="2657475" cy="490537"/>
          </a:xfrm>
          <a:noFill/>
          <a:ln>
            <a:noFill/>
          </a:ln>
        </p:spPr>
        <p:txBody>
          <a:bodyPr/>
          <a:p>
            <a:pPr eaLnBrk="1" hangingPunct="1"/>
            <a:r>
              <a:rPr lang="zh-CN" altLang="en-US" sz="2400" dirty="0"/>
              <a:t>信息管理？</a:t>
            </a:r>
            <a:endParaRPr lang="zh-CN" altLang="en-US"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2402" name="Rectangle 2"/>
          <p:cNvSpPr/>
          <p:nvPr>
            <p:ph type="body" sz="half" idx="1"/>
          </p:nvPr>
        </p:nvSpPr>
        <p:spPr>
          <a:xfrm>
            <a:off x="6824663" y="1630363"/>
            <a:ext cx="2447925" cy="503237"/>
          </a:xfrm>
          <a:noFill/>
          <a:ln>
            <a:noFill/>
          </a:ln>
        </p:spPr>
        <p:txBody>
          <a:bodyPr/>
          <a:p>
            <a:pPr algn="r" eaLnBrk="1" hangingPunct="1">
              <a:lnSpc>
                <a:spcPct val="90000"/>
              </a:lnSpc>
              <a:buClrTx/>
              <a:buSzTx/>
              <a:buFontTx/>
              <a:buNone/>
            </a:pPr>
            <a:r>
              <a:rPr lang="zh-CN" altLang="en-US" sz="2800" dirty="0"/>
              <a:t>信息管理？</a:t>
            </a:r>
            <a:endParaRPr lang="zh-CN" altLang="en-US" sz="2800" dirty="0"/>
          </a:p>
        </p:txBody>
      </p:sp>
      <p:pic>
        <p:nvPicPr>
          <p:cNvPr id="109571" name="Picture 3" descr="15-SL0145"/>
          <p:cNvPicPr>
            <a:picLocks noChangeAspect="1"/>
          </p:cNvPicPr>
          <p:nvPr/>
        </p:nvPicPr>
        <p:blipFill>
          <a:blip r:embed="rId2"/>
          <a:stretch>
            <a:fillRect/>
          </a:stretch>
        </p:blipFill>
        <p:spPr>
          <a:xfrm>
            <a:off x="488950" y="5084763"/>
            <a:ext cx="1728788" cy="1506537"/>
          </a:xfrm>
          <a:prstGeom prst="rect">
            <a:avLst/>
          </a:prstGeom>
          <a:noFill/>
          <a:ln w="9525">
            <a:noFill/>
          </a:ln>
        </p:spPr>
      </p:pic>
      <p:sp>
        <p:nvSpPr>
          <p:cNvPr id="102404" name="AutoShape 4"/>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09573"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9574" name="Rectangle 6"/>
          <p:cNvSpPr/>
          <p:nvPr>
            <p:ph type="title"/>
          </p:nvPr>
        </p:nvSpPr>
        <p:spPr>
          <a:xfrm>
            <a:off x="2203450" y="3509963"/>
            <a:ext cx="8726488" cy="639762"/>
          </a:xfrm>
          <a:noFill/>
          <a:ln>
            <a:noFill/>
          </a:ln>
        </p:spPr>
        <p:txBody>
          <a:bodyPr/>
          <a:p>
            <a:pPr algn="l" eaLnBrk="1" hangingPunct="1">
              <a:lnSpc>
                <a:spcPct val="110000"/>
              </a:lnSpc>
            </a:pPr>
            <a:r>
              <a:rPr lang="zh-CN" altLang="en-US" sz="2000" dirty="0">
                <a:latin typeface="黑体" panose="02010609060101010101" pitchFamily="49" charset="-122"/>
              </a:rPr>
              <a:t>统一认识，统一做法；</a:t>
            </a:r>
            <a:br>
              <a:rPr lang="zh-CN" altLang="en-US" sz="2000" dirty="0">
                <a:latin typeface="黑体" panose="02010609060101010101" pitchFamily="49" charset="-122"/>
              </a:rPr>
            </a:br>
            <a:r>
              <a:rPr lang="zh-CN" altLang="en-US" sz="2000" dirty="0">
                <a:latin typeface="黑体" panose="02010609060101010101" pitchFamily="49" charset="-122"/>
              </a:rPr>
              <a:t>告诉众人生产运作情况，提醒保持居安思危的状态；</a:t>
            </a:r>
            <a:br>
              <a:rPr lang="zh-CN" altLang="en-US" sz="2000" dirty="0">
                <a:latin typeface="黑体" panose="02010609060101010101" pitchFamily="49" charset="-122"/>
              </a:rPr>
            </a:br>
            <a:r>
              <a:rPr lang="zh-CN" altLang="en-US" sz="2000" dirty="0">
                <a:latin typeface="黑体" panose="02010609060101010101" pitchFamily="49" charset="-122"/>
              </a:rPr>
              <a:t>为管理人员无遗漏的管理提供帮助；</a:t>
            </a:r>
            <a:br>
              <a:rPr lang="zh-CN" altLang="en-US" sz="2000" dirty="0">
                <a:latin typeface="黑体" panose="02010609060101010101" pitchFamily="49" charset="-122"/>
              </a:rPr>
            </a:br>
            <a:r>
              <a:rPr lang="zh-CN" altLang="en-US" sz="2000" dirty="0">
                <a:latin typeface="黑体" panose="02010609060101010101" pitchFamily="49" charset="-122"/>
              </a:rPr>
              <a:t>为新人早日熟悉情况提供帮助；</a:t>
            </a:r>
            <a:br>
              <a:rPr lang="zh-CN" altLang="en-US" sz="2000" dirty="0">
                <a:latin typeface="黑体" panose="02010609060101010101" pitchFamily="49" charset="-122"/>
              </a:rPr>
            </a:br>
            <a:r>
              <a:rPr lang="zh-CN" altLang="en-US" sz="2000" dirty="0">
                <a:latin typeface="黑体" panose="02010609060101010101" pitchFamily="49" charset="-122"/>
              </a:rPr>
              <a:t>加深客户对实情的了解，增强企业形象；</a:t>
            </a:r>
            <a:endParaRPr lang="zh-CN" altLang="en-US" sz="2000" dirty="0">
              <a:latin typeface="黑体" panose="02010609060101010101" pitchFamily="49" charset="-122"/>
            </a:endParaRPr>
          </a:p>
        </p:txBody>
      </p:sp>
      <p:sp>
        <p:nvSpPr>
          <p:cNvPr id="109575" name="Rectangle 7"/>
          <p:cNvSpPr/>
          <p:nvPr/>
        </p:nvSpPr>
        <p:spPr>
          <a:xfrm>
            <a:off x="488950" y="1628775"/>
            <a:ext cx="2520950" cy="474663"/>
          </a:xfrm>
          <a:prstGeom prst="rect">
            <a:avLst/>
          </a:prstGeom>
          <a:noFill/>
          <a:ln w="9525">
            <a:noFill/>
          </a:ln>
        </p:spPr>
        <p:txBody>
          <a:bodyPr>
            <a:spAutoFit/>
          </a:bodyPr>
          <a:p>
            <a:pPr algn="l">
              <a:lnSpc>
                <a:spcPct val="90000"/>
              </a:lnSpc>
              <a:spcBef>
                <a:spcPct val="50000"/>
              </a:spcBef>
            </a:pPr>
            <a:r>
              <a:rPr lang="en-US" altLang="zh-CN" sz="2800" dirty="0">
                <a:latin typeface="Arial" panose="020B0604020202020204" pitchFamily="34" charset="0"/>
              </a:rPr>
              <a:t>7  </a:t>
            </a:r>
            <a:r>
              <a:rPr lang="zh-CN" altLang="en-US" sz="2800" dirty="0">
                <a:latin typeface="Arial" panose="020B0604020202020204" pitchFamily="34" charset="0"/>
              </a:rPr>
              <a:t>看板管理</a:t>
            </a:r>
            <a:endParaRPr lang="zh-CN" altLang="en-US" sz="2800" dirty="0">
              <a:latin typeface="Arial" panose="020B0604020202020204" pitchFamily="34" charset="0"/>
            </a:endParaRPr>
          </a:p>
        </p:txBody>
      </p:sp>
      <p:sp>
        <p:nvSpPr>
          <p:cNvPr id="102408" name="AutoShape 8"/>
          <p:cNvSpPr/>
          <p:nvPr/>
        </p:nvSpPr>
        <p:spPr>
          <a:xfrm>
            <a:off x="742950" y="2243138"/>
            <a:ext cx="6330950" cy="766762"/>
          </a:xfrm>
          <a:prstGeom prst="roundRect">
            <a:avLst>
              <a:gd name="adj" fmla="val 16667"/>
            </a:avLst>
          </a:prstGeom>
          <a:solidFill>
            <a:srgbClr val="33CC33"/>
          </a:solidFill>
          <a:ln w="9525">
            <a:noFill/>
          </a:ln>
        </p:spPr>
        <p:txBody>
          <a:bodyPr>
            <a:spAutoFit/>
          </a:bodyPr>
          <a:p>
            <a:pPr algn="l"/>
            <a:r>
              <a:rPr lang="zh-CN" altLang="en-US" sz="2000" dirty="0">
                <a:solidFill>
                  <a:schemeClr val="bg1"/>
                </a:solidFill>
                <a:latin typeface="Arial" panose="020B0604020202020204" pitchFamily="34" charset="0"/>
              </a:rPr>
              <a:t>用数据、图表将一切可以公开的信息真实地、及时地进行一目了然地表现的透明化管理活动。</a:t>
            </a:r>
            <a:endParaRPr lang="zh-CN" altLang="en-US" sz="2000" dirty="0">
              <a:solidFill>
                <a:schemeClr val="bg1"/>
              </a:solidFill>
              <a:latin typeface="Arial" panose="020B0604020202020204" pitchFamily="34" charset="0"/>
            </a:endParaRPr>
          </a:p>
        </p:txBody>
      </p:sp>
      <p:sp>
        <p:nvSpPr>
          <p:cNvPr id="102409" name="Rectangle 9"/>
          <p:cNvSpPr/>
          <p:nvPr/>
        </p:nvSpPr>
        <p:spPr>
          <a:xfrm>
            <a:off x="777875" y="3429000"/>
            <a:ext cx="1096963" cy="639763"/>
          </a:xfrm>
          <a:prstGeom prst="rect">
            <a:avLst/>
          </a:prstGeom>
          <a:solidFill>
            <a:srgbClr val="3399FF"/>
          </a:solidFill>
          <a:ln w="9525">
            <a:noFill/>
          </a:ln>
          <a:effectLst>
            <a:prstShdw prst="shdw11" dir="16200000">
              <a:schemeClr val="bg2">
                <a:alpha val="50000"/>
              </a:schemeClr>
            </a:prstShdw>
          </a:effectLst>
        </p:spPr>
        <p:txBody>
          <a:bodyPr wrap="none">
            <a:spAutoFit/>
          </a:bodyPr>
          <a:p>
            <a:r>
              <a:rPr lang="zh-CN" altLang="en-US" dirty="0">
                <a:solidFill>
                  <a:schemeClr val="bg1"/>
                </a:solidFill>
                <a:latin typeface="Arial" panose="020B0604020202020204" pitchFamily="34" charset="0"/>
              </a:rPr>
              <a:t>优点</a:t>
            </a:r>
            <a:endParaRPr lang="zh-CN" altLang="en-US"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checkerboard(across)">
                                      <p:cBhvr>
                                        <p:cTn id="7" dur="500"/>
                                        <p:tgtEl>
                                          <p:spTgt spid="1024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 calcmode="lin" valueType="num">
                                      <p:cBhvr additive="base">
                                        <p:cTn id="12" dur="500" fill="hold"/>
                                        <p:tgtEl>
                                          <p:spTgt spid="102409"/>
                                        </p:tgtEl>
                                        <p:attrNameLst>
                                          <p:attrName>ppt_x</p:attrName>
                                        </p:attrNameLst>
                                      </p:cBhvr>
                                      <p:tavLst>
                                        <p:tav tm="0">
                                          <p:val>
                                            <p:strVal val="#ppt_x"/>
                                          </p:val>
                                        </p:tav>
                                        <p:tav tm="100000">
                                          <p:val>
                                            <p:strVal val="#ppt_x"/>
                                          </p:val>
                                        </p:tav>
                                      </p:tavLst>
                                    </p:anim>
                                    <p:anim calcmode="lin" valueType="num">
                                      <p:cBhvr additive="base">
                                        <p:cTn id="13" dur="500" fill="hold"/>
                                        <p:tgtEl>
                                          <p:spTgt spid="10240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402">
                                            <p:txEl>
                                              <p:charRg st="0" end="6"/>
                                            </p:txEl>
                                          </p:spTgt>
                                        </p:tgtEl>
                                        <p:attrNameLst>
                                          <p:attrName>style.visibility</p:attrName>
                                        </p:attrNameLst>
                                      </p:cBhvr>
                                      <p:to>
                                        <p:strVal val="visible"/>
                                      </p:to>
                                    </p:set>
                                    <p:animEffect transition="in" filter="checkerboard(across)">
                                      <p:cBhvr>
                                        <p:cTn id="18" dur="500"/>
                                        <p:tgtEl>
                                          <p:spTgt spid="102402">
                                            <p:txEl>
                                              <p:charRg st="0" end="6"/>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2402">
                                            <p:txEl>
                                              <p:pRg st="6" end="6"/>
                                            </p:txEl>
                                          </p:spTgt>
                                        </p:tgtEl>
                                        <p:attrNameLst>
                                          <p:attrName>style.visibility</p:attrName>
                                        </p:attrNameLst>
                                      </p:cBhvr>
                                      <p:to>
                                        <p:strVal val="visible"/>
                                      </p:to>
                                    </p:set>
                                    <p:animEffect transition="in" filter="checkerboard(across)">
                                      <p:cBhvr>
                                        <p:cTn id="21" dur="500"/>
                                        <p:tgtEl>
                                          <p:spTgt spid="102402">
                                            <p:txEl>
                                              <p:pRg st="6" end="6"/>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2402">
                                            <p:txEl>
                                              <p:pRg st="6" end="6"/>
                                            </p:txEl>
                                          </p:spTgt>
                                        </p:tgtEl>
                                        <p:attrNameLst>
                                          <p:attrName>style.visibility</p:attrName>
                                        </p:attrNameLst>
                                      </p:cBhvr>
                                      <p:to>
                                        <p:strVal val="visible"/>
                                      </p:to>
                                    </p:set>
                                    <p:animEffect transition="in" filter="checkerboard(across)">
                                      <p:cBhvr>
                                        <p:cTn id="24" dur="500"/>
                                        <p:tgtEl>
                                          <p:spTgt spid="102402">
                                            <p:txEl>
                                              <p:pRg st="6" end="6"/>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2402">
                                            <p:txEl>
                                              <p:pRg st="6" end="6"/>
                                            </p:txEl>
                                          </p:spTgt>
                                        </p:tgtEl>
                                        <p:attrNameLst>
                                          <p:attrName>style.visibility</p:attrName>
                                        </p:attrNameLst>
                                      </p:cBhvr>
                                      <p:to>
                                        <p:strVal val="visible"/>
                                      </p:to>
                                    </p:set>
                                    <p:animEffect transition="in" filter="checkerboard(across)">
                                      <p:cBhvr>
                                        <p:cTn id="27" dur="500"/>
                                        <p:tgtEl>
                                          <p:spTgt spid="102402">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2402">
                                            <p:txEl>
                                              <p:pRg st="6" end="6"/>
                                            </p:txEl>
                                          </p:spTgt>
                                        </p:tgtEl>
                                        <p:attrNameLst>
                                          <p:attrName>style.visibility</p:attrName>
                                        </p:attrNameLst>
                                      </p:cBhvr>
                                      <p:to>
                                        <p:strVal val="visible"/>
                                      </p:to>
                                    </p:set>
                                    <p:animEffect transition="in" filter="checkerboard(across)">
                                      <p:cBhvr>
                                        <p:cTn id="30" dur="500"/>
                                        <p:tgtEl>
                                          <p:spTgt spid="1024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P spid="102408" grpId="0" animBg="1"/>
      <p:bldP spid="10240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0594" name="Rectangle 2"/>
          <p:cNvSpPr/>
          <p:nvPr>
            <p:ph type="title"/>
          </p:nvPr>
        </p:nvSpPr>
        <p:spPr>
          <a:xfrm>
            <a:off x="3584575" y="2420938"/>
            <a:ext cx="2232025" cy="649287"/>
          </a:xfrm>
          <a:solidFill>
            <a:srgbClr val="00FF00"/>
          </a:solidFill>
          <a:ln>
            <a:noFill/>
          </a:ln>
          <a:effectLst>
            <a:prstShdw prst="shdw12" dir="16200000">
              <a:srgbClr val="808080">
                <a:alpha val="50000"/>
              </a:srgbClr>
            </a:prstShdw>
          </a:effectLst>
        </p:spPr>
        <p:txBody>
          <a:bodyPr/>
          <a:p>
            <a:pPr eaLnBrk="1" hangingPunct="1"/>
            <a:r>
              <a:rPr lang="zh-CN" altLang="en-US" sz="2800" u="sng" dirty="0"/>
              <a:t>绩效看板</a:t>
            </a:r>
            <a:endParaRPr lang="zh-CN" altLang="en-US" sz="2800" u="sng" dirty="0"/>
          </a:p>
        </p:txBody>
      </p:sp>
      <p:graphicFrame>
        <p:nvGraphicFramePr>
          <p:cNvPr id="103427" name="Group 3"/>
          <p:cNvGraphicFramePr>
            <a:graphicFrameLocks noGrp="1"/>
          </p:cNvGraphicFramePr>
          <p:nvPr>
            <p:ph idx="4294967295"/>
          </p:nvPr>
        </p:nvGraphicFramePr>
        <p:xfrm>
          <a:off x="311150" y="3284538"/>
          <a:ext cx="9283700" cy="1874838"/>
        </p:xfrm>
        <a:graphic>
          <a:graphicData uri="http://schemas.openxmlformats.org/drawingml/2006/table">
            <a:tbl>
              <a:tblPr/>
              <a:tblGrid>
                <a:gridCol w="1120775"/>
                <a:gridCol w="639763"/>
                <a:gridCol w="717550"/>
                <a:gridCol w="639762"/>
                <a:gridCol w="719138"/>
                <a:gridCol w="719137"/>
                <a:gridCol w="800100"/>
                <a:gridCol w="639763"/>
                <a:gridCol w="717550"/>
                <a:gridCol w="719137"/>
                <a:gridCol w="593725"/>
                <a:gridCol w="606425"/>
                <a:gridCol w="650875"/>
              </a:tblGrid>
              <a:tr h="3968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班组及管理者</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指标</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endPar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cPr/>
                </a:tc>
                <a:tc hMerge="1">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指标</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2</a:t>
                      </a:r>
                      <a:endPar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cPr/>
                </a:tc>
                <a:tc hMerge="1">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指标</a:t>
                      </a:r>
                      <a:r>
                        <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3</a:t>
                      </a:r>
                      <a:endParaRPr kumimoji="0" lang="en-US" altLang="zh-CN"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cPr/>
                </a:tc>
                <a:tc hMerge="1">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综合</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cPr/>
                </a:tc>
                <a:tc hMerge="1">
                  <a:tcPr/>
                </a:tc>
              </a:tr>
              <a:tr h="3952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当旬</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当月</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累计</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E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当旬</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当月</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累计</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E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当旬</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当月</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累计</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E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当旬</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当月</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累计</a:t>
                      </a:r>
                      <a:endParaRPr kumimoji="0" lang="zh-CN" altLang="en-US" sz="1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EFF"/>
                    </a:solid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班组 </a:t>
                      </a:r>
                      <a:r>
                        <a:rPr kumimoji="0" lang="en-US" altLang="zh-CN"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endParaRPr kumimoji="0" lang="en-US" altLang="zh-CN"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检验 </a:t>
                      </a:r>
                      <a:r>
                        <a:rPr kumimoji="0" lang="en-US" altLang="zh-CN"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1</a:t>
                      </a:r>
                      <a:endParaRPr kumimoji="0" lang="en-US" altLang="zh-CN"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90" name="AutoShape 66"/>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0659"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0660" name="Rectangle 68"/>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
        <p:nvSpPr>
          <p:cNvPr id="110661" name="Rectangle 69"/>
          <p:cNvSpPr/>
          <p:nvPr/>
        </p:nvSpPr>
        <p:spPr>
          <a:xfrm>
            <a:off x="488950" y="1628775"/>
            <a:ext cx="2520950" cy="474663"/>
          </a:xfrm>
          <a:prstGeom prst="rect">
            <a:avLst/>
          </a:prstGeom>
          <a:noFill/>
          <a:ln w="9525">
            <a:noFill/>
          </a:ln>
        </p:spPr>
        <p:txBody>
          <a:bodyPr>
            <a:spAutoFit/>
          </a:bodyPr>
          <a:p>
            <a:pPr algn="l">
              <a:lnSpc>
                <a:spcPct val="90000"/>
              </a:lnSpc>
              <a:spcBef>
                <a:spcPct val="50000"/>
              </a:spcBef>
            </a:pPr>
            <a:r>
              <a:rPr lang="en-US" altLang="zh-CN" sz="2800" dirty="0">
                <a:latin typeface="Arial" panose="020B0604020202020204" pitchFamily="34" charset="0"/>
              </a:rPr>
              <a:t>7  </a:t>
            </a:r>
            <a:r>
              <a:rPr lang="zh-CN" altLang="en-US" sz="2800" dirty="0">
                <a:latin typeface="Arial" panose="020B0604020202020204" pitchFamily="34" charset="0"/>
              </a:rPr>
              <a:t>看板管理</a:t>
            </a:r>
            <a:endParaRPr lang="zh-CN"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wheel(4)">
                                      <p:cBhvr>
                                        <p:cTn id="7" dur="20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1618" name="Rectangle 2"/>
          <p:cNvSpPr/>
          <p:nvPr>
            <p:ph type="title"/>
          </p:nvPr>
        </p:nvSpPr>
        <p:spPr>
          <a:xfrm>
            <a:off x="3873500" y="2349500"/>
            <a:ext cx="1787525" cy="620713"/>
          </a:xfrm>
          <a:solidFill>
            <a:srgbClr val="00FF00"/>
          </a:solidFill>
          <a:ln>
            <a:noFill/>
          </a:ln>
          <a:effectLst>
            <a:prstShdw prst="shdw12" dir="16200000">
              <a:srgbClr val="808080">
                <a:alpha val="50000"/>
              </a:srgbClr>
            </a:prstShdw>
          </a:effectLst>
        </p:spPr>
        <p:txBody>
          <a:bodyPr/>
          <a:p>
            <a:pPr eaLnBrk="1" hangingPunct="1"/>
            <a:r>
              <a:rPr lang="zh-CN" altLang="en-US" sz="2800" u="sng" dirty="0"/>
              <a:t>工时看板</a:t>
            </a:r>
            <a:endParaRPr lang="zh-CN" altLang="en-US" sz="2800" u="sng" dirty="0"/>
          </a:p>
        </p:txBody>
      </p:sp>
      <p:graphicFrame>
        <p:nvGraphicFramePr>
          <p:cNvPr id="111619" name="表格占位符 111618"/>
          <p:cNvGraphicFramePr/>
          <p:nvPr>
            <p:ph type="tbl" idx="1"/>
          </p:nvPr>
        </p:nvGraphicFramePr>
        <p:xfrm>
          <a:off x="495300" y="3140075"/>
          <a:ext cx="9059863" cy="2590800"/>
        </p:xfrm>
        <a:graphic>
          <a:graphicData uri="http://schemas.openxmlformats.org/drawingml/2006/table">
            <a:tbl>
              <a:tblPr/>
              <a:tblGrid>
                <a:gridCol w="1012825"/>
                <a:gridCol w="547688"/>
                <a:gridCol w="546100"/>
                <a:gridCol w="546100"/>
                <a:gridCol w="466725"/>
                <a:gridCol w="623887"/>
                <a:gridCol w="625475"/>
                <a:gridCol w="623888"/>
                <a:gridCol w="623887"/>
                <a:gridCol w="546100"/>
                <a:gridCol w="390525"/>
                <a:gridCol w="388938"/>
                <a:gridCol w="390525"/>
                <a:gridCol w="311150"/>
                <a:gridCol w="312737"/>
                <a:gridCol w="312738"/>
                <a:gridCol w="295275"/>
                <a:gridCol w="495300"/>
              </a:tblGrid>
              <a:tr h="604838">
                <a:tc rowSpan="2">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   项目</a:t>
                      </a:r>
                      <a:endParaRPr lang="zh-CN" altLang="en-US" sz="1600" b="1" dirty="0">
                        <a:latin typeface="黑体" panose="02010609060101010101" pitchFamily="49" charset="-122"/>
                      </a:endParaRPr>
                    </a:p>
                    <a:p>
                      <a:pPr lvl="0" algn="l" eaLnBrk="1" hangingPunct="1">
                        <a:spcBef>
                          <a:spcPct val="20000"/>
                        </a:spcBef>
                        <a:buNone/>
                      </a:pPr>
                      <a:endParaRPr lang="zh-CN" altLang="en-US" sz="1600" b="1" dirty="0">
                        <a:latin typeface="黑体" panose="02010609060101010101" pitchFamily="49" charset="-122"/>
                      </a:endParaRPr>
                    </a:p>
                    <a:p>
                      <a:pPr lvl="0" algn="l" eaLnBrk="1" hangingPunct="1">
                        <a:spcBef>
                          <a:spcPct val="20000"/>
                        </a:spcBef>
                        <a:buNone/>
                      </a:pPr>
                      <a:r>
                        <a:rPr lang="zh-CN" altLang="en-US" sz="1600" b="1" dirty="0">
                          <a:latin typeface="黑体" panose="02010609060101010101" pitchFamily="49" charset="-122"/>
                        </a:rPr>
                        <a:t>班组</a:t>
                      </a:r>
                      <a:endParaRPr lang="zh-CN" altLang="en-US" sz="1600" b="1" dirty="0">
                        <a:latin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99"/>
                    </a:solidFill>
                  </a:tcPr>
                </a:tc>
                <a:tc gridSpan="3">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600" b="1" dirty="0">
                          <a:latin typeface="黑体" panose="02010609060101010101" pitchFamily="49" charset="-122"/>
                        </a:rPr>
                        <a:t>出勤工时（有效工时）</a:t>
                      </a:r>
                      <a:endParaRPr lang="zh-CN" altLang="en-US" sz="16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600" b="1" dirty="0">
                          <a:latin typeface="黑体" panose="02010609060101010101" pitchFamily="49" charset="-122"/>
                        </a:rPr>
                        <a:t>工时收入（收费工时）</a:t>
                      </a:r>
                      <a:endParaRPr lang="zh-CN" altLang="en-US" sz="16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600" b="1" dirty="0">
                          <a:latin typeface="黑体" panose="02010609060101010101" pitchFamily="49" charset="-122"/>
                        </a:rPr>
                        <a:t>已分配工时（实际工时）</a:t>
                      </a:r>
                      <a:endParaRPr lang="zh-CN" altLang="en-US" sz="16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eaLnBrk="1" hangingPunct="1">
                        <a:spcBef>
                          <a:spcPct val="20000"/>
                        </a:spcBef>
                        <a:buNone/>
                      </a:pPr>
                      <a:r>
                        <a:rPr lang="zh-CN" altLang="en-US" sz="1600" b="1" dirty="0">
                          <a:latin typeface="黑体" panose="02010609060101010101" pitchFamily="49" charset="-122"/>
                        </a:rPr>
                        <a:t>当天已分配工时</a:t>
                      </a:r>
                      <a:endParaRPr lang="zh-CN" altLang="en-US" sz="1600" b="1" dirty="0">
                        <a:latin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318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当旬</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6CC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当月</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累计</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当旬</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6CC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当月</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累计</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当旬</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6CC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当月</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累计</a:t>
                      </a:r>
                      <a:endParaRPr lang="zh-CN" altLang="en-US"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1</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2</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3</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4</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5</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6</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7</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en-US" altLang="zh-CN" sz="1600" b="1" dirty="0">
                          <a:latin typeface="黑体" panose="02010609060101010101" pitchFamily="49" charset="-122"/>
                        </a:rPr>
                        <a:t>8</a:t>
                      </a:r>
                      <a:endParaRPr lang="en-US" altLang="zh-CN" sz="1600" b="1" dirty="0">
                        <a:latin typeface="黑体" panose="02010609060101010101" pitchFamily="49" charset="-122"/>
                      </a:endParaRPr>
                    </a:p>
                  </a:txBody>
                  <a:tcPr marL="0" marR="0" marT="18000" marB="180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BDEFF"/>
                    </a:solidFill>
                  </a:tcPr>
                </a:tc>
              </a:tr>
              <a:tr h="517525">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班组 </a:t>
                      </a:r>
                      <a:r>
                        <a:rPr lang="en-US" altLang="zh-CN" sz="1600" b="1" dirty="0">
                          <a:latin typeface="黑体" panose="02010609060101010101" pitchFamily="49" charset="-122"/>
                        </a:rPr>
                        <a:t>1</a:t>
                      </a:r>
                      <a:endParaRPr lang="en-US" altLang="zh-CN" sz="1600" b="1" dirty="0">
                        <a:latin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99"/>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班组 </a:t>
                      </a:r>
                      <a:r>
                        <a:rPr lang="en-US" altLang="zh-CN" sz="1600" b="1" dirty="0">
                          <a:latin typeface="黑体" panose="02010609060101010101" pitchFamily="49" charset="-122"/>
                        </a:rPr>
                        <a:t>2</a:t>
                      </a:r>
                      <a:endParaRPr lang="en-US" altLang="zh-CN" sz="1600" b="1" dirty="0">
                        <a:latin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99"/>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r>
                        <a:rPr lang="zh-CN" altLang="en-US" sz="1600" b="1" dirty="0">
                          <a:latin typeface="黑体" panose="02010609060101010101" pitchFamily="49" charset="-122"/>
                        </a:rPr>
                        <a:t>班组 </a:t>
                      </a:r>
                      <a:r>
                        <a:rPr lang="en-US" altLang="zh-CN" sz="1600" b="1" dirty="0">
                          <a:latin typeface="黑体" panose="02010609060101010101" pitchFamily="49" charset="-122"/>
                        </a:rPr>
                        <a:t>3</a:t>
                      </a:r>
                      <a:endParaRPr lang="en-US" altLang="zh-CN" sz="1600" b="1" dirty="0">
                        <a:latin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99"/>
                    </a:solid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defRPr>
                      </a:lvl1pPr>
                      <a:lvl2pPr marL="457200" lvl="1"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3600" b="0" i="0" u="none" kern="1200" baseline="0">
                          <a:solidFill>
                            <a:schemeClr val="tx1"/>
                          </a:solidFill>
                          <a:latin typeface="黑体" panose="02010609060101010101" pitchFamily="49" charset="-122"/>
                          <a:ea typeface="黑体" panose="02010609060101010101" pitchFamily="49" charset="-122"/>
                          <a:cs typeface="+mn-cs"/>
                        </a:defRPr>
                      </a:lvl5pPr>
                    </a:lstStyle>
                    <a:p>
                      <a:pPr lvl="0" algn="l" eaLnBrk="1" hangingPunct="1">
                        <a:spcBef>
                          <a:spcPct val="20000"/>
                        </a:spcBef>
                        <a:buNone/>
                      </a:pPr>
                      <a:endParaRPr lang="zh-CN" altLang="en-US" sz="2800" b="1" dirty="0">
                        <a:latin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1721" name="Line 105"/>
          <p:cNvSpPr/>
          <p:nvPr/>
        </p:nvSpPr>
        <p:spPr>
          <a:xfrm>
            <a:off x="508000" y="3168650"/>
            <a:ext cx="1012825" cy="1152525"/>
          </a:xfrm>
          <a:prstGeom prst="line">
            <a:avLst/>
          </a:prstGeom>
          <a:ln w="9525" cap="flat" cmpd="sng">
            <a:solidFill>
              <a:schemeClr val="tx1"/>
            </a:solidFill>
            <a:prstDash val="solid"/>
            <a:headEnd type="none" w="med" len="med"/>
            <a:tailEnd type="none" w="med" len="med"/>
          </a:ln>
        </p:spPr>
      </p:sp>
      <p:sp>
        <p:nvSpPr>
          <p:cNvPr id="111722" name="AutoShape 106"/>
          <p:cNvSpPr/>
          <p:nvPr/>
        </p:nvSpPr>
        <p:spPr>
          <a:xfrm>
            <a:off x="6669088" y="4537075"/>
            <a:ext cx="1403350" cy="144463"/>
          </a:xfrm>
          <a:prstGeom prst="rightArrow">
            <a:avLst>
              <a:gd name="adj1" fmla="val 50000"/>
              <a:gd name="adj2" fmla="val 242856"/>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sz="1800" dirty="0">
              <a:latin typeface="Arial" panose="020B0604020202020204" pitchFamily="34" charset="0"/>
            </a:endParaRPr>
          </a:p>
        </p:txBody>
      </p:sp>
      <p:sp>
        <p:nvSpPr>
          <p:cNvPr id="111723" name="AutoShape 107"/>
          <p:cNvSpPr/>
          <p:nvPr/>
        </p:nvSpPr>
        <p:spPr>
          <a:xfrm>
            <a:off x="6669088" y="5113338"/>
            <a:ext cx="1951037" cy="215900"/>
          </a:xfrm>
          <a:prstGeom prst="rightArrow">
            <a:avLst>
              <a:gd name="adj1" fmla="val 50000"/>
              <a:gd name="adj2" fmla="val 225919"/>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sz="1800" dirty="0">
              <a:latin typeface="Arial" panose="020B0604020202020204" pitchFamily="34" charset="0"/>
            </a:endParaRPr>
          </a:p>
        </p:txBody>
      </p:sp>
      <p:sp>
        <p:nvSpPr>
          <p:cNvPr id="104556" name="AutoShape 108"/>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1725"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1726" name="Rectangle 110"/>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
        <p:nvSpPr>
          <p:cNvPr id="111727" name="Rectangle 111"/>
          <p:cNvSpPr/>
          <p:nvPr/>
        </p:nvSpPr>
        <p:spPr>
          <a:xfrm>
            <a:off x="488950" y="1628775"/>
            <a:ext cx="2520950" cy="474663"/>
          </a:xfrm>
          <a:prstGeom prst="rect">
            <a:avLst/>
          </a:prstGeom>
          <a:noFill/>
          <a:ln w="9525">
            <a:noFill/>
          </a:ln>
        </p:spPr>
        <p:txBody>
          <a:bodyPr>
            <a:spAutoFit/>
          </a:bodyPr>
          <a:p>
            <a:pPr algn="l">
              <a:lnSpc>
                <a:spcPct val="90000"/>
              </a:lnSpc>
              <a:spcBef>
                <a:spcPct val="50000"/>
              </a:spcBef>
            </a:pPr>
            <a:r>
              <a:rPr lang="en-US" altLang="zh-CN" sz="2800" dirty="0">
                <a:latin typeface="Arial" panose="020B0604020202020204" pitchFamily="34" charset="0"/>
              </a:rPr>
              <a:t>7  </a:t>
            </a:r>
            <a:r>
              <a:rPr lang="zh-CN" altLang="en-US" sz="2800" dirty="0">
                <a:latin typeface="Arial" panose="020B0604020202020204" pitchFamily="34" charset="0"/>
              </a:rPr>
              <a:t>看板管理</a:t>
            </a:r>
            <a:endParaRPr lang="zh-CN" altLang="en-US" sz="2800" dirty="0">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5474" name="AutoShape 2"/>
          <p:cNvSpPr>
            <a:spLocks noChangeArrowheads="1"/>
          </p:cNvSpPr>
          <p:nvPr/>
        </p:nvSpPr>
        <p:spPr bwMode="auto">
          <a:xfrm>
            <a:off x="3657600" y="4724400"/>
            <a:ext cx="5400675" cy="7191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5" name="AutoShape 3"/>
          <p:cNvSpPr>
            <a:spLocks noChangeArrowheads="1"/>
          </p:cNvSpPr>
          <p:nvPr/>
        </p:nvSpPr>
        <p:spPr bwMode="auto">
          <a:xfrm>
            <a:off x="3657600" y="3860800"/>
            <a:ext cx="5400675" cy="7191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6" name="AutoShape 4"/>
          <p:cNvSpPr>
            <a:spLocks noChangeArrowheads="1"/>
          </p:cNvSpPr>
          <p:nvPr/>
        </p:nvSpPr>
        <p:spPr bwMode="auto">
          <a:xfrm>
            <a:off x="3656013" y="2997200"/>
            <a:ext cx="5400675" cy="7191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7" name="AutoShape 24"/>
          <p:cNvSpPr>
            <a:spLocks noChangeArrowheads="1"/>
          </p:cNvSpPr>
          <p:nvPr/>
        </p:nvSpPr>
        <p:spPr bwMode="auto">
          <a:xfrm>
            <a:off x="128588" y="2924175"/>
            <a:ext cx="3311525" cy="863600"/>
          </a:xfrm>
          <a:prstGeom prst="flowChartDecision">
            <a:avLst/>
          </a:prstGeom>
          <a:gradFill rotWithShape="1">
            <a:gsLst>
              <a:gs pos="0">
                <a:srgbClr val="FF0000"/>
              </a:gs>
              <a:gs pos="100000">
                <a:srgbClr val="FF6600"/>
              </a:gs>
            </a:gsLst>
            <a:path path="shape">
              <a:fillToRect l="50000" t="50000" r="50000" b="50000"/>
            </a:path>
          </a:gradFill>
          <a:ln w="9525">
            <a:noFill/>
            <a:miter lim="800000"/>
          </a:ln>
          <a:effectLst>
            <a:prstShdw prst="shdw11">
              <a:srgbClr val="808080">
                <a:alpha val="50000"/>
              </a:srgbClr>
            </a:prstShdw>
          </a:effectLst>
        </p:spPr>
        <p:txBody>
          <a:bodyPr wrap="none" anchorCtr="1"/>
          <a:lstStyle/>
          <a:p>
            <a:pPr marL="0" marR="0" lvl="0" indent="0" algn="l" defTabSz="914400" rtl="0" eaLnBrk="1" fontAlgn="base" latinLnBrk="0" hangingPunct="1">
              <a:lnSpc>
                <a:spcPct val="80000"/>
              </a:lnSpc>
              <a:spcBef>
                <a:spcPct val="0"/>
              </a:spcBef>
              <a:spcAft>
                <a:spcPct val="0"/>
              </a:spcAft>
              <a:buClrTx/>
              <a:buSzTx/>
              <a:buFontTx/>
              <a:buNone/>
              <a:defRPr/>
            </a:pPr>
            <a:endPar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endParaRPr>
          </a:p>
        </p:txBody>
      </p:sp>
      <p:sp>
        <p:nvSpPr>
          <p:cNvPr id="105478" name="AutoShape 25"/>
          <p:cNvSpPr>
            <a:spLocks noChangeArrowheads="1"/>
          </p:cNvSpPr>
          <p:nvPr/>
        </p:nvSpPr>
        <p:spPr bwMode="auto">
          <a:xfrm>
            <a:off x="57150" y="3789363"/>
            <a:ext cx="3311525" cy="863600"/>
          </a:xfrm>
          <a:prstGeom prst="flowChartDecision">
            <a:avLst/>
          </a:prstGeom>
          <a:gradFill rotWithShape="1">
            <a:gsLst>
              <a:gs pos="0">
                <a:srgbClr val="FF0000"/>
              </a:gs>
              <a:gs pos="100000">
                <a:srgbClr val="FF6600"/>
              </a:gs>
            </a:gsLst>
            <a:path path="shape">
              <a:fillToRect l="50000" t="50000" r="50000" b="50000"/>
            </a:path>
          </a:gradFill>
          <a:ln w="9525">
            <a:noFill/>
            <a:miter lim="800000"/>
          </a:ln>
          <a:effectLst>
            <a:prstShdw prst="shdw11">
              <a:srgbClr val="808080">
                <a:alpha val="50000"/>
              </a:srgbClr>
            </a:prstShdw>
          </a:effectLst>
        </p:spPr>
        <p:txBody>
          <a:bodyPr wrap="none" anchorCtr="1"/>
          <a:lstStyle/>
          <a:p>
            <a:pPr marL="0" marR="0" lvl="0" indent="0" algn="l" defTabSz="914400" rtl="0" eaLnBrk="1" fontAlgn="base" latinLnBrk="0" hangingPunct="1">
              <a:lnSpc>
                <a:spcPct val="80000"/>
              </a:lnSpc>
              <a:spcBef>
                <a:spcPct val="0"/>
              </a:spcBef>
              <a:spcAft>
                <a:spcPct val="0"/>
              </a:spcAft>
              <a:buClrTx/>
              <a:buSzTx/>
              <a:buFontTx/>
              <a:buNone/>
              <a:defRPr/>
            </a:pPr>
            <a:endPar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endParaRPr>
          </a:p>
        </p:txBody>
      </p:sp>
      <p:sp>
        <p:nvSpPr>
          <p:cNvPr id="105479" name="AutoShape 26"/>
          <p:cNvSpPr>
            <a:spLocks noChangeArrowheads="1"/>
          </p:cNvSpPr>
          <p:nvPr/>
        </p:nvSpPr>
        <p:spPr bwMode="auto">
          <a:xfrm>
            <a:off x="57150" y="4652963"/>
            <a:ext cx="3311525" cy="863600"/>
          </a:xfrm>
          <a:prstGeom prst="flowChartDecision">
            <a:avLst/>
          </a:prstGeom>
          <a:gradFill rotWithShape="1">
            <a:gsLst>
              <a:gs pos="0">
                <a:srgbClr val="FF0000"/>
              </a:gs>
              <a:gs pos="100000">
                <a:srgbClr val="FF6600"/>
              </a:gs>
            </a:gsLst>
            <a:path path="shape">
              <a:fillToRect l="50000" t="50000" r="50000" b="50000"/>
            </a:path>
          </a:gradFill>
          <a:ln w="9525">
            <a:noFill/>
            <a:miter lim="800000"/>
          </a:ln>
          <a:effectLst>
            <a:prstShdw prst="shdw11">
              <a:srgbClr val="808080">
                <a:alpha val="50000"/>
              </a:srgbClr>
            </a:prstShdw>
          </a:effectLst>
        </p:spPr>
        <p:txBody>
          <a:bodyPr wrap="none" anchorCtr="1"/>
          <a:lstStyle/>
          <a:p>
            <a:pPr marL="0" marR="0" lvl="0" indent="0" algn="l" defTabSz="914400" rtl="0" eaLnBrk="1" fontAlgn="base" latinLnBrk="0" hangingPunct="1">
              <a:lnSpc>
                <a:spcPct val="80000"/>
              </a:lnSpc>
              <a:spcBef>
                <a:spcPct val="0"/>
              </a:spcBef>
              <a:spcAft>
                <a:spcPct val="0"/>
              </a:spcAft>
              <a:buClrTx/>
              <a:buSzTx/>
              <a:buFontTx/>
              <a:buNone/>
              <a:defRPr/>
            </a:pPr>
            <a:endPar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endParaRPr>
          </a:p>
        </p:txBody>
      </p:sp>
      <p:sp>
        <p:nvSpPr>
          <p:cNvPr id="112648" name="Rectangle 8"/>
          <p:cNvSpPr/>
          <p:nvPr>
            <p:ph type="title"/>
          </p:nvPr>
        </p:nvSpPr>
        <p:spPr>
          <a:xfrm>
            <a:off x="488950" y="1557338"/>
            <a:ext cx="3179763" cy="647700"/>
          </a:xfrm>
          <a:noFill/>
          <a:ln>
            <a:noFill/>
          </a:ln>
        </p:spPr>
        <p:txBody>
          <a:bodyPr/>
          <a:p>
            <a:pPr algn="l" eaLnBrk="1" hangingPunct="1"/>
            <a:r>
              <a:rPr lang="en-US" altLang="zh-CN" sz="2800" dirty="0">
                <a:solidFill>
                  <a:schemeClr val="tx1"/>
                </a:solidFill>
              </a:rPr>
              <a:t>8 </a:t>
            </a:r>
            <a:r>
              <a:rPr lang="zh-CN" altLang="en-US" sz="2800" dirty="0">
                <a:solidFill>
                  <a:schemeClr val="tx1"/>
                </a:solidFill>
              </a:rPr>
              <a:t>目视管理的方法</a:t>
            </a:r>
            <a:endParaRPr lang="zh-CN" altLang="en-US" sz="2800" dirty="0">
              <a:solidFill>
                <a:schemeClr val="tx1"/>
              </a:solidFill>
            </a:endParaRPr>
          </a:p>
        </p:txBody>
      </p:sp>
      <p:sp>
        <p:nvSpPr>
          <p:cNvPr id="105481" name="Rectangle 9"/>
          <p:cNvSpPr>
            <a:spLocks noChangeArrowheads="1"/>
          </p:cNvSpPr>
          <p:nvPr>
            <p:ph type="body" sz="half" idx="1"/>
          </p:nvPr>
        </p:nvSpPr>
        <p:spPr bwMode="auto">
          <a:xfrm>
            <a:off x="631825" y="2852738"/>
            <a:ext cx="8107363" cy="3024188"/>
          </a:xfrm>
          <a:noFill/>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230000"/>
              </a:lnSpc>
              <a:spcBef>
                <a:spcPct val="20000"/>
              </a:spcBef>
              <a:spcAft>
                <a:spcPct val="0"/>
              </a:spcAft>
              <a:buClrTx/>
              <a:buSzTx/>
              <a:buFontTx/>
              <a:buNone/>
              <a:defRPr/>
            </a:pPr>
            <a:r>
              <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rPr>
              <a:t>管理标签：			设施、设备、工具等</a:t>
            </a:r>
            <a:endPar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230000"/>
              </a:lnSpc>
              <a:spcBef>
                <a:spcPct val="20000"/>
              </a:spcBef>
              <a:spcAft>
                <a:spcPct val="0"/>
              </a:spcAft>
              <a:buClrTx/>
              <a:buSzTx/>
              <a:buFontTx/>
              <a:buNone/>
              <a:defRPr/>
            </a:pPr>
            <a:r>
              <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rPr>
              <a:t>管理界限的表示：		工位、车位、安全区域、危险区域</a:t>
            </a:r>
            <a:endPar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230000"/>
              </a:lnSpc>
              <a:spcBef>
                <a:spcPct val="20000"/>
              </a:spcBef>
              <a:spcAft>
                <a:spcPct val="0"/>
              </a:spcAft>
              <a:buClrTx/>
              <a:buSzTx/>
              <a:buFontTx/>
              <a:buNone/>
              <a:defRPr/>
            </a:pPr>
            <a:r>
              <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rPr>
              <a:t>视觉化的技巧：		透明化</a:t>
            </a:r>
            <a:endParaRPr kumimoji="0" lang="zh-CN" altLang="en-US" sz="2200" b="0" i="0" u="none" strike="noStrike" kern="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endParaRPr>
          </a:p>
        </p:txBody>
      </p:sp>
      <p:pic>
        <p:nvPicPr>
          <p:cNvPr id="112650" name="Picture 10" descr="j0356545[1]"/>
          <p:cNvPicPr>
            <a:picLocks noChangeAspect="1"/>
          </p:cNvPicPr>
          <p:nvPr/>
        </p:nvPicPr>
        <p:blipFill>
          <a:blip r:embed="rId2"/>
          <a:stretch>
            <a:fillRect/>
          </a:stretch>
        </p:blipFill>
        <p:spPr>
          <a:xfrm>
            <a:off x="6321425" y="5445125"/>
            <a:ext cx="1368425" cy="1211263"/>
          </a:xfrm>
          <a:prstGeom prst="rect">
            <a:avLst/>
          </a:prstGeom>
          <a:noFill/>
          <a:ln w="9525">
            <a:noFill/>
          </a:ln>
        </p:spPr>
      </p:pic>
      <p:sp>
        <p:nvSpPr>
          <p:cNvPr id="105483" name="AutoShape 11"/>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2652"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2653" name="Rectangle 13"/>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p:cTn id="7" dur="500" fill="hold"/>
                                        <p:tgtEl>
                                          <p:spTgt spid="105476"/>
                                        </p:tgtEl>
                                        <p:attrNameLst>
                                          <p:attrName>ppt_x</p:attrName>
                                        </p:attrNameLst>
                                      </p:cBhvr>
                                      <p:tavLst>
                                        <p:tav tm="0">
                                          <p:val>
                                            <p:strVal val="#ppt_x-#ppt_w/2"/>
                                          </p:val>
                                        </p:tav>
                                        <p:tav tm="100000">
                                          <p:val>
                                            <p:strVal val="#ppt_x"/>
                                          </p:val>
                                        </p:tav>
                                      </p:tavLst>
                                    </p:anim>
                                    <p:anim calcmode="lin" valueType="num">
                                      <p:cBhvr>
                                        <p:cTn id="8" dur="500" fill="hold"/>
                                        <p:tgtEl>
                                          <p:spTgt spid="105476"/>
                                        </p:tgtEl>
                                        <p:attrNameLst>
                                          <p:attrName>ppt_y</p:attrName>
                                        </p:attrNameLst>
                                      </p:cBhvr>
                                      <p:tavLst>
                                        <p:tav tm="0">
                                          <p:val>
                                            <p:strVal val="#ppt_y"/>
                                          </p:val>
                                        </p:tav>
                                        <p:tav tm="100000">
                                          <p:val>
                                            <p:strVal val="#ppt_y"/>
                                          </p:val>
                                        </p:tav>
                                      </p:tavLst>
                                    </p:anim>
                                    <p:anim calcmode="lin" valueType="num">
                                      <p:cBhvr>
                                        <p:cTn id="9" dur="500" fill="hold"/>
                                        <p:tgtEl>
                                          <p:spTgt spid="105476"/>
                                        </p:tgtEl>
                                        <p:attrNameLst>
                                          <p:attrName>ppt_w</p:attrName>
                                        </p:attrNameLst>
                                      </p:cBhvr>
                                      <p:tavLst>
                                        <p:tav tm="0">
                                          <p:val>
                                            <p:fltVal val="0.000000"/>
                                          </p:val>
                                        </p:tav>
                                        <p:tav tm="100000">
                                          <p:val>
                                            <p:strVal val="#ppt_w"/>
                                          </p:val>
                                        </p:tav>
                                      </p:tavLst>
                                    </p:anim>
                                    <p:anim calcmode="lin" valueType="num">
                                      <p:cBhvr>
                                        <p:cTn id="10" dur="500" fill="hold"/>
                                        <p:tgtEl>
                                          <p:spTgt spid="10547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5475"/>
                                        </p:tgtEl>
                                        <p:attrNameLst>
                                          <p:attrName>style.visibility</p:attrName>
                                        </p:attrNameLst>
                                      </p:cBhvr>
                                      <p:to>
                                        <p:strVal val="visible"/>
                                      </p:to>
                                    </p:set>
                                    <p:anim calcmode="lin" valueType="num">
                                      <p:cBhvr>
                                        <p:cTn id="15" dur="500" fill="hold"/>
                                        <p:tgtEl>
                                          <p:spTgt spid="105475"/>
                                        </p:tgtEl>
                                        <p:attrNameLst>
                                          <p:attrName>ppt_x</p:attrName>
                                        </p:attrNameLst>
                                      </p:cBhvr>
                                      <p:tavLst>
                                        <p:tav tm="0">
                                          <p:val>
                                            <p:strVal val="#ppt_x-#ppt_w/2"/>
                                          </p:val>
                                        </p:tav>
                                        <p:tav tm="100000">
                                          <p:val>
                                            <p:strVal val="#ppt_x"/>
                                          </p:val>
                                        </p:tav>
                                      </p:tavLst>
                                    </p:anim>
                                    <p:anim calcmode="lin" valueType="num">
                                      <p:cBhvr>
                                        <p:cTn id="16" dur="500" fill="hold"/>
                                        <p:tgtEl>
                                          <p:spTgt spid="105475"/>
                                        </p:tgtEl>
                                        <p:attrNameLst>
                                          <p:attrName>ppt_y</p:attrName>
                                        </p:attrNameLst>
                                      </p:cBhvr>
                                      <p:tavLst>
                                        <p:tav tm="0">
                                          <p:val>
                                            <p:strVal val="#ppt_y"/>
                                          </p:val>
                                        </p:tav>
                                        <p:tav tm="100000">
                                          <p:val>
                                            <p:strVal val="#ppt_y"/>
                                          </p:val>
                                        </p:tav>
                                      </p:tavLst>
                                    </p:anim>
                                    <p:anim calcmode="lin" valueType="num">
                                      <p:cBhvr>
                                        <p:cTn id="17" dur="500" fill="hold"/>
                                        <p:tgtEl>
                                          <p:spTgt spid="105475"/>
                                        </p:tgtEl>
                                        <p:attrNameLst>
                                          <p:attrName>ppt_w</p:attrName>
                                        </p:attrNameLst>
                                      </p:cBhvr>
                                      <p:tavLst>
                                        <p:tav tm="0">
                                          <p:val>
                                            <p:fltVal val="0.000000"/>
                                          </p:val>
                                        </p:tav>
                                        <p:tav tm="100000">
                                          <p:val>
                                            <p:strVal val="#ppt_w"/>
                                          </p:val>
                                        </p:tav>
                                      </p:tavLst>
                                    </p:anim>
                                    <p:anim calcmode="lin" valueType="num">
                                      <p:cBhvr>
                                        <p:cTn id="18" dur="500" fill="hold"/>
                                        <p:tgtEl>
                                          <p:spTgt spid="10547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5474"/>
                                        </p:tgtEl>
                                        <p:attrNameLst>
                                          <p:attrName>style.visibility</p:attrName>
                                        </p:attrNameLst>
                                      </p:cBhvr>
                                      <p:to>
                                        <p:strVal val="visible"/>
                                      </p:to>
                                    </p:set>
                                    <p:anim calcmode="lin" valueType="num">
                                      <p:cBhvr>
                                        <p:cTn id="23" dur="500" fill="hold"/>
                                        <p:tgtEl>
                                          <p:spTgt spid="105474"/>
                                        </p:tgtEl>
                                        <p:attrNameLst>
                                          <p:attrName>ppt_x</p:attrName>
                                        </p:attrNameLst>
                                      </p:cBhvr>
                                      <p:tavLst>
                                        <p:tav tm="0">
                                          <p:val>
                                            <p:strVal val="#ppt_x-#ppt_w/2"/>
                                          </p:val>
                                        </p:tav>
                                        <p:tav tm="100000">
                                          <p:val>
                                            <p:strVal val="#ppt_x"/>
                                          </p:val>
                                        </p:tav>
                                      </p:tavLst>
                                    </p:anim>
                                    <p:anim calcmode="lin" valueType="num">
                                      <p:cBhvr>
                                        <p:cTn id="24" dur="500" fill="hold"/>
                                        <p:tgtEl>
                                          <p:spTgt spid="105474"/>
                                        </p:tgtEl>
                                        <p:attrNameLst>
                                          <p:attrName>ppt_y</p:attrName>
                                        </p:attrNameLst>
                                      </p:cBhvr>
                                      <p:tavLst>
                                        <p:tav tm="0">
                                          <p:val>
                                            <p:strVal val="#ppt_y"/>
                                          </p:val>
                                        </p:tav>
                                        <p:tav tm="100000">
                                          <p:val>
                                            <p:strVal val="#ppt_y"/>
                                          </p:val>
                                        </p:tav>
                                      </p:tavLst>
                                    </p:anim>
                                    <p:anim calcmode="lin" valueType="num">
                                      <p:cBhvr>
                                        <p:cTn id="25" dur="500" fill="hold"/>
                                        <p:tgtEl>
                                          <p:spTgt spid="105474"/>
                                        </p:tgtEl>
                                        <p:attrNameLst>
                                          <p:attrName>ppt_w</p:attrName>
                                        </p:attrNameLst>
                                      </p:cBhvr>
                                      <p:tavLst>
                                        <p:tav tm="0">
                                          <p:val>
                                            <p:fltVal val="0.000000"/>
                                          </p:val>
                                        </p:tav>
                                        <p:tav tm="100000">
                                          <p:val>
                                            <p:strVal val="#ppt_w"/>
                                          </p:val>
                                        </p:tav>
                                      </p:tavLst>
                                    </p:anim>
                                    <p:anim calcmode="lin" valueType="num">
                                      <p:cBhvr>
                                        <p:cTn id="26" dur="500" fill="hold"/>
                                        <p:tgtEl>
                                          <p:spTgt spid="1054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6498" name="AutoShape 2"/>
          <p:cNvSpPr>
            <a:spLocks noChangeArrowheads="1"/>
          </p:cNvSpPr>
          <p:nvPr/>
        </p:nvSpPr>
        <p:spPr bwMode="auto">
          <a:xfrm>
            <a:off x="777875" y="4005263"/>
            <a:ext cx="4176713" cy="5032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6499" name="AutoShape 3"/>
          <p:cNvSpPr>
            <a:spLocks noChangeArrowheads="1"/>
          </p:cNvSpPr>
          <p:nvPr/>
        </p:nvSpPr>
        <p:spPr bwMode="auto">
          <a:xfrm>
            <a:off x="777875" y="3430588"/>
            <a:ext cx="4176713" cy="5032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6500" name="AutoShape 4"/>
          <p:cNvSpPr>
            <a:spLocks noChangeArrowheads="1"/>
          </p:cNvSpPr>
          <p:nvPr/>
        </p:nvSpPr>
        <p:spPr bwMode="auto">
          <a:xfrm>
            <a:off x="776288" y="2852738"/>
            <a:ext cx="4176713" cy="503238"/>
          </a:xfrm>
          <a:prstGeom prst="roundRect">
            <a:avLst>
              <a:gd name="adj" fmla="val 16667"/>
            </a:avLst>
          </a:prstGeom>
          <a:solidFill>
            <a:srgbClr val="9BDEFF">
              <a:alpha val="62999"/>
            </a:srgbClr>
          </a:solidFill>
          <a:ln w="9525">
            <a:solidFill>
              <a:srgbClr val="9BDEFF"/>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3669" name="Rectangle 5"/>
          <p:cNvSpPr/>
          <p:nvPr>
            <p:ph type="title"/>
          </p:nvPr>
        </p:nvSpPr>
        <p:spPr>
          <a:xfrm>
            <a:off x="488950" y="1557338"/>
            <a:ext cx="4464050" cy="762000"/>
          </a:xfrm>
          <a:noFill/>
          <a:ln>
            <a:noFill/>
          </a:ln>
        </p:spPr>
        <p:txBody>
          <a:bodyPr/>
          <a:p>
            <a:pPr algn="l" eaLnBrk="1" hangingPunct="1"/>
            <a:r>
              <a:rPr lang="en-US" altLang="zh-CN" sz="2800" dirty="0">
                <a:solidFill>
                  <a:schemeClr val="tx1"/>
                </a:solidFill>
              </a:rPr>
              <a:t>9  </a:t>
            </a:r>
            <a:r>
              <a:rPr lang="zh-CN" altLang="en-US" sz="2800" dirty="0">
                <a:solidFill>
                  <a:schemeClr val="tx1"/>
                </a:solidFill>
              </a:rPr>
              <a:t>颜色管理</a:t>
            </a:r>
            <a:endParaRPr lang="zh-CN" altLang="en-US" sz="2800" dirty="0">
              <a:solidFill>
                <a:schemeClr val="tx1"/>
              </a:solidFill>
            </a:endParaRPr>
          </a:p>
        </p:txBody>
      </p:sp>
      <p:pic>
        <p:nvPicPr>
          <p:cNvPr id="113670" name="Picture 6" descr="A1233-SL0534"/>
          <p:cNvPicPr>
            <a:picLocks noChangeAspect="1"/>
          </p:cNvPicPr>
          <p:nvPr/>
        </p:nvPicPr>
        <p:blipFill>
          <a:blip r:embed="rId2"/>
          <a:stretch>
            <a:fillRect/>
          </a:stretch>
        </p:blipFill>
        <p:spPr>
          <a:xfrm>
            <a:off x="7258050" y="3416300"/>
            <a:ext cx="2087563" cy="1657350"/>
          </a:xfrm>
          <a:prstGeom prst="rect">
            <a:avLst/>
          </a:prstGeom>
          <a:noFill/>
          <a:ln w="9525">
            <a:noFill/>
          </a:ln>
        </p:spPr>
      </p:pic>
      <p:sp>
        <p:nvSpPr>
          <p:cNvPr id="106503" name="AutoShape 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3672"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3673" name="Rectangle 9"/>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
        <p:nvSpPr>
          <p:cNvPr id="113674" name="Rectangle 10"/>
          <p:cNvSpPr/>
          <p:nvPr/>
        </p:nvSpPr>
        <p:spPr>
          <a:xfrm>
            <a:off x="776288" y="2065338"/>
            <a:ext cx="4195762" cy="2400300"/>
          </a:xfrm>
          <a:prstGeom prst="rect">
            <a:avLst/>
          </a:prstGeom>
          <a:noFill/>
          <a:ln w="9525">
            <a:noFill/>
          </a:ln>
        </p:spPr>
        <p:txBody>
          <a:bodyPr wrap="none">
            <a:spAutoFit/>
          </a:bodyPr>
          <a:p>
            <a:pPr algn="l">
              <a:lnSpc>
                <a:spcPct val="150000"/>
              </a:lnSpc>
              <a:buNone/>
            </a:pPr>
            <a:r>
              <a:rPr lang="zh-CN" altLang="en-US" sz="2800" dirty="0">
                <a:latin typeface="Arial" panose="020B0604020202020204" pitchFamily="34" charset="0"/>
              </a:rPr>
              <a:t>色彩</a:t>
            </a:r>
            <a:r>
              <a:rPr lang="en-US" altLang="zh-CN" sz="2000" dirty="0">
                <a:latin typeface="Arial" panose="020B0604020202020204" pitchFamily="34" charset="0"/>
              </a:rPr>
              <a:t>——</a:t>
            </a:r>
            <a:r>
              <a:rPr lang="zh-CN" altLang="en-US" sz="2000" dirty="0">
                <a:latin typeface="Arial" panose="020B0604020202020204" pitchFamily="34" charset="0"/>
              </a:rPr>
              <a:t>具备良好媒介的三个特性</a:t>
            </a:r>
            <a:endParaRPr lang="zh-CN" altLang="en-US" sz="2000" dirty="0">
              <a:latin typeface="Arial" panose="020B0604020202020204" pitchFamily="34" charset="0"/>
            </a:endParaRPr>
          </a:p>
          <a:p>
            <a:pPr algn="l">
              <a:lnSpc>
                <a:spcPct val="150000"/>
              </a:lnSpc>
              <a:buNone/>
            </a:pPr>
            <a:endParaRPr lang="zh-CN" altLang="en-US" sz="500" dirty="0">
              <a:latin typeface="Arial" panose="020B0604020202020204" pitchFamily="34" charset="0"/>
            </a:endParaRPr>
          </a:p>
          <a:p>
            <a:pPr lvl="1" algn="l" eaLnBrk="1" hangingPunct="1">
              <a:lnSpc>
                <a:spcPct val="170000"/>
              </a:lnSpc>
              <a:buBlip>
                <a:blip r:embed="rId3"/>
              </a:buBlip>
            </a:pPr>
            <a:r>
              <a:rPr lang="zh-CN" altLang="en-US" sz="2000" dirty="0">
                <a:latin typeface="Arial" panose="020B0604020202020204" pitchFamily="34" charset="0"/>
              </a:rPr>
              <a:t>情感共同性</a:t>
            </a:r>
            <a:endParaRPr lang="zh-CN" altLang="en-US" sz="2000" dirty="0">
              <a:latin typeface="Arial" panose="020B0604020202020204" pitchFamily="34" charset="0"/>
            </a:endParaRPr>
          </a:p>
          <a:p>
            <a:pPr lvl="1" algn="l" eaLnBrk="1" hangingPunct="1">
              <a:lnSpc>
                <a:spcPct val="170000"/>
              </a:lnSpc>
              <a:buBlip>
                <a:blip r:embed="rId3"/>
              </a:buBlip>
            </a:pPr>
            <a:r>
              <a:rPr lang="zh-CN" altLang="en-US" sz="2000" dirty="0">
                <a:latin typeface="Arial" panose="020B0604020202020204" pitchFamily="34" charset="0"/>
              </a:rPr>
              <a:t>简洁而有意义</a:t>
            </a:r>
            <a:endParaRPr lang="zh-CN" altLang="en-US" sz="2000" dirty="0">
              <a:latin typeface="Arial" panose="020B0604020202020204" pitchFamily="34" charset="0"/>
            </a:endParaRPr>
          </a:p>
          <a:p>
            <a:pPr lvl="1" algn="l" eaLnBrk="1" hangingPunct="1">
              <a:lnSpc>
                <a:spcPct val="170000"/>
              </a:lnSpc>
              <a:buBlip>
                <a:blip r:embed="rId3"/>
              </a:buBlip>
            </a:pPr>
            <a:r>
              <a:rPr lang="zh-CN" altLang="en-US" sz="2000" dirty="0">
                <a:latin typeface="Arial" panose="020B0604020202020204" pitchFamily="34" charset="0"/>
              </a:rPr>
              <a:t>客观性</a:t>
            </a:r>
            <a:endParaRPr lang="zh-CN" altLang="en-US" sz="2000" dirty="0">
              <a:latin typeface="Arial" panose="020B0604020202020204" pitchFamily="34" charset="0"/>
            </a:endParaRPr>
          </a:p>
        </p:txBody>
      </p:sp>
      <p:grpSp>
        <p:nvGrpSpPr>
          <p:cNvPr id="2" name="Group 11"/>
          <p:cNvGrpSpPr/>
          <p:nvPr/>
        </p:nvGrpSpPr>
        <p:grpSpPr>
          <a:xfrm>
            <a:off x="776288" y="4652963"/>
            <a:ext cx="6769100" cy="1797050"/>
            <a:chOff x="0" y="0"/>
            <a:chExt cx="4264" cy="1132"/>
          </a:xfrm>
        </p:grpSpPr>
        <p:sp>
          <p:nvSpPr>
            <p:cNvPr id="113676" name="Rectangle 12"/>
            <p:cNvSpPr/>
            <p:nvPr/>
          </p:nvSpPr>
          <p:spPr>
            <a:xfrm>
              <a:off x="0" y="454"/>
              <a:ext cx="4264" cy="678"/>
            </a:xfrm>
            <a:prstGeom prst="rect">
              <a:avLst/>
            </a:prstGeom>
            <a:solidFill>
              <a:srgbClr val="FFCC99"/>
            </a:solidFill>
            <a:ln w="9525" cap="flat" cmpd="sng">
              <a:solidFill>
                <a:srgbClr val="FF3300"/>
              </a:solidFill>
              <a:prstDash val="solid"/>
              <a:miter/>
              <a:headEnd type="none" w="med" len="med"/>
              <a:tailEnd type="none" w="med" len="med"/>
            </a:ln>
            <a:effectLst>
              <a:prstShdw prst="shdw12" dir="16200000">
                <a:schemeClr val="bg2">
                  <a:alpha val="50000"/>
                </a:schemeClr>
              </a:prstShdw>
            </a:effectLst>
          </p:spPr>
          <p:txBody>
            <a:bodyPr>
              <a:spAutoFit/>
            </a:bodyPr>
            <a:p>
              <a:pPr algn="l">
                <a:spcBef>
                  <a:spcPct val="20000"/>
                </a:spcBef>
              </a:pPr>
              <a:r>
                <a:rPr lang="zh-CN" altLang="en-US" sz="2000" dirty="0">
                  <a:latin typeface="Arial" panose="020B0604020202020204" pitchFamily="34" charset="0"/>
                </a:rPr>
                <a:t>所以用色彩作为讯息媒介与管理工具，应用色彩的优良媒介性来传达管理信息，</a:t>
              </a:r>
              <a:endParaRPr lang="zh-CN" altLang="en-US" sz="2000" dirty="0">
                <a:latin typeface="Arial" panose="020B0604020202020204" pitchFamily="34" charset="0"/>
              </a:endParaRPr>
            </a:p>
            <a:p>
              <a:pPr algn="l">
                <a:spcBef>
                  <a:spcPct val="20000"/>
                </a:spcBef>
              </a:pPr>
              <a:r>
                <a:rPr lang="zh-CN" altLang="en-US" sz="2000" dirty="0">
                  <a:latin typeface="Arial" panose="020B0604020202020204" pitchFamily="34" charset="0"/>
                </a:rPr>
                <a:t>使适当的人，在适当的时候，作适当的反应。</a:t>
              </a:r>
              <a:endParaRPr lang="zh-CN" altLang="en-US" sz="2000" dirty="0">
                <a:latin typeface="Arial" panose="020B0604020202020204" pitchFamily="34" charset="0"/>
              </a:endParaRPr>
            </a:p>
          </p:txBody>
        </p:sp>
        <p:sp>
          <p:nvSpPr>
            <p:cNvPr id="113677" name="AutoShape 13"/>
            <p:cNvSpPr/>
            <p:nvPr/>
          </p:nvSpPr>
          <p:spPr>
            <a:xfrm>
              <a:off x="862" y="0"/>
              <a:ext cx="635" cy="317"/>
            </a:xfrm>
            <a:prstGeom prst="downArrow">
              <a:avLst>
                <a:gd name="adj1" fmla="val 50000"/>
                <a:gd name="adj2" fmla="val 250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p:cTn id="7" dur="500" fill="hold"/>
                                        <p:tgtEl>
                                          <p:spTgt spid="106500"/>
                                        </p:tgtEl>
                                        <p:attrNameLst>
                                          <p:attrName>ppt_x</p:attrName>
                                        </p:attrNameLst>
                                      </p:cBhvr>
                                      <p:tavLst>
                                        <p:tav tm="0">
                                          <p:val>
                                            <p:strVal val="#ppt_x-#ppt_w/2"/>
                                          </p:val>
                                        </p:tav>
                                        <p:tav tm="100000">
                                          <p:val>
                                            <p:strVal val="#ppt_x"/>
                                          </p:val>
                                        </p:tav>
                                      </p:tavLst>
                                    </p:anim>
                                    <p:anim calcmode="lin" valueType="num">
                                      <p:cBhvr>
                                        <p:cTn id="8" dur="500" fill="hold"/>
                                        <p:tgtEl>
                                          <p:spTgt spid="106500"/>
                                        </p:tgtEl>
                                        <p:attrNameLst>
                                          <p:attrName>ppt_y</p:attrName>
                                        </p:attrNameLst>
                                      </p:cBhvr>
                                      <p:tavLst>
                                        <p:tav tm="0">
                                          <p:val>
                                            <p:strVal val="#ppt_y"/>
                                          </p:val>
                                        </p:tav>
                                        <p:tav tm="100000">
                                          <p:val>
                                            <p:strVal val="#ppt_y"/>
                                          </p:val>
                                        </p:tav>
                                      </p:tavLst>
                                    </p:anim>
                                    <p:anim calcmode="lin" valueType="num">
                                      <p:cBhvr>
                                        <p:cTn id="9" dur="500" fill="hold"/>
                                        <p:tgtEl>
                                          <p:spTgt spid="106500"/>
                                        </p:tgtEl>
                                        <p:attrNameLst>
                                          <p:attrName>ppt_w</p:attrName>
                                        </p:attrNameLst>
                                      </p:cBhvr>
                                      <p:tavLst>
                                        <p:tav tm="0">
                                          <p:val>
                                            <p:fltVal val="0.000000"/>
                                          </p:val>
                                        </p:tav>
                                        <p:tav tm="100000">
                                          <p:val>
                                            <p:strVal val="#ppt_w"/>
                                          </p:val>
                                        </p:tav>
                                      </p:tavLst>
                                    </p:anim>
                                    <p:anim calcmode="lin" valueType="num">
                                      <p:cBhvr>
                                        <p:cTn id="10" dur="500" fill="hold"/>
                                        <p:tgtEl>
                                          <p:spTgt spid="10650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6499"/>
                                        </p:tgtEl>
                                        <p:attrNameLst>
                                          <p:attrName>style.visibility</p:attrName>
                                        </p:attrNameLst>
                                      </p:cBhvr>
                                      <p:to>
                                        <p:strVal val="visible"/>
                                      </p:to>
                                    </p:set>
                                    <p:anim calcmode="lin" valueType="num">
                                      <p:cBhvr>
                                        <p:cTn id="15" dur="500" fill="hold"/>
                                        <p:tgtEl>
                                          <p:spTgt spid="106499"/>
                                        </p:tgtEl>
                                        <p:attrNameLst>
                                          <p:attrName>ppt_x</p:attrName>
                                        </p:attrNameLst>
                                      </p:cBhvr>
                                      <p:tavLst>
                                        <p:tav tm="0">
                                          <p:val>
                                            <p:strVal val="#ppt_x-#ppt_w/2"/>
                                          </p:val>
                                        </p:tav>
                                        <p:tav tm="100000">
                                          <p:val>
                                            <p:strVal val="#ppt_x"/>
                                          </p:val>
                                        </p:tav>
                                      </p:tavLst>
                                    </p:anim>
                                    <p:anim calcmode="lin" valueType="num">
                                      <p:cBhvr>
                                        <p:cTn id="16" dur="500" fill="hold"/>
                                        <p:tgtEl>
                                          <p:spTgt spid="106499"/>
                                        </p:tgtEl>
                                        <p:attrNameLst>
                                          <p:attrName>ppt_y</p:attrName>
                                        </p:attrNameLst>
                                      </p:cBhvr>
                                      <p:tavLst>
                                        <p:tav tm="0">
                                          <p:val>
                                            <p:strVal val="#ppt_y"/>
                                          </p:val>
                                        </p:tav>
                                        <p:tav tm="100000">
                                          <p:val>
                                            <p:strVal val="#ppt_y"/>
                                          </p:val>
                                        </p:tav>
                                      </p:tavLst>
                                    </p:anim>
                                    <p:anim calcmode="lin" valueType="num">
                                      <p:cBhvr>
                                        <p:cTn id="17" dur="500" fill="hold"/>
                                        <p:tgtEl>
                                          <p:spTgt spid="106499"/>
                                        </p:tgtEl>
                                        <p:attrNameLst>
                                          <p:attrName>ppt_w</p:attrName>
                                        </p:attrNameLst>
                                      </p:cBhvr>
                                      <p:tavLst>
                                        <p:tav tm="0">
                                          <p:val>
                                            <p:fltVal val="0.000000"/>
                                          </p:val>
                                        </p:tav>
                                        <p:tav tm="100000">
                                          <p:val>
                                            <p:strVal val="#ppt_w"/>
                                          </p:val>
                                        </p:tav>
                                      </p:tavLst>
                                    </p:anim>
                                    <p:anim calcmode="lin" valueType="num">
                                      <p:cBhvr>
                                        <p:cTn id="18" dur="500" fill="hold"/>
                                        <p:tgtEl>
                                          <p:spTgt spid="10649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6498"/>
                                        </p:tgtEl>
                                        <p:attrNameLst>
                                          <p:attrName>style.visibility</p:attrName>
                                        </p:attrNameLst>
                                      </p:cBhvr>
                                      <p:to>
                                        <p:strVal val="visible"/>
                                      </p:to>
                                    </p:set>
                                    <p:anim calcmode="lin" valueType="num">
                                      <p:cBhvr>
                                        <p:cTn id="23" dur="500" fill="hold"/>
                                        <p:tgtEl>
                                          <p:spTgt spid="106498"/>
                                        </p:tgtEl>
                                        <p:attrNameLst>
                                          <p:attrName>ppt_x</p:attrName>
                                        </p:attrNameLst>
                                      </p:cBhvr>
                                      <p:tavLst>
                                        <p:tav tm="0">
                                          <p:val>
                                            <p:strVal val="#ppt_x-#ppt_w/2"/>
                                          </p:val>
                                        </p:tav>
                                        <p:tav tm="100000">
                                          <p:val>
                                            <p:strVal val="#ppt_x"/>
                                          </p:val>
                                        </p:tav>
                                      </p:tavLst>
                                    </p:anim>
                                    <p:anim calcmode="lin" valueType="num">
                                      <p:cBhvr>
                                        <p:cTn id="24" dur="500" fill="hold"/>
                                        <p:tgtEl>
                                          <p:spTgt spid="106498"/>
                                        </p:tgtEl>
                                        <p:attrNameLst>
                                          <p:attrName>ppt_y</p:attrName>
                                        </p:attrNameLst>
                                      </p:cBhvr>
                                      <p:tavLst>
                                        <p:tav tm="0">
                                          <p:val>
                                            <p:strVal val="#ppt_y"/>
                                          </p:val>
                                        </p:tav>
                                        <p:tav tm="100000">
                                          <p:val>
                                            <p:strVal val="#ppt_y"/>
                                          </p:val>
                                        </p:tav>
                                      </p:tavLst>
                                    </p:anim>
                                    <p:anim calcmode="lin" valueType="num">
                                      <p:cBhvr>
                                        <p:cTn id="25" dur="500" fill="hold"/>
                                        <p:tgtEl>
                                          <p:spTgt spid="106498"/>
                                        </p:tgtEl>
                                        <p:attrNameLst>
                                          <p:attrName>ppt_w</p:attrName>
                                        </p:attrNameLst>
                                      </p:cBhvr>
                                      <p:tavLst>
                                        <p:tav tm="0">
                                          <p:val>
                                            <p:fltVal val="0.000000"/>
                                          </p:val>
                                        </p:tav>
                                        <p:tav tm="100000">
                                          <p:val>
                                            <p:strVal val="#ppt_w"/>
                                          </p:val>
                                        </p:tav>
                                      </p:tavLst>
                                    </p:anim>
                                    <p:anim calcmode="lin" valueType="num">
                                      <p:cBhvr>
                                        <p:cTn id="26" dur="500" fill="hold"/>
                                        <p:tgtEl>
                                          <p:spTgt spid="10649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ppt_h/2"/>
                                          </p:val>
                                        </p:tav>
                                        <p:tav tm="100000">
                                          <p:val>
                                            <p:strVal val="#ppt_y"/>
                                          </p:val>
                                        </p:tav>
                                      </p:tavLst>
                                    </p:anim>
                                    <p:anim calcmode="lin" valueType="num">
                                      <p:cBhvr>
                                        <p:cTn id="33" dur="500" fill="hold"/>
                                        <p:tgtEl>
                                          <p:spTgt spid="2"/>
                                        </p:tgtEl>
                                        <p:attrNameLst>
                                          <p:attrName>ppt_w</p:attrName>
                                        </p:attrNameLst>
                                      </p:cBhvr>
                                      <p:tavLst>
                                        <p:tav tm="0">
                                          <p:val>
                                            <p:strVal val="#ppt_w"/>
                                          </p:val>
                                        </p:tav>
                                        <p:tav tm="100000">
                                          <p:val>
                                            <p:strVal val="#ppt_w"/>
                                          </p:val>
                                        </p:tav>
                                      </p:tavLst>
                                    </p:anim>
                                    <p:anim calcmode="lin" valueType="num">
                                      <p:cBhvr>
                                        <p:cTn id="34" dur="500" fill="hold"/>
                                        <p:tgtEl>
                                          <p:spTgt spid="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animBg="1"/>
      <p:bldP spid="10650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4690" name="Rectangle 2"/>
          <p:cNvSpPr/>
          <p:nvPr>
            <p:ph type="title"/>
          </p:nvPr>
        </p:nvSpPr>
        <p:spPr>
          <a:xfrm>
            <a:off x="488950" y="1557338"/>
            <a:ext cx="4464050" cy="762000"/>
          </a:xfrm>
          <a:noFill/>
          <a:ln>
            <a:noFill/>
          </a:ln>
        </p:spPr>
        <p:txBody>
          <a:bodyPr/>
          <a:p>
            <a:pPr algn="l" eaLnBrk="1" hangingPunct="1"/>
            <a:r>
              <a:rPr lang="en-US" altLang="zh-CN" sz="2800" dirty="0">
                <a:solidFill>
                  <a:schemeClr val="tx1"/>
                </a:solidFill>
              </a:rPr>
              <a:t>9  </a:t>
            </a:r>
            <a:r>
              <a:rPr lang="zh-CN" altLang="en-US" sz="2800" dirty="0">
                <a:solidFill>
                  <a:schemeClr val="tx1"/>
                </a:solidFill>
              </a:rPr>
              <a:t>颜色管理</a:t>
            </a:r>
            <a:endParaRPr lang="zh-CN" altLang="en-US" sz="2800" dirty="0">
              <a:solidFill>
                <a:schemeClr val="tx1"/>
              </a:solidFill>
            </a:endParaRPr>
          </a:p>
        </p:txBody>
      </p:sp>
      <p:sp>
        <p:nvSpPr>
          <p:cNvPr id="107523" name="Rectangle 3"/>
          <p:cNvSpPr/>
          <p:nvPr>
            <p:ph type="body" sz="half" idx="1"/>
          </p:nvPr>
        </p:nvSpPr>
        <p:spPr>
          <a:xfrm>
            <a:off x="3657600" y="2997200"/>
            <a:ext cx="5414963" cy="2681288"/>
          </a:xfrm>
          <a:noFill/>
          <a:ln>
            <a:noFill/>
          </a:ln>
        </p:spPr>
        <p:txBody>
          <a:bodyPr/>
          <a:p>
            <a:pPr eaLnBrk="1" hangingPunct="1">
              <a:lnSpc>
                <a:spcPct val="110000"/>
              </a:lnSpc>
              <a:buClrTx/>
              <a:buSzTx/>
              <a:buFontTx/>
            </a:pPr>
            <a:r>
              <a:rPr lang="zh-CN" altLang="en-US" sz="1800" b="0" dirty="0">
                <a:latin typeface="黑体" panose="02010609060101010101" pitchFamily="49" charset="-122"/>
              </a:rPr>
              <a:t>运用绿、蓝、黄、红四种颜色，以绿优于蓝，蓝优于黄，黄优于红为基准，区别状况的好坏程度。比如安全区域等级、维修车辆的作业优先级别；</a:t>
            </a:r>
            <a:endParaRPr lang="zh-CN" altLang="en-US" sz="1800" b="0" dirty="0">
              <a:latin typeface="黑体" panose="02010609060101010101" pitchFamily="49" charset="-122"/>
            </a:endParaRPr>
          </a:p>
          <a:p>
            <a:pPr eaLnBrk="1" hangingPunct="1">
              <a:lnSpc>
                <a:spcPct val="110000"/>
              </a:lnSpc>
              <a:buClrTx/>
              <a:buSzTx/>
              <a:buFontTx/>
            </a:pPr>
            <a:endParaRPr lang="zh-CN" altLang="en-US" sz="1800" b="0" dirty="0">
              <a:latin typeface="黑体" panose="02010609060101010101" pitchFamily="49" charset="-122"/>
            </a:endParaRPr>
          </a:p>
          <a:p>
            <a:pPr eaLnBrk="1" hangingPunct="1">
              <a:lnSpc>
                <a:spcPct val="110000"/>
              </a:lnSpc>
              <a:buClrTx/>
              <a:buSzTx/>
              <a:buFontTx/>
            </a:pPr>
            <a:endParaRPr lang="zh-CN" altLang="en-US" sz="1800" b="0" dirty="0">
              <a:latin typeface="黑体" panose="02010609060101010101" pitchFamily="49" charset="-122"/>
            </a:endParaRPr>
          </a:p>
          <a:p>
            <a:pPr eaLnBrk="1" hangingPunct="1">
              <a:lnSpc>
                <a:spcPct val="110000"/>
              </a:lnSpc>
              <a:buClrTx/>
              <a:buSzTx/>
              <a:buFontTx/>
            </a:pPr>
            <a:r>
              <a:rPr lang="zh-CN" altLang="en-US" sz="1800" b="0" dirty="0">
                <a:latin typeface="黑体" panose="02010609060101010101" pitchFamily="49" charset="-122"/>
              </a:rPr>
              <a:t>利用色彩的多样性与区别性，作为分类与辨别的基准</a:t>
            </a:r>
            <a:endParaRPr lang="zh-CN" altLang="en-US" sz="1800" b="0" dirty="0">
              <a:latin typeface="黑体" panose="02010609060101010101" pitchFamily="49" charset="-122"/>
            </a:endParaRPr>
          </a:p>
        </p:txBody>
      </p:sp>
      <p:pic>
        <p:nvPicPr>
          <p:cNvPr id="114692" name="Picture 4" descr="A1233-SL0534"/>
          <p:cNvPicPr>
            <a:picLocks noChangeAspect="1"/>
          </p:cNvPicPr>
          <p:nvPr/>
        </p:nvPicPr>
        <p:blipFill>
          <a:blip r:embed="rId2"/>
          <a:stretch>
            <a:fillRect/>
          </a:stretch>
        </p:blipFill>
        <p:spPr>
          <a:xfrm>
            <a:off x="7983538" y="4149725"/>
            <a:ext cx="1362075" cy="1081088"/>
          </a:xfrm>
          <a:prstGeom prst="rect">
            <a:avLst/>
          </a:prstGeom>
          <a:noFill/>
          <a:ln w="9525">
            <a:noFill/>
          </a:ln>
        </p:spPr>
      </p:pic>
      <p:sp>
        <p:nvSpPr>
          <p:cNvPr id="107525" name="AutoShape 5"/>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
        <p:nvSpPr>
          <p:cNvPr id="114694" name="_s1030"/>
          <p:cNvSpPr>
            <a:spLocks noTextEdit="1"/>
          </p:cNvSpPr>
          <p:nvPr/>
        </p:nvSpPr>
        <p:spPr>
          <a:xfrm>
            <a:off x="7113588" y="981075"/>
            <a:ext cx="2060575" cy="1800225"/>
          </a:xfrm>
          <a:prstGeom prst="ellipse">
            <a:avLst/>
          </a:prstGeom>
          <a:solidFill>
            <a:srgbClr val="FFCC00">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14695" name="Rectangle 7"/>
          <p:cNvSpPr/>
          <p:nvPr/>
        </p:nvSpPr>
        <p:spPr>
          <a:xfrm>
            <a:off x="6838950" y="1614488"/>
            <a:ext cx="2376488" cy="639762"/>
          </a:xfrm>
          <a:prstGeom prst="rect">
            <a:avLst/>
          </a:prstGeom>
          <a:noFill/>
          <a:ln w="9525">
            <a:noFill/>
          </a:ln>
        </p:spPr>
        <p:txBody>
          <a:bodyPr/>
          <a:p>
            <a:pPr algn="r"/>
            <a:r>
              <a:rPr lang="zh-CN" altLang="en-US" sz="2800" dirty="0">
                <a:solidFill>
                  <a:schemeClr val="tx2"/>
                </a:solidFill>
                <a:latin typeface="Arial Black" panose="020B0A04020102020204" pitchFamily="34" charset="0"/>
              </a:rPr>
              <a:t>信息管理？</a:t>
            </a:r>
            <a:endParaRPr lang="zh-CN" altLang="en-US" sz="2800" dirty="0">
              <a:solidFill>
                <a:schemeClr val="tx2"/>
              </a:solidFill>
              <a:latin typeface="Arial Black" panose="020B0A04020102020204" pitchFamily="34" charset="0"/>
            </a:endParaRPr>
          </a:p>
        </p:txBody>
      </p:sp>
      <p:sp>
        <p:nvSpPr>
          <p:cNvPr id="107528" name="AutoShape 24"/>
          <p:cNvSpPr>
            <a:spLocks noChangeArrowheads="1"/>
          </p:cNvSpPr>
          <p:nvPr/>
        </p:nvSpPr>
        <p:spPr bwMode="auto">
          <a:xfrm>
            <a:off x="128588" y="2924175"/>
            <a:ext cx="3311525" cy="863600"/>
          </a:xfrm>
          <a:prstGeom prst="flowChartDecision">
            <a:avLst/>
          </a:prstGeom>
          <a:gradFill rotWithShape="1">
            <a:gsLst>
              <a:gs pos="0">
                <a:srgbClr val="FF0000"/>
              </a:gs>
              <a:gs pos="100000">
                <a:srgbClr val="FF6600"/>
              </a:gs>
            </a:gsLst>
            <a:path path="shape">
              <a:fillToRect l="50000" t="50000" r="50000" b="50000"/>
            </a:path>
          </a:gradFill>
          <a:ln w="9525">
            <a:noFill/>
            <a:miter lim="800000"/>
          </a:ln>
          <a:effectLst>
            <a:prstShdw prst="shdw11">
              <a:srgbClr val="808080">
                <a:alpha val="50000"/>
              </a:srgbClr>
            </a:prstShdw>
          </a:effectLst>
        </p:spPr>
        <p:txBody>
          <a:bodyPr wrap="none" anchorCtr="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rPr>
              <a:t>颜色优劣法</a:t>
            </a:r>
            <a:endPar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endParaRPr>
          </a:p>
        </p:txBody>
      </p:sp>
      <p:sp>
        <p:nvSpPr>
          <p:cNvPr id="107529" name="AutoShape 25"/>
          <p:cNvSpPr>
            <a:spLocks noChangeArrowheads="1"/>
          </p:cNvSpPr>
          <p:nvPr/>
        </p:nvSpPr>
        <p:spPr bwMode="auto">
          <a:xfrm>
            <a:off x="0" y="4941888"/>
            <a:ext cx="3311525" cy="863600"/>
          </a:xfrm>
          <a:prstGeom prst="flowChartDecision">
            <a:avLst/>
          </a:prstGeom>
          <a:solidFill>
            <a:srgbClr val="00FF00"/>
          </a:solidFill>
          <a:ln w="9525">
            <a:noFill/>
            <a:miter lim="800000"/>
          </a:ln>
          <a:effectLst>
            <a:prstShdw prst="shdw11">
              <a:srgbClr val="808080">
                <a:alpha val="50000"/>
              </a:srgbClr>
            </a:prstShdw>
          </a:effectLst>
        </p:spPr>
        <p:txBody>
          <a:bodyPr wrap="none" anchorCtr="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rPr>
              <a:t>颜色层别法</a:t>
            </a:r>
            <a:endParaRPr kumimoji="0" lang="zh-CN" altLang="en-US" sz="2400" b="1" i="0" u="sng" strike="noStrike" kern="1200" cap="none" spc="0" normalizeH="0" baseline="0" noProof="0" smtClean="0">
              <a:ln>
                <a:noFill/>
              </a:ln>
              <a:solidFill>
                <a:schemeClr val="accent1"/>
              </a:solidFill>
              <a:effectLst>
                <a:outerShdw blurRad="38100" dist="38100" dir="2700000" algn="tl">
                  <a:srgbClr val="000000"/>
                </a:outerShdw>
              </a:effectLst>
              <a:uLnTx/>
              <a:uFillTx/>
              <a:latin typeface="Arial" panose="020B0604020202020204" pitchFamily="34" charset="0"/>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7523">
                                            <p:txEl>
                                              <p:charRg st="0" end="65"/>
                                            </p:txEl>
                                          </p:spTgt>
                                        </p:tgtEl>
                                        <p:attrNameLst>
                                          <p:attrName>style.visibility</p:attrName>
                                        </p:attrNameLst>
                                      </p:cBhvr>
                                      <p:to>
                                        <p:strVal val="visible"/>
                                      </p:to>
                                    </p:set>
                                    <p:animEffect transition="in" filter="wheel(4)">
                                      <p:cBhvr>
                                        <p:cTn id="7" dur="500"/>
                                        <p:tgtEl>
                                          <p:spTgt spid="107523">
                                            <p:txEl>
                                              <p:charRg st="0" end="6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7523">
                                            <p:txEl>
                                              <p:charRg st="67" end="91"/>
                                            </p:txEl>
                                          </p:spTgt>
                                        </p:tgtEl>
                                        <p:attrNameLst>
                                          <p:attrName>style.visibility</p:attrName>
                                        </p:attrNameLst>
                                      </p:cBhvr>
                                      <p:to>
                                        <p:strVal val="visible"/>
                                      </p:to>
                                    </p:set>
                                    <p:animEffect transition="in" filter="wheel(4)">
                                      <p:cBhvr>
                                        <p:cTn id="12" dur="500"/>
                                        <p:tgtEl>
                                          <p:spTgt spid="107523">
                                            <p:txEl>
                                              <p:charRg st="67" end="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5714" name="_s1032"/>
          <p:cNvSpPr>
            <a:spLocks noTextEdit="1"/>
          </p:cNvSpPr>
          <p:nvPr/>
        </p:nvSpPr>
        <p:spPr>
          <a:xfrm>
            <a:off x="7285038" y="836613"/>
            <a:ext cx="2060575" cy="1800225"/>
          </a:xfrm>
          <a:prstGeom prst="ellipse">
            <a:avLst/>
          </a:prstGeom>
          <a:solidFill>
            <a:srgbClr val="FF9933">
              <a:alpha val="50195"/>
            </a:srgbClr>
          </a:solidFill>
          <a:ln w="9525" cap="flat" cmpd="sng">
            <a:solidFill>
              <a:srgbClr val="540000"/>
            </a:solidFill>
            <a:prstDash val="solid"/>
            <a:headEnd type="none" w="med" len="med"/>
            <a:tailEnd type="none" w="med" len="med"/>
          </a:ln>
        </p:spPr>
        <p:txBody>
          <a:bodyPr/>
          <a:p>
            <a:endParaRPr lang="zh-CN" altLang="en-US"/>
          </a:p>
        </p:txBody>
      </p:sp>
      <p:sp>
        <p:nvSpPr>
          <p:cNvPr id="108547" name="AutoShape 3"/>
          <p:cNvSpPr/>
          <p:nvPr/>
        </p:nvSpPr>
        <p:spPr>
          <a:xfrm>
            <a:off x="1857375" y="3213100"/>
            <a:ext cx="4392613" cy="1511300"/>
          </a:xfrm>
          <a:prstGeom prst="cloudCallout">
            <a:avLst>
              <a:gd name="adj1" fmla="val 71394"/>
              <a:gd name="adj2" fmla="val -115338"/>
            </a:avLst>
          </a:prstGeom>
          <a:solidFill>
            <a:srgbClr val="99CCFF"/>
          </a:solidFill>
          <a:ln w="9525">
            <a:noFill/>
          </a:ln>
        </p:spPr>
        <p:txBody>
          <a:bodyPr/>
          <a:p>
            <a:r>
              <a:rPr lang="zh-CN" altLang="en-US" sz="2400" b="1" i="1" dirty="0">
                <a:latin typeface="Times New Roman" panose="02020603050405020304" pitchFamily="18" charset="0"/>
                <a:ea typeface="楷体_GB2312" pitchFamily="49" charset="-122"/>
              </a:rPr>
              <a:t>车间环境乱糟糟，  能修好车吗？</a:t>
            </a:r>
            <a:endParaRPr lang="zh-CN" altLang="en-US" sz="2400" b="1" i="1" dirty="0">
              <a:latin typeface="Times New Roman" panose="02020603050405020304" pitchFamily="18" charset="0"/>
              <a:ea typeface="楷体_GB2312" pitchFamily="49" charset="-122"/>
            </a:endParaRPr>
          </a:p>
        </p:txBody>
      </p:sp>
      <p:sp>
        <p:nvSpPr>
          <p:cNvPr id="115716" name="Rectangle 4"/>
          <p:cNvSpPr/>
          <p:nvPr>
            <p:ph type="title"/>
          </p:nvPr>
        </p:nvSpPr>
        <p:spPr>
          <a:xfrm>
            <a:off x="7185025" y="1341438"/>
            <a:ext cx="2001838" cy="792162"/>
          </a:xfrm>
          <a:noFill/>
          <a:ln>
            <a:noFill/>
          </a:ln>
        </p:spPr>
        <p:txBody>
          <a:bodyPr anchor="ctr" anchorCtr="0"/>
          <a:p>
            <a:pPr algn="r" eaLnBrk="1" hangingPunct="1"/>
            <a:r>
              <a:rPr lang="en-US" altLang="zh-CN" sz="3600" b="1" dirty="0">
                <a:latin typeface="黑体" panose="02010609060101010101" pitchFamily="49" charset="-122"/>
              </a:rPr>
              <a:t>5S</a:t>
            </a:r>
            <a:r>
              <a:rPr lang="zh-CN" altLang="en-US" sz="3600" b="1" dirty="0">
                <a:latin typeface="黑体" panose="02010609060101010101" pitchFamily="49" charset="-122"/>
              </a:rPr>
              <a:t>管理</a:t>
            </a:r>
            <a:endParaRPr lang="zh-CN" altLang="en-US" sz="3600" b="1" dirty="0">
              <a:latin typeface="黑体" panose="02010609060101010101" pitchFamily="49" charset="-122"/>
            </a:endParaRPr>
          </a:p>
        </p:txBody>
      </p:sp>
      <p:grpSp>
        <p:nvGrpSpPr>
          <p:cNvPr id="2" name="Group 5"/>
          <p:cNvGrpSpPr/>
          <p:nvPr/>
        </p:nvGrpSpPr>
        <p:grpSpPr>
          <a:xfrm>
            <a:off x="3138488" y="2582863"/>
            <a:ext cx="7215187" cy="3438525"/>
            <a:chOff x="0" y="0"/>
            <a:chExt cx="4545" cy="2166"/>
          </a:xfrm>
        </p:grpSpPr>
        <p:sp>
          <p:nvSpPr>
            <p:cNvPr id="115730" name="AutoShape 6"/>
            <p:cNvSpPr/>
            <p:nvPr/>
          </p:nvSpPr>
          <p:spPr>
            <a:xfrm rot="10800000">
              <a:off x="9" y="45"/>
              <a:ext cx="4264" cy="408"/>
            </a:xfrm>
            <a:prstGeom prst="homePlate">
              <a:avLst>
                <a:gd name="adj" fmla="val 79446"/>
              </a:avLst>
            </a:prstGeom>
            <a:solidFill>
              <a:srgbClr val="FF99CC">
                <a:alpha val="49019"/>
              </a:srgbClr>
            </a:solidFill>
            <a:ln w="9525" cap="flat" cmpd="sng">
              <a:solidFill>
                <a:srgbClr val="FF99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15731" name="AutoShape 7"/>
            <p:cNvSpPr/>
            <p:nvPr/>
          </p:nvSpPr>
          <p:spPr>
            <a:xfrm rot="10800000">
              <a:off x="9" y="462"/>
              <a:ext cx="4264" cy="408"/>
            </a:xfrm>
            <a:prstGeom prst="homePlate">
              <a:avLst>
                <a:gd name="adj" fmla="val 79446"/>
              </a:avLst>
            </a:prstGeom>
            <a:solidFill>
              <a:srgbClr val="FF99CC">
                <a:alpha val="49019"/>
              </a:srgbClr>
            </a:solidFill>
            <a:ln w="9525" cap="flat" cmpd="sng">
              <a:solidFill>
                <a:srgbClr val="FF99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15732" name="AutoShape 8"/>
            <p:cNvSpPr/>
            <p:nvPr/>
          </p:nvSpPr>
          <p:spPr>
            <a:xfrm rot="10800000">
              <a:off x="9" y="880"/>
              <a:ext cx="4264" cy="408"/>
            </a:xfrm>
            <a:prstGeom prst="homePlate">
              <a:avLst>
                <a:gd name="adj" fmla="val 79446"/>
              </a:avLst>
            </a:prstGeom>
            <a:solidFill>
              <a:srgbClr val="FF99CC">
                <a:alpha val="49019"/>
              </a:srgbClr>
            </a:solidFill>
            <a:ln w="9525" cap="flat" cmpd="sng">
              <a:solidFill>
                <a:srgbClr val="FF99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15733" name="AutoShape 9"/>
            <p:cNvSpPr/>
            <p:nvPr/>
          </p:nvSpPr>
          <p:spPr>
            <a:xfrm rot="10800000">
              <a:off x="9" y="1297"/>
              <a:ext cx="4264" cy="408"/>
            </a:xfrm>
            <a:prstGeom prst="homePlate">
              <a:avLst>
                <a:gd name="adj" fmla="val 79446"/>
              </a:avLst>
            </a:prstGeom>
            <a:solidFill>
              <a:srgbClr val="FF99CC">
                <a:alpha val="49019"/>
              </a:srgbClr>
            </a:solidFill>
            <a:ln w="9525" cap="flat" cmpd="sng">
              <a:solidFill>
                <a:srgbClr val="FF99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15734" name="AutoShape 10"/>
            <p:cNvSpPr/>
            <p:nvPr/>
          </p:nvSpPr>
          <p:spPr>
            <a:xfrm rot="10800000">
              <a:off x="0" y="1724"/>
              <a:ext cx="4264" cy="408"/>
            </a:xfrm>
            <a:prstGeom prst="homePlate">
              <a:avLst>
                <a:gd name="adj" fmla="val 79446"/>
              </a:avLst>
            </a:prstGeom>
            <a:solidFill>
              <a:srgbClr val="FF99CC">
                <a:alpha val="49019"/>
              </a:srgbClr>
            </a:solidFill>
            <a:ln w="9525" cap="flat" cmpd="sng">
              <a:solidFill>
                <a:srgbClr val="FF99CC"/>
              </a:solidFill>
              <a:prstDash val="solid"/>
              <a:miter/>
              <a:headEnd type="none" w="med" len="med"/>
              <a:tailEnd type="none" w="med" len="med"/>
            </a:ln>
          </p:spPr>
          <p:txBody>
            <a:bodyPr wrap="none" anchor="ctr" anchorCtr="0"/>
            <a:p>
              <a:endParaRPr lang="zh-CN" altLang="en-US" dirty="0">
                <a:latin typeface="黑体" panose="02010609060101010101" pitchFamily="49" charset="-122"/>
              </a:endParaRPr>
            </a:p>
          </p:txBody>
        </p:sp>
        <p:sp>
          <p:nvSpPr>
            <p:cNvPr id="115735" name="Rectangle 11"/>
            <p:cNvSpPr/>
            <p:nvPr/>
          </p:nvSpPr>
          <p:spPr>
            <a:xfrm>
              <a:off x="326" y="0"/>
              <a:ext cx="2836" cy="442"/>
            </a:xfrm>
            <a:prstGeom prst="rect">
              <a:avLst/>
            </a:prstGeom>
            <a:noFill/>
            <a:ln w="9525">
              <a:noFill/>
            </a:ln>
          </p:spPr>
          <p:txBody>
            <a:bodyPr wrap="none">
              <a:spAutoFit/>
            </a:bodyPr>
            <a:p>
              <a:pPr algn="l"/>
              <a:r>
                <a:rPr lang="zh-CN" altLang="en-US" sz="2000" dirty="0">
                  <a:latin typeface="Arial" panose="020B0604020202020204" pitchFamily="34" charset="0"/>
                </a:rPr>
                <a:t>筛选：</a:t>
              </a:r>
              <a:endParaRPr lang="zh-CN" altLang="en-US" sz="2000" dirty="0">
                <a:latin typeface="Arial" panose="020B0604020202020204" pitchFamily="34" charset="0"/>
              </a:endParaRPr>
            </a:p>
            <a:p>
              <a:pPr algn="l"/>
              <a:r>
                <a:rPr lang="zh-CN" altLang="en-US" sz="2000" dirty="0">
                  <a:latin typeface="Arial" panose="020B0604020202020204" pitchFamily="34" charset="0"/>
                </a:rPr>
                <a:t>将物品分为要与不要，不要的就丢弃。</a:t>
              </a:r>
              <a:endParaRPr lang="zh-CN" altLang="en-US" sz="2000" dirty="0">
                <a:latin typeface="Arial" panose="020B0604020202020204" pitchFamily="34" charset="0"/>
              </a:endParaRPr>
            </a:p>
          </p:txBody>
        </p:sp>
        <p:sp>
          <p:nvSpPr>
            <p:cNvPr id="115736" name="Rectangle 12"/>
            <p:cNvSpPr/>
            <p:nvPr/>
          </p:nvSpPr>
          <p:spPr>
            <a:xfrm>
              <a:off x="323" y="363"/>
              <a:ext cx="4222" cy="518"/>
            </a:xfrm>
            <a:prstGeom prst="rect">
              <a:avLst/>
            </a:prstGeom>
            <a:noFill/>
            <a:ln w="9525">
              <a:noFill/>
            </a:ln>
          </p:spPr>
          <p:txBody>
            <a:bodyPr>
              <a:spAutoFit/>
            </a:bodyPr>
            <a:p>
              <a:pPr algn="l">
                <a:lnSpc>
                  <a:spcPct val="120000"/>
                </a:lnSpc>
              </a:pPr>
              <a:r>
                <a:rPr lang="zh-CN" altLang="en-US" sz="2000" dirty="0">
                  <a:latin typeface="Arial" panose="020B0604020202020204" pitchFamily="34" charset="0"/>
                </a:rPr>
                <a:t>分类：</a:t>
              </a:r>
              <a:endParaRPr lang="zh-CN" altLang="en-US" sz="2000" dirty="0">
                <a:latin typeface="Arial" panose="020B0604020202020204" pitchFamily="34" charset="0"/>
              </a:endParaRPr>
            </a:p>
            <a:p>
              <a:pPr algn="l">
                <a:lnSpc>
                  <a:spcPct val="120000"/>
                </a:lnSpc>
              </a:pPr>
              <a:r>
                <a:rPr lang="zh-CN" altLang="en-US" sz="2000" dirty="0">
                  <a:latin typeface="Arial" panose="020B0604020202020204" pitchFamily="34" charset="0"/>
                </a:rPr>
                <a:t>将整理好的物品定位，并透过看板、颜色进行效率管理。</a:t>
              </a:r>
              <a:endParaRPr lang="zh-CN" altLang="en-US" sz="2000" dirty="0">
                <a:latin typeface="Arial" panose="020B0604020202020204" pitchFamily="34" charset="0"/>
              </a:endParaRPr>
            </a:p>
          </p:txBody>
        </p:sp>
        <p:sp>
          <p:nvSpPr>
            <p:cNvPr id="115737" name="Rectangle 13"/>
            <p:cNvSpPr/>
            <p:nvPr/>
          </p:nvSpPr>
          <p:spPr>
            <a:xfrm>
              <a:off x="372" y="907"/>
              <a:ext cx="3175" cy="404"/>
            </a:xfrm>
            <a:prstGeom prst="rect">
              <a:avLst/>
            </a:prstGeom>
            <a:noFill/>
            <a:ln w="9525">
              <a:noFill/>
            </a:ln>
          </p:spPr>
          <p:txBody>
            <a:bodyPr>
              <a:spAutoFit/>
            </a:bodyPr>
            <a:p>
              <a:pPr algn="l"/>
              <a:r>
                <a:rPr lang="zh-CN" altLang="en-US" sz="1800" dirty="0">
                  <a:latin typeface="Arial" panose="020B0604020202020204" pitchFamily="34" charset="0"/>
                </a:rPr>
                <a:t>打扫：</a:t>
              </a:r>
              <a:endParaRPr lang="zh-CN" altLang="en-US" sz="1800" dirty="0">
                <a:latin typeface="Arial" panose="020B0604020202020204" pitchFamily="34" charset="0"/>
              </a:endParaRPr>
            </a:p>
            <a:p>
              <a:pPr algn="l"/>
              <a:r>
                <a:rPr lang="zh-CN" altLang="en-US" sz="1800" dirty="0">
                  <a:latin typeface="Arial" panose="020B0604020202020204" pitchFamily="34" charset="0"/>
                </a:rPr>
                <a:t>常保清洁，造就无垃圾、无污秽的环境</a:t>
              </a:r>
              <a:endParaRPr lang="zh-CN" altLang="en-US" sz="1800" dirty="0">
                <a:latin typeface="Arial" panose="020B0604020202020204" pitchFamily="34" charset="0"/>
              </a:endParaRPr>
            </a:p>
          </p:txBody>
        </p:sp>
        <p:sp>
          <p:nvSpPr>
            <p:cNvPr id="115738" name="Rectangle 14"/>
            <p:cNvSpPr/>
            <p:nvPr/>
          </p:nvSpPr>
          <p:spPr>
            <a:xfrm>
              <a:off x="372" y="1270"/>
              <a:ext cx="3982" cy="442"/>
            </a:xfrm>
            <a:prstGeom prst="rect">
              <a:avLst/>
            </a:prstGeom>
            <a:noFill/>
            <a:ln w="9525">
              <a:noFill/>
            </a:ln>
          </p:spPr>
          <p:txBody>
            <a:bodyPr>
              <a:spAutoFit/>
            </a:bodyPr>
            <a:p>
              <a:pPr algn="l"/>
              <a:r>
                <a:rPr lang="zh-CN" altLang="en-US" sz="2000" dirty="0">
                  <a:latin typeface="Arial" panose="020B0604020202020204" pitchFamily="34" charset="0"/>
                </a:rPr>
                <a:t>保持：</a:t>
              </a:r>
              <a:endParaRPr lang="zh-CN" altLang="en-US" sz="2000" dirty="0">
                <a:latin typeface="Arial" panose="020B0604020202020204" pitchFamily="34" charset="0"/>
              </a:endParaRPr>
            </a:p>
            <a:p>
              <a:pPr algn="l"/>
              <a:r>
                <a:rPr lang="zh-CN" altLang="en-US" sz="2000" dirty="0">
                  <a:latin typeface="Arial" panose="020B0604020202020204" pitchFamily="34" charset="0"/>
                </a:rPr>
                <a:t>通过制度、规定，维持筛选、分类、清扫状态</a:t>
              </a:r>
              <a:endParaRPr lang="zh-CN" altLang="en-US" sz="2000" dirty="0">
                <a:latin typeface="Arial" panose="020B0604020202020204" pitchFamily="34" charset="0"/>
              </a:endParaRPr>
            </a:p>
          </p:txBody>
        </p:sp>
        <p:sp>
          <p:nvSpPr>
            <p:cNvPr id="115739" name="Rectangle 15"/>
            <p:cNvSpPr/>
            <p:nvPr/>
          </p:nvSpPr>
          <p:spPr>
            <a:xfrm>
              <a:off x="417" y="1724"/>
              <a:ext cx="3765" cy="442"/>
            </a:xfrm>
            <a:prstGeom prst="rect">
              <a:avLst/>
            </a:prstGeom>
            <a:noFill/>
            <a:ln w="9525">
              <a:noFill/>
            </a:ln>
          </p:spPr>
          <p:txBody>
            <a:bodyPr>
              <a:spAutoFit/>
            </a:bodyPr>
            <a:p>
              <a:pPr algn="l"/>
              <a:r>
                <a:rPr lang="zh-CN" altLang="en-US" sz="2000" dirty="0">
                  <a:latin typeface="Arial" panose="020B0604020202020204" pitchFamily="34" charset="0"/>
                </a:rPr>
                <a:t>自律：</a:t>
              </a:r>
              <a:endParaRPr lang="zh-CN" altLang="en-US" sz="2000" dirty="0">
                <a:latin typeface="Arial" panose="020B0604020202020204" pitchFamily="34" charset="0"/>
              </a:endParaRPr>
            </a:p>
            <a:p>
              <a:pPr algn="l"/>
              <a:r>
                <a:rPr lang="zh-CN" altLang="en-US" sz="2000" dirty="0">
                  <a:latin typeface="Arial" panose="020B0604020202020204" pitchFamily="34" charset="0"/>
                </a:rPr>
                <a:t>养成确实遵守组织规定事项的习惯。</a:t>
              </a:r>
              <a:endParaRPr lang="zh-CN" altLang="en-US" sz="2000" dirty="0">
                <a:latin typeface="Arial" panose="020B0604020202020204" pitchFamily="34" charset="0"/>
              </a:endParaRPr>
            </a:p>
          </p:txBody>
        </p:sp>
      </p:grpSp>
      <p:grpSp>
        <p:nvGrpSpPr>
          <p:cNvPr id="3" name="Group 16"/>
          <p:cNvGrpSpPr/>
          <p:nvPr/>
        </p:nvGrpSpPr>
        <p:grpSpPr>
          <a:xfrm>
            <a:off x="200025" y="2582863"/>
            <a:ext cx="2879725" cy="3392487"/>
            <a:chOff x="0" y="0"/>
            <a:chExt cx="1814" cy="2137"/>
          </a:xfrm>
        </p:grpSpPr>
        <p:sp>
          <p:nvSpPr>
            <p:cNvPr id="108561" name="AutoShape 17"/>
            <p:cNvSpPr>
              <a:spLocks noChangeArrowheads="1"/>
            </p:cNvSpPr>
            <p:nvPr/>
          </p:nvSpPr>
          <p:spPr bwMode="auto">
            <a:xfrm>
              <a:off x="0" y="1774"/>
              <a:ext cx="1814" cy="363"/>
            </a:xfrm>
            <a:prstGeom prst="roundRect">
              <a:avLst>
                <a:gd name="adj" fmla="val 16667"/>
              </a:avLst>
            </a:prstGeom>
            <a:solidFill>
              <a:srgbClr val="99FF66">
                <a:alpha val="60999"/>
              </a:srgbClr>
            </a:solidFill>
            <a:ln w="9525">
              <a:solidFill>
                <a:srgbClr val="99CC00"/>
              </a:solid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8562" name="AutoShape 18"/>
            <p:cNvSpPr>
              <a:spLocks noChangeArrowheads="1"/>
            </p:cNvSpPr>
            <p:nvPr/>
          </p:nvSpPr>
          <p:spPr bwMode="auto">
            <a:xfrm>
              <a:off x="237" y="488"/>
              <a:ext cx="1224" cy="363"/>
            </a:xfrm>
            <a:prstGeom prst="downArrowCallout">
              <a:avLst>
                <a:gd name="adj1" fmla="val 84298"/>
                <a:gd name="adj2" fmla="val 84298"/>
                <a:gd name="adj3" fmla="val 16667"/>
                <a:gd name="adj4" fmla="val 66667"/>
              </a:avLst>
            </a:prstGeom>
            <a:solidFill>
              <a:srgbClr val="99FF66">
                <a:alpha val="60999"/>
              </a:srgbClr>
            </a:solidFill>
            <a:ln w="9525">
              <a:solidFill>
                <a:srgbClr val="99CC00"/>
              </a:solidFill>
              <a:miter lim="800000"/>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8563" name="AutoShape 19"/>
            <p:cNvSpPr>
              <a:spLocks noChangeArrowheads="1"/>
            </p:cNvSpPr>
            <p:nvPr/>
          </p:nvSpPr>
          <p:spPr bwMode="auto">
            <a:xfrm>
              <a:off x="237" y="905"/>
              <a:ext cx="1224" cy="363"/>
            </a:xfrm>
            <a:prstGeom prst="downArrowCallout">
              <a:avLst>
                <a:gd name="adj1" fmla="val 84298"/>
                <a:gd name="adj2" fmla="val 84298"/>
                <a:gd name="adj3" fmla="val 16667"/>
                <a:gd name="adj4" fmla="val 66667"/>
              </a:avLst>
            </a:prstGeom>
            <a:solidFill>
              <a:srgbClr val="99FF66">
                <a:alpha val="60999"/>
              </a:srgbClr>
            </a:solidFill>
            <a:ln w="9525">
              <a:solidFill>
                <a:srgbClr val="99CC00"/>
              </a:solidFill>
              <a:miter lim="800000"/>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8564" name="AutoShape 20"/>
            <p:cNvSpPr>
              <a:spLocks noChangeArrowheads="1"/>
            </p:cNvSpPr>
            <p:nvPr/>
          </p:nvSpPr>
          <p:spPr bwMode="auto">
            <a:xfrm>
              <a:off x="237" y="1349"/>
              <a:ext cx="1224" cy="363"/>
            </a:xfrm>
            <a:prstGeom prst="downArrowCallout">
              <a:avLst>
                <a:gd name="adj1" fmla="val 84298"/>
                <a:gd name="adj2" fmla="val 84298"/>
                <a:gd name="adj3" fmla="val 16667"/>
                <a:gd name="adj4" fmla="val 66667"/>
              </a:avLst>
            </a:prstGeom>
            <a:solidFill>
              <a:srgbClr val="99FF66">
                <a:alpha val="60999"/>
              </a:srgbClr>
            </a:solidFill>
            <a:ln w="9525">
              <a:solidFill>
                <a:srgbClr val="99CC00"/>
              </a:solidFill>
              <a:miter lim="800000"/>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8565" name="AutoShape 21"/>
            <p:cNvSpPr>
              <a:spLocks noChangeArrowheads="1"/>
            </p:cNvSpPr>
            <p:nvPr/>
          </p:nvSpPr>
          <p:spPr bwMode="auto">
            <a:xfrm>
              <a:off x="237" y="34"/>
              <a:ext cx="1224" cy="363"/>
            </a:xfrm>
            <a:prstGeom prst="downArrowCallout">
              <a:avLst>
                <a:gd name="adj1" fmla="val 84298"/>
                <a:gd name="adj2" fmla="val 84298"/>
                <a:gd name="adj3" fmla="val 16667"/>
                <a:gd name="adj4" fmla="val 66667"/>
              </a:avLst>
            </a:prstGeom>
            <a:solidFill>
              <a:srgbClr val="99FF66">
                <a:alpha val="60999"/>
              </a:srgbClr>
            </a:solidFill>
            <a:ln w="9525">
              <a:solidFill>
                <a:srgbClr val="99CC00"/>
              </a:solidFill>
              <a:miter lim="800000"/>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5725" name="Rectangle 22"/>
            <p:cNvSpPr/>
            <p:nvPr/>
          </p:nvSpPr>
          <p:spPr>
            <a:xfrm>
              <a:off x="237" y="0"/>
              <a:ext cx="1361" cy="288"/>
            </a:xfrm>
            <a:prstGeom prst="rect">
              <a:avLst/>
            </a:prstGeom>
            <a:noFill/>
            <a:ln w="9525">
              <a:noFill/>
            </a:ln>
          </p:spPr>
          <p:txBody>
            <a:bodyPr>
              <a:spAutoFit/>
            </a:bodyPr>
            <a:p>
              <a:pPr algn="l"/>
              <a:r>
                <a:rPr lang="zh-CN" altLang="en-US" sz="2400" dirty="0">
                  <a:latin typeface="黑体" panose="02010609060101010101" pitchFamily="49" charset="-122"/>
                </a:rPr>
                <a:t>整理（</a:t>
              </a:r>
              <a:r>
                <a:rPr lang="en-US" altLang="zh-CN" sz="2400" dirty="0">
                  <a:latin typeface="黑体" panose="02010609060101010101" pitchFamily="49" charset="-122"/>
                </a:rPr>
                <a:t>sift)</a:t>
              </a:r>
              <a:endParaRPr lang="en-US" altLang="zh-CN" sz="2400" dirty="0">
                <a:solidFill>
                  <a:srgbClr val="000099"/>
                </a:solidFill>
                <a:latin typeface="黑体" panose="02010609060101010101" pitchFamily="49" charset="-122"/>
              </a:endParaRPr>
            </a:p>
          </p:txBody>
        </p:sp>
        <p:sp>
          <p:nvSpPr>
            <p:cNvPr id="115726" name="Rectangle 23"/>
            <p:cNvSpPr/>
            <p:nvPr/>
          </p:nvSpPr>
          <p:spPr>
            <a:xfrm>
              <a:off x="0" y="1758"/>
              <a:ext cx="1783" cy="288"/>
            </a:xfrm>
            <a:prstGeom prst="rect">
              <a:avLst/>
            </a:prstGeom>
            <a:noFill/>
            <a:ln w="9525">
              <a:noFill/>
            </a:ln>
          </p:spPr>
          <p:txBody>
            <a:bodyPr wrap="none">
              <a:spAutoFit/>
            </a:bodyPr>
            <a:p>
              <a:r>
                <a:rPr lang="zh-CN" altLang="en-US" sz="2400" dirty="0">
                  <a:latin typeface="Arial" panose="020B0604020202020204" pitchFamily="34" charset="0"/>
                </a:rPr>
                <a:t>素养</a:t>
              </a:r>
              <a:r>
                <a:rPr lang="en-US" altLang="zh-CN" sz="2400" dirty="0">
                  <a:latin typeface="Arial" panose="020B0604020202020204" pitchFamily="34" charset="0"/>
                </a:rPr>
                <a:t>(self-discipline)</a:t>
              </a:r>
              <a:endParaRPr lang="en-US" altLang="zh-CN" sz="2400" dirty="0">
                <a:latin typeface="Arial" panose="020B0604020202020204" pitchFamily="34" charset="0"/>
              </a:endParaRPr>
            </a:p>
          </p:txBody>
        </p:sp>
        <p:sp>
          <p:nvSpPr>
            <p:cNvPr id="115727" name="Rectangle 24"/>
            <p:cNvSpPr/>
            <p:nvPr/>
          </p:nvSpPr>
          <p:spPr>
            <a:xfrm>
              <a:off x="237" y="1334"/>
              <a:ext cx="1237" cy="288"/>
            </a:xfrm>
            <a:prstGeom prst="rect">
              <a:avLst/>
            </a:prstGeom>
            <a:noFill/>
            <a:ln w="9525">
              <a:noFill/>
            </a:ln>
          </p:spPr>
          <p:txBody>
            <a:bodyPr wrap="none">
              <a:spAutoFit/>
            </a:bodyPr>
            <a:p>
              <a:r>
                <a:rPr lang="zh-CN" altLang="en-US" sz="2400" dirty="0">
                  <a:latin typeface="Arial" panose="020B0604020202020204" pitchFamily="34" charset="0"/>
                </a:rPr>
                <a:t>清洁</a:t>
              </a:r>
              <a:r>
                <a:rPr lang="en-US" altLang="zh-CN" sz="2400" dirty="0">
                  <a:latin typeface="Arial" panose="020B0604020202020204" pitchFamily="34" charset="0"/>
                </a:rPr>
                <a:t>(sustain)</a:t>
              </a:r>
              <a:endParaRPr lang="en-US" altLang="zh-CN" sz="2400" dirty="0">
                <a:latin typeface="Arial" panose="020B0604020202020204" pitchFamily="34" charset="0"/>
              </a:endParaRPr>
            </a:p>
          </p:txBody>
        </p:sp>
        <p:sp>
          <p:nvSpPr>
            <p:cNvPr id="115728" name="Rectangle 25"/>
            <p:cNvSpPr/>
            <p:nvPr/>
          </p:nvSpPr>
          <p:spPr>
            <a:xfrm>
              <a:off x="237" y="881"/>
              <a:ext cx="1184" cy="288"/>
            </a:xfrm>
            <a:prstGeom prst="rect">
              <a:avLst/>
            </a:prstGeom>
            <a:noFill/>
            <a:ln w="9525">
              <a:noFill/>
            </a:ln>
          </p:spPr>
          <p:txBody>
            <a:bodyPr wrap="none">
              <a:spAutoFit/>
            </a:bodyPr>
            <a:p>
              <a:r>
                <a:rPr lang="zh-CN" altLang="en-US" sz="2400" dirty="0">
                  <a:latin typeface="Arial" panose="020B0604020202020204" pitchFamily="34" charset="0"/>
                </a:rPr>
                <a:t>清扫</a:t>
              </a:r>
              <a:r>
                <a:rPr lang="en-US" altLang="zh-CN" sz="2400" dirty="0">
                  <a:latin typeface="Arial" panose="020B0604020202020204" pitchFamily="34" charset="0"/>
                </a:rPr>
                <a:t>(sweep)</a:t>
              </a:r>
              <a:endParaRPr lang="en-US" altLang="zh-CN" sz="2400" dirty="0">
                <a:latin typeface="Arial" panose="020B0604020202020204" pitchFamily="34" charset="0"/>
              </a:endParaRPr>
            </a:p>
          </p:txBody>
        </p:sp>
        <p:sp>
          <p:nvSpPr>
            <p:cNvPr id="115729" name="Rectangle 26"/>
            <p:cNvSpPr/>
            <p:nvPr/>
          </p:nvSpPr>
          <p:spPr>
            <a:xfrm>
              <a:off x="237" y="488"/>
              <a:ext cx="948" cy="288"/>
            </a:xfrm>
            <a:prstGeom prst="rect">
              <a:avLst/>
            </a:prstGeom>
            <a:noFill/>
            <a:ln w="9525">
              <a:noFill/>
            </a:ln>
          </p:spPr>
          <p:txBody>
            <a:bodyPr wrap="none">
              <a:spAutoFit/>
            </a:bodyPr>
            <a:p>
              <a:r>
                <a:rPr lang="zh-CN" altLang="en-US" sz="2400" dirty="0">
                  <a:latin typeface="Arial" panose="020B0604020202020204" pitchFamily="34" charset="0"/>
                </a:rPr>
                <a:t>整顿</a:t>
              </a:r>
              <a:r>
                <a:rPr lang="en-US" altLang="zh-CN" sz="2400" dirty="0">
                  <a:latin typeface="Arial" panose="020B0604020202020204" pitchFamily="34" charset="0"/>
                </a:rPr>
                <a:t>(sort)</a:t>
              </a:r>
              <a:endParaRPr lang="en-US" altLang="zh-CN" sz="2400" dirty="0">
                <a:latin typeface="Arial" panose="020B0604020202020204" pitchFamily="34" charset="0"/>
              </a:endParaRPr>
            </a:p>
          </p:txBody>
        </p:sp>
      </p:grpSp>
      <p:sp>
        <p:nvSpPr>
          <p:cNvPr id="108571" name="AutoShape 27"/>
          <p:cNvSpPr>
            <a:spLocks noChangeArrowheads="1"/>
          </p:cNvSpPr>
          <p:nvPr/>
        </p:nvSpPr>
        <p:spPr bwMode="auto">
          <a:xfrm>
            <a:off x="0" y="692150"/>
            <a:ext cx="4953000" cy="576263"/>
          </a:xfrm>
          <a:prstGeom prst="roundRect">
            <a:avLst>
              <a:gd name="adj" fmla="val 16667"/>
            </a:avLst>
          </a:prstGeom>
          <a:gradFill rotWithShape="1">
            <a:gsLst>
              <a:gs pos="0">
                <a:srgbClr val="FF9933"/>
              </a:gs>
              <a:gs pos="50000">
                <a:schemeClr val="tx2"/>
              </a:gs>
              <a:gs pos="100000">
                <a:srgbClr val="FF9933"/>
              </a:gs>
            </a:gsLst>
            <a:lin ang="5400000" scaled="1"/>
          </a:gradFill>
          <a:ln w="9525">
            <a:solidFill>
              <a:srgbClr val="FF9933"/>
            </a:solidFill>
            <a:round/>
          </a:ln>
          <a:effectLst>
            <a:outerShdw dist="107763"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rPr>
              <a:t>日常管理</a:t>
            </a:r>
            <a:endParaRPr kumimoji="0" lang="zh-CN" altLang="en-US" sz="3200" b="0" i="0" u="none" strike="noStrike" kern="1200" cap="none" spc="0" normalizeH="0" baseline="0" noProof="0" smtClean="0">
              <a:ln>
                <a:noFill/>
              </a:ln>
              <a:solidFill>
                <a:schemeClr val="bg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randombar(horizontal)">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8547"/>
                                        </p:tgtEl>
                                      </p:cBhvr>
                                    </p:animEffect>
                                    <p:set>
                                      <p:cBhvr>
                                        <p:cTn id="12" dur="1" fill="hold">
                                          <p:stCondLst>
                                            <p:cond delay="499"/>
                                          </p:stCondLst>
                                        </p:cTn>
                                        <p:tgtEl>
                                          <p:spTgt spid="108547"/>
                                        </p:tgtEl>
                                        <p:attrNameLst>
                                          <p:attrName>style.visibility</p:attrName>
                                        </p:attrNameLst>
                                      </p:cBhvr>
                                      <p:to>
                                        <p:strVal val="hidden"/>
                                      </p:to>
                                    </p:set>
                                  </p:childTnLst>
                                </p:cTn>
                              </p:par>
                              <p:par>
                                <p:cTn id="13" presetID="17"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00000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ppt_w/2"/>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ppt_w</p:attrName>
                                        </p:attrNameLst>
                                      </p:cBhvr>
                                      <p:tavLst>
                                        <p:tav tm="0">
                                          <p:val>
                                            <p:fltVal val="0.00000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P spid="108547" grpId="1" animBg="1"/>
    </p:bldLst>
  </p:timing>
</p:sld>
</file>

<file path=ppt/tags/tag1.xml><?xml version="1.0" encoding="utf-8"?>
<p:tagLst xmlns:p="http://schemas.openxmlformats.org/presentationml/2006/main">
  <p:tag name="KSO_WPP_MARK_KEY" val="8a56c392-389a-41f5-b1bd-6e8277beb086"/>
  <p:tag name="COMMONDATA" val="eyJoZGlkIjoiODc5OTdkZDQxOTMwNGQxNTBmNzRiMmEzNWM0ZjQ1MmMifQ=="/>
</p:tagLst>
</file>

<file path=ppt/theme/theme1.xml><?xml version="1.0" encoding="utf-8"?>
<a:theme xmlns:a="http://schemas.openxmlformats.org/drawingml/2006/main" name="汇报模版">
  <a:themeElements>
    <a:clrScheme name="汇报模版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fontScheme name="汇报模版">
      <a:majorFont>
        <a:latin typeface="Arial Black"/>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汇报模版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汇报模版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汇报模版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汇报模版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汇报模版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汇报模版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汇报模版_2">
  <a:themeElements>
    <a:clrScheme name="汇报模版_2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fontScheme name="汇报模版_2">
      <a:majorFont>
        <a:latin typeface="Arial Black"/>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汇报模版_2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汇报模版_2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汇报模版_2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汇报模版_2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汇报模版_2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汇报模版_2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汇报模版_4">
  <a:themeElements>
    <a:clrScheme name="汇报模版_4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fontScheme name="汇报模版_4">
      <a:majorFont>
        <a:latin typeface="Arial Black"/>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汇报模版_4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汇报模版_4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汇报模版_4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汇报模版_4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汇报模版_4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汇报模版_4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汇报模版">
  <a:themeElements>
    <a:clrScheme name="汇报模版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fontScheme name="汇报模版">
      <a:majorFont>
        <a:latin typeface="Arial Black"/>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3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汇报模版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汇报模版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汇报模版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汇报模版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汇报模版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汇报模版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模版</Template>
  <TotalTime>0</TotalTime>
  <Words>21464</Words>
  <Application>WPS 演示</Application>
  <PresentationFormat>A4 纸张(210x297 毫米)</PresentationFormat>
  <Paragraphs>3942</Paragraphs>
  <Slides>166</Slides>
  <Notes>2</Notes>
  <HiddenSlides>0</HiddenSlides>
  <MMClips>0</MMClips>
  <ScaleCrop>false</ScaleCrop>
  <HeadingPairs>
    <vt:vector size="8" baseType="variant">
      <vt:variant>
        <vt:lpstr>已用的字体</vt:lpstr>
      </vt:variant>
      <vt:variant>
        <vt:i4>24</vt:i4>
      </vt:variant>
      <vt:variant>
        <vt:lpstr>主题</vt:lpstr>
      </vt:variant>
      <vt:variant>
        <vt:i4>4</vt:i4>
      </vt:variant>
      <vt:variant>
        <vt:lpstr>嵌入 OLE 服务器</vt:lpstr>
      </vt:variant>
      <vt:variant>
        <vt:i4>18</vt:i4>
      </vt:variant>
      <vt:variant>
        <vt:lpstr>幻灯片标题</vt:lpstr>
      </vt:variant>
      <vt:variant>
        <vt:i4>166</vt:i4>
      </vt:variant>
    </vt:vector>
  </HeadingPairs>
  <TitlesOfParts>
    <vt:vector size="212" baseType="lpstr">
      <vt:lpstr>Arial</vt:lpstr>
      <vt:lpstr>宋体</vt:lpstr>
      <vt:lpstr>Wingdings</vt:lpstr>
      <vt:lpstr>黑体</vt:lpstr>
      <vt:lpstr>Arial Black</vt:lpstr>
      <vt:lpstr>Times New Roman</vt:lpstr>
      <vt:lpstr>Arial Unicode MS</vt:lpstr>
      <vt:lpstr>Planet Benson 2</vt:lpstr>
      <vt:lpstr>ksdb</vt:lpstr>
      <vt:lpstr>华文彩云</vt:lpstr>
      <vt:lpstr>Tahoma</vt:lpstr>
      <vt:lpstr>楷体_GB2312</vt:lpstr>
      <vt:lpstr>新宋体</vt:lpstr>
      <vt:lpstr>Calibri</vt:lpstr>
      <vt:lpstr>华文行楷</vt:lpstr>
      <vt:lpstr>华文琥珀</vt:lpstr>
      <vt:lpstr>华文新魏</vt:lpstr>
      <vt:lpstr>Arial Narrow</vt:lpstr>
      <vt:lpstr>文鼎特粗黑简</vt:lpstr>
      <vt:lpstr>方正书宋简体</vt:lpstr>
      <vt:lpstr>微软雅黑</vt:lpstr>
      <vt:lpstr>华文隶书</vt:lpstr>
      <vt:lpstr>Palace Script MT</vt:lpstr>
      <vt:lpstr>Arial</vt:lpstr>
      <vt:lpstr>汇报模版</vt:lpstr>
      <vt:lpstr>汇报模版_2</vt:lpstr>
      <vt:lpstr>汇报模版_4</vt:lpstr>
      <vt:lpstr>1_汇报模版</vt:lpstr>
      <vt:lpstr>Excel.Chart.8</vt:lpstr>
      <vt:lpstr>Paint.Picture</vt:lpstr>
      <vt:lpstr>Paint.Picture</vt:lpstr>
      <vt:lpstr>Paint.Picture</vt:lpstr>
      <vt:lpstr>Paint.Picture</vt:lpstr>
      <vt:lpstr>Paint.Picture</vt:lpstr>
      <vt:lpstr>Paint.Picture</vt:lpstr>
      <vt:lpstr>Paint.Picture</vt:lpstr>
      <vt:lpstr>Paint.Picture</vt:lpstr>
      <vt:lpstr>MSPhotoEd.3</vt:lpstr>
      <vt:lpstr>Excel.Sheet.8</vt:lpstr>
      <vt:lpstr>Excel.Sheet.8</vt:lpstr>
      <vt:lpstr>Excel.Sheet.8</vt:lpstr>
      <vt:lpstr>MS_ClipArt_Gallery.2</vt:lpstr>
      <vt:lpstr>Excel.Sheet.8</vt:lpstr>
      <vt:lpstr>Excel.Sheet.8</vt:lpstr>
      <vt:lpstr>MSGraph.Chart.8</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liuk</dc:creator>
  <cp:lastModifiedBy>WPS_1670316127</cp:lastModifiedBy>
  <cp:revision>2329</cp:revision>
  <dcterms:created xsi:type="dcterms:W3CDTF">2001-01-14T01:52:21Z</dcterms:created>
  <dcterms:modified xsi:type="dcterms:W3CDTF">2023-02-08T06:43:58Z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3D673DE2D05C4FBC8FD4A8AE24FCE168</vt:lpwstr>
  </property>
  <property fmtid="{D5CDD505-2E9C-101B-9397-08002B2CF9AE}" pid="3" name="KSOProductBuildVer">
    <vt:lpwstr>2052-11.1.0.13703</vt:lpwstr>
  </property>
</Properties>
</file>